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56" r:id="rId5"/>
    <p:sldId id="259" r:id="rId6"/>
    <p:sldId id="260" r:id="rId7"/>
    <p:sldId id="261" r:id="rId8"/>
    <p:sldId id="262" r:id="rId9"/>
    <p:sldId id="258" r:id="rId10"/>
  </p:sldIdLst>
  <p:sldSz cx="9144000" cy="5143500" type="screen16x9"/>
  <p:notesSz cx="6858000" cy="9144000"/>
  <p:defaultTextStyle>
    <a:defPPr>
      <a:defRPr lang="pl-PL"/>
    </a:defPPr>
    <a:lvl1pPr marL="0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2pPr>
    <a:lvl3pPr marL="914399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3pPr>
    <a:lvl4pPr marL="1371599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4pPr>
    <a:lvl5pPr marL="1828798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5pPr>
    <a:lvl6pPr marL="2285998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6pPr>
    <a:lvl7pPr marL="2743197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7pPr>
    <a:lvl8pPr marL="3200397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8pPr>
    <a:lvl9pPr marL="3657596" algn="l" defTabSz="914399" rtl="0" eaLnBrk="1" latinLnBrk="0" hangingPunct="1">
      <a:defRPr sz="174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1" userDrawn="1">
          <p15:clr>
            <a:srgbClr val="A4A3A4"/>
          </p15:clr>
        </p15:guide>
        <p15:guide id="2" pos="288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00"/>
    <a:srgbClr val="006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31" autoAdjust="0"/>
    <p:restoredTop sz="94660"/>
  </p:normalViewPr>
  <p:slideViewPr>
    <p:cSldViewPr>
      <p:cViewPr varScale="1">
        <p:scale>
          <a:sx n="89" d="100"/>
          <a:sy n="89" d="100"/>
        </p:scale>
        <p:origin x="996" y="90"/>
      </p:cViewPr>
      <p:guideLst>
        <p:guide orient="horz" pos="1621"/>
        <p:guide pos="2881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7" d="100"/>
          <a:sy n="87" d="100"/>
        </p:scale>
        <p:origin x="192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F3BCCF-363F-465D-81D0-314AF6C237A4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D130BA-0A66-4BFB-9958-F61A622C9F1C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77084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EC264-E069-44CD-BCDB-8347ED935855}" type="datetimeFigureOut">
              <a:rPr lang="pl-PL" smtClean="0"/>
              <a:t>12.10.2026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39D79F-0ECB-480B-9306-A1BC32548124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75874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1pPr>
    <a:lvl2pPr marL="725714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2pPr>
    <a:lvl3pPr marL="1451427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3pPr>
    <a:lvl4pPr marL="2177141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4pPr>
    <a:lvl5pPr marL="2902854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5pPr>
    <a:lvl6pPr marL="3628568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6pPr>
    <a:lvl7pPr marL="4354281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7pPr>
    <a:lvl8pPr marL="5079995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8pPr>
    <a:lvl9pPr marL="5805708" algn="l" defTabSz="1451427" rtl="0" eaLnBrk="1" latinLnBrk="0" hangingPunct="1">
      <a:defRPr sz="1905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339D79F-0ECB-480B-9306-A1BC32548124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110661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2EF89095-900C-4293-87D4-A99EC7B6CD2C}"/>
              </a:ext>
            </a:extLst>
          </p:cNvPr>
          <p:cNvSpPr txBox="1">
            <a:spLocks/>
          </p:cNvSpPr>
          <p:nvPr userDrawn="1"/>
        </p:nvSpPr>
        <p:spPr>
          <a:xfrm>
            <a:off x="-468560" y="4822624"/>
            <a:ext cx="1257529" cy="228619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8803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7607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86410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52144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40180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728216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6252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04288" algn="l" defTabSz="576072" rtl="0" eaLnBrk="1" latinLnBrk="0" hangingPunct="1">
              <a:defRPr sz="1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2136BB9F-F41C-4172-B28A-19863538028F}" type="slidenum">
              <a:rPr lang="pl-PL" sz="120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ctr"/>
              <a:t>‹#›</a:t>
            </a:fld>
            <a:endParaRPr lang="pl-PL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ytuł 3">
            <a:extLst>
              <a:ext uri="{FF2B5EF4-FFF2-40B4-BE49-F238E27FC236}">
                <a16:creationId xmlns:a16="http://schemas.microsoft.com/office/drawing/2014/main" id="{D88CA303-2802-4A87-A6BB-A9F004768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57484" y="971415"/>
            <a:ext cx="7889187" cy="685858"/>
          </a:xfrm>
          <a:prstGeom prst="rect">
            <a:avLst/>
          </a:prstGeom>
        </p:spPr>
        <p:txBody>
          <a:bodyPr/>
          <a:lstStyle>
            <a:lvl1pPr algn="l">
              <a:defRPr sz="2857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Tytuł slajdu</a:t>
            </a:r>
          </a:p>
        </p:txBody>
      </p:sp>
      <p:sp>
        <p:nvSpPr>
          <p:cNvPr id="7" name="Symbol zastępczy tekstu 6">
            <a:extLst>
              <a:ext uri="{FF2B5EF4-FFF2-40B4-BE49-F238E27FC236}">
                <a16:creationId xmlns:a16="http://schemas.microsoft.com/office/drawing/2014/main" id="{6B07AB1A-DDFE-44A7-83E9-0A454A0BB7C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57485" y="1885892"/>
            <a:ext cx="7886154" cy="1828954"/>
          </a:xfrm>
          <a:prstGeom prst="rect">
            <a:avLst/>
          </a:prstGeom>
        </p:spPr>
        <p:txBody>
          <a:bodyPr/>
          <a:lstStyle>
            <a:lvl1pPr>
              <a:buFont typeface="Arial" panose="020B0604020202020204" pitchFamily="34" charset="0"/>
              <a:buChar char="•"/>
              <a:defRPr sz="1746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buFont typeface="Arial" panose="020B0604020202020204" pitchFamily="34" charset="0"/>
              <a:buChar char="•"/>
              <a:defRPr sz="1270">
                <a:latin typeface="Arial" panose="020B0604020202020204" pitchFamily="34" charset="0"/>
                <a:cs typeface="Arial" panose="020B0604020202020204" pitchFamily="34" charset="0"/>
              </a:defRPr>
            </a:lvl2pPr>
          </a:lstStyle>
          <a:p>
            <a:pPr lvl="0"/>
            <a:r>
              <a:rPr lang="pl-PL" dirty="0"/>
              <a:t>Treść główna, punkt 1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1"/>
            <a:endParaRPr lang="pl-PL" dirty="0"/>
          </a:p>
          <a:p>
            <a:pPr marL="257090" marR="0" lvl="0" indent="-257090" algn="l" defTabSz="685574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/>
              <a:t>Treść główna, punkt 2</a:t>
            </a:r>
          </a:p>
          <a:p>
            <a:pPr lvl="1"/>
            <a:r>
              <a:rPr lang="pl-PL" dirty="0"/>
              <a:t>Podpunkt 1, wymieniane treści, informacje</a:t>
            </a:r>
          </a:p>
          <a:p>
            <a:pPr lvl="1"/>
            <a:r>
              <a:rPr lang="pl-PL" dirty="0"/>
              <a:t>Podpunkt 2, wymieniane treści, informacje</a:t>
            </a:r>
          </a:p>
          <a:p>
            <a:pPr lvl="0"/>
            <a:endParaRPr lang="pl-PL" dirty="0"/>
          </a:p>
          <a:p>
            <a:pPr lvl="0"/>
            <a:endParaRPr lang="pl-PL" dirty="0"/>
          </a:p>
          <a:p>
            <a:pPr lvl="1"/>
            <a:endParaRPr lang="pl-PL" dirty="0"/>
          </a:p>
        </p:txBody>
      </p:sp>
      <p:sp>
        <p:nvSpPr>
          <p:cNvPr id="9" name="pole tekstowe 8">
            <a:extLst>
              <a:ext uri="{FF2B5EF4-FFF2-40B4-BE49-F238E27FC236}">
                <a16:creationId xmlns:a16="http://schemas.microsoft.com/office/drawing/2014/main" id="{F6CD6866-0B31-41F9-8EE6-EEF22915835B}"/>
              </a:ext>
            </a:extLst>
          </p:cNvPr>
          <p:cNvSpPr txBox="1"/>
          <p:nvPr userDrawn="1"/>
        </p:nvSpPr>
        <p:spPr>
          <a:xfrm>
            <a:off x="7772179" y="4853182"/>
            <a:ext cx="1663061" cy="238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95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952" dirty="0">
              <a:solidFill>
                <a:schemeClr val="bg1"/>
              </a:solidFill>
            </a:endParaRPr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F2B93690-8D83-492B-B3EE-2B63A347A3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227" y="19269"/>
            <a:ext cx="1770402" cy="468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46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pust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014228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26583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49" r:id="rId2"/>
  </p:sldLayoutIdLst>
  <p:txStyles>
    <p:titleStyle>
      <a:lvl1pPr algn="ctr" defTabSz="914341" rtl="0" eaLnBrk="1" latinLnBrk="0" hangingPunct="1">
        <a:spcBef>
          <a:spcPct val="0"/>
        </a:spcBef>
        <a:buNone/>
        <a:defRPr sz="444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78" indent="-342878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3174" kern="1200">
          <a:solidFill>
            <a:schemeClr val="tx1"/>
          </a:solidFill>
          <a:latin typeface="+mn-lt"/>
          <a:ea typeface="+mn-ea"/>
          <a:cs typeface="+mn-cs"/>
        </a:defRPr>
      </a:lvl1pPr>
      <a:lvl2pPr marL="742903" indent="-285733" algn="l" defTabSz="914341" rtl="0" eaLnBrk="1" latinLnBrk="0" hangingPunct="1">
        <a:spcBef>
          <a:spcPct val="20000"/>
        </a:spcBef>
        <a:buFont typeface="Arial" panose="020B0604020202020204" pitchFamily="34" charset="0"/>
        <a:buChar char="–"/>
        <a:defRPr sz="2857" kern="1200">
          <a:solidFill>
            <a:schemeClr val="tx1"/>
          </a:solidFill>
          <a:latin typeface="+mn-lt"/>
          <a:ea typeface="+mn-ea"/>
          <a:cs typeface="+mn-cs"/>
        </a:defRPr>
      </a:lvl2pPr>
      <a:lvl3pPr marL="1142927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381" kern="1200">
          <a:solidFill>
            <a:schemeClr val="tx1"/>
          </a:solidFill>
          <a:latin typeface="+mn-lt"/>
          <a:ea typeface="+mn-ea"/>
          <a:cs typeface="+mn-cs"/>
        </a:defRPr>
      </a:lvl3pPr>
      <a:lvl4pPr marL="1600098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–"/>
        <a:defRPr sz="2063" kern="1200">
          <a:solidFill>
            <a:schemeClr val="tx1"/>
          </a:solidFill>
          <a:latin typeface="+mn-lt"/>
          <a:ea typeface="+mn-ea"/>
          <a:cs typeface="+mn-cs"/>
        </a:defRPr>
      </a:lvl4pPr>
      <a:lvl5pPr marL="2057268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»"/>
        <a:defRPr sz="2063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63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63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1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63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914341" rtl="0" eaLnBrk="1" latinLnBrk="0" hangingPunct="1">
        <a:spcBef>
          <a:spcPct val="20000"/>
        </a:spcBef>
        <a:buFont typeface="Arial" panose="020B0604020202020204" pitchFamily="34" charset="0"/>
        <a:buChar char="•"/>
        <a:defRPr sz="206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1" rtl="0" eaLnBrk="1" latinLnBrk="0" hangingPunct="1">
        <a:defRPr sz="17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4398744" y="2362874"/>
            <a:ext cx="264816" cy="518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771" dirty="0"/>
              <a:t> </a:t>
            </a:r>
          </a:p>
        </p:txBody>
      </p:sp>
      <p:pic>
        <p:nvPicPr>
          <p:cNvPr id="8" name="Obraz 7">
            <a:extLst>
              <a:ext uri="{FF2B5EF4-FFF2-40B4-BE49-F238E27FC236}">
                <a16:creationId xmlns:a16="http://schemas.microsoft.com/office/drawing/2014/main" id="{18910E88-4B89-45B5-9BB3-A3D6D8ABF61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616" y="2288723"/>
            <a:ext cx="3965024" cy="2121242"/>
          </a:xfrm>
          <a:prstGeom prst="rect">
            <a:avLst/>
          </a:prstGeom>
        </p:spPr>
      </p:pic>
      <p:sp>
        <p:nvSpPr>
          <p:cNvPr id="4" name="pole tekstowe 3">
            <a:extLst>
              <a:ext uri="{FF2B5EF4-FFF2-40B4-BE49-F238E27FC236}">
                <a16:creationId xmlns:a16="http://schemas.microsoft.com/office/drawing/2014/main" id="{79BC0380-AAFF-446F-97C0-9D06C0E32158}"/>
              </a:ext>
            </a:extLst>
          </p:cNvPr>
          <p:cNvSpPr txBox="1"/>
          <p:nvPr/>
        </p:nvSpPr>
        <p:spPr>
          <a:xfrm>
            <a:off x="7469434" y="4587974"/>
            <a:ext cx="1663061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270" dirty="0">
              <a:solidFill>
                <a:schemeClr val="bg1"/>
              </a:solidFill>
            </a:endParaRPr>
          </a:p>
        </p:txBody>
      </p: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8E2B8DAB-63C9-438E-90C8-F1C8740D278A}"/>
              </a:ext>
            </a:extLst>
          </p:cNvPr>
          <p:cNvCxnSpPr>
            <a:cxnSpLocks/>
          </p:cNvCxnSpPr>
          <p:nvPr/>
        </p:nvCxnSpPr>
        <p:spPr>
          <a:xfrm flipV="1">
            <a:off x="4316639" y="743076"/>
            <a:ext cx="0" cy="800045"/>
          </a:xfrm>
          <a:prstGeom prst="line">
            <a:avLst/>
          </a:prstGeom>
          <a:ln w="25400">
            <a:solidFill>
              <a:srgbClr val="006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Obraz 13">
            <a:extLst>
              <a:ext uri="{FF2B5EF4-FFF2-40B4-BE49-F238E27FC236}">
                <a16:creationId xmlns:a16="http://schemas.microsoft.com/office/drawing/2014/main" id="{78B10CA2-1493-4F99-9C05-EAD37FFF13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85" y="601398"/>
            <a:ext cx="3739483" cy="1083402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0943BE25-59A9-434E-8833-D7E1BF1E06A9}"/>
              </a:ext>
            </a:extLst>
          </p:cNvPr>
          <p:cNvSpPr txBox="1"/>
          <p:nvPr/>
        </p:nvSpPr>
        <p:spPr>
          <a:xfrm>
            <a:off x="7468055" y="4587974"/>
            <a:ext cx="1663061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270" dirty="0">
              <a:solidFill>
                <a:schemeClr val="bg1"/>
              </a:solidFill>
            </a:endParaRPr>
          </a:p>
        </p:txBody>
      </p:sp>
      <p:sp>
        <p:nvSpPr>
          <p:cNvPr id="6" name="pole tekstowe 5">
            <a:extLst>
              <a:ext uri="{FF2B5EF4-FFF2-40B4-BE49-F238E27FC236}">
                <a16:creationId xmlns:a16="http://schemas.microsoft.com/office/drawing/2014/main" id="{C16AE624-4EAC-DE13-338D-7493330F0C61}"/>
              </a:ext>
            </a:extLst>
          </p:cNvPr>
          <p:cNvSpPr txBox="1"/>
          <p:nvPr/>
        </p:nvSpPr>
        <p:spPr>
          <a:xfrm>
            <a:off x="4663937" y="1081456"/>
            <a:ext cx="412882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l-PL" sz="2400" dirty="0"/>
              <a:t>II p</a:t>
            </a:r>
            <a:r>
              <a:rPr lang="pl-PL" sz="2400" b="1" dirty="0"/>
              <a:t>rzetarg </a:t>
            </a:r>
          </a:p>
          <a:p>
            <a:pPr algn="ctr"/>
            <a:r>
              <a:rPr lang="pl-PL" sz="2400" b="1" dirty="0"/>
              <a:t>ustny nieograniczony na sprzedaż zbędnych środków trwałych – samochód SUZUKI Grand </a:t>
            </a:r>
            <a:r>
              <a:rPr lang="pl-PL" sz="2400" b="1" dirty="0" err="1"/>
              <a:t>Vitara</a:t>
            </a:r>
            <a:endParaRPr lang="pl-PL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pole tekstowe 12">
            <a:extLst>
              <a:ext uri="{FF2B5EF4-FFF2-40B4-BE49-F238E27FC236}">
                <a16:creationId xmlns:a16="http://schemas.microsoft.com/office/drawing/2014/main" id="{33722897-68E7-A459-E5CA-0D7D4CE20262}"/>
              </a:ext>
            </a:extLst>
          </p:cNvPr>
          <p:cNvSpPr txBox="1"/>
          <p:nvPr/>
        </p:nvSpPr>
        <p:spPr>
          <a:xfrm>
            <a:off x="4442349" y="3932534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latin typeface="Arial" panose="020B0604020202020204" pitchFamily="34" charset="0"/>
                <a:cs typeface="Arial" panose="020B0604020202020204" pitchFamily="34" charset="0"/>
              </a:rPr>
              <a:t>Kaczory</a:t>
            </a:r>
            <a:r>
              <a:rPr lang="pl-PL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l-PL" sz="1800" dirty="0">
                <a:latin typeface="Arial" panose="020B0604020202020204" pitchFamily="34" charset="0"/>
                <a:cs typeface="Arial" panose="020B0604020202020204" pitchFamily="34" charset="0"/>
              </a:rPr>
              <a:t>28.10.2026</a:t>
            </a:r>
            <a:r>
              <a:rPr lang="pl-PL" sz="1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r.</a:t>
            </a:r>
          </a:p>
        </p:txBody>
      </p:sp>
    </p:spTree>
    <p:extLst>
      <p:ext uri="{BB962C8B-B14F-4D97-AF65-F5344CB8AC3E}">
        <p14:creationId xmlns:p14="http://schemas.microsoft.com/office/powerpoint/2010/main" val="22343616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C2968196-616C-4588-B4BE-1BBDD711BD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544" y="267494"/>
            <a:ext cx="7804087" cy="4464496"/>
          </a:xfrm>
        </p:spPr>
        <p:txBody>
          <a:bodyPr/>
          <a:lstStyle/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1200" dirty="0">
                <a:solidFill>
                  <a:srgbClr val="003300"/>
                </a:solidFill>
              </a:rPr>
              <a:t>Procedura przetargowa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W przetargu mogą brać udział osoby fizyczne i prawne.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 Przetarg odbywa się w drodze licytacji publicznej.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 Po wywołaniu przetargu prowadzący podaje do wiadomości:</a:t>
            </a:r>
            <a:endParaRPr lang="pl-PL" sz="1200" dirty="0">
              <a:solidFill>
                <a:srgbClr val="003300"/>
              </a:solidFill>
              <a:ea typeface="Times New Roman" panose="02020603050405020304" pitchFamily="18" charset="0"/>
            </a:endParaRP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	- przedmiot przetargu widoczny na slajdzie;</a:t>
            </a:r>
          </a:p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1200" dirty="0">
                <a:solidFill>
                  <a:srgbClr val="003300"/>
                </a:solidFill>
                <a:ea typeface="Times New Roman" panose="02020603050405020304" pitchFamily="18" charset="0"/>
              </a:rPr>
              <a:t>	- </a:t>
            </a: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cenę wywoławczą brutto;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	- zmiany w stanie faktycznym i prawnym przedmiotu przetargu, jeśli takie zaszły po ogłoszeniu    </a:t>
            </a: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1200" dirty="0">
                <a:solidFill>
                  <a:srgbClr val="003300"/>
                </a:solidFill>
                <a:ea typeface="Times New Roman" panose="02020603050405020304" pitchFamily="18" charset="0"/>
              </a:rPr>
              <a:t>                        </a:t>
            </a: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przetargu oraz związanie z tym zmiany warunków przetargu.</a:t>
            </a:r>
          </a:p>
          <a:p>
            <a:pPr marL="228600" lvl="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Stawienie się jednego licytanta wystarcza do przeprowadzenia przetargu.</a:t>
            </a:r>
            <a:endParaRPr lang="pl-PL" sz="1200" dirty="0">
              <a:solidFill>
                <a:srgbClr val="003300"/>
              </a:solidFill>
              <a:ea typeface="Times New Roman" panose="02020603050405020304" pitchFamily="18" charset="0"/>
            </a:endParaRPr>
          </a:p>
          <a:p>
            <a:pPr marL="228600" lvl="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Licytacja zaczyna się od wywołania ceny przedmiotu sprzedaży przeznaczonego do zbycia. Cena sprzedaży musi być wyższa o przynajmniej 1 postąpienie.</a:t>
            </a:r>
            <a:endParaRPr lang="pl-PL" sz="1200" dirty="0">
              <a:solidFill>
                <a:srgbClr val="003300"/>
              </a:solidFill>
              <a:ea typeface="Times New Roman" panose="02020603050405020304" pitchFamily="18" charset="0"/>
            </a:endParaRPr>
          </a:p>
          <a:p>
            <a:pPr marL="228600" lvl="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Postąpienie nie może wynosić mniej niż 1% ceny wywołania z zaokrągleniem wzwyż, wartość minimalnego postąpienia jest określona oddzielnie dla każdego przedmiotu sprzedaży i uwidoczniona na slajdzie. </a:t>
            </a:r>
          </a:p>
          <a:p>
            <a:pPr marL="22860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4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Zaoferowana cena przestaje wiązać uczestników przetargu, jeżeli inny uczestnik zaoferował wyższą cenę i przebił ofertę poprzednika.</a:t>
            </a:r>
            <a:endParaRPr lang="pl-PL" sz="1200" dirty="0">
              <a:solidFill>
                <a:srgbClr val="003300"/>
              </a:solidFill>
              <a:ea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4731668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E0D6F30-897D-4DA9-829D-6449B20C77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544" y="1059582"/>
            <a:ext cx="7886154" cy="3600400"/>
          </a:xfrm>
        </p:spPr>
        <p:txBody>
          <a:bodyPr/>
          <a:lstStyle/>
          <a:p>
            <a:pPr marL="228600" lvl="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Własność przedmiotu sprzedaży przyznaje się temu, kto zaoferował cenę najwyższą – jeżeli po trzykrotnym wezwaniu do dalszych postąpień nikt nie zaoferował więcej.</a:t>
            </a:r>
            <a:endParaRPr lang="pl-PL" sz="1200" dirty="0">
              <a:solidFill>
                <a:srgbClr val="003300"/>
              </a:solidFill>
              <a:ea typeface="Times New Roman" panose="02020603050405020304" pitchFamily="18" charset="0"/>
            </a:endParaRPr>
          </a:p>
          <a:p>
            <a:pPr marL="228600" lvl="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Nabywca jest obowiązany zapłacić cenę nabycia w dniu licytacji publicznej przelewem na wskazane na fakturze konto bankowe przed wydaniem przedmiotu sprzedaży.</a:t>
            </a:r>
            <a:endParaRPr lang="pl-PL" sz="1200" dirty="0">
              <a:solidFill>
                <a:srgbClr val="003300"/>
              </a:solidFill>
              <a:ea typeface="Times New Roman" panose="02020603050405020304" pitchFamily="18" charset="0"/>
            </a:endParaRPr>
          </a:p>
          <a:p>
            <a:pPr marL="228600" lvl="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 Nabywca, który zapłacił cenę nabycia powinien odebrać przedmiot przetargu </a:t>
            </a:r>
            <a:b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</a:b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najpóźniej w ciągu dwóch dni roboczych po wcześniejszym uzgodnieniu terminu i miejsca odbioru z Przewodniczącym Komisji.</a:t>
            </a:r>
            <a:endParaRPr lang="pl-PL" sz="1200" dirty="0">
              <a:solidFill>
                <a:srgbClr val="003300"/>
              </a:solidFill>
              <a:ea typeface="Times New Roman" panose="02020603050405020304" pitchFamily="18" charset="0"/>
            </a:endParaRPr>
          </a:p>
          <a:p>
            <a:pPr marL="228600" lvl="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 W uzasadnionych przypadkach Przewodniczący Komisji może wyrazić zgodę na   przedłużenie terminu wydania wylicytowanego przedmiotu.</a:t>
            </a:r>
            <a:endParaRPr lang="pl-PL" sz="1200" dirty="0">
              <a:solidFill>
                <a:srgbClr val="003300"/>
              </a:solidFill>
              <a:ea typeface="Times New Roman" panose="02020603050405020304" pitchFamily="18" charset="0"/>
            </a:endParaRPr>
          </a:p>
          <a:p>
            <a:pPr marL="228600" lvl="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 Przedmiot przetargu zostanie wydany kupującemu po okazaniu dowodu zapłaty osobie wydającej przedmiot.</a:t>
            </a:r>
          </a:p>
          <a:p>
            <a:pPr marL="228600" lvl="0" indent="-228600" algn="just">
              <a:lnSpc>
                <a:spcPct val="150000"/>
              </a:lnSpc>
              <a:spcBef>
                <a:spcPts val="0"/>
              </a:spcBef>
              <a:buFont typeface="+mj-lt"/>
              <a:buAutoNum type="arabicPeriod" startAt="8"/>
            </a:pPr>
            <a:r>
              <a:rPr lang="pl-PL" sz="1200" dirty="0">
                <a:solidFill>
                  <a:srgbClr val="003300"/>
                </a:solidFill>
                <a:ea typeface="Times New Roman" panose="02020603050405020304" pitchFamily="18" charset="0"/>
              </a:rPr>
              <a:t> </a:t>
            </a: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Sprzedający informuję, że niektóre przedmioty sprzedaży mogą znajdować się poza siedzibą nadleśnictwa na terenie leśnictw wchodzących w skład Nadleśnictwa Kaczory. </a:t>
            </a:r>
          </a:p>
          <a:p>
            <a:endParaRPr lang="pl-PL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BC20540A-0220-D86C-414B-0F8681F33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604334"/>
            <a:ext cx="7294483" cy="486945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pl-PL" sz="1800" dirty="0">
                <a:solidFill>
                  <a:srgbClr val="003300"/>
                </a:solidFill>
              </a:rPr>
              <a:t>Procedura przetargowa</a:t>
            </a:r>
          </a:p>
        </p:txBody>
      </p:sp>
    </p:spTree>
    <p:extLst>
      <p:ext uri="{BB962C8B-B14F-4D97-AF65-F5344CB8AC3E}">
        <p14:creationId xmlns:p14="http://schemas.microsoft.com/office/powerpoint/2010/main" val="24022335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E0D6F30-897D-4DA9-829D-6449B20C773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7544" y="771550"/>
            <a:ext cx="7886154" cy="2448272"/>
          </a:xfrm>
        </p:spPr>
        <p:txBody>
          <a:bodyPr/>
          <a:lstStyle/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endParaRPr lang="pl-PL" sz="2600" dirty="0"/>
          </a:p>
          <a:p>
            <a:pPr marL="0" lv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pl-PL" sz="2600" dirty="0">
                <a:solidFill>
                  <a:srgbClr val="003300"/>
                </a:solidFill>
              </a:rPr>
              <a:t>Składniki majątkowe wystawione </a:t>
            </a:r>
            <a:br>
              <a:rPr lang="pl-PL" sz="2600" dirty="0">
                <a:solidFill>
                  <a:srgbClr val="003300"/>
                </a:solidFill>
              </a:rPr>
            </a:br>
            <a:r>
              <a:rPr lang="pl-PL" sz="2600" dirty="0">
                <a:solidFill>
                  <a:srgbClr val="003300"/>
                </a:solidFill>
              </a:rPr>
              <a:t>do sprzedaży</a:t>
            </a:r>
          </a:p>
        </p:txBody>
      </p:sp>
    </p:spTree>
    <p:extLst>
      <p:ext uri="{BB962C8B-B14F-4D97-AF65-F5344CB8AC3E}">
        <p14:creationId xmlns:p14="http://schemas.microsoft.com/office/powerpoint/2010/main" val="2459535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DEB0FA4-044E-09DE-2AFD-4A2F91E123D6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467544" y="843558"/>
            <a:ext cx="3455615" cy="3888457"/>
          </a:xfrm>
          <a:prstGeom prst="rect">
            <a:avLst/>
          </a:prstGeom>
        </p:spPr>
        <p:txBody>
          <a:bodyPr lIns="0"/>
          <a:lstStyle>
            <a:lvl1pPr algn="l" defTabSz="914341" rtl="0" eaLnBrk="1" latinLnBrk="0" hangingPunct="1">
              <a:spcBef>
                <a:spcPct val="0"/>
              </a:spcBef>
              <a:buNone/>
              <a:defRPr sz="2857" kern="1200">
                <a:solidFill>
                  <a:srgbClr val="005023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rok produkcji: 2011,</a:t>
            </a:r>
          </a:p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- moc silnika: 124 kW,</a:t>
            </a:r>
          </a:p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- pojemność silnika: 2393 cm3,</a:t>
            </a:r>
          </a:p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- układ przeniesienia napędu: 4x4,</a:t>
            </a:r>
          </a:p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- skrzynia biegów: manualna,</a:t>
            </a:r>
          </a:p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- rodzaj paliwa: benzyna,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stan techniczny pojazdu: występowanie usterek w zakresie układu hamulcowego, zawieszenia, amortyzatory, wahacze, auto od 2 lat nie było odpalane, </a:t>
            </a:r>
          </a:p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- kolor: srebrny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wyposażenie: m. in. klimatyzacja, </a:t>
            </a:r>
            <a:r>
              <a:rPr lang="pl-PL" sz="1000" dirty="0" err="1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multifunkcyjna</a:t>
            </a: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 kierownica,  </a:t>
            </a:r>
          </a:p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3300"/>
                </a:solidFill>
                <a:ea typeface="Times New Roman" panose="02020603050405020304" pitchFamily="18" charset="0"/>
              </a:rPr>
              <a:t>     </a:t>
            </a: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elektryczne szyby</a:t>
            </a:r>
          </a:p>
          <a:p>
            <a:pPr algn="just">
              <a:lnSpc>
                <a:spcPct val="150000"/>
              </a:lnSpc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- przebieg: 219 340 km,</a:t>
            </a:r>
          </a:p>
          <a:p>
            <a:pPr marL="171450" indent="-171450" algn="just">
              <a:lnSpc>
                <a:spcPct val="150000"/>
              </a:lnSpc>
              <a:buFontTx/>
              <a:buChar char="-"/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samochód nie posiada aktualnego przeglądu technicznego z uwagi    na ww. usterki,</a:t>
            </a:r>
          </a:p>
          <a:p>
            <a:pPr marL="171450" indent="-171450">
              <a:buFontTx/>
              <a:buChar char="-"/>
            </a:pPr>
            <a:r>
              <a:rPr lang="pl-PL" sz="10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samochód posiada ubezpieczenie </a:t>
            </a:r>
            <a:r>
              <a:rPr lang="pl-PL" sz="1200" dirty="0">
                <a:solidFill>
                  <a:srgbClr val="003300"/>
                </a:solidFill>
                <a:effectLst/>
                <a:ea typeface="Times New Roman" panose="02020603050405020304" pitchFamily="18" charset="0"/>
              </a:rPr>
              <a:t>OC,</a:t>
            </a:r>
          </a:p>
          <a:p>
            <a:endParaRPr lang="pl-PL" sz="2000" dirty="0"/>
          </a:p>
        </p:txBody>
      </p:sp>
      <p:sp>
        <p:nvSpPr>
          <p:cNvPr id="4" name="Tytuł 1">
            <a:extLst>
              <a:ext uri="{FF2B5EF4-FFF2-40B4-BE49-F238E27FC236}">
                <a16:creationId xmlns:a16="http://schemas.microsoft.com/office/drawing/2014/main" id="{4E98AC24-E035-4612-1C46-CB3F326C9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3568" y="389394"/>
            <a:ext cx="7632848" cy="432048"/>
          </a:xfrm>
        </p:spPr>
        <p:txBody>
          <a:bodyPr/>
          <a:lstStyle/>
          <a:p>
            <a:pPr algn="ctr">
              <a:spcBef>
                <a:spcPts val="0"/>
              </a:spcBef>
            </a:pPr>
            <a:r>
              <a:rPr lang="pl-PL" sz="2000" b="1" dirty="0"/>
              <a:t>Nr </a:t>
            </a:r>
            <a:r>
              <a:rPr lang="pl-PL" sz="2000" b="1" dirty="0" err="1"/>
              <a:t>inw</a:t>
            </a:r>
            <a:r>
              <a:rPr lang="pl-PL" sz="2000" b="1" dirty="0"/>
              <a:t>. 741/1655 – samochód SUZUKI Grand </a:t>
            </a:r>
            <a:r>
              <a:rPr lang="pl-PL" sz="2000" b="1" dirty="0" err="1"/>
              <a:t>Vitara</a:t>
            </a:r>
            <a:endParaRPr lang="pl-PL" sz="2000" dirty="0">
              <a:solidFill>
                <a:srgbClr val="003300"/>
              </a:solidFill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E8472B63-3B9A-F25F-2B7B-6C1258B9AA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861261"/>
            <a:ext cx="1080120" cy="1444011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D92AB527-4B77-EA9E-4738-E1184ED18E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5996" y="880472"/>
            <a:ext cx="1944216" cy="1454274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53D02FE1-778D-C6B7-2DD5-1B6786FDAE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552" y="861261"/>
            <a:ext cx="2070017" cy="1548373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FC6EBA32-3BF5-4356-11D8-66C7A7AFCA1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3730" y="2524946"/>
            <a:ext cx="2498549" cy="1868914"/>
          </a:xfrm>
          <a:prstGeom prst="rect">
            <a:avLst/>
          </a:prstGeom>
        </p:spPr>
      </p:pic>
      <p:sp>
        <p:nvSpPr>
          <p:cNvPr id="9" name="pole tekstowe 8">
            <a:extLst>
              <a:ext uri="{FF2B5EF4-FFF2-40B4-BE49-F238E27FC236}">
                <a16:creationId xmlns:a16="http://schemas.microsoft.com/office/drawing/2014/main" id="{959CE7C6-FA74-2095-84E5-F2C277FF7F23}"/>
              </a:ext>
            </a:extLst>
          </p:cNvPr>
          <p:cNvSpPr txBox="1"/>
          <p:nvPr/>
        </p:nvSpPr>
        <p:spPr>
          <a:xfrm>
            <a:off x="6953099" y="2916532"/>
            <a:ext cx="2190901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l-PL" sz="1800" dirty="0">
                <a:solidFill>
                  <a:srgbClr val="003300"/>
                </a:solidFill>
              </a:rPr>
              <a:t>Cena wywoławcza – 16 113,00 zł brutto</a:t>
            </a:r>
          </a:p>
          <a:p>
            <a:endParaRPr lang="pl-PL" sz="1800" dirty="0">
              <a:solidFill>
                <a:srgbClr val="003300"/>
              </a:solidFill>
            </a:endParaRPr>
          </a:p>
          <a:p>
            <a:r>
              <a:rPr lang="pl-PL" sz="1800" dirty="0">
                <a:solidFill>
                  <a:srgbClr val="003300"/>
                </a:solidFill>
              </a:rPr>
              <a:t>Postąpienie – 400 zł netto</a:t>
            </a:r>
          </a:p>
        </p:txBody>
      </p:sp>
    </p:spTree>
    <p:extLst>
      <p:ext uri="{BB962C8B-B14F-4D97-AF65-F5344CB8AC3E}">
        <p14:creationId xmlns:p14="http://schemas.microsoft.com/office/powerpoint/2010/main" val="6276964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zawartości 2"/>
          <p:cNvSpPr>
            <a:spLocks noGrp="1"/>
          </p:cNvSpPr>
          <p:nvPr>
            <p:ph idx="4294967295"/>
          </p:nvPr>
        </p:nvSpPr>
        <p:spPr>
          <a:xfrm>
            <a:off x="4915940" y="2915691"/>
            <a:ext cx="4228061" cy="1826783"/>
          </a:xfrm>
          <a:prstGeom prst="rect">
            <a:avLst/>
          </a:prstGeom>
          <a:noFill/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Nadleśnictwo Kaczory</a:t>
            </a:r>
            <a:b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ul. Brzozowa 6</a:t>
            </a:r>
          </a:p>
          <a:p>
            <a:pPr marL="0" indent="0">
              <a:buNone/>
            </a:pPr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64-810 Kaczory</a:t>
            </a:r>
          </a:p>
          <a:p>
            <a:pPr marL="0" indent="0">
              <a:buNone/>
            </a:pPr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kaczory@pila.lasy.gov.pl</a:t>
            </a:r>
          </a:p>
          <a:p>
            <a:pPr marL="0" indent="0">
              <a:buNone/>
            </a:pPr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tel.: +48 67 283 14 61</a:t>
            </a:r>
          </a:p>
        </p:txBody>
      </p:sp>
      <p:sp>
        <p:nvSpPr>
          <p:cNvPr id="7" name="Symbol zastępczy zawartości 2">
            <a:extLst>
              <a:ext uri="{FF2B5EF4-FFF2-40B4-BE49-F238E27FC236}">
                <a16:creationId xmlns:a16="http://schemas.microsoft.com/office/drawing/2014/main" id="{1791F35A-F3F2-4049-AB46-9B96877F57C5}"/>
              </a:ext>
            </a:extLst>
          </p:cNvPr>
          <p:cNvSpPr txBox="1">
            <a:spLocks/>
          </p:cNvSpPr>
          <p:nvPr/>
        </p:nvSpPr>
        <p:spPr>
          <a:xfrm>
            <a:off x="3314787" y="1657413"/>
            <a:ext cx="5143145" cy="800045"/>
          </a:xfrm>
          <a:prstGeom prst="rect">
            <a:avLst/>
          </a:prstGeom>
          <a:noFill/>
        </p:spPr>
        <p:txBody>
          <a:bodyPr vert="horz" lIns="91435" tIns="45718" rIns="91435" bIns="45718" rtlCol="0">
            <a:normAutofit/>
          </a:bodyPr>
          <a:lstStyle>
            <a:lvl1pPr marL="216027" indent="-216027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68059" indent="-180023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20090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8126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96162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584198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72234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60270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48306" indent="-144018" algn="l" defTabSz="576072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l-PL" sz="1587" dirty="0">
                <a:solidFill>
                  <a:srgbClr val="006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Dziękuję za uwagę</a:t>
            </a:r>
          </a:p>
        </p:txBody>
      </p:sp>
      <p:cxnSp>
        <p:nvCxnSpPr>
          <p:cNvPr id="5" name="Łącznik prosty 4">
            <a:extLst>
              <a:ext uri="{FF2B5EF4-FFF2-40B4-BE49-F238E27FC236}">
                <a16:creationId xmlns:a16="http://schemas.microsoft.com/office/drawing/2014/main" id="{4F339722-CEF2-4633-BB57-8D3F6E94A06F}"/>
              </a:ext>
            </a:extLst>
          </p:cNvPr>
          <p:cNvCxnSpPr>
            <a:cxnSpLocks/>
          </p:cNvCxnSpPr>
          <p:nvPr/>
        </p:nvCxnSpPr>
        <p:spPr>
          <a:xfrm>
            <a:off x="2796295" y="763544"/>
            <a:ext cx="0" cy="429273"/>
          </a:xfrm>
          <a:prstGeom prst="line">
            <a:avLst/>
          </a:prstGeom>
          <a:ln w="25400">
            <a:solidFill>
              <a:srgbClr val="006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ole tekstowe 10">
            <a:extLst>
              <a:ext uri="{FF2B5EF4-FFF2-40B4-BE49-F238E27FC236}">
                <a16:creationId xmlns:a16="http://schemas.microsoft.com/office/drawing/2014/main" id="{57ABA4AC-F52C-4E34-9F76-106194D45CC6}"/>
              </a:ext>
            </a:extLst>
          </p:cNvPr>
          <p:cNvSpPr txBox="1"/>
          <p:nvPr/>
        </p:nvSpPr>
        <p:spPr>
          <a:xfrm>
            <a:off x="7570851" y="4804259"/>
            <a:ext cx="1573150" cy="287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127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www.lasy.gov.pl</a:t>
            </a:r>
            <a:endParaRPr lang="pl-PL" sz="1270" dirty="0">
              <a:solidFill>
                <a:schemeClr val="bg1"/>
              </a:solidFill>
            </a:endParaRP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87E39C9F-B199-4831-B6A6-2AF66C6AD08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776" y="704074"/>
            <a:ext cx="2070299" cy="5482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340635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1BA890D47B4F9944BE81BFA24173F6BA" ma:contentTypeVersion="1" ma:contentTypeDescription="Utwórz nowy dokument." ma:contentTypeScope="" ma:versionID="261f7b351e3b2e14f627302025769fb4">
  <xsd:schema xmlns:xsd="http://www.w3.org/2001/XMLSchema" xmlns:xs="http://www.w3.org/2001/XMLSchema" xmlns:p="http://schemas.microsoft.com/office/2006/metadata/properties" xmlns:ns2="b8ad9e2a-f15e-4cea-99fc-a9767dfa5810" targetNamespace="http://schemas.microsoft.com/office/2006/metadata/properties" ma:root="true" ma:fieldsID="3d5eadea69c8e130c53f6f5c1535ad33" ns2:_="">
    <xsd:import namespace="b8ad9e2a-f15e-4cea-99fc-a9767dfa5810"/>
    <xsd:element name="properties">
      <xsd:complexType>
        <xsd:sequence>
          <xsd:element name="documentManagement">
            <xsd:complexType>
              <xsd:all>
                <xsd:element ref="ns2:Tagi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ad9e2a-f15e-4cea-99fc-a9767dfa5810" elementFormDefault="qualified">
    <xsd:import namespace="http://schemas.microsoft.com/office/2006/documentManagement/types"/>
    <xsd:import namespace="http://schemas.microsoft.com/office/infopath/2007/PartnerControls"/>
    <xsd:element name="Tagi" ma:index="8" nillable="true" ma:displayName="Tagi" ma:internalName="Tagi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 zawartości"/>
        <xsd:element ref="dc:title" minOccurs="0" maxOccurs="1" ma:index="4" ma:displayName="Tytuł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gi xmlns="b8ad9e2a-f15e-4cea-99fc-a9767dfa581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4B40CC-7AAD-4BFB-B50F-F839406DB27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8ad9e2a-f15e-4cea-99fc-a9767dfa581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C9B7027-2D7D-449E-A7E5-C7C9012913F1}">
  <ds:schemaRefs>
    <ds:schemaRef ds:uri="http://schemas.microsoft.com/office/2006/metadata/properties"/>
    <ds:schemaRef ds:uri="http://schemas.microsoft.com/office/infopath/2007/PartnerControls"/>
    <ds:schemaRef ds:uri="b8ad9e2a-f15e-4cea-99fc-a9767dfa5810"/>
  </ds:schemaRefs>
</ds:datastoreItem>
</file>

<file path=customXml/itemProps3.xml><?xml version="1.0" encoding="utf-8"?>
<ds:datastoreItem xmlns:ds="http://schemas.openxmlformats.org/officeDocument/2006/customXml" ds:itemID="{7A079CC3-22E0-4BB0-B90F-0C57BF7396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482</Words>
  <Application>Microsoft Office PowerPoint</Application>
  <PresentationFormat>Pokaz na ekranie (16:9)</PresentationFormat>
  <Paragraphs>51</Paragraphs>
  <Slides>6</Slides>
  <Notes>1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Motyw pakietu Office</vt:lpstr>
      <vt:lpstr>Prezentacja programu PowerPoint</vt:lpstr>
      <vt:lpstr>Prezentacja programu PowerPoint</vt:lpstr>
      <vt:lpstr>Procedura przetargowa</vt:lpstr>
      <vt:lpstr>Prezentacja programu PowerPoint</vt:lpstr>
      <vt:lpstr>Nr inw. 741/1655 – samochód SUZUKI Grand Vitara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M_USER</dc:creator>
  <cp:lastModifiedBy>Małgorzata Plata - N-ctwo Kaczory</cp:lastModifiedBy>
  <cp:revision>47</cp:revision>
  <dcterms:created xsi:type="dcterms:W3CDTF">2016-09-09T09:29:50Z</dcterms:created>
  <dcterms:modified xsi:type="dcterms:W3CDTF">2026-10-12T11:49:00Z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0x0101001BA890D47B4F9944BE81BFA24173F6BA</vt:lpwstr>
  </property>
</Properties>
</file>