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8288000" cy="10287000"/>
  <p:notesSz cx="6858000" cy="9144000"/>
  <p:embeddedFontLst>
    <p:embeddedFont>
      <p:font typeface="Arimo Bold" panose="020B0604020202020204" charset="0"/>
      <p:regular r:id="rId20"/>
    </p:embeddedFont>
    <p:embeddedFont>
      <p:font typeface="Open Sans" panose="020B0606030504020204" pitchFamily="34" charset="0"/>
      <p:regular r:id="rId21"/>
    </p:embeddedFont>
    <p:embeddedFont>
      <p:font typeface="Open Sans Bold" panose="020B0806030504020204" charset="0"/>
      <p:regular r:id="rId22"/>
    </p:embeddedFont>
    <p:embeddedFont>
      <p:font typeface="Open Sauce" panose="020B0604020202020204" charset="-18"/>
      <p:regular r:id="rId23"/>
    </p:embeddedFont>
    <p:embeddedFont>
      <p:font typeface="Open Sauce Bold Italics" panose="020B0604020202020204" charset="-18"/>
      <p:regular r:id="rId24"/>
    </p:embeddedFont>
    <p:embeddedFont>
      <p:font typeface="Poppins Bold" panose="020B0604020202020204" charset="-18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svg"/><Relationship Id="rId3" Type="http://schemas.openxmlformats.org/officeDocument/2006/relationships/image" Target="../media/image16.svg"/><Relationship Id="rId7" Type="http://schemas.openxmlformats.org/officeDocument/2006/relationships/image" Target="../media/image19.svg"/><Relationship Id="rId12" Type="http://schemas.openxmlformats.org/officeDocument/2006/relationships/image" Target="../media/image24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23.svg"/><Relationship Id="rId5" Type="http://schemas.openxmlformats.org/officeDocument/2006/relationships/image" Target="../media/image18.svg"/><Relationship Id="rId10" Type="http://schemas.openxmlformats.org/officeDocument/2006/relationships/image" Target="../media/image22.svg"/><Relationship Id="rId4" Type="http://schemas.openxmlformats.org/officeDocument/2006/relationships/image" Target="../media/image17.sv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6.jpeg"/><Relationship Id="rId7" Type="http://schemas.openxmlformats.org/officeDocument/2006/relationships/image" Target="../media/image28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svg"/><Relationship Id="rId4" Type="http://schemas.openxmlformats.org/officeDocument/2006/relationships/image" Target="../media/image16.sv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3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" r="-2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45051" y="4154810"/>
            <a:ext cx="16802100" cy="380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Szkoła</a:t>
            </a:r>
            <a:r>
              <a:rPr lang="en-US" sz="4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w centrum </a:t>
            </a:r>
            <a:r>
              <a:rPr lang="en-US" sz="4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profilaktyki</a:t>
            </a:r>
            <a:r>
              <a:rPr lang="en-US" sz="4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  <a:p>
            <a:pPr algn="l">
              <a:lnSpc>
                <a:spcPts val="5760"/>
              </a:lnSpc>
            </a:pPr>
            <a:r>
              <a:rPr lang="en-US" sz="4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Ministerstwo</a:t>
            </a:r>
            <a:r>
              <a:rPr lang="en-US" sz="4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Zdrowia </a:t>
            </a:r>
            <a:r>
              <a:rPr lang="en-US" sz="48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uruchamia</a:t>
            </a:r>
            <a:r>
              <a:rPr lang="en-US" sz="4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l">
              <a:lnSpc>
                <a:spcPts val="5760"/>
              </a:lnSpc>
            </a:pPr>
            <a:r>
              <a:rPr lang="en-US" sz="48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WOBASZ DZIECI</a:t>
            </a:r>
          </a:p>
          <a:p>
            <a:pPr algn="ctr">
              <a:lnSpc>
                <a:spcPts val="5759"/>
              </a:lnSpc>
            </a:pPr>
            <a:endParaRPr lang="en-US" sz="48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00"/>
              </a:lnSpc>
            </a:pPr>
            <a:endParaRPr lang="en-US" sz="48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5051" y="8077751"/>
            <a:ext cx="12868667" cy="37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7"/>
              </a:lnSpc>
            </a:pPr>
            <a:r>
              <a:rPr lang="en-US" sz="2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Warszawa, 5 maja 2026 r.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Freeform 4"/>
          <p:cNvSpPr/>
          <p:nvPr/>
        </p:nvSpPr>
        <p:spPr>
          <a:xfrm>
            <a:off x="3596723" y="404767"/>
            <a:ext cx="9713977" cy="9070711"/>
          </a:xfrm>
          <a:custGeom>
            <a:avLst/>
            <a:gdLst/>
            <a:ahLst/>
            <a:cxnLst/>
            <a:rect l="l" t="t" r="r" b="b"/>
            <a:pathLst>
              <a:path w="9713977" h="9070711">
                <a:moveTo>
                  <a:pt x="0" y="0"/>
                </a:moveTo>
                <a:lnTo>
                  <a:pt x="9713977" y="0"/>
                </a:lnTo>
                <a:lnTo>
                  <a:pt x="9713977" y="9070711"/>
                </a:lnTo>
                <a:lnTo>
                  <a:pt x="0" y="90707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821895" y="790976"/>
            <a:ext cx="13636629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Zespół badania WOBASZ DZIECI </a:t>
            </a:r>
          </a:p>
          <a:p>
            <a:pPr marL="741994" lvl="1" indent="-370997" algn="l">
              <a:lnSpc>
                <a:spcPts val="4919"/>
              </a:lnSpc>
            </a:pPr>
            <a:endParaRPr lang="en-US" sz="40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59641" y="1656185"/>
            <a:ext cx="7357027" cy="1923719"/>
          </a:xfrm>
          <a:custGeom>
            <a:avLst/>
            <a:gdLst/>
            <a:ahLst/>
            <a:cxnLst/>
            <a:rect l="l" t="t" r="r" b="b"/>
            <a:pathLst>
              <a:path w="7357027" h="1923719">
                <a:moveTo>
                  <a:pt x="0" y="0"/>
                </a:moveTo>
                <a:lnTo>
                  <a:pt x="7357027" y="0"/>
                </a:lnTo>
                <a:lnTo>
                  <a:pt x="7357027" y="1923719"/>
                </a:lnTo>
                <a:lnTo>
                  <a:pt x="0" y="1923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08" b="-2291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570072" y="3479379"/>
            <a:ext cx="7536403" cy="1097722"/>
            <a:chOff x="0" y="0"/>
            <a:chExt cx="10048537" cy="14636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48542" cy="1463628"/>
            </a:xfrm>
            <a:custGeom>
              <a:avLst/>
              <a:gdLst/>
              <a:ahLst/>
              <a:cxnLst/>
              <a:rect l="l" t="t" r="r" b="b"/>
              <a:pathLst>
                <a:path w="10048542" h="1463628">
                  <a:moveTo>
                    <a:pt x="0" y="0"/>
                  </a:moveTo>
                  <a:lnTo>
                    <a:pt x="10048542" y="0"/>
                  </a:lnTo>
                  <a:lnTo>
                    <a:pt x="10048542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151937" r="-71723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10048537" cy="14541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Narodowy Instytut Kardiologii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86569" y="3479379"/>
            <a:ext cx="7536403" cy="1097722"/>
            <a:chOff x="0" y="0"/>
            <a:chExt cx="10048537" cy="14636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48542" cy="1463628"/>
            </a:xfrm>
            <a:custGeom>
              <a:avLst/>
              <a:gdLst/>
              <a:ahLst/>
              <a:cxnLst/>
              <a:rect l="l" t="t" r="r" b="b"/>
              <a:pathLst>
                <a:path w="10048542" h="1463628">
                  <a:moveTo>
                    <a:pt x="0" y="0"/>
                  </a:moveTo>
                  <a:lnTo>
                    <a:pt x="10048542" y="0"/>
                  </a:lnTo>
                  <a:lnTo>
                    <a:pt x="10048542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151937" r="-71723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0048537" cy="14541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Centrum Zdrowia Dziecka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491099" y="3479379"/>
            <a:ext cx="7536403" cy="1097722"/>
            <a:chOff x="0" y="0"/>
            <a:chExt cx="10048537" cy="14636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048542" cy="1463628"/>
            </a:xfrm>
            <a:custGeom>
              <a:avLst/>
              <a:gdLst/>
              <a:ahLst/>
              <a:cxnLst/>
              <a:rect l="l" t="t" r="r" b="b"/>
              <a:pathLst>
                <a:path w="10048542" h="1463628">
                  <a:moveTo>
                    <a:pt x="0" y="0"/>
                  </a:moveTo>
                  <a:lnTo>
                    <a:pt x="10048542" y="0"/>
                  </a:lnTo>
                  <a:lnTo>
                    <a:pt x="10048542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151937" r="-71723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10048537" cy="14541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Konsultanci Naukowi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70072" y="4577101"/>
            <a:ext cx="7536403" cy="4051164"/>
            <a:chOff x="0" y="0"/>
            <a:chExt cx="10048537" cy="54015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048542" cy="5401547"/>
            </a:xfrm>
            <a:custGeom>
              <a:avLst/>
              <a:gdLst/>
              <a:ahLst/>
              <a:cxnLst/>
              <a:rect l="l" t="t" r="r" b="b"/>
              <a:pathLst>
                <a:path w="10048542" h="5401547">
                  <a:moveTo>
                    <a:pt x="0" y="0"/>
                  </a:moveTo>
                  <a:lnTo>
                    <a:pt x="10048542" y="0"/>
                  </a:lnTo>
                  <a:lnTo>
                    <a:pt x="10048542" y="5401547"/>
                  </a:lnTo>
                  <a:lnTo>
                    <a:pt x="0" y="5401547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41169" r="-71723" b="16676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10048537" cy="54110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Janina Stępińska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Aleksander Prejbisz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Piotr Dobrowolski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Agnieszka Doryńska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Rafał Patoła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Anna Małek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Weronika Burzyńska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Aleksandra Piwońska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Jerzy Piwoński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Łucja Gładysz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3749123" y="557167"/>
            <a:ext cx="9713977" cy="9070711"/>
          </a:xfrm>
          <a:custGeom>
            <a:avLst/>
            <a:gdLst/>
            <a:ahLst/>
            <a:cxnLst/>
            <a:rect l="l" t="t" r="r" b="b"/>
            <a:pathLst>
              <a:path w="9713977" h="9070711">
                <a:moveTo>
                  <a:pt x="0" y="0"/>
                </a:moveTo>
                <a:lnTo>
                  <a:pt x="9713977" y="0"/>
                </a:lnTo>
                <a:lnTo>
                  <a:pt x="9713977" y="9070711"/>
                </a:lnTo>
                <a:lnTo>
                  <a:pt x="0" y="90707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0" name="Group 20"/>
          <p:cNvGrpSpPr/>
          <p:nvPr/>
        </p:nvGrpSpPr>
        <p:grpSpPr>
          <a:xfrm>
            <a:off x="7640209" y="4577101"/>
            <a:ext cx="7536403" cy="2489064"/>
            <a:chOff x="0" y="0"/>
            <a:chExt cx="10048537" cy="33187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048542" cy="3318749"/>
            </a:xfrm>
            <a:custGeom>
              <a:avLst/>
              <a:gdLst/>
              <a:ahLst/>
              <a:cxnLst/>
              <a:rect l="l" t="t" r="r" b="b"/>
              <a:pathLst>
                <a:path w="10048542" h="3318749">
                  <a:moveTo>
                    <a:pt x="0" y="0"/>
                  </a:moveTo>
                  <a:lnTo>
                    <a:pt x="10048542" y="0"/>
                  </a:lnTo>
                  <a:lnTo>
                    <a:pt x="10048542" y="3318749"/>
                  </a:lnTo>
                  <a:lnTo>
                    <a:pt x="0" y="3318749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67007" r="-71723" b="-3561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10048537" cy="33282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Mieczysław Litwin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Zbigniewa Kułaga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Łukasz Obrycki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Maria Miszczak-Knecht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Lidia Ziółkowska</a:t>
              </a:r>
            </a:p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Beata Bocian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491099" y="4577101"/>
            <a:ext cx="7536403" cy="1097722"/>
            <a:chOff x="0" y="0"/>
            <a:chExt cx="10048537" cy="146363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048542" cy="1463628"/>
            </a:xfrm>
            <a:custGeom>
              <a:avLst/>
              <a:gdLst/>
              <a:ahLst/>
              <a:cxnLst/>
              <a:rect l="l" t="t" r="r" b="b"/>
              <a:pathLst>
                <a:path w="10048542" h="1463628">
                  <a:moveTo>
                    <a:pt x="0" y="0"/>
                  </a:moveTo>
                  <a:lnTo>
                    <a:pt x="10048542" y="0"/>
                  </a:lnTo>
                  <a:lnTo>
                    <a:pt x="10048542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151937" r="-71723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10048537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61342" lvl="1" indent="-280671" algn="l">
                <a:lnSpc>
                  <a:spcPts val="3120"/>
                </a:lnSpc>
                <a:buFont typeface="Arial"/>
                <a:buChar char="•"/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Anna Fijałkowska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1705457" y="9575952"/>
            <a:ext cx="21212752" cy="103852"/>
            <a:chOff x="0" y="0"/>
            <a:chExt cx="5586898" cy="2735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586897" cy="27352"/>
            </a:xfrm>
            <a:custGeom>
              <a:avLst/>
              <a:gdLst/>
              <a:ahLst/>
              <a:cxnLst/>
              <a:rect l="l" t="t" r="r" b="b"/>
              <a:pathLst>
                <a:path w="5586897" h="27352">
                  <a:moveTo>
                    <a:pt x="13676" y="0"/>
                  </a:moveTo>
                  <a:lnTo>
                    <a:pt x="5573221" y="0"/>
                  </a:lnTo>
                  <a:cubicBezTo>
                    <a:pt x="5580774" y="0"/>
                    <a:pt x="5586897" y="6123"/>
                    <a:pt x="5586897" y="13676"/>
                  </a:cubicBezTo>
                  <a:lnTo>
                    <a:pt x="5586897" y="13676"/>
                  </a:lnTo>
                  <a:cubicBezTo>
                    <a:pt x="5586897" y="21229"/>
                    <a:pt x="5580774" y="27352"/>
                    <a:pt x="5573221" y="27352"/>
                  </a:cubicBezTo>
                  <a:lnTo>
                    <a:pt x="13676" y="27352"/>
                  </a:lnTo>
                  <a:cubicBezTo>
                    <a:pt x="6123" y="27352"/>
                    <a:pt x="0" y="21229"/>
                    <a:pt x="0" y="13676"/>
                  </a:cubicBezTo>
                  <a:lnTo>
                    <a:pt x="0" y="13676"/>
                  </a:lnTo>
                  <a:cubicBezTo>
                    <a:pt x="0" y="6123"/>
                    <a:pt x="6123" y="0"/>
                    <a:pt x="13676" y="0"/>
                  </a:cubicBezTo>
                  <a:close/>
                </a:path>
              </a:pathLst>
            </a:custGeom>
            <a:solidFill>
              <a:srgbClr val="E78B0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19050"/>
              <a:ext cx="5586898" cy="46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640" y="383434"/>
            <a:ext cx="18112721" cy="1290531"/>
          </a:xfrm>
          <a:custGeom>
            <a:avLst/>
            <a:gdLst/>
            <a:ahLst/>
            <a:cxnLst/>
            <a:rect l="l" t="t" r="r" b="b"/>
            <a:pathLst>
              <a:path w="18112721" h="1290531">
                <a:moveTo>
                  <a:pt x="0" y="0"/>
                </a:moveTo>
                <a:lnTo>
                  <a:pt x="18112720" y="0"/>
                </a:lnTo>
                <a:lnTo>
                  <a:pt x="18112720" y="1290532"/>
                </a:lnTo>
                <a:lnTo>
                  <a:pt x="0" y="1290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1604932" y="9083774"/>
            <a:ext cx="21212752" cy="2717507"/>
            <a:chOff x="0" y="0"/>
            <a:chExt cx="5586898" cy="7157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6897" cy="715722"/>
            </a:xfrm>
            <a:custGeom>
              <a:avLst/>
              <a:gdLst/>
              <a:ahLst/>
              <a:cxnLst/>
              <a:rect l="l" t="t" r="r" b="b"/>
              <a:pathLst>
                <a:path w="5586897" h="715722">
                  <a:moveTo>
                    <a:pt x="18613" y="0"/>
                  </a:moveTo>
                  <a:lnTo>
                    <a:pt x="5568284" y="0"/>
                  </a:lnTo>
                  <a:cubicBezTo>
                    <a:pt x="5578564" y="0"/>
                    <a:pt x="5586897" y="8333"/>
                    <a:pt x="5586897" y="18613"/>
                  </a:cubicBezTo>
                  <a:lnTo>
                    <a:pt x="5586897" y="697109"/>
                  </a:lnTo>
                  <a:cubicBezTo>
                    <a:pt x="5586897" y="702045"/>
                    <a:pt x="5584936" y="706780"/>
                    <a:pt x="5581446" y="710270"/>
                  </a:cubicBezTo>
                  <a:cubicBezTo>
                    <a:pt x="5577955" y="713761"/>
                    <a:pt x="5573221" y="715722"/>
                    <a:pt x="5568284" y="715722"/>
                  </a:cubicBezTo>
                  <a:lnTo>
                    <a:pt x="18613" y="715722"/>
                  </a:lnTo>
                  <a:cubicBezTo>
                    <a:pt x="8333" y="715722"/>
                    <a:pt x="0" y="707389"/>
                    <a:pt x="0" y="697109"/>
                  </a:cubicBezTo>
                  <a:lnTo>
                    <a:pt x="0" y="18613"/>
                  </a:lnTo>
                  <a:cubicBezTo>
                    <a:pt x="0" y="8333"/>
                    <a:pt x="8333" y="0"/>
                    <a:pt x="18613" y="0"/>
                  </a:cubicBezTo>
                  <a:close/>
                </a:path>
              </a:pathLst>
            </a:custGeom>
            <a:solidFill>
              <a:srgbClr val="172C5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586898" cy="734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39980" y="8147151"/>
            <a:ext cx="21212752" cy="103852"/>
            <a:chOff x="0" y="0"/>
            <a:chExt cx="5586898" cy="27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86897" cy="27352"/>
            </a:xfrm>
            <a:custGeom>
              <a:avLst/>
              <a:gdLst/>
              <a:ahLst/>
              <a:cxnLst/>
              <a:rect l="l" t="t" r="r" b="b"/>
              <a:pathLst>
                <a:path w="5586897" h="27352">
                  <a:moveTo>
                    <a:pt x="13676" y="0"/>
                  </a:moveTo>
                  <a:lnTo>
                    <a:pt x="5573221" y="0"/>
                  </a:lnTo>
                  <a:cubicBezTo>
                    <a:pt x="5580774" y="0"/>
                    <a:pt x="5586897" y="6123"/>
                    <a:pt x="5586897" y="13676"/>
                  </a:cubicBezTo>
                  <a:lnTo>
                    <a:pt x="5586897" y="13676"/>
                  </a:lnTo>
                  <a:cubicBezTo>
                    <a:pt x="5586897" y="21229"/>
                    <a:pt x="5580774" y="27352"/>
                    <a:pt x="5573221" y="27352"/>
                  </a:cubicBezTo>
                  <a:lnTo>
                    <a:pt x="13676" y="27352"/>
                  </a:lnTo>
                  <a:cubicBezTo>
                    <a:pt x="6123" y="27352"/>
                    <a:pt x="0" y="21229"/>
                    <a:pt x="0" y="13676"/>
                  </a:cubicBezTo>
                  <a:lnTo>
                    <a:pt x="0" y="13676"/>
                  </a:lnTo>
                  <a:cubicBezTo>
                    <a:pt x="0" y="6123"/>
                    <a:pt x="6123" y="0"/>
                    <a:pt x="13676" y="0"/>
                  </a:cubicBezTo>
                  <a:close/>
                </a:path>
              </a:pathLst>
            </a:custGeom>
            <a:solidFill>
              <a:srgbClr val="DE8617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586898" cy="46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984203" y="8979923"/>
            <a:ext cx="21212752" cy="103852"/>
            <a:chOff x="0" y="0"/>
            <a:chExt cx="5586898" cy="273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86897" cy="27352"/>
            </a:xfrm>
            <a:custGeom>
              <a:avLst/>
              <a:gdLst/>
              <a:ahLst/>
              <a:cxnLst/>
              <a:rect l="l" t="t" r="r" b="b"/>
              <a:pathLst>
                <a:path w="5586897" h="27352">
                  <a:moveTo>
                    <a:pt x="13676" y="0"/>
                  </a:moveTo>
                  <a:lnTo>
                    <a:pt x="5573221" y="0"/>
                  </a:lnTo>
                  <a:cubicBezTo>
                    <a:pt x="5580774" y="0"/>
                    <a:pt x="5586897" y="6123"/>
                    <a:pt x="5586897" y="13676"/>
                  </a:cubicBezTo>
                  <a:lnTo>
                    <a:pt x="5586897" y="13676"/>
                  </a:lnTo>
                  <a:cubicBezTo>
                    <a:pt x="5586897" y="21229"/>
                    <a:pt x="5580774" y="27352"/>
                    <a:pt x="5573221" y="27352"/>
                  </a:cubicBezTo>
                  <a:lnTo>
                    <a:pt x="13676" y="27352"/>
                  </a:lnTo>
                  <a:cubicBezTo>
                    <a:pt x="6123" y="27352"/>
                    <a:pt x="0" y="21229"/>
                    <a:pt x="0" y="13676"/>
                  </a:cubicBezTo>
                  <a:lnTo>
                    <a:pt x="0" y="13676"/>
                  </a:lnTo>
                  <a:cubicBezTo>
                    <a:pt x="0" y="6123"/>
                    <a:pt x="6123" y="0"/>
                    <a:pt x="13676" y="0"/>
                  </a:cubicBezTo>
                  <a:close/>
                </a:path>
              </a:pathLst>
            </a:custGeom>
            <a:solidFill>
              <a:srgbClr val="DE8617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5586898" cy="46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175041" y="3060261"/>
            <a:ext cx="11301259" cy="5772200"/>
          </a:xfrm>
          <a:custGeom>
            <a:avLst/>
            <a:gdLst/>
            <a:ahLst/>
            <a:cxnLst/>
            <a:rect l="l" t="t" r="r" b="b"/>
            <a:pathLst>
              <a:path w="11301259" h="5772200">
                <a:moveTo>
                  <a:pt x="0" y="0"/>
                </a:moveTo>
                <a:lnTo>
                  <a:pt x="11301259" y="0"/>
                </a:lnTo>
                <a:lnTo>
                  <a:pt x="11301259" y="5772200"/>
                </a:lnTo>
                <a:lnTo>
                  <a:pt x="0" y="5772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063" b="-4353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3" name="Group 13"/>
          <p:cNvGrpSpPr/>
          <p:nvPr/>
        </p:nvGrpSpPr>
        <p:grpSpPr>
          <a:xfrm>
            <a:off x="-1780706" y="5446398"/>
            <a:ext cx="21212752" cy="103852"/>
            <a:chOff x="0" y="0"/>
            <a:chExt cx="5586898" cy="273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86897" cy="27352"/>
            </a:xfrm>
            <a:custGeom>
              <a:avLst/>
              <a:gdLst/>
              <a:ahLst/>
              <a:cxnLst/>
              <a:rect l="l" t="t" r="r" b="b"/>
              <a:pathLst>
                <a:path w="5586897" h="27352">
                  <a:moveTo>
                    <a:pt x="13676" y="0"/>
                  </a:moveTo>
                  <a:lnTo>
                    <a:pt x="5573221" y="0"/>
                  </a:lnTo>
                  <a:cubicBezTo>
                    <a:pt x="5580774" y="0"/>
                    <a:pt x="5586897" y="6123"/>
                    <a:pt x="5586897" y="13676"/>
                  </a:cubicBezTo>
                  <a:lnTo>
                    <a:pt x="5586897" y="13676"/>
                  </a:lnTo>
                  <a:cubicBezTo>
                    <a:pt x="5586897" y="21229"/>
                    <a:pt x="5580774" y="27352"/>
                    <a:pt x="5573221" y="27352"/>
                  </a:cubicBezTo>
                  <a:lnTo>
                    <a:pt x="13676" y="27352"/>
                  </a:lnTo>
                  <a:cubicBezTo>
                    <a:pt x="6123" y="27352"/>
                    <a:pt x="0" y="21229"/>
                    <a:pt x="0" y="13676"/>
                  </a:cubicBezTo>
                  <a:lnTo>
                    <a:pt x="0" y="13676"/>
                  </a:lnTo>
                  <a:cubicBezTo>
                    <a:pt x="0" y="6123"/>
                    <a:pt x="6123" y="0"/>
                    <a:pt x="13676" y="0"/>
                  </a:cubicBezTo>
                  <a:close/>
                </a:path>
              </a:pathLst>
            </a:custGeom>
            <a:solidFill>
              <a:srgbClr val="DE8617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5586898" cy="46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364396" y="6723477"/>
            <a:ext cx="594999" cy="59499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7344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94986" y="1801765"/>
            <a:ext cx="15854372" cy="203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 2026 roku rozpoczyna się realizacja ogólnopolskiego badania epidemiologicznego </a:t>
            </a: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WOBASZ DZIECI,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którego celem jest kompleksowa ocena stanu zdrowia dzieci i młodzieży w Polsce w wieku</a:t>
            </a: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7-18 lat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oraz identyfikacja głównych czynników ryzyka chorób układu krążenia (ChUK).</a:t>
            </a: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2F5597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</a:p>
          <a:p>
            <a:pPr algn="l">
              <a:lnSpc>
                <a:spcPts val="3720"/>
              </a:lnSpc>
            </a:pPr>
            <a:endParaRPr lang="en-US" sz="2600">
              <a:solidFill>
                <a:srgbClr val="2F559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640" y="383434"/>
            <a:ext cx="18112721" cy="1290531"/>
          </a:xfrm>
          <a:custGeom>
            <a:avLst/>
            <a:gdLst/>
            <a:ahLst/>
            <a:cxnLst/>
            <a:rect l="l" t="t" r="r" b="b"/>
            <a:pathLst>
              <a:path w="18112721" h="1290531">
                <a:moveTo>
                  <a:pt x="0" y="0"/>
                </a:moveTo>
                <a:lnTo>
                  <a:pt x="18112720" y="0"/>
                </a:lnTo>
                <a:lnTo>
                  <a:pt x="18112720" y="1290532"/>
                </a:lnTo>
                <a:lnTo>
                  <a:pt x="0" y="1290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1604932" y="9083774"/>
            <a:ext cx="21212752" cy="2717507"/>
            <a:chOff x="0" y="0"/>
            <a:chExt cx="5586898" cy="7157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6897" cy="715722"/>
            </a:xfrm>
            <a:custGeom>
              <a:avLst/>
              <a:gdLst/>
              <a:ahLst/>
              <a:cxnLst/>
              <a:rect l="l" t="t" r="r" b="b"/>
              <a:pathLst>
                <a:path w="5586897" h="715722">
                  <a:moveTo>
                    <a:pt x="18613" y="0"/>
                  </a:moveTo>
                  <a:lnTo>
                    <a:pt x="5568284" y="0"/>
                  </a:lnTo>
                  <a:cubicBezTo>
                    <a:pt x="5578564" y="0"/>
                    <a:pt x="5586897" y="8333"/>
                    <a:pt x="5586897" y="18613"/>
                  </a:cubicBezTo>
                  <a:lnTo>
                    <a:pt x="5586897" y="697109"/>
                  </a:lnTo>
                  <a:cubicBezTo>
                    <a:pt x="5586897" y="702045"/>
                    <a:pt x="5584936" y="706780"/>
                    <a:pt x="5581446" y="710270"/>
                  </a:cubicBezTo>
                  <a:cubicBezTo>
                    <a:pt x="5577955" y="713761"/>
                    <a:pt x="5573221" y="715722"/>
                    <a:pt x="5568284" y="715722"/>
                  </a:cubicBezTo>
                  <a:lnTo>
                    <a:pt x="18613" y="715722"/>
                  </a:lnTo>
                  <a:cubicBezTo>
                    <a:pt x="8333" y="715722"/>
                    <a:pt x="0" y="707389"/>
                    <a:pt x="0" y="697109"/>
                  </a:cubicBezTo>
                  <a:lnTo>
                    <a:pt x="0" y="18613"/>
                  </a:lnTo>
                  <a:cubicBezTo>
                    <a:pt x="0" y="8333"/>
                    <a:pt x="8333" y="0"/>
                    <a:pt x="18613" y="0"/>
                  </a:cubicBezTo>
                  <a:close/>
                </a:path>
              </a:pathLst>
            </a:custGeom>
            <a:solidFill>
              <a:srgbClr val="172C5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586898" cy="734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984203" y="8979923"/>
            <a:ext cx="21212752" cy="103852"/>
            <a:chOff x="0" y="0"/>
            <a:chExt cx="5586898" cy="27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86897" cy="27352"/>
            </a:xfrm>
            <a:custGeom>
              <a:avLst/>
              <a:gdLst/>
              <a:ahLst/>
              <a:cxnLst/>
              <a:rect l="l" t="t" r="r" b="b"/>
              <a:pathLst>
                <a:path w="5586897" h="27352">
                  <a:moveTo>
                    <a:pt x="13676" y="0"/>
                  </a:moveTo>
                  <a:lnTo>
                    <a:pt x="5573221" y="0"/>
                  </a:lnTo>
                  <a:cubicBezTo>
                    <a:pt x="5580774" y="0"/>
                    <a:pt x="5586897" y="6123"/>
                    <a:pt x="5586897" y="13676"/>
                  </a:cubicBezTo>
                  <a:lnTo>
                    <a:pt x="5586897" y="13676"/>
                  </a:lnTo>
                  <a:cubicBezTo>
                    <a:pt x="5586897" y="21229"/>
                    <a:pt x="5580774" y="27352"/>
                    <a:pt x="5573221" y="27352"/>
                  </a:cubicBezTo>
                  <a:lnTo>
                    <a:pt x="13676" y="27352"/>
                  </a:lnTo>
                  <a:cubicBezTo>
                    <a:pt x="6123" y="27352"/>
                    <a:pt x="0" y="21229"/>
                    <a:pt x="0" y="13676"/>
                  </a:cubicBezTo>
                  <a:lnTo>
                    <a:pt x="0" y="13676"/>
                  </a:lnTo>
                  <a:cubicBezTo>
                    <a:pt x="0" y="6123"/>
                    <a:pt x="6123" y="0"/>
                    <a:pt x="13676" y="0"/>
                  </a:cubicBezTo>
                  <a:close/>
                </a:path>
              </a:pathLst>
            </a:custGeom>
            <a:solidFill>
              <a:srgbClr val="DE8617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586898" cy="46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24174" y="2437865"/>
            <a:ext cx="17663826" cy="203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 b="1">
                <a:solidFill>
                  <a:srgbClr val="F097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Jak przebiega badanie? 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uczestnicy losowani są w szkołach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badanie odbywa się za zgodą rodzica/opiekuna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metody oparte są na sprawdzonych programach (m.in. OLAF, WOBASZ)       </a:t>
            </a:r>
          </a:p>
          <a:p>
            <a:pPr algn="l">
              <a:lnSpc>
                <a:spcPts val="3720"/>
              </a:lnSpc>
            </a:pPr>
            <a:endParaRPr lang="en-US" sz="2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36534" y="4303007"/>
            <a:ext cx="17663826" cy="281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F09747"/>
                </a:solidFill>
                <a:latin typeface="Open Sans"/>
                <a:ea typeface="Open Sans"/>
                <a:cs typeface="Open Sans"/>
                <a:sym typeface="Open Sans"/>
              </a:rPr>
              <a:t>Cele badania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ocena czynników ryzyka chorób serca u dzieci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porównanie zdrowia dzieci w różnych regionach Polski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stworzenie bazy danych zdrowotnych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tworzenie biobanku próbek krwi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monitorowanie zmian co kilka lat    </a:t>
            </a:r>
          </a:p>
          <a:p>
            <a:pPr algn="l">
              <a:lnSpc>
                <a:spcPts val="3720"/>
              </a:lnSpc>
            </a:pPr>
            <a:endParaRPr lang="en-US" sz="2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4174" y="6941573"/>
            <a:ext cx="17663826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 b="1">
                <a:solidFill>
                  <a:srgbClr val="F097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Dlaczego warto wziąć udział w badaniu?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inwestycja w zdrową przyszłość dzieci. 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Dzięki badaniu możliwe jest wczesniejsze wykrycie problemów i skuteczna profilaktyka      </a:t>
            </a:r>
          </a:p>
          <a:p>
            <a:pPr algn="l">
              <a:lnSpc>
                <a:spcPts val="3720"/>
              </a:lnSpc>
            </a:pPr>
            <a:endParaRPr lang="en-US" sz="2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640" y="383434"/>
            <a:ext cx="18112721" cy="1290531"/>
          </a:xfrm>
          <a:custGeom>
            <a:avLst/>
            <a:gdLst/>
            <a:ahLst/>
            <a:cxnLst/>
            <a:rect l="l" t="t" r="r" b="b"/>
            <a:pathLst>
              <a:path w="18112721" h="1290531">
                <a:moveTo>
                  <a:pt x="0" y="0"/>
                </a:moveTo>
                <a:lnTo>
                  <a:pt x="18112720" y="0"/>
                </a:lnTo>
                <a:lnTo>
                  <a:pt x="18112720" y="1290532"/>
                </a:lnTo>
                <a:lnTo>
                  <a:pt x="0" y="1290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1604932" y="9083774"/>
            <a:ext cx="21212752" cy="2717507"/>
            <a:chOff x="0" y="0"/>
            <a:chExt cx="5586898" cy="7157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6897" cy="715722"/>
            </a:xfrm>
            <a:custGeom>
              <a:avLst/>
              <a:gdLst/>
              <a:ahLst/>
              <a:cxnLst/>
              <a:rect l="l" t="t" r="r" b="b"/>
              <a:pathLst>
                <a:path w="5586897" h="715722">
                  <a:moveTo>
                    <a:pt x="18613" y="0"/>
                  </a:moveTo>
                  <a:lnTo>
                    <a:pt x="5568284" y="0"/>
                  </a:lnTo>
                  <a:cubicBezTo>
                    <a:pt x="5578564" y="0"/>
                    <a:pt x="5586897" y="8333"/>
                    <a:pt x="5586897" y="18613"/>
                  </a:cubicBezTo>
                  <a:lnTo>
                    <a:pt x="5586897" y="697109"/>
                  </a:lnTo>
                  <a:cubicBezTo>
                    <a:pt x="5586897" y="702045"/>
                    <a:pt x="5584936" y="706780"/>
                    <a:pt x="5581446" y="710270"/>
                  </a:cubicBezTo>
                  <a:cubicBezTo>
                    <a:pt x="5577955" y="713761"/>
                    <a:pt x="5573221" y="715722"/>
                    <a:pt x="5568284" y="715722"/>
                  </a:cubicBezTo>
                  <a:lnTo>
                    <a:pt x="18613" y="715722"/>
                  </a:lnTo>
                  <a:cubicBezTo>
                    <a:pt x="8333" y="715722"/>
                    <a:pt x="0" y="707389"/>
                    <a:pt x="0" y="697109"/>
                  </a:cubicBezTo>
                  <a:lnTo>
                    <a:pt x="0" y="18613"/>
                  </a:lnTo>
                  <a:cubicBezTo>
                    <a:pt x="0" y="8333"/>
                    <a:pt x="8333" y="0"/>
                    <a:pt x="18613" y="0"/>
                  </a:cubicBezTo>
                  <a:close/>
                </a:path>
              </a:pathLst>
            </a:custGeom>
            <a:solidFill>
              <a:srgbClr val="172C5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586898" cy="734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984203" y="8979923"/>
            <a:ext cx="21212752" cy="103852"/>
            <a:chOff x="0" y="0"/>
            <a:chExt cx="5586898" cy="273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86897" cy="27352"/>
            </a:xfrm>
            <a:custGeom>
              <a:avLst/>
              <a:gdLst/>
              <a:ahLst/>
              <a:cxnLst/>
              <a:rect l="l" t="t" r="r" b="b"/>
              <a:pathLst>
                <a:path w="5586897" h="27352">
                  <a:moveTo>
                    <a:pt x="13676" y="0"/>
                  </a:moveTo>
                  <a:lnTo>
                    <a:pt x="5573221" y="0"/>
                  </a:lnTo>
                  <a:cubicBezTo>
                    <a:pt x="5580774" y="0"/>
                    <a:pt x="5586897" y="6123"/>
                    <a:pt x="5586897" y="13676"/>
                  </a:cubicBezTo>
                  <a:lnTo>
                    <a:pt x="5586897" y="13676"/>
                  </a:lnTo>
                  <a:cubicBezTo>
                    <a:pt x="5586897" y="21229"/>
                    <a:pt x="5580774" y="27352"/>
                    <a:pt x="5573221" y="27352"/>
                  </a:cubicBezTo>
                  <a:lnTo>
                    <a:pt x="13676" y="27352"/>
                  </a:lnTo>
                  <a:cubicBezTo>
                    <a:pt x="6123" y="27352"/>
                    <a:pt x="0" y="21229"/>
                    <a:pt x="0" y="13676"/>
                  </a:cubicBezTo>
                  <a:lnTo>
                    <a:pt x="0" y="13676"/>
                  </a:lnTo>
                  <a:cubicBezTo>
                    <a:pt x="0" y="6123"/>
                    <a:pt x="6123" y="0"/>
                    <a:pt x="13676" y="0"/>
                  </a:cubicBezTo>
                  <a:close/>
                </a:path>
              </a:pathLst>
            </a:custGeom>
            <a:solidFill>
              <a:srgbClr val="DE8617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586898" cy="46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4699" y="2011782"/>
            <a:ext cx="17663826" cy="672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 b="1">
                <a:solidFill>
                  <a:srgbClr val="F097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Etapy realizacji badania WOBASZ DZIECI</a:t>
            </a: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Realizacja projektu została podzielona na trzy główne etapy:</a:t>
            </a:r>
          </a:p>
          <a:p>
            <a:pPr algn="l">
              <a:lnSpc>
                <a:spcPts val="3120"/>
              </a:lnSpc>
            </a:pPr>
            <a:endParaRPr lang="en-US" sz="2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120"/>
              </a:lnSpc>
            </a:pP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1.Etap przygotowawczy </a:t>
            </a: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Obejmuje szkolenia zespołów badawczych, przygotowanie zaplecza organizacyjnego oraz opracowanie szczegółowego harmonogramu.</a:t>
            </a:r>
          </a:p>
          <a:p>
            <a:pPr algn="l">
              <a:lnSpc>
                <a:spcPts val="3120"/>
              </a:lnSpc>
            </a:pPr>
            <a:endParaRPr lang="en-US" sz="2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120"/>
              </a:lnSpc>
            </a:pP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2.Etap badań terenowych </a:t>
            </a: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 jego ramach prowadzone będą: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obadania ankietowe dotyczące stylu życia i stanu zdrowia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opomiary fizykalne (masa ciała, wzrost, obwody, ciśnienie tętnicze)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oanalizy biochemiczne (badania krwi i moczu)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owprowadzanie i weryfikacja danych w systemie</a:t>
            </a:r>
          </a:p>
          <a:p>
            <a:pPr algn="l">
              <a:lnSpc>
                <a:spcPts val="3120"/>
              </a:lnSpc>
            </a:pPr>
            <a:endParaRPr lang="en-US" sz="2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120"/>
              </a:lnSpc>
            </a:pP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3.Etap raportowania</a:t>
            </a:r>
          </a:p>
          <a:p>
            <a:pPr marL="561345" lvl="1" indent="-280673" algn="l">
              <a:lnSpc>
                <a:spcPts val="3120"/>
              </a:lnSpc>
              <a:buFont typeface="Arial"/>
              <a:buChar char="•"/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Obejmuje analizę zebranych danych oraz przygotowanie raportu cząstkowego z realizacji badania.</a:t>
            </a:r>
          </a:p>
          <a:p>
            <a:pPr algn="l">
              <a:lnSpc>
                <a:spcPts val="3720"/>
              </a:lnSpc>
            </a:pPr>
            <a:endParaRPr lang="en-US" sz="2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-2149954"/>
            <a:ext cx="22110146" cy="12436957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" r="-2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190397" y="-2443312"/>
            <a:ext cx="7174126" cy="12887310"/>
            <a:chOff x="0" y="0"/>
            <a:chExt cx="1889482" cy="3394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89482" cy="3394189"/>
            </a:xfrm>
            <a:custGeom>
              <a:avLst/>
              <a:gdLst/>
              <a:ahLst/>
              <a:cxnLst/>
              <a:rect l="l" t="t" r="r" b="b"/>
              <a:pathLst>
                <a:path w="1889482" h="3394189">
                  <a:moveTo>
                    <a:pt x="0" y="0"/>
                  </a:moveTo>
                  <a:lnTo>
                    <a:pt x="1889482" y="0"/>
                  </a:lnTo>
                  <a:lnTo>
                    <a:pt x="1889482" y="3394189"/>
                  </a:lnTo>
                  <a:lnTo>
                    <a:pt x="0" y="33941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889482" cy="3413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896776" y="4307641"/>
            <a:ext cx="3761367" cy="1671719"/>
          </a:xfrm>
          <a:custGeom>
            <a:avLst/>
            <a:gdLst/>
            <a:ahLst/>
            <a:cxnLst/>
            <a:rect l="l" t="t" r="r" b="b"/>
            <a:pathLst>
              <a:path w="3761367" h="1671719">
                <a:moveTo>
                  <a:pt x="0" y="0"/>
                </a:moveTo>
                <a:lnTo>
                  <a:pt x="3761367" y="0"/>
                </a:lnTo>
                <a:lnTo>
                  <a:pt x="3761367" y="1671718"/>
                </a:lnTo>
                <a:lnTo>
                  <a:pt x="0" y="1671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7841999" y="2527510"/>
            <a:ext cx="1582084" cy="1582084"/>
          </a:xfrm>
          <a:custGeom>
            <a:avLst/>
            <a:gdLst/>
            <a:ahLst/>
            <a:cxnLst/>
            <a:rect l="l" t="t" r="r" b="b"/>
            <a:pathLst>
              <a:path w="1582084" h="1582084">
                <a:moveTo>
                  <a:pt x="0" y="0"/>
                </a:moveTo>
                <a:lnTo>
                  <a:pt x="1582084" y="0"/>
                </a:lnTo>
                <a:lnTo>
                  <a:pt x="1582084" y="1582084"/>
                </a:lnTo>
                <a:lnTo>
                  <a:pt x="0" y="15820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6607939" y="525662"/>
            <a:ext cx="4050204" cy="1803802"/>
          </a:xfrm>
          <a:custGeom>
            <a:avLst/>
            <a:gdLst/>
            <a:ahLst/>
            <a:cxnLst/>
            <a:rect l="l" t="t" r="r" b="b"/>
            <a:pathLst>
              <a:path w="4050204" h="1803802">
                <a:moveTo>
                  <a:pt x="0" y="0"/>
                </a:moveTo>
                <a:lnTo>
                  <a:pt x="4050204" y="0"/>
                </a:lnTo>
                <a:lnTo>
                  <a:pt x="4050204" y="1803802"/>
                </a:lnTo>
                <a:lnTo>
                  <a:pt x="0" y="1803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2519024" y="5792684"/>
            <a:ext cx="9845499" cy="4651314"/>
          </a:xfrm>
          <a:custGeom>
            <a:avLst/>
            <a:gdLst/>
            <a:ahLst/>
            <a:cxnLst/>
            <a:rect l="l" t="t" r="r" b="b"/>
            <a:pathLst>
              <a:path w="9845499" h="4651314">
                <a:moveTo>
                  <a:pt x="0" y="0"/>
                </a:moveTo>
                <a:lnTo>
                  <a:pt x="9845499" y="0"/>
                </a:lnTo>
                <a:lnTo>
                  <a:pt x="9845499" y="4651314"/>
                </a:lnTo>
                <a:lnTo>
                  <a:pt x="0" y="46513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128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12287" y="3028093"/>
            <a:ext cx="20007847" cy="2052767"/>
            <a:chOff x="0" y="0"/>
            <a:chExt cx="5269556" cy="540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9556" cy="540646"/>
            </a:xfrm>
            <a:custGeom>
              <a:avLst/>
              <a:gdLst/>
              <a:ahLst/>
              <a:cxnLst/>
              <a:rect l="l" t="t" r="r" b="b"/>
              <a:pathLst>
                <a:path w="5269556" h="540646">
                  <a:moveTo>
                    <a:pt x="0" y="0"/>
                  </a:moveTo>
                  <a:lnTo>
                    <a:pt x="5269556" y="0"/>
                  </a:lnTo>
                  <a:lnTo>
                    <a:pt x="5269556" y="540646"/>
                  </a:lnTo>
                  <a:lnTo>
                    <a:pt x="0" y="540646"/>
                  </a:lnTo>
                  <a:close/>
                </a:path>
              </a:pathLst>
            </a:custGeom>
            <a:solidFill>
              <a:srgbClr val="BDC7CC">
                <a:alpha val="4706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269556" cy="559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076444" y="3028093"/>
            <a:ext cx="13598978" cy="2751866"/>
          </a:xfrm>
          <a:custGeom>
            <a:avLst/>
            <a:gdLst/>
            <a:ahLst/>
            <a:cxnLst/>
            <a:rect l="l" t="t" r="r" b="b"/>
            <a:pathLst>
              <a:path w="13598978" h="2751866">
                <a:moveTo>
                  <a:pt x="0" y="0"/>
                </a:moveTo>
                <a:lnTo>
                  <a:pt x="13598978" y="0"/>
                </a:lnTo>
                <a:lnTo>
                  <a:pt x="13598978" y="2751867"/>
                </a:lnTo>
                <a:lnTo>
                  <a:pt x="0" y="2751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00" t="-13875" b="-167316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6" name="Group 6"/>
          <p:cNvGrpSpPr/>
          <p:nvPr/>
        </p:nvGrpSpPr>
        <p:grpSpPr>
          <a:xfrm>
            <a:off x="2356422" y="6329496"/>
            <a:ext cx="13575156" cy="1290531"/>
            <a:chOff x="0" y="0"/>
            <a:chExt cx="18100208" cy="17207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18009" cy="1720708"/>
            </a:xfrm>
            <a:custGeom>
              <a:avLst/>
              <a:gdLst/>
              <a:ahLst/>
              <a:cxnLst/>
              <a:rect l="l" t="t" r="r" b="b"/>
              <a:pathLst>
                <a:path w="13718009" h="1720708">
                  <a:moveTo>
                    <a:pt x="0" y="0"/>
                  </a:moveTo>
                  <a:lnTo>
                    <a:pt x="13718009" y="0"/>
                  </a:lnTo>
                  <a:lnTo>
                    <a:pt x="13718009" y="1720708"/>
                  </a:lnTo>
                  <a:lnTo>
                    <a:pt x="0" y="1720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76048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Freeform 8"/>
            <p:cNvSpPr/>
            <p:nvPr/>
          </p:nvSpPr>
          <p:spPr>
            <a:xfrm>
              <a:off x="13920926" y="0"/>
              <a:ext cx="4179282" cy="1720708"/>
            </a:xfrm>
            <a:custGeom>
              <a:avLst/>
              <a:gdLst/>
              <a:ahLst/>
              <a:cxnLst/>
              <a:rect l="l" t="t" r="r" b="b"/>
              <a:pathLst>
                <a:path w="4179282" h="1720708">
                  <a:moveTo>
                    <a:pt x="0" y="0"/>
                  </a:moveTo>
                  <a:lnTo>
                    <a:pt x="4179282" y="0"/>
                  </a:lnTo>
                  <a:lnTo>
                    <a:pt x="4179282" y="1720708"/>
                  </a:lnTo>
                  <a:lnTo>
                    <a:pt x="0" y="1720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7785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462376" y="5752342"/>
            <a:ext cx="21212752" cy="103852"/>
            <a:chOff x="0" y="0"/>
            <a:chExt cx="5586898" cy="273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86897" cy="27352"/>
            </a:xfrm>
            <a:custGeom>
              <a:avLst/>
              <a:gdLst/>
              <a:ahLst/>
              <a:cxnLst/>
              <a:rect l="l" t="t" r="r" b="b"/>
              <a:pathLst>
                <a:path w="5586897" h="27352">
                  <a:moveTo>
                    <a:pt x="13676" y="0"/>
                  </a:moveTo>
                  <a:lnTo>
                    <a:pt x="5573221" y="0"/>
                  </a:lnTo>
                  <a:cubicBezTo>
                    <a:pt x="5580774" y="0"/>
                    <a:pt x="5586897" y="6123"/>
                    <a:pt x="5586897" y="13676"/>
                  </a:cubicBezTo>
                  <a:lnTo>
                    <a:pt x="5586897" y="13676"/>
                  </a:lnTo>
                  <a:cubicBezTo>
                    <a:pt x="5586897" y="21229"/>
                    <a:pt x="5580774" y="27352"/>
                    <a:pt x="5573221" y="27352"/>
                  </a:cubicBezTo>
                  <a:lnTo>
                    <a:pt x="13676" y="27352"/>
                  </a:lnTo>
                  <a:cubicBezTo>
                    <a:pt x="6123" y="27352"/>
                    <a:pt x="0" y="21229"/>
                    <a:pt x="0" y="13676"/>
                  </a:cubicBezTo>
                  <a:lnTo>
                    <a:pt x="0" y="13676"/>
                  </a:lnTo>
                  <a:cubicBezTo>
                    <a:pt x="0" y="6123"/>
                    <a:pt x="6123" y="0"/>
                    <a:pt x="13676" y="0"/>
                  </a:cubicBezTo>
                  <a:close/>
                </a:path>
              </a:pathLst>
            </a:custGeom>
            <a:solidFill>
              <a:srgbClr val="E78B0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5586898" cy="46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505774" y="7992805"/>
            <a:ext cx="21212752" cy="103852"/>
            <a:chOff x="0" y="0"/>
            <a:chExt cx="5586898" cy="273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86897" cy="27352"/>
            </a:xfrm>
            <a:custGeom>
              <a:avLst/>
              <a:gdLst/>
              <a:ahLst/>
              <a:cxnLst/>
              <a:rect l="l" t="t" r="r" b="b"/>
              <a:pathLst>
                <a:path w="5586897" h="27352">
                  <a:moveTo>
                    <a:pt x="13676" y="0"/>
                  </a:moveTo>
                  <a:lnTo>
                    <a:pt x="5573221" y="0"/>
                  </a:lnTo>
                  <a:cubicBezTo>
                    <a:pt x="5580774" y="0"/>
                    <a:pt x="5586897" y="6123"/>
                    <a:pt x="5586897" y="13676"/>
                  </a:cubicBezTo>
                  <a:lnTo>
                    <a:pt x="5586897" y="13676"/>
                  </a:lnTo>
                  <a:cubicBezTo>
                    <a:pt x="5586897" y="21229"/>
                    <a:pt x="5580774" y="27352"/>
                    <a:pt x="5573221" y="27352"/>
                  </a:cubicBezTo>
                  <a:lnTo>
                    <a:pt x="13676" y="27352"/>
                  </a:lnTo>
                  <a:cubicBezTo>
                    <a:pt x="6123" y="27352"/>
                    <a:pt x="0" y="21229"/>
                    <a:pt x="0" y="13676"/>
                  </a:cubicBezTo>
                  <a:lnTo>
                    <a:pt x="0" y="13676"/>
                  </a:lnTo>
                  <a:cubicBezTo>
                    <a:pt x="0" y="6123"/>
                    <a:pt x="6123" y="0"/>
                    <a:pt x="13676" y="0"/>
                  </a:cubicBezTo>
                  <a:close/>
                </a:path>
              </a:pathLst>
            </a:custGeom>
            <a:solidFill>
              <a:srgbClr val="E78B0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5586898" cy="46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3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0" r="-2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791553" y="-1990948"/>
            <a:ext cx="7174126" cy="12887310"/>
            <a:chOff x="0" y="0"/>
            <a:chExt cx="1889482" cy="3394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89482" cy="3394189"/>
            </a:xfrm>
            <a:custGeom>
              <a:avLst/>
              <a:gdLst/>
              <a:ahLst/>
              <a:cxnLst/>
              <a:rect l="l" t="t" r="r" b="b"/>
              <a:pathLst>
                <a:path w="1889482" h="3394189">
                  <a:moveTo>
                    <a:pt x="0" y="0"/>
                  </a:moveTo>
                  <a:lnTo>
                    <a:pt x="1889482" y="0"/>
                  </a:lnTo>
                  <a:lnTo>
                    <a:pt x="1889482" y="3394189"/>
                  </a:lnTo>
                  <a:lnTo>
                    <a:pt x="0" y="33941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1889482" cy="3413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42950" y="3551659"/>
            <a:ext cx="16802100" cy="380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sz="48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NARODOWY PROGRAM</a:t>
            </a:r>
          </a:p>
          <a:p>
            <a:pPr algn="l">
              <a:lnSpc>
                <a:spcPts val="5760"/>
              </a:lnSpc>
            </a:pPr>
            <a:r>
              <a:rPr lang="en-US" sz="48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CHORÓB UKŁADU KRĄŻENIA</a:t>
            </a:r>
          </a:p>
          <a:p>
            <a:pPr algn="l">
              <a:lnSpc>
                <a:spcPts val="5760"/>
              </a:lnSpc>
            </a:pPr>
            <a:r>
              <a:rPr lang="en-US" sz="48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 LATA 2022 – 2032</a:t>
            </a:r>
          </a:p>
          <a:p>
            <a:pPr algn="ctr">
              <a:lnSpc>
                <a:spcPts val="5759"/>
              </a:lnSpc>
            </a:pPr>
            <a:endParaRPr lang="en-US" sz="4800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00"/>
              </a:lnSpc>
            </a:pPr>
            <a:endParaRPr lang="en-US" sz="4800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525072" y="7586581"/>
            <a:ext cx="3761367" cy="1671719"/>
          </a:xfrm>
          <a:custGeom>
            <a:avLst/>
            <a:gdLst/>
            <a:ahLst/>
            <a:cxnLst/>
            <a:rect l="l" t="t" r="r" b="b"/>
            <a:pathLst>
              <a:path w="3761367" h="1671719">
                <a:moveTo>
                  <a:pt x="0" y="0"/>
                </a:moveTo>
                <a:lnTo>
                  <a:pt x="3761367" y="0"/>
                </a:lnTo>
                <a:lnTo>
                  <a:pt x="3761367" y="1671719"/>
                </a:lnTo>
                <a:lnTo>
                  <a:pt x="0" y="16717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3679253" y="3329845"/>
            <a:ext cx="3164167" cy="3164167"/>
          </a:xfrm>
          <a:custGeom>
            <a:avLst/>
            <a:gdLst/>
            <a:ahLst/>
            <a:cxnLst/>
            <a:rect l="l" t="t" r="r" b="b"/>
            <a:pathLst>
              <a:path w="3164167" h="3164167">
                <a:moveTo>
                  <a:pt x="0" y="0"/>
                </a:moveTo>
                <a:lnTo>
                  <a:pt x="3164167" y="0"/>
                </a:lnTo>
                <a:lnTo>
                  <a:pt x="3164167" y="3164167"/>
                </a:lnTo>
                <a:lnTo>
                  <a:pt x="0" y="3164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3236235" y="793729"/>
            <a:ext cx="4050204" cy="1803802"/>
          </a:xfrm>
          <a:custGeom>
            <a:avLst/>
            <a:gdLst/>
            <a:ahLst/>
            <a:cxnLst/>
            <a:rect l="l" t="t" r="r" b="b"/>
            <a:pathLst>
              <a:path w="4050204" h="1803802">
                <a:moveTo>
                  <a:pt x="0" y="0"/>
                </a:moveTo>
                <a:lnTo>
                  <a:pt x="4050204" y="0"/>
                </a:lnTo>
                <a:lnTo>
                  <a:pt x="4050204" y="1803802"/>
                </a:lnTo>
                <a:lnTo>
                  <a:pt x="0" y="18038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742950" y="6904957"/>
            <a:ext cx="12868667" cy="2327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7"/>
              </a:lnSpc>
            </a:pPr>
            <a:r>
              <a:rPr lang="en-US" sz="2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Prof. dr hab. n. med. Piotr Dobrowolski</a:t>
            </a:r>
          </a:p>
          <a:p>
            <a:pPr algn="just">
              <a:lnSpc>
                <a:spcPts val="2807"/>
              </a:lnSpc>
            </a:pPr>
            <a:endParaRPr lang="en-US" sz="2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2807"/>
              </a:lnSpc>
            </a:pPr>
            <a:r>
              <a:rPr lang="en-US" sz="2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Pełnomocnik Ministra Zdrowia </a:t>
            </a:r>
          </a:p>
          <a:p>
            <a:pPr algn="just">
              <a:lnSpc>
                <a:spcPts val="2807"/>
              </a:lnSpc>
            </a:pPr>
            <a:r>
              <a:rPr lang="en-US" sz="2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do spraw NarodowegoProgramu Chorób Układu Krążenia </a:t>
            </a:r>
          </a:p>
          <a:p>
            <a:pPr algn="just">
              <a:lnSpc>
                <a:spcPts val="2807"/>
              </a:lnSpc>
            </a:pPr>
            <a:r>
              <a:rPr lang="en-US" sz="2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na lata 2022-2032</a:t>
            </a:r>
          </a:p>
          <a:p>
            <a:pPr algn="just">
              <a:lnSpc>
                <a:spcPts val="2807"/>
              </a:lnSpc>
            </a:pPr>
            <a:endParaRPr lang="en-US" sz="2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427"/>
              </a:lnSpc>
            </a:pPr>
            <a:endParaRPr lang="en-US" sz="25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31661" y="-2147301"/>
            <a:ext cx="25853749" cy="12300271"/>
            <a:chOff x="0" y="0"/>
            <a:chExt cx="28829449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29450" cy="13716000"/>
            </a:xfrm>
            <a:custGeom>
              <a:avLst/>
              <a:gdLst/>
              <a:ahLst/>
              <a:cxnLst/>
              <a:rect l="l" t="t" r="r" b="b"/>
              <a:pathLst>
                <a:path w="28829450" h="13716000">
                  <a:moveTo>
                    <a:pt x="0" y="0"/>
                  </a:moveTo>
                  <a:lnTo>
                    <a:pt x="28829450" y="0"/>
                  </a:lnTo>
                  <a:lnTo>
                    <a:pt x="2882945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090" b="-9090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578986" y="2634771"/>
            <a:ext cx="16863190" cy="261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0"/>
              </a:lnSpc>
            </a:pPr>
            <a:endParaRPr/>
          </a:p>
          <a:p>
            <a:pPr algn="l">
              <a:lnSpc>
                <a:spcPts val="3750"/>
              </a:lnSpc>
            </a:pPr>
            <a:endParaRPr/>
          </a:p>
          <a:p>
            <a:pPr algn="just">
              <a:lnSpc>
                <a:spcPts val="3888"/>
              </a:lnSpc>
            </a:pPr>
            <a:r>
              <a:rPr lang="en-US" sz="3600" b="1" i="1">
                <a:solidFill>
                  <a:srgbClr val="000000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 </a:t>
            </a:r>
          </a:p>
          <a:p>
            <a:pPr algn="l">
              <a:lnSpc>
                <a:spcPts val="3750"/>
              </a:lnSpc>
            </a:pPr>
            <a:endParaRPr lang="en-US" sz="3600" b="1" i="1">
              <a:solidFill>
                <a:srgbClr val="000000"/>
              </a:solidFill>
              <a:latin typeface="Open Sauce Bold Italics"/>
              <a:ea typeface="Open Sauce Bold Italics"/>
              <a:cs typeface="Open Sauce Bold Italics"/>
              <a:sym typeface="Open Sauce Bold Italics"/>
            </a:endParaRPr>
          </a:p>
          <a:p>
            <a:pPr algn="l">
              <a:lnSpc>
                <a:spcPts val="2765"/>
              </a:lnSpc>
            </a:pPr>
            <a:r>
              <a:rPr lang="en-US" sz="3100" b="1" i="1">
                <a:solidFill>
                  <a:srgbClr val="FFFFFF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“Miażdżyca, to choroba pediatryczna, </a:t>
            </a:r>
          </a:p>
          <a:p>
            <a:pPr algn="l">
              <a:lnSpc>
                <a:spcPts val="2767"/>
              </a:lnSpc>
            </a:pPr>
            <a:r>
              <a:rPr lang="en-US" sz="3100" b="1" i="1">
                <a:solidFill>
                  <a:srgbClr val="FFFFFF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która swoje konsekwencje kliniczne ujawnia u dorosłych”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50783" y="5764288"/>
            <a:ext cx="16863190" cy="378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67"/>
              </a:lnSpc>
            </a:pPr>
            <a:r>
              <a:rPr lang="en-US" sz="310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Paradygmat Współczesnej prewencji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16253" y="0"/>
            <a:ext cx="19204253" cy="10287000"/>
            <a:chOff x="0" y="0"/>
            <a:chExt cx="25605671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05671" cy="13716000"/>
            </a:xfrm>
            <a:custGeom>
              <a:avLst/>
              <a:gdLst/>
              <a:ahLst/>
              <a:cxnLst/>
              <a:rect l="l" t="t" r="r" b="b"/>
              <a:pathLst>
                <a:path w="25605671" h="13716000">
                  <a:moveTo>
                    <a:pt x="0" y="0"/>
                  </a:moveTo>
                  <a:lnTo>
                    <a:pt x="25605671" y="0"/>
                  </a:lnTo>
                  <a:lnTo>
                    <a:pt x="25605671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505" b="-2505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961181" y="824485"/>
            <a:ext cx="13636629" cy="2152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0"/>
              </a:lnSpc>
            </a:pPr>
            <a:r>
              <a:rPr lang="en-US" sz="4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Od okresu prenatalnego do starości...</a:t>
            </a:r>
          </a:p>
          <a:p>
            <a:pPr algn="l">
              <a:lnSpc>
                <a:spcPts val="4320"/>
              </a:lnSpc>
            </a:pPr>
            <a:r>
              <a:rPr lang="en-US" sz="3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                                                                        </a:t>
            </a:r>
          </a:p>
          <a:p>
            <a:pPr marL="597217" lvl="1" indent="-298609" algn="l">
              <a:lnSpc>
                <a:spcPts val="3960"/>
              </a:lnSpc>
            </a:pPr>
            <a:endParaRPr lang="en-US" sz="36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597217" lvl="1" indent="-298609" algn="l">
              <a:lnSpc>
                <a:spcPts val="3960"/>
              </a:lnSpc>
            </a:pPr>
            <a:endParaRPr lang="en-US" sz="3600" b="1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-1504407" y="8928246"/>
            <a:ext cx="21212752" cy="2717507"/>
            <a:chOff x="0" y="0"/>
            <a:chExt cx="5586898" cy="7157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86897" cy="715722"/>
            </a:xfrm>
            <a:custGeom>
              <a:avLst/>
              <a:gdLst/>
              <a:ahLst/>
              <a:cxnLst/>
              <a:rect l="l" t="t" r="r" b="b"/>
              <a:pathLst>
                <a:path w="5586897" h="715722">
                  <a:moveTo>
                    <a:pt x="18613" y="0"/>
                  </a:moveTo>
                  <a:lnTo>
                    <a:pt x="5568284" y="0"/>
                  </a:lnTo>
                  <a:cubicBezTo>
                    <a:pt x="5578564" y="0"/>
                    <a:pt x="5586897" y="8333"/>
                    <a:pt x="5586897" y="18613"/>
                  </a:cubicBezTo>
                  <a:lnTo>
                    <a:pt x="5586897" y="697109"/>
                  </a:lnTo>
                  <a:cubicBezTo>
                    <a:pt x="5586897" y="702045"/>
                    <a:pt x="5584936" y="706780"/>
                    <a:pt x="5581446" y="710270"/>
                  </a:cubicBezTo>
                  <a:cubicBezTo>
                    <a:pt x="5577955" y="713761"/>
                    <a:pt x="5573221" y="715722"/>
                    <a:pt x="5568284" y="715722"/>
                  </a:cubicBezTo>
                  <a:lnTo>
                    <a:pt x="18613" y="715722"/>
                  </a:lnTo>
                  <a:cubicBezTo>
                    <a:pt x="8333" y="715722"/>
                    <a:pt x="0" y="707389"/>
                    <a:pt x="0" y="697109"/>
                  </a:cubicBezTo>
                  <a:lnTo>
                    <a:pt x="0" y="18613"/>
                  </a:lnTo>
                  <a:cubicBezTo>
                    <a:pt x="0" y="8333"/>
                    <a:pt x="8333" y="0"/>
                    <a:pt x="18613" y="0"/>
                  </a:cubicBezTo>
                  <a:close/>
                </a:path>
              </a:pathLst>
            </a:custGeom>
            <a:solidFill>
              <a:srgbClr val="172C5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586898" cy="734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910365" y="4293328"/>
            <a:ext cx="2855720" cy="1097722"/>
            <a:chOff x="0" y="0"/>
            <a:chExt cx="3807626" cy="14636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07630" cy="1463628"/>
            </a:xfrm>
            <a:custGeom>
              <a:avLst/>
              <a:gdLst/>
              <a:ahLst/>
              <a:cxnLst/>
              <a:rect l="l" t="t" r="r" b="b"/>
              <a:pathLst>
                <a:path w="3807630" h="1463628">
                  <a:moveTo>
                    <a:pt x="0" y="0"/>
                  </a:moveTo>
                  <a:lnTo>
                    <a:pt x="3807630" y="0"/>
                  </a:lnTo>
                  <a:lnTo>
                    <a:pt x="3807630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353186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3807626" cy="14541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Prenatalny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015576" y="4293328"/>
            <a:ext cx="2855720" cy="1097722"/>
            <a:chOff x="0" y="0"/>
            <a:chExt cx="3807626" cy="14636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07630" cy="1463628"/>
            </a:xfrm>
            <a:custGeom>
              <a:avLst/>
              <a:gdLst/>
              <a:ahLst/>
              <a:cxnLst/>
              <a:rect l="l" t="t" r="r" b="b"/>
              <a:pathLst>
                <a:path w="3807630" h="1463628">
                  <a:moveTo>
                    <a:pt x="0" y="0"/>
                  </a:moveTo>
                  <a:lnTo>
                    <a:pt x="3807630" y="0"/>
                  </a:lnTo>
                  <a:lnTo>
                    <a:pt x="3807630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353186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3807626" cy="14541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Dzieciństwo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68047" y="4293328"/>
            <a:ext cx="2855720" cy="1097722"/>
            <a:chOff x="0" y="0"/>
            <a:chExt cx="3807626" cy="14636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807630" cy="1463628"/>
            </a:xfrm>
            <a:custGeom>
              <a:avLst/>
              <a:gdLst/>
              <a:ahLst/>
              <a:cxnLst/>
              <a:rect l="l" t="t" r="r" b="b"/>
              <a:pathLst>
                <a:path w="3807630" h="1463628">
                  <a:moveTo>
                    <a:pt x="0" y="0"/>
                  </a:moveTo>
                  <a:lnTo>
                    <a:pt x="3807630" y="0"/>
                  </a:lnTo>
                  <a:lnTo>
                    <a:pt x="3807630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353186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3807626" cy="14541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Dorosłość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312489" y="4293328"/>
            <a:ext cx="2855720" cy="1097722"/>
            <a:chOff x="0" y="0"/>
            <a:chExt cx="3807626" cy="146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807630" cy="1463628"/>
            </a:xfrm>
            <a:custGeom>
              <a:avLst/>
              <a:gdLst/>
              <a:ahLst/>
              <a:cxnLst/>
              <a:rect l="l" t="t" r="r" b="b"/>
              <a:pathLst>
                <a:path w="3807630" h="1463628">
                  <a:moveTo>
                    <a:pt x="0" y="0"/>
                  </a:moveTo>
                  <a:lnTo>
                    <a:pt x="3807630" y="0"/>
                  </a:lnTo>
                  <a:lnTo>
                    <a:pt x="3807630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353186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3807626" cy="14541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719"/>
                </a:lnSpc>
              </a:pPr>
              <a:r>
                <a:rPr lang="en-US" sz="3099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Starość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597488" y="3352932"/>
            <a:ext cx="2022253" cy="353443"/>
            <a:chOff x="0" y="0"/>
            <a:chExt cx="7469877" cy="1305560"/>
          </a:xfrm>
        </p:grpSpPr>
        <p:sp>
          <p:nvSpPr>
            <p:cNvPr id="21" name="Freeform 21"/>
            <p:cNvSpPr/>
            <p:nvPr/>
          </p:nvSpPr>
          <p:spPr>
            <a:xfrm>
              <a:off x="0" y="-56"/>
              <a:ext cx="7470194" cy="1304403"/>
            </a:xfrm>
            <a:custGeom>
              <a:avLst/>
              <a:gdLst/>
              <a:ahLst/>
              <a:cxnLst/>
              <a:rect l="l" t="t" r="r" b="b"/>
              <a:pathLst>
                <a:path w="7470194" h="1304403">
                  <a:moveTo>
                    <a:pt x="7413996" y="551236"/>
                  </a:moveTo>
                  <a:lnTo>
                    <a:pt x="6714227" y="27996"/>
                  </a:lnTo>
                  <a:cubicBezTo>
                    <a:pt x="6640567" y="-27884"/>
                    <a:pt x="6579606" y="2596"/>
                    <a:pt x="6579606" y="95306"/>
                  </a:cubicBezTo>
                  <a:lnTo>
                    <a:pt x="6579606" y="528376"/>
                  </a:lnTo>
                  <a:lnTo>
                    <a:pt x="831850" y="528376"/>
                  </a:lnTo>
                  <a:cubicBezTo>
                    <a:pt x="778510" y="354386"/>
                    <a:pt x="617220" y="227386"/>
                    <a:pt x="425450" y="227386"/>
                  </a:cubicBezTo>
                  <a:cubicBezTo>
                    <a:pt x="190500" y="227386"/>
                    <a:pt x="0" y="417886"/>
                    <a:pt x="0" y="652836"/>
                  </a:cubicBezTo>
                  <a:cubicBezTo>
                    <a:pt x="0" y="887786"/>
                    <a:pt x="190500" y="1078286"/>
                    <a:pt x="425450" y="1078286"/>
                  </a:cubicBezTo>
                  <a:cubicBezTo>
                    <a:pt x="617220" y="1078286"/>
                    <a:pt x="778510" y="951286"/>
                    <a:pt x="831850" y="777296"/>
                  </a:cubicBezTo>
                  <a:lnTo>
                    <a:pt x="6578207" y="777296"/>
                  </a:lnTo>
                  <a:lnTo>
                    <a:pt x="6578207" y="1209096"/>
                  </a:lnTo>
                  <a:cubicBezTo>
                    <a:pt x="6578207" y="1301806"/>
                    <a:pt x="6639296" y="1332286"/>
                    <a:pt x="6712956" y="1276406"/>
                  </a:cubicBezTo>
                  <a:lnTo>
                    <a:pt x="7413996" y="751896"/>
                  </a:lnTo>
                  <a:cubicBezTo>
                    <a:pt x="7488927" y="698556"/>
                    <a:pt x="7488927" y="607116"/>
                    <a:pt x="7413996" y="551236"/>
                  </a:cubicBezTo>
                  <a:close/>
                </a:path>
              </a:pathLst>
            </a:custGeom>
            <a:solidFill>
              <a:srgbClr val="CB6B2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810995" y="3373219"/>
            <a:ext cx="2022253" cy="353443"/>
            <a:chOff x="0" y="0"/>
            <a:chExt cx="7469877" cy="1305560"/>
          </a:xfrm>
        </p:grpSpPr>
        <p:sp>
          <p:nvSpPr>
            <p:cNvPr id="23" name="Freeform 23"/>
            <p:cNvSpPr/>
            <p:nvPr/>
          </p:nvSpPr>
          <p:spPr>
            <a:xfrm>
              <a:off x="0" y="-56"/>
              <a:ext cx="7470194" cy="1304403"/>
            </a:xfrm>
            <a:custGeom>
              <a:avLst/>
              <a:gdLst/>
              <a:ahLst/>
              <a:cxnLst/>
              <a:rect l="l" t="t" r="r" b="b"/>
              <a:pathLst>
                <a:path w="7470194" h="1304403">
                  <a:moveTo>
                    <a:pt x="7413996" y="551236"/>
                  </a:moveTo>
                  <a:lnTo>
                    <a:pt x="6714227" y="27996"/>
                  </a:lnTo>
                  <a:cubicBezTo>
                    <a:pt x="6640567" y="-27884"/>
                    <a:pt x="6579606" y="2596"/>
                    <a:pt x="6579606" y="95306"/>
                  </a:cubicBezTo>
                  <a:lnTo>
                    <a:pt x="6579606" y="528376"/>
                  </a:lnTo>
                  <a:lnTo>
                    <a:pt x="831850" y="528376"/>
                  </a:lnTo>
                  <a:cubicBezTo>
                    <a:pt x="778510" y="354386"/>
                    <a:pt x="617220" y="227386"/>
                    <a:pt x="425450" y="227386"/>
                  </a:cubicBezTo>
                  <a:cubicBezTo>
                    <a:pt x="190500" y="227386"/>
                    <a:pt x="0" y="417886"/>
                    <a:pt x="0" y="652836"/>
                  </a:cubicBezTo>
                  <a:cubicBezTo>
                    <a:pt x="0" y="887786"/>
                    <a:pt x="190500" y="1078286"/>
                    <a:pt x="425450" y="1078286"/>
                  </a:cubicBezTo>
                  <a:cubicBezTo>
                    <a:pt x="617220" y="1078286"/>
                    <a:pt x="778510" y="951286"/>
                    <a:pt x="831850" y="777296"/>
                  </a:cubicBezTo>
                  <a:lnTo>
                    <a:pt x="6578207" y="777296"/>
                  </a:lnTo>
                  <a:lnTo>
                    <a:pt x="6578207" y="1209096"/>
                  </a:lnTo>
                  <a:cubicBezTo>
                    <a:pt x="6578207" y="1301806"/>
                    <a:pt x="6639296" y="1332286"/>
                    <a:pt x="6712956" y="1276406"/>
                  </a:cubicBezTo>
                  <a:lnTo>
                    <a:pt x="7413996" y="751896"/>
                  </a:lnTo>
                  <a:cubicBezTo>
                    <a:pt x="7488927" y="698556"/>
                    <a:pt x="7488927" y="607116"/>
                    <a:pt x="7413996" y="551236"/>
                  </a:cubicBezTo>
                  <a:close/>
                </a:path>
              </a:pathLst>
            </a:custGeom>
            <a:solidFill>
              <a:srgbClr val="CB6B2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754958" y="3352932"/>
            <a:ext cx="2022253" cy="353443"/>
            <a:chOff x="0" y="0"/>
            <a:chExt cx="7469877" cy="1305560"/>
          </a:xfrm>
        </p:grpSpPr>
        <p:sp>
          <p:nvSpPr>
            <p:cNvPr id="25" name="Freeform 25"/>
            <p:cNvSpPr/>
            <p:nvPr/>
          </p:nvSpPr>
          <p:spPr>
            <a:xfrm>
              <a:off x="0" y="-56"/>
              <a:ext cx="7470194" cy="1304403"/>
            </a:xfrm>
            <a:custGeom>
              <a:avLst/>
              <a:gdLst/>
              <a:ahLst/>
              <a:cxnLst/>
              <a:rect l="l" t="t" r="r" b="b"/>
              <a:pathLst>
                <a:path w="7470194" h="1304403">
                  <a:moveTo>
                    <a:pt x="7413996" y="551236"/>
                  </a:moveTo>
                  <a:lnTo>
                    <a:pt x="6714227" y="27996"/>
                  </a:lnTo>
                  <a:cubicBezTo>
                    <a:pt x="6640567" y="-27884"/>
                    <a:pt x="6579606" y="2596"/>
                    <a:pt x="6579606" y="95306"/>
                  </a:cubicBezTo>
                  <a:lnTo>
                    <a:pt x="6579606" y="528376"/>
                  </a:lnTo>
                  <a:lnTo>
                    <a:pt x="831850" y="528376"/>
                  </a:lnTo>
                  <a:cubicBezTo>
                    <a:pt x="778510" y="354386"/>
                    <a:pt x="617220" y="227386"/>
                    <a:pt x="425450" y="227386"/>
                  </a:cubicBezTo>
                  <a:cubicBezTo>
                    <a:pt x="190500" y="227386"/>
                    <a:pt x="0" y="417886"/>
                    <a:pt x="0" y="652836"/>
                  </a:cubicBezTo>
                  <a:cubicBezTo>
                    <a:pt x="0" y="887786"/>
                    <a:pt x="190500" y="1078286"/>
                    <a:pt x="425450" y="1078286"/>
                  </a:cubicBezTo>
                  <a:cubicBezTo>
                    <a:pt x="617220" y="1078286"/>
                    <a:pt x="778510" y="951286"/>
                    <a:pt x="831850" y="777296"/>
                  </a:cubicBezTo>
                  <a:lnTo>
                    <a:pt x="6578207" y="777296"/>
                  </a:lnTo>
                  <a:lnTo>
                    <a:pt x="6578207" y="1209096"/>
                  </a:lnTo>
                  <a:cubicBezTo>
                    <a:pt x="6578207" y="1301806"/>
                    <a:pt x="6639296" y="1332286"/>
                    <a:pt x="6712956" y="1276406"/>
                  </a:cubicBezTo>
                  <a:lnTo>
                    <a:pt x="7413996" y="751896"/>
                  </a:lnTo>
                  <a:cubicBezTo>
                    <a:pt x="7488927" y="698556"/>
                    <a:pt x="7488927" y="607116"/>
                    <a:pt x="7413996" y="551236"/>
                  </a:cubicBezTo>
                  <a:close/>
                </a:path>
              </a:pathLst>
            </a:custGeom>
            <a:solidFill>
              <a:srgbClr val="CB6B25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61181" y="3352932"/>
            <a:ext cx="2022253" cy="353443"/>
            <a:chOff x="0" y="0"/>
            <a:chExt cx="7469877" cy="1305560"/>
          </a:xfrm>
        </p:grpSpPr>
        <p:sp>
          <p:nvSpPr>
            <p:cNvPr id="27" name="Freeform 27"/>
            <p:cNvSpPr/>
            <p:nvPr/>
          </p:nvSpPr>
          <p:spPr>
            <a:xfrm>
              <a:off x="0" y="-56"/>
              <a:ext cx="7470194" cy="1304403"/>
            </a:xfrm>
            <a:custGeom>
              <a:avLst/>
              <a:gdLst/>
              <a:ahLst/>
              <a:cxnLst/>
              <a:rect l="l" t="t" r="r" b="b"/>
              <a:pathLst>
                <a:path w="7470194" h="1304403">
                  <a:moveTo>
                    <a:pt x="7413996" y="551236"/>
                  </a:moveTo>
                  <a:lnTo>
                    <a:pt x="6714227" y="27996"/>
                  </a:lnTo>
                  <a:cubicBezTo>
                    <a:pt x="6640567" y="-27884"/>
                    <a:pt x="6579606" y="2596"/>
                    <a:pt x="6579606" y="95306"/>
                  </a:cubicBezTo>
                  <a:lnTo>
                    <a:pt x="6579606" y="528376"/>
                  </a:lnTo>
                  <a:lnTo>
                    <a:pt x="831850" y="528376"/>
                  </a:lnTo>
                  <a:cubicBezTo>
                    <a:pt x="778510" y="354386"/>
                    <a:pt x="617220" y="227386"/>
                    <a:pt x="425450" y="227386"/>
                  </a:cubicBezTo>
                  <a:cubicBezTo>
                    <a:pt x="190500" y="227386"/>
                    <a:pt x="0" y="417886"/>
                    <a:pt x="0" y="652836"/>
                  </a:cubicBezTo>
                  <a:cubicBezTo>
                    <a:pt x="0" y="887786"/>
                    <a:pt x="190500" y="1078286"/>
                    <a:pt x="425450" y="1078286"/>
                  </a:cubicBezTo>
                  <a:cubicBezTo>
                    <a:pt x="617220" y="1078286"/>
                    <a:pt x="778510" y="951286"/>
                    <a:pt x="831850" y="777296"/>
                  </a:cubicBezTo>
                  <a:lnTo>
                    <a:pt x="6578207" y="777296"/>
                  </a:lnTo>
                  <a:lnTo>
                    <a:pt x="6578207" y="1209096"/>
                  </a:lnTo>
                  <a:cubicBezTo>
                    <a:pt x="6578207" y="1301806"/>
                    <a:pt x="6639296" y="1332286"/>
                    <a:pt x="6712956" y="1276406"/>
                  </a:cubicBezTo>
                  <a:lnTo>
                    <a:pt x="7413996" y="751896"/>
                  </a:lnTo>
                  <a:cubicBezTo>
                    <a:pt x="7488927" y="698556"/>
                    <a:pt x="7488927" y="607116"/>
                    <a:pt x="7413996" y="551236"/>
                  </a:cubicBezTo>
                  <a:close/>
                </a:path>
              </a:pathLst>
            </a:custGeom>
            <a:solidFill>
              <a:srgbClr val="CB6B2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8" name="Freeform 28"/>
          <p:cNvSpPr/>
          <p:nvPr/>
        </p:nvSpPr>
        <p:spPr>
          <a:xfrm rot="-5400000">
            <a:off x="3506087" y="2765979"/>
            <a:ext cx="1527349" cy="1527349"/>
          </a:xfrm>
          <a:custGeom>
            <a:avLst/>
            <a:gdLst/>
            <a:ahLst/>
            <a:cxnLst/>
            <a:rect l="l" t="t" r="r" b="b"/>
            <a:pathLst>
              <a:path w="1527349" h="1527349">
                <a:moveTo>
                  <a:pt x="0" y="0"/>
                </a:moveTo>
                <a:lnTo>
                  <a:pt x="1527349" y="0"/>
                </a:lnTo>
                <a:lnTo>
                  <a:pt x="1527349" y="1527349"/>
                </a:lnTo>
                <a:lnTo>
                  <a:pt x="0" y="15273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Freeform 29"/>
          <p:cNvSpPr/>
          <p:nvPr/>
        </p:nvSpPr>
        <p:spPr>
          <a:xfrm rot="-5400000">
            <a:off x="6538122" y="2765979"/>
            <a:ext cx="1527349" cy="1527349"/>
          </a:xfrm>
          <a:custGeom>
            <a:avLst/>
            <a:gdLst/>
            <a:ahLst/>
            <a:cxnLst/>
            <a:rect l="l" t="t" r="r" b="b"/>
            <a:pathLst>
              <a:path w="1527349" h="1527349">
                <a:moveTo>
                  <a:pt x="0" y="0"/>
                </a:moveTo>
                <a:lnTo>
                  <a:pt x="1527348" y="0"/>
                </a:lnTo>
                <a:lnTo>
                  <a:pt x="1527348" y="1527349"/>
                </a:lnTo>
                <a:lnTo>
                  <a:pt x="0" y="15273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Freeform 30"/>
          <p:cNvSpPr/>
          <p:nvPr/>
        </p:nvSpPr>
        <p:spPr>
          <a:xfrm rot="-5400000">
            <a:off x="9407551" y="2765979"/>
            <a:ext cx="1527349" cy="1527349"/>
          </a:xfrm>
          <a:custGeom>
            <a:avLst/>
            <a:gdLst/>
            <a:ahLst/>
            <a:cxnLst/>
            <a:rect l="l" t="t" r="r" b="b"/>
            <a:pathLst>
              <a:path w="1527349" h="1527349">
                <a:moveTo>
                  <a:pt x="0" y="0"/>
                </a:moveTo>
                <a:lnTo>
                  <a:pt x="1527349" y="0"/>
                </a:lnTo>
                <a:lnTo>
                  <a:pt x="1527349" y="1527349"/>
                </a:lnTo>
                <a:lnTo>
                  <a:pt x="0" y="15273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1" name="Group 31"/>
          <p:cNvGrpSpPr/>
          <p:nvPr/>
        </p:nvGrpSpPr>
        <p:grpSpPr>
          <a:xfrm>
            <a:off x="13388314" y="3352932"/>
            <a:ext cx="2022253" cy="353443"/>
            <a:chOff x="0" y="0"/>
            <a:chExt cx="7469877" cy="1305560"/>
          </a:xfrm>
        </p:grpSpPr>
        <p:sp>
          <p:nvSpPr>
            <p:cNvPr id="32" name="Freeform 32"/>
            <p:cNvSpPr/>
            <p:nvPr/>
          </p:nvSpPr>
          <p:spPr>
            <a:xfrm>
              <a:off x="0" y="-56"/>
              <a:ext cx="7470194" cy="1304403"/>
            </a:xfrm>
            <a:custGeom>
              <a:avLst/>
              <a:gdLst/>
              <a:ahLst/>
              <a:cxnLst/>
              <a:rect l="l" t="t" r="r" b="b"/>
              <a:pathLst>
                <a:path w="7470194" h="1304403">
                  <a:moveTo>
                    <a:pt x="7413996" y="551236"/>
                  </a:moveTo>
                  <a:lnTo>
                    <a:pt x="6714227" y="27996"/>
                  </a:lnTo>
                  <a:cubicBezTo>
                    <a:pt x="6640567" y="-27884"/>
                    <a:pt x="6579606" y="2596"/>
                    <a:pt x="6579606" y="95306"/>
                  </a:cubicBezTo>
                  <a:lnTo>
                    <a:pt x="6579606" y="528376"/>
                  </a:lnTo>
                  <a:lnTo>
                    <a:pt x="831850" y="528376"/>
                  </a:lnTo>
                  <a:cubicBezTo>
                    <a:pt x="778510" y="354386"/>
                    <a:pt x="617220" y="227386"/>
                    <a:pt x="425450" y="227386"/>
                  </a:cubicBezTo>
                  <a:cubicBezTo>
                    <a:pt x="190500" y="227386"/>
                    <a:pt x="0" y="417886"/>
                    <a:pt x="0" y="652836"/>
                  </a:cubicBezTo>
                  <a:cubicBezTo>
                    <a:pt x="0" y="887786"/>
                    <a:pt x="190500" y="1078286"/>
                    <a:pt x="425450" y="1078286"/>
                  </a:cubicBezTo>
                  <a:cubicBezTo>
                    <a:pt x="617220" y="1078286"/>
                    <a:pt x="778510" y="951286"/>
                    <a:pt x="831850" y="777296"/>
                  </a:cubicBezTo>
                  <a:lnTo>
                    <a:pt x="6578207" y="777296"/>
                  </a:lnTo>
                  <a:lnTo>
                    <a:pt x="6578207" y="1209096"/>
                  </a:lnTo>
                  <a:cubicBezTo>
                    <a:pt x="6578207" y="1301806"/>
                    <a:pt x="6639296" y="1332286"/>
                    <a:pt x="6712956" y="1276406"/>
                  </a:cubicBezTo>
                  <a:lnTo>
                    <a:pt x="7413996" y="751896"/>
                  </a:lnTo>
                  <a:cubicBezTo>
                    <a:pt x="7488927" y="698556"/>
                    <a:pt x="7488927" y="607116"/>
                    <a:pt x="7413996" y="551236"/>
                  </a:cubicBezTo>
                  <a:close/>
                </a:path>
              </a:pathLst>
            </a:custGeom>
            <a:solidFill>
              <a:srgbClr val="CB6B2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3" name="Freeform 33"/>
          <p:cNvSpPr/>
          <p:nvPr/>
        </p:nvSpPr>
        <p:spPr>
          <a:xfrm rot="-5400000">
            <a:off x="12312489" y="2765979"/>
            <a:ext cx="1527349" cy="1527349"/>
          </a:xfrm>
          <a:custGeom>
            <a:avLst/>
            <a:gdLst/>
            <a:ahLst/>
            <a:cxnLst/>
            <a:rect l="l" t="t" r="r" b="b"/>
            <a:pathLst>
              <a:path w="1527349" h="1527349">
                <a:moveTo>
                  <a:pt x="0" y="0"/>
                </a:moveTo>
                <a:lnTo>
                  <a:pt x="1527349" y="0"/>
                </a:lnTo>
                <a:lnTo>
                  <a:pt x="1527349" y="1527349"/>
                </a:lnTo>
                <a:lnTo>
                  <a:pt x="0" y="15273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3717454" y="2965027"/>
            <a:ext cx="1104615" cy="1129253"/>
          </a:xfrm>
          <a:custGeom>
            <a:avLst/>
            <a:gdLst/>
            <a:ahLst/>
            <a:cxnLst/>
            <a:rect l="l" t="t" r="r" b="b"/>
            <a:pathLst>
              <a:path w="1104615" h="1129253">
                <a:moveTo>
                  <a:pt x="0" y="0"/>
                </a:moveTo>
                <a:lnTo>
                  <a:pt x="1104614" y="0"/>
                </a:lnTo>
                <a:lnTo>
                  <a:pt x="1104614" y="1129253"/>
                </a:lnTo>
                <a:lnTo>
                  <a:pt x="0" y="11292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Freeform 35"/>
          <p:cNvSpPr/>
          <p:nvPr/>
        </p:nvSpPr>
        <p:spPr>
          <a:xfrm>
            <a:off x="6711364" y="3245811"/>
            <a:ext cx="1099631" cy="567685"/>
          </a:xfrm>
          <a:custGeom>
            <a:avLst/>
            <a:gdLst/>
            <a:ahLst/>
            <a:cxnLst/>
            <a:rect l="l" t="t" r="r" b="b"/>
            <a:pathLst>
              <a:path w="1099631" h="567685">
                <a:moveTo>
                  <a:pt x="0" y="0"/>
                </a:moveTo>
                <a:lnTo>
                  <a:pt x="1099631" y="0"/>
                </a:lnTo>
                <a:lnTo>
                  <a:pt x="1099631" y="567685"/>
                </a:lnTo>
                <a:lnTo>
                  <a:pt x="0" y="5676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6" name="Freeform 36"/>
          <p:cNvSpPr/>
          <p:nvPr/>
        </p:nvSpPr>
        <p:spPr>
          <a:xfrm>
            <a:off x="9238853" y="3114803"/>
            <a:ext cx="1645778" cy="870273"/>
          </a:xfrm>
          <a:custGeom>
            <a:avLst/>
            <a:gdLst/>
            <a:ahLst/>
            <a:cxnLst/>
            <a:rect l="l" t="t" r="r" b="b"/>
            <a:pathLst>
              <a:path w="1645778" h="870273">
                <a:moveTo>
                  <a:pt x="0" y="0"/>
                </a:moveTo>
                <a:lnTo>
                  <a:pt x="1645778" y="0"/>
                </a:lnTo>
                <a:lnTo>
                  <a:pt x="1645778" y="870273"/>
                </a:lnTo>
                <a:lnTo>
                  <a:pt x="0" y="8702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4195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7" name="Freeform 37"/>
          <p:cNvSpPr/>
          <p:nvPr/>
        </p:nvSpPr>
        <p:spPr>
          <a:xfrm>
            <a:off x="12691877" y="3069272"/>
            <a:ext cx="768573" cy="824006"/>
          </a:xfrm>
          <a:custGeom>
            <a:avLst/>
            <a:gdLst/>
            <a:ahLst/>
            <a:cxnLst/>
            <a:rect l="l" t="t" r="r" b="b"/>
            <a:pathLst>
              <a:path w="768573" h="824006">
                <a:moveTo>
                  <a:pt x="0" y="0"/>
                </a:moveTo>
                <a:lnTo>
                  <a:pt x="768573" y="0"/>
                </a:lnTo>
                <a:lnTo>
                  <a:pt x="768573" y="824006"/>
                </a:lnTo>
                <a:lnTo>
                  <a:pt x="0" y="8240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8" name="TextBox 38"/>
          <p:cNvSpPr txBox="1"/>
          <p:nvPr/>
        </p:nvSpPr>
        <p:spPr>
          <a:xfrm>
            <a:off x="2247571" y="5762525"/>
            <a:ext cx="3768005" cy="2277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Wpływ zdrowia matki </a:t>
            </a:r>
          </a:p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czynników epigenetycznych </a:t>
            </a:r>
          </a:p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 przyszłą podatność naczyniową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377177" y="5736736"/>
            <a:ext cx="3768005" cy="2277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Pojawienie się </a:t>
            </a:r>
          </a:p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pierwszych nacieków tłuszczowych </a:t>
            </a:r>
          </a:p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w ścianach tętnic </a:t>
            </a:r>
          </a:p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dużego kalibru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355761" y="5736736"/>
            <a:ext cx="3768005" cy="2734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Wystąpienie zdarzeń naczyniowych </a:t>
            </a:r>
          </a:p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zawału serca</a:t>
            </a:r>
          </a:p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udaru mózgu wskutek pękniećia blaszki</a:t>
            </a:r>
          </a:p>
          <a:p>
            <a:pPr algn="ctr">
              <a:lnSpc>
                <a:spcPts val="3639"/>
              </a:lnSpc>
            </a:pPr>
            <a:endParaRPr lang="en-US" sz="2599" spc="-142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1642561" y="5736736"/>
            <a:ext cx="3768005" cy="319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Niewydolnoścćserca, otępienie </a:t>
            </a:r>
          </a:p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i niepełnosprawność </a:t>
            </a:r>
          </a:p>
          <a:p>
            <a:pPr algn="ctr">
              <a:lnSpc>
                <a:spcPts val="3639"/>
              </a:lnSpc>
            </a:pPr>
            <a:r>
              <a:rPr lang="en-US" sz="2599" spc="-142">
                <a:solidFill>
                  <a:srgbClr val="191919"/>
                </a:solidFill>
                <a:latin typeface="Open Sans"/>
                <a:ea typeface="Open Sans"/>
                <a:cs typeface="Open Sans"/>
                <a:sym typeface="Open Sans"/>
              </a:rPr>
              <a:t>jako następstwa przewlekłej miażdzycy</a:t>
            </a:r>
          </a:p>
          <a:p>
            <a:pPr algn="ctr">
              <a:lnSpc>
                <a:spcPts val="3639"/>
              </a:lnSpc>
            </a:pPr>
            <a:endParaRPr lang="en-US" sz="2599" spc="-142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3639"/>
              </a:lnSpc>
            </a:pPr>
            <a:endParaRPr lang="en-US" sz="2599" spc="-142">
              <a:solidFill>
                <a:srgbClr val="19191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35" r="-335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640" y="383434"/>
            <a:ext cx="18112721" cy="1290531"/>
          </a:xfrm>
          <a:custGeom>
            <a:avLst/>
            <a:gdLst/>
            <a:ahLst/>
            <a:cxnLst/>
            <a:rect l="l" t="t" r="r" b="b"/>
            <a:pathLst>
              <a:path w="18112721" h="1290531">
                <a:moveTo>
                  <a:pt x="0" y="0"/>
                </a:moveTo>
                <a:lnTo>
                  <a:pt x="18112720" y="0"/>
                </a:lnTo>
                <a:lnTo>
                  <a:pt x="18112720" y="1290532"/>
                </a:lnTo>
                <a:lnTo>
                  <a:pt x="0" y="1290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-1462376" y="8127292"/>
            <a:ext cx="21212752" cy="956482"/>
            <a:chOff x="0" y="0"/>
            <a:chExt cx="5586898" cy="2519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86897" cy="251913"/>
            </a:xfrm>
            <a:custGeom>
              <a:avLst/>
              <a:gdLst/>
              <a:ahLst/>
              <a:cxnLst/>
              <a:rect l="l" t="t" r="r" b="b"/>
              <a:pathLst>
                <a:path w="5586897" h="251913">
                  <a:moveTo>
                    <a:pt x="18613" y="0"/>
                  </a:moveTo>
                  <a:lnTo>
                    <a:pt x="5568284" y="0"/>
                  </a:lnTo>
                  <a:cubicBezTo>
                    <a:pt x="5578564" y="0"/>
                    <a:pt x="5586897" y="8333"/>
                    <a:pt x="5586897" y="18613"/>
                  </a:cubicBezTo>
                  <a:lnTo>
                    <a:pt x="5586897" y="233300"/>
                  </a:lnTo>
                  <a:cubicBezTo>
                    <a:pt x="5586897" y="238236"/>
                    <a:pt x="5584936" y="242971"/>
                    <a:pt x="5581446" y="246461"/>
                  </a:cubicBezTo>
                  <a:cubicBezTo>
                    <a:pt x="5577955" y="249952"/>
                    <a:pt x="5573221" y="251913"/>
                    <a:pt x="5568284" y="251913"/>
                  </a:cubicBezTo>
                  <a:lnTo>
                    <a:pt x="18613" y="251913"/>
                  </a:lnTo>
                  <a:cubicBezTo>
                    <a:pt x="8333" y="251913"/>
                    <a:pt x="0" y="243580"/>
                    <a:pt x="0" y="233300"/>
                  </a:cubicBezTo>
                  <a:lnTo>
                    <a:pt x="0" y="18613"/>
                  </a:lnTo>
                  <a:cubicBezTo>
                    <a:pt x="0" y="8333"/>
                    <a:pt x="8333" y="0"/>
                    <a:pt x="18613" y="0"/>
                  </a:cubicBezTo>
                  <a:close/>
                </a:path>
              </a:pathLst>
            </a:custGeom>
            <a:solidFill>
              <a:srgbClr val="CB6B2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5586898" cy="2709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246966" y="4592837"/>
            <a:ext cx="7041034" cy="3738782"/>
          </a:xfrm>
          <a:custGeom>
            <a:avLst/>
            <a:gdLst/>
            <a:ahLst/>
            <a:cxnLst/>
            <a:rect l="l" t="t" r="r" b="b"/>
            <a:pathLst>
              <a:path w="7041034" h="3738782">
                <a:moveTo>
                  <a:pt x="0" y="0"/>
                </a:moveTo>
                <a:lnTo>
                  <a:pt x="7041034" y="0"/>
                </a:lnTo>
                <a:lnTo>
                  <a:pt x="7041034" y="3738781"/>
                </a:lnTo>
                <a:lnTo>
                  <a:pt x="0" y="3738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215" b="-121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/>
          <p:cNvSpPr txBox="1"/>
          <p:nvPr/>
        </p:nvSpPr>
        <p:spPr>
          <a:xfrm>
            <a:off x="624174" y="2437865"/>
            <a:ext cx="17663826" cy="593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Badanie </a:t>
            </a: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WOBASZ DZIECI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odpowiada na potrzebę oceny czynników ryzyka chorób układu krążenia </a:t>
            </a: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 zróżnicowanej wiekowo populacji dzieci i młodzieży.</a:t>
            </a:r>
          </a:p>
          <a:p>
            <a:pPr algn="l">
              <a:lnSpc>
                <a:spcPts val="3720"/>
              </a:lnSpc>
            </a:pPr>
            <a:endParaRPr lang="en-US" sz="26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720"/>
              </a:lnSpc>
            </a:pPr>
            <a:r>
              <a:rPr lang="en-US" sz="3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WOBASZ DZIECI to szeroko zakrojone </a:t>
            </a:r>
          </a:p>
          <a:p>
            <a:pPr algn="l">
              <a:lnSpc>
                <a:spcPts val="3720"/>
              </a:lnSpc>
            </a:pPr>
            <a:r>
              <a:rPr lang="en-US" sz="3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badanie epidemiologiczne skierowane </a:t>
            </a:r>
          </a:p>
          <a:p>
            <a:pPr algn="l">
              <a:lnSpc>
                <a:spcPts val="3720"/>
              </a:lnSpc>
            </a:pPr>
            <a:r>
              <a:rPr lang="en-US" sz="3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 populacji dzieci i młodzieży. </a:t>
            </a:r>
          </a:p>
          <a:p>
            <a:pPr algn="l">
              <a:lnSpc>
                <a:spcPts val="3720"/>
              </a:lnSpc>
            </a:pPr>
            <a:endParaRPr lang="en-US" sz="31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Jego wyniki będą </a:t>
            </a: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kluczowe dla kształtowania </a:t>
            </a:r>
          </a:p>
          <a:p>
            <a:pPr algn="l">
              <a:lnSpc>
                <a:spcPts val="3120"/>
              </a:lnSpc>
            </a:pPr>
            <a:r>
              <a:rPr lang="en-US" sz="26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przyszłej polityki zdrowotnej państwa</a:t>
            </a: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 szczególności w zakresie profilaktyki </a:t>
            </a: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chorób układu krążenia oraz poprawy </a:t>
            </a:r>
          </a:p>
          <a:p>
            <a:pPr algn="l">
              <a:lnSpc>
                <a:spcPts val="312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jakości życia przyszłych pokoleń.     </a:t>
            </a:r>
            <a:r>
              <a:rPr lang="en-US" sz="2600">
                <a:solidFill>
                  <a:srgbClr val="2F5597"/>
                </a:solidFill>
                <a:latin typeface="Open Sans"/>
                <a:ea typeface="Open Sans"/>
                <a:cs typeface="Open Sans"/>
                <a:sym typeface="Open Sans"/>
              </a:rPr>
              <a:t>              </a:t>
            </a:r>
          </a:p>
          <a:p>
            <a:pPr algn="l">
              <a:lnSpc>
                <a:spcPts val="3720"/>
              </a:lnSpc>
            </a:pPr>
            <a:endParaRPr lang="en-US" sz="2600">
              <a:solidFill>
                <a:srgbClr val="2F559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1604932" y="9083774"/>
            <a:ext cx="21212752" cy="2717507"/>
            <a:chOff x="0" y="0"/>
            <a:chExt cx="5586898" cy="7157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586897" cy="715722"/>
            </a:xfrm>
            <a:custGeom>
              <a:avLst/>
              <a:gdLst/>
              <a:ahLst/>
              <a:cxnLst/>
              <a:rect l="l" t="t" r="r" b="b"/>
              <a:pathLst>
                <a:path w="5586897" h="715722">
                  <a:moveTo>
                    <a:pt x="18613" y="0"/>
                  </a:moveTo>
                  <a:lnTo>
                    <a:pt x="5568284" y="0"/>
                  </a:lnTo>
                  <a:cubicBezTo>
                    <a:pt x="5578564" y="0"/>
                    <a:pt x="5586897" y="8333"/>
                    <a:pt x="5586897" y="18613"/>
                  </a:cubicBezTo>
                  <a:lnTo>
                    <a:pt x="5586897" y="697109"/>
                  </a:lnTo>
                  <a:cubicBezTo>
                    <a:pt x="5586897" y="702045"/>
                    <a:pt x="5584936" y="706780"/>
                    <a:pt x="5581446" y="710270"/>
                  </a:cubicBezTo>
                  <a:cubicBezTo>
                    <a:pt x="5577955" y="713761"/>
                    <a:pt x="5573221" y="715722"/>
                    <a:pt x="5568284" y="715722"/>
                  </a:cubicBezTo>
                  <a:lnTo>
                    <a:pt x="18613" y="715722"/>
                  </a:lnTo>
                  <a:cubicBezTo>
                    <a:pt x="8333" y="715722"/>
                    <a:pt x="0" y="707389"/>
                    <a:pt x="0" y="697109"/>
                  </a:cubicBezTo>
                  <a:lnTo>
                    <a:pt x="0" y="18613"/>
                  </a:lnTo>
                  <a:cubicBezTo>
                    <a:pt x="0" y="8333"/>
                    <a:pt x="8333" y="0"/>
                    <a:pt x="18613" y="0"/>
                  </a:cubicBezTo>
                  <a:close/>
                </a:path>
              </a:pathLst>
            </a:custGeom>
            <a:solidFill>
              <a:srgbClr val="172C5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586898" cy="734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1728969" y="3272014"/>
            <a:ext cx="5749321" cy="1503335"/>
          </a:xfrm>
          <a:custGeom>
            <a:avLst/>
            <a:gdLst/>
            <a:ahLst/>
            <a:cxnLst/>
            <a:rect l="l" t="t" r="r" b="b"/>
            <a:pathLst>
              <a:path w="5749321" h="1503335">
                <a:moveTo>
                  <a:pt x="0" y="0"/>
                </a:moveTo>
                <a:lnTo>
                  <a:pt x="5749321" y="0"/>
                </a:lnTo>
                <a:lnTo>
                  <a:pt x="5749321" y="1503336"/>
                </a:lnTo>
                <a:lnTo>
                  <a:pt x="0" y="15033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108" b="-2291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11246966" y="8126831"/>
            <a:ext cx="9322353" cy="956944"/>
            <a:chOff x="0" y="0"/>
            <a:chExt cx="2455270" cy="2520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55270" cy="252035"/>
            </a:xfrm>
            <a:custGeom>
              <a:avLst/>
              <a:gdLst/>
              <a:ahLst/>
              <a:cxnLst/>
              <a:rect l="l" t="t" r="r" b="b"/>
              <a:pathLst>
                <a:path w="2455270" h="252035">
                  <a:moveTo>
                    <a:pt x="0" y="0"/>
                  </a:moveTo>
                  <a:lnTo>
                    <a:pt x="2455270" y="0"/>
                  </a:lnTo>
                  <a:lnTo>
                    <a:pt x="2455270" y="252035"/>
                  </a:lnTo>
                  <a:lnTo>
                    <a:pt x="0" y="252035"/>
                  </a:lnTo>
                  <a:close/>
                </a:path>
              </a:pathLst>
            </a:custGeom>
            <a:solidFill>
              <a:srgbClr val="CB6B2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2455270" cy="3091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366433" y="8371940"/>
            <a:ext cx="16802100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1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Wczesna wiedza, dłuższe życie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1604932" y="9031848"/>
            <a:ext cx="21212752" cy="103852"/>
            <a:chOff x="0" y="0"/>
            <a:chExt cx="5586898" cy="273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586897" cy="27352"/>
            </a:xfrm>
            <a:custGeom>
              <a:avLst/>
              <a:gdLst/>
              <a:ahLst/>
              <a:cxnLst/>
              <a:rect l="l" t="t" r="r" b="b"/>
              <a:pathLst>
                <a:path w="5586897" h="27352">
                  <a:moveTo>
                    <a:pt x="13676" y="0"/>
                  </a:moveTo>
                  <a:lnTo>
                    <a:pt x="5573221" y="0"/>
                  </a:lnTo>
                  <a:cubicBezTo>
                    <a:pt x="5580774" y="0"/>
                    <a:pt x="5586897" y="6123"/>
                    <a:pt x="5586897" y="13676"/>
                  </a:cubicBezTo>
                  <a:lnTo>
                    <a:pt x="5586897" y="13676"/>
                  </a:lnTo>
                  <a:cubicBezTo>
                    <a:pt x="5586897" y="21229"/>
                    <a:pt x="5580774" y="27352"/>
                    <a:pt x="5573221" y="27352"/>
                  </a:cubicBezTo>
                  <a:lnTo>
                    <a:pt x="13676" y="27352"/>
                  </a:lnTo>
                  <a:cubicBezTo>
                    <a:pt x="6123" y="27352"/>
                    <a:pt x="0" y="21229"/>
                    <a:pt x="0" y="13676"/>
                  </a:cubicBezTo>
                  <a:lnTo>
                    <a:pt x="0" y="13676"/>
                  </a:lnTo>
                  <a:cubicBezTo>
                    <a:pt x="0" y="6123"/>
                    <a:pt x="6123" y="0"/>
                    <a:pt x="13676" y="0"/>
                  </a:cubicBezTo>
                  <a:close/>
                </a:path>
              </a:pathLst>
            </a:custGeom>
            <a:solidFill>
              <a:srgbClr val="CB6B25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5586898" cy="46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604932" y="9083774"/>
            <a:ext cx="21212752" cy="2717507"/>
            <a:chOff x="0" y="0"/>
            <a:chExt cx="5586898" cy="7157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586897" cy="715722"/>
            </a:xfrm>
            <a:custGeom>
              <a:avLst/>
              <a:gdLst/>
              <a:ahLst/>
              <a:cxnLst/>
              <a:rect l="l" t="t" r="r" b="b"/>
              <a:pathLst>
                <a:path w="5586897" h="715722">
                  <a:moveTo>
                    <a:pt x="18613" y="0"/>
                  </a:moveTo>
                  <a:lnTo>
                    <a:pt x="5568284" y="0"/>
                  </a:lnTo>
                  <a:cubicBezTo>
                    <a:pt x="5578564" y="0"/>
                    <a:pt x="5586897" y="8333"/>
                    <a:pt x="5586897" y="18613"/>
                  </a:cubicBezTo>
                  <a:lnTo>
                    <a:pt x="5586897" y="697109"/>
                  </a:lnTo>
                  <a:cubicBezTo>
                    <a:pt x="5586897" y="702045"/>
                    <a:pt x="5584936" y="706780"/>
                    <a:pt x="5581446" y="710270"/>
                  </a:cubicBezTo>
                  <a:cubicBezTo>
                    <a:pt x="5577955" y="713761"/>
                    <a:pt x="5573221" y="715722"/>
                    <a:pt x="5568284" y="715722"/>
                  </a:cubicBezTo>
                  <a:lnTo>
                    <a:pt x="18613" y="715722"/>
                  </a:lnTo>
                  <a:cubicBezTo>
                    <a:pt x="8333" y="715722"/>
                    <a:pt x="0" y="707389"/>
                    <a:pt x="0" y="697109"/>
                  </a:cubicBezTo>
                  <a:lnTo>
                    <a:pt x="0" y="18613"/>
                  </a:lnTo>
                  <a:cubicBezTo>
                    <a:pt x="0" y="8333"/>
                    <a:pt x="8333" y="0"/>
                    <a:pt x="18613" y="0"/>
                  </a:cubicBezTo>
                  <a:close/>
                </a:path>
              </a:pathLst>
            </a:custGeom>
            <a:solidFill>
              <a:srgbClr val="172C51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5586898" cy="734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904449" y="2318108"/>
            <a:ext cx="5428034" cy="5068585"/>
          </a:xfrm>
          <a:custGeom>
            <a:avLst/>
            <a:gdLst/>
            <a:ahLst/>
            <a:cxnLst/>
            <a:rect l="l" t="t" r="r" b="b"/>
            <a:pathLst>
              <a:path w="5428034" h="5068585">
                <a:moveTo>
                  <a:pt x="0" y="0"/>
                </a:moveTo>
                <a:lnTo>
                  <a:pt x="5428034" y="0"/>
                </a:lnTo>
                <a:lnTo>
                  <a:pt x="5428034" y="5068585"/>
                </a:lnTo>
                <a:lnTo>
                  <a:pt x="0" y="50685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8507340" y="3790838"/>
            <a:ext cx="2023053" cy="2232334"/>
          </a:xfrm>
          <a:custGeom>
            <a:avLst/>
            <a:gdLst/>
            <a:ahLst/>
            <a:cxnLst/>
            <a:rect l="l" t="t" r="r" b="b"/>
            <a:pathLst>
              <a:path w="2023053" h="2232334">
                <a:moveTo>
                  <a:pt x="0" y="0"/>
                </a:moveTo>
                <a:lnTo>
                  <a:pt x="2023053" y="0"/>
                </a:lnTo>
                <a:lnTo>
                  <a:pt x="2023053" y="2232334"/>
                </a:lnTo>
                <a:lnTo>
                  <a:pt x="0" y="22323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7200994" y="3790838"/>
            <a:ext cx="1306346" cy="2482368"/>
          </a:xfrm>
          <a:custGeom>
            <a:avLst/>
            <a:gdLst/>
            <a:ahLst/>
            <a:cxnLst/>
            <a:rect l="l" t="t" r="r" b="b"/>
            <a:pathLst>
              <a:path w="1306346" h="2482368">
                <a:moveTo>
                  <a:pt x="0" y="0"/>
                </a:moveTo>
                <a:lnTo>
                  <a:pt x="1306346" y="0"/>
                </a:lnTo>
                <a:lnTo>
                  <a:pt x="1306346" y="2482368"/>
                </a:lnTo>
                <a:lnTo>
                  <a:pt x="0" y="24823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1028700" y="874747"/>
            <a:ext cx="16461149" cy="222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0"/>
              </a:lnSpc>
            </a:pPr>
            <a:r>
              <a:rPr lang="en-US" sz="4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Zdrowie dzieci we wczesnym wieku szkolnym</a:t>
            </a:r>
          </a:p>
          <a:p>
            <a:pPr algn="l">
              <a:lnSpc>
                <a:spcPts val="4920"/>
              </a:lnSpc>
            </a:pPr>
            <a:r>
              <a:rPr lang="en-US" sz="4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2022-2023                                                                                </a:t>
            </a:r>
          </a:p>
          <a:p>
            <a:pPr marL="597217" lvl="1" indent="-298609" algn="l">
              <a:lnSpc>
                <a:spcPts val="3960"/>
              </a:lnSpc>
            </a:pPr>
            <a:endParaRPr lang="en-US" sz="41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97217" lvl="1" indent="-298609" algn="l">
              <a:lnSpc>
                <a:spcPts val="3960"/>
              </a:lnSpc>
            </a:pPr>
            <a:endParaRPr lang="en-US" sz="41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04449" y="1621914"/>
            <a:ext cx="5877341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178" lvl="1" indent="-371089" algn="l">
              <a:lnSpc>
                <a:spcPts val="4921"/>
              </a:lnSpc>
            </a:pPr>
            <a:r>
              <a:rPr lang="en-US" sz="4101" b="1">
                <a:solidFill>
                  <a:srgbClr val="022F65"/>
                </a:solidFill>
                <a:latin typeface="Arimo Bold"/>
                <a:ea typeface="Arimo Bold"/>
                <a:cs typeface="Arimo Bold"/>
                <a:sym typeface="Arimo Bold"/>
              </a:rPr>
              <a:t>6383 dzieci 7-9 lat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667651" y="2831648"/>
            <a:ext cx="3978251" cy="1097722"/>
            <a:chOff x="0" y="0"/>
            <a:chExt cx="5304335" cy="146363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304339" cy="1463628"/>
            </a:xfrm>
            <a:custGeom>
              <a:avLst/>
              <a:gdLst/>
              <a:ahLst/>
              <a:cxnLst/>
              <a:rect l="l" t="t" r="r" b="b"/>
              <a:pathLst>
                <a:path w="5304339" h="1463628">
                  <a:moveTo>
                    <a:pt x="0" y="0"/>
                  </a:moveTo>
                  <a:lnTo>
                    <a:pt x="5304339" y="0"/>
                  </a:lnTo>
                  <a:lnTo>
                    <a:pt x="5304339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51937" r="-225312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5304335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Nadwaga i otyłość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67651" y="4257146"/>
            <a:ext cx="3978251" cy="1097722"/>
            <a:chOff x="0" y="0"/>
            <a:chExt cx="5304335" cy="146363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304339" cy="1463628"/>
            </a:xfrm>
            <a:custGeom>
              <a:avLst/>
              <a:gdLst/>
              <a:ahLst/>
              <a:cxnLst/>
              <a:rect l="l" t="t" r="r" b="b"/>
              <a:pathLst>
                <a:path w="5304339" h="1463628">
                  <a:moveTo>
                    <a:pt x="0" y="0"/>
                  </a:moveTo>
                  <a:lnTo>
                    <a:pt x="5304339" y="0"/>
                  </a:lnTo>
                  <a:lnTo>
                    <a:pt x="5304339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51937" r="-225312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5304335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Podwyższone </a:t>
              </a:r>
            </a:p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ciśnienie skurczowe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67651" y="5831295"/>
            <a:ext cx="4849470" cy="1097722"/>
            <a:chOff x="0" y="0"/>
            <a:chExt cx="6465960" cy="146363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65964" cy="1463628"/>
            </a:xfrm>
            <a:custGeom>
              <a:avLst/>
              <a:gdLst/>
              <a:ahLst/>
              <a:cxnLst/>
              <a:rect l="l" t="t" r="r" b="b"/>
              <a:pathLst>
                <a:path w="6465964" h="1463628">
                  <a:moveTo>
                    <a:pt x="0" y="0"/>
                  </a:moveTo>
                  <a:lnTo>
                    <a:pt x="6465964" y="0"/>
                  </a:lnTo>
                  <a:lnTo>
                    <a:pt x="6465964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51937" r="-166869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465960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Warzywa codziennie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519053" y="7252867"/>
            <a:ext cx="4849470" cy="1317489"/>
            <a:chOff x="0" y="0"/>
            <a:chExt cx="6465960" cy="175665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465964" cy="1756651"/>
            </a:xfrm>
            <a:custGeom>
              <a:avLst/>
              <a:gdLst/>
              <a:ahLst/>
              <a:cxnLst/>
              <a:rect l="l" t="t" r="r" b="b"/>
              <a:pathLst>
                <a:path w="6465964" h="1756651">
                  <a:moveTo>
                    <a:pt x="0" y="0"/>
                  </a:moveTo>
                  <a:lnTo>
                    <a:pt x="6465964" y="0"/>
                  </a:lnTo>
                  <a:lnTo>
                    <a:pt x="6465964" y="1756651"/>
                  </a:lnTo>
                  <a:lnTo>
                    <a:pt x="0" y="1756651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26593" r="-166869" b="-156211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9525"/>
              <a:ext cx="6465960" cy="17661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Aktywność fizyczna</a:t>
              </a:r>
              <a:r>
                <a:rPr lang="en-US" sz="2600" b="1">
                  <a:solidFill>
                    <a:srgbClr val="002F6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umiarkowana 5 dni</a:t>
              </a:r>
              <a:r>
                <a:rPr lang="en-US" sz="2600" b="1">
                  <a:solidFill>
                    <a:srgbClr val="FF57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 tygodniu i więcej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437846" y="7190935"/>
            <a:ext cx="4447369" cy="1317489"/>
            <a:chOff x="0" y="0"/>
            <a:chExt cx="5929825" cy="175665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929830" cy="1756651"/>
            </a:xfrm>
            <a:custGeom>
              <a:avLst/>
              <a:gdLst/>
              <a:ahLst/>
              <a:cxnLst/>
              <a:rect l="l" t="t" r="r" b="b"/>
              <a:pathLst>
                <a:path w="5929830" h="1756651">
                  <a:moveTo>
                    <a:pt x="0" y="0"/>
                  </a:moveTo>
                  <a:lnTo>
                    <a:pt x="5929830" y="0"/>
                  </a:lnTo>
                  <a:lnTo>
                    <a:pt x="5929830" y="1756651"/>
                  </a:lnTo>
                  <a:lnTo>
                    <a:pt x="0" y="1756651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26593" r="-190997" b="-156211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5929825" cy="17661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Aktywność fizyczna</a:t>
              </a:r>
              <a:r>
                <a:rPr lang="en-US" sz="2600" b="1">
                  <a:solidFill>
                    <a:srgbClr val="002F6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intensywna</a:t>
              </a:r>
              <a:r>
                <a:rPr lang="en-US" sz="2600" b="1">
                  <a:solidFill>
                    <a:srgbClr val="FF57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600" b="1">
                  <a:solidFill>
                    <a:srgbClr val="002F66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 dni</a:t>
              </a:r>
              <a:r>
                <a:rPr lang="en-US" sz="2600" b="1">
                  <a:solidFill>
                    <a:srgbClr val="FF57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</a:p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 tygodniu i więcej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385164" y="3929370"/>
            <a:ext cx="4849470" cy="1317489"/>
            <a:chOff x="0" y="0"/>
            <a:chExt cx="6465960" cy="17566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465964" cy="1756651"/>
            </a:xfrm>
            <a:custGeom>
              <a:avLst/>
              <a:gdLst/>
              <a:ahLst/>
              <a:cxnLst/>
              <a:rect l="l" t="t" r="r" b="b"/>
              <a:pathLst>
                <a:path w="6465964" h="1756651">
                  <a:moveTo>
                    <a:pt x="0" y="0"/>
                  </a:moveTo>
                  <a:lnTo>
                    <a:pt x="6465964" y="0"/>
                  </a:lnTo>
                  <a:lnTo>
                    <a:pt x="6465964" y="1756651"/>
                  </a:lnTo>
                  <a:lnTo>
                    <a:pt x="0" y="1756651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26593" r="-166869" b="-156211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6465960" cy="176617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Oglądanie telewizji </a:t>
              </a:r>
            </a:p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 media elektroniczne </a:t>
              </a:r>
            </a:p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 godziny i więcej...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143616" y="2248653"/>
            <a:ext cx="4849470" cy="1097722"/>
            <a:chOff x="0" y="0"/>
            <a:chExt cx="6465960" cy="146363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465964" cy="1463628"/>
            </a:xfrm>
            <a:custGeom>
              <a:avLst/>
              <a:gdLst/>
              <a:ahLst/>
              <a:cxnLst/>
              <a:rect l="l" t="t" r="r" b="b"/>
              <a:pathLst>
                <a:path w="6465964" h="1463628">
                  <a:moveTo>
                    <a:pt x="0" y="0"/>
                  </a:moveTo>
                  <a:lnTo>
                    <a:pt x="6465964" y="0"/>
                  </a:lnTo>
                  <a:lnTo>
                    <a:pt x="6465964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6">
                <a:alphaModFix amt="0"/>
              </a:blip>
              <a:stretch>
                <a:fillRect t="-151937" r="-166869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465960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Sen poniżej 9 godzin</a:t>
              </a:r>
            </a:p>
          </p:txBody>
        </p:sp>
      </p:grpSp>
      <p:sp>
        <p:nvSpPr>
          <p:cNvPr id="33" name="Freeform 33"/>
          <p:cNvSpPr/>
          <p:nvPr/>
        </p:nvSpPr>
        <p:spPr>
          <a:xfrm>
            <a:off x="15715847" y="2416205"/>
            <a:ext cx="1037574" cy="687393"/>
          </a:xfrm>
          <a:custGeom>
            <a:avLst/>
            <a:gdLst/>
            <a:ahLst/>
            <a:cxnLst/>
            <a:rect l="l" t="t" r="r" b="b"/>
            <a:pathLst>
              <a:path w="1037574" h="687393">
                <a:moveTo>
                  <a:pt x="0" y="0"/>
                </a:moveTo>
                <a:lnTo>
                  <a:pt x="1037574" y="0"/>
                </a:lnTo>
                <a:lnTo>
                  <a:pt x="1037574" y="687392"/>
                </a:lnTo>
                <a:lnTo>
                  <a:pt x="0" y="6873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4" name="Freeform 34"/>
          <p:cNvSpPr/>
          <p:nvPr/>
        </p:nvSpPr>
        <p:spPr>
          <a:xfrm>
            <a:off x="15916661" y="4124613"/>
            <a:ext cx="1088281" cy="727788"/>
          </a:xfrm>
          <a:custGeom>
            <a:avLst/>
            <a:gdLst/>
            <a:ahLst/>
            <a:cxnLst/>
            <a:rect l="l" t="t" r="r" b="b"/>
            <a:pathLst>
              <a:path w="1088281" h="727788">
                <a:moveTo>
                  <a:pt x="0" y="0"/>
                </a:moveTo>
                <a:lnTo>
                  <a:pt x="1088281" y="0"/>
                </a:lnTo>
                <a:lnTo>
                  <a:pt x="1088281" y="727788"/>
                </a:lnTo>
                <a:lnTo>
                  <a:pt x="0" y="72778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4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5" name="Freeform 35"/>
          <p:cNvSpPr/>
          <p:nvPr/>
        </p:nvSpPr>
        <p:spPr>
          <a:xfrm>
            <a:off x="15229075" y="3989515"/>
            <a:ext cx="544710" cy="1042508"/>
          </a:xfrm>
          <a:custGeom>
            <a:avLst/>
            <a:gdLst/>
            <a:ahLst/>
            <a:cxnLst/>
            <a:rect l="l" t="t" r="r" b="b"/>
            <a:pathLst>
              <a:path w="544710" h="1042508">
                <a:moveTo>
                  <a:pt x="0" y="0"/>
                </a:moveTo>
                <a:lnTo>
                  <a:pt x="544711" y="0"/>
                </a:lnTo>
                <a:lnTo>
                  <a:pt x="544711" y="1042507"/>
                </a:lnTo>
                <a:lnTo>
                  <a:pt x="0" y="10425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4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6" name="Freeform 36"/>
          <p:cNvSpPr/>
          <p:nvPr/>
        </p:nvSpPr>
        <p:spPr>
          <a:xfrm>
            <a:off x="9518867" y="7350250"/>
            <a:ext cx="733981" cy="1122724"/>
          </a:xfrm>
          <a:custGeom>
            <a:avLst/>
            <a:gdLst/>
            <a:ahLst/>
            <a:cxnLst/>
            <a:rect l="l" t="t" r="r" b="b"/>
            <a:pathLst>
              <a:path w="733981" h="1122724">
                <a:moveTo>
                  <a:pt x="0" y="0"/>
                </a:moveTo>
                <a:lnTo>
                  <a:pt x="733980" y="0"/>
                </a:lnTo>
                <a:lnTo>
                  <a:pt x="733980" y="1122724"/>
                </a:lnTo>
                <a:lnTo>
                  <a:pt x="0" y="1122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4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7" name="Freeform 37"/>
          <p:cNvSpPr/>
          <p:nvPr/>
        </p:nvSpPr>
        <p:spPr>
          <a:xfrm>
            <a:off x="597865" y="6102947"/>
            <a:ext cx="981909" cy="745023"/>
          </a:xfrm>
          <a:custGeom>
            <a:avLst/>
            <a:gdLst/>
            <a:ahLst/>
            <a:cxnLst/>
            <a:rect l="l" t="t" r="r" b="b"/>
            <a:pathLst>
              <a:path w="981909" h="745023">
                <a:moveTo>
                  <a:pt x="0" y="0"/>
                </a:moveTo>
                <a:lnTo>
                  <a:pt x="981909" y="0"/>
                </a:lnTo>
                <a:lnTo>
                  <a:pt x="981909" y="745024"/>
                </a:lnTo>
                <a:lnTo>
                  <a:pt x="0" y="7450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4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8" name="Freeform 38"/>
          <p:cNvSpPr/>
          <p:nvPr/>
        </p:nvSpPr>
        <p:spPr>
          <a:xfrm>
            <a:off x="575362" y="4356426"/>
            <a:ext cx="947498" cy="821954"/>
          </a:xfrm>
          <a:custGeom>
            <a:avLst/>
            <a:gdLst/>
            <a:ahLst/>
            <a:cxnLst/>
            <a:rect l="l" t="t" r="r" b="b"/>
            <a:pathLst>
              <a:path w="947498" h="821954">
                <a:moveTo>
                  <a:pt x="0" y="0"/>
                </a:moveTo>
                <a:lnTo>
                  <a:pt x="947498" y="0"/>
                </a:lnTo>
                <a:lnTo>
                  <a:pt x="947498" y="821954"/>
                </a:lnTo>
                <a:lnTo>
                  <a:pt x="0" y="8219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4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9" name="Freeform 39"/>
          <p:cNvSpPr/>
          <p:nvPr/>
        </p:nvSpPr>
        <p:spPr>
          <a:xfrm>
            <a:off x="685743" y="3036812"/>
            <a:ext cx="894031" cy="830331"/>
          </a:xfrm>
          <a:custGeom>
            <a:avLst/>
            <a:gdLst/>
            <a:ahLst/>
            <a:cxnLst/>
            <a:rect l="l" t="t" r="r" b="b"/>
            <a:pathLst>
              <a:path w="894031" h="830331">
                <a:moveTo>
                  <a:pt x="0" y="0"/>
                </a:moveTo>
                <a:lnTo>
                  <a:pt x="894031" y="0"/>
                </a:lnTo>
                <a:lnTo>
                  <a:pt x="894031" y="830332"/>
                </a:lnTo>
                <a:lnTo>
                  <a:pt x="0" y="8303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4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0" name="TextBox 40"/>
          <p:cNvSpPr txBox="1"/>
          <p:nvPr/>
        </p:nvSpPr>
        <p:spPr>
          <a:xfrm>
            <a:off x="4016015" y="3036812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13-19%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273221" y="4148278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ctr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24-33%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365294" y="6119392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39-37%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809899" y="2481570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25%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437846" y="5325453"/>
            <a:ext cx="629982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34-39% dni szkolne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919324" y="7583964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64-59%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84473" y="7540117"/>
            <a:ext cx="3927773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pl-PL" sz="4099" b="1" dirty="0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</a:t>
            </a:r>
            <a:r>
              <a:rPr lang="en-US" sz="4099" b="1" dirty="0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8-46%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028700" y="9522341"/>
            <a:ext cx="12338600" cy="28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8"/>
              </a:lnSpc>
            </a:pPr>
            <a:r>
              <a:rPr lang="en-US" sz="1705" spc="-93">
                <a:solidFill>
                  <a:srgbClr val="F9FAFD"/>
                </a:solidFill>
                <a:latin typeface="Open Sans"/>
                <a:ea typeface="Open Sans"/>
                <a:cs typeface="Open Sans"/>
                <a:sym typeface="Open Sans"/>
              </a:rPr>
              <a:t>Fijałkowska A. Dzielska A. Zdrowie Dzieci w Wieku Wczesnym Szkolnym. Raport z Badan 2022-2023. Warszawa 2024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437846" y="5963644"/>
            <a:ext cx="4744107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65-81% weekendy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14472"/>
            <a:ext cx="18669284" cy="10501472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735797" y="4813745"/>
            <a:ext cx="22952914" cy="828941"/>
            <a:chOff x="0" y="0"/>
            <a:chExt cx="6045212" cy="21832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45212" cy="218322"/>
            </a:xfrm>
            <a:custGeom>
              <a:avLst/>
              <a:gdLst/>
              <a:ahLst/>
              <a:cxnLst/>
              <a:rect l="l" t="t" r="r" b="b"/>
              <a:pathLst>
                <a:path w="6045212" h="218322">
                  <a:moveTo>
                    <a:pt x="17202" y="0"/>
                  </a:moveTo>
                  <a:lnTo>
                    <a:pt x="6028010" y="0"/>
                  </a:lnTo>
                  <a:cubicBezTo>
                    <a:pt x="6037511" y="0"/>
                    <a:pt x="6045212" y="7702"/>
                    <a:pt x="6045212" y="17202"/>
                  </a:cubicBezTo>
                  <a:lnTo>
                    <a:pt x="6045212" y="201120"/>
                  </a:lnTo>
                  <a:cubicBezTo>
                    <a:pt x="6045212" y="205682"/>
                    <a:pt x="6043400" y="210057"/>
                    <a:pt x="6040174" y="213283"/>
                  </a:cubicBezTo>
                  <a:cubicBezTo>
                    <a:pt x="6036948" y="216510"/>
                    <a:pt x="6032572" y="218322"/>
                    <a:pt x="6028010" y="218322"/>
                  </a:cubicBezTo>
                  <a:lnTo>
                    <a:pt x="17202" y="218322"/>
                  </a:lnTo>
                  <a:cubicBezTo>
                    <a:pt x="12640" y="218322"/>
                    <a:pt x="8264" y="216510"/>
                    <a:pt x="5038" y="213283"/>
                  </a:cubicBezTo>
                  <a:cubicBezTo>
                    <a:pt x="1812" y="210057"/>
                    <a:pt x="0" y="205682"/>
                    <a:pt x="0" y="201120"/>
                  </a:cubicBezTo>
                  <a:lnTo>
                    <a:pt x="0" y="17202"/>
                  </a:lnTo>
                  <a:cubicBezTo>
                    <a:pt x="0" y="12640"/>
                    <a:pt x="1812" y="8264"/>
                    <a:pt x="5038" y="5038"/>
                  </a:cubicBezTo>
                  <a:cubicBezTo>
                    <a:pt x="8264" y="1812"/>
                    <a:pt x="12640" y="0"/>
                    <a:pt x="17202" y="0"/>
                  </a:cubicBezTo>
                  <a:close/>
                </a:path>
              </a:pathLst>
            </a:custGeom>
            <a:solidFill>
              <a:srgbClr val="A4B3D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6045212" cy="237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096126" y="4783088"/>
            <a:ext cx="12573158" cy="1468343"/>
            <a:chOff x="0" y="0"/>
            <a:chExt cx="16764211" cy="19577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764215" cy="1957789"/>
            </a:xfrm>
            <a:custGeom>
              <a:avLst/>
              <a:gdLst/>
              <a:ahLst/>
              <a:cxnLst/>
              <a:rect l="l" t="t" r="r" b="b"/>
              <a:pathLst>
                <a:path w="16764215" h="1957789">
                  <a:moveTo>
                    <a:pt x="0" y="0"/>
                  </a:moveTo>
                  <a:lnTo>
                    <a:pt x="16764215" y="0"/>
                  </a:lnTo>
                  <a:lnTo>
                    <a:pt x="16764215" y="1957789"/>
                  </a:lnTo>
                  <a:lnTo>
                    <a:pt x="0" y="1957789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13587" r="-2931" b="-129888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6764211" cy="195779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919"/>
                </a:lnSpc>
              </a:pPr>
              <a:r>
                <a:rPr lang="en-US" sz="40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10 095 uczniów IV klasy liceum w wieku 18 lat</a:t>
              </a:r>
            </a:p>
            <a:p>
              <a:pPr algn="l">
                <a:lnSpc>
                  <a:spcPts val="4919"/>
                </a:lnSpc>
              </a:pPr>
              <a:endPara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3877729" y="4274530"/>
            <a:ext cx="2142197" cy="2000339"/>
          </a:xfrm>
          <a:custGeom>
            <a:avLst/>
            <a:gdLst/>
            <a:ahLst/>
            <a:cxnLst/>
            <a:rect l="l" t="t" r="r" b="b"/>
            <a:pathLst>
              <a:path w="2142197" h="2000339">
                <a:moveTo>
                  <a:pt x="0" y="0"/>
                </a:moveTo>
                <a:lnTo>
                  <a:pt x="2142197" y="0"/>
                </a:lnTo>
                <a:lnTo>
                  <a:pt x="2142197" y="2000338"/>
                </a:lnTo>
                <a:lnTo>
                  <a:pt x="0" y="20003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1" name="Group 11"/>
          <p:cNvGrpSpPr/>
          <p:nvPr/>
        </p:nvGrpSpPr>
        <p:grpSpPr>
          <a:xfrm>
            <a:off x="1439950" y="4705235"/>
            <a:ext cx="1850467" cy="1097722"/>
            <a:chOff x="0" y="0"/>
            <a:chExt cx="2467290" cy="14636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67294" cy="1463628"/>
            </a:xfrm>
            <a:custGeom>
              <a:avLst/>
              <a:gdLst/>
              <a:ahLst/>
              <a:cxnLst/>
              <a:rect l="l" t="t" r="r" b="b"/>
              <a:pathLst>
                <a:path w="2467294" h="1463628">
                  <a:moveTo>
                    <a:pt x="0" y="0"/>
                  </a:moveTo>
                  <a:lnTo>
                    <a:pt x="2467294" y="0"/>
                  </a:lnTo>
                  <a:lnTo>
                    <a:pt x="2467294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599376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467290" cy="146363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4919"/>
                </a:lnSpc>
              </a:pPr>
              <a:r>
                <a:rPr lang="en-US" sz="4099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Polska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5021" y="486367"/>
            <a:ext cx="3978251" cy="1097722"/>
            <a:chOff x="0" y="0"/>
            <a:chExt cx="5304335" cy="146363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304339" cy="1463628"/>
            </a:xfrm>
            <a:custGeom>
              <a:avLst/>
              <a:gdLst/>
              <a:ahLst/>
              <a:cxnLst/>
              <a:rect l="l" t="t" r="r" b="b"/>
              <a:pathLst>
                <a:path w="5304339" h="1463628">
                  <a:moveTo>
                    <a:pt x="0" y="0"/>
                  </a:moveTo>
                  <a:lnTo>
                    <a:pt x="5304339" y="0"/>
                  </a:lnTo>
                  <a:lnTo>
                    <a:pt x="5304339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225312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9525"/>
              <a:ext cx="5304335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Alkohol</a:t>
              </a:r>
            </a:p>
            <a:p>
              <a:pPr algn="ctr">
                <a:lnSpc>
                  <a:spcPts val="3120"/>
                </a:lnSpc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(≥100 g/tydzień)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76578" y="2704859"/>
            <a:ext cx="5904985" cy="1097722"/>
            <a:chOff x="0" y="0"/>
            <a:chExt cx="7873313" cy="14636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873318" cy="1463628"/>
            </a:xfrm>
            <a:custGeom>
              <a:avLst/>
              <a:gdLst/>
              <a:ahLst/>
              <a:cxnLst/>
              <a:rect l="l" t="t" r="r" b="b"/>
              <a:pathLst>
                <a:path w="7873318" h="1463628">
                  <a:moveTo>
                    <a:pt x="0" y="0"/>
                  </a:moveTo>
                  <a:lnTo>
                    <a:pt x="7873318" y="0"/>
                  </a:lnTo>
                  <a:lnTo>
                    <a:pt x="7873318" y="1463628"/>
                  </a:lnTo>
                  <a:lnTo>
                    <a:pt x="0" y="1463628"/>
                  </a:lnTo>
                  <a:close/>
                </a:path>
              </a:pathLst>
            </a:custGeom>
            <a:solidFill>
              <a:srgbClr val="CB6B25">
                <a:alpha val="0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7873313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 b="1">
                  <a:solidFill>
                    <a:srgbClr val="FF57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Osoby obecnie palące</a:t>
              </a:r>
            </a:p>
            <a:p>
              <a:pPr algn="l">
                <a:lnSpc>
                  <a:spcPts val="3120"/>
                </a:lnSpc>
              </a:pPr>
              <a:endParaRPr lang="en-US" sz="2600" b="1">
                <a:solidFill>
                  <a:srgbClr val="FF5757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223107" y="6012508"/>
            <a:ext cx="5904985" cy="1261446"/>
            <a:chOff x="0" y="0"/>
            <a:chExt cx="7873313" cy="168192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73318" cy="1681927"/>
            </a:xfrm>
            <a:custGeom>
              <a:avLst/>
              <a:gdLst/>
              <a:ahLst/>
              <a:cxnLst/>
              <a:rect l="l" t="t" r="r" b="b"/>
              <a:pathLst>
                <a:path w="7873318" h="1681927">
                  <a:moveTo>
                    <a:pt x="0" y="0"/>
                  </a:moveTo>
                  <a:lnTo>
                    <a:pt x="7873318" y="0"/>
                  </a:lnTo>
                  <a:lnTo>
                    <a:pt x="7873318" y="1681927"/>
                  </a:lnTo>
                  <a:lnTo>
                    <a:pt x="0" y="1681927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32217" r="-119166" b="-167594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7873313" cy="16914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Identyfikacja krótkiego snu </a:t>
              </a:r>
            </a:p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jako czynnika ryzyka: </a:t>
              </a:r>
            </a:p>
            <a:p>
              <a:pPr algn="ctr">
                <a:lnSpc>
                  <a:spcPts val="2760"/>
                </a:lnSpc>
              </a:pPr>
              <a:endParaRPr lang="en-US" sz="2600" b="1">
                <a:solidFill>
                  <a:srgbClr val="CB6B25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02440" y="438760"/>
            <a:ext cx="5904985" cy="1874444"/>
            <a:chOff x="0" y="0"/>
            <a:chExt cx="7873313" cy="24992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873318" cy="2499256"/>
            </a:xfrm>
            <a:custGeom>
              <a:avLst/>
              <a:gdLst/>
              <a:ahLst/>
              <a:cxnLst/>
              <a:rect l="l" t="t" r="r" b="b"/>
              <a:pathLst>
                <a:path w="7873318" h="2499256">
                  <a:moveTo>
                    <a:pt x="0" y="0"/>
                  </a:moveTo>
                  <a:lnTo>
                    <a:pt x="7873318" y="0"/>
                  </a:lnTo>
                  <a:lnTo>
                    <a:pt x="7873318" y="2499256"/>
                  </a:lnTo>
                  <a:lnTo>
                    <a:pt x="0" y="24992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8978" r="-119166" b="-80083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7873313" cy="25087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Czas spędzany przed ekranem</a:t>
              </a:r>
            </a:p>
            <a:p>
              <a:pPr algn="ctr">
                <a:lnSpc>
                  <a:spcPts val="3120"/>
                </a:lnSpc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(dni powszednie)</a:t>
              </a:r>
            </a:p>
            <a:p>
              <a:pPr algn="ctr">
                <a:lnSpc>
                  <a:spcPts val="3719"/>
                </a:lnSpc>
              </a:pPr>
              <a:endPara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3719"/>
                </a:lnSpc>
              </a:pPr>
              <a:endPara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519236" y="1767638"/>
            <a:ext cx="8150048" cy="1874444"/>
            <a:chOff x="0" y="0"/>
            <a:chExt cx="10866731" cy="249925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866735" cy="2499256"/>
            </a:xfrm>
            <a:custGeom>
              <a:avLst/>
              <a:gdLst/>
              <a:ahLst/>
              <a:cxnLst/>
              <a:rect l="l" t="t" r="r" b="b"/>
              <a:pathLst>
                <a:path w="10866735" h="2499256">
                  <a:moveTo>
                    <a:pt x="0" y="0"/>
                  </a:moveTo>
                  <a:lnTo>
                    <a:pt x="10866735" y="0"/>
                  </a:lnTo>
                  <a:lnTo>
                    <a:pt x="10866735" y="2499256"/>
                  </a:lnTo>
                  <a:lnTo>
                    <a:pt x="0" y="2499256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88978" r="-58793" b="-80083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9525"/>
              <a:ext cx="10866731" cy="25087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Zalecana ilość ćwiczeń</a:t>
              </a:r>
            </a:p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o umiarkowanej / dużej intensywności</a:t>
              </a:r>
            </a:p>
            <a:p>
              <a:pPr algn="ctr">
                <a:lnSpc>
                  <a:spcPts val="3719"/>
                </a:lnSpc>
              </a:pPr>
              <a:endParaRPr lang="en-US" sz="2600" b="1">
                <a:solidFill>
                  <a:srgbClr val="CB6B25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3719"/>
                </a:lnSpc>
              </a:pPr>
              <a:endParaRPr lang="en-US" sz="2600" b="1">
                <a:solidFill>
                  <a:srgbClr val="CB6B25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277768" y="5814646"/>
            <a:ext cx="5904985" cy="2731694"/>
            <a:chOff x="0" y="0"/>
            <a:chExt cx="7873313" cy="36422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873318" cy="3642255"/>
            </a:xfrm>
            <a:custGeom>
              <a:avLst/>
              <a:gdLst/>
              <a:ahLst/>
              <a:cxnLst/>
              <a:rect l="l" t="t" r="r" b="b"/>
              <a:pathLst>
                <a:path w="7873318" h="3642255">
                  <a:moveTo>
                    <a:pt x="0" y="0"/>
                  </a:moveTo>
                  <a:lnTo>
                    <a:pt x="7873318" y="0"/>
                  </a:lnTo>
                  <a:lnTo>
                    <a:pt x="7873318" y="3642255"/>
                  </a:lnTo>
                  <a:lnTo>
                    <a:pt x="0" y="364225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055" r="-119166" b="-23570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9525"/>
              <a:ext cx="7873313" cy="36517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Identyfikacja </a:t>
              </a:r>
            </a:p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spożycia alkoholu </a:t>
              </a:r>
            </a:p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jako czynnika ryzyka: </a:t>
              </a:r>
            </a:p>
            <a:p>
              <a:pPr algn="ctr">
                <a:lnSpc>
                  <a:spcPts val="3719"/>
                </a:lnSpc>
              </a:pPr>
              <a:endParaRPr lang="en-US" sz="2600" b="1">
                <a:solidFill>
                  <a:srgbClr val="CB6B25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3719"/>
                </a:lnSpc>
              </a:pPr>
              <a:endParaRPr lang="en-US" sz="2600" b="1">
                <a:solidFill>
                  <a:srgbClr val="CB6B25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3719"/>
                </a:lnSpc>
              </a:pPr>
              <a:endParaRPr lang="en-US" sz="2600" b="1">
                <a:solidFill>
                  <a:srgbClr val="CB6B25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1702688" y="6033211"/>
            <a:ext cx="5904985" cy="2731694"/>
            <a:chOff x="0" y="0"/>
            <a:chExt cx="7873313" cy="364225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873318" cy="3642255"/>
            </a:xfrm>
            <a:custGeom>
              <a:avLst/>
              <a:gdLst/>
              <a:ahLst/>
              <a:cxnLst/>
              <a:rect l="l" t="t" r="r" b="b"/>
              <a:pathLst>
                <a:path w="7873318" h="3642255">
                  <a:moveTo>
                    <a:pt x="0" y="0"/>
                  </a:moveTo>
                  <a:lnTo>
                    <a:pt x="7873318" y="0"/>
                  </a:lnTo>
                  <a:lnTo>
                    <a:pt x="7873318" y="3642255"/>
                  </a:lnTo>
                  <a:lnTo>
                    <a:pt x="0" y="3642255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61055" r="-119166" b="-23570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9525"/>
              <a:ext cx="7873313" cy="36517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Identyfikacja czynników </a:t>
              </a:r>
            </a:p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CB6B25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ryzyka zawału serca: </a:t>
              </a:r>
            </a:p>
            <a:p>
              <a:pPr algn="ctr">
                <a:lnSpc>
                  <a:spcPts val="3120"/>
                </a:lnSpc>
              </a:pPr>
              <a:endParaRPr lang="en-US" sz="2600" b="1">
                <a:solidFill>
                  <a:srgbClr val="CB6B25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3719"/>
                </a:lnSpc>
              </a:pPr>
              <a:endParaRPr lang="en-US" sz="2600" b="1">
                <a:solidFill>
                  <a:srgbClr val="CB6B25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3719"/>
                </a:lnSpc>
              </a:pPr>
              <a:endParaRPr lang="en-US" sz="2600" b="1">
                <a:solidFill>
                  <a:srgbClr val="CB6B25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3719"/>
                </a:lnSpc>
              </a:pPr>
              <a:endParaRPr lang="en-US" sz="2600" b="1">
                <a:solidFill>
                  <a:srgbClr val="CB6B25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-177933" y="3609860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40%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109526" y="3624515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38%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5502440" y="2518889"/>
            <a:ext cx="5904985" cy="1874444"/>
            <a:chOff x="0" y="0"/>
            <a:chExt cx="7873313" cy="249925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873318" cy="2499256"/>
            </a:xfrm>
            <a:custGeom>
              <a:avLst/>
              <a:gdLst/>
              <a:ahLst/>
              <a:cxnLst/>
              <a:rect l="l" t="t" r="r" b="b"/>
              <a:pathLst>
                <a:path w="7873318" h="2499256">
                  <a:moveTo>
                    <a:pt x="0" y="0"/>
                  </a:moveTo>
                  <a:lnTo>
                    <a:pt x="7873318" y="0"/>
                  </a:lnTo>
                  <a:lnTo>
                    <a:pt x="7873318" y="2499256"/>
                  </a:lnTo>
                  <a:lnTo>
                    <a:pt x="0" y="2499256"/>
                  </a:lnTo>
                  <a:close/>
                </a:path>
              </a:pathLst>
            </a:custGeom>
            <a:solidFill>
              <a:srgbClr val="CB6B25">
                <a:alpha val="0"/>
              </a:srgbClr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9525"/>
              <a:ext cx="7873313" cy="25087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FF57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Czas snu &lt; 7h</a:t>
              </a:r>
            </a:p>
            <a:p>
              <a:pPr algn="ctr">
                <a:lnSpc>
                  <a:spcPts val="3120"/>
                </a:lnSpc>
              </a:pPr>
              <a:r>
                <a:rPr lang="en-US" sz="2600" b="1">
                  <a:solidFill>
                    <a:srgbClr val="FF5757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</a:t>
              </a: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(dni powszednie)</a:t>
              </a:r>
            </a:p>
            <a:p>
              <a:pPr algn="ctr">
                <a:lnSpc>
                  <a:spcPts val="3719"/>
                </a:lnSpc>
              </a:pPr>
              <a:endPara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>
                <a:lnSpc>
                  <a:spcPts val="3719"/>
                </a:lnSpc>
              </a:pPr>
              <a:endPara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0" name="Freeform 40"/>
          <p:cNvSpPr/>
          <p:nvPr/>
        </p:nvSpPr>
        <p:spPr>
          <a:xfrm>
            <a:off x="3094793" y="1592858"/>
            <a:ext cx="391248" cy="926032"/>
          </a:xfrm>
          <a:custGeom>
            <a:avLst/>
            <a:gdLst/>
            <a:ahLst/>
            <a:cxnLst/>
            <a:rect l="l" t="t" r="r" b="b"/>
            <a:pathLst>
              <a:path w="391248" h="926032">
                <a:moveTo>
                  <a:pt x="0" y="0"/>
                </a:moveTo>
                <a:lnTo>
                  <a:pt x="391249" y="0"/>
                </a:lnTo>
                <a:lnTo>
                  <a:pt x="391249" y="926031"/>
                </a:lnTo>
                <a:lnTo>
                  <a:pt x="0" y="926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1" name="Freeform 41"/>
          <p:cNvSpPr/>
          <p:nvPr/>
        </p:nvSpPr>
        <p:spPr>
          <a:xfrm>
            <a:off x="1926206" y="1584089"/>
            <a:ext cx="438978" cy="993572"/>
          </a:xfrm>
          <a:custGeom>
            <a:avLst/>
            <a:gdLst/>
            <a:ahLst/>
            <a:cxnLst/>
            <a:rect l="l" t="t" r="r" b="b"/>
            <a:pathLst>
              <a:path w="438978" h="993572">
                <a:moveTo>
                  <a:pt x="0" y="0"/>
                </a:moveTo>
                <a:lnTo>
                  <a:pt x="438978" y="0"/>
                </a:lnTo>
                <a:lnTo>
                  <a:pt x="438978" y="993572"/>
                </a:lnTo>
                <a:lnTo>
                  <a:pt x="0" y="993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2" name="TextBox 42"/>
          <p:cNvSpPr txBox="1"/>
          <p:nvPr/>
        </p:nvSpPr>
        <p:spPr>
          <a:xfrm>
            <a:off x="3157314" y="1802350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21%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02440" y="1767638"/>
            <a:ext cx="2181517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5,8h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144000" y="1833089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5,9h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35234" y="3821063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53%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096762" y="3899256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41%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702688" y="2707207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61%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5434836" y="2767403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71%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702688" y="3862778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35%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5434836" y="3849638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61%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-331050" y="7607329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22%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-331050" y="8728801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17%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005912" y="7563403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19%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996419" y="8702757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13%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121201" y="7635841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33%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096762" y="7666331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21%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216227" y="8765415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51%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8950548" y="8673563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46%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1702688" y="7598723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64%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5434836" y="7563403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65%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702688" y="8729359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62%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5434836" y="8702757"/>
            <a:ext cx="3927773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60%</a:t>
            </a:r>
          </a:p>
        </p:txBody>
      </p:sp>
      <p:sp>
        <p:nvSpPr>
          <p:cNvPr id="63" name="Freeform 63"/>
          <p:cNvSpPr/>
          <p:nvPr/>
        </p:nvSpPr>
        <p:spPr>
          <a:xfrm>
            <a:off x="1926206" y="3515346"/>
            <a:ext cx="438978" cy="993572"/>
          </a:xfrm>
          <a:custGeom>
            <a:avLst/>
            <a:gdLst/>
            <a:ahLst/>
            <a:cxnLst/>
            <a:rect l="l" t="t" r="r" b="b"/>
            <a:pathLst>
              <a:path w="438978" h="993572">
                <a:moveTo>
                  <a:pt x="0" y="0"/>
                </a:moveTo>
                <a:lnTo>
                  <a:pt x="438978" y="0"/>
                </a:lnTo>
                <a:lnTo>
                  <a:pt x="438978" y="993571"/>
                </a:lnTo>
                <a:lnTo>
                  <a:pt x="0" y="993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4" name="Freeform 64"/>
          <p:cNvSpPr/>
          <p:nvPr/>
        </p:nvSpPr>
        <p:spPr>
          <a:xfrm>
            <a:off x="3094793" y="3482441"/>
            <a:ext cx="391248" cy="926032"/>
          </a:xfrm>
          <a:custGeom>
            <a:avLst/>
            <a:gdLst/>
            <a:ahLst/>
            <a:cxnLst/>
            <a:rect l="l" t="t" r="r" b="b"/>
            <a:pathLst>
              <a:path w="391248" h="926032">
                <a:moveTo>
                  <a:pt x="0" y="0"/>
                </a:moveTo>
                <a:lnTo>
                  <a:pt x="391249" y="0"/>
                </a:lnTo>
                <a:lnTo>
                  <a:pt x="391249" y="926031"/>
                </a:lnTo>
                <a:lnTo>
                  <a:pt x="0" y="926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5" name="Freeform 65"/>
          <p:cNvSpPr/>
          <p:nvPr/>
        </p:nvSpPr>
        <p:spPr>
          <a:xfrm>
            <a:off x="3005912" y="7359424"/>
            <a:ext cx="391248" cy="926032"/>
          </a:xfrm>
          <a:custGeom>
            <a:avLst/>
            <a:gdLst/>
            <a:ahLst/>
            <a:cxnLst/>
            <a:rect l="l" t="t" r="r" b="b"/>
            <a:pathLst>
              <a:path w="391248" h="926032">
                <a:moveTo>
                  <a:pt x="0" y="0"/>
                </a:moveTo>
                <a:lnTo>
                  <a:pt x="391248" y="0"/>
                </a:lnTo>
                <a:lnTo>
                  <a:pt x="391248" y="926032"/>
                </a:lnTo>
                <a:lnTo>
                  <a:pt x="0" y="9260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6" name="Freeform 66"/>
          <p:cNvSpPr/>
          <p:nvPr/>
        </p:nvSpPr>
        <p:spPr>
          <a:xfrm>
            <a:off x="3005912" y="8475956"/>
            <a:ext cx="391248" cy="926032"/>
          </a:xfrm>
          <a:custGeom>
            <a:avLst/>
            <a:gdLst/>
            <a:ahLst/>
            <a:cxnLst/>
            <a:rect l="l" t="t" r="r" b="b"/>
            <a:pathLst>
              <a:path w="391248" h="926032">
                <a:moveTo>
                  <a:pt x="0" y="0"/>
                </a:moveTo>
                <a:lnTo>
                  <a:pt x="391248" y="0"/>
                </a:lnTo>
                <a:lnTo>
                  <a:pt x="391248" y="926031"/>
                </a:lnTo>
                <a:lnTo>
                  <a:pt x="0" y="926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7" name="Freeform 67"/>
          <p:cNvSpPr/>
          <p:nvPr/>
        </p:nvSpPr>
        <p:spPr>
          <a:xfrm>
            <a:off x="1926206" y="7325654"/>
            <a:ext cx="438978" cy="993572"/>
          </a:xfrm>
          <a:custGeom>
            <a:avLst/>
            <a:gdLst/>
            <a:ahLst/>
            <a:cxnLst/>
            <a:rect l="l" t="t" r="r" b="b"/>
            <a:pathLst>
              <a:path w="438978" h="993572">
                <a:moveTo>
                  <a:pt x="0" y="0"/>
                </a:moveTo>
                <a:lnTo>
                  <a:pt x="438978" y="0"/>
                </a:lnTo>
                <a:lnTo>
                  <a:pt x="438978" y="993572"/>
                </a:lnTo>
                <a:lnTo>
                  <a:pt x="0" y="993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8" name="Freeform 68"/>
          <p:cNvSpPr/>
          <p:nvPr/>
        </p:nvSpPr>
        <p:spPr>
          <a:xfrm>
            <a:off x="1926206" y="8443051"/>
            <a:ext cx="438978" cy="993572"/>
          </a:xfrm>
          <a:custGeom>
            <a:avLst/>
            <a:gdLst/>
            <a:ahLst/>
            <a:cxnLst/>
            <a:rect l="l" t="t" r="r" b="b"/>
            <a:pathLst>
              <a:path w="438978" h="993572">
                <a:moveTo>
                  <a:pt x="0" y="0"/>
                </a:moveTo>
                <a:lnTo>
                  <a:pt x="438978" y="0"/>
                </a:lnTo>
                <a:lnTo>
                  <a:pt x="438978" y="993571"/>
                </a:lnTo>
                <a:lnTo>
                  <a:pt x="0" y="993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9" name="Freeform 69"/>
          <p:cNvSpPr/>
          <p:nvPr/>
        </p:nvSpPr>
        <p:spPr>
          <a:xfrm>
            <a:off x="7557285" y="1477509"/>
            <a:ext cx="438978" cy="993572"/>
          </a:xfrm>
          <a:custGeom>
            <a:avLst/>
            <a:gdLst/>
            <a:ahLst/>
            <a:cxnLst/>
            <a:rect l="l" t="t" r="r" b="b"/>
            <a:pathLst>
              <a:path w="438978" h="993572">
                <a:moveTo>
                  <a:pt x="0" y="0"/>
                </a:moveTo>
                <a:lnTo>
                  <a:pt x="438978" y="0"/>
                </a:lnTo>
                <a:lnTo>
                  <a:pt x="438978" y="993572"/>
                </a:lnTo>
                <a:lnTo>
                  <a:pt x="0" y="993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0" name="Freeform 70"/>
          <p:cNvSpPr/>
          <p:nvPr/>
        </p:nvSpPr>
        <p:spPr>
          <a:xfrm>
            <a:off x="8901138" y="1511279"/>
            <a:ext cx="391248" cy="926032"/>
          </a:xfrm>
          <a:custGeom>
            <a:avLst/>
            <a:gdLst/>
            <a:ahLst/>
            <a:cxnLst/>
            <a:rect l="l" t="t" r="r" b="b"/>
            <a:pathLst>
              <a:path w="391248" h="926032">
                <a:moveTo>
                  <a:pt x="0" y="0"/>
                </a:moveTo>
                <a:lnTo>
                  <a:pt x="391248" y="0"/>
                </a:lnTo>
                <a:lnTo>
                  <a:pt x="391248" y="926032"/>
                </a:lnTo>
                <a:lnTo>
                  <a:pt x="0" y="9260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1" name="Freeform 71"/>
          <p:cNvSpPr/>
          <p:nvPr/>
        </p:nvSpPr>
        <p:spPr>
          <a:xfrm>
            <a:off x="8948376" y="3657032"/>
            <a:ext cx="391248" cy="926032"/>
          </a:xfrm>
          <a:custGeom>
            <a:avLst/>
            <a:gdLst/>
            <a:ahLst/>
            <a:cxnLst/>
            <a:rect l="l" t="t" r="r" b="b"/>
            <a:pathLst>
              <a:path w="391248" h="926032">
                <a:moveTo>
                  <a:pt x="0" y="0"/>
                </a:moveTo>
                <a:lnTo>
                  <a:pt x="391248" y="0"/>
                </a:lnTo>
                <a:lnTo>
                  <a:pt x="391248" y="926031"/>
                </a:lnTo>
                <a:lnTo>
                  <a:pt x="0" y="926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2" name="Freeform 72"/>
          <p:cNvSpPr/>
          <p:nvPr/>
        </p:nvSpPr>
        <p:spPr>
          <a:xfrm>
            <a:off x="7549924" y="3601055"/>
            <a:ext cx="438978" cy="993572"/>
          </a:xfrm>
          <a:custGeom>
            <a:avLst/>
            <a:gdLst/>
            <a:ahLst/>
            <a:cxnLst/>
            <a:rect l="l" t="t" r="r" b="b"/>
            <a:pathLst>
              <a:path w="438978" h="993572">
                <a:moveTo>
                  <a:pt x="0" y="0"/>
                </a:moveTo>
                <a:lnTo>
                  <a:pt x="438978" y="0"/>
                </a:lnTo>
                <a:lnTo>
                  <a:pt x="438978" y="993571"/>
                </a:lnTo>
                <a:lnTo>
                  <a:pt x="0" y="993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3" name="Freeform 73"/>
          <p:cNvSpPr/>
          <p:nvPr/>
        </p:nvSpPr>
        <p:spPr>
          <a:xfrm>
            <a:off x="7553189" y="7449479"/>
            <a:ext cx="438978" cy="993572"/>
          </a:xfrm>
          <a:custGeom>
            <a:avLst/>
            <a:gdLst/>
            <a:ahLst/>
            <a:cxnLst/>
            <a:rect l="l" t="t" r="r" b="b"/>
            <a:pathLst>
              <a:path w="438978" h="993572">
                <a:moveTo>
                  <a:pt x="0" y="0"/>
                </a:moveTo>
                <a:lnTo>
                  <a:pt x="438978" y="0"/>
                </a:lnTo>
                <a:lnTo>
                  <a:pt x="438978" y="993572"/>
                </a:lnTo>
                <a:lnTo>
                  <a:pt x="0" y="993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4" name="Freeform 74"/>
          <p:cNvSpPr/>
          <p:nvPr/>
        </p:nvSpPr>
        <p:spPr>
          <a:xfrm>
            <a:off x="7555426" y="8546340"/>
            <a:ext cx="438978" cy="993572"/>
          </a:xfrm>
          <a:custGeom>
            <a:avLst/>
            <a:gdLst/>
            <a:ahLst/>
            <a:cxnLst/>
            <a:rect l="l" t="t" r="r" b="b"/>
            <a:pathLst>
              <a:path w="438978" h="993572">
                <a:moveTo>
                  <a:pt x="0" y="0"/>
                </a:moveTo>
                <a:lnTo>
                  <a:pt x="438978" y="0"/>
                </a:lnTo>
                <a:lnTo>
                  <a:pt x="438978" y="993572"/>
                </a:lnTo>
                <a:lnTo>
                  <a:pt x="0" y="993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5" name="Freeform 75"/>
          <p:cNvSpPr/>
          <p:nvPr/>
        </p:nvSpPr>
        <p:spPr>
          <a:xfrm>
            <a:off x="8752752" y="7451581"/>
            <a:ext cx="391248" cy="926032"/>
          </a:xfrm>
          <a:custGeom>
            <a:avLst/>
            <a:gdLst/>
            <a:ahLst/>
            <a:cxnLst/>
            <a:rect l="l" t="t" r="r" b="b"/>
            <a:pathLst>
              <a:path w="391248" h="926032">
                <a:moveTo>
                  <a:pt x="0" y="0"/>
                </a:moveTo>
                <a:lnTo>
                  <a:pt x="391248" y="0"/>
                </a:lnTo>
                <a:lnTo>
                  <a:pt x="391248" y="926032"/>
                </a:lnTo>
                <a:lnTo>
                  <a:pt x="0" y="9260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6" name="Freeform 76"/>
          <p:cNvSpPr/>
          <p:nvPr/>
        </p:nvSpPr>
        <p:spPr>
          <a:xfrm>
            <a:off x="8752752" y="8580110"/>
            <a:ext cx="391248" cy="926032"/>
          </a:xfrm>
          <a:custGeom>
            <a:avLst/>
            <a:gdLst/>
            <a:ahLst/>
            <a:cxnLst/>
            <a:rect l="l" t="t" r="r" b="b"/>
            <a:pathLst>
              <a:path w="391248" h="926032">
                <a:moveTo>
                  <a:pt x="0" y="0"/>
                </a:moveTo>
                <a:lnTo>
                  <a:pt x="391248" y="0"/>
                </a:lnTo>
                <a:lnTo>
                  <a:pt x="391248" y="926032"/>
                </a:lnTo>
                <a:lnTo>
                  <a:pt x="0" y="9260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7" name="Freeform 77"/>
          <p:cNvSpPr/>
          <p:nvPr/>
        </p:nvSpPr>
        <p:spPr>
          <a:xfrm>
            <a:off x="15239212" y="2676093"/>
            <a:ext cx="391248" cy="926032"/>
          </a:xfrm>
          <a:custGeom>
            <a:avLst/>
            <a:gdLst/>
            <a:ahLst/>
            <a:cxnLst/>
            <a:rect l="l" t="t" r="r" b="b"/>
            <a:pathLst>
              <a:path w="391248" h="926032">
                <a:moveTo>
                  <a:pt x="0" y="0"/>
                </a:moveTo>
                <a:lnTo>
                  <a:pt x="391248" y="0"/>
                </a:lnTo>
                <a:lnTo>
                  <a:pt x="391248" y="926031"/>
                </a:lnTo>
                <a:lnTo>
                  <a:pt x="0" y="926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8" name="Freeform 78"/>
          <p:cNvSpPr/>
          <p:nvPr/>
        </p:nvSpPr>
        <p:spPr>
          <a:xfrm>
            <a:off x="13778453" y="2704859"/>
            <a:ext cx="438978" cy="993572"/>
          </a:xfrm>
          <a:custGeom>
            <a:avLst/>
            <a:gdLst/>
            <a:ahLst/>
            <a:cxnLst/>
            <a:rect l="l" t="t" r="r" b="b"/>
            <a:pathLst>
              <a:path w="438978" h="993572">
                <a:moveTo>
                  <a:pt x="0" y="0"/>
                </a:moveTo>
                <a:lnTo>
                  <a:pt x="438978" y="0"/>
                </a:lnTo>
                <a:lnTo>
                  <a:pt x="438978" y="993572"/>
                </a:lnTo>
                <a:lnTo>
                  <a:pt x="0" y="993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9" name="Freeform 79"/>
          <p:cNvSpPr/>
          <p:nvPr/>
        </p:nvSpPr>
        <p:spPr>
          <a:xfrm>
            <a:off x="13794949" y="3743974"/>
            <a:ext cx="438978" cy="993572"/>
          </a:xfrm>
          <a:custGeom>
            <a:avLst/>
            <a:gdLst/>
            <a:ahLst/>
            <a:cxnLst/>
            <a:rect l="l" t="t" r="r" b="b"/>
            <a:pathLst>
              <a:path w="438978" h="993572">
                <a:moveTo>
                  <a:pt x="0" y="0"/>
                </a:moveTo>
                <a:lnTo>
                  <a:pt x="438978" y="0"/>
                </a:lnTo>
                <a:lnTo>
                  <a:pt x="438978" y="993571"/>
                </a:lnTo>
                <a:lnTo>
                  <a:pt x="0" y="9935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0" name="Freeform 80"/>
          <p:cNvSpPr/>
          <p:nvPr/>
        </p:nvSpPr>
        <p:spPr>
          <a:xfrm>
            <a:off x="15239212" y="3811514"/>
            <a:ext cx="391248" cy="926032"/>
          </a:xfrm>
          <a:custGeom>
            <a:avLst/>
            <a:gdLst/>
            <a:ahLst/>
            <a:cxnLst/>
            <a:rect l="l" t="t" r="r" b="b"/>
            <a:pathLst>
              <a:path w="391248" h="926032">
                <a:moveTo>
                  <a:pt x="0" y="0"/>
                </a:moveTo>
                <a:lnTo>
                  <a:pt x="391248" y="0"/>
                </a:lnTo>
                <a:lnTo>
                  <a:pt x="391248" y="926031"/>
                </a:lnTo>
                <a:lnTo>
                  <a:pt x="0" y="926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1" name="Freeform 81"/>
          <p:cNvSpPr/>
          <p:nvPr/>
        </p:nvSpPr>
        <p:spPr>
          <a:xfrm>
            <a:off x="13834465" y="7376179"/>
            <a:ext cx="438978" cy="993572"/>
          </a:xfrm>
          <a:custGeom>
            <a:avLst/>
            <a:gdLst/>
            <a:ahLst/>
            <a:cxnLst/>
            <a:rect l="l" t="t" r="r" b="b"/>
            <a:pathLst>
              <a:path w="438978" h="993572">
                <a:moveTo>
                  <a:pt x="0" y="0"/>
                </a:moveTo>
                <a:lnTo>
                  <a:pt x="438978" y="0"/>
                </a:lnTo>
                <a:lnTo>
                  <a:pt x="438978" y="993572"/>
                </a:lnTo>
                <a:lnTo>
                  <a:pt x="0" y="993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2" name="Freeform 82"/>
          <p:cNvSpPr/>
          <p:nvPr/>
        </p:nvSpPr>
        <p:spPr>
          <a:xfrm>
            <a:off x="15239212" y="7336602"/>
            <a:ext cx="391248" cy="926032"/>
          </a:xfrm>
          <a:custGeom>
            <a:avLst/>
            <a:gdLst/>
            <a:ahLst/>
            <a:cxnLst/>
            <a:rect l="l" t="t" r="r" b="b"/>
            <a:pathLst>
              <a:path w="391248" h="926032">
                <a:moveTo>
                  <a:pt x="0" y="0"/>
                </a:moveTo>
                <a:lnTo>
                  <a:pt x="391248" y="0"/>
                </a:lnTo>
                <a:lnTo>
                  <a:pt x="391248" y="926032"/>
                </a:lnTo>
                <a:lnTo>
                  <a:pt x="0" y="9260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3" name="Freeform 83"/>
          <p:cNvSpPr/>
          <p:nvPr/>
        </p:nvSpPr>
        <p:spPr>
          <a:xfrm>
            <a:off x="13834465" y="8455478"/>
            <a:ext cx="438978" cy="993572"/>
          </a:xfrm>
          <a:custGeom>
            <a:avLst/>
            <a:gdLst/>
            <a:ahLst/>
            <a:cxnLst/>
            <a:rect l="l" t="t" r="r" b="b"/>
            <a:pathLst>
              <a:path w="438978" h="993572">
                <a:moveTo>
                  <a:pt x="0" y="0"/>
                </a:moveTo>
                <a:lnTo>
                  <a:pt x="438978" y="0"/>
                </a:lnTo>
                <a:lnTo>
                  <a:pt x="438978" y="993572"/>
                </a:lnTo>
                <a:lnTo>
                  <a:pt x="0" y="9935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4" name="Freeform 84"/>
          <p:cNvSpPr/>
          <p:nvPr/>
        </p:nvSpPr>
        <p:spPr>
          <a:xfrm>
            <a:off x="15239212" y="8489248"/>
            <a:ext cx="391248" cy="926032"/>
          </a:xfrm>
          <a:custGeom>
            <a:avLst/>
            <a:gdLst/>
            <a:ahLst/>
            <a:cxnLst/>
            <a:rect l="l" t="t" r="r" b="b"/>
            <a:pathLst>
              <a:path w="391248" h="926032">
                <a:moveTo>
                  <a:pt x="0" y="0"/>
                </a:moveTo>
                <a:lnTo>
                  <a:pt x="391248" y="0"/>
                </a:lnTo>
                <a:lnTo>
                  <a:pt x="391248" y="926032"/>
                </a:lnTo>
                <a:lnTo>
                  <a:pt x="0" y="92603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5" name="Freeform 85"/>
          <p:cNvSpPr/>
          <p:nvPr/>
        </p:nvSpPr>
        <p:spPr>
          <a:xfrm flipH="1">
            <a:off x="2492606" y="1912966"/>
            <a:ext cx="423081" cy="463016"/>
          </a:xfrm>
          <a:custGeom>
            <a:avLst/>
            <a:gdLst/>
            <a:ahLst/>
            <a:cxnLst/>
            <a:rect l="l" t="t" r="r" b="b"/>
            <a:pathLst>
              <a:path w="423081" h="463016">
                <a:moveTo>
                  <a:pt x="423080" y="0"/>
                </a:moveTo>
                <a:lnTo>
                  <a:pt x="0" y="0"/>
                </a:lnTo>
                <a:lnTo>
                  <a:pt x="0" y="463016"/>
                </a:lnTo>
                <a:lnTo>
                  <a:pt x="423080" y="463016"/>
                </a:lnTo>
                <a:lnTo>
                  <a:pt x="42308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6" name="Freeform 86"/>
          <p:cNvSpPr/>
          <p:nvPr/>
        </p:nvSpPr>
        <p:spPr>
          <a:xfrm>
            <a:off x="2474008" y="3680179"/>
            <a:ext cx="423081" cy="463016"/>
          </a:xfrm>
          <a:custGeom>
            <a:avLst/>
            <a:gdLst/>
            <a:ahLst/>
            <a:cxnLst/>
            <a:rect l="l" t="t" r="r" b="b"/>
            <a:pathLst>
              <a:path w="423081" h="463016">
                <a:moveTo>
                  <a:pt x="0" y="0"/>
                </a:moveTo>
                <a:lnTo>
                  <a:pt x="423080" y="0"/>
                </a:lnTo>
                <a:lnTo>
                  <a:pt x="423080" y="463016"/>
                </a:lnTo>
                <a:lnTo>
                  <a:pt x="0" y="4630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7" name="Freeform 87"/>
          <p:cNvSpPr/>
          <p:nvPr/>
        </p:nvSpPr>
        <p:spPr>
          <a:xfrm>
            <a:off x="2474008" y="7653461"/>
            <a:ext cx="423081" cy="463016"/>
          </a:xfrm>
          <a:custGeom>
            <a:avLst/>
            <a:gdLst/>
            <a:ahLst/>
            <a:cxnLst/>
            <a:rect l="l" t="t" r="r" b="b"/>
            <a:pathLst>
              <a:path w="423081" h="463016">
                <a:moveTo>
                  <a:pt x="0" y="0"/>
                </a:moveTo>
                <a:lnTo>
                  <a:pt x="423080" y="0"/>
                </a:lnTo>
                <a:lnTo>
                  <a:pt x="423080" y="463016"/>
                </a:lnTo>
                <a:lnTo>
                  <a:pt x="0" y="4630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8" name="Freeform 88"/>
          <p:cNvSpPr/>
          <p:nvPr/>
        </p:nvSpPr>
        <p:spPr>
          <a:xfrm>
            <a:off x="2474008" y="8760652"/>
            <a:ext cx="423081" cy="463016"/>
          </a:xfrm>
          <a:custGeom>
            <a:avLst/>
            <a:gdLst/>
            <a:ahLst/>
            <a:cxnLst/>
            <a:rect l="l" t="t" r="r" b="b"/>
            <a:pathLst>
              <a:path w="423081" h="463016">
                <a:moveTo>
                  <a:pt x="0" y="0"/>
                </a:moveTo>
                <a:lnTo>
                  <a:pt x="423080" y="0"/>
                </a:lnTo>
                <a:lnTo>
                  <a:pt x="423080" y="463016"/>
                </a:lnTo>
                <a:lnTo>
                  <a:pt x="0" y="4630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9" name="Freeform 89"/>
          <p:cNvSpPr/>
          <p:nvPr/>
        </p:nvSpPr>
        <p:spPr>
          <a:xfrm>
            <a:off x="8121726" y="8812239"/>
            <a:ext cx="423081" cy="463016"/>
          </a:xfrm>
          <a:custGeom>
            <a:avLst/>
            <a:gdLst/>
            <a:ahLst/>
            <a:cxnLst/>
            <a:rect l="l" t="t" r="r" b="b"/>
            <a:pathLst>
              <a:path w="423081" h="463016">
                <a:moveTo>
                  <a:pt x="0" y="0"/>
                </a:moveTo>
                <a:lnTo>
                  <a:pt x="423080" y="0"/>
                </a:lnTo>
                <a:lnTo>
                  <a:pt x="423080" y="463016"/>
                </a:lnTo>
                <a:lnTo>
                  <a:pt x="0" y="4630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0" name="Freeform 90"/>
          <p:cNvSpPr/>
          <p:nvPr/>
        </p:nvSpPr>
        <p:spPr>
          <a:xfrm>
            <a:off x="8159254" y="7657607"/>
            <a:ext cx="423081" cy="463016"/>
          </a:xfrm>
          <a:custGeom>
            <a:avLst/>
            <a:gdLst/>
            <a:ahLst/>
            <a:cxnLst/>
            <a:rect l="l" t="t" r="r" b="b"/>
            <a:pathLst>
              <a:path w="423081" h="463016">
                <a:moveTo>
                  <a:pt x="0" y="0"/>
                </a:moveTo>
                <a:lnTo>
                  <a:pt x="423081" y="0"/>
                </a:lnTo>
                <a:lnTo>
                  <a:pt x="423081" y="463016"/>
                </a:lnTo>
                <a:lnTo>
                  <a:pt x="0" y="4630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1" name="Freeform 91"/>
          <p:cNvSpPr/>
          <p:nvPr/>
        </p:nvSpPr>
        <p:spPr>
          <a:xfrm>
            <a:off x="8257099" y="3866333"/>
            <a:ext cx="423081" cy="463016"/>
          </a:xfrm>
          <a:custGeom>
            <a:avLst/>
            <a:gdLst/>
            <a:ahLst/>
            <a:cxnLst/>
            <a:rect l="l" t="t" r="r" b="b"/>
            <a:pathLst>
              <a:path w="423081" h="463016">
                <a:moveTo>
                  <a:pt x="0" y="0"/>
                </a:moveTo>
                <a:lnTo>
                  <a:pt x="423080" y="0"/>
                </a:lnTo>
                <a:lnTo>
                  <a:pt x="423080" y="463016"/>
                </a:lnTo>
                <a:lnTo>
                  <a:pt x="0" y="4630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2" name="Freeform 92"/>
          <p:cNvSpPr/>
          <p:nvPr/>
        </p:nvSpPr>
        <p:spPr>
          <a:xfrm flipH="1">
            <a:off x="14516781" y="2923512"/>
            <a:ext cx="423081" cy="463016"/>
          </a:xfrm>
          <a:custGeom>
            <a:avLst/>
            <a:gdLst/>
            <a:ahLst/>
            <a:cxnLst/>
            <a:rect l="l" t="t" r="r" b="b"/>
            <a:pathLst>
              <a:path w="423081" h="463016">
                <a:moveTo>
                  <a:pt x="423081" y="0"/>
                </a:moveTo>
                <a:lnTo>
                  <a:pt x="0" y="0"/>
                </a:lnTo>
                <a:lnTo>
                  <a:pt x="0" y="463016"/>
                </a:lnTo>
                <a:lnTo>
                  <a:pt x="423081" y="463016"/>
                </a:lnTo>
                <a:lnTo>
                  <a:pt x="4230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3" name="Freeform 93"/>
          <p:cNvSpPr/>
          <p:nvPr/>
        </p:nvSpPr>
        <p:spPr>
          <a:xfrm flipH="1">
            <a:off x="14516781" y="4012132"/>
            <a:ext cx="423081" cy="463016"/>
          </a:xfrm>
          <a:custGeom>
            <a:avLst/>
            <a:gdLst/>
            <a:ahLst/>
            <a:cxnLst/>
            <a:rect l="l" t="t" r="r" b="b"/>
            <a:pathLst>
              <a:path w="423081" h="463016">
                <a:moveTo>
                  <a:pt x="423081" y="0"/>
                </a:moveTo>
                <a:lnTo>
                  <a:pt x="0" y="0"/>
                </a:lnTo>
                <a:lnTo>
                  <a:pt x="0" y="463015"/>
                </a:lnTo>
                <a:lnTo>
                  <a:pt x="423081" y="463015"/>
                </a:lnTo>
                <a:lnTo>
                  <a:pt x="42308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4" name="TextBox 94"/>
          <p:cNvSpPr txBox="1"/>
          <p:nvPr/>
        </p:nvSpPr>
        <p:spPr>
          <a:xfrm>
            <a:off x="-279450" y="1834912"/>
            <a:ext cx="196753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l">
              <a:lnSpc>
                <a:spcPts val="4919"/>
              </a:lnSpc>
            </a:pPr>
            <a:r>
              <a:rPr lang="en-US" sz="4099" b="1">
                <a:solidFill>
                  <a:srgbClr val="022F6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13%</a:t>
            </a:r>
          </a:p>
        </p:txBody>
      </p:sp>
      <p:sp>
        <p:nvSpPr>
          <p:cNvPr id="95" name="Freeform 95"/>
          <p:cNvSpPr/>
          <p:nvPr/>
        </p:nvSpPr>
        <p:spPr>
          <a:xfrm>
            <a:off x="14516781" y="7684823"/>
            <a:ext cx="436880" cy="275234"/>
          </a:xfrm>
          <a:custGeom>
            <a:avLst/>
            <a:gdLst/>
            <a:ahLst/>
            <a:cxnLst/>
            <a:rect l="l" t="t" r="r" b="b"/>
            <a:pathLst>
              <a:path w="436880" h="275234">
                <a:moveTo>
                  <a:pt x="0" y="0"/>
                </a:moveTo>
                <a:lnTo>
                  <a:pt x="436880" y="0"/>
                </a:lnTo>
                <a:lnTo>
                  <a:pt x="436880" y="275234"/>
                </a:lnTo>
                <a:lnTo>
                  <a:pt x="0" y="2752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6" name="Freeform 96"/>
          <p:cNvSpPr/>
          <p:nvPr/>
        </p:nvSpPr>
        <p:spPr>
          <a:xfrm>
            <a:off x="14516781" y="8876996"/>
            <a:ext cx="436880" cy="275234"/>
          </a:xfrm>
          <a:custGeom>
            <a:avLst/>
            <a:gdLst/>
            <a:ahLst/>
            <a:cxnLst/>
            <a:rect l="l" t="t" r="r" b="b"/>
            <a:pathLst>
              <a:path w="436880" h="275234">
                <a:moveTo>
                  <a:pt x="0" y="0"/>
                </a:moveTo>
                <a:lnTo>
                  <a:pt x="436880" y="0"/>
                </a:lnTo>
                <a:lnTo>
                  <a:pt x="436880" y="275235"/>
                </a:lnTo>
                <a:lnTo>
                  <a:pt x="0" y="2752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7" name="Freeform 97"/>
          <p:cNvSpPr/>
          <p:nvPr/>
        </p:nvSpPr>
        <p:spPr>
          <a:xfrm>
            <a:off x="8230260" y="1836678"/>
            <a:ext cx="436880" cy="275234"/>
          </a:xfrm>
          <a:custGeom>
            <a:avLst/>
            <a:gdLst/>
            <a:ahLst/>
            <a:cxnLst/>
            <a:rect l="l" t="t" r="r" b="b"/>
            <a:pathLst>
              <a:path w="436880" h="275234">
                <a:moveTo>
                  <a:pt x="0" y="0"/>
                </a:moveTo>
                <a:lnTo>
                  <a:pt x="436880" y="0"/>
                </a:lnTo>
                <a:lnTo>
                  <a:pt x="436880" y="275234"/>
                </a:lnTo>
                <a:lnTo>
                  <a:pt x="0" y="2752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98" name="Group 98"/>
          <p:cNvGrpSpPr/>
          <p:nvPr/>
        </p:nvGrpSpPr>
        <p:grpSpPr>
          <a:xfrm>
            <a:off x="309667" y="6751118"/>
            <a:ext cx="4849470" cy="1097722"/>
            <a:chOff x="0" y="0"/>
            <a:chExt cx="6465960" cy="146363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6465964" cy="1463628"/>
            </a:xfrm>
            <a:custGeom>
              <a:avLst/>
              <a:gdLst/>
              <a:ahLst/>
              <a:cxnLst/>
              <a:rect l="l" t="t" r="r" b="b"/>
              <a:pathLst>
                <a:path w="6465964" h="1463628">
                  <a:moveTo>
                    <a:pt x="0" y="0"/>
                  </a:moveTo>
                  <a:lnTo>
                    <a:pt x="6465964" y="0"/>
                  </a:lnTo>
                  <a:lnTo>
                    <a:pt x="6465964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166869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0" y="-9525"/>
              <a:ext cx="6465960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OTYŁOŚCI</a:t>
              </a:r>
            </a:p>
          </p:txBody>
        </p:sp>
      </p:grpSp>
      <p:grpSp>
        <p:nvGrpSpPr>
          <p:cNvPr id="101" name="Group 101"/>
          <p:cNvGrpSpPr/>
          <p:nvPr/>
        </p:nvGrpSpPr>
        <p:grpSpPr>
          <a:xfrm>
            <a:off x="223942" y="7945404"/>
            <a:ext cx="4849470" cy="1097722"/>
            <a:chOff x="0" y="0"/>
            <a:chExt cx="6465960" cy="146363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6465964" cy="1463628"/>
            </a:xfrm>
            <a:custGeom>
              <a:avLst/>
              <a:gdLst/>
              <a:ahLst/>
              <a:cxnLst/>
              <a:rect l="l" t="t" r="r" b="b"/>
              <a:pathLst>
                <a:path w="6465964" h="1463628">
                  <a:moveTo>
                    <a:pt x="0" y="0"/>
                  </a:moveTo>
                  <a:lnTo>
                    <a:pt x="6465964" y="0"/>
                  </a:lnTo>
                  <a:lnTo>
                    <a:pt x="6465964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166869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0" y="-9525"/>
              <a:ext cx="6465960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CUKRZYCY</a:t>
              </a:r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5832364" y="6810563"/>
            <a:ext cx="4849470" cy="1097722"/>
            <a:chOff x="0" y="0"/>
            <a:chExt cx="6465960" cy="146363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6465964" cy="1463628"/>
            </a:xfrm>
            <a:custGeom>
              <a:avLst/>
              <a:gdLst/>
              <a:ahLst/>
              <a:cxnLst/>
              <a:rect l="l" t="t" r="r" b="b"/>
              <a:pathLst>
                <a:path w="6465964" h="1463628">
                  <a:moveTo>
                    <a:pt x="0" y="0"/>
                  </a:moveTo>
                  <a:lnTo>
                    <a:pt x="6465964" y="0"/>
                  </a:lnTo>
                  <a:lnTo>
                    <a:pt x="6465964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166869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0" y="-9525"/>
              <a:ext cx="6465960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CUKRZYCY</a:t>
              </a:r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5867168" y="7974960"/>
            <a:ext cx="4849470" cy="1097722"/>
            <a:chOff x="0" y="0"/>
            <a:chExt cx="6465960" cy="146363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6465964" cy="1463628"/>
            </a:xfrm>
            <a:custGeom>
              <a:avLst/>
              <a:gdLst/>
              <a:ahLst/>
              <a:cxnLst/>
              <a:rect l="l" t="t" r="r" b="b"/>
              <a:pathLst>
                <a:path w="6465964" h="1463628">
                  <a:moveTo>
                    <a:pt x="0" y="0"/>
                  </a:moveTo>
                  <a:lnTo>
                    <a:pt x="6465964" y="0"/>
                  </a:lnTo>
                  <a:lnTo>
                    <a:pt x="6465964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166869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0" y="-9525"/>
              <a:ext cx="6465960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RAKA</a:t>
              </a:r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1792696" y="7914597"/>
            <a:ext cx="4849470" cy="1097722"/>
            <a:chOff x="0" y="0"/>
            <a:chExt cx="6465960" cy="146363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6465964" cy="1463628"/>
            </a:xfrm>
            <a:custGeom>
              <a:avLst/>
              <a:gdLst/>
              <a:ahLst/>
              <a:cxnLst/>
              <a:rect l="l" t="t" r="r" b="b"/>
              <a:pathLst>
                <a:path w="6465964" h="1463628">
                  <a:moveTo>
                    <a:pt x="0" y="0"/>
                  </a:moveTo>
                  <a:lnTo>
                    <a:pt x="6465964" y="0"/>
                  </a:lnTo>
                  <a:lnTo>
                    <a:pt x="6465964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166869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0" y="-9525"/>
              <a:ext cx="6465960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PALENIE</a:t>
              </a:r>
            </a:p>
          </p:txBody>
        </p:sp>
      </p:grpSp>
      <p:grpSp>
        <p:nvGrpSpPr>
          <p:cNvPr id="113" name="Group 113"/>
          <p:cNvGrpSpPr/>
          <p:nvPr/>
        </p:nvGrpSpPr>
        <p:grpSpPr>
          <a:xfrm>
            <a:off x="12109620" y="6565756"/>
            <a:ext cx="6876589" cy="1097722"/>
            <a:chOff x="0" y="0"/>
            <a:chExt cx="9168785" cy="1463630"/>
          </a:xfrm>
        </p:grpSpPr>
        <p:sp>
          <p:nvSpPr>
            <p:cNvPr id="114" name="Freeform 114"/>
            <p:cNvSpPr/>
            <p:nvPr/>
          </p:nvSpPr>
          <p:spPr>
            <a:xfrm>
              <a:off x="0" y="0"/>
              <a:ext cx="9168789" cy="1463628"/>
            </a:xfrm>
            <a:custGeom>
              <a:avLst/>
              <a:gdLst/>
              <a:ahLst/>
              <a:cxnLst/>
              <a:rect l="l" t="t" r="r" b="b"/>
              <a:pathLst>
                <a:path w="9168789" h="1463628">
                  <a:moveTo>
                    <a:pt x="0" y="0"/>
                  </a:moveTo>
                  <a:lnTo>
                    <a:pt x="9168789" y="0"/>
                  </a:lnTo>
                  <a:lnTo>
                    <a:pt x="9168789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88200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15" name="TextBox 115"/>
            <p:cNvSpPr txBox="1"/>
            <p:nvPr/>
          </p:nvSpPr>
          <p:spPr>
            <a:xfrm>
              <a:off x="0" y="-9525"/>
              <a:ext cx="9168785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WYSOKI POZIOM CHOLESTEROLU</a:t>
              </a:r>
            </a:p>
          </p:txBody>
        </p:sp>
      </p:grpSp>
      <p:grpSp>
        <p:nvGrpSpPr>
          <p:cNvPr id="116" name="Group 116"/>
          <p:cNvGrpSpPr/>
          <p:nvPr/>
        </p:nvGrpSpPr>
        <p:grpSpPr>
          <a:xfrm>
            <a:off x="11409730" y="2518889"/>
            <a:ext cx="2073448" cy="1097722"/>
            <a:chOff x="0" y="0"/>
            <a:chExt cx="2764597" cy="146363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2764601" cy="1463628"/>
            </a:xfrm>
            <a:custGeom>
              <a:avLst/>
              <a:gdLst/>
              <a:ahLst/>
              <a:cxnLst/>
              <a:rect l="l" t="t" r="r" b="b"/>
              <a:pathLst>
                <a:path w="2764601" h="1463628">
                  <a:moveTo>
                    <a:pt x="0" y="0"/>
                  </a:moveTo>
                  <a:lnTo>
                    <a:pt x="2764601" y="0"/>
                  </a:lnTo>
                  <a:lnTo>
                    <a:pt x="2764601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524164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18" name="TextBox 118"/>
            <p:cNvSpPr txBox="1"/>
            <p:nvPr/>
          </p:nvSpPr>
          <p:spPr>
            <a:xfrm>
              <a:off x="0" y="-9525"/>
              <a:ext cx="2764597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LATO</a:t>
              </a:r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11512200" y="3666316"/>
            <a:ext cx="1970978" cy="1097722"/>
            <a:chOff x="0" y="0"/>
            <a:chExt cx="2627970" cy="1463630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2627975" cy="1463628"/>
            </a:xfrm>
            <a:custGeom>
              <a:avLst/>
              <a:gdLst/>
              <a:ahLst/>
              <a:cxnLst/>
              <a:rect l="l" t="t" r="r" b="b"/>
              <a:pathLst>
                <a:path w="2627975" h="1463628">
                  <a:moveTo>
                    <a:pt x="0" y="0"/>
                  </a:moveTo>
                  <a:lnTo>
                    <a:pt x="2627975" y="0"/>
                  </a:lnTo>
                  <a:lnTo>
                    <a:pt x="2627975" y="1463628"/>
                  </a:lnTo>
                  <a:lnTo>
                    <a:pt x="0" y="1463628"/>
                  </a:lnTo>
                  <a:close/>
                </a:path>
              </a:pathLst>
            </a:custGeom>
            <a:blipFill>
              <a:blip r:embed="rId3">
                <a:alphaModFix amt="0"/>
              </a:blip>
              <a:stretch>
                <a:fillRect t="-151937" r="-556614" b="-207505"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21" name="TextBox 121"/>
            <p:cNvSpPr txBox="1"/>
            <p:nvPr/>
          </p:nvSpPr>
          <p:spPr>
            <a:xfrm>
              <a:off x="0" y="-9525"/>
              <a:ext cx="2627970" cy="147315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3120"/>
                </a:lnSpc>
              </a:pPr>
              <a:r>
                <a:rPr lang="en-US" sz="26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ZIMA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2323439" y="5989618"/>
            <a:ext cx="19944652" cy="3485859"/>
            <a:chOff x="0" y="0"/>
            <a:chExt cx="7469877" cy="1305560"/>
          </a:xfrm>
        </p:grpSpPr>
        <p:sp>
          <p:nvSpPr>
            <p:cNvPr id="5" name="Freeform 5"/>
            <p:cNvSpPr/>
            <p:nvPr/>
          </p:nvSpPr>
          <p:spPr>
            <a:xfrm>
              <a:off x="0" y="-56"/>
              <a:ext cx="7470194" cy="1304403"/>
            </a:xfrm>
            <a:custGeom>
              <a:avLst/>
              <a:gdLst/>
              <a:ahLst/>
              <a:cxnLst/>
              <a:rect l="l" t="t" r="r" b="b"/>
              <a:pathLst>
                <a:path w="7470194" h="1304403">
                  <a:moveTo>
                    <a:pt x="7413996" y="551236"/>
                  </a:moveTo>
                  <a:lnTo>
                    <a:pt x="6714227" y="27996"/>
                  </a:lnTo>
                  <a:cubicBezTo>
                    <a:pt x="6640567" y="-27884"/>
                    <a:pt x="6579606" y="2596"/>
                    <a:pt x="6579606" y="95306"/>
                  </a:cubicBezTo>
                  <a:lnTo>
                    <a:pt x="6579606" y="528376"/>
                  </a:lnTo>
                  <a:lnTo>
                    <a:pt x="831850" y="528376"/>
                  </a:lnTo>
                  <a:cubicBezTo>
                    <a:pt x="778510" y="354386"/>
                    <a:pt x="617220" y="227386"/>
                    <a:pt x="425450" y="227386"/>
                  </a:cubicBezTo>
                  <a:cubicBezTo>
                    <a:pt x="190500" y="227386"/>
                    <a:pt x="0" y="417886"/>
                    <a:pt x="0" y="652836"/>
                  </a:cubicBezTo>
                  <a:cubicBezTo>
                    <a:pt x="0" y="887786"/>
                    <a:pt x="190500" y="1078286"/>
                    <a:pt x="425450" y="1078286"/>
                  </a:cubicBezTo>
                  <a:cubicBezTo>
                    <a:pt x="617220" y="1078286"/>
                    <a:pt x="778510" y="951286"/>
                    <a:pt x="831850" y="777296"/>
                  </a:cubicBezTo>
                  <a:lnTo>
                    <a:pt x="6578207" y="777296"/>
                  </a:lnTo>
                  <a:lnTo>
                    <a:pt x="6578207" y="1209096"/>
                  </a:lnTo>
                  <a:cubicBezTo>
                    <a:pt x="6578207" y="1301806"/>
                    <a:pt x="6639296" y="1332286"/>
                    <a:pt x="6712956" y="1276406"/>
                  </a:cubicBezTo>
                  <a:lnTo>
                    <a:pt x="7413996" y="751896"/>
                  </a:lnTo>
                  <a:cubicBezTo>
                    <a:pt x="7488927" y="698556"/>
                    <a:pt x="7488927" y="607116"/>
                    <a:pt x="7413996" y="551236"/>
                  </a:cubicBezTo>
                  <a:close/>
                </a:path>
              </a:pathLst>
            </a:custGeom>
            <a:solidFill>
              <a:srgbClr val="CB6B25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" name="Freeform 6"/>
          <p:cNvSpPr/>
          <p:nvPr/>
        </p:nvSpPr>
        <p:spPr>
          <a:xfrm>
            <a:off x="3596723" y="404767"/>
            <a:ext cx="9713977" cy="9070711"/>
          </a:xfrm>
          <a:custGeom>
            <a:avLst/>
            <a:gdLst/>
            <a:ahLst/>
            <a:cxnLst/>
            <a:rect l="l" t="t" r="r" b="b"/>
            <a:pathLst>
              <a:path w="9713977" h="9070711">
                <a:moveTo>
                  <a:pt x="0" y="0"/>
                </a:moveTo>
                <a:lnTo>
                  <a:pt x="9713977" y="0"/>
                </a:lnTo>
                <a:lnTo>
                  <a:pt x="9713977" y="9070711"/>
                </a:lnTo>
                <a:lnTo>
                  <a:pt x="0" y="90707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9381750" y="2886235"/>
            <a:ext cx="5491493" cy="1484737"/>
          </a:xfrm>
          <a:custGeom>
            <a:avLst/>
            <a:gdLst/>
            <a:ahLst/>
            <a:cxnLst/>
            <a:rect l="l" t="t" r="r" b="b"/>
            <a:pathLst>
              <a:path w="5491493" h="1484737">
                <a:moveTo>
                  <a:pt x="0" y="0"/>
                </a:moveTo>
                <a:lnTo>
                  <a:pt x="5491493" y="0"/>
                </a:lnTo>
                <a:lnTo>
                  <a:pt x="5491493" y="1484737"/>
                </a:lnTo>
                <a:lnTo>
                  <a:pt x="0" y="1484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6334028" y="1427636"/>
            <a:ext cx="13636629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0"/>
              </a:lnSpc>
            </a:pPr>
            <a:r>
              <a:rPr lang="en-US" sz="4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16 województw                                                                                </a:t>
            </a:r>
          </a:p>
          <a:p>
            <a:pPr marL="597217" lvl="1" indent="-298609" algn="l">
              <a:lnSpc>
                <a:spcPts val="3960"/>
              </a:lnSpc>
            </a:pPr>
            <a:endParaRPr lang="en-US" sz="41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97217" lvl="1" indent="-298609" algn="l">
              <a:lnSpc>
                <a:spcPts val="3960"/>
              </a:lnSpc>
            </a:pPr>
            <a:endParaRPr lang="en-US" sz="410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87479" y="2141959"/>
            <a:ext cx="13636629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960"/>
              </a:lnSpc>
            </a:pPr>
            <a:r>
              <a:rPr lang="en-US" sz="33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107 gmin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2192250" y="4638547"/>
            <a:ext cx="13636629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3523</a:t>
            </a:r>
          </a:p>
          <a:p>
            <a:pPr marL="741994" lvl="1" indent="-370997" algn="ctr">
              <a:lnSpc>
                <a:spcPts val="491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dzieci i nastolatków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26065" y="4638547"/>
            <a:ext cx="13636629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9035 </a:t>
            </a:r>
          </a:p>
          <a:p>
            <a:pPr marL="741994" lvl="1" indent="-370997" algn="ctr">
              <a:lnSpc>
                <a:spcPts val="491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osób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91070" y="6667418"/>
            <a:ext cx="13636629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ctr">
              <a:lnSpc>
                <a:spcPts val="491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99 lat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8353" y="6667418"/>
            <a:ext cx="13636629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ctr">
              <a:lnSpc>
                <a:spcPts val="491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19 lat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1204717" y="6667418"/>
            <a:ext cx="13636629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ctr">
              <a:lnSpc>
                <a:spcPts val="491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18 lat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-5458673" y="6667418"/>
            <a:ext cx="13636629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994" lvl="1" indent="-370997" algn="ctr">
              <a:lnSpc>
                <a:spcPts val="4919"/>
              </a:lnSpc>
            </a:pPr>
            <a:r>
              <a:rPr lang="en-US" sz="40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 lat</a:t>
            </a:r>
          </a:p>
        </p:txBody>
      </p:sp>
      <p:sp>
        <p:nvSpPr>
          <p:cNvPr id="16" name="Freeform 16"/>
          <p:cNvSpPr/>
          <p:nvPr/>
        </p:nvSpPr>
        <p:spPr>
          <a:xfrm>
            <a:off x="2128810" y="2886235"/>
            <a:ext cx="5749321" cy="1503335"/>
          </a:xfrm>
          <a:custGeom>
            <a:avLst/>
            <a:gdLst/>
            <a:ahLst/>
            <a:cxnLst/>
            <a:rect l="l" t="t" r="r" b="b"/>
            <a:pathLst>
              <a:path w="5749321" h="1503335">
                <a:moveTo>
                  <a:pt x="0" y="0"/>
                </a:moveTo>
                <a:lnTo>
                  <a:pt x="5749321" y="0"/>
                </a:lnTo>
                <a:lnTo>
                  <a:pt x="5749321" y="1503336"/>
                </a:lnTo>
                <a:lnTo>
                  <a:pt x="0" y="15033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108" b="-2291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17" name="Group 17"/>
          <p:cNvGrpSpPr/>
          <p:nvPr/>
        </p:nvGrpSpPr>
        <p:grpSpPr>
          <a:xfrm>
            <a:off x="-1462376" y="9589778"/>
            <a:ext cx="21212752" cy="103852"/>
            <a:chOff x="0" y="0"/>
            <a:chExt cx="5586898" cy="273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586897" cy="27352"/>
            </a:xfrm>
            <a:custGeom>
              <a:avLst/>
              <a:gdLst/>
              <a:ahLst/>
              <a:cxnLst/>
              <a:rect l="l" t="t" r="r" b="b"/>
              <a:pathLst>
                <a:path w="5586897" h="27352">
                  <a:moveTo>
                    <a:pt x="13676" y="0"/>
                  </a:moveTo>
                  <a:lnTo>
                    <a:pt x="5573221" y="0"/>
                  </a:lnTo>
                  <a:cubicBezTo>
                    <a:pt x="5580774" y="0"/>
                    <a:pt x="5586897" y="6123"/>
                    <a:pt x="5586897" y="13676"/>
                  </a:cubicBezTo>
                  <a:lnTo>
                    <a:pt x="5586897" y="13676"/>
                  </a:lnTo>
                  <a:cubicBezTo>
                    <a:pt x="5586897" y="21229"/>
                    <a:pt x="5580774" y="27352"/>
                    <a:pt x="5573221" y="27352"/>
                  </a:cubicBezTo>
                  <a:lnTo>
                    <a:pt x="13676" y="27352"/>
                  </a:lnTo>
                  <a:cubicBezTo>
                    <a:pt x="6123" y="27352"/>
                    <a:pt x="0" y="21229"/>
                    <a:pt x="0" y="13676"/>
                  </a:cubicBezTo>
                  <a:lnTo>
                    <a:pt x="0" y="13676"/>
                  </a:lnTo>
                  <a:cubicBezTo>
                    <a:pt x="0" y="6123"/>
                    <a:pt x="6123" y="0"/>
                    <a:pt x="13676" y="0"/>
                  </a:cubicBezTo>
                  <a:close/>
                </a:path>
              </a:pathLst>
            </a:custGeom>
            <a:solidFill>
              <a:srgbClr val="E78B0C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5586898" cy="464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1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3964645951454D9431ED3A43B3FFC1" ma:contentTypeVersion="9" ma:contentTypeDescription="Utwórz nowy dokument." ma:contentTypeScope="" ma:versionID="70ebc758804037da38c6bdb688324ff5">
  <xsd:schema xmlns:xsd="http://www.w3.org/2001/XMLSchema" xmlns:xs="http://www.w3.org/2001/XMLSchema" xmlns:p="http://schemas.microsoft.com/office/2006/metadata/properties" xmlns:ns3="594c6ea0-cdac-4d2a-a741-2b151e7342da" targetNamespace="http://schemas.microsoft.com/office/2006/metadata/properties" ma:root="true" ma:fieldsID="a1798fff31da553dfac22f5d4f573daa" ns3:_="">
    <xsd:import namespace="594c6ea0-cdac-4d2a-a741-2b151e7342d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c6ea0-cdac-4d2a-a741-2b151e7342d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94c6ea0-cdac-4d2a-a741-2b151e7342da" xsi:nil="true"/>
  </documentManagement>
</p:properties>
</file>

<file path=customXml/itemProps1.xml><?xml version="1.0" encoding="utf-8"?>
<ds:datastoreItem xmlns:ds="http://schemas.openxmlformats.org/officeDocument/2006/customXml" ds:itemID="{084B642A-09E7-48EB-ADE7-232C8FAC3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c6ea0-cdac-4d2a-a741-2b151e7342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4F8961-9DDD-4C3F-A2E6-0214B0AB9A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8801E7-3D49-4BFB-8A8C-FF365BBB7B20}">
  <ds:schemaRefs>
    <ds:schemaRef ds:uri="http://purl.org/dc/dcmitype/"/>
    <ds:schemaRef ds:uri="http://schemas.microsoft.com/office/2006/metadata/properties"/>
    <ds:schemaRef ds:uri="http://purl.org/dc/elements/1.1/"/>
    <ds:schemaRef ds:uri="594c6ea0-cdac-4d2a-a741-2b151e7342da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685</Words>
  <Application>Microsoft Office PowerPoint</Application>
  <PresentationFormat>Niestandardowy</PresentationFormat>
  <Paragraphs>191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Calibri</vt:lpstr>
      <vt:lpstr>Arial</vt:lpstr>
      <vt:lpstr>Open Sans Bold</vt:lpstr>
      <vt:lpstr>Poppins Bold</vt:lpstr>
      <vt:lpstr>Open Sauce</vt:lpstr>
      <vt:lpstr>Open Sans</vt:lpstr>
      <vt:lpstr>Open Sauce Bold Italics</vt:lpstr>
      <vt:lpstr>Arimo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WOBASZ DZIECI PREZENTACJA NARODOWY PROGRAM CHORÓB UKŁADU KRĄŻENIA NA LATA 2022 – 2032</dc:title>
  <dc:creator>Tobiasz Aleksandra</dc:creator>
  <cp:lastModifiedBy>Tobiasz Aleksandra</cp:lastModifiedBy>
  <cp:revision>4</cp:revision>
  <dcterms:created xsi:type="dcterms:W3CDTF">2006-08-16T00:00:00Z</dcterms:created>
  <dcterms:modified xsi:type="dcterms:W3CDTF">2026-05-05T06:32:03Z</dcterms:modified>
  <dc:identifier>DAHIt2iW758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0x010100E43964645951454D9431ED3A43B3FFC1</vt:lpwstr>
  </property>
</Properties>
</file>