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33"/>
  </p:notesMasterIdLst>
  <p:sldIdLst>
    <p:sldId id="256" r:id="rId5"/>
    <p:sldId id="1015" r:id="rId6"/>
    <p:sldId id="1024" r:id="rId7"/>
    <p:sldId id="1023" r:id="rId8"/>
    <p:sldId id="1025" r:id="rId9"/>
    <p:sldId id="1028" r:id="rId10"/>
    <p:sldId id="1034" r:id="rId11"/>
    <p:sldId id="1037" r:id="rId12"/>
    <p:sldId id="1042" r:id="rId13"/>
    <p:sldId id="1031" r:id="rId14"/>
    <p:sldId id="1041" r:id="rId15"/>
    <p:sldId id="1026" r:id="rId16"/>
    <p:sldId id="1040" r:id="rId17"/>
    <p:sldId id="1029" r:id="rId18"/>
    <p:sldId id="1032" r:id="rId19"/>
    <p:sldId id="1035" r:id="rId20"/>
    <p:sldId id="1022" r:id="rId21"/>
    <p:sldId id="1038" r:id="rId22"/>
    <p:sldId id="1027" r:id="rId23"/>
    <p:sldId id="1033" r:id="rId24"/>
    <p:sldId id="1030" r:id="rId25"/>
    <p:sldId id="1036" r:id="rId26"/>
    <p:sldId id="1039" r:id="rId27"/>
    <p:sldId id="1021" r:id="rId28"/>
    <p:sldId id="1019" r:id="rId29"/>
    <p:sldId id="1020" r:id="rId30"/>
    <p:sldId id="1043" r:id="rId31"/>
    <p:sldId id="983" r:id="rId32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5CA"/>
    <a:srgbClr val="009242"/>
    <a:srgbClr val="FEC2A0"/>
    <a:srgbClr val="FD8441"/>
    <a:srgbClr val="00FF00"/>
    <a:srgbClr val="9900FF"/>
    <a:srgbClr val="66FFFF"/>
    <a:srgbClr val="C09200"/>
    <a:srgbClr val="CE4B02"/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4830"/>
  </p:normalViewPr>
  <p:slideViewPr>
    <p:cSldViewPr snapToGrid="0" snapToObjects="1">
      <p:cViewPr varScale="1">
        <p:scale>
          <a:sx n="120" d="100"/>
          <a:sy n="12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Olszewska" userId="2decf039-ae4d-460d-9498-8aa8a828a850" providerId="ADAL" clId="{DD7B8A09-5B2B-4415-81AA-0C963DF586BC}"/>
    <pc:docChg chg="custSel modSld">
      <pc:chgData name="Agnieszka Olszewska" userId="2decf039-ae4d-460d-9498-8aa8a828a850" providerId="ADAL" clId="{DD7B8A09-5B2B-4415-81AA-0C963DF586BC}" dt="2023-09-20T13:23:16.149" v="5" actId="478"/>
      <pc:docMkLst>
        <pc:docMk/>
      </pc:docMkLst>
      <pc:sldChg chg="delSp mod delAnim">
        <pc:chgData name="Agnieszka Olszewska" userId="2decf039-ae4d-460d-9498-8aa8a828a850" providerId="ADAL" clId="{DD7B8A09-5B2B-4415-81AA-0C963DF586BC}" dt="2023-09-20T13:22:51.232" v="1" actId="478"/>
        <pc:sldMkLst>
          <pc:docMk/>
          <pc:sldMk cId="4059531287" sldId="1015"/>
        </pc:sldMkLst>
        <pc:spChg chg="del">
          <ac:chgData name="Agnieszka Olszewska" userId="2decf039-ae4d-460d-9498-8aa8a828a850" providerId="ADAL" clId="{DD7B8A09-5B2B-4415-81AA-0C963DF586BC}" dt="2023-09-20T13:22:48.127" v="0" actId="478"/>
          <ac:spMkLst>
            <pc:docMk/>
            <pc:sldMk cId="4059531287" sldId="1015"/>
            <ac:spMk id="3" creationId="{79ABD679-ED3B-98D4-D502-9626F2526DD0}"/>
          </ac:spMkLst>
        </pc:spChg>
        <pc:spChg chg="del">
          <ac:chgData name="Agnieszka Olszewska" userId="2decf039-ae4d-460d-9498-8aa8a828a850" providerId="ADAL" clId="{DD7B8A09-5B2B-4415-81AA-0C963DF586BC}" dt="2023-09-20T13:22:51.232" v="1" actId="478"/>
          <ac:spMkLst>
            <pc:docMk/>
            <pc:sldMk cId="4059531287" sldId="1015"/>
            <ac:spMk id="4" creationId="{2519CACC-B2DF-C6EB-41C7-3D9B6E88478F}"/>
          </ac:spMkLst>
        </pc:spChg>
      </pc:sldChg>
      <pc:sldChg chg="delSp mod delAnim">
        <pc:chgData name="Agnieszka Olszewska" userId="2decf039-ae4d-460d-9498-8aa8a828a850" providerId="ADAL" clId="{DD7B8A09-5B2B-4415-81AA-0C963DF586BC}" dt="2023-09-20T13:23:04.621" v="3" actId="478"/>
        <pc:sldMkLst>
          <pc:docMk/>
          <pc:sldMk cId="2049264777" sldId="1023"/>
        </pc:sldMkLst>
        <pc:spChg chg="del">
          <ac:chgData name="Agnieszka Olszewska" userId="2decf039-ae4d-460d-9498-8aa8a828a850" providerId="ADAL" clId="{DD7B8A09-5B2B-4415-81AA-0C963DF586BC}" dt="2023-09-20T13:23:02.346" v="2" actId="478"/>
          <ac:spMkLst>
            <pc:docMk/>
            <pc:sldMk cId="2049264777" sldId="1023"/>
            <ac:spMk id="4" creationId="{574FA5B8-A996-74A3-D541-785A2FAAF3C5}"/>
          </ac:spMkLst>
        </pc:spChg>
        <pc:spChg chg="del">
          <ac:chgData name="Agnieszka Olszewska" userId="2decf039-ae4d-460d-9498-8aa8a828a850" providerId="ADAL" clId="{DD7B8A09-5B2B-4415-81AA-0C963DF586BC}" dt="2023-09-20T13:23:04.621" v="3" actId="478"/>
          <ac:spMkLst>
            <pc:docMk/>
            <pc:sldMk cId="2049264777" sldId="1023"/>
            <ac:spMk id="5" creationId="{A8AB0530-D532-2154-3D58-1D506399DC66}"/>
          </ac:spMkLst>
        </pc:spChg>
      </pc:sldChg>
      <pc:sldChg chg="delSp mod delAnim">
        <pc:chgData name="Agnieszka Olszewska" userId="2decf039-ae4d-460d-9498-8aa8a828a850" providerId="ADAL" clId="{DD7B8A09-5B2B-4415-81AA-0C963DF586BC}" dt="2023-09-20T13:23:16.149" v="5" actId="478"/>
        <pc:sldMkLst>
          <pc:docMk/>
          <pc:sldMk cId="2734975026" sldId="1028"/>
        </pc:sldMkLst>
        <pc:spChg chg="del">
          <ac:chgData name="Agnieszka Olszewska" userId="2decf039-ae4d-460d-9498-8aa8a828a850" providerId="ADAL" clId="{DD7B8A09-5B2B-4415-81AA-0C963DF586BC}" dt="2023-09-20T13:23:16.149" v="5" actId="478"/>
          <ac:spMkLst>
            <pc:docMk/>
            <pc:sldMk cId="2734975026" sldId="1028"/>
            <ac:spMk id="5" creationId="{F2CF2D36-F521-2DF6-8B23-4F21D5894698}"/>
          </ac:spMkLst>
        </pc:spChg>
        <pc:spChg chg="del">
          <ac:chgData name="Agnieszka Olszewska" userId="2decf039-ae4d-460d-9498-8aa8a828a850" providerId="ADAL" clId="{DD7B8A09-5B2B-4415-81AA-0C963DF586BC}" dt="2023-09-20T13:23:10.414" v="4" actId="478"/>
          <ac:spMkLst>
            <pc:docMk/>
            <pc:sldMk cId="2734975026" sldId="1028"/>
            <ac:spMk id="10" creationId="{09C6CF7C-E214-744A-0613-E912335F73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8BD3A-7AE9-BF42-8CCC-E24439E33E73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DCAAF-AE9F-CC49-9467-D83A2D8CF8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50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DCAAF-AE9F-CC49-9467-D83A2D8CF822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02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7EDCF3-8262-0D49-A972-A2F9312266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16222"/>
            <a:ext cx="12192000" cy="124177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83F09F8-523C-9A49-9DD7-D84BD4EF3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1457925"/>
            <a:ext cx="9471660" cy="2321618"/>
          </a:xfrm>
        </p:spPr>
        <p:txBody>
          <a:bodyPr anchor="b"/>
          <a:lstStyle>
            <a:lvl1pPr algn="l">
              <a:defRPr sz="3600" b="1" i="0">
                <a:solidFill>
                  <a:schemeClr val="bg1"/>
                </a:solidFill>
                <a:latin typeface="Red Hat Text SemiBold" panose="02010303040201060303" pitchFamily="2" charset="0"/>
                <a:ea typeface="Red Hat Text SemiBold" panose="02010303040201060303" pitchFamily="2" charset="0"/>
                <a:cs typeface="Red Hat Text SemiBold" panose="02010303040201060303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6994F8-3DBD-4845-B6F4-156339831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20" y="4054122"/>
            <a:ext cx="9471660" cy="1241778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Red Hat Text Light" panose="02010303040201060303" pitchFamily="2" charset="0"/>
                <a:ea typeface="Red Hat Text Light" panose="02010303040201060303" pitchFamily="2" charset="0"/>
                <a:cs typeface="Red Hat Text Light" panose="020103030402010603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C3E2898-2C43-4F48-A438-A44ECB82AE73}"/>
              </a:ext>
            </a:extLst>
          </p:cNvPr>
          <p:cNvSpPr txBox="1"/>
          <p:nvPr userDrawn="1"/>
        </p:nvSpPr>
        <p:spPr>
          <a:xfrm>
            <a:off x="8633460" y="6129967"/>
            <a:ext cx="217932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pl-PL" sz="1800" b="0" i="0" dirty="0" err="1">
                <a:solidFill>
                  <a:schemeClr val="accent1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www.pansa.pl</a:t>
            </a:r>
            <a:endParaRPr lang="pl-PL" sz="1800" b="0" i="0" dirty="0">
              <a:solidFill>
                <a:schemeClr val="accent1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39F9089-6867-1F47-9756-69D65D8A6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4968" y="533400"/>
            <a:ext cx="3664631" cy="573723"/>
          </a:xfrm>
          <a:prstGeom prst="rect">
            <a:avLst/>
          </a:prstGeom>
        </p:spPr>
      </p:pic>
      <p:sp>
        <p:nvSpPr>
          <p:cNvPr id="14" name="Symbol zastępczy daty 11">
            <a:extLst>
              <a:ext uri="{FF2B5EF4-FFF2-40B4-BE49-F238E27FC236}">
                <a16:creationId xmlns:a16="http://schemas.microsoft.com/office/drawing/2014/main" id="{E154BF2E-C31C-7342-8DC0-8DC6DA8AB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41120" y="6126481"/>
            <a:ext cx="5021580" cy="277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 b="0" i="0">
                <a:solidFill>
                  <a:schemeClr val="tx1"/>
                </a:solidFill>
                <a:latin typeface="Red Hat Text Light" panose="02010303040201060303" pitchFamily="2" charset="0"/>
                <a:ea typeface="Red Hat Text Light" panose="02010303040201060303" pitchFamily="2" charset="0"/>
                <a:cs typeface="Red Hat Text Light" panose="02010303040201060303" pitchFamily="2" charset="0"/>
              </a:defRPr>
            </a:lvl1pPr>
          </a:lstStyle>
          <a:p>
            <a:endParaRPr lang="pl-PL" dirty="0">
              <a:latin typeface="Red Hat Text Light" panose="02010303040201060303" pitchFamily="2" charset="0"/>
              <a:ea typeface="Red Hat Text Light" panose="02010303040201060303" pitchFamily="2" charset="0"/>
              <a:cs typeface="Red Hat Text Light" panose="020103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3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7EDCF3-8262-0D49-A972-A2F9312266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16222"/>
            <a:ext cx="12192000" cy="124177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83F09F8-523C-9A49-9DD7-D84BD4EF3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1457925"/>
            <a:ext cx="9471660" cy="2321618"/>
          </a:xfrm>
        </p:spPr>
        <p:txBody>
          <a:bodyPr anchor="b"/>
          <a:lstStyle>
            <a:lvl1pPr algn="l">
              <a:defRPr sz="3600" b="1" i="0">
                <a:solidFill>
                  <a:schemeClr val="bg1"/>
                </a:solidFill>
                <a:latin typeface="Red Hat Text SemiBold" panose="02010303040201060303" pitchFamily="2" charset="0"/>
                <a:ea typeface="Red Hat Text SemiBold" panose="02010303040201060303" pitchFamily="2" charset="0"/>
                <a:cs typeface="Red Hat Text SemiBold" panose="02010303040201060303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6994F8-3DBD-4845-B6F4-156339831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20" y="4054122"/>
            <a:ext cx="9471660" cy="1241778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Red Hat Text Light" panose="02010303040201060303" pitchFamily="2" charset="0"/>
                <a:ea typeface="Red Hat Text Light" panose="02010303040201060303" pitchFamily="2" charset="0"/>
                <a:cs typeface="Red Hat Text Light" panose="020103030402010603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39F9089-6867-1F47-9756-69D65D8A6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4968" y="533400"/>
            <a:ext cx="3664631" cy="57372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806C88E-AF91-F74E-8122-320C267C03A7}"/>
              </a:ext>
            </a:extLst>
          </p:cNvPr>
          <p:cNvSpPr txBox="1"/>
          <p:nvPr userDrawn="1"/>
        </p:nvSpPr>
        <p:spPr>
          <a:xfrm>
            <a:off x="8633460" y="6129967"/>
            <a:ext cx="217932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pl-PL" sz="1800" b="0" i="0" dirty="0" err="1">
                <a:solidFill>
                  <a:schemeClr val="accent1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www.pansa.pl</a:t>
            </a:r>
            <a:endParaRPr lang="pl-PL" sz="1800" b="0" i="0" dirty="0">
              <a:solidFill>
                <a:schemeClr val="accent1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</p:txBody>
      </p:sp>
      <p:sp>
        <p:nvSpPr>
          <p:cNvPr id="10" name="Symbol zastępczy daty 11">
            <a:extLst>
              <a:ext uri="{FF2B5EF4-FFF2-40B4-BE49-F238E27FC236}">
                <a16:creationId xmlns:a16="http://schemas.microsoft.com/office/drawing/2014/main" id="{A50E9560-FC83-9240-8B9C-2BA635DAF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41120" y="6126481"/>
            <a:ext cx="5021580" cy="277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 b="0" i="0">
                <a:solidFill>
                  <a:schemeClr val="tx1"/>
                </a:solidFill>
                <a:latin typeface="Red Hat Text Light" panose="02010303040201060303" pitchFamily="2" charset="0"/>
                <a:ea typeface="Red Hat Text Light" panose="02010303040201060303" pitchFamily="2" charset="0"/>
                <a:cs typeface="Red Hat Text Light" panose="02010303040201060303" pitchFamily="2" charset="0"/>
              </a:defRPr>
            </a:lvl1pPr>
          </a:lstStyle>
          <a:p>
            <a:endParaRPr lang="pl-PL" dirty="0">
              <a:latin typeface="Red Hat Text Light" panose="02010303040201060303" pitchFamily="2" charset="0"/>
              <a:ea typeface="Red Hat Text Light" panose="02010303040201060303" pitchFamily="2" charset="0"/>
              <a:cs typeface="Red Hat Text Light" panose="020103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4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AC815B-6CE7-EE4A-B8AE-32D6DE28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CEF763-CCAB-2047-A2A6-D287A8872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D83B5F-44E8-4D46-B2A0-9D32CDDB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 | Miejsce | Data</a:t>
            </a:r>
          </a:p>
        </p:txBody>
      </p:sp>
    </p:spTree>
    <p:extLst>
      <p:ext uri="{BB962C8B-B14F-4D97-AF65-F5344CB8AC3E}">
        <p14:creationId xmlns:p14="http://schemas.microsoft.com/office/powerpoint/2010/main" val="185023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ytuł i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2C0FB5-66DF-E943-BF03-5124DF94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F73E98-DC80-1A46-8B40-00CB70FF2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1800" y="1825625"/>
            <a:ext cx="38160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30E615F-E7FA-8B42-B389-79185810E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8760" y="1825625"/>
            <a:ext cx="38160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500285-4B33-1945-AE4E-59F74650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 | Miejsce | Data</a:t>
            </a:r>
          </a:p>
        </p:txBody>
      </p:sp>
    </p:spTree>
    <p:extLst>
      <p:ext uri="{BB962C8B-B14F-4D97-AF65-F5344CB8AC3E}">
        <p14:creationId xmlns:p14="http://schemas.microsoft.com/office/powerpoint/2010/main" val="35772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+ 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4935583-F144-A84A-950F-F10AF81E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 | Miejsce | Data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C8897E48-3B67-6443-8AF6-A221302921E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20000" y="914401"/>
            <a:ext cx="8500200" cy="5189220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A0BA12EC-B541-F749-823F-23EF4E69FA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17074" y="914401"/>
            <a:ext cx="1854925" cy="518922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6766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 + 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4935583-F144-A84A-950F-F10AF81E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 | Miejsce | Data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A0BA12EC-B541-F749-823F-23EF4E69FA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17074" y="914401"/>
            <a:ext cx="1854925" cy="518922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wykresu 2">
            <a:extLst>
              <a:ext uri="{FF2B5EF4-FFF2-40B4-BE49-F238E27FC236}">
                <a16:creationId xmlns:a16="http://schemas.microsoft.com/office/drawing/2014/main" id="{1BA5455E-B9C4-6E4B-87BF-7BCAB717C9C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20725" y="914400"/>
            <a:ext cx="8499475" cy="518922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88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lementy zawartoś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4935583-F144-A84A-950F-F10AF81E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 | Miejsce | Data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C8897E48-3B67-6443-8AF6-A221302921E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20000" y="1028699"/>
            <a:ext cx="3310980" cy="410718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A0BA12EC-B541-F749-823F-23EF4E69FA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1" y="5288279"/>
            <a:ext cx="3310980" cy="8153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6">
            <a:extLst>
              <a:ext uri="{FF2B5EF4-FFF2-40B4-BE49-F238E27FC236}">
                <a16:creationId xmlns:a16="http://schemas.microsoft.com/office/drawing/2014/main" id="{A94C5DF3-674C-4940-83BB-24DEB29B3AE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17650" y="1028699"/>
            <a:ext cx="3310980" cy="410718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zawartości 8">
            <a:extLst>
              <a:ext uri="{FF2B5EF4-FFF2-40B4-BE49-F238E27FC236}">
                <a16:creationId xmlns:a16="http://schemas.microsoft.com/office/drawing/2014/main" id="{9F3DDD34-7277-1D40-AE65-219DF130B25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17651" y="5288279"/>
            <a:ext cx="3310980" cy="8153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obrazu 6">
            <a:extLst>
              <a:ext uri="{FF2B5EF4-FFF2-40B4-BE49-F238E27FC236}">
                <a16:creationId xmlns:a16="http://schemas.microsoft.com/office/drawing/2014/main" id="{77997F1E-27D1-D048-8D8E-5EF1E2193B4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07680" y="1028699"/>
            <a:ext cx="3310980" cy="4107181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zawartości 8">
            <a:extLst>
              <a:ext uri="{FF2B5EF4-FFF2-40B4-BE49-F238E27FC236}">
                <a16:creationId xmlns:a16="http://schemas.microsoft.com/office/drawing/2014/main" id="{628811A2-F65A-B243-8E88-B53BE0A019B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107681" y="5288279"/>
            <a:ext cx="3310980" cy="8153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0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7EDCF3-8262-0D49-A972-A2F9312266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16222"/>
            <a:ext cx="12192000" cy="124177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83F09F8-523C-9A49-9DD7-D84BD4EF36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1120" y="1457925"/>
            <a:ext cx="9471660" cy="2321618"/>
          </a:xfrm>
        </p:spPr>
        <p:txBody>
          <a:bodyPr anchor="b"/>
          <a:lstStyle>
            <a:lvl1pPr algn="l">
              <a:defRPr sz="3600" b="1" i="0">
                <a:solidFill>
                  <a:schemeClr val="bg1"/>
                </a:solidFill>
                <a:latin typeface="Red Hat Text SemiBold" panose="02010303040201060303" pitchFamily="2" charset="0"/>
                <a:ea typeface="Red Hat Text SemiBold" panose="02010303040201060303" pitchFamily="2" charset="0"/>
                <a:cs typeface="Red Hat Text SemiBold" panose="02010303040201060303" pitchFamily="2" charset="0"/>
              </a:defRPr>
            </a:lvl1pPr>
          </a:lstStyle>
          <a:p>
            <a:r>
              <a:rPr lang="pl-PL" dirty="0"/>
              <a:t>Dziękujemy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39F9089-6867-1F47-9756-69D65D8A6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4968" y="533400"/>
            <a:ext cx="3664631" cy="57372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39B477C-3CDC-954A-910D-2DFF35727B91}"/>
              </a:ext>
            </a:extLst>
          </p:cNvPr>
          <p:cNvSpPr txBox="1"/>
          <p:nvPr userDrawn="1"/>
        </p:nvSpPr>
        <p:spPr>
          <a:xfrm>
            <a:off x="8633460" y="6129967"/>
            <a:ext cx="217932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pl-PL" sz="1800" b="0" i="0" dirty="0" err="1">
                <a:solidFill>
                  <a:schemeClr val="accent1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rPr>
              <a:t>www.pansa.pl</a:t>
            </a:r>
            <a:endParaRPr lang="pl-PL" sz="1800" b="0" i="0" dirty="0">
              <a:solidFill>
                <a:schemeClr val="accent1"/>
              </a:solidFill>
              <a:latin typeface="Red Hat Text" panose="02010303040201060303" pitchFamily="2" charset="0"/>
              <a:ea typeface="Red Hat Text" panose="02010303040201060303" pitchFamily="2" charset="0"/>
              <a:cs typeface="Red Hat Text" panose="02010303040201060303" pitchFamily="2" charset="0"/>
            </a:endParaRPr>
          </a:p>
        </p:txBody>
      </p:sp>
      <p:sp>
        <p:nvSpPr>
          <p:cNvPr id="10" name="Symbol zastępczy daty 11">
            <a:extLst>
              <a:ext uri="{FF2B5EF4-FFF2-40B4-BE49-F238E27FC236}">
                <a16:creationId xmlns:a16="http://schemas.microsoft.com/office/drawing/2014/main" id="{6DE2292B-5A2F-DC4F-994A-7CBE9F2D6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41120" y="6126481"/>
            <a:ext cx="5021580" cy="277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 b="0" i="0">
                <a:solidFill>
                  <a:schemeClr val="tx1"/>
                </a:solidFill>
                <a:latin typeface="Red Hat Text Light" panose="02010303040201060303" pitchFamily="2" charset="0"/>
                <a:ea typeface="Red Hat Text Light" panose="02010303040201060303" pitchFamily="2" charset="0"/>
                <a:cs typeface="Red Hat Text Light" panose="02010303040201060303" pitchFamily="2" charset="0"/>
              </a:defRPr>
            </a:lvl1pPr>
          </a:lstStyle>
          <a:p>
            <a:endParaRPr lang="pl-PL" dirty="0">
              <a:latin typeface="Red Hat Text Light" panose="02010303040201060303" pitchFamily="2" charset="0"/>
              <a:ea typeface="Red Hat Text Light" panose="02010303040201060303" pitchFamily="2" charset="0"/>
              <a:cs typeface="Red Hat Text Light" panose="020103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2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7463B83-AB56-E64F-BE12-3804167CF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365125"/>
            <a:ext cx="8442960" cy="116649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DF70E6-9EDB-B746-9B1B-62AE1DF3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1897379"/>
            <a:ext cx="8442960" cy="42795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9C0EBE-EFB7-974A-AE2E-92719214C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352144"/>
            <a:ext cx="4381500" cy="2769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0" i="0">
                <a:solidFill>
                  <a:schemeClr val="tx1"/>
                </a:solidFill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defRPr>
            </a:lvl1pPr>
          </a:lstStyle>
          <a:p>
            <a:r>
              <a:rPr lang="pl-PL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Tytuł prezentacji | Miejsce | Data</a:t>
            </a:r>
            <a:endParaRPr lang="pl-PL" dirty="0">
              <a:latin typeface="Red Hat Text Medium" panose="02010303040201060303" pitchFamily="2" charset="0"/>
              <a:ea typeface="Red Hat Text Medium" panose="02010303040201060303" pitchFamily="2" charset="0"/>
              <a:cs typeface="Red Hat Text Medium" panose="02010303040201060303" pitchFamily="2" charset="0"/>
            </a:endParaRPr>
          </a:p>
        </p:txBody>
      </p:sp>
      <p:pic>
        <p:nvPicPr>
          <p:cNvPr id="8" name="Obraz 7" descr="Obraz zawierający tekst, zamknąć&#10;&#10;Opis wygenerowany automatycznie">
            <a:extLst>
              <a:ext uri="{FF2B5EF4-FFF2-40B4-BE49-F238E27FC236}">
                <a16:creationId xmlns:a16="http://schemas.microsoft.com/office/drawing/2014/main" id="{939539B4-E4CC-6048-9AC4-1ECC15D169C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73380" y="372745"/>
            <a:ext cx="2209800" cy="345959"/>
          </a:xfrm>
          <a:prstGeom prst="rect">
            <a:avLst/>
          </a:prstGeom>
        </p:spPr>
      </p:pic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B84DFC09-DAAD-2341-A9D4-2E1A8652A426}"/>
              </a:ext>
            </a:extLst>
          </p:cNvPr>
          <p:cNvSpPr txBox="1">
            <a:spLocks/>
          </p:cNvSpPr>
          <p:nvPr userDrawn="1"/>
        </p:nvSpPr>
        <p:spPr>
          <a:xfrm>
            <a:off x="5394960" y="6356350"/>
            <a:ext cx="43815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Red Hat Text" panose="02010303040201060303" pitchFamily="2" charset="0"/>
                <a:ea typeface="Red Hat Text" panose="02010303040201060303" pitchFamily="2" charset="0"/>
                <a:cs typeface="Red Hat Text" panose="02010303040201060303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9890431-911B-3A4F-9902-5472CFDAD738}"/>
              </a:ext>
            </a:extLst>
          </p:cNvPr>
          <p:cNvSpPr txBox="1"/>
          <p:nvPr userDrawn="1"/>
        </p:nvSpPr>
        <p:spPr>
          <a:xfrm>
            <a:off x="9563100" y="6352143"/>
            <a:ext cx="185166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pl-PL" sz="1200" b="0" i="0" dirty="0" err="1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www.pansa.pl</a:t>
            </a:r>
            <a:endParaRPr lang="pl-PL" sz="1200" b="0" i="0" dirty="0">
              <a:latin typeface="Red Hat Text Medium" panose="02010303040201060303" pitchFamily="2" charset="0"/>
              <a:ea typeface="Red Hat Text Medium" panose="02010303040201060303" pitchFamily="2" charset="0"/>
              <a:cs typeface="Red Hat Text Medium" panose="020103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9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3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3057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ed Hat Text" panose="02010303040201060303" pitchFamily="2" charset="0"/>
          <a:ea typeface="Red Hat Text" panose="02010303040201060303" pitchFamily="2" charset="0"/>
          <a:cs typeface="Red Hat Text" panose="020103030402010603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F23994-2E42-E449-AC3A-0226E535D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892" y="1234753"/>
            <a:ext cx="10074303" cy="3070532"/>
          </a:xfrm>
        </p:spPr>
        <p:txBody>
          <a:bodyPr>
            <a:normAutofit fontScale="90000"/>
          </a:bodyPr>
          <a:lstStyle/>
          <a:p>
            <a:pPr marL="0" marR="0" lvl="0" indent="0" algn="ctr" defTabSz="84608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FD8441"/>
                </a:solidFill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Świadome zarządzanie </a:t>
            </a:r>
            <a:b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FD8441"/>
                </a:solidFill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FD8441"/>
                </a:solidFill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obszarem zamówień publicznych w organizacji </a:t>
            </a:r>
            <a:b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FD8441"/>
                </a:solidFill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20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r>
              <a:rPr kumimoji="0" lang="pl-PL" sz="2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 </a:t>
            </a:r>
            <a:r>
              <a:rPr lang="pl-PL" sz="2000" b="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„Planowanie”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2  „Cykl życia”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 nr 7  „Specyficzna wiedza dla danej kategorii”</a:t>
            </a:r>
            <a:endParaRPr lang="pl-PL" sz="2000" dirty="0">
              <a:latin typeface="Red Hat Text Medium" panose="02010303040201060303" pitchFamily="2" charset="0"/>
              <a:ea typeface="Red Hat Text Medium" panose="02010303040201060303" pitchFamily="2" charset="0"/>
              <a:cs typeface="Red Hat Text Medium" panose="02010303040201060303" pitchFamily="2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03DF2D9-984F-A01F-F250-8CAD5A782A82}"/>
              </a:ext>
            </a:extLst>
          </p:cNvPr>
          <p:cNvSpPr txBox="1"/>
          <p:nvPr/>
        </p:nvSpPr>
        <p:spPr>
          <a:xfrm>
            <a:off x="3416410" y="4874846"/>
            <a:ext cx="5359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>
                <a:solidFill>
                  <a:schemeClr val="bg1"/>
                </a:solidFill>
              </a:rPr>
              <a:t>Agnieszka Olszewska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Dyrektor Biura Zakupów w PAŻP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Wiceprzewodnicząca Rady Zamówień Publicznych</a:t>
            </a:r>
          </a:p>
        </p:txBody>
      </p:sp>
      <p:sp>
        <p:nvSpPr>
          <p:cNvPr id="4" name="Symbol zastępczy daty 4">
            <a:extLst>
              <a:ext uri="{FF2B5EF4-FFF2-40B4-BE49-F238E27FC236}">
                <a16:creationId xmlns:a16="http://schemas.microsoft.com/office/drawing/2014/main" id="{EA6FAD48-22C4-2A4C-606B-DE124CD3A159}"/>
              </a:ext>
            </a:extLst>
          </p:cNvPr>
          <p:cNvSpPr txBox="1">
            <a:spLocks/>
          </p:cNvSpPr>
          <p:nvPr/>
        </p:nvSpPr>
        <p:spPr>
          <a:xfrm>
            <a:off x="564376" y="6228819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</p:spTree>
    <p:extLst>
      <p:ext uri="{BB962C8B-B14F-4D97-AF65-F5344CB8AC3E}">
        <p14:creationId xmlns:p14="http://schemas.microsoft.com/office/powerpoint/2010/main" val="270825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783349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E4B4B28-B010-65EA-F8AC-B70765DFD575}"/>
              </a:ext>
            </a:extLst>
          </p:cNvPr>
          <p:cNvSpPr/>
          <p:nvPr/>
        </p:nvSpPr>
        <p:spPr>
          <a:xfrm>
            <a:off x="3039610" y="1442127"/>
            <a:ext cx="8868598" cy="808481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Jak zaplanować zakupy aby udzielane zamówienia publiczne były efektywnym narzędziem realizacji opłacalnego zakupu wymaganych dostaw, usług lub robót budowlanych zgodnie z założeniami realizowanych polityk?</a:t>
            </a:r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364317" y="1450981"/>
            <a:ext cx="2675293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 „Planowanie”</a:t>
            </a:r>
            <a:endParaRPr lang="pl-PL" dirty="0"/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231321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B65755C-EAA8-AB1C-6DB2-8ECE1AEB8CC6}"/>
              </a:ext>
            </a:extLst>
          </p:cNvPr>
          <p:cNvSpPr/>
          <p:nvPr/>
        </p:nvSpPr>
        <p:spPr>
          <a:xfrm>
            <a:off x="364317" y="2514368"/>
            <a:ext cx="11543891" cy="36409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7D65DB0-D277-728D-84C5-B5215D1C3C87}"/>
              </a:ext>
            </a:extLst>
          </p:cNvPr>
          <p:cNvSpPr txBox="1"/>
          <p:nvPr/>
        </p:nvSpPr>
        <p:spPr>
          <a:xfrm>
            <a:off x="758330" y="2724597"/>
            <a:ext cx="10755863" cy="3354765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Korzyści skali: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możliwość sporządzenia prognoz dotyczących całości wolumenu, który będzie przedmiotem zakupu całej organizacji w rozpatrywanym okresie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konsolidacja wolumenu zakupów, co staje się podstawą dla negocjacji znaczących rabatów ilościowych i jedną z podstawowych dźwigni zakupowych poprawy ich efektywności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stworzenie dostawcom szansy i zachęty do konkurowania o status dostawcy preferowanego lub strategicznego, a pośrednio zmniejszenie bazy dostawców organizacji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redukcjach cen oferowanych przez dostawców dzięki rozłożeniu kosztów pośrednich na dłuższe serie produkcyjne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zatrudnianiu specjalistów, ekspertów wyspecjalizowanych w kompleksowym zarządzaniu zakupami różnych kategorii produktów</a:t>
            </a:r>
          </a:p>
          <a:p>
            <a:endParaRPr lang="pl-P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7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2AE072F7-F663-FC41-99F5-5D2ED51E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681" y="62685"/>
            <a:ext cx="8962633" cy="74300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0F304D"/>
                </a:solidFill>
              </a:rPr>
              <a:t>Słownik ASORTYMENTÓW ZAKUPOWYCH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3D03A3A-1BAE-E124-6BDB-46B0701FA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71519"/>
              </p:ext>
            </p:extLst>
          </p:nvPr>
        </p:nvGraphicFramePr>
        <p:xfrm>
          <a:off x="435429" y="945993"/>
          <a:ext cx="11310257" cy="4846987"/>
        </p:xfrm>
        <a:graphic>
          <a:graphicData uri="http://schemas.openxmlformats.org/drawingml/2006/table">
            <a:tbl>
              <a:tblPr/>
              <a:tblGrid>
                <a:gridCol w="3198276">
                  <a:extLst>
                    <a:ext uri="{9D8B030D-6E8A-4147-A177-3AD203B41FA5}">
                      <a16:colId xmlns:a16="http://schemas.microsoft.com/office/drawing/2014/main" val="2907711310"/>
                    </a:ext>
                  </a:extLst>
                </a:gridCol>
                <a:gridCol w="8111981">
                  <a:extLst>
                    <a:ext uri="{9D8B030D-6E8A-4147-A177-3AD203B41FA5}">
                      <a16:colId xmlns:a16="http://schemas.microsoft.com/office/drawing/2014/main" val="2738162753"/>
                    </a:ext>
                  </a:extLst>
                </a:gridCol>
              </a:tblGrid>
              <a:tr h="5509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Przykłady </a:t>
                      </a:r>
                      <a:r>
                        <a:rPr lang="pl-PL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zastosowań znakowania ASORTYMENTEM ZAKUPOWYM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844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ZASTOSOWANIE SŁOWNIKA ASORTYMENTÓW ZAKUPOWYCH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84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82660"/>
                  </a:ext>
                </a:extLst>
              </a:tr>
              <a:tr h="4973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OBSZAR ZAKUPÓW</a:t>
                      </a:r>
                    </a:p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(Komórka właściwa ds. zakupów)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pl-PL" sz="1400" b="1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Bardziej trafne planowanie zakupów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pl-PL" sz="1400" b="1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Szybsze ustalanie przedmiotu zamówienia do postępowania zakupowego – (w tym większe możliwości zagregowanego zakupu tzw. centralnego)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pl-PL" sz="1400" b="1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Łatwiejsze przygotowanie się do negocjacji handlowych (więcej argumentów)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pl-PL" sz="1400" b="1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Proste pozyskanie informacji o historycznych zakupach (możliwość porównywania cen historycznych i ich trendów zmian)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pl-PL" sz="1400" b="1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Budowanie bazy danych do opracowywania bardziej efektywnych strategii zakupowych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625678"/>
                  </a:ext>
                </a:extLst>
              </a:tr>
              <a:tr h="55581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OBSZAR MERYTORYCZNY</a:t>
                      </a:r>
                    </a:p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(Właściciel merytoryczny)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Możliwość ustalenia Właściciela merytorycznego dla danego asortymentu – zarządzanie centralne merytorycznym aspektem przedmiotu zakupu</a:t>
                      </a:r>
                    </a:p>
                    <a:p>
                      <a:pPr marL="228600" marR="0" lvl="0" indent="-2286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Łatwiejsze planowanie potrzeb zakupowych (słownik asortymentów do wybrania konkretnych pozycji)</a:t>
                      </a:r>
                    </a:p>
                    <a:p>
                      <a:pPr marL="228600" marR="0" lvl="0" indent="-2286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Możliwość korzystania z wiedzy historycznego zużycia kupowanych materiałów/urządzeń</a:t>
                      </a:r>
                    </a:p>
                    <a:p>
                      <a:pPr marL="228600" marR="0" lvl="0" indent="-2286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Ułatwienie standaryzacji posegregowanych według asortymentów zakupów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5.  Możliwość zawarcia umów ramowych na wybrane grupy asortymentów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6.  Przejrzystość zużycia kupowanych materiałów czy urządzeń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855101"/>
                  </a:ext>
                </a:extLst>
              </a:tr>
              <a:tr h="5382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OBSZAR FINANSÓW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 defTabSz="914400" rtl="0" eaLnBrk="1" fontAlgn="ctr" latinLnBrk="0" hangingPunct="1">
                        <a:buFont typeface="+mj-lt"/>
                        <a:buAutoNum type="arabicPeriod"/>
                      </a:pPr>
                      <a:r>
                        <a:rPr lang="pl-PL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Możliwość wykorzystania znakowania asortymentem w planowaniu finansowym co pozwoli uniknąć podwójnego planowania środków przez różne komórki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982135"/>
                  </a:ext>
                </a:extLst>
              </a:tr>
              <a:tr h="5382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OBSZAR KONTROLINGU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 fontAlgn="ctr">
                        <a:buFont typeface="+mj-lt"/>
                        <a:buAutoNum type="arabicPeriod"/>
                      </a:pPr>
                      <a:r>
                        <a:rPr lang="pl-PL" sz="14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Możliwość zbierania ogromnej ilości danych z obszaru zakupów w celu ich dalszego wykorzystania m.in. na innych etapach </a:t>
                      </a:r>
                      <a:r>
                        <a:rPr lang="pl-PL" sz="1400" b="1" i="0" u="sng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ed Hat Text SemiBold" panose="02010303040201060303" pitchFamily="2" charset="0"/>
                          <a:ea typeface="Red Hat Text SemiBold" panose="02010303040201060303" pitchFamily="2" charset="0"/>
                          <a:cs typeface="Red Hat Text SemiBold" panose="02010303040201060303" pitchFamily="2" charset="0"/>
                        </a:rPr>
                        <a:t>cyklu życia zamówienia publicznego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334596"/>
                  </a:ext>
                </a:extLst>
              </a:tr>
            </a:tbl>
          </a:graphicData>
        </a:graphic>
      </p:graphicFrame>
      <p:sp>
        <p:nvSpPr>
          <p:cNvPr id="2" name="Symbol zastępczy daty 4">
            <a:extLst>
              <a:ext uri="{FF2B5EF4-FFF2-40B4-BE49-F238E27FC236}">
                <a16:creationId xmlns:a16="http://schemas.microsoft.com/office/drawing/2014/main" id="{9B58F21F-EBC7-DB6A-DF92-CE37322C9A7C}"/>
              </a:ext>
            </a:extLst>
          </p:cNvPr>
          <p:cNvSpPr txBox="1">
            <a:spLocks/>
          </p:cNvSpPr>
          <p:nvPr/>
        </p:nvSpPr>
        <p:spPr>
          <a:xfrm>
            <a:off x="461009" y="6231321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</p:spTree>
    <p:extLst>
      <p:ext uri="{BB962C8B-B14F-4D97-AF65-F5344CB8AC3E}">
        <p14:creationId xmlns:p14="http://schemas.microsoft.com/office/powerpoint/2010/main" val="68259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7E53381-BBC4-CDC6-DBE6-D10EAC0EA9D2}"/>
              </a:ext>
            </a:extLst>
          </p:cNvPr>
          <p:cNvSpPr/>
          <p:nvPr/>
        </p:nvSpPr>
        <p:spPr>
          <a:xfrm>
            <a:off x="755374" y="2838616"/>
            <a:ext cx="5748793" cy="28343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783349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E4B4B28-B010-65EA-F8AC-B70765DFD575}"/>
              </a:ext>
            </a:extLst>
          </p:cNvPr>
          <p:cNvSpPr/>
          <p:nvPr/>
        </p:nvSpPr>
        <p:spPr>
          <a:xfrm>
            <a:off x="6671245" y="1516670"/>
            <a:ext cx="4516240" cy="2538495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Cykl życia zamówień publicznych składa się z różnych etapów, od planowania i okresu poprzedzającego publikację po okres po udzieleniu zamówienia i zarządzanie umowami. Każdy etap wpływa na charakter kolejnych etapów. </a:t>
            </a:r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2307941" y="1698458"/>
            <a:ext cx="2675293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2 „Cykl życia”</a:t>
            </a:r>
            <a:endParaRPr lang="pl-PL" dirty="0"/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231321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184B92B-A2E0-2E1C-26D0-0F83C7C2D96F}"/>
              </a:ext>
            </a:extLst>
          </p:cNvPr>
          <p:cNvSpPr txBox="1"/>
          <p:nvPr/>
        </p:nvSpPr>
        <p:spPr>
          <a:xfrm>
            <a:off x="1113098" y="3240143"/>
            <a:ext cx="5064981" cy="2031325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Zrozumienie ogólnego cyklu życia i oddziaływań między etapami w szeregu procedur jest konieczne do opracowania i wdrażania solidnych postępowań o udzielenie zamówienia. </a:t>
            </a:r>
          </a:p>
          <a:p>
            <a:r>
              <a:rPr lang="pl-PL" dirty="0"/>
              <a:t>Umożliwia to przewidywanie ryzyka i możliwości, tym samym poprawiając efektywność i optymalne wykorzystanie środków.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F100618-D0D8-9C38-CA86-84157821ED88}"/>
              </a:ext>
            </a:extLst>
          </p:cNvPr>
          <p:cNvSpPr txBox="1"/>
          <p:nvPr/>
        </p:nvSpPr>
        <p:spPr>
          <a:xfrm>
            <a:off x="6615586" y="4195668"/>
            <a:ext cx="4282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WIEDZA NA TEMAT: cyklu życia zamówień publicznych od okresu przed publikacją do okresu po udzieleniu zamówienia oraz na temat tego, </a:t>
            </a:r>
            <a:r>
              <a:rPr lang="pl-PL" b="1" u="sng" dirty="0">
                <a:solidFill>
                  <a:schemeClr val="accent5">
                    <a:lumMod val="50000"/>
                  </a:schemeClr>
                </a:solidFill>
              </a:rPr>
              <a:t>w jaki sposób poszczególne etapy oddziałują na siebie nawzajem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758341A-5535-9013-084A-3EC5E7E50E10}"/>
              </a:ext>
            </a:extLst>
          </p:cNvPr>
          <p:cNvSpPr txBox="1"/>
          <p:nvPr/>
        </p:nvSpPr>
        <p:spPr>
          <a:xfrm>
            <a:off x="538274" y="5829521"/>
            <a:ext cx="10939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https://commission.europa.eu/funding-tenders/tools-public-buyers/professionalisation-public-buyers/procurcompeu-european-competency-framework-public-procurement-professionals_pl</a:t>
            </a:r>
          </a:p>
        </p:txBody>
      </p:sp>
    </p:spTree>
    <p:extLst>
      <p:ext uri="{BB962C8B-B14F-4D97-AF65-F5344CB8AC3E}">
        <p14:creationId xmlns:p14="http://schemas.microsoft.com/office/powerpoint/2010/main" val="129912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237" y="284871"/>
            <a:ext cx="7620116" cy="592818"/>
          </a:xfrm>
        </p:spPr>
        <p:txBody>
          <a:bodyPr>
            <a:normAutofit fontScale="90000"/>
          </a:bodyPr>
          <a:lstStyle/>
          <a:p>
            <a:r>
              <a:rPr lang="pl-PL" sz="2700" dirty="0"/>
              <a:t>CYKL ŻYCIA ZAMÓWIENIA PUBLICZNEGO </a:t>
            </a:r>
            <a:br>
              <a:rPr lang="pl-PL" sz="2700" dirty="0"/>
            </a:br>
            <a:r>
              <a:rPr lang="pl-PL" sz="2700" dirty="0"/>
              <a:t>w Kompleksowym ujęciu funkcji zakupowej</a:t>
            </a:r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231321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cxnSp>
        <p:nvCxnSpPr>
          <p:cNvPr id="5" name="Straight Connector 171">
            <a:extLst>
              <a:ext uri="{FF2B5EF4-FFF2-40B4-BE49-F238E27FC236}">
                <a16:creationId xmlns:a16="http://schemas.microsoft.com/office/drawing/2014/main" id="{967DED5C-2DE8-AB95-ABBD-F643E9787BF5}"/>
              </a:ext>
            </a:extLst>
          </p:cNvPr>
          <p:cNvCxnSpPr>
            <a:cxnSpLocks/>
          </p:cNvCxnSpPr>
          <p:nvPr/>
        </p:nvCxnSpPr>
        <p:spPr>
          <a:xfrm>
            <a:off x="3010048" y="3295036"/>
            <a:ext cx="7678760" cy="0"/>
          </a:xfrm>
          <a:prstGeom prst="line">
            <a:avLst/>
          </a:prstGeom>
          <a:noFill/>
          <a:ln w="28575" cap="flat" cmpd="sng" algn="ctr">
            <a:solidFill>
              <a:srgbClr val="00A1DE"/>
            </a:solidFill>
            <a:prstDash val="dash"/>
          </a:ln>
          <a:effectLst/>
        </p:spPr>
      </p:cxnSp>
      <p:sp>
        <p:nvSpPr>
          <p:cNvPr id="6" name="Rectangle 169">
            <a:extLst>
              <a:ext uri="{FF2B5EF4-FFF2-40B4-BE49-F238E27FC236}">
                <a16:creationId xmlns:a16="http://schemas.microsoft.com/office/drawing/2014/main" id="{182CF370-FBD4-1CCC-511B-4100C8A3456F}"/>
              </a:ext>
            </a:extLst>
          </p:cNvPr>
          <p:cNvSpPr/>
          <p:nvPr/>
        </p:nvSpPr>
        <p:spPr>
          <a:xfrm>
            <a:off x="2962360" y="1134450"/>
            <a:ext cx="7750198" cy="408941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277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166">
            <a:extLst>
              <a:ext uri="{FF2B5EF4-FFF2-40B4-BE49-F238E27FC236}">
                <a16:creationId xmlns:a16="http://schemas.microsoft.com/office/drawing/2014/main" id="{08F4E3FA-CD11-763E-90D8-B14645332C71}"/>
              </a:ext>
            </a:extLst>
          </p:cNvPr>
          <p:cNvSpPr/>
          <p:nvPr/>
        </p:nvSpPr>
        <p:spPr>
          <a:xfrm>
            <a:off x="3676740" y="2099634"/>
            <a:ext cx="6286544" cy="2714644"/>
          </a:xfrm>
          <a:prstGeom prst="ellipse">
            <a:avLst/>
          </a:prstGeom>
          <a:solidFill>
            <a:srgbClr val="002776"/>
          </a:solidFill>
          <a:ln w="25400" cap="flat" cmpd="sng" algn="ctr">
            <a:solidFill>
              <a:srgbClr val="00277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167">
            <a:extLst>
              <a:ext uri="{FF2B5EF4-FFF2-40B4-BE49-F238E27FC236}">
                <a16:creationId xmlns:a16="http://schemas.microsoft.com/office/drawing/2014/main" id="{3A5E9CA7-06BB-11CD-0466-03BA6CE32DB5}"/>
              </a:ext>
            </a:extLst>
          </p:cNvPr>
          <p:cNvSpPr>
            <a:spLocks noChangeAspect="1"/>
          </p:cNvSpPr>
          <p:nvPr/>
        </p:nvSpPr>
        <p:spPr>
          <a:xfrm>
            <a:off x="3939319" y="2242322"/>
            <a:ext cx="5702400" cy="2462400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650EDB53-7590-EE6E-FFAF-96E9682BA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360" y="1126923"/>
            <a:ext cx="7750198" cy="401643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Strategiczne zarządzanie zakupami</a:t>
            </a:r>
            <a:endParaRPr kumimoji="0" lang="en-GB" altLang="ja-JP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9554834D-6E30-E34A-33CA-0D4BE49B9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360" y="5276965"/>
            <a:ext cx="7750198" cy="401643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Organizacja</a:t>
            </a:r>
            <a:endParaRPr kumimoji="0" lang="en-GB" altLang="ja-JP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2BA026-A82A-B19D-48C2-F01734677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5154" y="5774663"/>
            <a:ext cx="7750198" cy="401643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Dane i narzędzia</a:t>
            </a:r>
            <a:endParaRPr kumimoji="0" lang="en-GB" altLang="ja-JP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5" name="Rectangle 168">
            <a:extLst>
              <a:ext uri="{FF2B5EF4-FFF2-40B4-BE49-F238E27FC236}">
                <a16:creationId xmlns:a16="http://schemas.microsoft.com/office/drawing/2014/main" id="{CD8F17CF-960B-4BF7-5968-F8D4D1CEC381}"/>
              </a:ext>
            </a:extLst>
          </p:cNvPr>
          <p:cNvSpPr/>
          <p:nvPr/>
        </p:nvSpPr>
        <p:spPr>
          <a:xfrm>
            <a:off x="3605302" y="3295036"/>
            <a:ext cx="2571768" cy="166211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Isosceles Triangle 172">
            <a:extLst>
              <a:ext uri="{FF2B5EF4-FFF2-40B4-BE49-F238E27FC236}">
                <a16:creationId xmlns:a16="http://schemas.microsoft.com/office/drawing/2014/main" id="{919E5338-540E-BCB3-BD50-2CB0BCE6B458}"/>
              </a:ext>
            </a:extLst>
          </p:cNvPr>
          <p:cNvSpPr/>
          <p:nvPr/>
        </p:nvSpPr>
        <p:spPr>
          <a:xfrm rot="10800000">
            <a:off x="5962756" y="1651962"/>
            <a:ext cx="1643074" cy="142876"/>
          </a:xfrm>
          <a:prstGeom prst="triangle">
            <a:avLst/>
          </a:prstGeom>
          <a:solidFill>
            <a:srgbClr val="FFFFFF">
              <a:lumMod val="50000"/>
            </a:srgbClr>
          </a:solidFill>
          <a:ln w="254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" name="Straight Connector 174">
            <a:extLst>
              <a:ext uri="{FF2B5EF4-FFF2-40B4-BE49-F238E27FC236}">
                <a16:creationId xmlns:a16="http://schemas.microsoft.com/office/drawing/2014/main" id="{23F72958-069B-E760-1A5D-662CE356E20F}"/>
              </a:ext>
            </a:extLst>
          </p:cNvPr>
          <p:cNvCxnSpPr>
            <a:cxnSpLocks/>
          </p:cNvCxnSpPr>
          <p:nvPr/>
        </p:nvCxnSpPr>
        <p:spPr>
          <a:xfrm>
            <a:off x="3105236" y="3509350"/>
            <a:ext cx="7429552" cy="0"/>
          </a:xfrm>
          <a:prstGeom prst="line">
            <a:avLst/>
          </a:prstGeom>
          <a:noFill/>
          <a:ln w="28575" cap="flat" cmpd="sng" algn="ctr">
            <a:solidFill>
              <a:srgbClr val="FD8441"/>
            </a:solidFill>
            <a:prstDash val="dash"/>
          </a:ln>
          <a:effectLst/>
        </p:spPr>
      </p:cxnSp>
      <p:sp>
        <p:nvSpPr>
          <p:cNvPr id="18" name="Pentagon 89">
            <a:extLst>
              <a:ext uri="{FF2B5EF4-FFF2-40B4-BE49-F238E27FC236}">
                <a16:creationId xmlns:a16="http://schemas.microsoft.com/office/drawing/2014/main" id="{8CFD3098-1C3C-428B-6A71-EAA696CA4537}"/>
              </a:ext>
            </a:extLst>
          </p:cNvPr>
          <p:cNvSpPr/>
          <p:nvPr/>
        </p:nvSpPr>
        <p:spPr>
          <a:xfrm>
            <a:off x="1581260" y="5438176"/>
            <a:ext cx="1595414" cy="423869"/>
          </a:xfrm>
          <a:prstGeom prst="homePlate">
            <a:avLst/>
          </a:prstGeom>
          <a:solidFill>
            <a:srgbClr val="FD8441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Kluczowe czynniki sukcesu</a:t>
            </a:r>
          </a:p>
        </p:txBody>
      </p:sp>
      <p:sp>
        <p:nvSpPr>
          <p:cNvPr id="19" name="Pentagon 111">
            <a:extLst>
              <a:ext uri="{FF2B5EF4-FFF2-40B4-BE49-F238E27FC236}">
                <a16:creationId xmlns:a16="http://schemas.microsoft.com/office/drawing/2014/main" id="{57A717C3-C87A-C97F-E325-938154E9B632}"/>
              </a:ext>
            </a:extLst>
          </p:cNvPr>
          <p:cNvSpPr/>
          <p:nvPr/>
        </p:nvSpPr>
        <p:spPr>
          <a:xfrm>
            <a:off x="1581260" y="2223466"/>
            <a:ext cx="1595414" cy="423869"/>
          </a:xfrm>
          <a:prstGeom prst="homePlate">
            <a:avLst/>
          </a:prstGeom>
          <a:solidFill>
            <a:srgbClr val="FD8441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Wymiar taktyczny</a:t>
            </a:r>
          </a:p>
        </p:txBody>
      </p:sp>
      <p:sp>
        <p:nvSpPr>
          <p:cNvPr id="20" name="Pentagon 112">
            <a:extLst>
              <a:ext uri="{FF2B5EF4-FFF2-40B4-BE49-F238E27FC236}">
                <a16:creationId xmlns:a16="http://schemas.microsoft.com/office/drawing/2014/main" id="{01B68B63-D307-9061-ABBD-34497563D8EB}"/>
              </a:ext>
            </a:extLst>
          </p:cNvPr>
          <p:cNvSpPr/>
          <p:nvPr/>
        </p:nvSpPr>
        <p:spPr>
          <a:xfrm>
            <a:off x="1581260" y="3942737"/>
            <a:ext cx="1595414" cy="423869"/>
          </a:xfrm>
          <a:prstGeom prst="homePlate">
            <a:avLst/>
          </a:prstGeom>
          <a:solidFill>
            <a:srgbClr val="FD8441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Wymiar operacyjny</a:t>
            </a:r>
          </a:p>
        </p:txBody>
      </p:sp>
      <p:sp>
        <p:nvSpPr>
          <p:cNvPr id="21" name="Pentagon 113">
            <a:extLst>
              <a:ext uri="{FF2B5EF4-FFF2-40B4-BE49-F238E27FC236}">
                <a16:creationId xmlns:a16="http://schemas.microsoft.com/office/drawing/2014/main" id="{195639F3-6CD8-2AFD-6D08-C5DF6278BE82}"/>
              </a:ext>
            </a:extLst>
          </p:cNvPr>
          <p:cNvSpPr/>
          <p:nvPr/>
        </p:nvSpPr>
        <p:spPr>
          <a:xfrm>
            <a:off x="1581260" y="1134450"/>
            <a:ext cx="1595414" cy="423869"/>
          </a:xfrm>
          <a:prstGeom prst="homePlate">
            <a:avLst/>
          </a:prstGeom>
          <a:solidFill>
            <a:srgbClr val="FD8441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Wymiar strategiczny</a:t>
            </a: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4B6C27EB-E4CF-A48D-291E-305B3A35B319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5022973" y="1725863"/>
            <a:ext cx="1645535" cy="96583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lIns="18000" tIns="18000" rIns="18000" bIns="18000" anchor="ctr" anchorCtr="1"/>
          <a:lstStyle/>
          <a:p>
            <a:pPr marL="0" marR="0" lvl="0" indent="0" algn="ctr" defTabSz="91440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pl-PL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Analiza i planowanie zakupów</a:t>
            </a:r>
            <a:endParaRPr kumimoji="0" lang="en-GB" altLang="ja-JP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E8D33A47-ECBC-2B5C-A7A6-D404F6AC1C10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6951611" y="1723400"/>
            <a:ext cx="1645535" cy="96583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lIns="18000" tIns="18000" rIns="18000" bIns="18000" anchor="ctr" anchorCtr="1"/>
          <a:lstStyle/>
          <a:p>
            <a:pPr marL="0" marR="0" lvl="0" indent="0" algn="ctr" defTabSz="91440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Wybór dostawców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007611DE-4404-44EB-DB57-6E88E227E042}"/>
              </a:ext>
            </a:extLst>
          </p:cNvPr>
          <p:cNvSpPr>
            <a:spLocks noChangeAspect="1" noChangeArrowheads="1"/>
          </p:cNvSpPr>
          <p:nvPr/>
        </p:nvSpPr>
        <p:spPr bwMode="gray">
          <a:xfrm flipH="1">
            <a:off x="7997508" y="3706998"/>
            <a:ext cx="1645535" cy="96583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lIns="18000" tIns="18000" rIns="18000" bIns="18000" anchor="ctr" anchorCtr="1"/>
          <a:lstStyle/>
          <a:p>
            <a:pPr marL="0" marR="0" lvl="0" indent="0" algn="ctr" defTabSz="91440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Realizacja zamówienia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5" name="Oval 10">
            <a:extLst>
              <a:ext uri="{FF2B5EF4-FFF2-40B4-BE49-F238E27FC236}">
                <a16:creationId xmlns:a16="http://schemas.microsoft.com/office/drawing/2014/main" id="{91B15DC6-3C22-10E5-F210-F26A2DA5F0CF}"/>
              </a:ext>
            </a:extLst>
          </p:cNvPr>
          <p:cNvSpPr>
            <a:spLocks noChangeAspect="1" noChangeArrowheads="1"/>
          </p:cNvSpPr>
          <p:nvPr/>
        </p:nvSpPr>
        <p:spPr bwMode="gray">
          <a:xfrm flipH="1">
            <a:off x="8713810" y="2475304"/>
            <a:ext cx="1645535" cy="96583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lIns="18000" tIns="18000" rIns="18000" bIns="18000" anchor="ctr" anchorCtr="1"/>
          <a:lstStyle/>
          <a:p>
            <a:pPr marL="0" marR="0" lvl="0" indent="0" algn="ctr" defTabSz="91440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Negocjowanie, kontraktowanie i relacje z dostawcą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6" name="Oval 8">
            <a:extLst>
              <a:ext uri="{FF2B5EF4-FFF2-40B4-BE49-F238E27FC236}">
                <a16:creationId xmlns:a16="http://schemas.microsoft.com/office/drawing/2014/main" id="{90534AC5-85E5-162B-9F08-49EC4DBE5E1E}"/>
              </a:ext>
            </a:extLst>
          </p:cNvPr>
          <p:cNvSpPr>
            <a:spLocks noChangeAspect="1" noChangeArrowheads="1"/>
          </p:cNvSpPr>
          <p:nvPr/>
        </p:nvSpPr>
        <p:spPr bwMode="gray">
          <a:xfrm flipH="1">
            <a:off x="6019825" y="4113226"/>
            <a:ext cx="1645535" cy="96583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lIns="18000" tIns="18000" rIns="18000" bIns="18000" anchor="ctr" anchorCtr="1"/>
          <a:lstStyle/>
          <a:p>
            <a:pPr marL="0" marR="0" lvl="0" indent="0" algn="ctr" defTabSz="91440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Fakturowanie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6EF89FDA-FC47-104F-29E9-953A915FA87F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3308461" y="2492637"/>
            <a:ext cx="1645535" cy="965834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FFFF">
                <a:lumMod val="50000"/>
              </a:srgbClr>
            </a:solidFill>
            <a:round/>
            <a:headEnd/>
            <a:tailEnd/>
          </a:ln>
        </p:spPr>
        <p:txBody>
          <a:bodyPr lIns="18000" tIns="18000" rIns="18000" bIns="18000" anchor="ctr" anchorCtr="1"/>
          <a:lstStyle/>
          <a:p>
            <a:pPr marL="0" marR="0" lvl="0" indent="0" algn="ctr" defTabSz="91440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Identyfikacja i standaryzacja  potrzeb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8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783349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284418" y="854048"/>
            <a:ext cx="2675293" cy="592819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2 „Cykl życia”</a:t>
            </a:r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487145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2E8A2AC-29E9-26D6-03B4-E51D5A0E31E3}"/>
              </a:ext>
            </a:extLst>
          </p:cNvPr>
          <p:cNvSpPr txBox="1"/>
          <p:nvPr/>
        </p:nvSpPr>
        <p:spPr>
          <a:xfrm>
            <a:off x="3155708" y="1532836"/>
            <a:ext cx="2712641" cy="646331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POZIOM ŚREDNIO ZAAWANSOWANY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149BF55-B2FF-DF03-21DB-71073361FEFA}"/>
              </a:ext>
            </a:extLst>
          </p:cNvPr>
          <p:cNvSpPr txBox="1"/>
          <p:nvPr/>
        </p:nvSpPr>
        <p:spPr>
          <a:xfrm>
            <a:off x="5989113" y="1512293"/>
            <a:ext cx="2750526" cy="646331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POZIOM ZAAWANSOWANY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662444-9EBD-32B7-8967-EE153E685016}"/>
              </a:ext>
            </a:extLst>
          </p:cNvPr>
          <p:cNvSpPr txBox="1"/>
          <p:nvPr/>
        </p:nvSpPr>
        <p:spPr>
          <a:xfrm>
            <a:off x="284418" y="1532837"/>
            <a:ext cx="2750526" cy="646331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POZIOM PODSTAWOWY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F7CEB28-784A-02A7-DEE7-2012636C934C}"/>
              </a:ext>
            </a:extLst>
          </p:cNvPr>
          <p:cNvSpPr txBox="1"/>
          <p:nvPr/>
        </p:nvSpPr>
        <p:spPr>
          <a:xfrm>
            <a:off x="260059" y="2265138"/>
            <a:ext cx="2774885" cy="4036809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t" anchorCtr="0">
            <a:noAutofit/>
          </a:bodyPr>
          <a:lstStyle>
            <a:defPPr>
              <a:defRPr lang="pl-PL"/>
            </a:defPPr>
            <a:lvl1pPr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l-PL" sz="1400" b="1" dirty="0"/>
              <a:t>Zdolność do: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udzielania pomocy w monitorowaniu realizacji poszczególnych etapów cyklu życia zamówień publicznych ze zrozumieniem interakcji między etapami oraz monitorowaniu ryzyka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1A4E634-EB65-6A47-D2DB-6247DB0718C8}"/>
              </a:ext>
            </a:extLst>
          </p:cNvPr>
          <p:cNvSpPr txBox="1"/>
          <p:nvPr/>
        </p:nvSpPr>
        <p:spPr>
          <a:xfrm>
            <a:off x="3117823" y="2265138"/>
            <a:ext cx="2750526" cy="4036809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t" anchorCtr="0">
            <a:noAutofit/>
          </a:bodyPr>
          <a:lstStyle>
            <a:defPPr>
              <a:defRPr lang="pl-PL"/>
            </a:defPPr>
            <a:lvl1pPr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l-PL" sz="1400" b="1" dirty="0"/>
              <a:t>Zdolność do: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realizacji poszczególnych etapów cyklu życia zamówień publicznych ze zrozumieniem interakcji między etapami, czynników ryzyka oraz możliwości, które oferują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4EDC744-3C2B-CAD8-7D43-17B18DAD8DCB}"/>
              </a:ext>
            </a:extLst>
          </p:cNvPr>
          <p:cNvSpPr txBox="1"/>
          <p:nvPr/>
        </p:nvSpPr>
        <p:spPr>
          <a:xfrm>
            <a:off x="5951228" y="2250839"/>
            <a:ext cx="2788411" cy="4036809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t" anchorCtr="0">
            <a:noAutofit/>
          </a:bodyPr>
          <a:lstStyle>
            <a:defPPr>
              <a:defRPr lang="pl-PL"/>
            </a:defPPr>
            <a:lvl1pPr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l-PL" sz="1400" b="1" dirty="0"/>
              <a:t>Zdolność do: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zarządzania wszystkimi etapami cyklu życia zamówień publicznych ze zrozumieniem, w jaki sposób oddziałują na siebie nawzajem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konsekwentnego stosowania posiadanej wiedzy na temat cyklu życia zamówień publicznych, aby zmaksymalizować efektywność i optymalne wykorzystanie środków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przewidywania potencjalnych wyzwań, ryzyka oraz wpływu różnych etapów cyklu życia zamówień publicznych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udzielania porad dotyczących stosowania procedur, aby wykorzystać powiązania między etapami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64200CE-3CB6-11A8-0941-EEA6446841ED}"/>
              </a:ext>
            </a:extLst>
          </p:cNvPr>
          <p:cNvSpPr txBox="1"/>
          <p:nvPr/>
        </p:nvSpPr>
        <p:spPr>
          <a:xfrm>
            <a:off x="8860403" y="1512293"/>
            <a:ext cx="2750526" cy="646331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POZIOM EKSPERCKI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72E8362-BB9E-67B8-582A-0758ECE163A6}"/>
              </a:ext>
            </a:extLst>
          </p:cNvPr>
          <p:cNvSpPr txBox="1"/>
          <p:nvPr/>
        </p:nvSpPr>
        <p:spPr>
          <a:xfrm>
            <a:off x="8822518" y="2261706"/>
            <a:ext cx="2788411" cy="4009274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t" anchorCtr="0">
            <a:noAutofit/>
          </a:bodyPr>
          <a:lstStyle>
            <a:defPPr>
              <a:defRPr lang="pl-PL"/>
            </a:defPPr>
            <a:lvl1pPr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l-PL" sz="1400" b="1" dirty="0"/>
              <a:t>Zdolność do: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nadzorowania wszystkich etapów cyklu życia zamówień publicznych w ramach wielu rodzajów umów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kształtowania wewnętrznych strategii i narzędzi w celu wykorzystania powiązań między etapami udzielania zamówień publicznych, aby zmaksymalizować efektywność i optymalne wykorzystanie środków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działania jako punkt odniesienia w zakresie zarządzania cyklem życia zamówień publicznych dla osób wewnątrz organizacji i poza nią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9AE29FD-70B1-C3A5-8959-030412CF8BBA}"/>
              </a:ext>
            </a:extLst>
          </p:cNvPr>
          <p:cNvSpPr txBox="1"/>
          <p:nvPr/>
        </p:nvSpPr>
        <p:spPr>
          <a:xfrm>
            <a:off x="461009" y="6222998"/>
            <a:ext cx="10939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https://commission.europa.eu/funding-tenders/tools-public-buyers/professionalisation-public-buyers/procurcompeu-european-competency-framework-public-procurement-professionals_pl</a:t>
            </a:r>
          </a:p>
        </p:txBody>
      </p:sp>
    </p:spTree>
    <p:extLst>
      <p:ext uri="{BB962C8B-B14F-4D97-AF65-F5344CB8AC3E}">
        <p14:creationId xmlns:p14="http://schemas.microsoft.com/office/powerpoint/2010/main" val="244047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783349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E4B4B28-B010-65EA-F8AC-B70765DFD575}"/>
              </a:ext>
            </a:extLst>
          </p:cNvPr>
          <p:cNvSpPr/>
          <p:nvPr/>
        </p:nvSpPr>
        <p:spPr>
          <a:xfrm>
            <a:off x="995403" y="3526274"/>
            <a:ext cx="4915349" cy="1903069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Jaki jest Pana/Pani poziom wiedzy na temat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poszczególnych etapów cyklu życia zamówień publicznych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– od okresu poprzedzającego publikację ogłoszenia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do okresu po udzieleniu zamówienia?</a:t>
            </a:r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995403" y="1854021"/>
            <a:ext cx="2675293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2 „Cykl życia”</a:t>
            </a:r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231321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968B9A7-63C8-901A-9FDC-7A9C36DC4DE4}"/>
              </a:ext>
            </a:extLst>
          </p:cNvPr>
          <p:cNvSpPr txBox="1"/>
          <p:nvPr/>
        </p:nvSpPr>
        <p:spPr>
          <a:xfrm>
            <a:off x="4795002" y="1854021"/>
            <a:ext cx="6330198" cy="92333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KWESTIONARIUSZ SAMOOCENY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Pytania dotyczące wiedzy i umiejętności odpowiadające kompetencjom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AE8337E-3163-32FE-7BF8-032D86BC5AEA}"/>
              </a:ext>
            </a:extLst>
          </p:cNvPr>
          <p:cNvSpPr txBox="1"/>
          <p:nvPr/>
        </p:nvSpPr>
        <p:spPr>
          <a:xfrm>
            <a:off x="1100486" y="3091989"/>
            <a:ext cx="4705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PYTANIA DOTYCZĄCE WIEDZY: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928EBDC-204D-9A62-7346-E5F4F2BC6CB0}"/>
              </a:ext>
            </a:extLst>
          </p:cNvPr>
          <p:cNvSpPr txBox="1"/>
          <p:nvPr/>
        </p:nvSpPr>
        <p:spPr>
          <a:xfrm>
            <a:off x="6314933" y="3091989"/>
            <a:ext cx="4705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PYTANIA DOTYCZĄCE UMIEJĘTNOŚCI: 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99BABADC-B116-6D2A-B2BB-B35E23032F93}"/>
              </a:ext>
            </a:extLst>
          </p:cNvPr>
          <p:cNvSpPr/>
          <p:nvPr/>
        </p:nvSpPr>
        <p:spPr>
          <a:xfrm>
            <a:off x="6209851" y="3532208"/>
            <a:ext cx="4915349" cy="1903069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W jakim stopniu potrafi Pan/Pani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śledzić różne etapy cyklu życia zamówień publicznych?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4B21EF5-6392-F1A7-2CA9-CE338A9CD0D2}"/>
              </a:ext>
            </a:extLst>
          </p:cNvPr>
          <p:cNvSpPr txBox="1"/>
          <p:nvPr/>
        </p:nvSpPr>
        <p:spPr>
          <a:xfrm>
            <a:off x="740036" y="5709321"/>
            <a:ext cx="10939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https://commission.europa.eu/funding-tenders/tools-public-buyers/professionalisation-public-buyers/procurcompeu-european-competency-framework-public-procurement-professionals_pl</a:t>
            </a:r>
          </a:p>
        </p:txBody>
      </p:sp>
    </p:spTree>
    <p:extLst>
      <p:ext uri="{BB962C8B-B14F-4D97-AF65-F5344CB8AC3E}">
        <p14:creationId xmlns:p14="http://schemas.microsoft.com/office/powerpoint/2010/main" val="233634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783349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E4B4B28-B010-65EA-F8AC-B70765DFD575}"/>
              </a:ext>
            </a:extLst>
          </p:cNvPr>
          <p:cNvSpPr/>
          <p:nvPr/>
        </p:nvSpPr>
        <p:spPr>
          <a:xfrm>
            <a:off x="1066800" y="3151009"/>
            <a:ext cx="10058400" cy="2278335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1343025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kern="1200" dirty="0"/>
              <a:t>Etapy, zadania i procesy w cyklu życia zamówień publicznych oraz sposób ich oddziaływania na siebie nawzajem</a:t>
            </a:r>
          </a:p>
          <a:p>
            <a:pPr marL="1343025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P</a:t>
            </a:r>
            <a:r>
              <a:rPr lang="pl-PL" sz="1600" kern="1200" dirty="0"/>
              <a:t>owszechne wyzwania związane z powiązaniami między poszczególnymi fazami w cyklu życia zamówień publicznych</a:t>
            </a:r>
          </a:p>
          <a:p>
            <a:pPr marL="1343025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D</a:t>
            </a:r>
            <a:r>
              <a:rPr lang="pl-PL" sz="1600" kern="1200" dirty="0"/>
              <a:t>obre praktyki w zarządzaniu cyklem życia zamówień publicznych, takie jak narzędzia do śledzenia, komunikacja i ciągłe doskonalenie</a:t>
            </a:r>
          </a:p>
          <a:p>
            <a:pPr marL="1343025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W</a:t>
            </a:r>
            <a:r>
              <a:rPr lang="pl-PL" sz="1600" kern="1200" dirty="0"/>
              <a:t>ewnętrzne ramy organizacji dotyczące procedur udzielania zamówień</a:t>
            </a:r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1066800" y="1634446"/>
            <a:ext cx="2675293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2 „Cykl życia”</a:t>
            </a:r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231321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968B9A7-63C8-901A-9FDC-7A9C36DC4DE4}"/>
              </a:ext>
            </a:extLst>
          </p:cNvPr>
          <p:cNvSpPr txBox="1"/>
          <p:nvPr/>
        </p:nvSpPr>
        <p:spPr>
          <a:xfrm>
            <a:off x="4795002" y="1854021"/>
            <a:ext cx="6330198" cy="369332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MODUŁ SZKOLENIOWY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928EBDC-204D-9A62-7346-E5F4F2BC6CB0}"/>
              </a:ext>
            </a:extLst>
          </p:cNvPr>
          <p:cNvSpPr txBox="1"/>
          <p:nvPr/>
        </p:nvSpPr>
        <p:spPr>
          <a:xfrm>
            <a:off x="3743408" y="2502515"/>
            <a:ext cx="4705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Ten moduł szkoleniowy powinien obejmować: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0CF21C8-DE1A-3FE8-6A72-B014A8D20098}"/>
              </a:ext>
            </a:extLst>
          </p:cNvPr>
          <p:cNvSpPr txBox="1"/>
          <p:nvPr/>
        </p:nvSpPr>
        <p:spPr>
          <a:xfrm>
            <a:off x="626185" y="5703374"/>
            <a:ext cx="10939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https://commission.europa.eu/funding-tenders/tools-public-buyers/professionalisation-public-buyers/procurcompeu-european-competency-framework-public-procurement-professionals_pl</a:t>
            </a:r>
          </a:p>
        </p:txBody>
      </p:sp>
    </p:spTree>
    <p:extLst>
      <p:ext uri="{BB962C8B-B14F-4D97-AF65-F5344CB8AC3E}">
        <p14:creationId xmlns:p14="http://schemas.microsoft.com/office/powerpoint/2010/main" val="4270636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783349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84" name="Strzałka: pięciokąt 83">
            <a:extLst>
              <a:ext uri="{FF2B5EF4-FFF2-40B4-BE49-F238E27FC236}">
                <a16:creationId xmlns:a16="http://schemas.microsoft.com/office/drawing/2014/main" id="{27EFF8E1-8C3E-8C88-B30E-86362F3A0D58}"/>
              </a:ext>
            </a:extLst>
          </p:cNvPr>
          <p:cNvSpPr/>
          <p:nvPr/>
        </p:nvSpPr>
        <p:spPr>
          <a:xfrm>
            <a:off x="364317" y="3024759"/>
            <a:ext cx="2675293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    nr 2 „Cykl życia”</a:t>
            </a:r>
            <a:endParaRPr lang="pl-PL" dirty="0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D66A31A4-8180-2835-1070-26F9DFA1C299}"/>
              </a:ext>
            </a:extLst>
          </p:cNvPr>
          <p:cNvSpPr/>
          <p:nvPr/>
        </p:nvSpPr>
        <p:spPr>
          <a:xfrm>
            <a:off x="3034944" y="3024759"/>
            <a:ext cx="8868598" cy="808481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dirty="0"/>
              <a:t>Jakie korzyści przynosi kompleksowa wiedza o poszczególnych etapach cyklu życia zamówień publicznych?</a:t>
            </a:r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231321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</p:spTree>
    <p:extLst>
      <p:ext uri="{BB962C8B-B14F-4D97-AF65-F5344CB8AC3E}">
        <p14:creationId xmlns:p14="http://schemas.microsoft.com/office/powerpoint/2010/main" val="180390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683372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E4B4B28-B010-65EA-F8AC-B70765DFD575}"/>
              </a:ext>
            </a:extLst>
          </p:cNvPr>
          <p:cNvSpPr/>
          <p:nvPr/>
        </p:nvSpPr>
        <p:spPr>
          <a:xfrm>
            <a:off x="1066800" y="2767997"/>
            <a:ext cx="10058400" cy="3448190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Zrozumienie etapów, zadań i procesów w cyklu życia zamówień publicznych oraz sposobu ich oddziaływania na siebie nawzajem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Wdrożenie poszczególnych etapów cyklu życia zamówień publicznych; zrozumienie, w jaki sposób każdy z nich oddziałuje na wszystkie pozostałe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Wykorzystanie możliwości i przewidywanie ryzyka na kolejnych etapach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Przewidywanie ryzyka i wyzwań między etapami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Monitorowanie realizacji poszczególnych etapów i przedstawienie sprawozdań na ten temat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Uwzględnienie wniosków wyciągniętych z poprzednich postępowań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Zapewnienie transferu wiedzy między poszczególnymi etapami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Określenie niewydolności operacyjnych z poprzednich zamówień publicznych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Kształtowanie organizacyjnych strategii politycznych i narzędzi wewnętrznych w celu eksplorowania związków między etapami zamówień publicznych z myślą o maksymalizacji efektywności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Ustanowienie celów i strategii organizacyjnych mających na celu usprawnienie ogólnego podejścia do zamówień publicznych w ramach organizacji</a:t>
            </a:r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1066800" y="1276190"/>
            <a:ext cx="2675293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2 „Cykl życia”</a:t>
            </a:r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623389" y="6440987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968B9A7-63C8-901A-9FDC-7A9C36DC4DE4}"/>
              </a:ext>
            </a:extLst>
          </p:cNvPr>
          <p:cNvSpPr txBox="1"/>
          <p:nvPr/>
        </p:nvSpPr>
        <p:spPr>
          <a:xfrm>
            <a:off x="4795002" y="1356860"/>
            <a:ext cx="6330198" cy="646331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MODUŁ SZKOLENIOWY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WYNIKI NAUKI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928EBDC-204D-9A62-7346-E5F4F2BC6CB0}"/>
              </a:ext>
            </a:extLst>
          </p:cNvPr>
          <p:cNvSpPr txBox="1"/>
          <p:nvPr/>
        </p:nvSpPr>
        <p:spPr>
          <a:xfrm>
            <a:off x="1066800" y="2103168"/>
            <a:ext cx="1005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Po ukończeniu modułu szkoleniowego osoby uczące się powinny być w stanie zrozumieć lub przeprowadzić następujące działania na pożądanym poziomie biegłości: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4D9632B-8D79-98F5-844F-6E3258F2BC1C}"/>
              </a:ext>
            </a:extLst>
          </p:cNvPr>
          <p:cNvSpPr txBox="1"/>
          <p:nvPr/>
        </p:nvSpPr>
        <p:spPr>
          <a:xfrm>
            <a:off x="626185" y="6187071"/>
            <a:ext cx="10939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https://commission.europa.eu/funding-tenders/tools-public-buyers/professionalisation-public-buyers/procurcompeu-european-competency-framework-public-procurement-professionals_pl</a:t>
            </a:r>
          </a:p>
        </p:txBody>
      </p:sp>
    </p:spTree>
    <p:extLst>
      <p:ext uri="{BB962C8B-B14F-4D97-AF65-F5344CB8AC3E}">
        <p14:creationId xmlns:p14="http://schemas.microsoft.com/office/powerpoint/2010/main" val="3727500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1434AE1-90C2-67A2-0B13-E54F3BA0C03F}"/>
              </a:ext>
            </a:extLst>
          </p:cNvPr>
          <p:cNvSpPr/>
          <p:nvPr/>
        </p:nvSpPr>
        <p:spPr>
          <a:xfrm>
            <a:off x="584419" y="2920269"/>
            <a:ext cx="5728917" cy="30297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783349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E4B4B28-B010-65EA-F8AC-B70765DFD575}"/>
              </a:ext>
            </a:extLst>
          </p:cNvPr>
          <p:cNvSpPr/>
          <p:nvPr/>
        </p:nvSpPr>
        <p:spPr>
          <a:xfrm>
            <a:off x="6671245" y="1516670"/>
            <a:ext cx="4516240" cy="2538495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Wiedza fachowa specyficzna dla danej kategorii stanowi podstawę postępowania o udzielenie zamówienia</a:t>
            </a:r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2224537" y="1776399"/>
            <a:ext cx="2675293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7 „Specyficzna wiedza dla danej kategorii”</a:t>
            </a:r>
            <a:endParaRPr lang="pl-PL" dirty="0"/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231321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184B92B-A2E0-2E1C-26D0-0F83C7C2D96F}"/>
              </a:ext>
            </a:extLst>
          </p:cNvPr>
          <p:cNvSpPr txBox="1"/>
          <p:nvPr/>
        </p:nvSpPr>
        <p:spPr>
          <a:xfrm>
            <a:off x="936265" y="3419468"/>
            <a:ext cx="5025224" cy="2031325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400" dirty="0"/>
              <a:t>Cechy charakterystyczne kategorii dostaw, usług lub robót (budowlanych), które mają zostać nabyte, muszą być dobrze zrozumiane, w tym poprzez zaangażowanie ekspertów i innych zainteresowanych stron (profesjonalistów i użytkowników końcowych).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400" dirty="0"/>
              <a:t>Strategia udzielania zamówień publicznych oraz związane z nimi dokumenty muszą być dostosowane z myślą o zaspokojeniu określonej potrzeby i maksymalizacji optymalnego wykorzystania środków.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F100618-D0D8-9C38-CA86-84157821ED88}"/>
              </a:ext>
            </a:extLst>
          </p:cNvPr>
          <p:cNvSpPr txBox="1"/>
          <p:nvPr/>
        </p:nvSpPr>
        <p:spPr>
          <a:xfrm>
            <a:off x="6615586" y="4195668"/>
            <a:ext cx="4282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WIEDZA NA TEMAT: cech i specyfiki odnoszących się do jednej kategorii dostaw, usług lub robót budowlanych lub większej liczby takich kategorii, w tym dostawców, parametrów technicznych i warunków rynkowych.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57A6B5B-A94B-C66E-EC0F-8290FEE7DFF4}"/>
              </a:ext>
            </a:extLst>
          </p:cNvPr>
          <p:cNvSpPr txBox="1"/>
          <p:nvPr/>
        </p:nvSpPr>
        <p:spPr>
          <a:xfrm>
            <a:off x="538274" y="5963539"/>
            <a:ext cx="10939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https://commission.europa.eu/funding-tenders/tools-public-buyers/professionalisation-public-buyers/procurcompeu-european-competency-framework-public-procurement-professionals_pl</a:t>
            </a:r>
          </a:p>
        </p:txBody>
      </p:sp>
    </p:spTree>
    <p:extLst>
      <p:ext uri="{BB962C8B-B14F-4D97-AF65-F5344CB8AC3E}">
        <p14:creationId xmlns:p14="http://schemas.microsoft.com/office/powerpoint/2010/main" val="420357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ole tekstowe 49">
            <a:extLst>
              <a:ext uri="{FF2B5EF4-FFF2-40B4-BE49-F238E27FC236}">
                <a16:creationId xmlns:a16="http://schemas.microsoft.com/office/drawing/2014/main" id="{EB7B3AA8-3D0A-8EF7-9988-7C6A1DF7205F}"/>
              </a:ext>
            </a:extLst>
          </p:cNvPr>
          <p:cNvSpPr txBox="1"/>
          <p:nvPr/>
        </p:nvSpPr>
        <p:spPr>
          <a:xfrm>
            <a:off x="485030" y="2287559"/>
            <a:ext cx="3705307" cy="8121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7892DB51-044F-4966-4988-AB0DD8300A7D}"/>
              </a:ext>
            </a:extLst>
          </p:cNvPr>
          <p:cNvSpPr txBox="1"/>
          <p:nvPr/>
        </p:nvSpPr>
        <p:spPr>
          <a:xfrm>
            <a:off x="485029" y="4484438"/>
            <a:ext cx="3722649" cy="3876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120832"/>
            <a:ext cx="8442960" cy="1127871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604291" y="2349728"/>
            <a:ext cx="3511096" cy="315327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 „Planowanie”</a:t>
            </a:r>
            <a:endParaRPr lang="pl-PL" sz="1200" dirty="0"/>
          </a:p>
        </p:txBody>
      </p:sp>
      <p:sp>
        <p:nvSpPr>
          <p:cNvPr id="84" name="Strzałka: pięciokąt 83">
            <a:extLst>
              <a:ext uri="{FF2B5EF4-FFF2-40B4-BE49-F238E27FC236}">
                <a16:creationId xmlns:a16="http://schemas.microsoft.com/office/drawing/2014/main" id="{27EFF8E1-8C3E-8C88-B30E-86362F3A0D58}"/>
              </a:ext>
            </a:extLst>
          </p:cNvPr>
          <p:cNvSpPr/>
          <p:nvPr/>
        </p:nvSpPr>
        <p:spPr>
          <a:xfrm>
            <a:off x="600411" y="2708000"/>
            <a:ext cx="3511095" cy="315328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2 „Cykl życia”</a:t>
            </a:r>
            <a:endParaRPr lang="pl-PL" sz="1200" dirty="0"/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604299" y="6461004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0601FD6-AE5B-97CA-8014-629CE579531F}"/>
              </a:ext>
            </a:extLst>
          </p:cNvPr>
          <p:cNvSpPr txBox="1"/>
          <p:nvPr/>
        </p:nvSpPr>
        <p:spPr>
          <a:xfrm>
            <a:off x="604299" y="1455775"/>
            <a:ext cx="7261232" cy="369332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SPECYFICZNE DLA ZAMÓWIEŃ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07132CD-B14B-D0C4-6115-162895AED827}"/>
              </a:ext>
            </a:extLst>
          </p:cNvPr>
          <p:cNvSpPr txBox="1"/>
          <p:nvPr/>
        </p:nvSpPr>
        <p:spPr>
          <a:xfrm>
            <a:off x="600414" y="1904678"/>
            <a:ext cx="351109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HORYZONTALNE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E016307-E8D4-921E-694A-70145D79D942}"/>
              </a:ext>
            </a:extLst>
          </p:cNvPr>
          <p:cNvSpPr txBox="1"/>
          <p:nvPr/>
        </p:nvSpPr>
        <p:spPr>
          <a:xfrm>
            <a:off x="4358320" y="1904678"/>
            <a:ext cx="351109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PRZED UDZIELENIEM ZAMÓWIENIA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EF86870-03F8-BF32-9EF6-D26E2DE5803E}"/>
              </a:ext>
            </a:extLst>
          </p:cNvPr>
          <p:cNvSpPr txBox="1"/>
          <p:nvPr/>
        </p:nvSpPr>
        <p:spPr>
          <a:xfrm>
            <a:off x="4352492" y="4592774"/>
            <a:ext cx="351109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PO UDZIELENIU ZAMÓWIENIA </a:t>
            </a:r>
          </a:p>
        </p:txBody>
      </p:sp>
      <p:sp>
        <p:nvSpPr>
          <p:cNvPr id="18" name="Strzałka: pięciokąt 17">
            <a:extLst>
              <a:ext uri="{FF2B5EF4-FFF2-40B4-BE49-F238E27FC236}">
                <a16:creationId xmlns:a16="http://schemas.microsoft.com/office/drawing/2014/main" id="{E68A19A3-3684-268D-3496-DE5532AE4C46}"/>
              </a:ext>
            </a:extLst>
          </p:cNvPr>
          <p:cNvSpPr/>
          <p:nvPr/>
        </p:nvSpPr>
        <p:spPr>
          <a:xfrm>
            <a:off x="600412" y="3079727"/>
            <a:ext cx="3511095" cy="315328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3 „Prawo”</a:t>
            </a:r>
            <a:endParaRPr lang="pl-PL" sz="1200" dirty="0"/>
          </a:p>
        </p:txBody>
      </p:sp>
      <p:sp>
        <p:nvSpPr>
          <p:cNvPr id="19" name="Strzałka: pięciokąt 18">
            <a:extLst>
              <a:ext uri="{FF2B5EF4-FFF2-40B4-BE49-F238E27FC236}">
                <a16:creationId xmlns:a16="http://schemas.microsoft.com/office/drawing/2014/main" id="{79D1390B-0EA2-1EC7-DD57-0B6BE9558025}"/>
              </a:ext>
            </a:extLst>
          </p:cNvPr>
          <p:cNvSpPr/>
          <p:nvPr/>
        </p:nvSpPr>
        <p:spPr>
          <a:xfrm>
            <a:off x="604291" y="3446778"/>
            <a:ext cx="3511095" cy="315328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4 „e-Zamówienia i inne narzędzia IT”</a:t>
            </a:r>
            <a:endParaRPr lang="pl-PL" sz="1200" dirty="0"/>
          </a:p>
        </p:txBody>
      </p:sp>
      <p:sp>
        <p:nvSpPr>
          <p:cNvPr id="20" name="Strzałka: pięciokąt 19">
            <a:extLst>
              <a:ext uri="{FF2B5EF4-FFF2-40B4-BE49-F238E27FC236}">
                <a16:creationId xmlns:a16="http://schemas.microsoft.com/office/drawing/2014/main" id="{B22E7409-1962-4FE6-B8E0-FD75AB5D77C9}"/>
              </a:ext>
            </a:extLst>
          </p:cNvPr>
          <p:cNvSpPr/>
          <p:nvPr/>
        </p:nvSpPr>
        <p:spPr>
          <a:xfrm>
            <a:off x="600406" y="3805051"/>
            <a:ext cx="3511095" cy="315328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5 „Zrównoważone zamówienia publiczne”</a:t>
            </a:r>
            <a:endParaRPr lang="pl-PL" sz="1200" dirty="0"/>
          </a:p>
        </p:txBody>
      </p:sp>
      <p:sp>
        <p:nvSpPr>
          <p:cNvPr id="21" name="Strzałka: pięciokąt 20">
            <a:extLst>
              <a:ext uri="{FF2B5EF4-FFF2-40B4-BE49-F238E27FC236}">
                <a16:creationId xmlns:a16="http://schemas.microsoft.com/office/drawing/2014/main" id="{D8CDF181-0636-770B-A1BA-9304043BCDA8}"/>
              </a:ext>
            </a:extLst>
          </p:cNvPr>
          <p:cNvSpPr/>
          <p:nvPr/>
        </p:nvSpPr>
        <p:spPr>
          <a:xfrm>
            <a:off x="600409" y="4169110"/>
            <a:ext cx="3511095" cy="315328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6 „Zamówienia publiczne innowacyjne”</a:t>
            </a:r>
            <a:endParaRPr lang="pl-PL" sz="1200" dirty="0"/>
          </a:p>
        </p:txBody>
      </p:sp>
      <p:sp>
        <p:nvSpPr>
          <p:cNvPr id="22" name="Strzałka: pięciokąt 21">
            <a:extLst>
              <a:ext uri="{FF2B5EF4-FFF2-40B4-BE49-F238E27FC236}">
                <a16:creationId xmlns:a16="http://schemas.microsoft.com/office/drawing/2014/main" id="{0BFAB760-8B29-99EE-7A0F-CDCE4F166C9E}"/>
              </a:ext>
            </a:extLst>
          </p:cNvPr>
          <p:cNvSpPr/>
          <p:nvPr/>
        </p:nvSpPr>
        <p:spPr>
          <a:xfrm>
            <a:off x="600408" y="4524005"/>
            <a:ext cx="3511095" cy="315328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7 „Specyficzne dla danej kategorii”</a:t>
            </a:r>
            <a:endParaRPr lang="pl-PL" sz="1200" dirty="0"/>
          </a:p>
        </p:txBody>
      </p:sp>
      <p:sp>
        <p:nvSpPr>
          <p:cNvPr id="23" name="Strzałka: pięciokąt 22">
            <a:extLst>
              <a:ext uri="{FF2B5EF4-FFF2-40B4-BE49-F238E27FC236}">
                <a16:creationId xmlns:a16="http://schemas.microsoft.com/office/drawing/2014/main" id="{DECA8EAE-674A-131E-9852-CD98F965ED6E}"/>
              </a:ext>
            </a:extLst>
          </p:cNvPr>
          <p:cNvSpPr/>
          <p:nvPr/>
        </p:nvSpPr>
        <p:spPr>
          <a:xfrm>
            <a:off x="604299" y="4888888"/>
            <a:ext cx="3511095" cy="315328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8 „Zarządzanie dostawcami”</a:t>
            </a:r>
            <a:endParaRPr lang="pl-PL" sz="1200" dirty="0"/>
          </a:p>
        </p:txBody>
      </p:sp>
      <p:sp>
        <p:nvSpPr>
          <p:cNvPr id="24" name="Strzałka: pięciokąt 23">
            <a:extLst>
              <a:ext uri="{FF2B5EF4-FFF2-40B4-BE49-F238E27FC236}">
                <a16:creationId xmlns:a16="http://schemas.microsoft.com/office/drawing/2014/main" id="{2D7C0183-204C-D36E-83B7-64FCB9283F91}"/>
              </a:ext>
            </a:extLst>
          </p:cNvPr>
          <p:cNvSpPr/>
          <p:nvPr/>
        </p:nvSpPr>
        <p:spPr>
          <a:xfrm>
            <a:off x="600407" y="5257796"/>
            <a:ext cx="3511095" cy="315328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9 „Negocjacje”</a:t>
            </a:r>
            <a:endParaRPr lang="pl-PL" sz="1200" dirty="0"/>
          </a:p>
        </p:txBody>
      </p:sp>
      <p:sp>
        <p:nvSpPr>
          <p:cNvPr id="25" name="Strzałka: pięciokąt 24">
            <a:extLst>
              <a:ext uri="{FF2B5EF4-FFF2-40B4-BE49-F238E27FC236}">
                <a16:creationId xmlns:a16="http://schemas.microsoft.com/office/drawing/2014/main" id="{27236DE8-1D59-BB6A-BA1A-072617F809C8}"/>
              </a:ext>
            </a:extLst>
          </p:cNvPr>
          <p:cNvSpPr/>
          <p:nvPr/>
        </p:nvSpPr>
        <p:spPr>
          <a:xfrm>
            <a:off x="4362204" y="2366044"/>
            <a:ext cx="3511096" cy="315327"/>
          </a:xfrm>
          <a:prstGeom prst="homePlate">
            <a:avLst/>
          </a:prstGeom>
          <a:solidFill>
            <a:srgbClr val="0092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10 „Ocena potrzeb”</a:t>
            </a:r>
            <a:endParaRPr lang="pl-PL" sz="1200" dirty="0"/>
          </a:p>
        </p:txBody>
      </p:sp>
      <p:sp>
        <p:nvSpPr>
          <p:cNvPr id="26" name="Strzałka: pięciokąt 25">
            <a:extLst>
              <a:ext uri="{FF2B5EF4-FFF2-40B4-BE49-F238E27FC236}">
                <a16:creationId xmlns:a16="http://schemas.microsoft.com/office/drawing/2014/main" id="{E861875B-2EFF-E969-7B2E-5CD6708174EC}"/>
              </a:ext>
            </a:extLst>
          </p:cNvPr>
          <p:cNvSpPr/>
          <p:nvPr/>
        </p:nvSpPr>
        <p:spPr>
          <a:xfrm>
            <a:off x="4362205" y="2723977"/>
            <a:ext cx="3511095" cy="315328"/>
          </a:xfrm>
          <a:prstGeom prst="homePlate">
            <a:avLst/>
          </a:prstGeom>
          <a:solidFill>
            <a:srgbClr val="0092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lvl="0" indent="-357188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11 „Analiza rynkowa i zaangażowanie rynkowe”</a:t>
            </a:r>
            <a:endParaRPr lang="pl-PL" sz="1200" dirty="0"/>
          </a:p>
        </p:txBody>
      </p:sp>
      <p:sp>
        <p:nvSpPr>
          <p:cNvPr id="27" name="Strzałka: pięciokąt 26">
            <a:extLst>
              <a:ext uri="{FF2B5EF4-FFF2-40B4-BE49-F238E27FC236}">
                <a16:creationId xmlns:a16="http://schemas.microsoft.com/office/drawing/2014/main" id="{CEEA14FB-4D69-7EE9-654C-01F4DF95C069}"/>
              </a:ext>
            </a:extLst>
          </p:cNvPr>
          <p:cNvSpPr/>
          <p:nvPr/>
        </p:nvSpPr>
        <p:spPr>
          <a:xfrm>
            <a:off x="4362205" y="3096238"/>
            <a:ext cx="3511095" cy="315328"/>
          </a:xfrm>
          <a:prstGeom prst="homePlate">
            <a:avLst/>
          </a:prstGeom>
          <a:solidFill>
            <a:srgbClr val="0092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lvl="0" indent="-357188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12 „Strategia udzielania zamówień publicznych”</a:t>
            </a:r>
            <a:endParaRPr lang="pl-PL" sz="1200" dirty="0"/>
          </a:p>
        </p:txBody>
      </p:sp>
      <p:sp>
        <p:nvSpPr>
          <p:cNvPr id="28" name="Strzałka: pięciokąt 27">
            <a:extLst>
              <a:ext uri="{FF2B5EF4-FFF2-40B4-BE49-F238E27FC236}">
                <a16:creationId xmlns:a16="http://schemas.microsoft.com/office/drawing/2014/main" id="{31C6E4E7-A03E-A437-1E43-DE215A7EC8DB}"/>
              </a:ext>
            </a:extLst>
          </p:cNvPr>
          <p:cNvSpPr/>
          <p:nvPr/>
        </p:nvSpPr>
        <p:spPr>
          <a:xfrm>
            <a:off x="4362204" y="3455820"/>
            <a:ext cx="3511095" cy="315328"/>
          </a:xfrm>
          <a:prstGeom prst="homePlate">
            <a:avLst/>
          </a:prstGeom>
          <a:solidFill>
            <a:srgbClr val="0092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13 „Specyfikacje techniczne”</a:t>
            </a:r>
            <a:endParaRPr lang="pl-PL" sz="1200" dirty="0"/>
          </a:p>
        </p:txBody>
      </p:sp>
      <p:sp>
        <p:nvSpPr>
          <p:cNvPr id="29" name="Strzałka: pięciokąt 28">
            <a:extLst>
              <a:ext uri="{FF2B5EF4-FFF2-40B4-BE49-F238E27FC236}">
                <a16:creationId xmlns:a16="http://schemas.microsoft.com/office/drawing/2014/main" id="{EAAA5AFF-5A9D-053D-E73F-5FF3A5BC8A8E}"/>
              </a:ext>
            </a:extLst>
          </p:cNvPr>
          <p:cNvSpPr/>
          <p:nvPr/>
        </p:nvSpPr>
        <p:spPr>
          <a:xfrm>
            <a:off x="4358323" y="3822477"/>
            <a:ext cx="3511095" cy="315328"/>
          </a:xfrm>
          <a:prstGeom prst="homePlate">
            <a:avLst/>
          </a:prstGeom>
          <a:solidFill>
            <a:srgbClr val="0092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14 „Dokumentacja przetargowa”</a:t>
            </a:r>
            <a:endParaRPr lang="pl-PL" sz="1200" dirty="0"/>
          </a:p>
        </p:txBody>
      </p:sp>
      <p:sp>
        <p:nvSpPr>
          <p:cNvPr id="30" name="Strzałka: pięciokąt 29">
            <a:extLst>
              <a:ext uri="{FF2B5EF4-FFF2-40B4-BE49-F238E27FC236}">
                <a16:creationId xmlns:a16="http://schemas.microsoft.com/office/drawing/2014/main" id="{EE096AF4-DF52-AEC1-4658-CDFA9AADBDDF}"/>
              </a:ext>
            </a:extLst>
          </p:cNvPr>
          <p:cNvSpPr/>
          <p:nvPr/>
        </p:nvSpPr>
        <p:spPr>
          <a:xfrm>
            <a:off x="4358322" y="4193551"/>
            <a:ext cx="3511095" cy="315328"/>
          </a:xfrm>
          <a:prstGeom prst="homePlate">
            <a:avLst/>
          </a:prstGeom>
          <a:solidFill>
            <a:srgbClr val="0092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15 „Ocena ofert”</a:t>
            </a:r>
            <a:endParaRPr lang="pl-PL" sz="1200" dirty="0"/>
          </a:p>
        </p:txBody>
      </p:sp>
      <p:sp>
        <p:nvSpPr>
          <p:cNvPr id="31" name="Strzałka: pięciokąt 30">
            <a:extLst>
              <a:ext uri="{FF2B5EF4-FFF2-40B4-BE49-F238E27FC236}">
                <a16:creationId xmlns:a16="http://schemas.microsoft.com/office/drawing/2014/main" id="{7C5B9509-536A-3A55-4968-D162161CEC1B}"/>
              </a:ext>
            </a:extLst>
          </p:cNvPr>
          <p:cNvSpPr/>
          <p:nvPr/>
        </p:nvSpPr>
        <p:spPr>
          <a:xfrm>
            <a:off x="4352493" y="5047460"/>
            <a:ext cx="3511095" cy="315328"/>
          </a:xfrm>
          <a:prstGeom prst="homePlate">
            <a:avLst/>
          </a:prstGeom>
          <a:solidFill>
            <a:srgbClr val="0092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16 „Zarządzanie umowami”</a:t>
            </a:r>
            <a:endParaRPr lang="pl-PL" sz="1200" dirty="0"/>
          </a:p>
        </p:txBody>
      </p:sp>
      <p:sp>
        <p:nvSpPr>
          <p:cNvPr id="32" name="Strzałka: pięciokąt 31">
            <a:extLst>
              <a:ext uri="{FF2B5EF4-FFF2-40B4-BE49-F238E27FC236}">
                <a16:creationId xmlns:a16="http://schemas.microsoft.com/office/drawing/2014/main" id="{AD1B4F99-BA86-6D0D-9FEC-DED37069E886}"/>
              </a:ext>
            </a:extLst>
          </p:cNvPr>
          <p:cNvSpPr/>
          <p:nvPr/>
        </p:nvSpPr>
        <p:spPr>
          <a:xfrm>
            <a:off x="4356377" y="5396697"/>
            <a:ext cx="3511095" cy="315328"/>
          </a:xfrm>
          <a:prstGeom prst="homePlate">
            <a:avLst/>
          </a:prstGeom>
          <a:solidFill>
            <a:srgbClr val="0092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17 „Certyfikacja i płatność”</a:t>
            </a:r>
            <a:endParaRPr lang="pl-PL" sz="1200" dirty="0"/>
          </a:p>
        </p:txBody>
      </p:sp>
      <p:sp>
        <p:nvSpPr>
          <p:cNvPr id="33" name="Strzałka: pięciokąt 32">
            <a:extLst>
              <a:ext uri="{FF2B5EF4-FFF2-40B4-BE49-F238E27FC236}">
                <a16:creationId xmlns:a16="http://schemas.microsoft.com/office/drawing/2014/main" id="{192C4368-21A7-A6B4-CA3B-4130DAB3A5E0}"/>
              </a:ext>
            </a:extLst>
          </p:cNvPr>
          <p:cNvSpPr/>
          <p:nvPr/>
        </p:nvSpPr>
        <p:spPr>
          <a:xfrm>
            <a:off x="4362205" y="5754631"/>
            <a:ext cx="3511095" cy="315328"/>
          </a:xfrm>
          <a:prstGeom prst="homePlate">
            <a:avLst/>
          </a:prstGeom>
          <a:solidFill>
            <a:srgbClr val="0092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18 „Sprawozdawczość i ocena”</a:t>
            </a:r>
            <a:endParaRPr lang="pl-PL" sz="1200" dirty="0"/>
          </a:p>
        </p:txBody>
      </p:sp>
      <p:sp>
        <p:nvSpPr>
          <p:cNvPr id="34" name="Strzałka: pięciokąt 33">
            <a:extLst>
              <a:ext uri="{FF2B5EF4-FFF2-40B4-BE49-F238E27FC236}">
                <a16:creationId xmlns:a16="http://schemas.microsoft.com/office/drawing/2014/main" id="{12A42758-68F3-BBCC-C7E9-8CC2734D4F3E}"/>
              </a:ext>
            </a:extLst>
          </p:cNvPr>
          <p:cNvSpPr/>
          <p:nvPr/>
        </p:nvSpPr>
        <p:spPr>
          <a:xfrm>
            <a:off x="8108460" y="1912943"/>
            <a:ext cx="3511096" cy="315327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 indent="-44450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20 „Zdolności dostosowawcze i modernizacja”</a:t>
            </a:r>
            <a:endParaRPr lang="pl-PL" sz="1200" dirty="0"/>
          </a:p>
        </p:txBody>
      </p:sp>
      <p:sp>
        <p:nvSpPr>
          <p:cNvPr id="35" name="Strzałka: pięciokąt 34">
            <a:extLst>
              <a:ext uri="{FF2B5EF4-FFF2-40B4-BE49-F238E27FC236}">
                <a16:creationId xmlns:a16="http://schemas.microsoft.com/office/drawing/2014/main" id="{711F4418-CB2B-9F50-9110-958AB451B0FF}"/>
              </a:ext>
            </a:extLst>
          </p:cNvPr>
          <p:cNvSpPr/>
          <p:nvPr/>
        </p:nvSpPr>
        <p:spPr>
          <a:xfrm>
            <a:off x="8104580" y="2279993"/>
            <a:ext cx="3511095" cy="315328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21 „Myślenie analityczne i krytyczne”</a:t>
            </a:r>
            <a:endParaRPr lang="pl-PL" sz="1200" dirty="0"/>
          </a:p>
        </p:txBody>
      </p:sp>
      <p:sp>
        <p:nvSpPr>
          <p:cNvPr id="36" name="Strzałka: pięciokąt 35">
            <a:extLst>
              <a:ext uri="{FF2B5EF4-FFF2-40B4-BE49-F238E27FC236}">
                <a16:creationId xmlns:a16="http://schemas.microsoft.com/office/drawing/2014/main" id="{A5F8E9C5-1AA7-243A-8E61-4E7693D47392}"/>
              </a:ext>
            </a:extLst>
          </p:cNvPr>
          <p:cNvSpPr/>
          <p:nvPr/>
        </p:nvSpPr>
        <p:spPr>
          <a:xfrm>
            <a:off x="8104581" y="2635668"/>
            <a:ext cx="3511095" cy="315328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22 „Komunikacja”</a:t>
            </a:r>
            <a:endParaRPr lang="pl-PL" sz="1200" dirty="0"/>
          </a:p>
        </p:txBody>
      </p:sp>
      <p:sp>
        <p:nvSpPr>
          <p:cNvPr id="37" name="Strzałka: pięciokąt 36">
            <a:extLst>
              <a:ext uri="{FF2B5EF4-FFF2-40B4-BE49-F238E27FC236}">
                <a16:creationId xmlns:a16="http://schemas.microsoft.com/office/drawing/2014/main" id="{CE15C180-4F25-1E74-F7F5-E47C1D87413C}"/>
              </a:ext>
            </a:extLst>
          </p:cNvPr>
          <p:cNvSpPr/>
          <p:nvPr/>
        </p:nvSpPr>
        <p:spPr>
          <a:xfrm>
            <a:off x="8108460" y="3002719"/>
            <a:ext cx="3511095" cy="315328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23 „Etyka i przestrzeganie przepisów”</a:t>
            </a:r>
            <a:endParaRPr lang="pl-PL" sz="1200" dirty="0"/>
          </a:p>
        </p:txBody>
      </p:sp>
      <p:sp>
        <p:nvSpPr>
          <p:cNvPr id="38" name="Strzałka: pięciokąt 37">
            <a:extLst>
              <a:ext uri="{FF2B5EF4-FFF2-40B4-BE49-F238E27FC236}">
                <a16:creationId xmlns:a16="http://schemas.microsoft.com/office/drawing/2014/main" id="{15367F84-8D4F-4627-913E-6443C862723B}"/>
              </a:ext>
            </a:extLst>
          </p:cNvPr>
          <p:cNvSpPr/>
          <p:nvPr/>
        </p:nvSpPr>
        <p:spPr>
          <a:xfrm>
            <a:off x="8104579" y="3806946"/>
            <a:ext cx="3511095" cy="315328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24 „Współpraca”</a:t>
            </a:r>
            <a:endParaRPr lang="pl-PL" sz="1200" dirty="0"/>
          </a:p>
        </p:txBody>
      </p:sp>
      <p:sp>
        <p:nvSpPr>
          <p:cNvPr id="39" name="Strzałka: pięciokąt 38">
            <a:extLst>
              <a:ext uri="{FF2B5EF4-FFF2-40B4-BE49-F238E27FC236}">
                <a16:creationId xmlns:a16="http://schemas.microsoft.com/office/drawing/2014/main" id="{706545F6-2A02-31B7-65ED-184FA5A987FD}"/>
              </a:ext>
            </a:extLst>
          </p:cNvPr>
          <p:cNvSpPr/>
          <p:nvPr/>
        </p:nvSpPr>
        <p:spPr>
          <a:xfrm>
            <a:off x="8104578" y="4162621"/>
            <a:ext cx="3511095" cy="315328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 lvl="0" indent="-444500">
              <a:tabLst>
                <a:tab pos="444500" algn="l"/>
              </a:tabLst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25 „Zarządzanie relacjami z zainteresowanymi stronami”</a:t>
            </a:r>
            <a:endParaRPr lang="pl-PL" sz="1200" dirty="0"/>
          </a:p>
        </p:txBody>
      </p:sp>
      <p:sp>
        <p:nvSpPr>
          <p:cNvPr id="40" name="Strzałka: pięciokąt 39">
            <a:extLst>
              <a:ext uri="{FF2B5EF4-FFF2-40B4-BE49-F238E27FC236}">
                <a16:creationId xmlns:a16="http://schemas.microsoft.com/office/drawing/2014/main" id="{D6F373D1-55E8-C225-B127-A867B0E4EB7F}"/>
              </a:ext>
            </a:extLst>
          </p:cNvPr>
          <p:cNvSpPr/>
          <p:nvPr/>
        </p:nvSpPr>
        <p:spPr>
          <a:xfrm>
            <a:off x="8104577" y="4506252"/>
            <a:ext cx="3511095" cy="315328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26 „Zarządzanie zespołem i przywództwo”</a:t>
            </a:r>
            <a:endParaRPr lang="pl-PL" sz="1200" dirty="0"/>
          </a:p>
        </p:txBody>
      </p:sp>
      <p:sp>
        <p:nvSpPr>
          <p:cNvPr id="41" name="Strzałka: pięciokąt 40">
            <a:extLst>
              <a:ext uri="{FF2B5EF4-FFF2-40B4-BE49-F238E27FC236}">
                <a16:creationId xmlns:a16="http://schemas.microsoft.com/office/drawing/2014/main" id="{D91086D1-3FFB-8FAD-4BF5-2C708C92B7DD}"/>
              </a:ext>
            </a:extLst>
          </p:cNvPr>
          <p:cNvSpPr/>
          <p:nvPr/>
        </p:nvSpPr>
        <p:spPr>
          <a:xfrm>
            <a:off x="8108461" y="5312974"/>
            <a:ext cx="3511095" cy="315328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27 „Świadomość organizacyjna”</a:t>
            </a:r>
            <a:endParaRPr lang="pl-PL" sz="1200" dirty="0"/>
          </a:p>
        </p:txBody>
      </p:sp>
      <p:sp>
        <p:nvSpPr>
          <p:cNvPr id="42" name="Strzałka: pięciokąt 41">
            <a:extLst>
              <a:ext uri="{FF2B5EF4-FFF2-40B4-BE49-F238E27FC236}">
                <a16:creationId xmlns:a16="http://schemas.microsoft.com/office/drawing/2014/main" id="{E04C3352-6D42-93A9-18A0-4854BC7879F2}"/>
              </a:ext>
            </a:extLst>
          </p:cNvPr>
          <p:cNvSpPr/>
          <p:nvPr/>
        </p:nvSpPr>
        <p:spPr>
          <a:xfrm>
            <a:off x="8098742" y="5679631"/>
            <a:ext cx="3511095" cy="315328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28 „Zarządzanie projektem”</a:t>
            </a:r>
            <a:endParaRPr lang="pl-PL" sz="1200" dirty="0"/>
          </a:p>
        </p:txBody>
      </p:sp>
      <p:sp>
        <p:nvSpPr>
          <p:cNvPr id="43" name="Strzałka: pięciokąt 42">
            <a:extLst>
              <a:ext uri="{FF2B5EF4-FFF2-40B4-BE49-F238E27FC236}">
                <a16:creationId xmlns:a16="http://schemas.microsoft.com/office/drawing/2014/main" id="{731E14F8-9A6A-DB73-1534-E89D945BC819}"/>
              </a:ext>
            </a:extLst>
          </p:cNvPr>
          <p:cNvSpPr/>
          <p:nvPr/>
        </p:nvSpPr>
        <p:spPr>
          <a:xfrm>
            <a:off x="4362205" y="6106169"/>
            <a:ext cx="3511095" cy="315328"/>
          </a:xfrm>
          <a:prstGeom prst="homePlate">
            <a:avLst/>
          </a:prstGeom>
          <a:solidFill>
            <a:srgbClr val="0092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tabLst>
                <a:tab pos="0" algn="l"/>
              </a:tabLst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19 „Rozwiązywanie konfliktów i mediacje”</a:t>
            </a:r>
            <a:endParaRPr lang="pl-PL" sz="1200" dirty="0"/>
          </a:p>
        </p:txBody>
      </p:sp>
      <p:sp>
        <p:nvSpPr>
          <p:cNvPr id="44" name="Strzałka: pięciokąt 43">
            <a:extLst>
              <a:ext uri="{FF2B5EF4-FFF2-40B4-BE49-F238E27FC236}">
                <a16:creationId xmlns:a16="http://schemas.microsoft.com/office/drawing/2014/main" id="{E316F0C3-A4AB-E13B-F457-A795BFEF47B9}"/>
              </a:ext>
            </a:extLst>
          </p:cNvPr>
          <p:cNvSpPr/>
          <p:nvPr/>
        </p:nvSpPr>
        <p:spPr>
          <a:xfrm>
            <a:off x="8102627" y="6048096"/>
            <a:ext cx="3511095" cy="315328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29 „Ukierunkowanie na wyniki”</a:t>
            </a:r>
            <a:endParaRPr lang="pl-PL" sz="1200" dirty="0"/>
          </a:p>
        </p:txBody>
      </p:sp>
      <p:sp>
        <p:nvSpPr>
          <p:cNvPr id="45" name="Strzałka: pięciokąt 44">
            <a:extLst>
              <a:ext uri="{FF2B5EF4-FFF2-40B4-BE49-F238E27FC236}">
                <a16:creationId xmlns:a16="http://schemas.microsoft.com/office/drawing/2014/main" id="{7B9166BE-FAC2-9C72-6A28-4F3F31A4D5AC}"/>
              </a:ext>
            </a:extLst>
          </p:cNvPr>
          <p:cNvSpPr/>
          <p:nvPr/>
        </p:nvSpPr>
        <p:spPr>
          <a:xfrm>
            <a:off x="8098740" y="6402751"/>
            <a:ext cx="3511095" cy="315328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 lvl="0" indent="-444500"/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30 „Zarządzanie ryzykiem i kontrola wewnętrzna”</a:t>
            </a:r>
            <a:endParaRPr lang="pl-PL" sz="1200" dirty="0"/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51303705-A4F9-5A4B-7F00-4A946480E78C}"/>
              </a:ext>
            </a:extLst>
          </p:cNvPr>
          <p:cNvSpPr txBox="1"/>
          <p:nvPr/>
        </p:nvSpPr>
        <p:spPr>
          <a:xfrm>
            <a:off x="8108461" y="1019702"/>
            <a:ext cx="3511096" cy="369332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MIĘKKIE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D18ADF7A-7310-6A39-7A99-68CAE05CA3C6}"/>
              </a:ext>
            </a:extLst>
          </p:cNvPr>
          <p:cNvSpPr txBox="1"/>
          <p:nvPr/>
        </p:nvSpPr>
        <p:spPr>
          <a:xfrm>
            <a:off x="8102628" y="1463696"/>
            <a:ext cx="351109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OSOBISTE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64C3A3DC-4F11-284F-7D1F-C4C7CF7BC1F9}"/>
              </a:ext>
            </a:extLst>
          </p:cNvPr>
          <p:cNvSpPr txBox="1"/>
          <p:nvPr/>
        </p:nvSpPr>
        <p:spPr>
          <a:xfrm>
            <a:off x="8102627" y="3372146"/>
            <a:ext cx="351109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MIĘDZYLUDZKIE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2CEF8FFD-8BA9-077A-9233-7B1C77736E38}"/>
              </a:ext>
            </a:extLst>
          </p:cNvPr>
          <p:cNvSpPr txBox="1"/>
          <p:nvPr/>
        </p:nvSpPr>
        <p:spPr>
          <a:xfrm>
            <a:off x="8098741" y="4890505"/>
            <a:ext cx="351109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MIĘDZYLUDZKIE</a:t>
            </a:r>
          </a:p>
        </p:txBody>
      </p:sp>
    </p:spTree>
    <p:extLst>
      <p:ext uri="{BB962C8B-B14F-4D97-AF65-F5344CB8AC3E}">
        <p14:creationId xmlns:p14="http://schemas.microsoft.com/office/powerpoint/2010/main" val="4059531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783349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r>
              <a:rPr kumimoji="0" lang="pl-PL" sz="36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 </a:t>
            </a:r>
            <a:br>
              <a:rPr kumimoji="0" lang="pl-PL" sz="36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E4B4B28-B010-65EA-F8AC-B70765DFD575}"/>
              </a:ext>
            </a:extLst>
          </p:cNvPr>
          <p:cNvSpPr/>
          <p:nvPr/>
        </p:nvSpPr>
        <p:spPr>
          <a:xfrm>
            <a:off x="995403" y="3526274"/>
            <a:ext cx="4915349" cy="1903069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Jaki jest Pana/Pani poziom wiedzy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na temat cech i specyfiki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co najmniej jednej konkretnej kategorii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dostaw, usług lub robót budowlanych?</a:t>
            </a:r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995403" y="1854021"/>
            <a:ext cx="2675293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7 „Specyficzna wiedza dla danej kategorii”</a:t>
            </a:r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231321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968B9A7-63C8-901A-9FDC-7A9C36DC4DE4}"/>
              </a:ext>
            </a:extLst>
          </p:cNvPr>
          <p:cNvSpPr txBox="1"/>
          <p:nvPr/>
        </p:nvSpPr>
        <p:spPr>
          <a:xfrm>
            <a:off x="4795002" y="1854021"/>
            <a:ext cx="6330198" cy="92333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KWESTIONARIUSZ SAMOOCENY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Pytania dotyczące wiedzy i umiejętności odpowiadające kompetencjom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AE8337E-3163-32FE-7BF8-032D86BC5AEA}"/>
              </a:ext>
            </a:extLst>
          </p:cNvPr>
          <p:cNvSpPr txBox="1"/>
          <p:nvPr/>
        </p:nvSpPr>
        <p:spPr>
          <a:xfrm>
            <a:off x="1100486" y="3091989"/>
            <a:ext cx="4705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PYTANIA DOTYCZĄCE WIEDZY: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928EBDC-204D-9A62-7346-E5F4F2BC6CB0}"/>
              </a:ext>
            </a:extLst>
          </p:cNvPr>
          <p:cNvSpPr txBox="1"/>
          <p:nvPr/>
        </p:nvSpPr>
        <p:spPr>
          <a:xfrm>
            <a:off x="6314933" y="3091989"/>
            <a:ext cx="4705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PYTANIA DOTYCZĄCE UMIEJĘTNOŚCI: 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99BABADC-B116-6D2A-B2BB-B35E23032F93}"/>
              </a:ext>
            </a:extLst>
          </p:cNvPr>
          <p:cNvSpPr/>
          <p:nvPr/>
        </p:nvSpPr>
        <p:spPr>
          <a:xfrm>
            <a:off x="6209851" y="3532208"/>
            <a:ext cx="4915349" cy="1903069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W jakim stopniu potrafi Pan/Pani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w pełni wykorzystać wiedzę na temat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co najmniej jednej kategorii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dostaw, usług lub robót budowlanych?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14128AA-5B75-F46B-A858-238356729C58}"/>
              </a:ext>
            </a:extLst>
          </p:cNvPr>
          <p:cNvSpPr txBox="1"/>
          <p:nvPr/>
        </p:nvSpPr>
        <p:spPr>
          <a:xfrm>
            <a:off x="626185" y="5703374"/>
            <a:ext cx="10939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https://commission.europa.eu/funding-tenders/tools-public-buyers/professionalisation-public-buyers/procurcompeu-european-competency-framework-public-procurement-professionals_pl</a:t>
            </a:r>
          </a:p>
        </p:txBody>
      </p:sp>
    </p:spTree>
    <p:extLst>
      <p:ext uri="{BB962C8B-B14F-4D97-AF65-F5344CB8AC3E}">
        <p14:creationId xmlns:p14="http://schemas.microsoft.com/office/powerpoint/2010/main" val="1594567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783349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284418" y="854048"/>
            <a:ext cx="2675293" cy="592819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7 „Specyficzna dla danej kategorii”</a:t>
            </a:r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388984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2E8A2AC-29E9-26D6-03B4-E51D5A0E31E3}"/>
              </a:ext>
            </a:extLst>
          </p:cNvPr>
          <p:cNvSpPr txBox="1"/>
          <p:nvPr/>
        </p:nvSpPr>
        <p:spPr>
          <a:xfrm>
            <a:off x="3155708" y="1532836"/>
            <a:ext cx="2712641" cy="646331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POZIOM ŚREDNIO ZAAWANSOWANY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149BF55-B2FF-DF03-21DB-71073361FEFA}"/>
              </a:ext>
            </a:extLst>
          </p:cNvPr>
          <p:cNvSpPr txBox="1"/>
          <p:nvPr/>
        </p:nvSpPr>
        <p:spPr>
          <a:xfrm>
            <a:off x="5989113" y="1548181"/>
            <a:ext cx="2750526" cy="646331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POZIOM ZAAWANSOWANY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662444-9EBD-32B7-8967-EE153E685016}"/>
              </a:ext>
            </a:extLst>
          </p:cNvPr>
          <p:cNvSpPr txBox="1"/>
          <p:nvPr/>
        </p:nvSpPr>
        <p:spPr>
          <a:xfrm>
            <a:off x="284418" y="1532837"/>
            <a:ext cx="2750526" cy="646331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POZIOM PODSTAWOWY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F7CEB28-784A-02A7-DEE7-2012636C934C}"/>
              </a:ext>
            </a:extLst>
          </p:cNvPr>
          <p:cNvSpPr txBox="1"/>
          <p:nvPr/>
        </p:nvSpPr>
        <p:spPr>
          <a:xfrm>
            <a:off x="284418" y="2265138"/>
            <a:ext cx="2750526" cy="393864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t" anchorCtr="0">
            <a:noAutofit/>
          </a:bodyPr>
          <a:lstStyle>
            <a:defPPr>
              <a:defRPr lang="pl-PL"/>
            </a:defPPr>
            <a:lvl1pPr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l-PL" sz="1400" b="1" dirty="0"/>
              <a:t>Zdolność do: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przeprowadzania badań i dostarczania istotnych informacji na temat kategorii dostaw, usług lub robót budowlanych w celu podejmowania świadomych decyzji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1A4E634-EB65-6A47-D2DB-6247DB0718C8}"/>
              </a:ext>
            </a:extLst>
          </p:cNvPr>
          <p:cNvSpPr txBox="1"/>
          <p:nvPr/>
        </p:nvSpPr>
        <p:spPr>
          <a:xfrm>
            <a:off x="3117823" y="2265138"/>
            <a:ext cx="2750526" cy="393864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t" anchorCtr="0">
            <a:noAutofit/>
          </a:bodyPr>
          <a:lstStyle>
            <a:defPPr>
              <a:defRPr lang="pl-PL"/>
            </a:defPPr>
            <a:lvl1pPr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l-PL" sz="1400" b="1" dirty="0"/>
              <a:t>Zdolność do: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sprawdzania, czy wymogi prawne i regulacyjne mają zastosowanie do danej kategorii dostaw, usług lub robót budowlanych </a:t>
            </a:r>
          </a:p>
          <a:p>
            <a:pPr marL="357188" algn="l"/>
            <a:r>
              <a:rPr lang="pl-PL" sz="1400" i="1" dirty="0"/>
              <a:t>(np. zapewnianie minimalnego poziomu zapasów na potrzeby dostaw dla opieki zdrowotnej, wymogi dotyczące przewozu i przechowywania materiałów niebezpiecznych)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wnoszenia wkładu w określanie wymogów technicznych produktów przy przygotowywaniu specyfikacji technicznych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4EDC744-3C2B-CAD8-7D43-17B18DAD8DCB}"/>
              </a:ext>
            </a:extLst>
          </p:cNvPr>
          <p:cNvSpPr txBox="1"/>
          <p:nvPr/>
        </p:nvSpPr>
        <p:spPr>
          <a:xfrm>
            <a:off x="5951228" y="2292673"/>
            <a:ext cx="2788411" cy="393864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t" anchorCtr="0">
            <a:noAutofit/>
          </a:bodyPr>
          <a:lstStyle>
            <a:defPPr>
              <a:defRPr lang="pl-PL"/>
            </a:defPPr>
            <a:lvl1pPr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l-PL" sz="1400" b="1" dirty="0"/>
              <a:t>Zdolność do: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usystematyzowania lub kategoryzowania planowanych wydatków zgodnie z tendencjami rynkowymi, z uwzględnieniem jakości, obsługi, ryzyka i kosztów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64200CE-3CB6-11A8-0941-EEA6446841ED}"/>
              </a:ext>
            </a:extLst>
          </p:cNvPr>
          <p:cNvSpPr txBox="1"/>
          <p:nvPr/>
        </p:nvSpPr>
        <p:spPr>
          <a:xfrm>
            <a:off x="8892039" y="1548181"/>
            <a:ext cx="2750526" cy="646331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POZIOM EKSPERCKI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72E8362-BB9E-67B8-582A-0758ECE163A6}"/>
              </a:ext>
            </a:extLst>
          </p:cNvPr>
          <p:cNvSpPr txBox="1"/>
          <p:nvPr/>
        </p:nvSpPr>
        <p:spPr>
          <a:xfrm>
            <a:off x="8822518" y="2292673"/>
            <a:ext cx="2788411" cy="393864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t" anchorCtr="0">
            <a:noAutofit/>
          </a:bodyPr>
          <a:lstStyle>
            <a:defPPr>
              <a:defRPr lang="pl-PL"/>
            </a:defPPr>
            <a:lvl1pPr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l-PL" sz="1400" b="1" dirty="0"/>
              <a:t>Zdolność do: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działania jako punkt odniesienia dla pracowników ds. zamówień i użytkowników na szczeblu organizacyjnym, a nawet na szczeblu krajowym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kształtowania polityki organizacyjnej lub krajowej w dziedzinie zamówień publicznych na dostawy, usługi lub roboty budowlane w danej kategorii lub w ramach korzystania z dostaw, usług lub robót budowlanych w danej kategorii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przygotowania ukierunkowanych wytycznych tematycznych i rozpowszechnienia najlepszych praktyk opracowanych przez podobne organizacje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09BAFB1-2791-8AF4-6E16-103EB0539BD5}"/>
              </a:ext>
            </a:extLst>
          </p:cNvPr>
          <p:cNvSpPr txBox="1"/>
          <p:nvPr/>
        </p:nvSpPr>
        <p:spPr>
          <a:xfrm>
            <a:off x="538274" y="6174439"/>
            <a:ext cx="10939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https://commission.europa.eu/funding-tenders/tools-public-buyers/professionalisation-public-buyers/procurcompeu-european-competency-framework-public-procurement-professionals_pl</a:t>
            </a:r>
          </a:p>
        </p:txBody>
      </p:sp>
    </p:spTree>
    <p:extLst>
      <p:ext uri="{BB962C8B-B14F-4D97-AF65-F5344CB8AC3E}">
        <p14:creationId xmlns:p14="http://schemas.microsoft.com/office/powerpoint/2010/main" val="1034141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783349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E4B4B28-B010-65EA-F8AC-B70765DFD575}"/>
              </a:ext>
            </a:extLst>
          </p:cNvPr>
          <p:cNvSpPr/>
          <p:nvPr/>
        </p:nvSpPr>
        <p:spPr>
          <a:xfrm>
            <a:off x="1066800" y="3151009"/>
            <a:ext cx="10058400" cy="2278335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1343025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kern="1200" dirty="0"/>
              <a:t>Zaawansowane techniki i źródła badań rynkowych</a:t>
            </a:r>
          </a:p>
          <a:p>
            <a:pPr marL="1343025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S</a:t>
            </a:r>
            <a:r>
              <a:rPr lang="pl-PL" sz="1600" kern="1200" dirty="0"/>
              <a:t>trategie i analizy zarządzania kategoriami</a:t>
            </a:r>
          </a:p>
          <a:p>
            <a:pPr marL="1343025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P</a:t>
            </a:r>
            <a:r>
              <a:rPr lang="pl-PL" sz="1600" kern="1200" dirty="0"/>
              <a:t>rocesy pozyskiwania oraz sposoby stosowania ich w różnych sektorach</a:t>
            </a:r>
          </a:p>
          <a:p>
            <a:pPr marL="1343025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W</a:t>
            </a:r>
            <a:r>
              <a:rPr lang="pl-PL" sz="1600" kern="1200" dirty="0"/>
              <a:t>ymogi prawne i regulacyjne mające zastosowanie do kategorii dostaw, usług lub robót budowlanych</a:t>
            </a:r>
          </a:p>
          <a:p>
            <a:pPr marL="1343025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P</a:t>
            </a:r>
            <a:r>
              <a:rPr lang="pl-PL" sz="1600" kern="1200" dirty="0"/>
              <a:t>roces gromadzenia, klasyfikowania i analizowania danych historycznych organizacji na temat zakupów</a:t>
            </a:r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1066800" y="1634446"/>
            <a:ext cx="2675293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7 „Specyficzna wiedza dla danej kategorii”</a:t>
            </a:r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231321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968B9A7-63C8-901A-9FDC-7A9C36DC4DE4}"/>
              </a:ext>
            </a:extLst>
          </p:cNvPr>
          <p:cNvSpPr txBox="1"/>
          <p:nvPr/>
        </p:nvSpPr>
        <p:spPr>
          <a:xfrm>
            <a:off x="4795002" y="1854021"/>
            <a:ext cx="6330198" cy="369332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MODUŁ SZKOLENIOWY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928EBDC-204D-9A62-7346-E5F4F2BC6CB0}"/>
              </a:ext>
            </a:extLst>
          </p:cNvPr>
          <p:cNvSpPr txBox="1"/>
          <p:nvPr/>
        </p:nvSpPr>
        <p:spPr>
          <a:xfrm>
            <a:off x="3743408" y="2502515"/>
            <a:ext cx="4705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Ten moduł szkoleniowy powinien obejmować: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003BCD1-544B-32EA-B8D9-DAAC501BB66B}"/>
              </a:ext>
            </a:extLst>
          </p:cNvPr>
          <p:cNvSpPr txBox="1"/>
          <p:nvPr/>
        </p:nvSpPr>
        <p:spPr>
          <a:xfrm>
            <a:off x="626185" y="5703374"/>
            <a:ext cx="10939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https://commission.europa.eu/funding-tenders/tools-public-buyers/professionalisation-public-buyers/procurcompeu-european-competency-framework-public-procurement-professionals_pl</a:t>
            </a:r>
          </a:p>
        </p:txBody>
      </p:sp>
    </p:spTree>
    <p:extLst>
      <p:ext uri="{BB962C8B-B14F-4D97-AF65-F5344CB8AC3E}">
        <p14:creationId xmlns:p14="http://schemas.microsoft.com/office/powerpoint/2010/main" val="1744157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675522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E4B4B28-B010-65EA-F8AC-B70765DFD575}"/>
              </a:ext>
            </a:extLst>
          </p:cNvPr>
          <p:cNvSpPr/>
          <p:nvPr/>
        </p:nvSpPr>
        <p:spPr>
          <a:xfrm>
            <a:off x="1066800" y="2759101"/>
            <a:ext cx="10058400" cy="3448190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Określenie wymogów prawnych i regulacyjnych mających zastosowanie do konkretnej kategorii dostaw, usług lub robót budowlanych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Przygotowanie dostosowanego planu pozyskiwania oraz wykonywanie procesów pozyskiwania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Gromadzenie i segmentowanie wydatków na dostawców z konkretnej kategorii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Opracowanie specyfikacji technicznych opartych na wiedzy charakterystycznej dla danej kategorii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Opracowanie indeksu cen kategorii zamówień publicznych dla konkretnej kategorii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Gromadzenie, klasyfikowanie i analizowanie danych historycznych na temat zakupów w danej kategorii zamówień publicznych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Określenie czynników stymulujących rozwój rynku oraz czynników mających wpływ na zarządzanie kategoriami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Opracowanie strategii organizacyjnego zarządzania kategoriami, z uwzględnieniem określenia właściwych kategorii i monitorowania wyników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Projektowanie systemów, narzędzi i wytycznych na rzecz wdrażania najlepszych praktyk w zakresie zarządzania kategoriami</a:t>
            </a:r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1066800" y="1267294"/>
            <a:ext cx="2675293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7 „Specyficzna wiedza dla danej kategorii”</a:t>
            </a:r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557512" y="6542673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968B9A7-63C8-901A-9FDC-7A9C36DC4DE4}"/>
              </a:ext>
            </a:extLst>
          </p:cNvPr>
          <p:cNvSpPr txBox="1"/>
          <p:nvPr/>
        </p:nvSpPr>
        <p:spPr>
          <a:xfrm>
            <a:off x="4795002" y="1347964"/>
            <a:ext cx="6330198" cy="646331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MODUŁ SZKOLENIOWY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WYNIKI NAUKI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928EBDC-204D-9A62-7346-E5F4F2BC6CB0}"/>
              </a:ext>
            </a:extLst>
          </p:cNvPr>
          <p:cNvSpPr txBox="1"/>
          <p:nvPr/>
        </p:nvSpPr>
        <p:spPr>
          <a:xfrm>
            <a:off x="1066800" y="2094272"/>
            <a:ext cx="1005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Po ukończeniu modułu szkoleniowego osoby uczące się powinny być w stanie zrozumieć lub przeprowadzić następujące działania na pożądanym poziomie biegłości: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C734C33-A36C-2A59-34C5-00DE9E52FB87}"/>
              </a:ext>
            </a:extLst>
          </p:cNvPr>
          <p:cNvSpPr txBox="1"/>
          <p:nvPr/>
        </p:nvSpPr>
        <p:spPr>
          <a:xfrm>
            <a:off x="626185" y="6197762"/>
            <a:ext cx="10939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https://commission.europa.eu/funding-tenders/tools-public-buyers/professionalisation-public-buyers/procurcompeu-european-competency-framework-public-procurement-professionals_pl</a:t>
            </a:r>
          </a:p>
        </p:txBody>
      </p:sp>
    </p:spTree>
    <p:extLst>
      <p:ext uri="{BB962C8B-B14F-4D97-AF65-F5344CB8AC3E}">
        <p14:creationId xmlns:p14="http://schemas.microsoft.com/office/powerpoint/2010/main" val="2588582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783349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99" name="Strzałka: pięciokąt 98">
            <a:extLst>
              <a:ext uri="{FF2B5EF4-FFF2-40B4-BE49-F238E27FC236}">
                <a16:creationId xmlns:a16="http://schemas.microsoft.com/office/drawing/2014/main" id="{C8C98EA1-8155-01DA-F4F7-013A86FE8EC0}"/>
              </a:ext>
            </a:extLst>
          </p:cNvPr>
          <p:cNvSpPr/>
          <p:nvPr/>
        </p:nvSpPr>
        <p:spPr>
          <a:xfrm>
            <a:off x="392536" y="3122008"/>
            <a:ext cx="2710685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    nr 7 „Specyficzna wiedza dla danej kategorii”</a:t>
            </a:r>
            <a:endParaRPr lang="pl-PL" dirty="0"/>
          </a:p>
        </p:txBody>
      </p:sp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4CA202B4-A6A4-F78C-AE05-DBA6C77D59E7}"/>
              </a:ext>
            </a:extLst>
          </p:cNvPr>
          <p:cNvSpPr/>
          <p:nvPr/>
        </p:nvSpPr>
        <p:spPr>
          <a:xfrm>
            <a:off x="3103221" y="3122007"/>
            <a:ext cx="8868598" cy="808481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dirty="0"/>
              <a:t>Właścicielstwo merytoryczne kategorii zakupowych, czyli jak zamienić chciejstwo zakupowe komórek organizacyjnych w faktyczną potrzebę zakupową niezbędną do zrealizowania celów biznesowych całej organizacji.</a:t>
            </a:r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231321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</p:spTree>
    <p:extLst>
      <p:ext uri="{BB962C8B-B14F-4D97-AF65-F5344CB8AC3E}">
        <p14:creationId xmlns:p14="http://schemas.microsoft.com/office/powerpoint/2010/main" val="339474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09E8E9-AD55-A0D3-22AF-E05C6DBC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338" y="223634"/>
            <a:ext cx="9215562" cy="843087"/>
          </a:xfrm>
        </p:spPr>
        <p:txBody>
          <a:bodyPr>
            <a:normAutofit/>
          </a:bodyPr>
          <a:lstStyle/>
          <a:p>
            <a:r>
              <a:rPr lang="pl-PL" sz="2400" dirty="0"/>
              <a:t>Swoiste „siedem grzechów głównych”</a:t>
            </a:r>
            <a:br>
              <a:rPr lang="pl-PL" sz="2400" dirty="0"/>
            </a:br>
            <a:r>
              <a:rPr lang="pl-PL" sz="2400" b="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polskich menedżerów zakupów komercyjnych – 2013 r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169379F-2AD7-8152-E2FF-19E380278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891570"/>
            <a:ext cx="9949534" cy="536494"/>
          </a:xfrm>
          <a:prstGeom prst="rect">
            <a:avLst/>
          </a:prstGeom>
        </p:spPr>
      </p:pic>
      <p:sp>
        <p:nvSpPr>
          <p:cNvPr id="7" name="Symbol zastępczy daty 4">
            <a:extLst>
              <a:ext uri="{FF2B5EF4-FFF2-40B4-BE49-F238E27FC236}">
                <a16:creationId xmlns:a16="http://schemas.microsoft.com/office/drawing/2014/main" id="{C3A6200E-AFE0-7C59-5004-32C10CA3BB3E}"/>
              </a:ext>
            </a:extLst>
          </p:cNvPr>
          <p:cNvSpPr txBox="1">
            <a:spLocks/>
          </p:cNvSpPr>
          <p:nvPr/>
        </p:nvSpPr>
        <p:spPr>
          <a:xfrm>
            <a:off x="720000" y="6110350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3A8F1B2C-C7C8-C911-0764-FD709B5207C0}"/>
              </a:ext>
            </a:extLst>
          </p:cNvPr>
          <p:cNvSpPr/>
          <p:nvPr/>
        </p:nvSpPr>
        <p:spPr>
          <a:xfrm>
            <a:off x="1066800" y="1297589"/>
            <a:ext cx="10058400" cy="3448190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Uznawanie za główny cel działań redukcję wąsko rozumianych kosztów zakupów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Wiara w sukces postaw konfrontacyjnych w negocjacjach z dostawcami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Wąska specjalizacja w zarządzaniu kategoriami zakupowymi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Brak pogłębionej wiedzy finansowej oraz myślenia kategoriami rentowności i wartości firmy 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Słaba znajomość innych dyscyplin zarządzania (operacje, logistyka, marketing, rachunkowość…)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Niezrozumienie idei łańcucha dostaw i roli relacji partnerskich 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Brak orientacji strategicznej</a:t>
            </a:r>
          </a:p>
        </p:txBody>
      </p:sp>
    </p:spTree>
    <p:extLst>
      <p:ext uri="{BB962C8B-B14F-4D97-AF65-F5344CB8AC3E}">
        <p14:creationId xmlns:p14="http://schemas.microsoft.com/office/powerpoint/2010/main" val="4093488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09E8E9-AD55-A0D3-22AF-E05C6DBC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-72197"/>
            <a:ext cx="9215562" cy="1166495"/>
          </a:xfrm>
        </p:spPr>
        <p:txBody>
          <a:bodyPr>
            <a:normAutofit/>
          </a:bodyPr>
          <a:lstStyle/>
          <a:p>
            <a:r>
              <a:rPr lang="pl-PL" sz="3600" dirty="0"/>
              <a:t>„Grzech główny”</a:t>
            </a:r>
            <a:br>
              <a:rPr lang="pl-PL" sz="3600" dirty="0"/>
            </a:br>
            <a:r>
              <a:rPr lang="pl-PL" sz="2700" b="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polskich menedżerów zakupów komercyjnych – 2013 r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169379F-2AD7-8152-E2FF-19E380278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59" y="4982889"/>
            <a:ext cx="9949534" cy="536494"/>
          </a:xfrm>
          <a:prstGeom prst="rect">
            <a:avLst/>
          </a:prstGeom>
        </p:spPr>
      </p:pic>
      <p:sp>
        <p:nvSpPr>
          <p:cNvPr id="7" name="Symbol zastępczy daty 4">
            <a:extLst>
              <a:ext uri="{FF2B5EF4-FFF2-40B4-BE49-F238E27FC236}">
                <a16:creationId xmlns:a16="http://schemas.microsoft.com/office/drawing/2014/main" id="{C3A6200E-AFE0-7C59-5004-32C10CA3BB3E}"/>
              </a:ext>
            </a:extLst>
          </p:cNvPr>
          <p:cNvSpPr txBox="1">
            <a:spLocks/>
          </p:cNvSpPr>
          <p:nvPr/>
        </p:nvSpPr>
        <p:spPr>
          <a:xfrm>
            <a:off x="720000" y="6110350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AA5FBE6C-1F61-94B3-0A6D-5E2757630098}"/>
              </a:ext>
            </a:extLst>
          </p:cNvPr>
          <p:cNvSpPr/>
          <p:nvPr/>
        </p:nvSpPr>
        <p:spPr>
          <a:xfrm>
            <a:off x="936259" y="1480226"/>
            <a:ext cx="10058400" cy="3448190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255588"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800" dirty="0"/>
              <a:t>Niedostrzeganie strategicznej roli zakupów, które mogą mieć kluczowe znaczenie w poprawie rentowności i wartości firmy, w budowaniu jej przewagi konkurencyjnej, w rozwiązywaniu jej najróżniejszych problemów i wychodzeniu naprzeciw wyzwaniom przyszłości.</a:t>
            </a:r>
          </a:p>
        </p:txBody>
      </p:sp>
    </p:spTree>
    <p:extLst>
      <p:ext uri="{BB962C8B-B14F-4D97-AF65-F5344CB8AC3E}">
        <p14:creationId xmlns:p14="http://schemas.microsoft.com/office/powerpoint/2010/main" val="389614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daty 4">
            <a:extLst>
              <a:ext uri="{FF2B5EF4-FFF2-40B4-BE49-F238E27FC236}">
                <a16:creationId xmlns:a16="http://schemas.microsoft.com/office/drawing/2014/main" id="{C3A6200E-AFE0-7C59-5004-32C10CA3BB3E}"/>
              </a:ext>
            </a:extLst>
          </p:cNvPr>
          <p:cNvSpPr txBox="1">
            <a:spLocks/>
          </p:cNvSpPr>
          <p:nvPr/>
        </p:nvSpPr>
        <p:spPr>
          <a:xfrm>
            <a:off x="720000" y="6185055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AA5FBE6C-1F61-94B3-0A6D-5E2757630098}"/>
              </a:ext>
            </a:extLst>
          </p:cNvPr>
          <p:cNvSpPr/>
          <p:nvPr/>
        </p:nvSpPr>
        <p:spPr>
          <a:xfrm>
            <a:off x="938252" y="984078"/>
            <a:ext cx="10058400" cy="2444922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255588"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dirty="0"/>
              <a:t>- to w szczególności:</a:t>
            </a:r>
          </a:p>
          <a:p>
            <a:pPr marL="712788" lvl="0" indent="-45720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zrozumienie strategii konkurowania firmy i jej strategii funkcjonalnych, </a:t>
            </a:r>
          </a:p>
          <a:p>
            <a:pPr marL="712788" lvl="0" indent="-45720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dobre profesjonalne rozpoznanie rynku potencjalnych dostawców,</a:t>
            </a:r>
          </a:p>
          <a:p>
            <a:pPr marL="712788" lvl="0" indent="-45720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umiejętne zarządzanie relacjami z partnerami zewnętrznymi,</a:t>
            </a:r>
          </a:p>
          <a:p>
            <a:pPr marL="712788" lvl="0" indent="-45720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możliwie pełna wiedza na temat celu zakupów oraz kupowanego produktu, </a:t>
            </a:r>
          </a:p>
          <a:p>
            <a:pPr marL="712788" lvl="0" indent="-45720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jak również pełna informacja na temat procesów</a:t>
            </a:r>
          </a:p>
          <a:p>
            <a:pPr marL="712788" lvl="0" indent="-45720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warunkujących dany zakup.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B3D961-2593-17D1-3AF6-A8461EA6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0" y="177267"/>
            <a:ext cx="8442960" cy="1166495"/>
          </a:xfrm>
        </p:spPr>
        <p:txBody>
          <a:bodyPr/>
          <a:lstStyle/>
          <a:p>
            <a:r>
              <a:rPr lang="pl-PL" dirty="0"/>
              <a:t>Sukces w zakupach </a:t>
            </a:r>
            <a:br>
              <a:rPr lang="pl-PL" dirty="0"/>
            </a:b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151B83F-88AB-7295-B8E1-9EE7CA177CC3}"/>
              </a:ext>
            </a:extLst>
          </p:cNvPr>
          <p:cNvSpPr/>
          <p:nvPr/>
        </p:nvSpPr>
        <p:spPr>
          <a:xfrm>
            <a:off x="938252" y="3601941"/>
            <a:ext cx="10058400" cy="25831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7012C3C-0412-A034-2003-C4AD724ED86C}"/>
              </a:ext>
            </a:extLst>
          </p:cNvPr>
          <p:cNvSpPr txBox="1"/>
          <p:nvPr/>
        </p:nvSpPr>
        <p:spPr>
          <a:xfrm>
            <a:off x="1359670" y="3739335"/>
            <a:ext cx="9215564" cy="2308324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endParaRPr lang="pl-PL" sz="1600" dirty="0"/>
          </a:p>
          <a:p>
            <a:pPr algn="ctr"/>
            <a:r>
              <a:rPr lang="pl-PL" sz="1600" dirty="0"/>
              <a:t>PROFESJONALIZACJA UCZESTNIKÓW PROCESÓW ZAKUPOWYCH, </a:t>
            </a:r>
          </a:p>
          <a:p>
            <a:pPr algn="ctr"/>
            <a:r>
              <a:rPr lang="pl-PL" sz="1600" dirty="0"/>
              <a:t>w tym specjalistów ds. zamówień </a:t>
            </a:r>
            <a:r>
              <a:rPr lang="pl-PL" sz="1600"/>
              <a:t>publicznych </a:t>
            </a:r>
          </a:p>
          <a:p>
            <a:pPr algn="ctr"/>
            <a:r>
              <a:rPr lang="pl-PL" sz="1600" b="1"/>
              <a:t>z </a:t>
            </a:r>
            <a:r>
              <a:rPr lang="pl-PL" sz="1600" b="1" dirty="0"/>
              <a:t>jednoczesnym zapewnieniem ilości zasobów adekwatnych do nałożonych zadań</a:t>
            </a:r>
          </a:p>
          <a:p>
            <a:pPr algn="ctr"/>
            <a:r>
              <a:rPr lang="pl-PL" sz="1600" dirty="0"/>
              <a:t>przyczyni się do </a:t>
            </a:r>
          </a:p>
          <a:p>
            <a:pPr algn="ctr"/>
            <a:r>
              <a:rPr lang="pl-PL" sz="1600" dirty="0"/>
              <a:t>świadomego zarządzania </a:t>
            </a:r>
            <a:br>
              <a:rPr lang="pl-PL" sz="1600" dirty="0"/>
            </a:br>
            <a:r>
              <a:rPr lang="pl-PL" sz="1600" dirty="0"/>
              <a:t>obszarem zamówień publicznych w organizacji </a:t>
            </a:r>
          </a:p>
          <a:p>
            <a:pPr algn="ctr"/>
            <a:r>
              <a:rPr lang="pl-PL" sz="1600" dirty="0"/>
              <a:t>i zagwarantuje realizację wyznaczonych celów zakupowych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6540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zewnętrzne, woda, drzewo, roślina&#10;&#10;Opis wygenerowany automatycznie">
            <a:extLst>
              <a:ext uri="{FF2B5EF4-FFF2-40B4-BE49-F238E27FC236}">
                <a16:creationId xmlns:a16="http://schemas.microsoft.com/office/drawing/2014/main" id="{867EC4C9-BE46-473E-905C-806C688FAF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47A99F6-8BE6-4158-A0D7-80AEFD04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640" y="549070"/>
            <a:ext cx="9347200" cy="16585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Dziękuję</a:t>
            </a:r>
            <a:r>
              <a:rPr lang="en-US" sz="5200" dirty="0">
                <a:solidFill>
                  <a:srgbClr val="FFFFFF"/>
                </a:solidFill>
              </a:rPr>
              <a:t> za </a:t>
            </a:r>
            <a:r>
              <a:rPr lang="en-US" sz="5200" dirty="0" err="1">
                <a:solidFill>
                  <a:srgbClr val="FFFFFF"/>
                </a:solidFill>
              </a:rPr>
              <a:t>uwagę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br>
              <a:rPr lang="en-US" sz="5200" dirty="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2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697806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3 Wybrane 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E4B4B28-B010-65EA-F8AC-B70765DFD575}"/>
              </a:ext>
            </a:extLst>
          </p:cNvPr>
          <p:cNvSpPr/>
          <p:nvPr/>
        </p:nvSpPr>
        <p:spPr>
          <a:xfrm>
            <a:off x="3039610" y="1852541"/>
            <a:ext cx="8868598" cy="808481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Jak zaplanować zakupy aby udzielane zamówienia publiczne były efektywnym narzędziem realizacji opłacalnego zakupu wymaganych dostaw, usług lub robót budowlanych zgodnie z założeniami realizowanych polityk?</a:t>
            </a:r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346620" y="1585940"/>
            <a:ext cx="2675293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 „Planowanie”</a:t>
            </a:r>
            <a:endParaRPr lang="pl-PL" dirty="0"/>
          </a:p>
        </p:txBody>
      </p:sp>
      <p:sp>
        <p:nvSpPr>
          <p:cNvPr id="84" name="Strzałka: pięciokąt 83">
            <a:extLst>
              <a:ext uri="{FF2B5EF4-FFF2-40B4-BE49-F238E27FC236}">
                <a16:creationId xmlns:a16="http://schemas.microsoft.com/office/drawing/2014/main" id="{27EFF8E1-8C3E-8C88-B30E-86362F3A0D58}"/>
              </a:ext>
            </a:extLst>
          </p:cNvPr>
          <p:cNvSpPr/>
          <p:nvPr/>
        </p:nvSpPr>
        <p:spPr>
          <a:xfrm>
            <a:off x="346619" y="3113174"/>
            <a:ext cx="2675293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    nr 2 „Cykl życia”</a:t>
            </a:r>
            <a:endParaRPr lang="pl-PL" dirty="0"/>
          </a:p>
        </p:txBody>
      </p:sp>
      <p:sp>
        <p:nvSpPr>
          <p:cNvPr id="99" name="Strzałka: pięciokąt 98">
            <a:extLst>
              <a:ext uri="{FF2B5EF4-FFF2-40B4-BE49-F238E27FC236}">
                <a16:creationId xmlns:a16="http://schemas.microsoft.com/office/drawing/2014/main" id="{C8C98EA1-8155-01DA-F4F7-013A86FE8EC0}"/>
              </a:ext>
            </a:extLst>
          </p:cNvPr>
          <p:cNvSpPr/>
          <p:nvPr/>
        </p:nvSpPr>
        <p:spPr>
          <a:xfrm>
            <a:off x="328925" y="4640408"/>
            <a:ext cx="2710685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    nr 7 „Specyficzna wiedza dla danej kategorii”</a:t>
            </a:r>
            <a:endParaRPr lang="pl-PL" dirty="0"/>
          </a:p>
        </p:txBody>
      </p:sp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4CA202B4-A6A4-F78C-AE05-DBA6C77D59E7}"/>
              </a:ext>
            </a:extLst>
          </p:cNvPr>
          <p:cNvSpPr/>
          <p:nvPr/>
        </p:nvSpPr>
        <p:spPr>
          <a:xfrm>
            <a:off x="3045107" y="5289497"/>
            <a:ext cx="8868598" cy="808481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dirty="0"/>
              <a:t>Właścicielstwo merytoryczne kategorii zakupowych, czyli jak zamienić chciejstwo zakupowe komórek organizacyjnych w faktyczną potrzebę zakupową niezbędną do zrealizowania celów biznesowych całej organizacji.</a:t>
            </a:r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D66A31A4-8180-2835-1070-26F9DFA1C299}"/>
              </a:ext>
            </a:extLst>
          </p:cNvPr>
          <p:cNvSpPr/>
          <p:nvPr/>
        </p:nvSpPr>
        <p:spPr>
          <a:xfrm>
            <a:off x="3039610" y="3410481"/>
            <a:ext cx="8868598" cy="808481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dirty="0"/>
              <a:t>Jakie korzyści przynosi kompleksowa wiedza o poszczególnych etapach cyklu życia zamówień publicznych?</a:t>
            </a:r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231321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814CDA3-BFA6-648D-A164-122766985337}"/>
              </a:ext>
            </a:extLst>
          </p:cNvPr>
          <p:cNvSpPr txBox="1"/>
          <p:nvPr/>
        </p:nvSpPr>
        <p:spPr>
          <a:xfrm>
            <a:off x="2824702" y="1490086"/>
            <a:ext cx="9436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Planowanie zakupów jest „konieczną bazą” pod efektywną realizację procesów zakupowych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A2453B5-1A9F-8D6A-E358-5A36A0A3BBA3}"/>
              </a:ext>
            </a:extLst>
          </p:cNvPr>
          <p:cNvSpPr txBox="1"/>
          <p:nvPr/>
        </p:nvSpPr>
        <p:spPr>
          <a:xfrm>
            <a:off x="2824702" y="2983253"/>
            <a:ext cx="9083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Tylko kompleksowe spojrzenie na funkcję zakupową zapewni efektywność zakupową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E2E9392-D1D9-4243-6F06-6106CEAE785B}"/>
              </a:ext>
            </a:extLst>
          </p:cNvPr>
          <p:cNvSpPr txBox="1"/>
          <p:nvPr/>
        </p:nvSpPr>
        <p:spPr>
          <a:xfrm>
            <a:off x="2824702" y="4366167"/>
            <a:ext cx="90835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Centra kompetencji zarządzania kategoriami kupowanych produktów/usług zapewniają realizację celów biznesowych (m.in. oszczędności kosztowych i procesowych, przemyślany wybór wykonawców (partnerów biznesowych realizujących wspólnie z nami nasze cele))</a:t>
            </a:r>
          </a:p>
        </p:txBody>
      </p:sp>
    </p:spTree>
    <p:extLst>
      <p:ext uri="{BB962C8B-B14F-4D97-AF65-F5344CB8AC3E}">
        <p14:creationId xmlns:p14="http://schemas.microsoft.com/office/powerpoint/2010/main" val="226208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A5B21BEB-6382-4478-AE70-97188D43A1B2}"/>
              </a:ext>
            </a:extLst>
          </p:cNvPr>
          <p:cNvSpPr/>
          <p:nvPr/>
        </p:nvSpPr>
        <p:spPr>
          <a:xfrm>
            <a:off x="548640" y="2838615"/>
            <a:ext cx="5955527" cy="3220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783349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E4B4B28-B010-65EA-F8AC-B70765DFD575}"/>
              </a:ext>
            </a:extLst>
          </p:cNvPr>
          <p:cNvSpPr/>
          <p:nvPr/>
        </p:nvSpPr>
        <p:spPr>
          <a:xfrm>
            <a:off x="6671245" y="1516670"/>
            <a:ext cx="4516240" cy="2538495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Formułowanie, opracowywanie i wdrażanie planowania zamówień, sprawia, że strategiczne wybory organizacji przekładają się na to,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gdzie i w jaki sposób zamówienia publiczne należy wykorzystać do opłacalnego zakupu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wymaganych dostaw, usług lub robót budowlanych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zgodnie z założeniami realizowanych polityk</a:t>
            </a:r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2224537" y="1776399"/>
            <a:ext cx="2675293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 „Planowanie”</a:t>
            </a:r>
            <a:endParaRPr lang="pl-PL" dirty="0"/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457824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184B92B-A2E0-2E1C-26D0-0F83C7C2D96F}"/>
              </a:ext>
            </a:extLst>
          </p:cNvPr>
          <p:cNvSpPr txBox="1"/>
          <p:nvPr/>
        </p:nvSpPr>
        <p:spPr>
          <a:xfrm>
            <a:off x="938252" y="3048419"/>
            <a:ext cx="5247861" cy="2800767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u="sng" dirty="0"/>
              <a:t>Powinno ono uwzględniać: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/>
              <a:t>Priorytety realizowanych polityk i strategii organizacji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/>
              <a:t>Właściwe strategie polityk na szczeblu krajowym</a:t>
            </a:r>
            <a:r>
              <a:rPr lang="pl-PL" sz="1600" i="1" dirty="0"/>
              <a:t> (w tym Polityki zakupowej państwa)</a:t>
            </a:r>
            <a:endParaRPr lang="pl-PL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/>
              <a:t>Przyjęte plany budżetowe i dostępne zasoby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/>
              <a:t>Ocenę, czy zamówienie publiczne jest odpowiednim wariantem do zaspokojenia określonej potrzeby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/>
              <a:t>Potrzebę nadania priorytetów i zarządzania terminowością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/>
              <a:t>Potencjalne możliwości i rodzaje ryzyka w procesie wdrażania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F100618-D0D8-9C38-CA86-84157821ED88}"/>
              </a:ext>
            </a:extLst>
          </p:cNvPr>
          <p:cNvSpPr txBox="1"/>
          <p:nvPr/>
        </p:nvSpPr>
        <p:spPr>
          <a:xfrm>
            <a:off x="6615586" y="4195668"/>
            <a:ext cx="4282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WIEDZA NA TEMAT: </a:t>
            </a:r>
          </a:p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planowania zamówień publicznych i priorytetów strategicznych organizacji, w tym planów budżetowych i opcji wdrażania, a także właściwych strategii i polityk na szczeblu krajowym.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EF8EC00-D29A-6AB1-A07C-F1B84E36792F}"/>
              </a:ext>
            </a:extLst>
          </p:cNvPr>
          <p:cNvSpPr txBox="1"/>
          <p:nvPr/>
        </p:nvSpPr>
        <p:spPr>
          <a:xfrm>
            <a:off x="461009" y="6116099"/>
            <a:ext cx="10939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https://commission.europa.eu/funding-tenders/tools-public-buyers/professionalisation-public-buyers/procurcompeu-european-competency-framework-public-procurement-professionals_pl</a:t>
            </a:r>
          </a:p>
        </p:txBody>
      </p:sp>
    </p:spTree>
    <p:extLst>
      <p:ext uri="{BB962C8B-B14F-4D97-AF65-F5344CB8AC3E}">
        <p14:creationId xmlns:p14="http://schemas.microsoft.com/office/powerpoint/2010/main" val="204926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783349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E4B4B28-B010-65EA-F8AC-B70765DFD575}"/>
              </a:ext>
            </a:extLst>
          </p:cNvPr>
          <p:cNvSpPr/>
          <p:nvPr/>
        </p:nvSpPr>
        <p:spPr>
          <a:xfrm>
            <a:off x="995403" y="3526274"/>
            <a:ext cx="4915349" cy="1903069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Jaki jest Pana/Pani poziom wiedzy na temat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planowania,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wyznaczania priorytetów strategicznych oraz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budżetu zamówień publicznych w Pana/Pani organizacji?</a:t>
            </a:r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995403" y="1854021"/>
            <a:ext cx="2675293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 „Planowanie”</a:t>
            </a:r>
            <a:endParaRPr lang="pl-PL" dirty="0"/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231321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968B9A7-63C8-901A-9FDC-7A9C36DC4DE4}"/>
              </a:ext>
            </a:extLst>
          </p:cNvPr>
          <p:cNvSpPr txBox="1"/>
          <p:nvPr/>
        </p:nvSpPr>
        <p:spPr>
          <a:xfrm>
            <a:off x="4795002" y="1854021"/>
            <a:ext cx="6330198" cy="923330"/>
          </a:xfrm>
          <a:prstGeom prst="rect">
            <a:avLst/>
          </a:prstGeom>
          <a:solidFill>
            <a:srgbClr val="5795CA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KWESTIONARIUSZ SAMOOCENY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Pytania dotyczące wiedzy i umiejętności odpowiadające kompetencjom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AE8337E-3163-32FE-7BF8-032D86BC5AEA}"/>
              </a:ext>
            </a:extLst>
          </p:cNvPr>
          <p:cNvSpPr txBox="1"/>
          <p:nvPr/>
        </p:nvSpPr>
        <p:spPr>
          <a:xfrm>
            <a:off x="1100486" y="3091989"/>
            <a:ext cx="4705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PYTANIA DOTYCZĄCE WIEDZY: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928EBDC-204D-9A62-7346-E5F4F2BC6CB0}"/>
              </a:ext>
            </a:extLst>
          </p:cNvPr>
          <p:cNvSpPr txBox="1"/>
          <p:nvPr/>
        </p:nvSpPr>
        <p:spPr>
          <a:xfrm>
            <a:off x="6314933" y="3091989"/>
            <a:ext cx="4705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PYTANIA DOTYCZĄCE UMIEJĘTNOŚCI: 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99BABADC-B116-6D2A-B2BB-B35E23032F93}"/>
              </a:ext>
            </a:extLst>
          </p:cNvPr>
          <p:cNvSpPr/>
          <p:nvPr/>
        </p:nvSpPr>
        <p:spPr>
          <a:xfrm>
            <a:off x="6209851" y="3532208"/>
            <a:ext cx="4915349" cy="1903069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W jakim stopniu potrafi Pan/Pani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opracowywać plan zamówień publicznych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/>
              <a:t>w zależności od dostępnych zasobów budżetowych?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44DC025-9681-7D9C-938B-6D9B9BB643C4}"/>
              </a:ext>
            </a:extLst>
          </p:cNvPr>
          <p:cNvSpPr txBox="1"/>
          <p:nvPr/>
        </p:nvSpPr>
        <p:spPr>
          <a:xfrm>
            <a:off x="626185" y="5700407"/>
            <a:ext cx="10939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https://commission.europa.eu/funding-tenders/tools-public-buyers/professionalisation-public-buyers/procurcompeu-european-competency-framework-public-procurement-professionals_pl</a:t>
            </a:r>
          </a:p>
        </p:txBody>
      </p:sp>
    </p:spTree>
    <p:extLst>
      <p:ext uri="{BB962C8B-B14F-4D97-AF65-F5344CB8AC3E}">
        <p14:creationId xmlns:p14="http://schemas.microsoft.com/office/powerpoint/2010/main" val="191800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783349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284418" y="854048"/>
            <a:ext cx="2675293" cy="592819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 „Planowanie”</a:t>
            </a:r>
            <a:endParaRPr lang="pl-PL" dirty="0"/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370015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2E8A2AC-29E9-26D6-03B4-E51D5A0E31E3}"/>
              </a:ext>
            </a:extLst>
          </p:cNvPr>
          <p:cNvSpPr txBox="1"/>
          <p:nvPr/>
        </p:nvSpPr>
        <p:spPr>
          <a:xfrm>
            <a:off x="3155708" y="1532836"/>
            <a:ext cx="2712641" cy="646331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POZIOM ŚREDNIO ZAAWANSOWANY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149BF55-B2FF-DF03-21DB-71073361FEFA}"/>
              </a:ext>
            </a:extLst>
          </p:cNvPr>
          <p:cNvSpPr txBox="1"/>
          <p:nvPr/>
        </p:nvSpPr>
        <p:spPr>
          <a:xfrm>
            <a:off x="5989113" y="1548181"/>
            <a:ext cx="2750526" cy="646331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POZIOM ZAAWANSOWANY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662444-9EBD-32B7-8967-EE153E685016}"/>
              </a:ext>
            </a:extLst>
          </p:cNvPr>
          <p:cNvSpPr txBox="1"/>
          <p:nvPr/>
        </p:nvSpPr>
        <p:spPr>
          <a:xfrm>
            <a:off x="284418" y="1532837"/>
            <a:ext cx="2750526" cy="646331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POZIOM PODSTAWOWY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F7CEB28-784A-02A7-DEE7-2012636C934C}"/>
              </a:ext>
            </a:extLst>
          </p:cNvPr>
          <p:cNvSpPr txBox="1"/>
          <p:nvPr/>
        </p:nvSpPr>
        <p:spPr>
          <a:xfrm>
            <a:off x="284418" y="2265138"/>
            <a:ext cx="2750526" cy="3809513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t" anchorCtr="0">
            <a:noAutofit/>
          </a:bodyPr>
          <a:lstStyle>
            <a:defPPr>
              <a:defRPr lang="pl-PL"/>
            </a:defPPr>
            <a:lvl1pPr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l-PL" sz="1400" b="1" dirty="0"/>
              <a:t>Zdolność do: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wykonywania podstawowych zadań z zakresu planowania zamówień publicznych, takich jak gromadzenie i konsolidacja wkładów ze strony różnych działów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wdrażania planowania zamówień publicznych w swojej codziennej pracy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1A4E634-EB65-6A47-D2DB-6247DB0718C8}"/>
              </a:ext>
            </a:extLst>
          </p:cNvPr>
          <p:cNvSpPr txBox="1"/>
          <p:nvPr/>
        </p:nvSpPr>
        <p:spPr>
          <a:xfrm>
            <a:off x="3117823" y="2265138"/>
            <a:ext cx="2750526" cy="3809513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t" anchorCtr="0">
            <a:noAutofit/>
          </a:bodyPr>
          <a:lstStyle>
            <a:defPPr>
              <a:defRPr lang="pl-PL"/>
            </a:defPPr>
            <a:lvl1pPr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l-PL" sz="1400" b="1" dirty="0"/>
              <a:t>Zdolność do: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dostarczenia badań i zgromadzenia materiałów do planowania zamówień publicznych zgodnie z polityką i celami strategicznymi organizacji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udzielania pomocy we wdrażaniu planu zamówień publicznych organizacji zgodnie z budżetem i terminami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zapewnienia, aby codzienna praca była dostosowana do planowania zamówień publicznych i wnosiła wkład w jego realizację zgodnie z</a:t>
            </a:r>
            <a:r>
              <a:rPr lang="pl-PL" dirty="0"/>
              <a:t> </a:t>
            </a:r>
            <a:r>
              <a:rPr lang="pl-PL" sz="1400" dirty="0"/>
              <a:t>priorytetami polityki i priorytetami strategicznymi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4EDC744-3C2B-CAD8-7D43-17B18DAD8DCB}"/>
              </a:ext>
            </a:extLst>
          </p:cNvPr>
          <p:cNvSpPr txBox="1"/>
          <p:nvPr/>
        </p:nvSpPr>
        <p:spPr>
          <a:xfrm>
            <a:off x="5951228" y="2292673"/>
            <a:ext cx="2788411" cy="378197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t" anchorCtr="0">
            <a:noAutofit/>
          </a:bodyPr>
          <a:lstStyle>
            <a:defPPr>
              <a:defRPr lang="pl-PL"/>
            </a:defPPr>
            <a:lvl1pPr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l-PL" sz="1400" b="1" dirty="0"/>
              <a:t>Zdolność do: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koordynacji przygotowania planu zamówień publicznych w organizacji oraz wydawania zaleceń co do ostatecznego planowania i terminów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przewidywania potencjalnych możliwości i wyzwań oraz ograniczania ryzyka w procesie wdrażania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monitorowania wdrażania planu, aby zapewnić powodzenie polityki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przekazywania decydentom informacji zwrotnych na temat wdrażania planu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64200CE-3CB6-11A8-0941-EEA6446841ED}"/>
              </a:ext>
            </a:extLst>
          </p:cNvPr>
          <p:cNvSpPr txBox="1"/>
          <p:nvPr/>
        </p:nvSpPr>
        <p:spPr>
          <a:xfrm>
            <a:off x="8892039" y="1548181"/>
            <a:ext cx="2750526" cy="646331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POZIOM EKSPERCKI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72E8362-BB9E-67B8-582A-0758ECE163A6}"/>
              </a:ext>
            </a:extLst>
          </p:cNvPr>
          <p:cNvSpPr txBox="1"/>
          <p:nvPr/>
        </p:nvSpPr>
        <p:spPr>
          <a:xfrm>
            <a:off x="8822518" y="2292673"/>
            <a:ext cx="2788411" cy="378197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t" anchorCtr="0">
            <a:noAutofit/>
          </a:bodyPr>
          <a:lstStyle>
            <a:defPPr>
              <a:defRPr lang="pl-PL"/>
            </a:defPPr>
            <a:lvl1pPr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l-PL" sz="1400" b="1" dirty="0"/>
              <a:t>Zdolność do: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określenia wizji organizacji dotyczącej strategii w zakresie zamówień publicznych i strategii pokrewnych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ustanowienia planu zamówień publicznych i budżetu, z naciskiem na rezultaty i korzyści polityki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działania jako punkt odniesienia w kwestiach zamówień publicznych dla decydentów wysokiego szczebla, w tym przedstawiania informacji zwrotnych na szczeblu politycznym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/>
              <a:t>propagowania funkcji udzielania zamówień w ogólnej strategii organizacji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9C1E2E0-0D3A-A3DD-1578-AAEDCFDBD3A4}"/>
              </a:ext>
            </a:extLst>
          </p:cNvPr>
          <p:cNvSpPr txBox="1"/>
          <p:nvPr/>
        </p:nvSpPr>
        <p:spPr>
          <a:xfrm>
            <a:off x="461009" y="6116099"/>
            <a:ext cx="10939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https://commission.europa.eu/funding-tenders/tools-public-buyers/professionalisation-public-buyers/procurcompeu-european-competency-framework-public-procurement-professionals_pl</a:t>
            </a:r>
          </a:p>
        </p:txBody>
      </p:sp>
    </p:spTree>
    <p:extLst>
      <p:ext uri="{BB962C8B-B14F-4D97-AF65-F5344CB8AC3E}">
        <p14:creationId xmlns:p14="http://schemas.microsoft.com/office/powerpoint/2010/main" val="273497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783349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E4B4B28-B010-65EA-F8AC-B70765DFD575}"/>
              </a:ext>
            </a:extLst>
          </p:cNvPr>
          <p:cNvSpPr/>
          <p:nvPr/>
        </p:nvSpPr>
        <p:spPr>
          <a:xfrm>
            <a:off x="1066800" y="3151009"/>
            <a:ext cx="10058400" cy="2278335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1343025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kern="1200" dirty="0"/>
              <a:t>Priorytety polityczne i strategiczne organizacji oraz związek z właściwymi strategiami politycznymi na szczeblu krajowym</a:t>
            </a:r>
          </a:p>
          <a:p>
            <a:pPr marL="1343025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kern="1200" dirty="0"/>
              <a:t>Procedury udzielania zamówień i ramy czasowe na potrzeby dokładnego planowania</a:t>
            </a:r>
          </a:p>
          <a:p>
            <a:pPr marL="1343025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kern="1200" dirty="0"/>
              <a:t>Przyjęte plany budżetowe, cykl budżetowy organizacji i dostępne zasoby</a:t>
            </a:r>
          </a:p>
          <a:p>
            <a:pPr marL="1343025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kern="1200" dirty="0"/>
              <a:t>Potrzebę nadania priorytetów i zarządzania ramami czasowymi</a:t>
            </a:r>
          </a:p>
          <a:p>
            <a:pPr marL="1343025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600" kern="1200" dirty="0"/>
              <a:t>Potencjalne możliwości i czynniki ryzyka w procesie wdrażania</a:t>
            </a:r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1066800" y="1634446"/>
            <a:ext cx="2675293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 „Planowanie”</a:t>
            </a:r>
            <a:endParaRPr lang="pl-PL" dirty="0"/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231321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968B9A7-63C8-901A-9FDC-7A9C36DC4DE4}"/>
              </a:ext>
            </a:extLst>
          </p:cNvPr>
          <p:cNvSpPr txBox="1"/>
          <p:nvPr/>
        </p:nvSpPr>
        <p:spPr>
          <a:xfrm>
            <a:off x="4795002" y="1854021"/>
            <a:ext cx="6330198" cy="369332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MODUŁ SZKOLENIOWY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928EBDC-204D-9A62-7346-E5F4F2BC6CB0}"/>
              </a:ext>
            </a:extLst>
          </p:cNvPr>
          <p:cNvSpPr txBox="1"/>
          <p:nvPr/>
        </p:nvSpPr>
        <p:spPr>
          <a:xfrm>
            <a:off x="3743408" y="2502515"/>
            <a:ext cx="4705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Ten moduł szkoleniowy powinien obejmować: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D3A93E4-382A-49ED-55EC-DAB76A2E2601}"/>
              </a:ext>
            </a:extLst>
          </p:cNvPr>
          <p:cNvSpPr txBox="1"/>
          <p:nvPr/>
        </p:nvSpPr>
        <p:spPr>
          <a:xfrm>
            <a:off x="538274" y="5821260"/>
            <a:ext cx="10939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https://commission.europa.eu/funding-tenders/tools-public-buyers/professionalisation-public-buyers/procurcompeu-european-competency-framework-public-procurement-professionals_pl</a:t>
            </a:r>
          </a:p>
        </p:txBody>
      </p:sp>
    </p:spTree>
    <p:extLst>
      <p:ext uri="{BB962C8B-B14F-4D97-AF65-F5344CB8AC3E}">
        <p14:creationId xmlns:p14="http://schemas.microsoft.com/office/powerpoint/2010/main" val="41861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4" y="783349"/>
            <a:ext cx="8442960" cy="592818"/>
          </a:xfrm>
        </p:spPr>
        <p:txBody>
          <a:bodyPr>
            <a:normAutofit fontScale="90000"/>
          </a:bodyPr>
          <a:lstStyle/>
          <a:p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Kompetencje 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ProcurComp</a:t>
            </a:r>
            <a:r>
              <a:rPr kumimoji="0" lang="pl-PL" sz="360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Europejskie ramy kompetencji dla specjalistów</a:t>
            </a:r>
            <a:b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</a:b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do spraw zamówień publicznych</a:t>
            </a:r>
            <a:endParaRPr lang="pl-PL" sz="2700" dirty="0"/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E4B4B28-B010-65EA-F8AC-B70765DFD575}"/>
              </a:ext>
            </a:extLst>
          </p:cNvPr>
          <p:cNvSpPr/>
          <p:nvPr/>
        </p:nvSpPr>
        <p:spPr>
          <a:xfrm>
            <a:off x="1066800" y="2747835"/>
            <a:ext cx="10058400" cy="3448190"/>
          </a:xfrm>
          <a:custGeom>
            <a:avLst/>
            <a:gdLst>
              <a:gd name="connsiteX0" fmla="*/ 0 w 8074213"/>
              <a:gd name="connsiteY0" fmla="*/ 0 h 531037"/>
              <a:gd name="connsiteX1" fmla="*/ 8074213 w 8074213"/>
              <a:gd name="connsiteY1" fmla="*/ 0 h 531037"/>
              <a:gd name="connsiteX2" fmla="*/ 8074213 w 8074213"/>
              <a:gd name="connsiteY2" fmla="*/ 531037 h 531037"/>
              <a:gd name="connsiteX3" fmla="*/ 0 w 8074213"/>
              <a:gd name="connsiteY3" fmla="*/ 531037 h 531037"/>
              <a:gd name="connsiteX4" fmla="*/ 0 w 8074213"/>
              <a:gd name="connsiteY4" fmla="*/ 0 h 5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213" h="531037">
                <a:moveTo>
                  <a:pt x="0" y="0"/>
                </a:moveTo>
                <a:lnTo>
                  <a:pt x="8074213" y="0"/>
                </a:lnTo>
                <a:lnTo>
                  <a:pt x="8074213" y="531037"/>
                </a:lnTo>
                <a:lnTo>
                  <a:pt x="0" y="5310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Proces gromadzenia i konsolidowania wkładu i udziału różnych działów w zależności od ich funkcji w organizacji z myślą o określeniu potrzeb i zasobów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kern="1200" dirty="0"/>
              <a:t>Ustanowienie priorytetów dopasowanych do dostępnych zasobów, określenie wariantów łączenia potrzeb i osiągnięcie korzyści skali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kern="1200" dirty="0"/>
              <a:t>Przeprowadzenie analizy mocnych i słabych stron oraz szans i zagrożeń (analizy SWOT) z punktu widzenia organizacji i podmiotów gospodarczych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kern="1200" dirty="0"/>
              <a:t>Ocena, czy zamówienie publiczne jest odpowiednim wariantem do zaspokojenia określonej potrzeby, oraz dostosowanie projektów zamówień publicznych do budżetu organizacji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kern="1200" dirty="0"/>
              <a:t>Określenie potencjalnego ryzyka związanego z wdrażaniem oraz przygotowanie planu ograniczania ryzyka (por. moduł specjalistyczny)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kern="1200" dirty="0"/>
              <a:t>Opracowanie i przygotowanie planu zamówień publicznych organizacji koncentrującego się na wynikach polityki i rezultatach operacyjnych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Ocena wdrażania i sprawozdawczość w zakresie poprzednich planów udzielania zamówień publicznych</a:t>
            </a:r>
          </a:p>
          <a:p>
            <a:pPr marL="541338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pl-PL" sz="1400" dirty="0"/>
              <a:t>Ocena dojrzałości funkcji/działu organizacji związanych z udzielaniem zamówień oraz zaproponowanie wizji na przyszłość i odpowiedniej strategii rozwoju</a:t>
            </a:r>
          </a:p>
        </p:txBody>
      </p:sp>
      <p:sp>
        <p:nvSpPr>
          <p:cNvPr id="83" name="Strzałka: pięciokąt 82">
            <a:extLst>
              <a:ext uri="{FF2B5EF4-FFF2-40B4-BE49-F238E27FC236}">
                <a16:creationId xmlns:a16="http://schemas.microsoft.com/office/drawing/2014/main" id="{E31F94CA-B11B-4202-71F6-34D28569D42D}"/>
              </a:ext>
            </a:extLst>
          </p:cNvPr>
          <p:cNvSpPr/>
          <p:nvPr/>
        </p:nvSpPr>
        <p:spPr>
          <a:xfrm>
            <a:off x="1066800" y="1367507"/>
            <a:ext cx="2675293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nr 1 „Planowanie”</a:t>
            </a:r>
            <a:endParaRPr lang="pl-PL" dirty="0"/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FEE35992-E826-88E1-9C90-962279DD3A0F}"/>
              </a:ext>
            </a:extLst>
          </p:cNvPr>
          <p:cNvSpPr txBox="1">
            <a:spLocks/>
          </p:cNvSpPr>
          <p:nvPr/>
        </p:nvSpPr>
        <p:spPr>
          <a:xfrm>
            <a:off x="461009" y="6542673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968B9A7-63C8-901A-9FDC-7A9C36DC4DE4}"/>
              </a:ext>
            </a:extLst>
          </p:cNvPr>
          <p:cNvSpPr txBox="1"/>
          <p:nvPr/>
        </p:nvSpPr>
        <p:spPr>
          <a:xfrm>
            <a:off x="4795002" y="1448177"/>
            <a:ext cx="6330198" cy="646331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MODUŁ SZKOLENIOWY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WYNIKI NAUKI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928EBDC-204D-9A62-7346-E5F4F2BC6CB0}"/>
              </a:ext>
            </a:extLst>
          </p:cNvPr>
          <p:cNvSpPr txBox="1"/>
          <p:nvPr/>
        </p:nvSpPr>
        <p:spPr>
          <a:xfrm>
            <a:off x="1066800" y="2138497"/>
            <a:ext cx="1005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Po ukończeniu modułu szkoleniowego osoby uczące się powinny być w stanie zrozumieć lub przeprowadzić następujące działania na pożądanym poziomie biegłości: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548D7BE-9DAA-BE62-489B-3D236E95ADB6}"/>
              </a:ext>
            </a:extLst>
          </p:cNvPr>
          <p:cNvSpPr txBox="1"/>
          <p:nvPr/>
        </p:nvSpPr>
        <p:spPr>
          <a:xfrm>
            <a:off x="626185" y="6172506"/>
            <a:ext cx="10939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https://commission.europa.eu/funding-tenders/tools-public-buyers/professionalisation-public-buyers/procurcompeu-european-competency-framework-public-procurement-professionals_pl</a:t>
            </a:r>
          </a:p>
        </p:txBody>
      </p:sp>
    </p:spTree>
    <p:extLst>
      <p:ext uri="{BB962C8B-B14F-4D97-AF65-F5344CB8AC3E}">
        <p14:creationId xmlns:p14="http://schemas.microsoft.com/office/powerpoint/2010/main" val="346048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B1C3A-BA2E-9408-A047-56187C80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02098"/>
            <a:ext cx="8442960" cy="592818"/>
          </a:xfrm>
        </p:spPr>
        <p:txBody>
          <a:bodyPr/>
          <a:lstStyle/>
          <a:p>
            <a:r>
              <a:rPr lang="pl-PL" dirty="0">
                <a:solidFill>
                  <a:srgbClr val="0F304D"/>
                </a:solidFill>
              </a:rPr>
              <a:t>DRZEWO KATEGORII ZAKUPOWYCH</a:t>
            </a:r>
            <a:endParaRPr lang="pl-PL" dirty="0"/>
          </a:p>
        </p:txBody>
      </p:sp>
      <p:sp>
        <p:nvSpPr>
          <p:cNvPr id="84" name="Strzałka: pięciokąt 83">
            <a:extLst>
              <a:ext uri="{FF2B5EF4-FFF2-40B4-BE49-F238E27FC236}">
                <a16:creationId xmlns:a16="http://schemas.microsoft.com/office/drawing/2014/main" id="{27EFF8E1-8C3E-8C88-B30E-86362F3A0D58}"/>
              </a:ext>
            </a:extLst>
          </p:cNvPr>
          <p:cNvSpPr/>
          <p:nvPr/>
        </p:nvSpPr>
        <p:spPr>
          <a:xfrm>
            <a:off x="6139541" y="1113826"/>
            <a:ext cx="2746076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/>
              <a:t>Podział ze względu na rodzaj zakupu (PZP)</a:t>
            </a:r>
          </a:p>
        </p:txBody>
      </p:sp>
      <p:sp>
        <p:nvSpPr>
          <p:cNvPr id="85" name="Strzałka: pięciokąt 84">
            <a:extLst>
              <a:ext uri="{FF2B5EF4-FFF2-40B4-BE49-F238E27FC236}">
                <a16:creationId xmlns:a16="http://schemas.microsoft.com/office/drawing/2014/main" id="{5E304DC8-5216-B17B-656B-5033F32C21D7}"/>
              </a:ext>
            </a:extLst>
          </p:cNvPr>
          <p:cNvSpPr/>
          <p:nvPr/>
        </p:nvSpPr>
        <p:spPr>
          <a:xfrm>
            <a:off x="6139541" y="3284938"/>
            <a:ext cx="2746077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/>
              <a:t>Podział ze względu na agregacje PZP</a:t>
            </a:r>
          </a:p>
        </p:txBody>
      </p:sp>
      <p:sp>
        <p:nvSpPr>
          <p:cNvPr id="86" name="Strzałka: pięciokąt 85">
            <a:extLst>
              <a:ext uri="{FF2B5EF4-FFF2-40B4-BE49-F238E27FC236}">
                <a16:creationId xmlns:a16="http://schemas.microsoft.com/office/drawing/2014/main" id="{6338A958-523A-8792-1FF4-08116CB34A71}"/>
              </a:ext>
            </a:extLst>
          </p:cNvPr>
          <p:cNvSpPr/>
          <p:nvPr/>
        </p:nvSpPr>
        <p:spPr>
          <a:xfrm>
            <a:off x="6139541" y="4381539"/>
            <a:ext cx="2746077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/>
              <a:t>Podział umożliwiający zarządzanie zakupami</a:t>
            </a:r>
          </a:p>
        </p:txBody>
      </p:sp>
      <p:sp>
        <p:nvSpPr>
          <p:cNvPr id="96" name="Prostokąt 95">
            <a:extLst>
              <a:ext uri="{FF2B5EF4-FFF2-40B4-BE49-F238E27FC236}">
                <a16:creationId xmlns:a16="http://schemas.microsoft.com/office/drawing/2014/main" id="{D69515C7-19DE-CE82-AFAB-EB09DF6558CB}"/>
              </a:ext>
            </a:extLst>
          </p:cNvPr>
          <p:cNvSpPr/>
          <p:nvPr/>
        </p:nvSpPr>
        <p:spPr>
          <a:xfrm>
            <a:off x="8964279" y="4400071"/>
            <a:ext cx="2862943" cy="8011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ok. 1000 - 1500 asortymentów</a:t>
            </a:r>
          </a:p>
        </p:txBody>
      </p:sp>
      <p:sp>
        <p:nvSpPr>
          <p:cNvPr id="99" name="Strzałka: pięciokąt 98">
            <a:extLst>
              <a:ext uri="{FF2B5EF4-FFF2-40B4-BE49-F238E27FC236}">
                <a16:creationId xmlns:a16="http://schemas.microsoft.com/office/drawing/2014/main" id="{C8C98EA1-8155-01DA-F4F7-013A86FE8EC0}"/>
              </a:ext>
            </a:extLst>
          </p:cNvPr>
          <p:cNvSpPr/>
          <p:nvPr/>
        </p:nvSpPr>
        <p:spPr>
          <a:xfrm>
            <a:off x="6139541" y="2188337"/>
            <a:ext cx="2746076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/>
              <a:t>Podział ze względu na grupy zakupów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0242F77-9F08-00D3-A7DF-4D5DC24131BD}"/>
              </a:ext>
            </a:extLst>
          </p:cNvPr>
          <p:cNvSpPr/>
          <p:nvPr/>
        </p:nvSpPr>
        <p:spPr>
          <a:xfrm>
            <a:off x="8964278" y="2180185"/>
            <a:ext cx="2862943" cy="8011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ok. 20-100 podkategorii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4138E06-78E8-6562-183F-505D0CB8FEBE}"/>
              </a:ext>
            </a:extLst>
          </p:cNvPr>
          <p:cNvSpPr/>
          <p:nvPr/>
        </p:nvSpPr>
        <p:spPr>
          <a:xfrm>
            <a:off x="8964276" y="3307856"/>
            <a:ext cx="2862943" cy="8011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ok. 200-400 koszyków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3C3D31D-2D5B-CFA9-5DBC-C9DE5CB2CD5F}"/>
              </a:ext>
            </a:extLst>
          </p:cNvPr>
          <p:cNvSpPr/>
          <p:nvPr/>
        </p:nvSpPr>
        <p:spPr>
          <a:xfrm>
            <a:off x="8964279" y="1121157"/>
            <a:ext cx="2862943" cy="8011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3 kategorie</a:t>
            </a: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30FFA4A4-FF48-04E4-D91F-9CF1564DBBEB}"/>
              </a:ext>
            </a:extLst>
          </p:cNvPr>
          <p:cNvSpPr/>
          <p:nvPr/>
        </p:nvSpPr>
        <p:spPr>
          <a:xfrm>
            <a:off x="351600" y="1085621"/>
            <a:ext cx="2772598" cy="864893"/>
          </a:xfrm>
          <a:custGeom>
            <a:avLst/>
            <a:gdLst>
              <a:gd name="connsiteX0" fmla="*/ 0 w 2253155"/>
              <a:gd name="connsiteY0" fmla="*/ 0 h 568090"/>
              <a:gd name="connsiteX1" fmla="*/ 2253155 w 2253155"/>
              <a:gd name="connsiteY1" fmla="*/ 0 h 568090"/>
              <a:gd name="connsiteX2" fmla="*/ 2253155 w 2253155"/>
              <a:gd name="connsiteY2" fmla="*/ 568090 h 568090"/>
              <a:gd name="connsiteX3" fmla="*/ 0 w 2253155"/>
              <a:gd name="connsiteY3" fmla="*/ 568090 h 568090"/>
              <a:gd name="connsiteX4" fmla="*/ 0 w 2253155"/>
              <a:gd name="connsiteY4" fmla="*/ 0 h 56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155" h="568090">
                <a:moveTo>
                  <a:pt x="0" y="0"/>
                </a:moveTo>
                <a:lnTo>
                  <a:pt x="2253155" y="0"/>
                </a:lnTo>
                <a:lnTo>
                  <a:pt x="2253155" y="568090"/>
                </a:lnTo>
                <a:lnTo>
                  <a:pt x="0" y="568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200" dirty="0"/>
              <a:t>1 POZIOM </a:t>
            </a:r>
            <a:endParaRPr lang="pl-PL" sz="2200" kern="1200" dirty="0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29A0D1A3-0377-972B-FDCD-4A326B502835}"/>
              </a:ext>
            </a:extLst>
          </p:cNvPr>
          <p:cNvSpPr/>
          <p:nvPr/>
        </p:nvSpPr>
        <p:spPr>
          <a:xfrm>
            <a:off x="3217498" y="1090453"/>
            <a:ext cx="2772598" cy="864893"/>
          </a:xfrm>
          <a:custGeom>
            <a:avLst/>
            <a:gdLst>
              <a:gd name="connsiteX0" fmla="*/ 0 w 2253155"/>
              <a:gd name="connsiteY0" fmla="*/ 0 h 568090"/>
              <a:gd name="connsiteX1" fmla="*/ 2253155 w 2253155"/>
              <a:gd name="connsiteY1" fmla="*/ 0 h 568090"/>
              <a:gd name="connsiteX2" fmla="*/ 2253155 w 2253155"/>
              <a:gd name="connsiteY2" fmla="*/ 568090 h 568090"/>
              <a:gd name="connsiteX3" fmla="*/ 0 w 2253155"/>
              <a:gd name="connsiteY3" fmla="*/ 568090 h 568090"/>
              <a:gd name="connsiteX4" fmla="*/ 0 w 2253155"/>
              <a:gd name="connsiteY4" fmla="*/ 0 h 56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155" h="568090">
                <a:moveTo>
                  <a:pt x="0" y="0"/>
                </a:moveTo>
                <a:lnTo>
                  <a:pt x="2253155" y="0"/>
                </a:lnTo>
                <a:lnTo>
                  <a:pt x="2253155" y="568090"/>
                </a:lnTo>
                <a:lnTo>
                  <a:pt x="0" y="5680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200" kern="1200" dirty="0"/>
              <a:t>KATEGORIE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7CA8479F-25DB-59BF-2146-9B93ED0FC714}"/>
              </a:ext>
            </a:extLst>
          </p:cNvPr>
          <p:cNvSpPr/>
          <p:nvPr/>
        </p:nvSpPr>
        <p:spPr>
          <a:xfrm>
            <a:off x="344108" y="2160133"/>
            <a:ext cx="2772598" cy="864893"/>
          </a:xfrm>
          <a:custGeom>
            <a:avLst/>
            <a:gdLst>
              <a:gd name="connsiteX0" fmla="*/ 0 w 2253155"/>
              <a:gd name="connsiteY0" fmla="*/ 0 h 568090"/>
              <a:gd name="connsiteX1" fmla="*/ 2253155 w 2253155"/>
              <a:gd name="connsiteY1" fmla="*/ 0 h 568090"/>
              <a:gd name="connsiteX2" fmla="*/ 2253155 w 2253155"/>
              <a:gd name="connsiteY2" fmla="*/ 568090 h 568090"/>
              <a:gd name="connsiteX3" fmla="*/ 0 w 2253155"/>
              <a:gd name="connsiteY3" fmla="*/ 568090 h 568090"/>
              <a:gd name="connsiteX4" fmla="*/ 0 w 2253155"/>
              <a:gd name="connsiteY4" fmla="*/ 0 h 56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155" h="568090">
                <a:moveTo>
                  <a:pt x="0" y="0"/>
                </a:moveTo>
                <a:lnTo>
                  <a:pt x="2253155" y="0"/>
                </a:lnTo>
                <a:lnTo>
                  <a:pt x="2253155" y="568090"/>
                </a:lnTo>
                <a:lnTo>
                  <a:pt x="0" y="568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200" dirty="0"/>
              <a:t>2 POZIOM </a:t>
            </a:r>
            <a:endParaRPr lang="pl-PL" sz="2200" kern="1200" dirty="0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7C0A4B04-51DC-F845-8BA6-E8CBC1A94E76}"/>
              </a:ext>
            </a:extLst>
          </p:cNvPr>
          <p:cNvSpPr/>
          <p:nvPr/>
        </p:nvSpPr>
        <p:spPr>
          <a:xfrm>
            <a:off x="344108" y="3256732"/>
            <a:ext cx="2772598" cy="864893"/>
          </a:xfrm>
          <a:custGeom>
            <a:avLst/>
            <a:gdLst>
              <a:gd name="connsiteX0" fmla="*/ 0 w 2253155"/>
              <a:gd name="connsiteY0" fmla="*/ 0 h 568090"/>
              <a:gd name="connsiteX1" fmla="*/ 2253155 w 2253155"/>
              <a:gd name="connsiteY1" fmla="*/ 0 h 568090"/>
              <a:gd name="connsiteX2" fmla="*/ 2253155 w 2253155"/>
              <a:gd name="connsiteY2" fmla="*/ 568090 h 568090"/>
              <a:gd name="connsiteX3" fmla="*/ 0 w 2253155"/>
              <a:gd name="connsiteY3" fmla="*/ 568090 h 568090"/>
              <a:gd name="connsiteX4" fmla="*/ 0 w 2253155"/>
              <a:gd name="connsiteY4" fmla="*/ 0 h 56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155" h="568090">
                <a:moveTo>
                  <a:pt x="0" y="0"/>
                </a:moveTo>
                <a:lnTo>
                  <a:pt x="2253155" y="0"/>
                </a:lnTo>
                <a:lnTo>
                  <a:pt x="2253155" y="568090"/>
                </a:lnTo>
                <a:lnTo>
                  <a:pt x="0" y="568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200" dirty="0"/>
              <a:t>3 POZIOM </a:t>
            </a:r>
            <a:endParaRPr lang="pl-PL" sz="2200" kern="1200" dirty="0"/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BC46AD84-D317-6B2E-2B03-139BAF6104DF}"/>
              </a:ext>
            </a:extLst>
          </p:cNvPr>
          <p:cNvSpPr/>
          <p:nvPr/>
        </p:nvSpPr>
        <p:spPr>
          <a:xfrm>
            <a:off x="344108" y="4353331"/>
            <a:ext cx="2772598" cy="864893"/>
          </a:xfrm>
          <a:custGeom>
            <a:avLst/>
            <a:gdLst>
              <a:gd name="connsiteX0" fmla="*/ 0 w 2253155"/>
              <a:gd name="connsiteY0" fmla="*/ 0 h 568090"/>
              <a:gd name="connsiteX1" fmla="*/ 2253155 w 2253155"/>
              <a:gd name="connsiteY1" fmla="*/ 0 h 568090"/>
              <a:gd name="connsiteX2" fmla="*/ 2253155 w 2253155"/>
              <a:gd name="connsiteY2" fmla="*/ 568090 h 568090"/>
              <a:gd name="connsiteX3" fmla="*/ 0 w 2253155"/>
              <a:gd name="connsiteY3" fmla="*/ 568090 h 568090"/>
              <a:gd name="connsiteX4" fmla="*/ 0 w 2253155"/>
              <a:gd name="connsiteY4" fmla="*/ 0 h 56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155" h="568090">
                <a:moveTo>
                  <a:pt x="0" y="0"/>
                </a:moveTo>
                <a:lnTo>
                  <a:pt x="2253155" y="0"/>
                </a:lnTo>
                <a:lnTo>
                  <a:pt x="2253155" y="568090"/>
                </a:lnTo>
                <a:lnTo>
                  <a:pt x="0" y="568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200" dirty="0"/>
              <a:t>4 POZIOM </a:t>
            </a:r>
            <a:endParaRPr lang="pl-PL" sz="2200" kern="1200" dirty="0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CDCA64AF-C002-24B9-6971-231C47074DFB}"/>
              </a:ext>
            </a:extLst>
          </p:cNvPr>
          <p:cNvSpPr/>
          <p:nvPr/>
        </p:nvSpPr>
        <p:spPr>
          <a:xfrm>
            <a:off x="3227723" y="2160132"/>
            <a:ext cx="2772598" cy="864893"/>
          </a:xfrm>
          <a:custGeom>
            <a:avLst/>
            <a:gdLst>
              <a:gd name="connsiteX0" fmla="*/ 0 w 2253155"/>
              <a:gd name="connsiteY0" fmla="*/ 0 h 568090"/>
              <a:gd name="connsiteX1" fmla="*/ 2253155 w 2253155"/>
              <a:gd name="connsiteY1" fmla="*/ 0 h 568090"/>
              <a:gd name="connsiteX2" fmla="*/ 2253155 w 2253155"/>
              <a:gd name="connsiteY2" fmla="*/ 568090 h 568090"/>
              <a:gd name="connsiteX3" fmla="*/ 0 w 2253155"/>
              <a:gd name="connsiteY3" fmla="*/ 568090 h 568090"/>
              <a:gd name="connsiteX4" fmla="*/ 0 w 2253155"/>
              <a:gd name="connsiteY4" fmla="*/ 0 h 56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155" h="568090">
                <a:moveTo>
                  <a:pt x="0" y="0"/>
                </a:moveTo>
                <a:lnTo>
                  <a:pt x="2253155" y="0"/>
                </a:lnTo>
                <a:lnTo>
                  <a:pt x="2253155" y="568090"/>
                </a:lnTo>
                <a:lnTo>
                  <a:pt x="0" y="5680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200" kern="1200" dirty="0"/>
              <a:t>Np. PODKATEGORIE/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200" dirty="0"/>
              <a:t>GRUPY …</a:t>
            </a:r>
            <a:endParaRPr lang="pl-PL" sz="2200" kern="1200" dirty="0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12F41A94-35C9-2B90-6B36-54FB4B348AE8}"/>
              </a:ext>
            </a:extLst>
          </p:cNvPr>
          <p:cNvSpPr/>
          <p:nvPr/>
        </p:nvSpPr>
        <p:spPr>
          <a:xfrm>
            <a:off x="3217498" y="3256731"/>
            <a:ext cx="2772598" cy="864893"/>
          </a:xfrm>
          <a:custGeom>
            <a:avLst/>
            <a:gdLst>
              <a:gd name="connsiteX0" fmla="*/ 0 w 2253155"/>
              <a:gd name="connsiteY0" fmla="*/ 0 h 568090"/>
              <a:gd name="connsiteX1" fmla="*/ 2253155 w 2253155"/>
              <a:gd name="connsiteY1" fmla="*/ 0 h 568090"/>
              <a:gd name="connsiteX2" fmla="*/ 2253155 w 2253155"/>
              <a:gd name="connsiteY2" fmla="*/ 568090 h 568090"/>
              <a:gd name="connsiteX3" fmla="*/ 0 w 2253155"/>
              <a:gd name="connsiteY3" fmla="*/ 568090 h 568090"/>
              <a:gd name="connsiteX4" fmla="*/ 0 w 2253155"/>
              <a:gd name="connsiteY4" fmla="*/ 0 h 56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155" h="568090">
                <a:moveTo>
                  <a:pt x="0" y="0"/>
                </a:moveTo>
                <a:lnTo>
                  <a:pt x="2253155" y="0"/>
                </a:lnTo>
                <a:lnTo>
                  <a:pt x="2253155" y="568090"/>
                </a:lnTo>
                <a:lnTo>
                  <a:pt x="0" y="5680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200" kern="1200" dirty="0"/>
              <a:t>Np. KOSZYKI/WORKI …</a:t>
            </a:r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B30FB68D-8D7C-8346-0B42-C094631F8FF4}"/>
              </a:ext>
            </a:extLst>
          </p:cNvPr>
          <p:cNvSpPr/>
          <p:nvPr/>
        </p:nvSpPr>
        <p:spPr>
          <a:xfrm>
            <a:off x="3217498" y="4353330"/>
            <a:ext cx="2772598" cy="864893"/>
          </a:xfrm>
          <a:custGeom>
            <a:avLst/>
            <a:gdLst>
              <a:gd name="connsiteX0" fmla="*/ 0 w 2253155"/>
              <a:gd name="connsiteY0" fmla="*/ 0 h 568090"/>
              <a:gd name="connsiteX1" fmla="*/ 2253155 w 2253155"/>
              <a:gd name="connsiteY1" fmla="*/ 0 h 568090"/>
              <a:gd name="connsiteX2" fmla="*/ 2253155 w 2253155"/>
              <a:gd name="connsiteY2" fmla="*/ 568090 h 568090"/>
              <a:gd name="connsiteX3" fmla="*/ 0 w 2253155"/>
              <a:gd name="connsiteY3" fmla="*/ 568090 h 568090"/>
              <a:gd name="connsiteX4" fmla="*/ 0 w 2253155"/>
              <a:gd name="connsiteY4" fmla="*/ 0 h 56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155" h="568090">
                <a:moveTo>
                  <a:pt x="0" y="0"/>
                </a:moveTo>
                <a:lnTo>
                  <a:pt x="2253155" y="0"/>
                </a:lnTo>
                <a:lnTo>
                  <a:pt x="2253155" y="568090"/>
                </a:lnTo>
                <a:lnTo>
                  <a:pt x="0" y="5680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200" kern="1200" dirty="0"/>
              <a:t>Np. ASORTYMENTY …</a:t>
            </a:r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68724561-B269-D4DF-E29F-09E60B8BA7A2}"/>
              </a:ext>
            </a:extLst>
          </p:cNvPr>
          <p:cNvSpPr/>
          <p:nvPr/>
        </p:nvSpPr>
        <p:spPr>
          <a:xfrm>
            <a:off x="344108" y="5427841"/>
            <a:ext cx="2772598" cy="864893"/>
          </a:xfrm>
          <a:custGeom>
            <a:avLst/>
            <a:gdLst>
              <a:gd name="connsiteX0" fmla="*/ 0 w 2253155"/>
              <a:gd name="connsiteY0" fmla="*/ 0 h 568090"/>
              <a:gd name="connsiteX1" fmla="*/ 2253155 w 2253155"/>
              <a:gd name="connsiteY1" fmla="*/ 0 h 568090"/>
              <a:gd name="connsiteX2" fmla="*/ 2253155 w 2253155"/>
              <a:gd name="connsiteY2" fmla="*/ 568090 h 568090"/>
              <a:gd name="connsiteX3" fmla="*/ 0 w 2253155"/>
              <a:gd name="connsiteY3" fmla="*/ 568090 h 568090"/>
              <a:gd name="connsiteX4" fmla="*/ 0 w 2253155"/>
              <a:gd name="connsiteY4" fmla="*/ 0 h 56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155" h="568090">
                <a:moveTo>
                  <a:pt x="0" y="0"/>
                </a:moveTo>
                <a:lnTo>
                  <a:pt x="2253155" y="0"/>
                </a:lnTo>
                <a:lnTo>
                  <a:pt x="2253155" y="568090"/>
                </a:lnTo>
                <a:lnTo>
                  <a:pt x="0" y="568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200" dirty="0"/>
              <a:t>5 POZIOM </a:t>
            </a:r>
            <a:endParaRPr lang="pl-PL" sz="2200" kern="1200" dirty="0"/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32D0FE34-1FFD-E536-1EF1-BFB4FA3728A5}"/>
              </a:ext>
            </a:extLst>
          </p:cNvPr>
          <p:cNvSpPr/>
          <p:nvPr/>
        </p:nvSpPr>
        <p:spPr>
          <a:xfrm>
            <a:off x="3217498" y="5444426"/>
            <a:ext cx="2772598" cy="864893"/>
          </a:xfrm>
          <a:custGeom>
            <a:avLst/>
            <a:gdLst>
              <a:gd name="connsiteX0" fmla="*/ 0 w 2253155"/>
              <a:gd name="connsiteY0" fmla="*/ 0 h 568090"/>
              <a:gd name="connsiteX1" fmla="*/ 2253155 w 2253155"/>
              <a:gd name="connsiteY1" fmla="*/ 0 h 568090"/>
              <a:gd name="connsiteX2" fmla="*/ 2253155 w 2253155"/>
              <a:gd name="connsiteY2" fmla="*/ 568090 h 568090"/>
              <a:gd name="connsiteX3" fmla="*/ 0 w 2253155"/>
              <a:gd name="connsiteY3" fmla="*/ 568090 h 568090"/>
              <a:gd name="connsiteX4" fmla="*/ 0 w 2253155"/>
              <a:gd name="connsiteY4" fmla="*/ 0 h 56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155" h="568090">
                <a:moveTo>
                  <a:pt x="0" y="0"/>
                </a:moveTo>
                <a:lnTo>
                  <a:pt x="2253155" y="0"/>
                </a:lnTo>
                <a:lnTo>
                  <a:pt x="2253155" y="568090"/>
                </a:lnTo>
                <a:lnTo>
                  <a:pt x="0" y="5680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200" dirty="0"/>
              <a:t>INDEKSY MATERIAŁOWE </a:t>
            </a:r>
          </a:p>
        </p:txBody>
      </p:sp>
      <p:sp>
        <p:nvSpPr>
          <p:cNvPr id="16" name="Strzałka: pięciokąt 15">
            <a:extLst>
              <a:ext uri="{FF2B5EF4-FFF2-40B4-BE49-F238E27FC236}">
                <a16:creationId xmlns:a16="http://schemas.microsoft.com/office/drawing/2014/main" id="{557AE294-BA30-60BE-5F58-BA40236BD2FA}"/>
              </a:ext>
            </a:extLst>
          </p:cNvPr>
          <p:cNvSpPr/>
          <p:nvPr/>
        </p:nvSpPr>
        <p:spPr>
          <a:xfrm>
            <a:off x="6139541" y="5472633"/>
            <a:ext cx="2746077" cy="808481"/>
          </a:xfrm>
          <a:prstGeom prst="homePlate">
            <a:avLst/>
          </a:prstGeom>
          <a:solidFill>
            <a:srgbClr val="FD84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/>
              <a:t>Podział umożliwiający zarządzanie magazynami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60D82036-905D-A4B7-6305-20E779681298}"/>
              </a:ext>
            </a:extLst>
          </p:cNvPr>
          <p:cNvSpPr/>
          <p:nvPr/>
        </p:nvSpPr>
        <p:spPr>
          <a:xfrm>
            <a:off x="8964275" y="5464806"/>
            <a:ext cx="2862943" cy="8011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ok. 20 000 i więcej indeksów</a:t>
            </a:r>
          </a:p>
        </p:txBody>
      </p:sp>
      <p:sp>
        <p:nvSpPr>
          <p:cNvPr id="19" name="Symbol zastępczy daty 4">
            <a:extLst>
              <a:ext uri="{FF2B5EF4-FFF2-40B4-BE49-F238E27FC236}">
                <a16:creationId xmlns:a16="http://schemas.microsoft.com/office/drawing/2014/main" id="{EDBB066B-D31D-A143-F671-7B5E8AD3CC0B}"/>
              </a:ext>
            </a:extLst>
          </p:cNvPr>
          <p:cNvSpPr txBox="1">
            <a:spLocks/>
          </p:cNvSpPr>
          <p:nvPr/>
        </p:nvSpPr>
        <p:spPr>
          <a:xfrm>
            <a:off x="344108" y="6361273"/>
            <a:ext cx="6369161" cy="31532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Red Hat Text Medium" panose="02010303040201060303" pitchFamily="2" charset="0"/>
                <a:ea typeface="Red Hat Text Medium" panose="02010303040201060303" pitchFamily="2" charset="0"/>
                <a:cs typeface="Red Hat Text Medium" panose="02010303040201060303" pitchFamily="2" charset="0"/>
              </a:rPr>
              <a:t>Konferencja „Polityka zakupowa państwa – Profesjonalizacja” | Warszawa |  21.09.2023</a:t>
            </a:r>
          </a:p>
        </p:txBody>
      </p:sp>
    </p:spTree>
    <p:extLst>
      <p:ext uri="{BB962C8B-B14F-4D97-AF65-F5344CB8AC3E}">
        <p14:creationId xmlns:p14="http://schemas.microsoft.com/office/powerpoint/2010/main" val="32200660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3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F304D"/>
      </a:accent1>
      <a:accent2>
        <a:srgbClr val="C30079"/>
      </a:accent2>
      <a:accent3>
        <a:srgbClr val="BEBFBF"/>
      </a:accent3>
      <a:accent4>
        <a:srgbClr val="8BB9D3"/>
      </a:accent4>
      <a:accent5>
        <a:srgbClr val="5795CA"/>
      </a:accent5>
      <a:accent6>
        <a:srgbClr val="000000"/>
      </a:accent6>
      <a:hlink>
        <a:srgbClr val="004489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E42D4F56172A4E8A91D35A245C6ED0" ma:contentTypeVersion="1" ma:contentTypeDescription="Utwórz nowy dokument." ma:contentTypeScope="" ma:versionID="e2118852327dd8c810091dea77f583fb">
  <xsd:schema xmlns:xsd="http://www.w3.org/2001/XMLSchema" xmlns:xs="http://www.w3.org/2001/XMLSchema" xmlns:p="http://schemas.microsoft.com/office/2006/metadata/properties" xmlns:ns2="b53c49a5-d17b-443b-96a6-b9e76a5a711b" targetNamespace="http://schemas.microsoft.com/office/2006/metadata/properties" ma:root="true" ma:fieldsID="ca8d1db2fd43563d101da997d4558e3d" ns2:_="">
    <xsd:import namespace="b53c49a5-d17b-443b-96a6-b9e76a5a711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c49a5-d17b-443b-96a6-b9e76a5a71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BA58FC-607B-415F-9437-591FB77A2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2C3079-CD68-4DF2-9237-3D76C891E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3c49a5-d17b-443b-96a6-b9e76a5a71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D3C2F3-BF51-4A44-B41D-4289FA3A9020}">
  <ds:schemaRefs>
    <ds:schemaRef ds:uri="http://purl.org/dc/elements/1.1/"/>
    <ds:schemaRef ds:uri="http://www.w3.org/XML/1998/namespace"/>
    <ds:schemaRef ds:uri="http://schemas.microsoft.com/office/2006/documentManagement/types"/>
    <ds:schemaRef ds:uri="b53c49a5-d17b-443b-96a6-b9e76a5a711b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4492</TotalTime>
  <Words>3767</Words>
  <Application>Microsoft Office PowerPoint</Application>
  <PresentationFormat>Panoramiczny</PresentationFormat>
  <Paragraphs>388</Paragraphs>
  <Slides>28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7" baseType="lpstr">
      <vt:lpstr>Arial</vt:lpstr>
      <vt:lpstr>Calibri</vt:lpstr>
      <vt:lpstr>Red Hat Text</vt:lpstr>
      <vt:lpstr>Red Hat Text Light</vt:lpstr>
      <vt:lpstr>Red Hat Text Medium</vt:lpstr>
      <vt:lpstr>Red Hat Text SemiBold</vt:lpstr>
      <vt:lpstr>Wingdings</vt:lpstr>
      <vt:lpstr>Wingdings 2</vt:lpstr>
      <vt:lpstr>Motyw pakietu Office</vt:lpstr>
      <vt:lpstr>Świadome zarządzanie  obszarem zamówień publicznych w organizacji  Kompetencje ProcurCompEu  nr 1  „Planowanie” nr 2  „Cykl życia”   nr 7  „Specyficzna wiedza dla danej kategorii”</vt:lpstr>
      <vt:lpstr>Kompetencje ProcurCompEu Europejskie ramy kompetencji dla specjalistów do spraw zamówień publicznych</vt:lpstr>
      <vt:lpstr>3 Wybrane Kompetencje ProcurCompEu Europejskie ramy kompetencji dla specjalistów do spraw zamówień publicznych</vt:lpstr>
      <vt:lpstr>Kompetencje ProcurCompEu Europejskie ramy kompetencji dla specjalistów do spraw zamówień publicznych</vt:lpstr>
      <vt:lpstr>Kompetencje ProcurCompEu Europejskie ramy kompetencji dla specjalistów do spraw zamówień publicznych</vt:lpstr>
      <vt:lpstr>Kompetencje ProcurCompEu Europejskie ramy kompetencji dla specjalistów do spraw zamówień publicznych</vt:lpstr>
      <vt:lpstr>Kompetencje ProcurCompEu Europejskie ramy kompetencji dla specjalistów do spraw zamówień publicznych</vt:lpstr>
      <vt:lpstr>Kompetencje ProcurCompEu Europejskie ramy kompetencji dla specjalistów do spraw zamówień publicznych</vt:lpstr>
      <vt:lpstr>DRZEWO KATEGORII ZAKUPOWYCH</vt:lpstr>
      <vt:lpstr>Kompetencje ProcurCompEu Europejskie ramy kompetencji dla specjalistów do spraw zamówień publicznych</vt:lpstr>
      <vt:lpstr>Słownik ASORTYMENTÓW ZAKUPOWYCH</vt:lpstr>
      <vt:lpstr>Kompetencje ProcurCompEu Europejskie ramy kompetencji dla specjalistów do spraw zamówień publicznych</vt:lpstr>
      <vt:lpstr>CYKL ŻYCIA ZAMÓWIENIA PUBLICZNEGO  w Kompleksowym ujęciu funkcji zakupowej</vt:lpstr>
      <vt:lpstr>Kompetencje ProcurCompEu Europejskie ramy kompetencji dla specjalistów do spraw zamówień publicznych</vt:lpstr>
      <vt:lpstr>Kompetencje ProcurCompEu Europejskie ramy kompetencji dla specjalistów do spraw zamówień publicznych</vt:lpstr>
      <vt:lpstr>Kompetencje ProcurCompEu Europejskie ramy kompetencji dla specjalistów do spraw zamówień publicznych</vt:lpstr>
      <vt:lpstr>Kompetencje ProcurCompEu Europejskie ramy kompetencji dla specjalistów do spraw zamówień publicznych</vt:lpstr>
      <vt:lpstr>Kompetencje ProcurCompEu Europejskie ramy kompetencji dla specjalistów do spraw zamówień publicznych</vt:lpstr>
      <vt:lpstr>Kompetencje ProcurCompEu Europejskie ramy kompetencji dla specjalistów do spraw zamówień publicznych</vt:lpstr>
      <vt:lpstr>Kompetencje ProcurCompEu  Europejskie ramy kompetencji dla specjalistów do spraw zamówień publicznych</vt:lpstr>
      <vt:lpstr>Kompetencje ProcurCompEu Europejskie ramy kompetencji dla specjalistów do spraw zamówień publicznych</vt:lpstr>
      <vt:lpstr>Kompetencje ProcurCompEu Europejskie ramy kompetencji dla specjalistów do spraw zamówień publicznych</vt:lpstr>
      <vt:lpstr>Kompetencje ProcurCompEu Europejskie ramy kompetencji dla specjalistów do spraw zamówień publicznych</vt:lpstr>
      <vt:lpstr>Kompetencje ProcurCompEu Europejskie ramy kompetencji dla specjalistów do spraw zamówień publicznych</vt:lpstr>
      <vt:lpstr>Swoiste „siedem grzechów głównych” polskich menedżerów zakupów komercyjnych – 2013 r</vt:lpstr>
      <vt:lpstr>„Grzech główny” polskich menedżerów zakupów komercyjnych – 2013 r</vt:lpstr>
      <vt:lpstr>Sukces w zakupach  </vt:lpstr>
      <vt:lpstr>Dziękuję za uwagę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 Budek</dc:creator>
  <cp:lastModifiedBy>Agnieszka Olszewska</cp:lastModifiedBy>
  <cp:revision>15</cp:revision>
  <cp:lastPrinted>2023-05-24T11:30:48Z</cp:lastPrinted>
  <dcterms:created xsi:type="dcterms:W3CDTF">2021-12-28T12:51:45Z</dcterms:created>
  <dcterms:modified xsi:type="dcterms:W3CDTF">2023-09-20T13:23:26Z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0x0101001BE42D4F56172A4E8A91D35A245C6ED0</vt:lpwstr>
  </property>
  <property fmtid="{D5CDD505-2E9C-101B-9397-08002B2CF9AE}" pid="3" name="MSIP_Label_51786b19-262f-4a1a-b96c-d5376eb18bc6_Enabled">
    <vt:lpwstr>true</vt:lpwstr>
  </property>
  <property fmtid="{D5CDD505-2E9C-101B-9397-08002B2CF9AE}" pid="4" name="MSIP_Label_51786b19-262f-4a1a-b96c-d5376eb18bc6_SetDate">
    <vt:lpwstr>2023-05-09T14:58:02Z</vt:lpwstr>
  </property>
  <property fmtid="{D5CDD505-2E9C-101B-9397-08002B2CF9AE}" pid="5" name="MSIP_Label_51786b19-262f-4a1a-b96c-d5376eb18bc6_Method">
    <vt:lpwstr>Standard</vt:lpwstr>
  </property>
  <property fmtid="{D5CDD505-2E9C-101B-9397-08002B2CF9AE}" pid="6" name="MSIP_Label_51786b19-262f-4a1a-b96c-d5376eb18bc6_Name">
    <vt:lpwstr>Wewnętrzne PAŻP</vt:lpwstr>
  </property>
  <property fmtid="{D5CDD505-2E9C-101B-9397-08002B2CF9AE}" pid="7" name="MSIP_Label_51786b19-262f-4a1a-b96c-d5376eb18bc6_SiteId">
    <vt:lpwstr>f1da4580-11e6-41fa-99dd-10e10888f1a2</vt:lpwstr>
  </property>
  <property fmtid="{D5CDD505-2E9C-101B-9397-08002B2CF9AE}" pid="8" name="MSIP_Label_51786b19-262f-4a1a-b96c-d5376eb18bc6_ActionId">
    <vt:lpwstr>5db49838-54f8-4d21-a35c-8f58c6e33a5f</vt:lpwstr>
  </property>
  <property fmtid="{D5CDD505-2E9C-101B-9397-08002B2CF9AE}" pid="9" name="MSIP_Label_51786b19-262f-4a1a-b96c-d5376eb18bc6_ContentBits">
    <vt:lpwstr>0</vt:lpwstr>
  </property>
</Properties>
</file>