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491" r:id="rId2"/>
  </p:sldIdLst>
  <p:sldSz cx="10287000" cy="6858000" type="35mm"/>
  <p:notesSz cx="6797675" cy="9928225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19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301" cy="49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43" tIns="45671" rIns="91343" bIns="45671" numCol="1" anchor="t" anchorCtr="0" compatLnSpc="1">
            <a:prstTxWarp prst="textNoShape">
              <a:avLst/>
            </a:prstTxWarp>
          </a:bodyPr>
          <a:lstStyle>
            <a:lvl1pPr algn="l" defTabSz="913417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4" y="0"/>
            <a:ext cx="2946301" cy="49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43" tIns="45671" rIns="91343" bIns="45671" numCol="1" anchor="t" anchorCtr="0" compatLnSpc="1">
            <a:prstTxWarp prst="textNoShape">
              <a:avLst/>
            </a:prstTxWarp>
          </a:bodyPr>
          <a:lstStyle>
            <a:lvl1pPr algn="r" defTabSz="913417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814"/>
            <a:ext cx="2946301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43" tIns="45671" rIns="91343" bIns="45671" numCol="1" anchor="b" anchorCtr="0" compatLnSpc="1">
            <a:prstTxWarp prst="textNoShape">
              <a:avLst/>
            </a:prstTxWarp>
          </a:bodyPr>
          <a:lstStyle>
            <a:lvl1pPr algn="l" defTabSz="913417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4" y="9431814"/>
            <a:ext cx="2946301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43" tIns="45671" rIns="91343" bIns="45671" numCol="1" anchor="b" anchorCtr="0" compatLnSpc="1">
            <a:prstTxWarp prst="textNoShape">
              <a:avLst/>
            </a:prstTxWarp>
          </a:bodyPr>
          <a:lstStyle>
            <a:lvl1pPr algn="r" defTabSz="913352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9021" cy="515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48" tIns="44075" rIns="88148" bIns="44075" numCol="1" anchor="t" anchorCtr="0" compatLnSpc="1">
            <a:prstTxWarp prst="textNoShape">
              <a:avLst/>
            </a:prstTxWarp>
          </a:bodyPr>
          <a:lstStyle>
            <a:lvl1pPr algn="l" defTabSz="881310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0"/>
            <a:ext cx="2919020" cy="515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48" tIns="44075" rIns="88148" bIns="44075" numCol="1" anchor="t" anchorCtr="0" compatLnSpc="1">
            <a:prstTxWarp prst="textNoShape">
              <a:avLst/>
            </a:prstTxWarp>
          </a:bodyPr>
          <a:lstStyle>
            <a:lvl1pPr algn="r" defTabSz="881310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5638" y="739775"/>
            <a:ext cx="5546725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3" y="4731071"/>
            <a:ext cx="5030857" cy="4434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48" tIns="44075" rIns="88148" bIns="440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62142"/>
            <a:ext cx="2919021" cy="443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48" tIns="44075" rIns="88148" bIns="44075" numCol="1" anchor="b" anchorCtr="0" compatLnSpc="1">
            <a:prstTxWarp prst="textNoShape">
              <a:avLst/>
            </a:prstTxWarp>
          </a:bodyPr>
          <a:lstStyle>
            <a:lvl1pPr algn="l" defTabSz="881310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2142"/>
            <a:ext cx="2919020" cy="443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48" tIns="44075" rIns="88148" bIns="44075" numCol="1" anchor="b" anchorCtr="0" compatLnSpc="1">
            <a:prstTxWarp prst="textNoShape">
              <a:avLst/>
            </a:prstTxWarp>
          </a:bodyPr>
          <a:lstStyle>
            <a:lvl1pPr algn="r" defTabSz="879761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9463979" y="3663648"/>
            <a:ext cx="720081" cy="55744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Dyrektora</a:t>
            </a:r>
            <a:r>
              <a:rPr lang="pl-PL" altLang="pl-PL" sz="1200" dirty="0">
                <a:latin typeface="Calibri" panose="020F0502020204030204" pitchFamily="34" charset="0"/>
              </a:rPr>
              <a:t> </a:t>
            </a:r>
            <a:r>
              <a:rPr lang="pl-PL" altLang="pl-PL" sz="800" dirty="0">
                <a:latin typeface="Calibri" panose="020F0502020204030204" pitchFamily="34" charset="0"/>
              </a:rPr>
              <a:t>Generalnego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3137534" y="3284984"/>
            <a:ext cx="1138177" cy="4097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BIW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1956247" y="5461793"/>
            <a:ext cx="905788" cy="5429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Instytucji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Płatniczej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7633363" y="3822950"/>
            <a:ext cx="894513" cy="49281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Systemu Podatkowego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SP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1953653" y="2590418"/>
            <a:ext cx="907085" cy="57626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Budżetu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Państwa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1954950" y="4049008"/>
            <a:ext cx="905788" cy="587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 Gospodarczej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1954950" y="3297843"/>
            <a:ext cx="905788" cy="6445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7628046" y="2587444"/>
            <a:ext cx="899830" cy="55248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Podatku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7637233" y="5292742"/>
            <a:ext cx="890643" cy="80055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Sektorowych, Lokalnych oraz Podatku od Gier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PS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413004" y="3148923"/>
            <a:ext cx="1316389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9463979" y="2571764"/>
            <a:ext cx="720080" cy="3161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Logistyki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BL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9463979" y="4293096"/>
            <a:ext cx="720081" cy="61240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Finansów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i Księgowości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6554374" y="2586334"/>
            <a:ext cx="903107" cy="5504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Współpracy Międzynarodowej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5503540" y="2602873"/>
            <a:ext cx="872421" cy="449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Ceł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4485461" y="2590418"/>
            <a:ext cx="872422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Poboru Podatków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413004" y="3789040"/>
            <a:ext cx="1318262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Dyscypliny Finansów Publicznych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9463979" y="2963737"/>
            <a:ext cx="720081" cy="65012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Bezpieczeństwa </a:t>
            </a:r>
            <a:r>
              <a:rPr lang="pl-PL" altLang="pl-PL" sz="800" dirty="0" smtClean="0">
                <a:latin typeface="Calibri" panose="020F0502020204030204" pitchFamily="34" charset="0"/>
              </a:rPr>
              <a:t/>
            </a:r>
            <a:br>
              <a:rPr lang="pl-PL" altLang="pl-PL" sz="800" dirty="0" smtClean="0">
                <a:latin typeface="Calibri" panose="020F0502020204030204" pitchFamily="34" charset="0"/>
              </a:rPr>
            </a:br>
            <a:r>
              <a:rPr lang="pl-PL" altLang="pl-PL" sz="800" dirty="0" smtClean="0">
                <a:latin typeface="Calibri" panose="020F0502020204030204" pitchFamily="34" charset="0"/>
              </a:rPr>
              <a:t>i </a:t>
            </a:r>
            <a:r>
              <a:rPr lang="pl-PL" altLang="pl-PL" sz="800" dirty="0">
                <a:latin typeface="Calibri" panose="020F0502020204030204" pitchFamily="34" charset="0"/>
              </a:rPr>
              <a:t>Ochrony Informacji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4480668" y="4076358"/>
            <a:ext cx="872421" cy="74751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Audytu Środków Publicznych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3137535" y="3861048"/>
            <a:ext cx="1152127" cy="36004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Informacji </a:t>
            </a:r>
            <a:r>
              <a:rPr lang="pl-PL" altLang="pl-PL" sz="800" dirty="0">
                <a:latin typeface="Calibri" panose="020F0502020204030204" pitchFamily="34" charset="0"/>
              </a:rPr>
              <a:t>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1954950" y="4725773"/>
            <a:ext cx="907085" cy="603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423657" y="4907941"/>
            <a:ext cx="1305735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Podatku  </a:t>
            </a:r>
            <a:r>
              <a:rPr lang="pl-PL" altLang="pl-PL" sz="800" dirty="0">
                <a:latin typeface="Calibri" panose="020F0502020204030204" pitchFamily="34" charset="0"/>
              </a:rPr>
              <a:t>Akcyzowego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7633363" y="3217843"/>
            <a:ext cx="894513" cy="5263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4" name="Rectangle 297"/>
          <p:cNvSpPr>
            <a:spLocks noChangeArrowheads="1"/>
          </p:cNvSpPr>
          <p:nvPr/>
        </p:nvSpPr>
        <p:spPr bwMode="auto">
          <a:xfrm>
            <a:off x="6593795" y="5049235"/>
            <a:ext cx="889086" cy="60640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Rachunkowości  i Rewizji Finansowej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DR</a:t>
            </a: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413003" y="4349562"/>
            <a:ext cx="1316389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Departament Prawny </a:t>
            </a:r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6554375" y="3237610"/>
            <a:ext cx="906109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743900" y="1268761"/>
            <a:ext cx="1440159" cy="122413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Dyrektor Generalny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BARBARA BRODOWSKA-MĄCZKA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09" name="Rectangle 313"/>
          <p:cNvSpPr>
            <a:spLocks noChangeArrowheads="1"/>
          </p:cNvSpPr>
          <p:nvPr/>
        </p:nvSpPr>
        <p:spPr bwMode="auto">
          <a:xfrm>
            <a:off x="3127276" y="1239365"/>
            <a:ext cx="1158695" cy="122413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Szef Krajowej Administracji Skarbowej</a:t>
            </a: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Generalny </a:t>
            </a:r>
            <a:r>
              <a:rPr lang="pl-PL" altLang="pl-PL" sz="700" b="1" dirty="0">
                <a:latin typeface="Calibri" panose="020F0502020204030204" pitchFamily="34" charset="0"/>
              </a:rPr>
              <a:t>Inspektor Informacji </a:t>
            </a:r>
            <a:r>
              <a:rPr lang="pl-PL" altLang="pl-PL" sz="700" b="1" dirty="0" smtClean="0">
                <a:latin typeface="Calibri" panose="020F0502020204030204" pitchFamily="34" charset="0"/>
              </a:rPr>
              <a:t>Finansowej</a:t>
            </a: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Pełnomocnik </a:t>
            </a:r>
            <a:r>
              <a:rPr lang="pl-PL" altLang="pl-PL" sz="700" b="1" dirty="0">
                <a:latin typeface="Calibri" panose="020F0502020204030204" pitchFamily="34" charset="0"/>
              </a:rPr>
              <a:t>Rządu do Spraw Zwalczania Nieprawidłowości Finansowych na Szkodę Rzeczypospolitej Polskiej lub Unii </a:t>
            </a:r>
            <a:r>
              <a:rPr lang="pl-PL" altLang="pl-PL" sz="700" b="1" dirty="0" smtClean="0">
                <a:latin typeface="Calibri" panose="020F0502020204030204" pitchFamily="34" charset="0"/>
              </a:rPr>
              <a:t>Europejskiej</a:t>
            </a: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MARIAN </a:t>
            </a:r>
            <a:r>
              <a:rPr lang="pl-PL" altLang="pl-PL" sz="900" b="1" dirty="0">
                <a:latin typeface="Calibri" panose="020F0502020204030204" pitchFamily="34" charset="0"/>
              </a:rPr>
              <a:t>BANAŚ</a:t>
            </a: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1953653" y="1252317"/>
            <a:ext cx="907085" cy="120269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TOMASZ ROBACZYŃSKI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9463979" y="4996798"/>
            <a:ext cx="720080" cy="6644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pl-PL" altLang="pl-PL" sz="800" i="1" dirty="0">
                <a:latin typeface="Calibri" panose="020F0502020204030204" pitchFamily="34" charset="0"/>
              </a:rPr>
              <a:t>Pełnomocnik do spraw ochrony informacji niejawnych</a:t>
            </a:r>
            <a:endParaRPr lang="pl-PL" altLang="pl-PL" sz="2400" i="1" dirty="0">
              <a:latin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6554375" y="3750322"/>
            <a:ext cx="936104" cy="5492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Gwarancji </a:t>
            </a:r>
            <a:br>
              <a:rPr lang="pl-PL" altLang="pl-PL" sz="800" dirty="0">
                <a:latin typeface="Calibri" panose="020F0502020204030204" pitchFamily="34" charset="0"/>
              </a:rPr>
            </a:br>
            <a:r>
              <a:rPr lang="pl-PL" altLang="pl-PL" sz="800" dirty="0">
                <a:latin typeface="Calibri" panose="020F0502020204030204" pitchFamily="34" charset="0"/>
              </a:rPr>
              <a:t>i Poręczeń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390972" y="1258038"/>
            <a:ext cx="1338421" cy="119125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Główny Rzecznik Dyscypliny Finansów </a:t>
            </a:r>
            <a:r>
              <a:rPr lang="pl-PL" altLang="pl-PL" sz="700" b="1" dirty="0" smtClean="0">
                <a:latin typeface="Calibri" panose="020F0502020204030204" pitchFamily="34" charset="0"/>
              </a:rPr>
              <a:t>Publicznych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LESZEK SKIBA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8105895" y="391118"/>
            <a:ext cx="1008110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BKP – </a:t>
            </a:r>
            <a:r>
              <a:rPr lang="pl-PL" altLang="pl-PL" sz="500" i="1" dirty="0" smtClean="0">
                <a:latin typeface="Calibri" panose="020F0502020204030204" pitchFamily="34" charset="0"/>
              </a:rPr>
              <a:t>z wyłączeniem </a:t>
            </a:r>
            <a:r>
              <a:rPr lang="pl-PL" sz="500" i="1" dirty="0" smtClean="0">
                <a:latin typeface="Calibri" panose="020F0502020204030204" pitchFamily="34" charset="0"/>
              </a:rPr>
              <a:t>działalności </a:t>
            </a:r>
            <a:r>
              <a:rPr lang="pl-PL" sz="500" i="1" dirty="0" err="1">
                <a:latin typeface="Calibri" panose="020F0502020204030204" pitchFamily="34" charset="0"/>
              </a:rPr>
              <a:t>informacyjno</a:t>
            </a:r>
            <a:r>
              <a:rPr lang="pl-PL" sz="500" i="1" dirty="0">
                <a:latin typeface="Calibri" panose="020F0502020204030204" pitchFamily="34" charset="0"/>
              </a:rPr>
              <a:t>–promocyjnej </a:t>
            </a:r>
            <a:r>
              <a:rPr lang="pl-PL" sz="500" i="1" dirty="0" smtClean="0">
                <a:latin typeface="Calibri" panose="020F0502020204030204" pitchFamily="34" charset="0"/>
              </a:rPr>
              <a:t>Krajowej Administracji Skarbowej</a:t>
            </a:r>
            <a:endParaRPr lang="pl-PL" altLang="pl-PL" sz="500" b="1" i="1" dirty="0">
              <a:latin typeface="Calibri" panose="020F0502020204030204" pitchFamily="34" charset="0"/>
            </a:endParaRPr>
          </a:p>
        </p:txBody>
      </p:sp>
      <p:sp>
        <p:nvSpPr>
          <p:cNvPr id="3118" name="Rectangle 346"/>
          <p:cNvSpPr>
            <a:spLocks noChangeArrowheads="1"/>
          </p:cNvSpPr>
          <p:nvPr/>
        </p:nvSpPr>
        <p:spPr bwMode="auto">
          <a:xfrm>
            <a:off x="6501097" y="1258038"/>
            <a:ext cx="946659" cy="122413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Podsekretarz 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latin typeface="Calibri" panose="020F0502020204030204" pitchFamily="34" charset="0"/>
              </a:rPr>
              <a:t>PIOTR NOWAK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9185923" y="397936"/>
            <a:ext cx="926130" cy="77477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PM</a:t>
            </a:r>
            <a:endParaRPr lang="pl-PL" altLang="pl-PL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6572527" y="4455219"/>
            <a:ext cx="928507" cy="5064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Rozwoju Rynku Finansowego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6593795" y="5733256"/>
            <a:ext cx="907239" cy="42943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pl-PL" sz="800" i="1" dirty="0" smtClean="0"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390972" y="2610363"/>
            <a:ext cx="1338421" cy="40078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Polityki Wydatkowej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PW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669108" y="387596"/>
            <a:ext cx="559342" cy="799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dirty="0">
                <a:solidFill>
                  <a:schemeClr val="tx1"/>
                </a:solidFill>
              </a:rPr>
              <a:t>Biuro Ministra</a:t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b="1" dirty="0" smtClean="0">
                <a:solidFill>
                  <a:schemeClr val="tx1"/>
                </a:solidFill>
              </a:rPr>
              <a:t>BMI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4132104" y="382541"/>
            <a:ext cx="2451557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050" b="1" dirty="0" smtClean="0">
                <a:latin typeface="Calibri" panose="020F0502020204030204" pitchFamily="34" charset="0"/>
              </a:rPr>
              <a:t>Minister Finansów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050" b="1" dirty="0">
                <a:latin typeface="Calibri" panose="020F0502020204030204" pitchFamily="34" charset="0"/>
              </a:rPr>
              <a:t/>
            </a:r>
            <a:br>
              <a:rPr lang="pl-PL" altLang="pl-PL" sz="1050" b="1" dirty="0">
                <a:latin typeface="Calibri" panose="020F0502020204030204" pitchFamily="34" charset="0"/>
              </a:rPr>
            </a:br>
            <a:r>
              <a:rPr lang="pl-PL" altLang="pl-PL" sz="1050" b="1" dirty="0" smtClean="0">
                <a:latin typeface="Calibri" panose="020F0502020204030204" pitchFamily="34" charset="0"/>
              </a:rPr>
              <a:t>TERESA CZERWIŃSKA</a:t>
            </a:r>
            <a:endParaRPr lang="pl-PL" altLang="pl-PL" sz="1050" b="1" dirty="0">
              <a:latin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3559840" y="397936"/>
            <a:ext cx="503540" cy="80599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dirty="0" smtClean="0">
                <a:solidFill>
                  <a:schemeClr val="tx1"/>
                </a:solidFill>
              </a:rPr>
              <a:t>Gabinet </a:t>
            </a:r>
            <a:r>
              <a:rPr lang="pl-PL" altLang="pl-PL" dirty="0">
                <a:solidFill>
                  <a:schemeClr val="tx1"/>
                </a:solidFill>
              </a:rPr>
              <a:t/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dirty="0" smtClean="0">
                <a:solidFill>
                  <a:schemeClr val="tx1"/>
                </a:solidFill>
              </a:rPr>
              <a:t>Polityczny</a:t>
            </a:r>
            <a:endParaRPr lang="pl-PL" altLang="pl-PL" dirty="0">
              <a:solidFill>
                <a:schemeClr val="tx1"/>
              </a:solidFill>
            </a:endParaRPr>
          </a:p>
        </p:txBody>
      </p:sp>
      <p:sp>
        <p:nvSpPr>
          <p:cNvPr id="69" name="Text Box 319"/>
          <p:cNvSpPr txBox="1">
            <a:spLocks noChangeArrowheads="1"/>
          </p:cNvSpPr>
          <p:nvPr/>
        </p:nvSpPr>
        <p:spPr bwMode="auto">
          <a:xfrm>
            <a:off x="2407196" y="397312"/>
            <a:ext cx="108012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dirty="0">
                <a:solidFill>
                  <a:schemeClr val="tx1"/>
                </a:solidFill>
              </a:rPr>
              <a:t>Główny Ekonomista Ministerstwa Finansów</a:t>
            </a:r>
          </a:p>
          <a:p>
            <a:r>
              <a:rPr lang="pl-PL" altLang="pl-PL" dirty="0">
                <a:solidFill>
                  <a:schemeClr val="tx1"/>
                </a:solidFill>
              </a:rPr>
              <a:t>Samodzielne Stanowisko do Spraw Finansów  </a:t>
            </a:r>
          </a:p>
          <a:p>
            <a:pPr>
              <a:spcBef>
                <a:spcPts val="100"/>
              </a:spcBef>
            </a:pPr>
            <a:r>
              <a:rPr lang="pl-PL" altLang="pl-PL" b="1" dirty="0" smtClean="0">
                <a:solidFill>
                  <a:schemeClr val="tx1"/>
                </a:solidFill>
              </a:rPr>
              <a:t>GEM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1255068" y="396674"/>
            <a:ext cx="1101735" cy="78460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pl-PL" altLang="pl-PL" dirty="0">
                <a:solidFill>
                  <a:schemeClr val="tx1"/>
                </a:solidFill>
              </a:rPr>
              <a:t>Samodzielne Stanowisko do Spraw </a:t>
            </a:r>
            <a:r>
              <a:rPr lang="pl-PL" altLang="pl-PL" dirty="0" smtClean="0">
                <a:solidFill>
                  <a:schemeClr val="tx1"/>
                </a:solidFill>
              </a:rPr>
              <a:t>Informatyzacji </a:t>
            </a:r>
          </a:p>
          <a:p>
            <a:r>
              <a:rPr lang="pl-PL" altLang="pl-PL" b="1" dirty="0" smtClean="0">
                <a:solidFill>
                  <a:schemeClr val="tx1"/>
                </a:solidFill>
              </a:rPr>
              <a:t>SI</a:t>
            </a:r>
          </a:p>
          <a:p>
            <a:r>
              <a:rPr lang="pl-PL" altLang="pl-PL" dirty="0" smtClean="0">
                <a:solidFill>
                  <a:schemeClr val="tx1"/>
                </a:solidFill>
              </a:rPr>
              <a:t>Pełnomocnik Ministra Finansów do Spraw Informatyzacji  </a:t>
            </a:r>
          </a:p>
        </p:txBody>
      </p:sp>
      <p:sp>
        <p:nvSpPr>
          <p:cNvPr id="72" name="Rectangle 346"/>
          <p:cNvSpPr>
            <a:spLocks noChangeArrowheads="1"/>
          </p:cNvSpPr>
          <p:nvPr/>
        </p:nvSpPr>
        <p:spPr bwMode="auto">
          <a:xfrm>
            <a:off x="7591772" y="1252317"/>
            <a:ext cx="946659" cy="122413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Podsekretarz 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FILIP ŚWITAŁA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5512760" y="3921226"/>
            <a:ext cx="863201" cy="6477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Zwalczania Przestępczości Ekonomicznej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5503540" y="1241594"/>
            <a:ext cx="872421" cy="122413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Stanu</a:t>
            </a: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Zastępca Szefa Krajowej </a:t>
            </a:r>
            <a:r>
              <a:rPr lang="pl-PL" altLang="pl-PL" sz="700" b="1" dirty="0">
                <a:latin typeface="Calibri" panose="020F0502020204030204" pitchFamily="34" charset="0"/>
              </a:rPr>
              <a:t>Administracji Skarbowej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  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 WALCZAK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4485461" y="1239364"/>
            <a:ext cx="872421" cy="122413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Stanu</a:t>
            </a: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Zastępca Szefa Krajowej </a:t>
            </a:r>
            <a:r>
              <a:rPr lang="pl-PL" altLang="pl-PL" sz="700" b="1" dirty="0">
                <a:latin typeface="Calibri" panose="020F0502020204030204" pitchFamily="34" charset="0"/>
              </a:rPr>
              <a:t>Administracji Skarbowej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  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PAWEŁ CYBULSKI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3145134" y="4389151"/>
            <a:ext cx="1144528" cy="6240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BKP – </a:t>
            </a:r>
            <a:r>
              <a:rPr lang="pl-PL" altLang="pl-PL" sz="500" i="1" dirty="0" smtClean="0">
                <a:latin typeface="Calibri" panose="020F0502020204030204" pitchFamily="34" charset="0"/>
              </a:rPr>
              <a:t>w zakresie </a:t>
            </a:r>
            <a:r>
              <a:rPr lang="pl-PL" sz="500" i="1" dirty="0" smtClean="0">
                <a:latin typeface="Calibri" panose="020F0502020204030204" pitchFamily="34" charset="0"/>
              </a:rPr>
              <a:t>działalności </a:t>
            </a:r>
            <a:r>
              <a:rPr lang="pl-PL" sz="500" i="1" dirty="0" err="1">
                <a:latin typeface="Calibri" panose="020F0502020204030204" pitchFamily="34" charset="0"/>
              </a:rPr>
              <a:t>informacyjno</a:t>
            </a:r>
            <a:r>
              <a:rPr lang="pl-PL" sz="500" i="1" dirty="0">
                <a:latin typeface="Calibri" panose="020F0502020204030204" pitchFamily="34" charset="0"/>
              </a:rPr>
              <a:t>–promocyjnej Krajowej Administracji Skarbowej</a:t>
            </a:r>
            <a:r>
              <a:rPr lang="pl-PL" altLang="pl-PL" sz="500" b="1" i="1" dirty="0" smtClean="0">
                <a:latin typeface="Calibri" panose="020F0502020204030204" pitchFamily="34" charset="0"/>
              </a:rPr>
              <a:t> </a:t>
            </a:r>
            <a:endParaRPr lang="pl-PL" altLang="pl-PL" sz="500" b="1" i="1" dirty="0">
              <a:latin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4487621" y="3162464"/>
            <a:ext cx="883223" cy="81824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Kluczowych </a:t>
            </a:r>
            <a:r>
              <a:rPr lang="pl-PL" altLang="pl-PL" sz="800" dirty="0" smtClean="0">
                <a:latin typeface="Calibri" panose="020F0502020204030204" pitchFamily="34" charset="0"/>
              </a:rPr>
              <a:t>Podmiotów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7313897" y="393235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Zarządzania Strategicznego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DZT</a:t>
            </a:r>
            <a:endParaRPr lang="pl-PL" altLang="pl-PL" sz="600" i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3128806" y="2608362"/>
            <a:ext cx="1158696" cy="5283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Organizacji </a:t>
            </a:r>
            <a:r>
              <a:rPr lang="pl-PL" altLang="pl-PL" sz="800" dirty="0" smtClean="0">
                <a:latin typeface="Calibri" panose="020F0502020204030204" pitchFamily="34" charset="0"/>
              </a:rPr>
              <a:t>Krajowej Administracji Skarbowej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DOS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743900" y="2562954"/>
            <a:ext cx="683144" cy="7940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Kontroli i Audytu </a:t>
            </a:r>
            <a:r>
              <a:rPr lang="pl-PL" altLang="pl-PL" sz="800" smtClean="0">
                <a:latin typeface="Calibri" panose="020F0502020204030204" pitchFamily="34" charset="0"/>
              </a:rPr>
              <a:t>Wewnętrznego </a:t>
            </a:r>
            <a:r>
              <a:rPr lang="pl-PL" altLang="pl-PL" sz="800" b="1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7637233" y="4393612"/>
            <a:ext cx="890643" cy="76358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Cen Transferowych                     i </a:t>
            </a:r>
            <a:r>
              <a:rPr lang="pl-PL" altLang="pl-PL" sz="800" dirty="0" smtClean="0">
                <a:latin typeface="Calibri" panose="020F0502020204030204" pitchFamily="34" charset="0"/>
              </a:rPr>
              <a:t>Wycen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743900" y="3474851"/>
            <a:ext cx="665744" cy="81824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Informatyzacji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DI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5520945" y="3182572"/>
            <a:ext cx="867525" cy="5905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Analiz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4480667" y="4972275"/>
            <a:ext cx="872421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16334</TotalTime>
  <Words>311</Words>
  <Application>Microsoft Office PowerPoint</Application>
  <PresentationFormat>Slajdy 35 mm</PresentationFormat>
  <Paragraphs>168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revision>1366</cp:revision>
  <cp:lastPrinted>2017-02-24T10:32:46Z</cp:lastPrinted>
  <dcterms:created xsi:type="dcterms:W3CDTF">2006-06-26T12:00:33Z</dcterms:created>
  <dcterms:modified xsi:type="dcterms:W3CDTF">2019-05-30T12:00:38Z</dcterms:modified>
</cp:coreProperties>
</file>