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3" r:id="rId39"/>
    <p:sldId id="294" r:id="rId40"/>
    <p:sldId id="295" r:id="rId41"/>
    <p:sldId id="296" r:id="rId42"/>
    <p:sldId id="297" r:id="rId43"/>
    <p:sldId id="298" r:id="rId44"/>
    <p:sldId id="292" r:id="rId45"/>
  </p:sldIdLst>
  <p:sldSz cx="12192000" cy="6858000"/>
  <p:notesSz cx="7559675" cy="10691813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86" y="1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39344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7949160" y="182556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83808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439344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7949160" y="4098240"/>
            <a:ext cx="338580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pl-PL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43509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226200" y="409824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26200" y="1825560"/>
            <a:ext cx="513108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838080" y="4098240"/>
            <a:ext cx="10515240" cy="20750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pl-PL" sz="60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pl-PL" sz="60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F226E9E-43FA-418F-A948-7F486E06A6B0}" type="datetime">
              <a:rPr lang="pl-PL" sz="1200" b="0" strike="noStrike" spc="-1">
                <a:solidFill>
                  <a:srgbClr val="8B8B8B"/>
                </a:solidFill>
                <a:latin typeface="Calibri"/>
              </a:rPr>
              <a:t>25.09.2019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B445A02-03EF-46FA-8499-D86E70A1CA0E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format tekstu konspektu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Drugi poziom konspektu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Trzeci poziom konspektu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 konspektu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Piąty poziom konspektu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Szósty poziom konspektu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Siódmy poziom konspektu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4400" b="0" strike="noStrike" spc="-1">
                <a:solidFill>
                  <a:srgbClr val="000000"/>
                </a:solidFill>
                <a:latin typeface="Calibri Light"/>
              </a:rPr>
              <a:t>Kliknij, aby edytować styl</a:t>
            </a:r>
            <a:endParaRPr lang="pl-PL" sz="4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28600" indent="-22824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Font typeface="Arial"/>
              <a:buChar char="•"/>
            </a:pPr>
            <a:r>
              <a:rPr lang="pl-PL" sz="2800" b="0" strike="noStrike" spc="-1">
                <a:solidFill>
                  <a:srgbClr val="000000"/>
                </a:solidFill>
                <a:latin typeface="Calibri"/>
              </a:rPr>
              <a:t>Kliknij, aby edytować style wzorca tekstu</a:t>
            </a:r>
          </a:p>
          <a:p>
            <a:pPr marL="685800" lvl="1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Calibri"/>
              </a:rPr>
              <a:t>Drugi poziom</a:t>
            </a:r>
          </a:p>
          <a:p>
            <a:pPr marL="1143000" lvl="2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Calibri"/>
              </a:rPr>
              <a:t>Trzeci poziom</a:t>
            </a:r>
          </a:p>
          <a:p>
            <a:pPr marL="1600200" lvl="3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Czwarty poziom</a:t>
            </a:r>
          </a:p>
          <a:p>
            <a:pPr marL="2057400" lvl="4" indent="-22824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Calibri"/>
              </a:rPr>
              <a:t>Piąty poziom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C6415C0C-65C9-43E7-A6F5-443B1A560E24}" type="datetime">
              <a:rPr lang="pl-PL" sz="1200" b="0" strike="noStrike" spc="-1">
                <a:solidFill>
                  <a:srgbClr val="8B8B8B"/>
                </a:solidFill>
                <a:latin typeface="Calibri"/>
              </a:rPr>
              <a:t>25.09.2019</a:t>
            </a:fld>
            <a:endParaRPr lang="pl-PL" sz="120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endParaRPr lang="pl-PL" sz="2400" b="0" strike="noStrike" spc="-1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8834845-87E6-421D-B3AF-22AB0D7E61C9}" type="slidenum">
              <a:rPr lang="pl-PL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pl-PL" sz="12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#_ftn1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extShape 1"/>
          <p:cNvSpPr txBox="1"/>
          <p:nvPr/>
        </p:nvSpPr>
        <p:spPr>
          <a:xfrm>
            <a:off x="1523880" y="1535040"/>
            <a:ext cx="9143640" cy="25246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3600" b="1" strike="noStrike" spc="-1">
                <a:solidFill>
                  <a:srgbClr val="C00000"/>
                </a:solidFill>
                <a:latin typeface="Calibri"/>
                <a:ea typeface="DejaVu Sans"/>
              </a:rPr>
              <a:t>REALIZACJA PROGRAMU </a:t>
            </a:r>
            <a:br/>
            <a:r>
              <a:rPr lang="pl-PL" sz="3600" b="1" strike="noStrike" spc="-1">
                <a:solidFill>
                  <a:srgbClr val="C00000"/>
                </a:solidFill>
                <a:latin typeface="Calibri"/>
                <a:ea typeface="DejaVu Sans"/>
              </a:rPr>
              <a:t>„CENTRA OPIEKUŃCZO-MIESZKALNE”</a:t>
            </a:r>
            <a:br/>
            <a:r>
              <a:rPr lang="pl-PL" sz="3600" b="1" strike="noStrike" spc="-1">
                <a:solidFill>
                  <a:srgbClr val="C00000"/>
                </a:solidFill>
                <a:latin typeface="Calibri"/>
                <a:ea typeface="DejaVu Sans"/>
              </a:rPr>
              <a:t>ZE ŚRODKÓW SFWON</a:t>
            </a:r>
            <a:endParaRPr lang="pl-PL" sz="36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TextShape 2"/>
          <p:cNvSpPr txBox="1"/>
          <p:nvPr/>
        </p:nvSpPr>
        <p:spPr>
          <a:xfrm>
            <a:off x="931320" y="5478120"/>
            <a:ext cx="5007960" cy="97272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Solidarnościowy Fundusz Wsparcia </a:t>
            </a:r>
            <a:br/>
            <a:r>
              <a:rPr lang="pl-PL" sz="2400" b="1" strike="noStrike" spc="-1">
                <a:solidFill>
                  <a:srgbClr val="0070C0"/>
                </a:solidFill>
                <a:latin typeface="Calibri"/>
                <a:ea typeface="DejaVu Sans"/>
              </a:rPr>
              <a:t>Osób Niepełnosprawnych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84" name="Obraz 4"/>
          <p:cNvPicPr/>
          <p:nvPr/>
        </p:nvPicPr>
        <p:blipFill>
          <a:blip r:embed="rId2"/>
          <a:stretch/>
        </p:blipFill>
        <p:spPr>
          <a:xfrm>
            <a:off x="179280" y="-9360"/>
            <a:ext cx="5328000" cy="178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TextShape 1"/>
          <p:cNvSpPr txBox="1"/>
          <p:nvPr/>
        </p:nvSpPr>
        <p:spPr>
          <a:xfrm>
            <a:off x="495000" y="1535040"/>
            <a:ext cx="9445680" cy="34225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pl-PL" sz="2700" b="1" strike="noStrike" spc="-1">
                <a:solidFill>
                  <a:srgbClr val="7030A0"/>
                </a:solidFill>
                <a:latin typeface="Times New Roman"/>
              </a:rPr>
              <a:t>Podmioty uprawnione do składania wniosków</a:t>
            </a:r>
            <a:br/>
            <a:br/>
            <a:br/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Program adresowany jest do gmin i powiatów, które zorganizują usługi zamieszkiwania w formie pobytu dziennego lub całodobowego w Centrach.</a:t>
            </a:r>
            <a:br/>
            <a:br/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W celu utworzenia Centrum gminy/powiaty mogą zawierać między sobą porozumienia.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4" name="TextShape 2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15" name="Obraz 4"/>
          <p:cNvPicPr/>
          <p:nvPr/>
        </p:nvPicPr>
        <p:blipFill>
          <a:blip r:embed="rId2"/>
          <a:stretch/>
        </p:blipFill>
        <p:spPr>
          <a:xfrm>
            <a:off x="179280" y="0"/>
            <a:ext cx="5328000" cy="178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extShape 1"/>
          <p:cNvSpPr txBox="1"/>
          <p:nvPr/>
        </p:nvSpPr>
        <p:spPr>
          <a:xfrm>
            <a:off x="414720" y="1199160"/>
            <a:ext cx="11860200" cy="1781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4000"/>
          </a:bodyPr>
          <a:lstStyle/>
          <a:p>
            <a:pPr>
              <a:lnSpc>
                <a:spcPct val="90000"/>
              </a:lnSpc>
            </a:pPr>
            <a:r>
              <a:rPr lang="pl-PL" sz="2700" b="1" strike="noStrike" spc="-1">
                <a:solidFill>
                  <a:srgbClr val="7030A0"/>
                </a:solidFill>
                <a:latin typeface="Times New Roman"/>
              </a:rPr>
              <a:t>MODUŁ I - Utworzenie i wyposażenie Centrum</a:t>
            </a:r>
            <a:br/>
            <a:br/>
            <a:r>
              <a:rPr lang="pl-PL" sz="2700" b="0" strike="noStrike" spc="-1">
                <a:solidFill>
                  <a:srgbClr val="000000"/>
                </a:solidFill>
                <a:latin typeface="Times New Roman"/>
              </a:rPr>
              <a:t>Kwota wsparcia finansowego do wysokości 100% całkowitego kosztu realizacji zadania, z następującymi zastrzeżeniami:</a:t>
            </a:r>
            <a:br/>
            <a:endParaRPr lang="pl-PL" sz="2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7" name="TextShape 2"/>
          <p:cNvSpPr txBox="1"/>
          <p:nvPr/>
        </p:nvSpPr>
        <p:spPr>
          <a:xfrm>
            <a:off x="10986120" y="64828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18" name="Obraz 4"/>
          <p:cNvPicPr/>
          <p:nvPr/>
        </p:nvPicPr>
        <p:blipFill>
          <a:blip r:embed="rId2"/>
          <a:stretch/>
        </p:blipFill>
        <p:spPr>
          <a:xfrm>
            <a:off x="231840" y="-20808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119" name="CustomShape 3"/>
          <p:cNvSpPr/>
          <p:nvPr/>
        </p:nvSpPr>
        <p:spPr>
          <a:xfrm>
            <a:off x="414720" y="2796480"/>
            <a:ext cx="10980360" cy="3412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dla zadania utworzenia Centrum (budowa, zakup, przebudowa, remont lokalu) wraz z kosztami dodatkowymi - koszt 1 m2 powierzchni obiektu nie może być wyższy niż cena 1 m2 powierzchni użytkowej budynku mieszkalnego ogłaszanej w komunikacie GUS na podstawie art. 3b ust. 4 ustawy o pomocy państwa w spłacie niektórych kredytów mieszkaniowych, udzielaniu premii gwarancyjnych oraz refundacji bankom wypłaconych premii gwarancyjnych (Dz. U. z 2016 r. poz. 1779 oraz z 2018 r. poz. 2529) w kwartale poprzedzającym kwartał, w którym wydano pozwolenie na budowę (przebudowę lub remont), powiększony o maksymalnie 15% z tytułu dostosowania obiektu do potrzeb osób niepełnosprawnych, przy czym powierzchnia Centrum nie powinna przekroczyć 500 m2; </a:t>
            </a:r>
            <a:endParaRPr lang="pl-PL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jeżeli w momencie składania wniosku gmina/powiat nie posiada ww. pozwolenia bierzemy pod uwagę kwartał poprzedzający kwartał, w którym złożono wniosek, obecnie II kwartał</a:t>
            </a:r>
            <a:r>
              <a:rPr lang="pl-PL" sz="1800" b="0" strike="noStrike" spc="-1">
                <a:solidFill>
                  <a:srgbClr val="0070C0"/>
                </a:solidFill>
                <a:latin typeface="Times New Roman"/>
              </a:rPr>
              <a:t>: 4.484,00 zł m2+15%=5.156,60 zł</a:t>
            </a: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pl-PL" sz="2000" b="1" strike="noStrike" spc="-1">
                <a:solidFill>
                  <a:srgbClr val="0070C0"/>
                </a:solidFill>
                <a:latin typeface="Times New Roman"/>
              </a:rPr>
              <a:t>Obecnie max. kwota dofinansowania wynosi 2.578.300zł </a:t>
            </a:r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CustomShape 1"/>
          <p:cNvSpPr/>
          <p:nvPr/>
        </p:nvSpPr>
        <p:spPr>
          <a:xfrm>
            <a:off x="682920" y="1388520"/>
            <a:ext cx="10322640" cy="3382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dla zadania zakupu sprzętu i wyposażenia Centrum - nie może być wyższa niż 10 000,00 złotych na 1 miejsce przeznaczone dla uczestnika Centrum, przy czym liczba miejsc przeznaczonych na pobyt całodobowy w Centrum nie powinna przekroczyć 20.</a:t>
            </a:r>
            <a:endParaRPr lang="pl-PL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Gmina/powiat może utworzyć Centrum o powierzchni większej, jednakże koszt utworzenia powierzchni całkowitej przekraczającej 500 m</a:t>
            </a:r>
            <a:r>
              <a:rPr lang="pl-PL" sz="2400" b="0" strike="noStrike" spc="-1" baseline="30000">
                <a:solidFill>
                  <a:srgbClr val="000000"/>
                </a:solidFill>
                <a:latin typeface="Times New Roman"/>
              </a:rPr>
              <a:t>2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gmina/powiat musi pokryć ze środków własnych.</a:t>
            </a: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 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21" name="Obraz 4"/>
          <p:cNvPicPr/>
          <p:nvPr/>
        </p:nvPicPr>
        <p:blipFill>
          <a:blip r:embed="rId2"/>
          <a:stretch/>
        </p:blipFill>
        <p:spPr>
          <a:xfrm>
            <a:off x="0" y="-39348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122" name="CustomShape 2"/>
          <p:cNvSpPr/>
          <p:nvPr/>
        </p:nvSpPr>
        <p:spPr>
          <a:xfrm>
            <a:off x="10623600" y="6284160"/>
            <a:ext cx="1338120" cy="419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extShape 1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24" name="Obraz 4"/>
          <p:cNvPicPr/>
          <p:nvPr/>
        </p:nvPicPr>
        <p:blipFill>
          <a:blip r:embed="rId2"/>
          <a:stretch/>
        </p:blipFill>
        <p:spPr>
          <a:xfrm>
            <a:off x="0" y="-37692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125" name="CustomShape 2"/>
          <p:cNvSpPr/>
          <p:nvPr/>
        </p:nvSpPr>
        <p:spPr>
          <a:xfrm>
            <a:off x="906120" y="2078280"/>
            <a:ext cx="990000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Jeżeli koszty utworzenia Centrum lub jego wyposażenia będą wyższe niż określone wyżej limity, gmina/powiat pokrywa różnicę ze środków własnych.</a:t>
            </a:r>
            <a:endParaRPr lang="pl-PL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Okres realizacji zadania inwestycyjnego, w zakresie budowy nowych obiektów lub przebudowy obiektu, nie powinien przekroczyć 3 lat. Za termin zakończenia zadania inwestycyjnego uznaje się datę uzyskania decyzji o pozwoleniu na użytkowanie Centrum, a w przypadku, gdy nie jest ona wymagana, datę odbioru końcowego tego Centrum.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extShape 1"/>
          <p:cNvSpPr txBox="1"/>
          <p:nvPr/>
        </p:nvSpPr>
        <p:spPr>
          <a:xfrm>
            <a:off x="10847880" y="634176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27" name="Obraz 4"/>
          <p:cNvPicPr/>
          <p:nvPr/>
        </p:nvPicPr>
        <p:blipFill>
          <a:blip r:embed="rId2"/>
          <a:stretch/>
        </p:blipFill>
        <p:spPr>
          <a:xfrm>
            <a:off x="-58320" y="-55980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128" name="CustomShape 2"/>
          <p:cNvSpPr/>
          <p:nvPr/>
        </p:nvSpPr>
        <p:spPr>
          <a:xfrm>
            <a:off x="473760" y="663480"/>
            <a:ext cx="11463480" cy="143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endParaRPr lang="pl-PL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3200" b="0" strike="noStrike" spc="-1">
                <a:solidFill>
                  <a:srgbClr val="7030A0"/>
                </a:solidFill>
                <a:latin typeface="Times New Roman"/>
              </a:rPr>
              <a:t>Zakres kosztów kwalifikowalnych- Moduł I:</a:t>
            </a:r>
            <a:br/>
            <a:endParaRPr lang="pl-PL" sz="3200" b="0" strike="noStrike" spc="-1">
              <a:latin typeface="Arial"/>
            </a:endParaRPr>
          </a:p>
        </p:txBody>
      </p:sp>
      <p:sp>
        <p:nvSpPr>
          <p:cNvPr id="129" name="CustomShape 3"/>
          <p:cNvSpPr/>
          <p:nvPr/>
        </p:nvSpPr>
        <p:spPr>
          <a:xfrm>
            <a:off x="473760" y="1678680"/>
            <a:ext cx="10179360" cy="4845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koszty podstawowe, które wystąpią w zależności od realizowanego zadania rzeczowego, takie jak: budowa lub zakup obiektu, przebudowa, remont, zmiana przeznaczenia istniejącego budynku;</a:t>
            </a:r>
            <a:endParaRPr lang="pl-PL" sz="2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koszty zagospodarowania terenu i inne obiekty architektury ogrodowej, niezbędne do funkcjonowania Centrum;</a:t>
            </a:r>
            <a:endParaRPr lang="pl-PL" sz="2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koszty dodatkowe, które obejmują: koszty przygotowania dokumentacji technicznej niezbędnej do prowadzenia inwestycji, w tym: projektów architektonicznych, studiów wykonalności, analiz oddziaływania na środowisko, koszty związane z przeprowadzeniem postępowania przetargowego, koszty nadzoru inwestorskiego/autorskiego (kontrola obiektów i procesów budowalnych);</a:t>
            </a:r>
            <a:endParaRPr lang="pl-PL" sz="24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koszty zakupu sprzętu i wyposażenia wielokrotnego użytkowania oraz systemów zabezpieczających i monitorujących.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xtShape 1"/>
          <p:cNvSpPr txBox="1"/>
          <p:nvPr/>
        </p:nvSpPr>
        <p:spPr>
          <a:xfrm>
            <a:off x="1043640" y="1421640"/>
            <a:ext cx="10419120" cy="12034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700" b="1" strike="noStrike" spc="-1">
                <a:solidFill>
                  <a:srgbClr val="7030A0"/>
                </a:solidFill>
                <a:latin typeface="Times New Roman"/>
              </a:rPr>
              <a:t>Moduł II- funkcjonowanie Centrum</a:t>
            </a:r>
            <a:br/>
            <a:br/>
            <a:r>
              <a:rPr lang="pl-PL" sz="2700" b="0" strike="noStrike" spc="-1">
                <a:solidFill>
                  <a:srgbClr val="000000"/>
                </a:solidFill>
                <a:latin typeface="Times New Roman"/>
              </a:rPr>
              <a:t>Wysokość wsparcia finansowego w Module II:</a:t>
            </a:r>
            <a:endParaRPr lang="pl-PL" sz="2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1" name="TextShape 2"/>
          <p:cNvSpPr txBox="1"/>
          <p:nvPr/>
        </p:nvSpPr>
        <p:spPr>
          <a:xfrm>
            <a:off x="10603440" y="61642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32" name="Obraz 4"/>
          <p:cNvPicPr/>
          <p:nvPr/>
        </p:nvPicPr>
        <p:blipFill>
          <a:blip r:embed="rId2"/>
          <a:stretch/>
        </p:blipFill>
        <p:spPr>
          <a:xfrm>
            <a:off x="99720" y="-48132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133" name="CustomShape 3"/>
          <p:cNvSpPr/>
          <p:nvPr/>
        </p:nvSpPr>
        <p:spPr>
          <a:xfrm>
            <a:off x="1043640" y="2993400"/>
            <a:ext cx="9722160" cy="2284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w zakresie usług dziennych - nie więcej niż 20,00 złotych za godzinę pobytu na 1 uczestnika Programu (maksymalnie do 8 godzin pobytu);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w zakresie usług całodobowego zamieszkania - nie więcej niż 5 000,00 złotych miesięcznie na 1 uczestnika Programu.</a:t>
            </a:r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TextShape 1"/>
          <p:cNvSpPr txBox="1"/>
          <p:nvPr/>
        </p:nvSpPr>
        <p:spPr>
          <a:xfrm>
            <a:off x="387000" y="997920"/>
            <a:ext cx="10419120" cy="10270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700" b="1" strike="noStrike" spc="-1">
                <a:solidFill>
                  <a:srgbClr val="7030A0"/>
                </a:solidFill>
                <a:latin typeface="Times New Roman"/>
              </a:rPr>
              <a:t>Zakres kosztów kwalifikowalnych- Moduł II:</a:t>
            </a:r>
            <a:br/>
            <a:endParaRPr lang="pl-PL" sz="2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35" name="TextShape 2"/>
          <p:cNvSpPr txBox="1"/>
          <p:nvPr/>
        </p:nvSpPr>
        <p:spPr>
          <a:xfrm>
            <a:off x="10603440" y="61642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36" name="Obraz 4"/>
          <p:cNvPicPr/>
          <p:nvPr/>
        </p:nvPicPr>
        <p:blipFill>
          <a:blip r:embed="rId2"/>
          <a:stretch/>
        </p:blipFill>
        <p:spPr>
          <a:xfrm>
            <a:off x="99720" y="-48132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137" name="CustomShape 3"/>
          <p:cNvSpPr/>
          <p:nvPr/>
        </p:nvSpPr>
        <p:spPr>
          <a:xfrm>
            <a:off x="387000" y="1666440"/>
            <a:ext cx="10841040" cy="521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związane z zapewnieniem funkcjonowania Centrum koszty zużycia podstawowych mediów wg dokumentów memoriałowych (np. faktur), których termin zapłaty następować będzie po terminie utworzenia Centrum, w okresie jego funkcjonowania w danym roku budżetowym, ale nie później niż do 31 grudnia danego roku, na który zostały przyznane środki Funduszu, wystawianych na odbiorcę (Centrum/gmina/powiat);</a:t>
            </a:r>
            <a:endParaRPr lang="pl-PL" sz="24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wydatki na zakup posiłków lub podstawowych artykułów żywnościowych na potrzeby przygotowywania posiłków dla uczestników Programu, wg dokumentów memoriałowych (np. faktur), których termin zapłaty następować będzie po terminie utworzenia Centrum, w okresie jego funkcjonowania w danym roku budżetowym, ale nie później niż do 31 grudnia danego roku, na który zostały przyznane środki Funduszu, wystawianych na odbiorcę (Centrum/gmina/powiat)</a:t>
            </a:r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TextShape 1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39" name="Obraz 4"/>
          <p:cNvPicPr/>
          <p:nvPr/>
        </p:nvPicPr>
        <p:blipFill>
          <a:blip r:embed="rId2"/>
          <a:stretch/>
        </p:blipFill>
        <p:spPr>
          <a:xfrm>
            <a:off x="66600" y="-33804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140" name="CustomShape 2"/>
          <p:cNvSpPr/>
          <p:nvPr/>
        </p:nvSpPr>
        <p:spPr>
          <a:xfrm>
            <a:off x="673200" y="1443960"/>
            <a:ext cx="10324080" cy="4479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wydatki związane z okresowymi przeglądami urządzeń budowlanych i sprzętu wielokrotnego użytku, wg dokumentów memoriałowych (np. faktur), których termin zapłaty następować będzie po terminie utworzenia Centrum, w okresie jego funkcjonowania w danym roku budżetowym, ale nie później niż do 31 grudnia danego roku, na który zostały przyznane środki Funduszu, wystawianych na odbiorcę (Centrum/Gmina/Powiat);</a:t>
            </a:r>
            <a:endParaRPr lang="pl-PL" sz="2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4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niezbędne wydatki związane z transportem uczestników Centrum;</a:t>
            </a:r>
            <a:br/>
            <a:r>
              <a:rPr lang="pl-PL" sz="2400" b="0" strike="noStrike" spc="-1">
                <a:solidFill>
                  <a:srgbClr val="FF0000"/>
                </a:solidFill>
                <a:latin typeface="Times New Roman"/>
              </a:rPr>
              <a:t>(nie obejmuje zakupu samochodu do przewozu uczestników Programu)</a:t>
            </a:r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pl-PL" sz="2400" b="0" strike="noStrike" spc="-1">
              <a:latin typeface="Arial"/>
            </a:endParaRPr>
          </a:p>
          <a:p>
            <a:pPr marL="343080" indent="-3427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koszty wynagrodzeń kadry Centrum </a:t>
            </a:r>
            <a:r>
              <a:rPr lang="pl-PL" sz="2400" b="0" u="sng" strike="noStrike" spc="-1">
                <a:solidFill>
                  <a:srgbClr val="000000"/>
                </a:solidFill>
                <a:uFillTx/>
                <a:latin typeface="Times New Roman"/>
              </a:rPr>
              <a:t>oraz osób świadczących usługi na rzecz uczestników Programu, wg dokumentów kadrowo-płacowych;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extShape 1"/>
          <p:cNvSpPr txBox="1"/>
          <p:nvPr/>
        </p:nvSpPr>
        <p:spPr>
          <a:xfrm>
            <a:off x="467640" y="1305000"/>
            <a:ext cx="10637640" cy="515376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8500" lnSpcReduction="10000"/>
          </a:bodyPr>
          <a:lstStyle/>
          <a:p>
            <a:pPr>
              <a:lnSpc>
                <a:spcPct val="90000"/>
              </a:lnSpc>
            </a:pPr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W przypadku złożenia wniosku w Module I dopuszcza się możliwość złożenia w tym samym roku jednocześnie wniosku w Module II, wówczas </a:t>
            </a:r>
            <a:r>
              <a:rPr lang="pl-PL" sz="2400" b="0" u="sng" strike="noStrike" spc="-1">
                <a:solidFill>
                  <a:srgbClr val="000000"/>
                </a:solidFill>
                <a:uFillTx/>
                <a:latin typeface="Times New Roman"/>
              </a:rPr>
              <a:t>gdy w danym roku planowane jest zakończenie realizacji zadania. </a:t>
            </a:r>
            <a:br/>
            <a:br/>
            <a:r>
              <a:rPr lang="pl-PL" sz="2400" b="1" strike="noStrike" spc="-1">
                <a:solidFill>
                  <a:srgbClr val="7030A0"/>
                </a:solidFill>
                <a:latin typeface="Times New Roman"/>
              </a:rPr>
              <a:t>Zlecenie prowadzenia centrum</a:t>
            </a:r>
            <a:br/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Gmina/ powiat może zlecić </a:t>
            </a:r>
            <a:r>
              <a:rPr lang="pl-PL" sz="2400" b="0" u="sng" strike="noStrike" spc="-1">
                <a:solidFill>
                  <a:srgbClr val="000000"/>
                </a:solidFill>
                <a:uFillTx/>
                <a:latin typeface="Times New Roman"/>
              </a:rPr>
              <a:t>jedynie prowadzenie centrum 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(pkt. VII. Programu), nie może zlecić natomiast utworzenia centrum. </a:t>
            </a:r>
            <a:br/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Zlecić prowadzenie centrum można tylko temu podmiotowi, który zapewni bazę lokalową dostosowaną do wymogów programu.</a:t>
            </a:r>
            <a:br/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Gmina/powiat która wystąpiła z wnioskiem o utworzenie obiektu centrum, tzw. bazy lokalowej i jej wyposażenia zobowiązana jest sama prowadzić działalność przez okres minimum 5 lat, licząc od dnia otwarcia Centrum</a:t>
            </a:r>
            <a:r>
              <a:rPr lang="pl-PL" sz="2700" b="0" strike="noStrike" spc="-1">
                <a:solidFill>
                  <a:srgbClr val="000000"/>
                </a:solidFill>
                <a:latin typeface="Times New Roman"/>
              </a:rPr>
              <a:t>.</a:t>
            </a:r>
            <a:br/>
            <a:endParaRPr lang="pl-PL" sz="2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2" name="TextShape 2"/>
          <p:cNvSpPr txBox="1"/>
          <p:nvPr/>
        </p:nvSpPr>
        <p:spPr>
          <a:xfrm>
            <a:off x="10866960" y="6122880"/>
            <a:ext cx="120528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43" name="Obraz 4"/>
          <p:cNvPicPr/>
          <p:nvPr/>
        </p:nvPicPr>
        <p:blipFill>
          <a:blip r:embed="rId2"/>
          <a:stretch/>
        </p:blipFill>
        <p:spPr>
          <a:xfrm>
            <a:off x="0" y="-334800"/>
            <a:ext cx="5328000" cy="178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extShape 1"/>
          <p:cNvSpPr txBox="1"/>
          <p:nvPr/>
        </p:nvSpPr>
        <p:spPr>
          <a:xfrm>
            <a:off x="593280" y="1296720"/>
            <a:ext cx="10287720" cy="6202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700" b="1" strike="noStrike" spc="-1">
                <a:solidFill>
                  <a:srgbClr val="7030A0"/>
                </a:solidFill>
                <a:latin typeface="Times New Roman"/>
              </a:rPr>
              <a:t>Baza lokalowa Centrum</a:t>
            </a:r>
            <a:endParaRPr lang="pl-PL" sz="2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45" name="TextShape 2"/>
          <p:cNvSpPr txBox="1"/>
          <p:nvPr/>
        </p:nvSpPr>
        <p:spPr>
          <a:xfrm>
            <a:off x="10644840" y="634716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46" name="Obraz 4"/>
          <p:cNvPicPr/>
          <p:nvPr/>
        </p:nvPicPr>
        <p:blipFill>
          <a:blip r:embed="rId2"/>
          <a:stretch/>
        </p:blipFill>
        <p:spPr>
          <a:xfrm>
            <a:off x="0" y="-28512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147" name="CustomShape 3"/>
          <p:cNvSpPr/>
          <p:nvPr/>
        </p:nvSpPr>
        <p:spPr>
          <a:xfrm>
            <a:off x="593280" y="1917360"/>
            <a:ext cx="9927000" cy="1873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część dzienna- sale zajęć zapewniające możliwość całotygodniowego świadczenia usług dla uczestników,</a:t>
            </a:r>
            <a:endParaRPr lang="pl-PL" sz="18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część mieszkalna- pomieszczenia pobytu całodobowego wyposażone w łazienkę, o powierzchni minimum 15 m² dla każdego uczestnika. </a:t>
            </a:r>
            <a:endParaRPr lang="pl-PL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br/>
            <a:r>
              <a:rPr lang="pl-PL" sz="2700" b="1" strike="noStrike" spc="-1">
                <a:solidFill>
                  <a:srgbClr val="7030A0"/>
                </a:solidFill>
                <a:latin typeface="Times New Roman"/>
              </a:rPr>
              <a:t>Kadra Centrum</a:t>
            </a:r>
            <a:endParaRPr lang="pl-PL" sz="2700" b="0" strike="noStrike" spc="-1">
              <a:latin typeface="Arial"/>
            </a:endParaRPr>
          </a:p>
        </p:txBody>
      </p:sp>
      <p:sp>
        <p:nvSpPr>
          <p:cNvPr id="148" name="CustomShape 4"/>
          <p:cNvSpPr/>
          <p:nvPr/>
        </p:nvSpPr>
        <p:spPr>
          <a:xfrm>
            <a:off x="593280" y="3810240"/>
            <a:ext cx="9887040" cy="214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kierownik Centrum,</a:t>
            </a:r>
            <a:endParaRPr lang="pl-PL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specjaliści, w tym opiekunowie nocni oraz inne osoby posiadające niezbędne kwalifikacje zawodowe i doświadczenie w pracy z osobami niepełnosprawnymi,</a:t>
            </a:r>
            <a:endParaRPr lang="pl-PL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asystenci osób niepełnosprawnych dla osób o specjalnych potrzebach,</a:t>
            </a:r>
            <a:endParaRPr lang="pl-PL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pielęgniarka, w przypadku utworzenia w centrum punktu pielęgniarskiego/ gabinetu zabiegowego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495000" y="1535040"/>
            <a:ext cx="9445680" cy="27763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 algn="just">
              <a:lnSpc>
                <a:spcPct val="90000"/>
              </a:lnSpc>
              <a:spcBef>
                <a:spcPts val="1001"/>
              </a:spcBef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Podstawą prawną Programu jest art. 7 ust. 5 ustawy z dnia 23 października 2018 r. o Solidarnościowym Funduszu Wsparcia Osób Niepełnosprawnych (Dz. U. z 2018 r. poz. 2192).</a:t>
            </a:r>
            <a:br/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Nabór wniosków przeprowadzany zostanie zgodnie z art. 13 ww. ustawy.</a:t>
            </a:r>
            <a:endParaRPr lang="pl-PL" sz="2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87" name="Obraz 4"/>
          <p:cNvPicPr/>
          <p:nvPr/>
        </p:nvPicPr>
        <p:blipFill>
          <a:blip r:embed="rId2"/>
          <a:stretch/>
        </p:blipFill>
        <p:spPr>
          <a:xfrm>
            <a:off x="179280" y="0"/>
            <a:ext cx="5328000" cy="178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Shape 1"/>
          <p:cNvSpPr txBox="1"/>
          <p:nvPr/>
        </p:nvSpPr>
        <p:spPr>
          <a:xfrm>
            <a:off x="593280" y="1296720"/>
            <a:ext cx="10287720" cy="62028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700" b="1" strike="noStrike" spc="-1">
                <a:solidFill>
                  <a:srgbClr val="FF0000"/>
                </a:solidFill>
                <a:latin typeface="Times New Roman"/>
              </a:rPr>
              <a:t>Tryb składania i rozpatrywania wniosków</a:t>
            </a:r>
            <a:endParaRPr lang="pl-PL" sz="2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0" name="TextShape 2"/>
          <p:cNvSpPr txBox="1"/>
          <p:nvPr/>
        </p:nvSpPr>
        <p:spPr>
          <a:xfrm>
            <a:off x="10644840" y="634716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51" name="Obraz 4"/>
          <p:cNvPicPr/>
          <p:nvPr/>
        </p:nvPicPr>
        <p:blipFill>
          <a:blip r:embed="rId2"/>
          <a:stretch/>
        </p:blipFill>
        <p:spPr>
          <a:xfrm>
            <a:off x="0" y="-28512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152" name="CustomShape 3"/>
          <p:cNvSpPr/>
          <p:nvPr/>
        </p:nvSpPr>
        <p:spPr>
          <a:xfrm>
            <a:off x="593280" y="1917360"/>
            <a:ext cx="9927000" cy="4204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Gmina/powiat składa wniosek do właściwego wojewody (zał. nr 1 do Programu) – </a:t>
            </a:r>
            <a:r>
              <a:rPr lang="pl-PL" sz="1800" b="1" strike="noStrike" spc="-1">
                <a:solidFill>
                  <a:srgbClr val="000000"/>
                </a:solidFill>
                <a:latin typeface="Times New Roman"/>
              </a:rPr>
              <a:t>w terminie od dnia 1 sierpnia 2019 r.</a:t>
            </a:r>
            <a:endParaRPr lang="pl-PL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l-PL" sz="1800" b="0" strike="noStrike" spc="-1">
              <a:latin typeface="Arial"/>
            </a:endParaRPr>
          </a:p>
          <a:p>
            <a:pPr marL="285840" indent="-2854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Wojewoda sporządza i przekazuje wniosek na środki finansowe z Programu wraz z listą rekomendowanych wniosków, ministrowi właściwemu do spraw zabezpieczenia społecznego (zał. nr 2 i 3 do Programu) – </a:t>
            </a:r>
            <a:r>
              <a:rPr lang="pl-PL" sz="1800" b="1" strike="noStrike" spc="-1">
                <a:solidFill>
                  <a:srgbClr val="FF0000"/>
                </a:solidFill>
                <a:latin typeface="Times New Roman"/>
              </a:rPr>
              <a:t>sukcesywnie od daty wpływu do Wojewody w ciągu jednego miesiąca</a:t>
            </a: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.</a:t>
            </a:r>
            <a:endParaRPr lang="pl-PL" sz="1800" b="0" strike="noStrike" spc="-1">
              <a:latin typeface="Arial"/>
            </a:endParaRPr>
          </a:p>
          <a:p>
            <a:pPr algn="just">
              <a:lnSpc>
                <a:spcPct val="150000"/>
              </a:lnSpc>
            </a:pPr>
            <a:endParaRPr lang="pl-PL" sz="1800" b="0" strike="noStrike" spc="-1">
              <a:latin typeface="Arial"/>
            </a:endParaRPr>
          </a:p>
          <a:p>
            <a:pPr marL="285840" indent="-285480" algn="just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Minister właściwy do spraw zabezpieczenia społecznego dokona ostatecznej weryfikacji </a:t>
            </a:r>
            <a:br/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i zatwierdzenia wniosków złożonych przez wojewodów </a:t>
            </a:r>
            <a:r>
              <a:rPr lang="pl-PL" sz="1800" b="1" strike="noStrike" spc="-1">
                <a:solidFill>
                  <a:srgbClr val="000000"/>
                </a:solidFill>
                <a:latin typeface="Times New Roman"/>
              </a:rPr>
              <a:t>w terminie jednego miesiąca od daty wpływu wniosku od Wojewody.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extShape 1"/>
          <p:cNvSpPr txBox="1"/>
          <p:nvPr/>
        </p:nvSpPr>
        <p:spPr>
          <a:xfrm>
            <a:off x="596160" y="1134360"/>
            <a:ext cx="11262960" cy="5958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700" b="1" strike="noStrike" spc="-1">
                <a:solidFill>
                  <a:srgbClr val="7030A0"/>
                </a:solidFill>
                <a:latin typeface="Times New Roman"/>
              </a:rPr>
              <a:t>Dokumenty wymagane przy składaniu wniosku:</a:t>
            </a:r>
            <a:endParaRPr lang="pl-PL" sz="2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4" name="TextShape 2"/>
          <p:cNvSpPr txBox="1"/>
          <p:nvPr/>
        </p:nvSpPr>
        <p:spPr>
          <a:xfrm>
            <a:off x="10852560" y="645516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55" name="Obraz 4"/>
          <p:cNvPicPr/>
          <p:nvPr/>
        </p:nvPicPr>
        <p:blipFill>
          <a:blip r:embed="rId2"/>
          <a:stretch/>
        </p:blipFill>
        <p:spPr>
          <a:xfrm>
            <a:off x="0" y="-234360"/>
            <a:ext cx="5328000" cy="1718640"/>
          </a:xfrm>
          <a:prstGeom prst="rect">
            <a:avLst/>
          </a:prstGeom>
          <a:ln>
            <a:noFill/>
          </a:ln>
        </p:spPr>
      </p:pic>
      <p:sp>
        <p:nvSpPr>
          <p:cNvPr id="156" name="CustomShape 3"/>
          <p:cNvSpPr/>
          <p:nvPr/>
        </p:nvSpPr>
        <p:spPr>
          <a:xfrm>
            <a:off x="596160" y="1861920"/>
            <a:ext cx="10140480" cy="3381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wniosek Gmin/Powiatu na środki finansowe- załącznik 1,</a:t>
            </a:r>
            <a:endParaRPr lang="pl-PL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zgłoszenie zadania inwestycyjnego do Programu-załącznik nr 7,</a:t>
            </a:r>
            <a:endParaRPr lang="pl-PL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oświadczenie gminy/powiatu o posiadaniu prawa do dysponowania nieruchomością na cele budowlane,</a:t>
            </a:r>
            <a:endParaRPr lang="pl-PL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projekt koncepcyjny lub program funkcjonalno-użytkowy + kosztorys inwestorski,</a:t>
            </a:r>
            <a:endParaRPr lang="pl-PL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w przypadku zadań inwestycyjnych polegających na modernizacji istniejącego obiektu - dokumentacja zdjęciowa wskazująca na stan obiektu,</a:t>
            </a:r>
            <a:endParaRPr lang="pl-PL" sz="1800" b="0" strike="noStrike" spc="-1">
              <a:latin typeface="Arial"/>
            </a:endParaRPr>
          </a:p>
          <a:p>
            <a:pPr marL="285840" indent="-285480">
              <a:lnSpc>
                <a:spcPct val="15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1800" b="0" strike="noStrike" spc="-1">
                <a:solidFill>
                  <a:srgbClr val="000000"/>
                </a:solidFill>
                <a:latin typeface="Times New Roman"/>
              </a:rPr>
              <a:t>w zależności od stanu przygotowania inwestycji do realizacji - decyzję o pozwoleniu na budowę/zgłoszenie robót budowlanych niewymagających pozwolenia na budowę.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TextShape 1"/>
          <p:cNvSpPr txBox="1"/>
          <p:nvPr/>
        </p:nvSpPr>
        <p:spPr>
          <a:xfrm>
            <a:off x="669600" y="1330200"/>
            <a:ext cx="9968760" cy="14126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3000" lnSpcReduction="20000"/>
          </a:bodyPr>
          <a:lstStyle/>
          <a:p>
            <a:pPr>
              <a:lnSpc>
                <a:spcPct val="90000"/>
              </a:lnSpc>
            </a:pPr>
            <a:br/>
            <a:br/>
            <a:r>
              <a:rPr lang="pl-PL" sz="2700" b="0" strike="noStrike" spc="-1">
                <a:solidFill>
                  <a:srgbClr val="000000"/>
                </a:solidFill>
                <a:latin typeface="Times New Roman"/>
              </a:rPr>
              <a:t>Wniosek na środki finansowe z Programu- załącznik 1 </a:t>
            </a:r>
            <a:r>
              <a:rPr lang="pl-PL" sz="2700" b="0" u="sng" strike="noStrike" spc="-1">
                <a:solidFill>
                  <a:srgbClr val="000000"/>
                </a:solidFill>
                <a:uFillTx/>
                <a:latin typeface="Times New Roman"/>
              </a:rPr>
              <a:t>musi być spójny </a:t>
            </a:r>
            <a:r>
              <a:rPr lang="pl-PL" sz="2700" b="0" strike="noStrike" spc="-1">
                <a:solidFill>
                  <a:srgbClr val="000000"/>
                </a:solidFill>
                <a:latin typeface="Times New Roman"/>
              </a:rPr>
              <a:t>z załącznikiem nr 7-zgłoszenie zadania inwestycyjnego do Programu.</a:t>
            </a:r>
            <a:br/>
            <a:br/>
            <a:r>
              <a:rPr lang="pl-PL" sz="2700" b="0" strike="noStrike" spc="-1">
                <a:solidFill>
                  <a:srgbClr val="000000"/>
                </a:solidFill>
                <a:latin typeface="Times New Roman"/>
              </a:rPr>
              <a:t>Moduł I</a:t>
            </a:r>
            <a:endParaRPr lang="pl-PL" sz="2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8" name="TextShape 2"/>
          <p:cNvSpPr txBox="1"/>
          <p:nvPr/>
        </p:nvSpPr>
        <p:spPr>
          <a:xfrm>
            <a:off x="10738440" y="6526440"/>
            <a:ext cx="1199160" cy="331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5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59" name="Obraz 4"/>
          <p:cNvPicPr/>
          <p:nvPr/>
        </p:nvPicPr>
        <p:blipFill>
          <a:blip r:embed="rId2"/>
          <a:stretch/>
        </p:blipFill>
        <p:spPr>
          <a:xfrm>
            <a:off x="0" y="-234360"/>
            <a:ext cx="5328000" cy="1718640"/>
          </a:xfrm>
          <a:prstGeom prst="rect">
            <a:avLst/>
          </a:prstGeom>
          <a:ln>
            <a:noFill/>
          </a:ln>
        </p:spPr>
      </p:pic>
      <p:graphicFrame>
        <p:nvGraphicFramePr>
          <p:cNvPr id="160" name="Table 3"/>
          <p:cNvGraphicFramePr/>
          <p:nvPr/>
        </p:nvGraphicFramePr>
        <p:xfrm>
          <a:off x="10488960" y="7182360"/>
          <a:ext cx="459360" cy="1828800"/>
        </p:xfrm>
        <a:graphic>
          <a:graphicData uri="http://schemas.openxmlformats.org/drawingml/2006/table">
            <a:tbl>
              <a:tblPr/>
              <a:tblGrid>
                <a:gridCol w="4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59200">
                <a:tc rowSpan="5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gridSpan="10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1" name="Table 4"/>
          <p:cNvGraphicFramePr/>
          <p:nvPr/>
        </p:nvGraphicFramePr>
        <p:xfrm>
          <a:off x="290880" y="2668320"/>
          <a:ext cx="11062440" cy="3836160"/>
        </p:xfrm>
        <a:graphic>
          <a:graphicData uri="http://schemas.openxmlformats.org/drawingml/2006/table">
            <a:tbl>
              <a:tblPr/>
              <a:tblGrid>
                <a:gridCol w="912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7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60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29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11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656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50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4443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735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15880">
                <a:tc row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Załącznik 1:  "Centra opiekuńczo-mieszkalne" Moduł I - utworzenie obiektu centrum,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tzw. bazy lokalowej i jej wyposażenie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Wniosek gminy/powiatu................................................................................ na środki finansowe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z Programu "Centra opiekuńczo-mieszkalne"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 ramach Solidarnościowego Funduszu Wsparcia Osób Niepełnosprawnych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Moduł I - utworzenie obiektu centrum, tzw. bazy lokalowej i jej wyposażenie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14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Nazwa wnioskodawcy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Adres siedziby wnioskodawcy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Termin realizacji zadania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Kod terytorialny gminy (wg GUS), na terenie której będzie tworzona jednostka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Osoby uprawnione do rezprezentowania wnioskodawcy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Osoby upoważnione do składania wyjaśnień dot. wniosku (imię i nazwisko, funkcja/stanowisko, nr telefonu, adres poczty elektronicznej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Dane dotyczące jednostki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668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Data rozpoczęcia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Data zakończenia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Nazwa jednostki, której dotyczy wniosek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Adres jednostki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Tytuł prawny do nieruchomości/obiektu (własność, wynajem, dzierżawa, zakup obiektu)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4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13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Kiedy faktycznie gmina/powiat rozpocznie realizację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wszystkie dane</a:t>
                      </a: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Konkretna nazwa, jeżeli jest już znana, bądź np. Centrum opiekuńczo-mieszkalne</a:t>
                      </a: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Adres budynku Centrum, bądź nr działki na której powstanie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extShape 1"/>
          <p:cNvSpPr txBox="1"/>
          <p:nvPr/>
        </p:nvSpPr>
        <p:spPr>
          <a:xfrm>
            <a:off x="548640" y="1330200"/>
            <a:ext cx="10089720" cy="4651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40000" lnSpcReduction="20000"/>
          </a:bodyPr>
          <a:lstStyle/>
          <a:p>
            <a:pPr>
              <a:lnSpc>
                <a:spcPct val="90000"/>
              </a:lnSpc>
            </a:pPr>
            <a:br/>
            <a:br/>
            <a:br/>
            <a:r>
              <a:rPr lang="pl-PL" sz="2700" b="0" strike="noStrike" spc="-1">
                <a:solidFill>
                  <a:srgbClr val="000000"/>
                </a:solidFill>
                <a:latin typeface="Times New Roman"/>
              </a:rPr>
              <a:t>Moduł I</a:t>
            </a:r>
            <a:endParaRPr lang="pl-PL" sz="2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3" name="TextShape 2"/>
          <p:cNvSpPr txBox="1"/>
          <p:nvPr/>
        </p:nvSpPr>
        <p:spPr>
          <a:xfrm>
            <a:off x="10738440" y="6526440"/>
            <a:ext cx="1199160" cy="33120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85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64" name="Obraz 4"/>
          <p:cNvPicPr/>
          <p:nvPr/>
        </p:nvPicPr>
        <p:blipFill>
          <a:blip r:embed="rId2"/>
          <a:stretch/>
        </p:blipFill>
        <p:spPr>
          <a:xfrm>
            <a:off x="0" y="-20520"/>
            <a:ext cx="5328000" cy="1718640"/>
          </a:xfrm>
          <a:prstGeom prst="rect">
            <a:avLst/>
          </a:prstGeom>
          <a:ln>
            <a:noFill/>
          </a:ln>
        </p:spPr>
      </p:pic>
      <p:graphicFrame>
        <p:nvGraphicFramePr>
          <p:cNvPr id="165" name="Table 3"/>
          <p:cNvGraphicFramePr/>
          <p:nvPr/>
        </p:nvGraphicFramePr>
        <p:xfrm>
          <a:off x="10488960" y="7182360"/>
          <a:ext cx="459360" cy="1828800"/>
        </p:xfrm>
        <a:graphic>
          <a:graphicData uri="http://schemas.openxmlformats.org/drawingml/2006/table">
            <a:tbl>
              <a:tblPr/>
              <a:tblGrid>
                <a:gridCol w="41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176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59200">
                <a:tc rowSpan="5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gridSpan="10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2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gridSpan="3"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2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92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6" name="Table 4"/>
          <p:cNvGraphicFramePr/>
          <p:nvPr/>
        </p:nvGraphicFramePr>
        <p:xfrm>
          <a:off x="199440" y="1698480"/>
          <a:ext cx="11313360" cy="4592040"/>
        </p:xfrm>
        <a:graphic>
          <a:graphicData uri="http://schemas.openxmlformats.org/drawingml/2006/table">
            <a:tbl>
              <a:tblPr/>
              <a:tblGrid>
                <a:gridCol w="90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9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0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20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201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6708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224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94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0864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203760">
                <a:tc gridSpan="1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Wydatki na utworzenie centrum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3600" marR="360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920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Rodzaj wydatku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środki związane z zadaniami inwestycyjnymi (koszt całkowity dot. max 500 m² powierzchni całkowitej obiektu, powiększony o max 15% z tytułu dostosowania obiektu do potrzeb osób niepełnosprawnych)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środki związane z zakupem wyposażenia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(do 10 000,00 zł na Uczestnika Programu) 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1872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przewidywana liczba Uczestników Programu 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Łączna kwota środków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z Solidarnościowego Funduszu Wsparcia Osób Niepełnosprawnych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wnioskowana przez gminę/powiat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na utworzenie centrum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</a:t>
                      </a: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kol. 11+13+15+17</a:t>
                      </a: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1872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Koszt obsługi Programu </a:t>
                      </a:r>
                      <a:br/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(nie więcej niż 0,5% z kol. 19</a:t>
                      </a: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CAŁKOWITA KWOTA ŚRODKÓW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Z SOLIDARNOŚCIOWEGO FUNDUSZU WSPARCIA OSÓB NIEPEŁNOSPRAWNYCH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WNIOSKOWANA PRZEZ GMINĘ/POWIAT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NA DOFINANSOWANIE UTWORZENIA CENTRUM </a:t>
                      </a:r>
                      <a:br/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(kol. 19+20)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950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koszt budowy nowego obiektu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powierzchnia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 m² oraz planowany termin utworzenia centrum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koszt zakupu obiektu przez gminę/powiat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powierzchnia w m² oraz planowany termin utworzenia centrum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koszt zmiany przeznaczenia obiektu poprzez przystosowanie do standardu centrum (przebudowa, remont)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powierzchnia w m² oraz planowany termin utworzenia centrum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00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11*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13*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15*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1872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19*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1872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20*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21*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92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powierzchnia max.500 m² x cena 1m²  wg GUS- wynikająca z rzeczywistej kalkulacji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powierzchnię i termin wpisać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powierzchnia max.500 m² x cena 1m²  wg GUS</a:t>
                      </a: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- </a:t>
                      </a: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wynikająca z rzeczywistej kalkulacji</a:t>
                      </a:r>
                      <a:endParaRPr lang="pl-PL" sz="9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powierzchnię i termin wpisać </a:t>
                      </a:r>
                      <a:endParaRPr lang="pl-PL" sz="9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powierzchnia max.500 m² x cena 1m²  wg GUS- wynikająca z rzeczywistej kalkulacji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powierzchnię i termin wpisać </a:t>
                      </a:r>
                      <a:endParaRPr lang="pl-PL" sz="9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max 10.000 zł x kol. 18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1872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pobyt całodobowy (max 20 osób)</a:t>
                      </a: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+ liczba uczestników pobytu dziennego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2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! </a:t>
                      </a:r>
                      <a:endParaRPr lang="pl-PL" sz="2000" b="0" strike="noStrike" spc="-1">
                        <a:latin typeface="Arial"/>
                      </a:endParaRPr>
                    </a:p>
                  </a:txBody>
                  <a:tcPr marL="3600" marR="3600">
                    <a:lnL w="1872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zaokrąglenia</a:t>
                      </a:r>
                      <a:endParaRPr lang="pl-PL" sz="9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 w dół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3600" marR="360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7" name="CustomShape 5"/>
          <p:cNvSpPr/>
          <p:nvPr/>
        </p:nvSpPr>
        <p:spPr>
          <a:xfrm>
            <a:off x="336600" y="6528960"/>
            <a:ext cx="854856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0" strike="noStrike" spc="-1">
                <a:solidFill>
                  <a:srgbClr val="FF0000"/>
                </a:solidFill>
                <a:latin typeface="Calibri"/>
              </a:rPr>
              <a:t>*</a:t>
            </a:r>
            <a:r>
              <a:rPr lang="pl-PL" sz="1400" b="0" strike="noStrike" spc="-1">
                <a:solidFill>
                  <a:srgbClr val="FF0000"/>
                </a:solidFill>
                <a:latin typeface="Calibri"/>
              </a:rPr>
              <a:t>wykazujemy w pełnych złotych</a:t>
            </a:r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TextShape 1"/>
          <p:cNvSpPr txBox="1"/>
          <p:nvPr/>
        </p:nvSpPr>
        <p:spPr>
          <a:xfrm>
            <a:off x="544320" y="811080"/>
            <a:ext cx="9968760" cy="5749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69500" lnSpcReduction="20000"/>
          </a:bodyPr>
          <a:lstStyle/>
          <a:p>
            <a:pPr>
              <a:lnSpc>
                <a:spcPct val="90000"/>
              </a:lnSpc>
            </a:pPr>
            <a:br/>
            <a:br/>
            <a:r>
              <a:rPr lang="pl-PL" sz="2200" b="0" strike="noStrike" spc="-1">
                <a:solidFill>
                  <a:srgbClr val="000000"/>
                </a:solidFill>
                <a:latin typeface="Times New Roman"/>
              </a:rPr>
              <a:t>Moduł II</a:t>
            </a:r>
            <a:endParaRPr lang="pl-PL" sz="2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9" name="TextShape 2"/>
          <p:cNvSpPr txBox="1"/>
          <p:nvPr/>
        </p:nvSpPr>
        <p:spPr>
          <a:xfrm>
            <a:off x="10588680" y="6517080"/>
            <a:ext cx="1417320" cy="5544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70" name="Obraz 4"/>
          <p:cNvPicPr/>
          <p:nvPr/>
        </p:nvPicPr>
        <p:blipFill>
          <a:blip r:embed="rId2"/>
          <a:stretch/>
        </p:blipFill>
        <p:spPr>
          <a:xfrm>
            <a:off x="267120" y="-241200"/>
            <a:ext cx="5328000" cy="1627560"/>
          </a:xfrm>
          <a:prstGeom prst="rect">
            <a:avLst/>
          </a:prstGeom>
          <a:ln>
            <a:noFill/>
          </a:ln>
        </p:spPr>
      </p:pic>
      <p:graphicFrame>
        <p:nvGraphicFramePr>
          <p:cNvPr id="171" name="Table 3"/>
          <p:cNvGraphicFramePr/>
          <p:nvPr/>
        </p:nvGraphicFramePr>
        <p:xfrm>
          <a:off x="10845000" y="3938040"/>
          <a:ext cx="391200" cy="1828800"/>
        </p:xfrm>
        <a:graphic>
          <a:graphicData uri="http://schemas.openxmlformats.org/drawingml/2006/table">
            <a:tbl>
              <a:tblPr/>
              <a:tblGrid>
                <a:gridCol w="3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2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2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26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6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2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26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26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26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0">
                <a:tc gridSpan="12"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gridSpan="6"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2" name="Table 4"/>
          <p:cNvGraphicFramePr/>
          <p:nvPr/>
        </p:nvGraphicFramePr>
        <p:xfrm>
          <a:off x="334800" y="1463040"/>
          <a:ext cx="11670840" cy="5210520"/>
        </p:xfrm>
        <a:graphic>
          <a:graphicData uri="http://schemas.openxmlformats.org/drawingml/2006/table">
            <a:tbl>
              <a:tblPr/>
              <a:tblGrid>
                <a:gridCol w="967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9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712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589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14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8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0528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15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8892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06524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254960">
                <a:tc row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Załącznik 1:  "Centra opiekuńczo-mieszkalne" Moduł II - funkcjonowanie centrum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Wniosek gminy/powiatu................................................................................ na środki finansowe </a:t>
                      </a:r>
                      <a:br/>
                      <a:r>
                        <a:rPr lang="pl-PL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z Programu "Centra opiekuńczo-mieszkalne" </a:t>
                      </a:r>
                      <a:br/>
                      <a:r>
                        <a:rPr lang="pl-PL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 ramach Solidarnościowego Funduszu Wsparcia Osób Niepełnosprawnych </a:t>
                      </a:r>
                      <a:br/>
                      <a:r>
                        <a:rPr lang="pl-PL" sz="12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Moduł II - funkcjonowanie centrum</a:t>
                      </a:r>
                      <a:endParaRPr lang="pl-PL" sz="12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Nazwa wnioskodawcy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Adres siedziby wnioskodawcy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Kod terytorialny gminy (wg GUS), </a:t>
                      </a:r>
                      <a:br/>
                      <a:r>
                        <a:rPr lang="pl-PL" sz="1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na terenie której będzie tworzona jednostka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Osoby uprawnione do reprezentowania wnioskodawcy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Osoby upoważnione do składania wyjaśnień </a:t>
                      </a:r>
                      <a:br/>
                      <a:r>
                        <a:rPr lang="pl-PL" sz="1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dot. wniosku (imię i nazwisko, funkcja/stanowisko, nr telefonu, adres poczty elektronicznej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 rowSpan="2"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Dane dotyczące jednostki/podmiotu, o którym mowa </a:t>
                      </a:r>
                      <a:br/>
                      <a:r>
                        <a:rPr lang="pl-PL" sz="1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 dziale VII Programu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Zakres realizowanych  zadań 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8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3"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3052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Województwo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Nazwa jednostki, której dotyczy wniosek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Adres jednostki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1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Tytuł prawny do obiektu (własność, wynajem, dzierżawa, zakup obiektu)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22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4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5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7980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wszystkie dane </a:t>
                      </a:r>
                      <a:endParaRPr lang="pl-PL" sz="10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Konkretna nazwa, jeżeli jest już znana</a:t>
                      </a:r>
                      <a:endParaRPr lang="pl-PL" sz="10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Adres budynku Centrum, w przypadku zlecenia przypuszczalny adres jednostki, która wyraziła chęć prowadzenia Centrum </a:t>
                      </a:r>
                      <a:endParaRPr lang="pl-PL" sz="1000" b="0" strike="noStrike" spc="-1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10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Pobyt dzienny-ile osób, </a:t>
                      </a:r>
                      <a:endParaRPr lang="pl-PL" sz="10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10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pobyt całodobowy-ile osób</a:t>
                      </a:r>
                      <a:endParaRPr lang="pl-PL" sz="10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extShape 1"/>
          <p:cNvSpPr txBox="1"/>
          <p:nvPr/>
        </p:nvSpPr>
        <p:spPr>
          <a:xfrm>
            <a:off x="619200" y="1640160"/>
            <a:ext cx="9968760" cy="27554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/>
            <a:br/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4" name="TextShape 2"/>
          <p:cNvSpPr txBox="1"/>
          <p:nvPr/>
        </p:nvSpPr>
        <p:spPr>
          <a:xfrm>
            <a:off x="10588680" y="6325200"/>
            <a:ext cx="1417320" cy="74628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75" name="Obraz 4"/>
          <p:cNvPicPr/>
          <p:nvPr/>
        </p:nvPicPr>
        <p:blipFill>
          <a:blip r:embed="rId2"/>
          <a:stretch/>
        </p:blipFill>
        <p:spPr>
          <a:xfrm>
            <a:off x="275400" y="-289440"/>
            <a:ext cx="5328000" cy="1718640"/>
          </a:xfrm>
          <a:prstGeom prst="rect">
            <a:avLst/>
          </a:prstGeom>
          <a:ln>
            <a:noFill/>
          </a:ln>
        </p:spPr>
      </p:pic>
      <p:graphicFrame>
        <p:nvGraphicFramePr>
          <p:cNvPr id="176" name="Table 3"/>
          <p:cNvGraphicFramePr/>
          <p:nvPr/>
        </p:nvGraphicFramePr>
        <p:xfrm>
          <a:off x="10964520" y="7955280"/>
          <a:ext cx="359280" cy="365760"/>
        </p:xfrm>
        <a:graphic>
          <a:graphicData uri="http://schemas.openxmlformats.org/drawingml/2006/table">
            <a:tbl>
              <a:tblPr/>
              <a:tblGrid>
                <a:gridCol w="359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3600" marR="36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8EB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7" name="Table 4"/>
          <p:cNvGraphicFramePr/>
          <p:nvPr/>
        </p:nvGraphicFramePr>
        <p:xfrm>
          <a:off x="380880" y="1043640"/>
          <a:ext cx="11363040" cy="4554960"/>
        </p:xfrm>
        <a:graphic>
          <a:graphicData uri="http://schemas.openxmlformats.org/drawingml/2006/table">
            <a:tbl>
              <a:tblPr/>
              <a:tblGrid>
                <a:gridCol w="924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73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8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00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00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948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9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8912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6344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773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182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105048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234360">
                <a:tc gridSpan="1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Wydatki na funkcjonowanie centrum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216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Informacje dotyczące centrum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C6E0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Przewidywana liczba uczestników w ramach pobytu dziennego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Przewidywana liczba godzin w ramach pobytu dziennego dla osób niepełnosprawnych posiadających orzeczenie o znacznym lub umiarkowanym stopniem niepełnosprawności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4B0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Przewidywana liczba uczestników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 zakresie zamieszkiwania całodobowego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4B08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Przewidywana liczba dób/godzin w ramach pobytu całodobowego dla osób niepełnosprawnych posiadających orzeczenie o znacznym lub umiarkowanym stopniu  niepełnosprawności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4B08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Ogółem liczba uczestników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(kol. </a:t>
                      </a:r>
                      <a:r>
                        <a:rPr lang="pl-PL" sz="9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11+12+14+15</a:t>
                      </a: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)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4B08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Ogółem kwota na funkcjonowanie centrum 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872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Łączna kwota środków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z Solidarnościowego Funduszu Wsparcia Osób Niepełnosprawnych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wnioskowana przez gminę/powiat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 na dofinansowanie funkcjonowania centrum</a:t>
                      </a:r>
                      <a:br/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(kol. 18+19)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872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Koszt obsługi Programu </a:t>
                      </a:r>
                      <a:br/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(nie więcej niż 0,5% z kol. 20)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CAŁKOWITA KWOTA ŚRODKÓW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Z SOLIDARNOŚCIOWEGO FUNDUSZU WSPARCIA OSÓB NIEPEŁNOSPRAWNYCH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WNIOSKOWANA PRZEZ GMINĘ/POWIAT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NA DOFINANSOWANIE FUNKCJONOWANIA CENTRUM </a:t>
                      </a:r>
                      <a:br/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(kol. 20+21)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0924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dla osób niepełnosprawnych posiadających orzeczenie o znacznym stopniu niepełnosprawności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dla osób niepełnosprawnych posiadających orzeczenie o umiarkowanym stopniu niepełnosprawności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872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4B0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dla osób niepełnosprawnych posiadających orzeczenie o znacznym stopniu niepełnosprawności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4B08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dla osób niepełnosprawnych posiadających orzeczenie o umiarkowanym stopniu niepełnosprawności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872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4B08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 ramach pobytu dziennego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1872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w zakresie zamieszkiwania całodobowego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360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1872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14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15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16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17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18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1872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19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20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1872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21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22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0360">
                <a:tc>
                  <a:txBody>
                    <a:bodyPr/>
                    <a:lstStyle/>
                    <a:p>
                      <a:endParaRPr lang="pl-PL"/>
                    </a:p>
                  </a:txBody>
                  <a:tcPr marL="2880" marR="2880">
                    <a:lnL w="1224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1872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solidFill>
                      <a:srgbClr val="DDEB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1872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r>
                        <a:rPr lang="pl-PL" sz="9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*</a:t>
                      </a: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całkowita liczba godzin dla wszystkich uczestników (max 8 godz. pobytu na 1 uczestnika)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4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 **</a:t>
                      </a: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całkowita liczba dób dla wszystkich uczestników 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!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Nie więcej niż 20 zł x kol.13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Nie więcej niż 5.000 zł x (kol.14+15)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1872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Arial"/>
                        </a:rPr>
                        <a:t>!</a:t>
                      </a: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 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1872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648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500" b="0" strike="noStrike" spc="-1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pl-PL" sz="500" b="0" strike="noStrike" spc="-1">
                        <a:latin typeface="Arial"/>
                      </a:endParaRPr>
                    </a:p>
                  </a:txBody>
                  <a:tcPr marL="2880" marR="2880">
                    <a:lnL w="64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6480">
                      <a:solidFill>
                        <a:srgbClr val="000000"/>
                      </a:solidFill>
                    </a:lnT>
                    <a:lnB w="648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8" name="CustomShape 5"/>
          <p:cNvSpPr/>
          <p:nvPr/>
        </p:nvSpPr>
        <p:spPr>
          <a:xfrm>
            <a:off x="846360" y="5589000"/>
            <a:ext cx="11345400" cy="516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FF0000"/>
                </a:solidFill>
                <a:latin typeface="Calibri"/>
              </a:rPr>
              <a:t>*szczegółowa kalkulacja: ile osób- ile godzin- ile dni w tygodniu</a:t>
            </a:r>
            <a:endParaRPr lang="pl-PL" sz="14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pl-PL" sz="1400" b="0" strike="noStrike" spc="-1">
                <a:solidFill>
                  <a:srgbClr val="FF0000"/>
                </a:solidFill>
                <a:latin typeface="Calibri"/>
              </a:rPr>
              <a:t>**szczegółowa kalkulacja: ile osób- ile dób w miesiącu na pobyt całodobowy</a:t>
            </a:r>
            <a:endParaRPr lang="pl-PL" sz="1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extShape 1"/>
          <p:cNvSpPr txBox="1"/>
          <p:nvPr/>
        </p:nvSpPr>
        <p:spPr>
          <a:xfrm>
            <a:off x="610920" y="1107360"/>
            <a:ext cx="9968760" cy="52009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/>
            <a:br/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0" name="TextShape 2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81" name="Obraz 4"/>
          <p:cNvPicPr/>
          <p:nvPr/>
        </p:nvPicPr>
        <p:blipFill>
          <a:blip r:embed="rId2"/>
          <a:stretch/>
        </p:blipFill>
        <p:spPr>
          <a:xfrm>
            <a:off x="0" y="-234360"/>
            <a:ext cx="5328000" cy="1718640"/>
          </a:xfrm>
          <a:prstGeom prst="rect">
            <a:avLst/>
          </a:prstGeom>
          <a:ln>
            <a:noFill/>
          </a:ln>
        </p:spPr>
      </p:pic>
      <p:sp>
        <p:nvSpPr>
          <p:cNvPr id="182" name="CustomShape 3"/>
          <p:cNvSpPr/>
          <p:nvPr/>
        </p:nvSpPr>
        <p:spPr>
          <a:xfrm>
            <a:off x="719640" y="1419480"/>
            <a:ext cx="14324040" cy="822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ctr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Załącznik nr 7 </a:t>
            </a:r>
            <a:r>
              <a:rPr lang="pl-PL" sz="1600" b="1" strike="noStrike" spc="-1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pl-PL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Zgłoszenie zadania inwestycyjnego do Programu </a:t>
            </a:r>
            <a:r>
              <a:rPr lang="pl-PL" sz="1600" b="1" strike="noStrike" spc="-1">
                <a:solidFill>
                  <a:srgbClr val="000000"/>
                </a:solidFill>
                <a:latin typeface="Calibri"/>
                <a:ea typeface="Calibri"/>
              </a:rPr>
              <a:t>„</a:t>
            </a:r>
            <a:r>
              <a:rPr lang="pl-PL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Centra opiekuńczo-mieszkalne</a:t>
            </a:r>
            <a:r>
              <a:rPr lang="pl-PL" sz="1600" b="1" strike="noStrike" spc="-1">
                <a:solidFill>
                  <a:srgbClr val="000000"/>
                </a:solidFill>
                <a:latin typeface="Calibri"/>
                <a:ea typeface="Calibri"/>
              </a:rPr>
              <a:t>”</a:t>
            </a:r>
            <a:r>
              <a:rPr lang="pl-PL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pl-PL" sz="1600" b="1" strike="noStrike" spc="-1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pl-PL" sz="1600" b="1" strike="noStrike" spc="-1">
                <a:solidFill>
                  <a:srgbClr val="000000"/>
                </a:solidFill>
                <a:latin typeface="Times New Roman"/>
                <a:ea typeface="Calibri"/>
              </a:rPr>
              <a:t> Moduł </a:t>
            </a:r>
            <a:r>
              <a:rPr lang="pl-PL" sz="1600" b="1" strike="noStrike" spc="-1" baseline="30000">
                <a:solidFill>
                  <a:srgbClr val="0563C1"/>
                </a:solidFill>
                <a:latin typeface="Times New Roman"/>
                <a:ea typeface="Calibri"/>
                <a:hlinkClick r:id="rId3"/>
              </a:rPr>
              <a:t>[1]</a:t>
            </a:r>
            <a:endParaRPr lang="pl-PL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br/>
            <a:endParaRPr lang="pl-PL" sz="1600" b="0" strike="noStrike" spc="-1">
              <a:latin typeface="Arial"/>
            </a:endParaRPr>
          </a:p>
        </p:txBody>
      </p:sp>
      <p:graphicFrame>
        <p:nvGraphicFramePr>
          <p:cNvPr id="183" name="Table 4"/>
          <p:cNvGraphicFramePr/>
          <p:nvPr/>
        </p:nvGraphicFramePr>
        <p:xfrm>
          <a:off x="1244520" y="2252520"/>
          <a:ext cx="8214320" cy="4648583"/>
        </p:xfrm>
        <a:graphic>
          <a:graphicData uri="http://schemas.openxmlformats.org/drawingml/2006/table">
            <a:tbl>
              <a:tblPr/>
              <a:tblGrid>
                <a:gridCol w="2668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7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824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Część I 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40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pl-PL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Data: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pl-PL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9720"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Pierwsze zgłoszenie                                    □</a:t>
                      </a:r>
                      <a:endParaRPr lang="pl-PL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Aktualizacja wcześniejszego zgłoszenia    □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pl-PL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8240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Dane dotyczące wnioskodawcy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pl-PL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972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Podmiot wnioskujący:</a:t>
                      </a:r>
                      <a:endParaRPr lang="pl-PL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Status prawny: 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pl-PL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nazwa gminy/powiatu</a:t>
                      </a:r>
                      <a:endParaRPr lang="pl-PL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status: JST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pl-PL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5940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Adres:</a:t>
                      </a:r>
                      <a:endParaRPr lang="pl-PL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(województwo, powiat, miejscowość)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pl-PL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790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Imię i nazwisko, telefon, adres email:</a:t>
                      </a:r>
                      <a:endParaRPr lang="pl-PL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(osoby odpowiedzialnej za kontakty robocze)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pl-PL" sz="14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wszystkie dane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pl-PL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Shape 1"/>
          <p:cNvSpPr txBox="1"/>
          <p:nvPr/>
        </p:nvSpPr>
        <p:spPr>
          <a:xfrm>
            <a:off x="610920" y="268560"/>
            <a:ext cx="9968760" cy="60397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/>
            <a:br/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5" name="TextShape 2"/>
          <p:cNvSpPr txBox="1"/>
          <p:nvPr/>
        </p:nvSpPr>
        <p:spPr>
          <a:xfrm>
            <a:off x="10520280" y="6411240"/>
            <a:ext cx="1417320" cy="2728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670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86" name="Obraz 4"/>
          <p:cNvPicPr/>
          <p:nvPr/>
        </p:nvPicPr>
        <p:blipFill>
          <a:blip r:embed="rId3"/>
          <a:stretch/>
        </p:blipFill>
        <p:spPr>
          <a:xfrm>
            <a:off x="0" y="-234360"/>
            <a:ext cx="5328000" cy="1718640"/>
          </a:xfrm>
          <a:prstGeom prst="rect">
            <a:avLst/>
          </a:prstGeom>
          <a:ln>
            <a:noFill/>
          </a:ln>
        </p:spPr>
      </p:pic>
      <p:pic>
        <p:nvPicPr>
          <p:cNvPr id="187" name="Obraz 5"/>
          <p:cNvPicPr/>
          <p:nvPr/>
        </p:nvPicPr>
        <p:blipFill>
          <a:blip r:embed="rId4"/>
          <a:stretch/>
        </p:blipFill>
        <p:spPr>
          <a:xfrm>
            <a:off x="10974308" y="239262"/>
            <a:ext cx="1134000" cy="3348720"/>
          </a:xfrm>
          <a:prstGeom prst="rect">
            <a:avLst/>
          </a:prstGeom>
          <a:ln>
            <a:noFill/>
          </a:ln>
        </p:spPr>
      </p:pic>
      <p:sp>
        <p:nvSpPr>
          <p:cNvPr id="188" name="CustomShape 3"/>
          <p:cNvSpPr/>
          <p:nvPr/>
        </p:nvSpPr>
        <p:spPr>
          <a:xfrm rot="4350600">
            <a:off x="10693423" y="2965807"/>
            <a:ext cx="505440" cy="1172160"/>
          </a:xfrm>
          <a:prstGeom prst="upArrow">
            <a:avLst>
              <a:gd name="adj1" fmla="val 50000"/>
              <a:gd name="adj2" fmla="val 50000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CustomShape 4"/>
          <p:cNvSpPr/>
          <p:nvPr/>
        </p:nvSpPr>
        <p:spPr>
          <a:xfrm flipH="1" flipV="1">
            <a:off x="5152320" y="3287880"/>
            <a:ext cx="343080" cy="1963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CustomShape 5"/>
          <p:cNvSpPr/>
          <p:nvPr/>
        </p:nvSpPr>
        <p:spPr>
          <a:xfrm flipH="1" flipV="1">
            <a:off x="4866120" y="3606480"/>
            <a:ext cx="618480" cy="14925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CustomShape 6"/>
          <p:cNvSpPr/>
          <p:nvPr/>
        </p:nvSpPr>
        <p:spPr>
          <a:xfrm flipH="1" flipV="1">
            <a:off x="4844880" y="3848760"/>
            <a:ext cx="569520" cy="1163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grpSp>
        <p:nvGrpSpPr>
          <p:cNvPr id="716" name="Group 582">
            <a:extLst>
              <a:ext uri="{FF2B5EF4-FFF2-40B4-BE49-F238E27FC236}">
                <a16:creationId xmlns:a16="http://schemas.microsoft.com/office/drawing/2014/main" id="{9A05F831-15DE-4075-A21E-B76CA492890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54950" y="1354754"/>
            <a:ext cx="11587164" cy="5472113"/>
            <a:chOff x="125" y="791"/>
            <a:chExt cx="7299" cy="3447"/>
          </a:xfrm>
        </p:grpSpPr>
        <p:sp>
          <p:nvSpPr>
            <p:cNvPr id="717" name="AutoShape 581">
              <a:extLst>
                <a:ext uri="{FF2B5EF4-FFF2-40B4-BE49-F238E27FC236}">
                  <a16:creationId xmlns:a16="http://schemas.microsoft.com/office/drawing/2014/main" id="{4BB1139B-5153-4011-A990-4E12562582A9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25" y="791"/>
              <a:ext cx="7299" cy="3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  <a:p>
              <a:endParaRPr lang="pl-PL" dirty="0"/>
            </a:p>
          </p:txBody>
        </p:sp>
        <p:grpSp>
          <p:nvGrpSpPr>
            <p:cNvPr id="718" name="Group 783">
              <a:extLst>
                <a:ext uri="{FF2B5EF4-FFF2-40B4-BE49-F238E27FC236}">
                  <a16:creationId xmlns:a16="http://schemas.microsoft.com/office/drawing/2014/main" id="{758CBBF6-B9F4-45C6-817A-44604A81DB1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63" y="935"/>
              <a:ext cx="6738" cy="2969"/>
              <a:chOff x="163" y="935"/>
              <a:chExt cx="6738" cy="2969"/>
            </a:xfrm>
          </p:grpSpPr>
          <p:sp>
            <p:nvSpPr>
              <p:cNvPr id="1093" name="Rectangle 583">
                <a:extLst>
                  <a:ext uri="{FF2B5EF4-FFF2-40B4-BE49-F238E27FC236}">
                    <a16:creationId xmlns:a16="http://schemas.microsoft.com/office/drawing/2014/main" id="{861E6912-2D29-4A64-8F06-55382CD4B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" y="3512"/>
                <a:ext cx="11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4" name="Rectangle 584">
                <a:extLst>
                  <a:ext uri="{FF2B5EF4-FFF2-40B4-BE49-F238E27FC236}">
                    <a16:creationId xmlns:a16="http://schemas.microsoft.com/office/drawing/2014/main" id="{9C8B8D7C-3E2D-4D02-8BE6-FD00E6979F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" y="3738"/>
                <a:ext cx="118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4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5" name="Rectangle 585">
                <a:extLst>
                  <a:ext uri="{FF2B5EF4-FFF2-40B4-BE49-F238E27FC236}">
                    <a16:creationId xmlns:a16="http://schemas.microsoft.com/office/drawing/2014/main" id="{5224759D-6BFE-45D5-BC84-5CAFB9107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" y="942"/>
                <a:ext cx="284" cy="92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96" name="Rectangle 586">
                <a:extLst>
                  <a:ext uri="{FF2B5EF4-FFF2-40B4-BE49-F238E27FC236}">
                    <a16:creationId xmlns:a16="http://schemas.microsoft.com/office/drawing/2014/main" id="{EFB0E5E2-6977-477D-8E47-0D2A53251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942"/>
                <a:ext cx="142" cy="92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97" name="Rectangle 587">
                <a:extLst>
                  <a:ext uri="{FF2B5EF4-FFF2-40B4-BE49-F238E27FC236}">
                    <a16:creationId xmlns:a16="http://schemas.microsoft.com/office/drawing/2014/main" id="{BF5E4857-9A82-44BE-95DC-18F17AB86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945"/>
                <a:ext cx="101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8" name="Rectangle 588">
                <a:extLst>
                  <a:ext uri="{FF2B5EF4-FFF2-40B4-BE49-F238E27FC236}">
                    <a16:creationId xmlns:a16="http://schemas.microsoft.com/office/drawing/2014/main" id="{5E33EBD1-E9F1-433C-AC2C-514F3BEB2F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1" y="945"/>
                <a:ext cx="74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9" name="Rectangle 589">
                <a:extLst>
                  <a:ext uri="{FF2B5EF4-FFF2-40B4-BE49-F238E27FC236}">
                    <a16:creationId xmlns:a16="http://schemas.microsoft.com/office/drawing/2014/main" id="{1DF18D1D-AF93-40DA-AAFD-48EFC994C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" y="942"/>
                <a:ext cx="6359" cy="92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00" name="Rectangle 590">
                <a:extLst>
                  <a:ext uri="{FF2B5EF4-FFF2-40B4-BE49-F238E27FC236}">
                    <a16:creationId xmlns:a16="http://schemas.microsoft.com/office/drawing/2014/main" id="{7CCA42F0-AD17-4D69-82B0-0D53229AF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942"/>
                <a:ext cx="6211" cy="92"/>
              </a:xfrm>
              <a:prstGeom prst="rect">
                <a:avLst/>
              </a:prstGeom>
              <a:solidFill>
                <a:srgbClr val="AEAA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01" name="Rectangle 591">
                <a:extLst>
                  <a:ext uri="{FF2B5EF4-FFF2-40B4-BE49-F238E27FC236}">
                    <a16:creationId xmlns:a16="http://schemas.microsoft.com/office/drawing/2014/main" id="{1381D4E1-AB13-47BF-9A53-46C3F925F1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945"/>
                <a:ext cx="1925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Dane dotyczące zadania inwestycyjnego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2" name="Rectangle 592">
                <a:extLst>
                  <a:ext uri="{FF2B5EF4-FFF2-40B4-BE49-F238E27FC236}">
                    <a16:creationId xmlns:a16="http://schemas.microsoft.com/office/drawing/2014/main" id="{1707C5B5-F743-4794-9D2F-89413CE785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9" y="945"/>
                <a:ext cx="74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03" name="Rectangle 593">
                <a:extLst>
                  <a:ext uri="{FF2B5EF4-FFF2-40B4-BE49-F238E27FC236}">
                    <a16:creationId xmlns:a16="http://schemas.microsoft.com/office/drawing/2014/main" id="{A3B25C30-9E70-4AAE-A3AB-411461AC9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" y="935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04" name="Line 594">
                <a:extLst>
                  <a:ext uri="{FF2B5EF4-FFF2-40B4-BE49-F238E27FC236}">
                    <a16:creationId xmlns:a16="http://schemas.microsoft.com/office/drawing/2014/main" id="{76778466-BD7D-41C8-8441-C0FB8ADAD3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" y="93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05" name="Line 595">
                <a:extLst>
                  <a:ext uri="{FF2B5EF4-FFF2-40B4-BE49-F238E27FC236}">
                    <a16:creationId xmlns:a16="http://schemas.microsoft.com/office/drawing/2014/main" id="{CD2C8A83-0B28-476B-920A-34F474AA06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" y="93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06" name="Rectangle 596">
                <a:extLst>
                  <a:ext uri="{FF2B5EF4-FFF2-40B4-BE49-F238E27FC236}">
                    <a16:creationId xmlns:a16="http://schemas.microsoft.com/office/drawing/2014/main" id="{D0C86865-22B7-4A90-A15E-D9D06C77B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" y="935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07" name="Line 597">
                <a:extLst>
                  <a:ext uri="{FF2B5EF4-FFF2-40B4-BE49-F238E27FC236}">
                    <a16:creationId xmlns:a16="http://schemas.microsoft.com/office/drawing/2014/main" id="{8A6ACC59-B5DA-4F7D-9557-8746A9C15C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" y="93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08" name="Line 598">
                <a:extLst>
                  <a:ext uri="{FF2B5EF4-FFF2-40B4-BE49-F238E27FC236}">
                    <a16:creationId xmlns:a16="http://schemas.microsoft.com/office/drawing/2014/main" id="{E39A7217-EB38-46D7-8E74-9E10192258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" y="93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09" name="Rectangle 599">
                <a:extLst>
                  <a:ext uri="{FF2B5EF4-FFF2-40B4-BE49-F238E27FC236}">
                    <a16:creationId xmlns:a16="http://schemas.microsoft.com/office/drawing/2014/main" id="{7E3E5EB8-ABD7-4047-A864-66607434D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" y="935"/>
                <a:ext cx="28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10" name="Line 600">
                <a:extLst>
                  <a:ext uri="{FF2B5EF4-FFF2-40B4-BE49-F238E27FC236}">
                    <a16:creationId xmlns:a16="http://schemas.microsoft.com/office/drawing/2014/main" id="{D2DEEF40-D4F9-4AC6-98BF-79D24C67DB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" y="935"/>
                <a:ext cx="2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11" name="Rectangle 601">
                <a:extLst>
                  <a:ext uri="{FF2B5EF4-FFF2-40B4-BE49-F238E27FC236}">
                    <a16:creationId xmlns:a16="http://schemas.microsoft.com/office/drawing/2014/main" id="{A1770EF6-A0F6-4540-86C3-29088A816E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" y="935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12" name="Line 602">
                <a:extLst>
                  <a:ext uri="{FF2B5EF4-FFF2-40B4-BE49-F238E27FC236}">
                    <a16:creationId xmlns:a16="http://schemas.microsoft.com/office/drawing/2014/main" id="{25865A2C-159B-47D1-B2B2-774230DA0F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" y="93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13" name="Line 603">
                <a:extLst>
                  <a:ext uri="{FF2B5EF4-FFF2-40B4-BE49-F238E27FC236}">
                    <a16:creationId xmlns:a16="http://schemas.microsoft.com/office/drawing/2014/main" id="{645B3E40-F3F4-431E-B01A-C92BFFC3CE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" y="93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14" name="Rectangle 604">
                <a:extLst>
                  <a:ext uri="{FF2B5EF4-FFF2-40B4-BE49-F238E27FC236}">
                    <a16:creationId xmlns:a16="http://schemas.microsoft.com/office/drawing/2014/main" id="{236EBDD5-0D38-4C77-ADA0-8D309465D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" y="935"/>
                <a:ext cx="6359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15" name="Line 605">
                <a:extLst>
                  <a:ext uri="{FF2B5EF4-FFF2-40B4-BE49-F238E27FC236}">
                    <a16:creationId xmlns:a16="http://schemas.microsoft.com/office/drawing/2014/main" id="{8F1889DA-BD86-421C-A488-A62E92FFC6F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" y="935"/>
                <a:ext cx="6359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16" name="Rectangle 606">
                <a:extLst>
                  <a:ext uri="{FF2B5EF4-FFF2-40B4-BE49-F238E27FC236}">
                    <a16:creationId xmlns:a16="http://schemas.microsoft.com/office/drawing/2014/main" id="{AC8FAFE2-3613-457D-836C-9F40A63CAF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3" y="935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17" name="Line 607">
                <a:extLst>
                  <a:ext uri="{FF2B5EF4-FFF2-40B4-BE49-F238E27FC236}">
                    <a16:creationId xmlns:a16="http://schemas.microsoft.com/office/drawing/2014/main" id="{7D57EBBC-D5F3-4AAD-AEF0-CE86D63A15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3" y="93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18" name="Line 608">
                <a:extLst>
                  <a:ext uri="{FF2B5EF4-FFF2-40B4-BE49-F238E27FC236}">
                    <a16:creationId xmlns:a16="http://schemas.microsoft.com/office/drawing/2014/main" id="{489D2C8A-9A74-4290-91A3-F83F104440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3" y="93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19" name="Rectangle 609">
                <a:extLst>
                  <a:ext uri="{FF2B5EF4-FFF2-40B4-BE49-F238E27FC236}">
                    <a16:creationId xmlns:a16="http://schemas.microsoft.com/office/drawing/2014/main" id="{565DE399-ACF9-437C-ADA1-695F379BC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3" y="935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20" name="Line 610">
                <a:extLst>
                  <a:ext uri="{FF2B5EF4-FFF2-40B4-BE49-F238E27FC236}">
                    <a16:creationId xmlns:a16="http://schemas.microsoft.com/office/drawing/2014/main" id="{8E7812B4-AB08-41B1-B40F-C967395B197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3" y="93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21" name="Line 611">
                <a:extLst>
                  <a:ext uri="{FF2B5EF4-FFF2-40B4-BE49-F238E27FC236}">
                    <a16:creationId xmlns:a16="http://schemas.microsoft.com/office/drawing/2014/main" id="{71B0AFE2-EB41-4119-A6DB-3AD7D8DBCF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3" y="93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22" name="Rectangle 612">
                <a:extLst>
                  <a:ext uri="{FF2B5EF4-FFF2-40B4-BE49-F238E27FC236}">
                    <a16:creationId xmlns:a16="http://schemas.microsoft.com/office/drawing/2014/main" id="{387A9DEF-A5A5-48C5-96BF-5573D7955D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" y="940"/>
                <a:ext cx="7" cy="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23" name="Line 613">
                <a:extLst>
                  <a:ext uri="{FF2B5EF4-FFF2-40B4-BE49-F238E27FC236}">
                    <a16:creationId xmlns:a16="http://schemas.microsoft.com/office/drawing/2014/main" id="{60C6A883-FE29-4C21-BBBA-EA62A40264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" y="940"/>
                <a:ext cx="0" cy="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24" name="Rectangle 614">
                <a:extLst>
                  <a:ext uri="{FF2B5EF4-FFF2-40B4-BE49-F238E27FC236}">
                    <a16:creationId xmlns:a16="http://schemas.microsoft.com/office/drawing/2014/main" id="{31B13741-EF64-4526-AB0B-B715B06296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" y="940"/>
                <a:ext cx="7" cy="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25" name="Line 615">
                <a:extLst>
                  <a:ext uri="{FF2B5EF4-FFF2-40B4-BE49-F238E27FC236}">
                    <a16:creationId xmlns:a16="http://schemas.microsoft.com/office/drawing/2014/main" id="{AB1C2C78-9EEC-4288-82FB-6BE4775949D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" y="940"/>
                <a:ext cx="0" cy="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26" name="Rectangle 616">
                <a:extLst>
                  <a:ext uri="{FF2B5EF4-FFF2-40B4-BE49-F238E27FC236}">
                    <a16:creationId xmlns:a16="http://schemas.microsoft.com/office/drawing/2014/main" id="{74D7E359-A812-4E84-A60A-1C797D72C1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3" y="940"/>
                <a:ext cx="7" cy="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27" name="Line 617">
                <a:extLst>
                  <a:ext uri="{FF2B5EF4-FFF2-40B4-BE49-F238E27FC236}">
                    <a16:creationId xmlns:a16="http://schemas.microsoft.com/office/drawing/2014/main" id="{992E632F-3D5F-419F-BE7C-9188C6F292F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3" y="940"/>
                <a:ext cx="0" cy="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28" name="Rectangle 618">
                <a:extLst>
                  <a:ext uri="{FF2B5EF4-FFF2-40B4-BE49-F238E27FC236}">
                    <a16:creationId xmlns:a16="http://schemas.microsoft.com/office/drawing/2014/main" id="{A64BEB9C-1DBA-41D0-BC5C-1B4B3FAB7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1041"/>
                <a:ext cx="18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</a:rPr>
                  <a:t>2.1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29" name="Rectangle 619">
                <a:extLst>
                  <a:ext uri="{FF2B5EF4-FFF2-40B4-BE49-F238E27FC236}">
                    <a16:creationId xmlns:a16="http://schemas.microsoft.com/office/drawing/2014/main" id="{29379000-8E86-49C9-BFCE-603384CDE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" y="1041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0" name="Rectangle 620">
                <a:extLst>
                  <a:ext uri="{FF2B5EF4-FFF2-40B4-BE49-F238E27FC236}">
                    <a16:creationId xmlns:a16="http://schemas.microsoft.com/office/drawing/2014/main" id="{7F2CDB5C-FE8B-4DDD-ABA7-E0ACF2DB6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087"/>
                <a:ext cx="74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Nazwa zadania: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1" name="Rectangle 621">
                <a:extLst>
                  <a:ext uri="{FF2B5EF4-FFF2-40B4-BE49-F238E27FC236}">
                    <a16:creationId xmlns:a16="http://schemas.microsoft.com/office/drawing/2014/main" id="{066B54B6-CE01-401C-A4DC-1614223CF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4" y="1087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2" name="Rectangle 622">
                <a:extLst>
                  <a:ext uri="{FF2B5EF4-FFF2-40B4-BE49-F238E27FC236}">
                    <a16:creationId xmlns:a16="http://schemas.microsoft.com/office/drawing/2014/main" id="{E55BA93B-5718-422E-8C4C-E05552CE5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6" y="1041"/>
                <a:ext cx="55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np. budowa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3" name="Rectangle 623">
                <a:extLst>
                  <a:ext uri="{FF2B5EF4-FFF2-40B4-BE49-F238E27FC236}">
                    <a16:creationId xmlns:a16="http://schemas.microsoft.com/office/drawing/2014/main" id="{9B6FD589-58F9-47FA-AC0E-297E0EB9F2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40" y="1041"/>
                <a:ext cx="564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, zakup itp.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4" name="Rectangle 624">
                <a:extLst>
                  <a:ext uri="{FF2B5EF4-FFF2-40B4-BE49-F238E27FC236}">
                    <a16:creationId xmlns:a16="http://schemas.microsoft.com/office/drawing/2014/main" id="{8062D503-3935-41C3-AB06-960C885E8E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67" y="1041"/>
                <a:ext cx="96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Centrum opiekuńczo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5" name="Rectangle 625">
                <a:extLst>
                  <a:ext uri="{FF2B5EF4-FFF2-40B4-BE49-F238E27FC236}">
                    <a16:creationId xmlns:a16="http://schemas.microsoft.com/office/drawing/2014/main" id="{85D383E7-EB22-4E50-B7D9-33D1D29464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12" y="1041"/>
                <a:ext cx="8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-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6" name="Rectangle 626">
                <a:extLst>
                  <a:ext uri="{FF2B5EF4-FFF2-40B4-BE49-F238E27FC236}">
                    <a16:creationId xmlns:a16="http://schemas.microsoft.com/office/drawing/2014/main" id="{104AF28E-77B2-4366-BFA3-D5D1AD9C0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0" y="1041"/>
                <a:ext cx="65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mieszkalnego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7" name="Rectangle 627">
                <a:extLst>
                  <a:ext uri="{FF2B5EF4-FFF2-40B4-BE49-F238E27FC236}">
                    <a16:creationId xmlns:a16="http://schemas.microsoft.com/office/drawing/2014/main" id="{6609779E-B34D-4B31-AF3E-704D9950F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8" y="1041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8" name="Rectangle 628">
                <a:extLst>
                  <a:ext uri="{FF2B5EF4-FFF2-40B4-BE49-F238E27FC236}">
                    <a16:creationId xmlns:a16="http://schemas.microsoft.com/office/drawing/2014/main" id="{4EAF1FE2-2BCE-4E48-9342-2CC621726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6" y="1133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39" name="Rectangle 629">
                <a:extLst>
                  <a:ext uri="{FF2B5EF4-FFF2-40B4-BE49-F238E27FC236}">
                    <a16:creationId xmlns:a16="http://schemas.microsoft.com/office/drawing/2014/main" id="{7E0546FE-6B4D-4B9D-9E96-091571178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" y="1034"/>
                <a:ext cx="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40" name="Line 630">
                <a:extLst>
                  <a:ext uri="{FF2B5EF4-FFF2-40B4-BE49-F238E27FC236}">
                    <a16:creationId xmlns:a16="http://schemas.microsoft.com/office/drawing/2014/main" id="{CE8CBE31-3EA4-44F5-A790-3FDDD5B138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" y="1034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41" name="Line 631">
                <a:extLst>
                  <a:ext uri="{FF2B5EF4-FFF2-40B4-BE49-F238E27FC236}">
                    <a16:creationId xmlns:a16="http://schemas.microsoft.com/office/drawing/2014/main" id="{0F89F2F4-2431-4536-B868-101BA0DA1C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" y="103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42" name="Rectangle 632">
                <a:extLst>
                  <a:ext uri="{FF2B5EF4-FFF2-40B4-BE49-F238E27FC236}">
                    <a16:creationId xmlns:a16="http://schemas.microsoft.com/office/drawing/2014/main" id="{05557D4B-C505-4459-BA2B-7BBC4CEA8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" y="1034"/>
                <a:ext cx="28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43" name="Line 633">
                <a:extLst>
                  <a:ext uri="{FF2B5EF4-FFF2-40B4-BE49-F238E27FC236}">
                    <a16:creationId xmlns:a16="http://schemas.microsoft.com/office/drawing/2014/main" id="{2F76FF18-841D-4D2A-AD08-22327A10845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" y="1034"/>
                <a:ext cx="2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44" name="Rectangle 634">
                <a:extLst>
                  <a:ext uri="{FF2B5EF4-FFF2-40B4-BE49-F238E27FC236}">
                    <a16:creationId xmlns:a16="http://schemas.microsoft.com/office/drawing/2014/main" id="{59F472F9-91F1-4010-A379-81246B52BF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" y="1034"/>
                <a:ext cx="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45" name="Line 635">
                <a:extLst>
                  <a:ext uri="{FF2B5EF4-FFF2-40B4-BE49-F238E27FC236}">
                    <a16:creationId xmlns:a16="http://schemas.microsoft.com/office/drawing/2014/main" id="{6B128257-2108-4383-A7F7-2A89A52CDF9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" y="1034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46" name="Line 636">
                <a:extLst>
                  <a:ext uri="{FF2B5EF4-FFF2-40B4-BE49-F238E27FC236}">
                    <a16:creationId xmlns:a16="http://schemas.microsoft.com/office/drawing/2014/main" id="{0FA33A67-F5D4-45B4-BEBE-E7694DE291E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" y="103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47" name="Rectangle 637">
                <a:extLst>
                  <a:ext uri="{FF2B5EF4-FFF2-40B4-BE49-F238E27FC236}">
                    <a16:creationId xmlns:a16="http://schemas.microsoft.com/office/drawing/2014/main" id="{9F6298CB-3132-4DE4-9647-13365AE325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" y="1034"/>
                <a:ext cx="167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48" name="Line 638">
                <a:extLst>
                  <a:ext uri="{FF2B5EF4-FFF2-40B4-BE49-F238E27FC236}">
                    <a16:creationId xmlns:a16="http://schemas.microsoft.com/office/drawing/2014/main" id="{D45407D7-4FF6-4FB0-9308-278110589E2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" y="1034"/>
                <a:ext cx="167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49" name="Rectangle 639">
                <a:extLst>
                  <a:ext uri="{FF2B5EF4-FFF2-40B4-BE49-F238E27FC236}">
                    <a16:creationId xmlns:a16="http://schemas.microsoft.com/office/drawing/2014/main" id="{E50F290F-1F45-45BB-AC14-08076D2B81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" y="1034"/>
                <a:ext cx="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50" name="Line 640">
                <a:extLst>
                  <a:ext uri="{FF2B5EF4-FFF2-40B4-BE49-F238E27FC236}">
                    <a16:creationId xmlns:a16="http://schemas.microsoft.com/office/drawing/2014/main" id="{20E28271-5634-46CB-8D63-BBB24DE83B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5" y="1034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51" name="Line 641">
                <a:extLst>
                  <a:ext uri="{FF2B5EF4-FFF2-40B4-BE49-F238E27FC236}">
                    <a16:creationId xmlns:a16="http://schemas.microsoft.com/office/drawing/2014/main" id="{85BA4BCD-9293-4E51-ACC6-11978532C17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5" y="103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52" name="Rectangle 642">
                <a:extLst>
                  <a:ext uri="{FF2B5EF4-FFF2-40B4-BE49-F238E27FC236}">
                    <a16:creationId xmlns:a16="http://schemas.microsoft.com/office/drawing/2014/main" id="{18B3BF61-23C4-4173-B2BF-2B05996480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2" y="1034"/>
                <a:ext cx="4681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53" name="Line 643">
                <a:extLst>
                  <a:ext uri="{FF2B5EF4-FFF2-40B4-BE49-F238E27FC236}">
                    <a16:creationId xmlns:a16="http://schemas.microsoft.com/office/drawing/2014/main" id="{B8B92841-4528-4035-AE98-9B3501A2F0B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2" y="1034"/>
                <a:ext cx="468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54" name="Rectangle 644">
                <a:extLst>
                  <a:ext uri="{FF2B5EF4-FFF2-40B4-BE49-F238E27FC236}">
                    <a16:creationId xmlns:a16="http://schemas.microsoft.com/office/drawing/2014/main" id="{0DFB78BD-0A88-4D2F-8D97-976244B54A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3" y="1034"/>
                <a:ext cx="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55" name="Line 645">
                <a:extLst>
                  <a:ext uri="{FF2B5EF4-FFF2-40B4-BE49-F238E27FC236}">
                    <a16:creationId xmlns:a16="http://schemas.microsoft.com/office/drawing/2014/main" id="{CC28B9F7-AB54-4C0B-84CA-0F0505A214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3" y="1034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56" name="Line 646">
                <a:extLst>
                  <a:ext uri="{FF2B5EF4-FFF2-40B4-BE49-F238E27FC236}">
                    <a16:creationId xmlns:a16="http://schemas.microsoft.com/office/drawing/2014/main" id="{3A5822B1-03F4-4948-9F9E-B413396614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3" y="1034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57" name="Rectangle 647">
                <a:extLst>
                  <a:ext uri="{FF2B5EF4-FFF2-40B4-BE49-F238E27FC236}">
                    <a16:creationId xmlns:a16="http://schemas.microsoft.com/office/drawing/2014/main" id="{3D861D16-0178-48E8-A323-2AE863F15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" y="1038"/>
                <a:ext cx="7" cy="1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58" name="Line 648">
                <a:extLst>
                  <a:ext uri="{FF2B5EF4-FFF2-40B4-BE49-F238E27FC236}">
                    <a16:creationId xmlns:a16="http://schemas.microsoft.com/office/drawing/2014/main" id="{901CB04D-51A1-4F4E-BC9F-FA3CE36325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" y="1038"/>
                <a:ext cx="0" cy="1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59" name="Rectangle 649">
                <a:extLst>
                  <a:ext uri="{FF2B5EF4-FFF2-40B4-BE49-F238E27FC236}">
                    <a16:creationId xmlns:a16="http://schemas.microsoft.com/office/drawing/2014/main" id="{A26F9DE4-AFC3-4A28-AEB0-4933E4EFDB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" y="1038"/>
                <a:ext cx="7" cy="1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60" name="Line 650">
                <a:extLst>
                  <a:ext uri="{FF2B5EF4-FFF2-40B4-BE49-F238E27FC236}">
                    <a16:creationId xmlns:a16="http://schemas.microsoft.com/office/drawing/2014/main" id="{A51B7198-7FA3-4F83-B477-5986EB51051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" y="1038"/>
                <a:ext cx="0" cy="1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61" name="Rectangle 651">
                <a:extLst>
                  <a:ext uri="{FF2B5EF4-FFF2-40B4-BE49-F238E27FC236}">
                    <a16:creationId xmlns:a16="http://schemas.microsoft.com/office/drawing/2014/main" id="{C5620A97-694F-4782-B29C-C8134AD281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" y="1038"/>
                <a:ext cx="7" cy="1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62" name="Line 652">
                <a:extLst>
                  <a:ext uri="{FF2B5EF4-FFF2-40B4-BE49-F238E27FC236}">
                    <a16:creationId xmlns:a16="http://schemas.microsoft.com/office/drawing/2014/main" id="{35E2F0BF-8C3B-4C50-94FA-4288C70592F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5" y="1038"/>
                <a:ext cx="0" cy="1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63" name="Rectangle 653">
                <a:extLst>
                  <a:ext uri="{FF2B5EF4-FFF2-40B4-BE49-F238E27FC236}">
                    <a16:creationId xmlns:a16="http://schemas.microsoft.com/office/drawing/2014/main" id="{9C246065-9BCC-4BEE-A24C-3A7265818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3" y="1038"/>
                <a:ext cx="7" cy="18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64" name="Line 654">
                <a:extLst>
                  <a:ext uri="{FF2B5EF4-FFF2-40B4-BE49-F238E27FC236}">
                    <a16:creationId xmlns:a16="http://schemas.microsoft.com/office/drawing/2014/main" id="{99E0D6CE-C57A-40CB-963E-35C1A257C9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3" y="1038"/>
                <a:ext cx="0" cy="18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65" name="Rectangle 655">
                <a:extLst>
                  <a:ext uri="{FF2B5EF4-FFF2-40B4-BE49-F238E27FC236}">
                    <a16:creationId xmlns:a16="http://schemas.microsoft.com/office/drawing/2014/main" id="{C1A57795-93DE-4AD3-BB2F-E94EED29F8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1231"/>
                <a:ext cx="18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</a:rPr>
                  <a:t>2.2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6" name="Rectangle 656">
                <a:extLst>
                  <a:ext uri="{FF2B5EF4-FFF2-40B4-BE49-F238E27FC236}">
                    <a16:creationId xmlns:a16="http://schemas.microsoft.com/office/drawing/2014/main" id="{52D49B76-E001-46CA-942A-2F29040D1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" y="1231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7" name="Rectangle 657">
                <a:extLst>
                  <a:ext uri="{FF2B5EF4-FFF2-40B4-BE49-F238E27FC236}">
                    <a16:creationId xmlns:a16="http://schemas.microsoft.com/office/drawing/2014/main" id="{5C8F159C-5685-4A6F-AFCC-E9E75A9AD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277"/>
                <a:ext cx="59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Lokalizacja: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8" name="Rectangle 658">
                <a:extLst>
                  <a:ext uri="{FF2B5EF4-FFF2-40B4-BE49-F238E27FC236}">
                    <a16:creationId xmlns:a16="http://schemas.microsoft.com/office/drawing/2014/main" id="{1867BBE9-D659-4BD9-8EF9-E72BE59BD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5" y="1277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69" name="Rectangle 659">
                <a:extLst>
                  <a:ext uri="{FF2B5EF4-FFF2-40B4-BE49-F238E27FC236}">
                    <a16:creationId xmlns:a16="http://schemas.microsoft.com/office/drawing/2014/main" id="{8177DCF4-D69A-4F29-A0EE-5A8B100CA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368"/>
                <a:ext cx="1017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(adres, numer działki)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0" name="Rectangle 660">
                <a:extLst>
                  <a:ext uri="{FF2B5EF4-FFF2-40B4-BE49-F238E27FC236}">
                    <a16:creationId xmlns:a16="http://schemas.microsoft.com/office/drawing/2014/main" id="{61BFE212-D897-4BB5-A0B6-28A8072CB8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" y="1368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1" name="Rectangle 661">
                <a:extLst>
                  <a:ext uri="{FF2B5EF4-FFF2-40B4-BE49-F238E27FC236}">
                    <a16:creationId xmlns:a16="http://schemas.microsoft.com/office/drawing/2014/main" id="{F26C07CA-263A-44A5-9BC7-EC96265D27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6" y="1231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2" name="Rectangle 662">
                <a:extLst>
                  <a:ext uri="{FF2B5EF4-FFF2-40B4-BE49-F238E27FC236}">
                    <a16:creationId xmlns:a16="http://schemas.microsoft.com/office/drawing/2014/main" id="{9DF4B7DC-7997-41F6-BDA5-54034C8406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6" y="1323"/>
                <a:ext cx="1969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nie wpisywać adresu jednostki, tylko adres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3" name="Rectangle 663">
                <a:extLst>
                  <a:ext uri="{FF2B5EF4-FFF2-40B4-BE49-F238E27FC236}">
                    <a16:creationId xmlns:a16="http://schemas.microsoft.com/office/drawing/2014/main" id="{4D0AF50D-189A-411C-9F3C-E32486239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1323"/>
                <a:ext cx="43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Centrum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4" name="Rectangle 664">
                <a:extLst>
                  <a:ext uri="{FF2B5EF4-FFF2-40B4-BE49-F238E27FC236}">
                    <a16:creationId xmlns:a16="http://schemas.microsoft.com/office/drawing/2014/main" id="{C56FEBAB-DB7D-4499-886F-5CF016731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67" y="1323"/>
                <a:ext cx="15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!!!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5" name="Rectangle 665">
                <a:extLst>
                  <a:ext uri="{FF2B5EF4-FFF2-40B4-BE49-F238E27FC236}">
                    <a16:creationId xmlns:a16="http://schemas.microsoft.com/office/drawing/2014/main" id="{EA17507E-2D52-4BF0-85A2-247835D954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2" y="1323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6" name="Rectangle 666">
                <a:extLst>
                  <a:ext uri="{FF2B5EF4-FFF2-40B4-BE49-F238E27FC236}">
                    <a16:creationId xmlns:a16="http://schemas.microsoft.com/office/drawing/2014/main" id="{026F1EAE-4C27-4098-8673-47C990E42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75" y="1404"/>
                <a:ext cx="507" cy="5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77" name="Rectangle 667">
                <a:extLst>
                  <a:ext uri="{FF2B5EF4-FFF2-40B4-BE49-F238E27FC236}">
                    <a16:creationId xmlns:a16="http://schemas.microsoft.com/office/drawing/2014/main" id="{73955C0D-8D8C-4D54-A631-C26361798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6" y="1414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78" name="Rectangle 668">
                <a:extLst>
                  <a:ext uri="{FF2B5EF4-FFF2-40B4-BE49-F238E27FC236}">
                    <a16:creationId xmlns:a16="http://schemas.microsoft.com/office/drawing/2014/main" id="{D6390693-19DA-40CB-BB04-A34D8229AB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" y="1224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79" name="Line 669">
                <a:extLst>
                  <a:ext uri="{FF2B5EF4-FFF2-40B4-BE49-F238E27FC236}">
                    <a16:creationId xmlns:a16="http://schemas.microsoft.com/office/drawing/2014/main" id="{2827D370-7118-4677-A303-35DA76FC72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" y="1224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80" name="Line 670">
                <a:extLst>
                  <a:ext uri="{FF2B5EF4-FFF2-40B4-BE49-F238E27FC236}">
                    <a16:creationId xmlns:a16="http://schemas.microsoft.com/office/drawing/2014/main" id="{6E5DC3E2-B0C3-420F-A89D-88DAF2734D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" y="1224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81" name="Rectangle 671">
                <a:extLst>
                  <a:ext uri="{FF2B5EF4-FFF2-40B4-BE49-F238E27FC236}">
                    <a16:creationId xmlns:a16="http://schemas.microsoft.com/office/drawing/2014/main" id="{D3BF648B-FB14-4955-B112-665462986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" y="1224"/>
                <a:ext cx="28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82" name="Line 672">
                <a:extLst>
                  <a:ext uri="{FF2B5EF4-FFF2-40B4-BE49-F238E27FC236}">
                    <a16:creationId xmlns:a16="http://schemas.microsoft.com/office/drawing/2014/main" id="{42611480-1E49-4C29-8FB7-7B0B74E16D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0" y="1224"/>
                <a:ext cx="28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83" name="Rectangle 673">
                <a:extLst>
                  <a:ext uri="{FF2B5EF4-FFF2-40B4-BE49-F238E27FC236}">
                    <a16:creationId xmlns:a16="http://schemas.microsoft.com/office/drawing/2014/main" id="{BB72356D-6CDF-4037-92FC-2E3C2EFA6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" y="1224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84" name="Line 674">
                <a:extLst>
                  <a:ext uri="{FF2B5EF4-FFF2-40B4-BE49-F238E27FC236}">
                    <a16:creationId xmlns:a16="http://schemas.microsoft.com/office/drawing/2014/main" id="{57DC9E55-070C-45F3-AE06-2EABFEB03E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" y="1224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85" name="Line 675">
                <a:extLst>
                  <a:ext uri="{FF2B5EF4-FFF2-40B4-BE49-F238E27FC236}">
                    <a16:creationId xmlns:a16="http://schemas.microsoft.com/office/drawing/2014/main" id="{47D2BF2C-510D-40AD-A4D6-7D9403A575F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" y="1224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86" name="Rectangle 676">
                <a:extLst>
                  <a:ext uri="{FF2B5EF4-FFF2-40B4-BE49-F238E27FC236}">
                    <a16:creationId xmlns:a16="http://schemas.microsoft.com/office/drawing/2014/main" id="{0D468C52-FD5F-4900-8572-F83409A0A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" y="1224"/>
                <a:ext cx="1671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87" name="Line 677">
                <a:extLst>
                  <a:ext uri="{FF2B5EF4-FFF2-40B4-BE49-F238E27FC236}">
                    <a16:creationId xmlns:a16="http://schemas.microsoft.com/office/drawing/2014/main" id="{93C55C79-48B5-41DD-A1B6-9EE0FE96F3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64" y="1224"/>
                <a:ext cx="167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88" name="Rectangle 678">
                <a:extLst>
                  <a:ext uri="{FF2B5EF4-FFF2-40B4-BE49-F238E27FC236}">
                    <a16:creationId xmlns:a16="http://schemas.microsoft.com/office/drawing/2014/main" id="{5D51E363-6108-4D94-8E09-4FEB0546E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" y="1224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89" name="Line 679">
                <a:extLst>
                  <a:ext uri="{FF2B5EF4-FFF2-40B4-BE49-F238E27FC236}">
                    <a16:creationId xmlns:a16="http://schemas.microsoft.com/office/drawing/2014/main" id="{C3D058EC-F460-4EB8-9204-6934553E76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5" y="1224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90" name="Line 680">
                <a:extLst>
                  <a:ext uri="{FF2B5EF4-FFF2-40B4-BE49-F238E27FC236}">
                    <a16:creationId xmlns:a16="http://schemas.microsoft.com/office/drawing/2014/main" id="{D1E35C31-5799-4CE8-9131-E5BAC6639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5" y="1224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91" name="Rectangle 681">
                <a:extLst>
                  <a:ext uri="{FF2B5EF4-FFF2-40B4-BE49-F238E27FC236}">
                    <a16:creationId xmlns:a16="http://schemas.microsoft.com/office/drawing/2014/main" id="{F10C3856-F7C0-43DF-A632-0E8AF845C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2" y="1224"/>
                <a:ext cx="4681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92" name="Line 682">
                <a:extLst>
                  <a:ext uri="{FF2B5EF4-FFF2-40B4-BE49-F238E27FC236}">
                    <a16:creationId xmlns:a16="http://schemas.microsoft.com/office/drawing/2014/main" id="{FDC9116E-E267-4F17-906B-7522DDC577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42" y="1224"/>
                <a:ext cx="4681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93" name="Rectangle 683">
                <a:extLst>
                  <a:ext uri="{FF2B5EF4-FFF2-40B4-BE49-F238E27FC236}">
                    <a16:creationId xmlns:a16="http://schemas.microsoft.com/office/drawing/2014/main" id="{A2469562-9980-459A-AAD3-82EBFE6328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3" y="1224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94" name="Line 684">
                <a:extLst>
                  <a:ext uri="{FF2B5EF4-FFF2-40B4-BE49-F238E27FC236}">
                    <a16:creationId xmlns:a16="http://schemas.microsoft.com/office/drawing/2014/main" id="{886180BF-8B6B-4A07-AFBC-E69BAD84017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3" y="1224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95" name="Line 685">
                <a:extLst>
                  <a:ext uri="{FF2B5EF4-FFF2-40B4-BE49-F238E27FC236}">
                    <a16:creationId xmlns:a16="http://schemas.microsoft.com/office/drawing/2014/main" id="{D17874CD-6038-4B1A-BDDD-18926F9E0F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3" y="1224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96" name="Rectangle 686">
                <a:extLst>
                  <a:ext uri="{FF2B5EF4-FFF2-40B4-BE49-F238E27FC236}">
                    <a16:creationId xmlns:a16="http://schemas.microsoft.com/office/drawing/2014/main" id="{B966EC7E-D776-46DA-BE18-67C3585E4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" y="1229"/>
                <a:ext cx="7" cy="27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97" name="Line 687">
                <a:extLst>
                  <a:ext uri="{FF2B5EF4-FFF2-40B4-BE49-F238E27FC236}">
                    <a16:creationId xmlns:a16="http://schemas.microsoft.com/office/drawing/2014/main" id="{1C2EBE28-4BAC-43DB-A9A5-233CDF21207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63" y="1229"/>
                <a:ext cx="0" cy="2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98" name="Rectangle 688">
                <a:extLst>
                  <a:ext uri="{FF2B5EF4-FFF2-40B4-BE49-F238E27FC236}">
                    <a16:creationId xmlns:a16="http://schemas.microsoft.com/office/drawing/2014/main" id="{BF4D8B6A-D4D3-43E0-9660-1115543E8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7" y="1229"/>
                <a:ext cx="7" cy="27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199" name="Line 689">
                <a:extLst>
                  <a:ext uri="{FF2B5EF4-FFF2-40B4-BE49-F238E27FC236}">
                    <a16:creationId xmlns:a16="http://schemas.microsoft.com/office/drawing/2014/main" id="{FDA6649E-9673-4BF9-9154-E1ADA95D9E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7" y="1229"/>
                <a:ext cx="0" cy="2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00" name="Rectangle 690">
                <a:extLst>
                  <a:ext uri="{FF2B5EF4-FFF2-40B4-BE49-F238E27FC236}">
                    <a16:creationId xmlns:a16="http://schemas.microsoft.com/office/drawing/2014/main" id="{480EC559-84E5-47CA-9C93-26C0141F8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" y="1229"/>
                <a:ext cx="7" cy="27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01" name="Line 691">
                <a:extLst>
                  <a:ext uri="{FF2B5EF4-FFF2-40B4-BE49-F238E27FC236}">
                    <a16:creationId xmlns:a16="http://schemas.microsoft.com/office/drawing/2014/main" id="{E2687202-3B82-4735-8840-CC506B7AFE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35" y="1229"/>
                <a:ext cx="0" cy="2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02" name="Rectangle 692">
                <a:extLst>
                  <a:ext uri="{FF2B5EF4-FFF2-40B4-BE49-F238E27FC236}">
                    <a16:creationId xmlns:a16="http://schemas.microsoft.com/office/drawing/2014/main" id="{11F83B5B-3822-4784-A685-1ACC389DE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3" y="1229"/>
                <a:ext cx="7" cy="27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03" name="Line 693">
                <a:extLst>
                  <a:ext uri="{FF2B5EF4-FFF2-40B4-BE49-F238E27FC236}">
                    <a16:creationId xmlns:a16="http://schemas.microsoft.com/office/drawing/2014/main" id="{4BBCA8F0-7A15-42C5-84EB-3123181F798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23" y="1229"/>
                <a:ext cx="0" cy="27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04" name="Rectangle 694">
                <a:extLst>
                  <a:ext uri="{FF2B5EF4-FFF2-40B4-BE49-F238E27FC236}">
                    <a16:creationId xmlns:a16="http://schemas.microsoft.com/office/drawing/2014/main" id="{9B30C431-300E-482F-A60E-68ED6CEC8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4" y="1513"/>
                <a:ext cx="18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2E74B5"/>
                    </a:solidFill>
                    <a:effectLst/>
                    <a:latin typeface="Times New Roman" panose="02020603050405020304" pitchFamily="18" charset="0"/>
                  </a:rPr>
                  <a:t>2.3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5" name="Rectangle 695">
                <a:extLst>
                  <a:ext uri="{FF2B5EF4-FFF2-40B4-BE49-F238E27FC236}">
                    <a16:creationId xmlns:a16="http://schemas.microsoft.com/office/drawing/2014/main" id="{682C4DAA-A5EA-46A7-884B-5325D9FC3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6" y="1513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6" name="Rectangle 696">
                <a:extLst>
                  <a:ext uri="{FF2B5EF4-FFF2-40B4-BE49-F238E27FC236}">
                    <a16:creationId xmlns:a16="http://schemas.microsoft.com/office/drawing/2014/main" id="{DD7BD228-18E0-40CF-97BB-A73B0A01E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746"/>
                <a:ext cx="135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Planowane źródła finansowania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7" name="Rectangle 697">
                <a:extLst>
                  <a:ext uri="{FF2B5EF4-FFF2-40B4-BE49-F238E27FC236}">
                    <a16:creationId xmlns:a16="http://schemas.microsoft.com/office/drawing/2014/main" id="{2EDB737B-AD04-4892-A14B-8751A4FF6B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1825"/>
                <a:ext cx="40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zadania: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8" name="Rectangle 698">
                <a:extLst>
                  <a:ext uri="{FF2B5EF4-FFF2-40B4-BE49-F238E27FC236}">
                    <a16:creationId xmlns:a16="http://schemas.microsoft.com/office/drawing/2014/main" id="{F11479DF-A8CB-4BD7-AADF-5D51482FF1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" y="1825"/>
                <a:ext cx="6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09" name="Rectangle 699">
                <a:extLst>
                  <a:ext uri="{FF2B5EF4-FFF2-40B4-BE49-F238E27FC236}">
                    <a16:creationId xmlns:a16="http://schemas.microsoft.com/office/drawing/2014/main" id="{A20910E5-D73D-4270-B10C-A34DCCB37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" y="1907"/>
                <a:ext cx="1527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(w przypadku wskazania innych niż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0" name="Rectangle 700">
                <a:extLst>
                  <a:ext uri="{FF2B5EF4-FFF2-40B4-BE49-F238E27FC236}">
                    <a16:creationId xmlns:a16="http://schemas.microsoft.com/office/drawing/2014/main" id="{C88A99C0-D676-4BF0-9F5F-9F4B576BB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5" y="1986"/>
                <a:ext cx="1496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środki własne źródeł  finansowania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1" name="Rectangle 701">
                <a:extLst>
                  <a:ext uri="{FF2B5EF4-FFF2-40B4-BE49-F238E27FC236}">
                    <a16:creationId xmlns:a16="http://schemas.microsoft.com/office/drawing/2014/main" id="{DB6CBE42-F40B-4121-9257-3BCC5055F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" y="2068"/>
                <a:ext cx="1442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należy podać informację na jakim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2" name="Rectangle 702">
                <a:extLst>
                  <a:ext uri="{FF2B5EF4-FFF2-40B4-BE49-F238E27FC236}">
                    <a16:creationId xmlns:a16="http://schemas.microsoft.com/office/drawing/2014/main" id="{3E874488-6539-44F5-B4FA-B7C40C205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" y="2147"/>
                <a:ext cx="111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etapie jest ich pozyskanie)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3" name="Rectangle 703">
                <a:extLst>
                  <a:ext uri="{FF2B5EF4-FFF2-40B4-BE49-F238E27FC236}">
                    <a16:creationId xmlns:a16="http://schemas.microsoft.com/office/drawing/2014/main" id="{6A1836BC-47F3-42F9-A934-E6827A25B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1" y="2147"/>
                <a:ext cx="6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4" name="Rectangle 704">
                <a:extLst>
                  <a:ext uri="{FF2B5EF4-FFF2-40B4-BE49-F238E27FC236}">
                    <a16:creationId xmlns:a16="http://schemas.microsoft.com/office/drawing/2014/main" id="{A4CD265F-9339-4822-AAF3-AD3BE3CFC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2229"/>
                <a:ext cx="9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*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5" name="Rectangle 705">
                <a:extLst>
                  <a:ext uri="{FF2B5EF4-FFF2-40B4-BE49-F238E27FC236}">
                    <a16:creationId xmlns:a16="http://schemas.microsoft.com/office/drawing/2014/main" id="{5A8D6784-CEA3-465D-A9E9-1A58B5258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" y="2229"/>
                <a:ext cx="6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6" name="Rectangle 706">
                <a:extLst>
                  <a:ext uri="{FF2B5EF4-FFF2-40B4-BE49-F238E27FC236}">
                    <a16:creationId xmlns:a16="http://schemas.microsoft.com/office/drawing/2014/main" id="{09C2F669-BFD7-47E4-BF61-56B9A7084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9" y="2229"/>
                <a:ext cx="146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kwoty w rozbiciu na poszczególne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7" name="Rectangle 707">
                <a:extLst>
                  <a:ext uri="{FF2B5EF4-FFF2-40B4-BE49-F238E27FC236}">
                    <a16:creationId xmlns:a16="http://schemas.microsoft.com/office/drawing/2014/main" id="{40A7CE99-1093-4E29-98BE-C572F7D555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2311"/>
                <a:ext cx="97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lata w pełnych złotych,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8" name="Rectangle 708">
                <a:extLst>
                  <a:ext uri="{FF2B5EF4-FFF2-40B4-BE49-F238E27FC236}">
                    <a16:creationId xmlns:a16="http://schemas.microsoft.com/office/drawing/2014/main" id="{496A226B-CD49-4C4C-AB3E-B63ECC30E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0" y="2311"/>
                <a:ext cx="6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19" name="Rectangle 709">
                <a:extLst>
                  <a:ext uri="{FF2B5EF4-FFF2-40B4-BE49-F238E27FC236}">
                    <a16:creationId xmlns:a16="http://schemas.microsoft.com/office/drawing/2014/main" id="{F3685888-F4CA-4777-B334-2A4457F63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2390"/>
                <a:ext cx="9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*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0" name="Rectangle 710">
                <a:extLst>
                  <a:ext uri="{FF2B5EF4-FFF2-40B4-BE49-F238E27FC236}">
                    <a16:creationId xmlns:a16="http://schemas.microsoft.com/office/drawing/2014/main" id="{E0B2A9CA-10E5-48E7-9F23-66BCC7272B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" y="2390"/>
                <a:ext cx="1469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kwoty w rozbiciu na poszczególne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1" name="Rectangle 711">
                <a:extLst>
                  <a:ext uri="{FF2B5EF4-FFF2-40B4-BE49-F238E27FC236}">
                    <a16:creationId xmlns:a16="http://schemas.microsoft.com/office/drawing/2014/main" id="{3FFD63B5-1C1E-4233-BC89-87436F793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2472"/>
                <a:ext cx="157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lata winny być spójne z planowanym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2" name="Rectangle 712">
                <a:extLst>
                  <a:ext uri="{FF2B5EF4-FFF2-40B4-BE49-F238E27FC236}">
                    <a16:creationId xmlns:a16="http://schemas.microsoft.com/office/drawing/2014/main" id="{27FB1CD4-1A6C-4810-BC47-54F0153B6B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2552"/>
                <a:ext cx="736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harmonogramem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3" name="Rectangle 713">
                <a:extLst>
                  <a:ext uri="{FF2B5EF4-FFF2-40B4-BE49-F238E27FC236}">
                    <a16:creationId xmlns:a16="http://schemas.microsoft.com/office/drawing/2014/main" id="{77786E51-1306-407A-8390-5727BB1B3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" y="2552"/>
                <a:ext cx="6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4" name="Rectangle 714">
                <a:extLst>
                  <a:ext uri="{FF2B5EF4-FFF2-40B4-BE49-F238E27FC236}">
                    <a16:creationId xmlns:a16="http://schemas.microsoft.com/office/drawing/2014/main" id="{41037370-2CD2-43B2-AFA7-D91B1E347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" y="2552"/>
                <a:ext cx="456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rzeczowo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5" name="Rectangle 715">
                <a:extLst>
                  <a:ext uri="{FF2B5EF4-FFF2-40B4-BE49-F238E27FC236}">
                    <a16:creationId xmlns:a16="http://schemas.microsoft.com/office/drawing/2014/main" id="{F5AB8320-2193-468F-AB32-9E7B7021F6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2633"/>
                <a:ext cx="132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finansowym realizacji zadania,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6" name="Rectangle 716">
                <a:extLst>
                  <a:ext uri="{FF2B5EF4-FFF2-40B4-BE49-F238E27FC236}">
                    <a16:creationId xmlns:a16="http://schemas.microsoft.com/office/drawing/2014/main" id="{79223706-E386-4C9A-AC71-745F5C71C2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2713"/>
                <a:ext cx="91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zakresem rzeczowym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7" name="Rectangle 717">
                <a:extLst>
                  <a:ext uri="{FF2B5EF4-FFF2-40B4-BE49-F238E27FC236}">
                    <a16:creationId xmlns:a16="http://schemas.microsoft.com/office/drawing/2014/main" id="{DA7A7C25-8D6E-41F8-8486-DC035BDA2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0" y="2713"/>
                <a:ext cx="6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8" name="Rectangle 718">
                <a:extLst>
                  <a:ext uri="{FF2B5EF4-FFF2-40B4-BE49-F238E27FC236}">
                    <a16:creationId xmlns:a16="http://schemas.microsoft.com/office/drawing/2014/main" id="{A35C0833-A8C2-4BE3-B96E-82E0C1CCB0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8" y="2713"/>
                <a:ext cx="507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i wartością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29" name="Rectangle 719">
                <a:extLst>
                  <a:ext uri="{FF2B5EF4-FFF2-40B4-BE49-F238E27FC236}">
                    <a16:creationId xmlns:a16="http://schemas.microsoft.com/office/drawing/2014/main" id="{9CD55540-1668-41F9-A631-E72556E98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2795"/>
                <a:ext cx="1537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kosztorysową zadania w rozbiciu na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0" name="Rectangle 720">
                <a:extLst>
                  <a:ext uri="{FF2B5EF4-FFF2-40B4-BE49-F238E27FC236}">
                    <a16:creationId xmlns:a16="http://schemas.microsoft.com/office/drawing/2014/main" id="{C722FA9D-6BAB-4A58-966A-0D8AF531BF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2874"/>
                <a:ext cx="1003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koszty poszczególnych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1" name="Rectangle 721">
                <a:extLst>
                  <a:ext uri="{FF2B5EF4-FFF2-40B4-BE49-F238E27FC236}">
                    <a16:creationId xmlns:a16="http://schemas.microsoft.com/office/drawing/2014/main" id="{A9BB60C6-384F-4AB8-8E9E-58FBDA4FC9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" y="2874"/>
                <a:ext cx="510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elementów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2" name="Rectangle 722">
                <a:extLst>
                  <a:ext uri="{FF2B5EF4-FFF2-40B4-BE49-F238E27FC236}">
                    <a16:creationId xmlns:a16="http://schemas.microsoft.com/office/drawing/2014/main" id="{D5CD96BE-B63D-4983-95BE-45D96EB42E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2956"/>
                <a:ext cx="1496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inwestycji oraz z załącznikiem nr 1.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3" name="Rectangle 723">
                <a:extLst>
                  <a:ext uri="{FF2B5EF4-FFF2-40B4-BE49-F238E27FC236}">
                    <a16:creationId xmlns:a16="http://schemas.microsoft.com/office/drawing/2014/main" id="{6B977B46-4F2C-470A-B574-1A156F77E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" y="2956"/>
                <a:ext cx="6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4" name="Rectangle 724">
                <a:extLst>
                  <a:ext uri="{FF2B5EF4-FFF2-40B4-BE49-F238E27FC236}">
                    <a16:creationId xmlns:a16="http://schemas.microsoft.com/office/drawing/2014/main" id="{E2E4EDEB-0905-424C-BE52-FCFD492F8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3035"/>
                <a:ext cx="9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*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5" name="Rectangle 725">
                <a:extLst>
                  <a:ext uri="{FF2B5EF4-FFF2-40B4-BE49-F238E27FC236}">
                    <a16:creationId xmlns:a16="http://schemas.microsoft.com/office/drawing/2014/main" id="{728BD509-13CE-4790-9C93-33A485AD1F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8" y="3035"/>
                <a:ext cx="9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*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6" name="Rectangle 726">
                <a:extLst>
                  <a:ext uri="{FF2B5EF4-FFF2-40B4-BE49-F238E27FC236}">
                    <a16:creationId xmlns:a16="http://schemas.microsoft.com/office/drawing/2014/main" id="{2A0EE24A-495F-49F4-9C9E-0D8FE7CA9D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" y="3035"/>
                <a:ext cx="6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7" name="Rectangle 727">
                <a:extLst>
                  <a:ext uri="{FF2B5EF4-FFF2-40B4-BE49-F238E27FC236}">
                    <a16:creationId xmlns:a16="http://schemas.microsoft.com/office/drawing/2014/main" id="{BDAFA60C-95FB-4E6C-83E0-35CD44343D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0" y="3035"/>
                <a:ext cx="797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razem koszt brutto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8" name="Rectangle 728">
                <a:extLst>
                  <a:ext uri="{FF2B5EF4-FFF2-40B4-BE49-F238E27FC236}">
                    <a16:creationId xmlns:a16="http://schemas.microsoft.com/office/drawing/2014/main" id="{8B359942-7439-4CF1-B5D2-7BDAEF591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2" y="3035"/>
                <a:ext cx="6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39" name="Rectangle 729">
                <a:extLst>
                  <a:ext uri="{FF2B5EF4-FFF2-40B4-BE49-F238E27FC236}">
                    <a16:creationId xmlns:a16="http://schemas.microsoft.com/office/drawing/2014/main" id="{7736CA48-4AB9-4716-B5FC-526D87AAB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" y="3035"/>
                <a:ext cx="415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(ostatnia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0" name="Rectangle 730">
                <a:extLst>
                  <a:ext uri="{FF2B5EF4-FFF2-40B4-BE49-F238E27FC236}">
                    <a16:creationId xmlns:a16="http://schemas.microsoft.com/office/drawing/2014/main" id="{9EB27B9F-54A3-4EBB-B269-06667D9A9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3117"/>
                <a:ext cx="821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kolumna) w tys. zł,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1" name="Rectangle 731">
                <a:extLst>
                  <a:ext uri="{FF2B5EF4-FFF2-40B4-BE49-F238E27FC236}">
                    <a16:creationId xmlns:a16="http://schemas.microsoft.com/office/drawing/2014/main" id="{E108655A-5140-43A3-8DCD-3308AD973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4" y="3117"/>
                <a:ext cx="6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2" name="Rectangle 732">
                <a:extLst>
                  <a:ext uri="{FF2B5EF4-FFF2-40B4-BE49-F238E27FC236}">
                    <a16:creationId xmlns:a16="http://schemas.microsoft.com/office/drawing/2014/main" id="{C7DBC0E5-9340-4CD3-B202-6EEB5E67A0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" y="3197"/>
                <a:ext cx="64" cy="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9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3" name="Rectangle 733">
                <a:extLst>
                  <a:ext uri="{FF2B5EF4-FFF2-40B4-BE49-F238E27FC236}">
                    <a16:creationId xmlns:a16="http://schemas.microsoft.com/office/drawing/2014/main" id="{8A73E33E-E1FC-4E24-9008-8EA4588A71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6" y="1508"/>
                <a:ext cx="81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4" name="Rectangle 734">
                <a:extLst>
                  <a:ext uri="{FF2B5EF4-FFF2-40B4-BE49-F238E27FC236}">
                    <a16:creationId xmlns:a16="http://schemas.microsoft.com/office/drawing/2014/main" id="{64C211E0-AFAC-495F-9FDD-26DC9A9CC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55" y="1616"/>
                <a:ext cx="74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5" name="Rectangle 735">
                <a:extLst>
                  <a:ext uri="{FF2B5EF4-FFF2-40B4-BE49-F238E27FC236}">
                    <a16:creationId xmlns:a16="http://schemas.microsoft.com/office/drawing/2014/main" id="{5A2DFCCC-885F-4ADE-9A6E-69CBDD200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58" y="1708"/>
                <a:ext cx="1030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Źródła finansowania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6" name="Rectangle 736">
                <a:extLst>
                  <a:ext uri="{FF2B5EF4-FFF2-40B4-BE49-F238E27FC236}">
                    <a16:creationId xmlns:a16="http://schemas.microsoft.com/office/drawing/2014/main" id="{788C9497-2A38-4914-A98A-0FDB0C10A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55" y="1708"/>
                <a:ext cx="74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7" name="Rectangle 737">
                <a:extLst>
                  <a:ext uri="{FF2B5EF4-FFF2-40B4-BE49-F238E27FC236}">
                    <a16:creationId xmlns:a16="http://schemas.microsoft.com/office/drawing/2014/main" id="{6A2CDB6B-DF18-457D-8EA8-413959682E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" y="1801"/>
                <a:ext cx="74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8" name="Rectangle 738">
                <a:extLst>
                  <a:ext uri="{FF2B5EF4-FFF2-40B4-BE49-F238E27FC236}">
                    <a16:creationId xmlns:a16="http://schemas.microsoft.com/office/drawing/2014/main" id="{92AB8052-D224-486B-89A1-0F5DD502B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0" y="1616"/>
                <a:ext cx="74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49" name="Rectangle 739">
                <a:extLst>
                  <a:ext uri="{FF2B5EF4-FFF2-40B4-BE49-F238E27FC236}">
                    <a16:creationId xmlns:a16="http://schemas.microsoft.com/office/drawing/2014/main" id="{4308523F-454D-40C2-9A49-B1526E379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8" y="1708"/>
                <a:ext cx="243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Rok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0" name="Rectangle 740">
                <a:extLst>
                  <a:ext uri="{FF2B5EF4-FFF2-40B4-BE49-F238E27FC236}">
                    <a16:creationId xmlns:a16="http://schemas.microsoft.com/office/drawing/2014/main" id="{81150A90-4F83-4CE9-A15F-6FA1620D00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78" y="1708"/>
                <a:ext cx="74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1" name="Rectangle 741">
                <a:extLst>
                  <a:ext uri="{FF2B5EF4-FFF2-40B4-BE49-F238E27FC236}">
                    <a16:creationId xmlns:a16="http://schemas.microsoft.com/office/drawing/2014/main" id="{CE97C735-DEFB-4FF5-88F5-DB4ED22B2A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8" y="1616"/>
                <a:ext cx="159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**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2" name="Rectangle 742">
                <a:extLst>
                  <a:ext uri="{FF2B5EF4-FFF2-40B4-BE49-F238E27FC236}">
                    <a16:creationId xmlns:a16="http://schemas.microsoft.com/office/drawing/2014/main" id="{FEA333D8-8A0B-4B59-B653-A52DC6A58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3" y="1616"/>
                <a:ext cx="372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Razem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3" name="Rectangle 743">
                <a:extLst>
                  <a:ext uri="{FF2B5EF4-FFF2-40B4-BE49-F238E27FC236}">
                    <a16:creationId xmlns:a16="http://schemas.microsoft.com/office/drawing/2014/main" id="{2A57D3A3-457B-4559-9574-2177773A8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00" y="1616"/>
                <a:ext cx="74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4" name="Rectangle 744">
                <a:extLst>
                  <a:ext uri="{FF2B5EF4-FFF2-40B4-BE49-F238E27FC236}">
                    <a16:creationId xmlns:a16="http://schemas.microsoft.com/office/drawing/2014/main" id="{30413C69-19B0-4F29-8679-F030A91CB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8" y="1708"/>
                <a:ext cx="344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Koszt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5" name="Rectangle 745">
                <a:extLst>
                  <a:ext uri="{FF2B5EF4-FFF2-40B4-BE49-F238E27FC236}">
                    <a16:creationId xmlns:a16="http://schemas.microsoft.com/office/drawing/2014/main" id="{130A42F9-6875-4BE8-BCBF-1BEC37E71C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8" y="1708"/>
                <a:ext cx="378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brutto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6" name="Rectangle 746">
                <a:extLst>
                  <a:ext uri="{FF2B5EF4-FFF2-40B4-BE49-F238E27FC236}">
                    <a16:creationId xmlns:a16="http://schemas.microsoft.com/office/drawing/2014/main" id="{FC10BD2C-44A6-4A4B-94FD-CB56FCD40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8" y="1799"/>
                <a:ext cx="426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Times New Roman" panose="02020603050405020304" pitchFamily="18" charset="0"/>
                  </a:rPr>
                  <a:t>w tys. zł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7" name="Rectangle 747">
                <a:extLst>
                  <a:ext uri="{FF2B5EF4-FFF2-40B4-BE49-F238E27FC236}">
                    <a16:creationId xmlns:a16="http://schemas.microsoft.com/office/drawing/2014/main" id="{22EE8517-9B33-4296-AB2E-D0418FC7C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3" y="1799"/>
                <a:ext cx="74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58" name="Rectangle 748">
                <a:extLst>
                  <a:ext uri="{FF2B5EF4-FFF2-40B4-BE49-F238E27FC236}">
                    <a16:creationId xmlns:a16="http://schemas.microsoft.com/office/drawing/2014/main" id="{6BD20861-D8FC-447A-897C-355673AE68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3" y="1606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59" name="Line 749">
                <a:extLst>
                  <a:ext uri="{FF2B5EF4-FFF2-40B4-BE49-F238E27FC236}">
                    <a16:creationId xmlns:a16="http://schemas.microsoft.com/office/drawing/2014/main" id="{0ACEBD50-8723-40BF-94CB-58E6962B57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1606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0" name="Line 750">
                <a:extLst>
                  <a:ext uri="{FF2B5EF4-FFF2-40B4-BE49-F238E27FC236}">
                    <a16:creationId xmlns:a16="http://schemas.microsoft.com/office/drawing/2014/main" id="{AA880109-1C6B-4369-B64B-F53C40611D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1606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1" name="Rectangle 751">
                <a:extLst>
                  <a:ext uri="{FF2B5EF4-FFF2-40B4-BE49-F238E27FC236}">
                    <a16:creationId xmlns:a16="http://schemas.microsoft.com/office/drawing/2014/main" id="{2658B59D-96CD-418E-9798-EF2DF75E5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3" y="1606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2" name="Line 752">
                <a:extLst>
                  <a:ext uri="{FF2B5EF4-FFF2-40B4-BE49-F238E27FC236}">
                    <a16:creationId xmlns:a16="http://schemas.microsoft.com/office/drawing/2014/main" id="{DD3F92CC-CDE1-43D7-8385-1758B907676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1606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3" name="Line 753">
                <a:extLst>
                  <a:ext uri="{FF2B5EF4-FFF2-40B4-BE49-F238E27FC236}">
                    <a16:creationId xmlns:a16="http://schemas.microsoft.com/office/drawing/2014/main" id="{533D4996-0467-4B4A-B7DB-AC6DA759E18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1606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4" name="Rectangle 754">
                <a:extLst>
                  <a:ext uri="{FF2B5EF4-FFF2-40B4-BE49-F238E27FC236}">
                    <a16:creationId xmlns:a16="http://schemas.microsoft.com/office/drawing/2014/main" id="{DDB6B141-0363-45AE-8EC6-8831BE4F1E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0" y="1606"/>
                <a:ext cx="1236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5" name="Line 755">
                <a:extLst>
                  <a:ext uri="{FF2B5EF4-FFF2-40B4-BE49-F238E27FC236}">
                    <a16:creationId xmlns:a16="http://schemas.microsoft.com/office/drawing/2014/main" id="{3B97E142-B4A7-43E1-9D86-8D84D61F519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0" y="1606"/>
                <a:ext cx="12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6" name="Rectangle 756">
                <a:extLst>
                  <a:ext uri="{FF2B5EF4-FFF2-40B4-BE49-F238E27FC236}">
                    <a16:creationId xmlns:a16="http://schemas.microsoft.com/office/drawing/2014/main" id="{057CFC10-63FD-4A53-B442-FE7BCAE2B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" y="1606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7" name="Line 757">
                <a:extLst>
                  <a:ext uri="{FF2B5EF4-FFF2-40B4-BE49-F238E27FC236}">
                    <a16:creationId xmlns:a16="http://schemas.microsoft.com/office/drawing/2014/main" id="{7F7E2D3F-CB4D-4381-B38A-2AC8359BE4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1606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8" name="Line 758">
                <a:extLst>
                  <a:ext uri="{FF2B5EF4-FFF2-40B4-BE49-F238E27FC236}">
                    <a16:creationId xmlns:a16="http://schemas.microsoft.com/office/drawing/2014/main" id="{EE095561-2257-48EC-BC94-7B87FBAE2D8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1606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69" name="Rectangle 759">
                <a:extLst>
                  <a:ext uri="{FF2B5EF4-FFF2-40B4-BE49-F238E27FC236}">
                    <a16:creationId xmlns:a16="http://schemas.microsoft.com/office/drawing/2014/main" id="{6FC6B932-C298-4034-BAD6-DE8F70BB4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3" y="1606"/>
                <a:ext cx="259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70" name="Line 760">
                <a:extLst>
                  <a:ext uri="{FF2B5EF4-FFF2-40B4-BE49-F238E27FC236}">
                    <a16:creationId xmlns:a16="http://schemas.microsoft.com/office/drawing/2014/main" id="{9941ADC1-789C-46F2-B6FD-AF8080993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3" y="1606"/>
                <a:ext cx="259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71" name="Rectangle 761">
                <a:extLst>
                  <a:ext uri="{FF2B5EF4-FFF2-40B4-BE49-F238E27FC236}">
                    <a16:creationId xmlns:a16="http://schemas.microsoft.com/office/drawing/2014/main" id="{B29603DB-464D-4E40-B807-C7C3E10FB8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" y="1606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72" name="Line 762">
                <a:extLst>
                  <a:ext uri="{FF2B5EF4-FFF2-40B4-BE49-F238E27FC236}">
                    <a16:creationId xmlns:a16="http://schemas.microsoft.com/office/drawing/2014/main" id="{45E9D5DE-5E86-4561-8407-B48E577784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1606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73" name="Line 763">
                <a:extLst>
                  <a:ext uri="{FF2B5EF4-FFF2-40B4-BE49-F238E27FC236}">
                    <a16:creationId xmlns:a16="http://schemas.microsoft.com/office/drawing/2014/main" id="{F7E35057-7047-4EAF-95A7-E163C00CD6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1606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74" name="Rectangle 764">
                <a:extLst>
                  <a:ext uri="{FF2B5EF4-FFF2-40B4-BE49-F238E27FC236}">
                    <a16:creationId xmlns:a16="http://schemas.microsoft.com/office/drawing/2014/main" id="{8E10BBC2-F780-49C9-9592-34647020C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7" y="1606"/>
                <a:ext cx="80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75" name="Line 765">
                <a:extLst>
                  <a:ext uri="{FF2B5EF4-FFF2-40B4-BE49-F238E27FC236}">
                    <a16:creationId xmlns:a16="http://schemas.microsoft.com/office/drawing/2014/main" id="{DD6CD006-CAF3-40A8-BDF1-49768EC213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7" y="1606"/>
                <a:ext cx="7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76" name="Rectangle 766">
                <a:extLst>
                  <a:ext uri="{FF2B5EF4-FFF2-40B4-BE49-F238E27FC236}">
                    <a16:creationId xmlns:a16="http://schemas.microsoft.com/office/drawing/2014/main" id="{524E08A5-E6AB-4BBD-A31D-229D775CD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4" y="1606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77" name="Line 767">
                <a:extLst>
                  <a:ext uri="{FF2B5EF4-FFF2-40B4-BE49-F238E27FC236}">
                    <a16:creationId xmlns:a16="http://schemas.microsoft.com/office/drawing/2014/main" id="{8ACA48BA-4797-4562-9543-655D02DF99E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" y="1606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78" name="Line 768">
                <a:extLst>
                  <a:ext uri="{FF2B5EF4-FFF2-40B4-BE49-F238E27FC236}">
                    <a16:creationId xmlns:a16="http://schemas.microsoft.com/office/drawing/2014/main" id="{8B4A2FC4-CDA2-4D46-B616-3E7CD2F941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" y="1606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79" name="Rectangle 769">
                <a:extLst>
                  <a:ext uri="{FF2B5EF4-FFF2-40B4-BE49-F238E27FC236}">
                    <a16:creationId xmlns:a16="http://schemas.microsoft.com/office/drawing/2014/main" id="{5784A4A8-F5DC-4160-967C-2919075EA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4" y="1606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80" name="Line 770">
                <a:extLst>
                  <a:ext uri="{FF2B5EF4-FFF2-40B4-BE49-F238E27FC236}">
                    <a16:creationId xmlns:a16="http://schemas.microsoft.com/office/drawing/2014/main" id="{31358F5F-2E57-4B1B-B193-2EDA0659801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" y="1606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81" name="Line 771">
                <a:extLst>
                  <a:ext uri="{FF2B5EF4-FFF2-40B4-BE49-F238E27FC236}">
                    <a16:creationId xmlns:a16="http://schemas.microsoft.com/office/drawing/2014/main" id="{8958EB6D-1D4C-46CA-90E3-B4D802D8B8C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" y="1606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82" name="Rectangle 772">
                <a:extLst>
                  <a:ext uri="{FF2B5EF4-FFF2-40B4-BE49-F238E27FC236}">
                    <a16:creationId xmlns:a16="http://schemas.microsoft.com/office/drawing/2014/main" id="{9531AB3A-C578-43DF-9D35-9515505B3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3" y="1611"/>
                <a:ext cx="7" cy="2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83" name="Line 773">
                <a:extLst>
                  <a:ext uri="{FF2B5EF4-FFF2-40B4-BE49-F238E27FC236}">
                    <a16:creationId xmlns:a16="http://schemas.microsoft.com/office/drawing/2014/main" id="{08171794-736F-46E1-87C7-6080369EDF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1611"/>
                <a:ext cx="0" cy="2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84" name="Rectangle 774">
                <a:extLst>
                  <a:ext uri="{FF2B5EF4-FFF2-40B4-BE49-F238E27FC236}">
                    <a16:creationId xmlns:a16="http://schemas.microsoft.com/office/drawing/2014/main" id="{3B5F4CEF-F0F9-4CCB-8190-FA2F77AE86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" y="1611"/>
                <a:ext cx="7" cy="2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85" name="Line 775">
                <a:extLst>
                  <a:ext uri="{FF2B5EF4-FFF2-40B4-BE49-F238E27FC236}">
                    <a16:creationId xmlns:a16="http://schemas.microsoft.com/office/drawing/2014/main" id="{ECE254FC-ECCF-4C9F-8AB4-799FA6C14C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1611"/>
                <a:ext cx="0" cy="2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86" name="Rectangle 776">
                <a:extLst>
                  <a:ext uri="{FF2B5EF4-FFF2-40B4-BE49-F238E27FC236}">
                    <a16:creationId xmlns:a16="http://schemas.microsoft.com/office/drawing/2014/main" id="{248E5A7C-9573-42B4-8346-2351F79038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" y="1611"/>
                <a:ext cx="7" cy="2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87" name="Line 777">
                <a:extLst>
                  <a:ext uri="{FF2B5EF4-FFF2-40B4-BE49-F238E27FC236}">
                    <a16:creationId xmlns:a16="http://schemas.microsoft.com/office/drawing/2014/main" id="{19B8F15F-4FB3-46B4-86C8-A3BE89DF0AC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1611"/>
                <a:ext cx="0" cy="2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88" name="Rectangle 778">
                <a:extLst>
                  <a:ext uri="{FF2B5EF4-FFF2-40B4-BE49-F238E27FC236}">
                    <a16:creationId xmlns:a16="http://schemas.microsoft.com/office/drawing/2014/main" id="{7FC08F77-DE5A-4BC3-BF8B-CF8DF9E17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4" y="1611"/>
                <a:ext cx="7" cy="27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89" name="Line 779">
                <a:extLst>
                  <a:ext uri="{FF2B5EF4-FFF2-40B4-BE49-F238E27FC236}">
                    <a16:creationId xmlns:a16="http://schemas.microsoft.com/office/drawing/2014/main" id="{79E3E777-3577-46B9-B98A-DD8F102FAD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" y="1611"/>
                <a:ext cx="0" cy="27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290" name="Rectangle 780">
                <a:extLst>
                  <a:ext uri="{FF2B5EF4-FFF2-40B4-BE49-F238E27FC236}">
                    <a16:creationId xmlns:a16="http://schemas.microsoft.com/office/drawing/2014/main" id="{05AD4A3D-6AFB-41C0-9B04-20E89A133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5" y="1898"/>
                <a:ext cx="101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*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1" name="Rectangle 781">
                <a:extLst>
                  <a:ext uri="{FF2B5EF4-FFF2-40B4-BE49-F238E27FC236}">
                    <a16:creationId xmlns:a16="http://schemas.microsoft.com/office/drawing/2014/main" id="{40F23E3F-D3F4-4940-9D62-3583BC35EC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33" y="1898"/>
                <a:ext cx="267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2019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92" name="Rectangle 782">
                <a:extLst>
                  <a:ext uri="{FF2B5EF4-FFF2-40B4-BE49-F238E27FC236}">
                    <a16:creationId xmlns:a16="http://schemas.microsoft.com/office/drawing/2014/main" id="{BDC5AF53-1F5D-45F3-8245-662CFB624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56" y="1898"/>
                <a:ext cx="74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719" name="Group 984">
              <a:extLst>
                <a:ext uri="{FF2B5EF4-FFF2-40B4-BE49-F238E27FC236}">
                  <a16:creationId xmlns:a16="http://schemas.microsoft.com/office/drawing/2014/main" id="{080ED24F-8A0D-4C44-95F0-7BF55A888C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233" y="1888"/>
              <a:ext cx="4668" cy="571"/>
              <a:chOff x="2233" y="1888"/>
              <a:chExt cx="4668" cy="571"/>
            </a:xfrm>
          </p:grpSpPr>
          <p:sp>
            <p:nvSpPr>
              <p:cNvPr id="893" name="Rectangle 784">
                <a:extLst>
                  <a:ext uri="{FF2B5EF4-FFF2-40B4-BE49-F238E27FC236}">
                    <a16:creationId xmlns:a16="http://schemas.microsoft.com/office/drawing/2014/main" id="{00AE8A96-AF54-4962-92A2-62700B503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8" y="1898"/>
                <a:ext cx="101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*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4" name="Rectangle 785">
                <a:extLst>
                  <a:ext uri="{FF2B5EF4-FFF2-40B4-BE49-F238E27FC236}">
                    <a16:creationId xmlns:a16="http://schemas.microsoft.com/office/drawing/2014/main" id="{F3A1BCAA-D2DB-401D-A0D0-A075605C1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5" y="1898"/>
                <a:ext cx="267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2020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5" name="Rectangle 786">
                <a:extLst>
                  <a:ext uri="{FF2B5EF4-FFF2-40B4-BE49-F238E27FC236}">
                    <a16:creationId xmlns:a16="http://schemas.microsoft.com/office/drawing/2014/main" id="{B985EEC9-76B7-4B06-9F5A-6F5F92A3A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38" y="1898"/>
                <a:ext cx="74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6" name="Rectangle 787">
                <a:extLst>
                  <a:ext uri="{FF2B5EF4-FFF2-40B4-BE49-F238E27FC236}">
                    <a16:creationId xmlns:a16="http://schemas.microsoft.com/office/drawing/2014/main" id="{63EED066-A659-415B-A8E1-73CB192ABF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40" y="1898"/>
                <a:ext cx="101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*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7" name="Rectangle 788">
                <a:extLst>
                  <a:ext uri="{FF2B5EF4-FFF2-40B4-BE49-F238E27FC236}">
                    <a16:creationId xmlns:a16="http://schemas.microsoft.com/office/drawing/2014/main" id="{A18685E7-6B90-42D3-8354-787D3A000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7" y="1898"/>
                <a:ext cx="267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2021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8" name="Rectangle 789">
                <a:extLst>
                  <a:ext uri="{FF2B5EF4-FFF2-40B4-BE49-F238E27FC236}">
                    <a16:creationId xmlns:a16="http://schemas.microsoft.com/office/drawing/2014/main" id="{89FDDE1C-CBA6-4441-8B4E-A2DA17A8C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0" y="1898"/>
                <a:ext cx="74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1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899" name="Rectangle 790">
                <a:extLst>
                  <a:ext uri="{FF2B5EF4-FFF2-40B4-BE49-F238E27FC236}">
                    <a16:creationId xmlns:a16="http://schemas.microsoft.com/office/drawing/2014/main" id="{293777F1-6A1F-4DCF-8EED-08987E6A0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1898"/>
                <a:ext cx="98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*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0" name="Rectangle 791">
                <a:extLst>
                  <a:ext uri="{FF2B5EF4-FFF2-40B4-BE49-F238E27FC236}">
                    <a16:creationId xmlns:a16="http://schemas.microsoft.com/office/drawing/2014/main" id="{6F5DE91B-9A2B-4F0A-AB81-153959E27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51" y="1898"/>
                <a:ext cx="15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…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1" name="Rectangle 792">
                <a:extLst>
                  <a:ext uri="{FF2B5EF4-FFF2-40B4-BE49-F238E27FC236}">
                    <a16:creationId xmlns:a16="http://schemas.microsoft.com/office/drawing/2014/main" id="{6BE27C3F-4F79-4D81-88A5-0ED86365D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6" y="1898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2" name="Rectangle 793">
                <a:extLst>
                  <a:ext uri="{FF2B5EF4-FFF2-40B4-BE49-F238E27FC236}">
                    <a16:creationId xmlns:a16="http://schemas.microsoft.com/office/drawing/2014/main" id="{05813037-D73A-4437-8642-56FD2AB2B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8" y="1898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03" name="Rectangle 794">
                <a:extLst>
                  <a:ext uri="{FF2B5EF4-FFF2-40B4-BE49-F238E27FC236}">
                    <a16:creationId xmlns:a16="http://schemas.microsoft.com/office/drawing/2014/main" id="{D15F60A6-5364-4689-933E-AE3932E25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3" y="1888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04" name="Line 795">
                <a:extLst>
                  <a:ext uri="{FF2B5EF4-FFF2-40B4-BE49-F238E27FC236}">
                    <a16:creationId xmlns:a16="http://schemas.microsoft.com/office/drawing/2014/main" id="{AA189BF6-4072-48CF-B229-B5414924730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1888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05" name="Line 796">
                <a:extLst>
                  <a:ext uri="{FF2B5EF4-FFF2-40B4-BE49-F238E27FC236}">
                    <a16:creationId xmlns:a16="http://schemas.microsoft.com/office/drawing/2014/main" id="{EF570040-C93F-407E-9AF6-65ACE619171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188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06" name="Rectangle 797">
                <a:extLst>
                  <a:ext uri="{FF2B5EF4-FFF2-40B4-BE49-F238E27FC236}">
                    <a16:creationId xmlns:a16="http://schemas.microsoft.com/office/drawing/2014/main" id="{E7EF1238-0C38-45B0-92BD-AD30BBB8D3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" y="1888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07" name="Line 798">
                <a:extLst>
                  <a:ext uri="{FF2B5EF4-FFF2-40B4-BE49-F238E27FC236}">
                    <a16:creationId xmlns:a16="http://schemas.microsoft.com/office/drawing/2014/main" id="{8E79039B-660C-4806-A158-12AC36E035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1888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08" name="Line 799">
                <a:extLst>
                  <a:ext uri="{FF2B5EF4-FFF2-40B4-BE49-F238E27FC236}">
                    <a16:creationId xmlns:a16="http://schemas.microsoft.com/office/drawing/2014/main" id="{FB316511-E0FD-42FA-9581-CD31B705E82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188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09" name="Rectangle 800">
                <a:extLst>
                  <a:ext uri="{FF2B5EF4-FFF2-40B4-BE49-F238E27FC236}">
                    <a16:creationId xmlns:a16="http://schemas.microsoft.com/office/drawing/2014/main" id="{94889F11-276C-4C91-8939-0846DF12D4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3" y="1888"/>
                <a:ext cx="67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10" name="Line 801">
                <a:extLst>
                  <a:ext uri="{FF2B5EF4-FFF2-40B4-BE49-F238E27FC236}">
                    <a16:creationId xmlns:a16="http://schemas.microsoft.com/office/drawing/2014/main" id="{F4BBFB0C-E0B4-4EAB-8B6B-A4794E8A20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3" y="1888"/>
                <a:ext cx="67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11" name="Rectangle 802">
                <a:extLst>
                  <a:ext uri="{FF2B5EF4-FFF2-40B4-BE49-F238E27FC236}">
                    <a16:creationId xmlns:a16="http://schemas.microsoft.com/office/drawing/2014/main" id="{D428CA3B-5C23-4FD7-AE0E-7B4495B9B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5" y="1888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12" name="Line 803">
                <a:extLst>
                  <a:ext uri="{FF2B5EF4-FFF2-40B4-BE49-F238E27FC236}">
                    <a16:creationId xmlns:a16="http://schemas.microsoft.com/office/drawing/2014/main" id="{F72BA5C5-5C1B-4F73-9653-E93378F10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5" y="1888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13" name="Line 804">
                <a:extLst>
                  <a:ext uri="{FF2B5EF4-FFF2-40B4-BE49-F238E27FC236}">
                    <a16:creationId xmlns:a16="http://schemas.microsoft.com/office/drawing/2014/main" id="{A98FC87E-FDA2-4785-AA8E-D5636CDF787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5" y="188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14" name="Rectangle 805">
                <a:extLst>
                  <a:ext uri="{FF2B5EF4-FFF2-40B4-BE49-F238E27FC236}">
                    <a16:creationId xmlns:a16="http://schemas.microsoft.com/office/drawing/2014/main" id="{A298F955-F4FE-43EB-8AEB-0521C6327D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" y="1888"/>
                <a:ext cx="67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15" name="Line 806">
                <a:extLst>
                  <a:ext uri="{FF2B5EF4-FFF2-40B4-BE49-F238E27FC236}">
                    <a16:creationId xmlns:a16="http://schemas.microsoft.com/office/drawing/2014/main" id="{7D16E551-CE5D-4D99-9A6E-9DA1B7789D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2" y="1888"/>
                <a:ext cx="6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16" name="Rectangle 807">
                <a:extLst>
                  <a:ext uri="{FF2B5EF4-FFF2-40B4-BE49-F238E27FC236}">
                    <a16:creationId xmlns:a16="http://schemas.microsoft.com/office/drawing/2014/main" id="{2F039321-511D-46AC-9C19-2B315765FE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7" y="1888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17" name="Line 808">
                <a:extLst>
                  <a:ext uri="{FF2B5EF4-FFF2-40B4-BE49-F238E27FC236}">
                    <a16:creationId xmlns:a16="http://schemas.microsoft.com/office/drawing/2014/main" id="{8A2EE15B-2609-4DBE-82AA-1F66F9D45F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1888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18" name="Line 809">
                <a:extLst>
                  <a:ext uri="{FF2B5EF4-FFF2-40B4-BE49-F238E27FC236}">
                    <a16:creationId xmlns:a16="http://schemas.microsoft.com/office/drawing/2014/main" id="{1918ED51-4273-452F-9D24-26127FF7A8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188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19" name="Rectangle 810">
                <a:extLst>
                  <a:ext uri="{FF2B5EF4-FFF2-40B4-BE49-F238E27FC236}">
                    <a16:creationId xmlns:a16="http://schemas.microsoft.com/office/drawing/2014/main" id="{9FF46258-5579-4608-BCD5-4F156144F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4" y="1888"/>
                <a:ext cx="67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20" name="Line 811">
                <a:extLst>
                  <a:ext uri="{FF2B5EF4-FFF2-40B4-BE49-F238E27FC236}">
                    <a16:creationId xmlns:a16="http://schemas.microsoft.com/office/drawing/2014/main" id="{8CF4D08F-2147-4482-80F6-30038A996E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4" y="1888"/>
                <a:ext cx="6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21" name="Rectangle 812">
                <a:extLst>
                  <a:ext uri="{FF2B5EF4-FFF2-40B4-BE49-F238E27FC236}">
                    <a16:creationId xmlns:a16="http://schemas.microsoft.com/office/drawing/2014/main" id="{ED0AFDB9-0213-47A4-9A03-1FFD65EF1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1888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22" name="Line 813">
                <a:extLst>
                  <a:ext uri="{FF2B5EF4-FFF2-40B4-BE49-F238E27FC236}">
                    <a16:creationId xmlns:a16="http://schemas.microsoft.com/office/drawing/2014/main" id="{D0FC8BB6-381D-409E-9CEA-EFDDBC9699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9" y="1888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23" name="Line 814">
                <a:extLst>
                  <a:ext uri="{FF2B5EF4-FFF2-40B4-BE49-F238E27FC236}">
                    <a16:creationId xmlns:a16="http://schemas.microsoft.com/office/drawing/2014/main" id="{26DE44D7-8275-42FB-8E50-14731A1018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9" y="188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24" name="Rectangle 815">
                <a:extLst>
                  <a:ext uri="{FF2B5EF4-FFF2-40B4-BE49-F238E27FC236}">
                    <a16:creationId xmlns:a16="http://schemas.microsoft.com/office/drawing/2014/main" id="{D81811D7-43DC-4DE8-9DBD-8BC84D03E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6" y="1888"/>
                <a:ext cx="55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25" name="Line 816">
                <a:extLst>
                  <a:ext uri="{FF2B5EF4-FFF2-40B4-BE49-F238E27FC236}">
                    <a16:creationId xmlns:a16="http://schemas.microsoft.com/office/drawing/2014/main" id="{17C07A57-6612-4E64-8C7A-D3B29183D0A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6" y="1888"/>
                <a:ext cx="55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26" name="Rectangle 817">
                <a:extLst>
                  <a:ext uri="{FF2B5EF4-FFF2-40B4-BE49-F238E27FC236}">
                    <a16:creationId xmlns:a16="http://schemas.microsoft.com/office/drawing/2014/main" id="{918D27F8-607A-4BDE-B048-EB00CAB2FB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" y="1888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27" name="Line 818">
                <a:extLst>
                  <a:ext uri="{FF2B5EF4-FFF2-40B4-BE49-F238E27FC236}">
                    <a16:creationId xmlns:a16="http://schemas.microsoft.com/office/drawing/2014/main" id="{03661415-741D-4138-BD17-358943E6BB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1888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28" name="Line 819">
                <a:extLst>
                  <a:ext uri="{FF2B5EF4-FFF2-40B4-BE49-F238E27FC236}">
                    <a16:creationId xmlns:a16="http://schemas.microsoft.com/office/drawing/2014/main" id="{E2E0A56F-89BB-4235-9BE1-81F5ABEF2F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188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29" name="Rectangle 820">
                <a:extLst>
                  <a:ext uri="{FF2B5EF4-FFF2-40B4-BE49-F238E27FC236}">
                    <a16:creationId xmlns:a16="http://schemas.microsoft.com/office/drawing/2014/main" id="{8F71D671-D99E-440E-AF40-59D0EA26EA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7" y="1888"/>
                <a:ext cx="80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30" name="Line 821">
                <a:extLst>
                  <a:ext uri="{FF2B5EF4-FFF2-40B4-BE49-F238E27FC236}">
                    <a16:creationId xmlns:a16="http://schemas.microsoft.com/office/drawing/2014/main" id="{09FE8340-7F86-432C-AA99-8DDC12BC07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7" y="1888"/>
                <a:ext cx="7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31" name="Rectangle 822">
                <a:extLst>
                  <a:ext uri="{FF2B5EF4-FFF2-40B4-BE49-F238E27FC236}">
                    <a16:creationId xmlns:a16="http://schemas.microsoft.com/office/drawing/2014/main" id="{B8CF47A5-B42B-4FBA-8C1F-AD16FD5120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4" y="1888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32" name="Line 823">
                <a:extLst>
                  <a:ext uri="{FF2B5EF4-FFF2-40B4-BE49-F238E27FC236}">
                    <a16:creationId xmlns:a16="http://schemas.microsoft.com/office/drawing/2014/main" id="{D29A8CC8-FB72-43CF-BF3E-5F97939427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" y="1888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33" name="Line 824">
                <a:extLst>
                  <a:ext uri="{FF2B5EF4-FFF2-40B4-BE49-F238E27FC236}">
                    <a16:creationId xmlns:a16="http://schemas.microsoft.com/office/drawing/2014/main" id="{F943EE83-F1D1-4D1E-AA1F-5D0A978B8E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" y="1888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34" name="Rectangle 825">
                <a:extLst>
                  <a:ext uri="{FF2B5EF4-FFF2-40B4-BE49-F238E27FC236}">
                    <a16:creationId xmlns:a16="http://schemas.microsoft.com/office/drawing/2014/main" id="{DC510ADE-B537-4B47-BF67-C535389DAF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3" y="1893"/>
                <a:ext cx="7" cy="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35" name="Line 826">
                <a:extLst>
                  <a:ext uri="{FF2B5EF4-FFF2-40B4-BE49-F238E27FC236}">
                    <a16:creationId xmlns:a16="http://schemas.microsoft.com/office/drawing/2014/main" id="{C84CFEA2-0D61-4CC2-9BF4-2FB5F54F9D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1893"/>
                <a:ext cx="0" cy="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36" name="Rectangle 827">
                <a:extLst>
                  <a:ext uri="{FF2B5EF4-FFF2-40B4-BE49-F238E27FC236}">
                    <a16:creationId xmlns:a16="http://schemas.microsoft.com/office/drawing/2014/main" id="{37D8D30C-4F65-4AA9-83EF-AFBD3F3F0D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" y="1893"/>
                <a:ext cx="7" cy="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37" name="Line 828">
                <a:extLst>
                  <a:ext uri="{FF2B5EF4-FFF2-40B4-BE49-F238E27FC236}">
                    <a16:creationId xmlns:a16="http://schemas.microsoft.com/office/drawing/2014/main" id="{445ED871-0021-467A-9144-ECA94787A2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1893"/>
                <a:ext cx="0" cy="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38" name="Rectangle 829">
                <a:extLst>
                  <a:ext uri="{FF2B5EF4-FFF2-40B4-BE49-F238E27FC236}">
                    <a16:creationId xmlns:a16="http://schemas.microsoft.com/office/drawing/2014/main" id="{A0375C10-3DB0-45B7-85A4-2F3DBA7B47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5" y="1893"/>
                <a:ext cx="7" cy="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39" name="Line 830">
                <a:extLst>
                  <a:ext uri="{FF2B5EF4-FFF2-40B4-BE49-F238E27FC236}">
                    <a16:creationId xmlns:a16="http://schemas.microsoft.com/office/drawing/2014/main" id="{8EA9CC83-C536-4F4A-B1FA-3615BC82A05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5" y="1893"/>
                <a:ext cx="0" cy="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40" name="Rectangle 831">
                <a:extLst>
                  <a:ext uri="{FF2B5EF4-FFF2-40B4-BE49-F238E27FC236}">
                    <a16:creationId xmlns:a16="http://schemas.microsoft.com/office/drawing/2014/main" id="{61A94B79-92AA-476E-9686-1E83DD8569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7" y="1893"/>
                <a:ext cx="7" cy="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41" name="Line 832">
                <a:extLst>
                  <a:ext uri="{FF2B5EF4-FFF2-40B4-BE49-F238E27FC236}">
                    <a16:creationId xmlns:a16="http://schemas.microsoft.com/office/drawing/2014/main" id="{A236BE35-BD83-4248-A331-38040F69916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1893"/>
                <a:ext cx="0" cy="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42" name="Rectangle 833">
                <a:extLst>
                  <a:ext uri="{FF2B5EF4-FFF2-40B4-BE49-F238E27FC236}">
                    <a16:creationId xmlns:a16="http://schemas.microsoft.com/office/drawing/2014/main" id="{08667F2E-B2BA-40D1-A145-D2E957419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1893"/>
                <a:ext cx="7" cy="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43" name="Line 834">
                <a:extLst>
                  <a:ext uri="{FF2B5EF4-FFF2-40B4-BE49-F238E27FC236}">
                    <a16:creationId xmlns:a16="http://schemas.microsoft.com/office/drawing/2014/main" id="{2990D381-C450-48EF-B795-0ED58D74418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9" y="1893"/>
                <a:ext cx="0" cy="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44" name="Rectangle 835">
                <a:extLst>
                  <a:ext uri="{FF2B5EF4-FFF2-40B4-BE49-F238E27FC236}">
                    <a16:creationId xmlns:a16="http://schemas.microsoft.com/office/drawing/2014/main" id="{42540005-F16C-4BDB-A812-68E6FF439B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" y="1893"/>
                <a:ext cx="7" cy="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45" name="Line 836">
                <a:extLst>
                  <a:ext uri="{FF2B5EF4-FFF2-40B4-BE49-F238E27FC236}">
                    <a16:creationId xmlns:a16="http://schemas.microsoft.com/office/drawing/2014/main" id="{B803BEC6-9EBA-4466-B1A5-33DA77968A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1893"/>
                <a:ext cx="0" cy="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46" name="Rectangle 837">
                <a:extLst>
                  <a:ext uri="{FF2B5EF4-FFF2-40B4-BE49-F238E27FC236}">
                    <a16:creationId xmlns:a16="http://schemas.microsoft.com/office/drawing/2014/main" id="{D144F986-D42B-457E-A06C-0531795BD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4" y="1893"/>
                <a:ext cx="7" cy="9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47" name="Line 838">
                <a:extLst>
                  <a:ext uri="{FF2B5EF4-FFF2-40B4-BE49-F238E27FC236}">
                    <a16:creationId xmlns:a16="http://schemas.microsoft.com/office/drawing/2014/main" id="{36FCC07C-EDBC-4BF1-AA4C-CEB7C26AE2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" y="1893"/>
                <a:ext cx="0" cy="9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48" name="Rectangle 839">
                <a:extLst>
                  <a:ext uri="{FF2B5EF4-FFF2-40B4-BE49-F238E27FC236}">
                    <a16:creationId xmlns:a16="http://schemas.microsoft.com/office/drawing/2014/main" id="{D417CB52-9319-479B-97D5-9228E8CCC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" y="1994"/>
                <a:ext cx="675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Środki własne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49" name="Rectangle 840">
                <a:extLst>
                  <a:ext uri="{FF2B5EF4-FFF2-40B4-BE49-F238E27FC236}">
                    <a16:creationId xmlns:a16="http://schemas.microsoft.com/office/drawing/2014/main" id="{382D2D54-35D7-4F3F-8743-AD5CC33AD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53" y="1994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0" name="Rectangle 841">
                <a:extLst>
                  <a:ext uri="{FF2B5EF4-FFF2-40B4-BE49-F238E27FC236}">
                    <a16:creationId xmlns:a16="http://schemas.microsoft.com/office/drawing/2014/main" id="{86E71B65-3D65-4348-9C68-5E18ED880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4" y="1994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1" name="Rectangle 842">
                <a:extLst>
                  <a:ext uri="{FF2B5EF4-FFF2-40B4-BE49-F238E27FC236}">
                    <a16:creationId xmlns:a16="http://schemas.microsoft.com/office/drawing/2014/main" id="{F6CAFDD3-A537-491E-9351-81152F7F22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" y="1994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2" name="Rectangle 843">
                <a:extLst>
                  <a:ext uri="{FF2B5EF4-FFF2-40B4-BE49-F238E27FC236}">
                    <a16:creationId xmlns:a16="http://schemas.microsoft.com/office/drawing/2014/main" id="{FA157C11-B9C1-4C60-A0F2-F924956BF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5" y="1994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3" name="Rectangle 844">
                <a:extLst>
                  <a:ext uri="{FF2B5EF4-FFF2-40B4-BE49-F238E27FC236}">
                    <a16:creationId xmlns:a16="http://schemas.microsoft.com/office/drawing/2014/main" id="{FD5E33E7-401E-492A-8021-3603AF8E5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1994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4" name="Rectangle 845">
                <a:extLst>
                  <a:ext uri="{FF2B5EF4-FFF2-40B4-BE49-F238E27FC236}">
                    <a16:creationId xmlns:a16="http://schemas.microsoft.com/office/drawing/2014/main" id="{6F8CAB8F-5C4C-4774-9BB3-BFD1C7098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8" y="1994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55" name="Rectangle 846">
                <a:extLst>
                  <a:ext uri="{FF2B5EF4-FFF2-40B4-BE49-F238E27FC236}">
                    <a16:creationId xmlns:a16="http://schemas.microsoft.com/office/drawing/2014/main" id="{8CFAEDEB-53D8-4CBB-A3B3-FDEFBC5A8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3" y="1987"/>
                <a:ext cx="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56" name="Line 847">
                <a:extLst>
                  <a:ext uri="{FF2B5EF4-FFF2-40B4-BE49-F238E27FC236}">
                    <a16:creationId xmlns:a16="http://schemas.microsoft.com/office/drawing/2014/main" id="{20F81115-2283-425B-9E2B-5BDE5743BE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198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57" name="Line 848">
                <a:extLst>
                  <a:ext uri="{FF2B5EF4-FFF2-40B4-BE49-F238E27FC236}">
                    <a16:creationId xmlns:a16="http://schemas.microsoft.com/office/drawing/2014/main" id="{C10BA35E-6235-44F8-95DC-4DE0B942C0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198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58" name="Rectangle 849">
                <a:extLst>
                  <a:ext uri="{FF2B5EF4-FFF2-40B4-BE49-F238E27FC236}">
                    <a16:creationId xmlns:a16="http://schemas.microsoft.com/office/drawing/2014/main" id="{408CC2A9-382F-4ADC-9251-FD5D02EC8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0" y="1987"/>
                <a:ext cx="1236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59" name="Line 850">
                <a:extLst>
                  <a:ext uri="{FF2B5EF4-FFF2-40B4-BE49-F238E27FC236}">
                    <a16:creationId xmlns:a16="http://schemas.microsoft.com/office/drawing/2014/main" id="{308CE68D-0535-4498-80F7-8FF94A0C08F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0" y="1987"/>
                <a:ext cx="12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60" name="Rectangle 851">
                <a:extLst>
                  <a:ext uri="{FF2B5EF4-FFF2-40B4-BE49-F238E27FC236}">
                    <a16:creationId xmlns:a16="http://schemas.microsoft.com/office/drawing/2014/main" id="{56207AD8-1CC5-4844-8493-D03823DBB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" y="1987"/>
                <a:ext cx="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61" name="Line 852">
                <a:extLst>
                  <a:ext uri="{FF2B5EF4-FFF2-40B4-BE49-F238E27FC236}">
                    <a16:creationId xmlns:a16="http://schemas.microsoft.com/office/drawing/2014/main" id="{649E54B1-2328-41A3-A34B-5572E5C9988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198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62" name="Line 853">
                <a:extLst>
                  <a:ext uri="{FF2B5EF4-FFF2-40B4-BE49-F238E27FC236}">
                    <a16:creationId xmlns:a16="http://schemas.microsoft.com/office/drawing/2014/main" id="{489A885C-AB12-4E16-A3C1-D682C81142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198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63" name="Rectangle 854">
                <a:extLst>
                  <a:ext uri="{FF2B5EF4-FFF2-40B4-BE49-F238E27FC236}">
                    <a16:creationId xmlns:a16="http://schemas.microsoft.com/office/drawing/2014/main" id="{C11416A7-CF0B-4BC1-A2A2-2736BC647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3" y="1987"/>
                <a:ext cx="672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64" name="Line 855">
                <a:extLst>
                  <a:ext uri="{FF2B5EF4-FFF2-40B4-BE49-F238E27FC236}">
                    <a16:creationId xmlns:a16="http://schemas.microsoft.com/office/drawing/2014/main" id="{24493BB8-E6B0-497B-8751-58ACE9E268A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3" y="1987"/>
                <a:ext cx="67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65" name="Rectangle 856">
                <a:extLst>
                  <a:ext uri="{FF2B5EF4-FFF2-40B4-BE49-F238E27FC236}">
                    <a16:creationId xmlns:a16="http://schemas.microsoft.com/office/drawing/2014/main" id="{A0C2F39A-0DA1-4F6F-8E59-E7B1A55E7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5" y="1987"/>
                <a:ext cx="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66" name="Line 857">
                <a:extLst>
                  <a:ext uri="{FF2B5EF4-FFF2-40B4-BE49-F238E27FC236}">
                    <a16:creationId xmlns:a16="http://schemas.microsoft.com/office/drawing/2014/main" id="{0EC6AB09-BB1B-4D7C-A463-8B2FC7F977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5" y="198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67" name="Line 858">
                <a:extLst>
                  <a:ext uri="{FF2B5EF4-FFF2-40B4-BE49-F238E27FC236}">
                    <a16:creationId xmlns:a16="http://schemas.microsoft.com/office/drawing/2014/main" id="{F955930B-234A-4AF9-B3BE-DC23833CA23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5" y="198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68" name="Rectangle 859">
                <a:extLst>
                  <a:ext uri="{FF2B5EF4-FFF2-40B4-BE49-F238E27FC236}">
                    <a16:creationId xmlns:a16="http://schemas.microsoft.com/office/drawing/2014/main" id="{C6009BE3-6AEC-49F9-815F-2B24BB5B0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" y="1987"/>
                <a:ext cx="67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69" name="Line 860">
                <a:extLst>
                  <a:ext uri="{FF2B5EF4-FFF2-40B4-BE49-F238E27FC236}">
                    <a16:creationId xmlns:a16="http://schemas.microsoft.com/office/drawing/2014/main" id="{C7487907-D792-4861-96D8-319180C4069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2" y="1987"/>
                <a:ext cx="6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70" name="Rectangle 861">
                <a:extLst>
                  <a:ext uri="{FF2B5EF4-FFF2-40B4-BE49-F238E27FC236}">
                    <a16:creationId xmlns:a16="http://schemas.microsoft.com/office/drawing/2014/main" id="{E4101A0A-AB13-478F-BA25-932400049E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7" y="1987"/>
                <a:ext cx="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71" name="Line 862">
                <a:extLst>
                  <a:ext uri="{FF2B5EF4-FFF2-40B4-BE49-F238E27FC236}">
                    <a16:creationId xmlns:a16="http://schemas.microsoft.com/office/drawing/2014/main" id="{19F991C8-92E4-4271-88E5-31A09476C81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198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72" name="Line 863">
                <a:extLst>
                  <a:ext uri="{FF2B5EF4-FFF2-40B4-BE49-F238E27FC236}">
                    <a16:creationId xmlns:a16="http://schemas.microsoft.com/office/drawing/2014/main" id="{478543DC-E4E6-4822-ADA6-6E59061884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198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73" name="Rectangle 864">
                <a:extLst>
                  <a:ext uri="{FF2B5EF4-FFF2-40B4-BE49-F238E27FC236}">
                    <a16:creationId xmlns:a16="http://schemas.microsoft.com/office/drawing/2014/main" id="{19133B85-DFC8-4BA4-AC61-F43D8786B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4" y="1987"/>
                <a:ext cx="675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74" name="Line 865">
                <a:extLst>
                  <a:ext uri="{FF2B5EF4-FFF2-40B4-BE49-F238E27FC236}">
                    <a16:creationId xmlns:a16="http://schemas.microsoft.com/office/drawing/2014/main" id="{C82DFCCA-0FF5-4048-B15A-B7623308C6A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4" y="1987"/>
                <a:ext cx="6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75" name="Rectangle 866">
                <a:extLst>
                  <a:ext uri="{FF2B5EF4-FFF2-40B4-BE49-F238E27FC236}">
                    <a16:creationId xmlns:a16="http://schemas.microsoft.com/office/drawing/2014/main" id="{D5DDE66C-7E8F-48BF-9E8F-11A7843A1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1987"/>
                <a:ext cx="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76" name="Line 867">
                <a:extLst>
                  <a:ext uri="{FF2B5EF4-FFF2-40B4-BE49-F238E27FC236}">
                    <a16:creationId xmlns:a16="http://schemas.microsoft.com/office/drawing/2014/main" id="{9CD20050-0E8E-4F99-8331-E3C9625F4D8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9" y="198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77" name="Line 868">
                <a:extLst>
                  <a:ext uri="{FF2B5EF4-FFF2-40B4-BE49-F238E27FC236}">
                    <a16:creationId xmlns:a16="http://schemas.microsoft.com/office/drawing/2014/main" id="{E53D5C2B-E4D2-4501-949C-8782F48F5B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9" y="198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78" name="Rectangle 869">
                <a:extLst>
                  <a:ext uri="{FF2B5EF4-FFF2-40B4-BE49-F238E27FC236}">
                    <a16:creationId xmlns:a16="http://schemas.microsoft.com/office/drawing/2014/main" id="{974E635A-7096-4614-AA7B-0A20B2AE74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6" y="1987"/>
                <a:ext cx="554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79" name="Line 870">
                <a:extLst>
                  <a:ext uri="{FF2B5EF4-FFF2-40B4-BE49-F238E27FC236}">
                    <a16:creationId xmlns:a16="http://schemas.microsoft.com/office/drawing/2014/main" id="{503659AB-D2B9-4877-A9D6-65E90B50DDD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6" y="1987"/>
                <a:ext cx="55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80" name="Rectangle 871">
                <a:extLst>
                  <a:ext uri="{FF2B5EF4-FFF2-40B4-BE49-F238E27FC236}">
                    <a16:creationId xmlns:a16="http://schemas.microsoft.com/office/drawing/2014/main" id="{7B0B8307-22CA-449C-9EF1-15A4CA872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" y="1987"/>
                <a:ext cx="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81" name="Line 872">
                <a:extLst>
                  <a:ext uri="{FF2B5EF4-FFF2-40B4-BE49-F238E27FC236}">
                    <a16:creationId xmlns:a16="http://schemas.microsoft.com/office/drawing/2014/main" id="{81B44528-E539-4633-9E70-F4B203F681B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198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82" name="Line 873">
                <a:extLst>
                  <a:ext uri="{FF2B5EF4-FFF2-40B4-BE49-F238E27FC236}">
                    <a16:creationId xmlns:a16="http://schemas.microsoft.com/office/drawing/2014/main" id="{30B0F9AF-3B23-419C-98A0-02289961344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198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83" name="Rectangle 874">
                <a:extLst>
                  <a:ext uri="{FF2B5EF4-FFF2-40B4-BE49-F238E27FC236}">
                    <a16:creationId xmlns:a16="http://schemas.microsoft.com/office/drawing/2014/main" id="{B38D6026-52D3-4496-83EE-185E5FF354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7" y="1987"/>
                <a:ext cx="80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84" name="Line 875">
                <a:extLst>
                  <a:ext uri="{FF2B5EF4-FFF2-40B4-BE49-F238E27FC236}">
                    <a16:creationId xmlns:a16="http://schemas.microsoft.com/office/drawing/2014/main" id="{8E754F84-FB91-4996-AF70-1049ABE78BE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7" y="1987"/>
                <a:ext cx="7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85" name="Rectangle 876">
                <a:extLst>
                  <a:ext uri="{FF2B5EF4-FFF2-40B4-BE49-F238E27FC236}">
                    <a16:creationId xmlns:a16="http://schemas.microsoft.com/office/drawing/2014/main" id="{E4F2E056-A483-4509-9348-7C582EF92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4" y="1987"/>
                <a:ext cx="7" cy="4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86" name="Line 877">
                <a:extLst>
                  <a:ext uri="{FF2B5EF4-FFF2-40B4-BE49-F238E27FC236}">
                    <a16:creationId xmlns:a16="http://schemas.microsoft.com/office/drawing/2014/main" id="{6D0F1042-ED5A-4886-BD0E-9D58FB4EF24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" y="198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87" name="Line 878">
                <a:extLst>
                  <a:ext uri="{FF2B5EF4-FFF2-40B4-BE49-F238E27FC236}">
                    <a16:creationId xmlns:a16="http://schemas.microsoft.com/office/drawing/2014/main" id="{6E575766-C3FE-4764-9CFA-9CD0F8F33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" y="1987"/>
                <a:ext cx="0" cy="4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88" name="Rectangle 879">
                <a:extLst>
                  <a:ext uri="{FF2B5EF4-FFF2-40B4-BE49-F238E27FC236}">
                    <a16:creationId xmlns:a16="http://schemas.microsoft.com/office/drawing/2014/main" id="{33597E59-9352-41C9-907B-765FCB049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3" y="1991"/>
                <a:ext cx="7" cy="16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89" name="Line 880">
                <a:extLst>
                  <a:ext uri="{FF2B5EF4-FFF2-40B4-BE49-F238E27FC236}">
                    <a16:creationId xmlns:a16="http://schemas.microsoft.com/office/drawing/2014/main" id="{B6F19063-9C14-4A08-BCFE-6B744AC66E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1991"/>
                <a:ext cx="0" cy="1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90" name="Rectangle 881">
                <a:extLst>
                  <a:ext uri="{FF2B5EF4-FFF2-40B4-BE49-F238E27FC236}">
                    <a16:creationId xmlns:a16="http://schemas.microsoft.com/office/drawing/2014/main" id="{B6BF21DC-1715-4808-8EFF-0B2CB98245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" y="1991"/>
                <a:ext cx="7" cy="16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91" name="Line 882">
                <a:extLst>
                  <a:ext uri="{FF2B5EF4-FFF2-40B4-BE49-F238E27FC236}">
                    <a16:creationId xmlns:a16="http://schemas.microsoft.com/office/drawing/2014/main" id="{D8877F9F-5C75-47DB-BC28-21F5F792E00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1991"/>
                <a:ext cx="0" cy="1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92" name="Rectangle 883">
                <a:extLst>
                  <a:ext uri="{FF2B5EF4-FFF2-40B4-BE49-F238E27FC236}">
                    <a16:creationId xmlns:a16="http://schemas.microsoft.com/office/drawing/2014/main" id="{734D591F-5683-497E-A3F3-70DF7FF6BA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5" y="1991"/>
                <a:ext cx="7" cy="16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93" name="Line 884">
                <a:extLst>
                  <a:ext uri="{FF2B5EF4-FFF2-40B4-BE49-F238E27FC236}">
                    <a16:creationId xmlns:a16="http://schemas.microsoft.com/office/drawing/2014/main" id="{1FFDFC4E-8C4F-4798-8D9B-EF7358FC6A3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5" y="1991"/>
                <a:ext cx="0" cy="1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94" name="Rectangle 885">
                <a:extLst>
                  <a:ext uri="{FF2B5EF4-FFF2-40B4-BE49-F238E27FC236}">
                    <a16:creationId xmlns:a16="http://schemas.microsoft.com/office/drawing/2014/main" id="{4AE80D67-CBE0-4A79-A3E8-2AA63F766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7" y="1991"/>
                <a:ext cx="7" cy="16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95" name="Line 886">
                <a:extLst>
                  <a:ext uri="{FF2B5EF4-FFF2-40B4-BE49-F238E27FC236}">
                    <a16:creationId xmlns:a16="http://schemas.microsoft.com/office/drawing/2014/main" id="{A7C9172B-37F9-40E3-BCA1-12806BE56DC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1991"/>
                <a:ext cx="0" cy="1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96" name="Rectangle 887">
                <a:extLst>
                  <a:ext uri="{FF2B5EF4-FFF2-40B4-BE49-F238E27FC236}">
                    <a16:creationId xmlns:a16="http://schemas.microsoft.com/office/drawing/2014/main" id="{567919F8-F7E4-4766-BD82-C3144DF72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1991"/>
                <a:ext cx="7" cy="16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97" name="Line 888">
                <a:extLst>
                  <a:ext uri="{FF2B5EF4-FFF2-40B4-BE49-F238E27FC236}">
                    <a16:creationId xmlns:a16="http://schemas.microsoft.com/office/drawing/2014/main" id="{38B001F0-064C-412A-94A8-2095BC40665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9" y="1991"/>
                <a:ext cx="0" cy="1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98" name="Rectangle 889">
                <a:extLst>
                  <a:ext uri="{FF2B5EF4-FFF2-40B4-BE49-F238E27FC236}">
                    <a16:creationId xmlns:a16="http://schemas.microsoft.com/office/drawing/2014/main" id="{274985C5-D168-4CCD-AC6C-69F650B26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" y="1991"/>
                <a:ext cx="7" cy="16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999" name="Line 890">
                <a:extLst>
                  <a:ext uri="{FF2B5EF4-FFF2-40B4-BE49-F238E27FC236}">
                    <a16:creationId xmlns:a16="http://schemas.microsoft.com/office/drawing/2014/main" id="{118CA79C-CDBB-4AF1-AAC0-F76B8699CC2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1991"/>
                <a:ext cx="0" cy="1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00" name="Rectangle 891">
                <a:extLst>
                  <a:ext uri="{FF2B5EF4-FFF2-40B4-BE49-F238E27FC236}">
                    <a16:creationId xmlns:a16="http://schemas.microsoft.com/office/drawing/2014/main" id="{DDD3D858-B6D1-4224-824E-43F09F5BD9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4" y="1991"/>
                <a:ext cx="7" cy="16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01" name="Line 892">
                <a:extLst>
                  <a:ext uri="{FF2B5EF4-FFF2-40B4-BE49-F238E27FC236}">
                    <a16:creationId xmlns:a16="http://schemas.microsoft.com/office/drawing/2014/main" id="{4E0424D3-B619-4BDE-8920-61BBBD46DAE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" y="1991"/>
                <a:ext cx="0" cy="166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02" name="Rectangle 893">
                <a:extLst>
                  <a:ext uri="{FF2B5EF4-FFF2-40B4-BE49-F238E27FC236}">
                    <a16:creationId xmlns:a16="http://schemas.microsoft.com/office/drawing/2014/main" id="{661F0CE3-AA3F-4ADA-8982-E1D4D0E60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" y="2165"/>
                <a:ext cx="100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Wnioskowane środki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3" name="Rectangle 894">
                <a:extLst>
                  <a:ext uri="{FF2B5EF4-FFF2-40B4-BE49-F238E27FC236}">
                    <a16:creationId xmlns:a16="http://schemas.microsoft.com/office/drawing/2014/main" id="{08FD2612-9415-4EDC-AF5C-E0E84D15D0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" y="2256"/>
                <a:ext cx="432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SFWON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4" name="Rectangle 895">
                <a:extLst>
                  <a:ext uri="{FF2B5EF4-FFF2-40B4-BE49-F238E27FC236}">
                    <a16:creationId xmlns:a16="http://schemas.microsoft.com/office/drawing/2014/main" id="{60A4772F-EB51-4731-B34D-ACC5760F61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6" y="2256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5" name="Rectangle 896">
                <a:extLst>
                  <a:ext uri="{FF2B5EF4-FFF2-40B4-BE49-F238E27FC236}">
                    <a16:creationId xmlns:a16="http://schemas.microsoft.com/office/drawing/2014/main" id="{C1AE1A51-E04A-479B-ABB4-BDC6B4B6C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4" y="2165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6" name="Rectangle 897">
                <a:extLst>
                  <a:ext uri="{FF2B5EF4-FFF2-40B4-BE49-F238E27FC236}">
                    <a16:creationId xmlns:a16="http://schemas.microsoft.com/office/drawing/2014/main" id="{1E9C79D2-18F1-42C8-B271-8A7FB3B332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" y="2165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7" name="Rectangle 898">
                <a:extLst>
                  <a:ext uri="{FF2B5EF4-FFF2-40B4-BE49-F238E27FC236}">
                    <a16:creationId xmlns:a16="http://schemas.microsoft.com/office/drawing/2014/main" id="{802DD081-2278-4FDE-BBCC-F9642C263B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5" y="2165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8" name="Rectangle 899">
                <a:extLst>
                  <a:ext uri="{FF2B5EF4-FFF2-40B4-BE49-F238E27FC236}">
                    <a16:creationId xmlns:a16="http://schemas.microsoft.com/office/drawing/2014/main" id="{C51DB8FD-5DBF-4714-81B9-3527BC050F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2165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09" name="Rectangle 900">
                <a:extLst>
                  <a:ext uri="{FF2B5EF4-FFF2-40B4-BE49-F238E27FC236}">
                    <a16:creationId xmlns:a16="http://schemas.microsoft.com/office/drawing/2014/main" id="{50781486-F43E-4180-969F-07731B62EA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8" y="2165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10" name="Rectangle 901">
                <a:extLst>
                  <a:ext uri="{FF2B5EF4-FFF2-40B4-BE49-F238E27FC236}">
                    <a16:creationId xmlns:a16="http://schemas.microsoft.com/office/drawing/2014/main" id="{2330B5B4-4FFE-494E-BE7C-414DC23FF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3" y="2157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11" name="Line 902">
                <a:extLst>
                  <a:ext uri="{FF2B5EF4-FFF2-40B4-BE49-F238E27FC236}">
                    <a16:creationId xmlns:a16="http://schemas.microsoft.com/office/drawing/2014/main" id="{021C99A0-7E95-46A1-ADC4-A0350D5C649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215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12" name="Line 903">
                <a:extLst>
                  <a:ext uri="{FF2B5EF4-FFF2-40B4-BE49-F238E27FC236}">
                    <a16:creationId xmlns:a16="http://schemas.microsoft.com/office/drawing/2014/main" id="{72F4549D-42EC-46C9-875A-8109FDD3042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215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13" name="Rectangle 904">
                <a:extLst>
                  <a:ext uri="{FF2B5EF4-FFF2-40B4-BE49-F238E27FC236}">
                    <a16:creationId xmlns:a16="http://schemas.microsoft.com/office/drawing/2014/main" id="{98D66D28-4C54-4EA4-AC09-83D9763B8C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0" y="2157"/>
                <a:ext cx="1236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14" name="Line 905">
                <a:extLst>
                  <a:ext uri="{FF2B5EF4-FFF2-40B4-BE49-F238E27FC236}">
                    <a16:creationId xmlns:a16="http://schemas.microsoft.com/office/drawing/2014/main" id="{91848CF0-7629-4BDF-AE6F-6673D7BFDF3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0" y="2157"/>
                <a:ext cx="12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15" name="Rectangle 906">
                <a:extLst>
                  <a:ext uri="{FF2B5EF4-FFF2-40B4-BE49-F238E27FC236}">
                    <a16:creationId xmlns:a16="http://schemas.microsoft.com/office/drawing/2014/main" id="{8D29CEE9-FCD4-412B-BAC2-EEB8ABCB4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" y="2157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16" name="Line 907">
                <a:extLst>
                  <a:ext uri="{FF2B5EF4-FFF2-40B4-BE49-F238E27FC236}">
                    <a16:creationId xmlns:a16="http://schemas.microsoft.com/office/drawing/2014/main" id="{52A49B4C-399D-4670-B806-19DA01BBAF0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215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17" name="Line 908">
                <a:extLst>
                  <a:ext uri="{FF2B5EF4-FFF2-40B4-BE49-F238E27FC236}">
                    <a16:creationId xmlns:a16="http://schemas.microsoft.com/office/drawing/2014/main" id="{EE002073-17DD-40CA-B102-2F5C2EC2C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215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18" name="Rectangle 909">
                <a:extLst>
                  <a:ext uri="{FF2B5EF4-FFF2-40B4-BE49-F238E27FC236}">
                    <a16:creationId xmlns:a16="http://schemas.microsoft.com/office/drawing/2014/main" id="{820A7423-2525-447A-8811-5BC4C033D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3" y="2157"/>
                <a:ext cx="67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19" name="Line 910">
                <a:extLst>
                  <a:ext uri="{FF2B5EF4-FFF2-40B4-BE49-F238E27FC236}">
                    <a16:creationId xmlns:a16="http://schemas.microsoft.com/office/drawing/2014/main" id="{88B84C91-1208-4163-9265-BC2AB46E87E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3" y="2157"/>
                <a:ext cx="67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20" name="Rectangle 911">
                <a:extLst>
                  <a:ext uri="{FF2B5EF4-FFF2-40B4-BE49-F238E27FC236}">
                    <a16:creationId xmlns:a16="http://schemas.microsoft.com/office/drawing/2014/main" id="{52376D96-0AC4-4DF6-BF98-E25449A8C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5" y="2157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21" name="Line 912">
                <a:extLst>
                  <a:ext uri="{FF2B5EF4-FFF2-40B4-BE49-F238E27FC236}">
                    <a16:creationId xmlns:a16="http://schemas.microsoft.com/office/drawing/2014/main" id="{7CA465E6-122A-4B49-A73B-FD8DB7F84F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5" y="215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22" name="Line 913">
                <a:extLst>
                  <a:ext uri="{FF2B5EF4-FFF2-40B4-BE49-F238E27FC236}">
                    <a16:creationId xmlns:a16="http://schemas.microsoft.com/office/drawing/2014/main" id="{4A27020C-07EA-467F-B2C4-45814D72CB7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5" y="215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23" name="Rectangle 914">
                <a:extLst>
                  <a:ext uri="{FF2B5EF4-FFF2-40B4-BE49-F238E27FC236}">
                    <a16:creationId xmlns:a16="http://schemas.microsoft.com/office/drawing/2014/main" id="{4C34B9BB-AB3A-45BD-8CC1-864B0D8C7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" y="2157"/>
                <a:ext cx="67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24" name="Line 915">
                <a:extLst>
                  <a:ext uri="{FF2B5EF4-FFF2-40B4-BE49-F238E27FC236}">
                    <a16:creationId xmlns:a16="http://schemas.microsoft.com/office/drawing/2014/main" id="{06B5E00A-7ED1-45D6-8011-5BE8AE823C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2" y="2157"/>
                <a:ext cx="6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25" name="Rectangle 916">
                <a:extLst>
                  <a:ext uri="{FF2B5EF4-FFF2-40B4-BE49-F238E27FC236}">
                    <a16:creationId xmlns:a16="http://schemas.microsoft.com/office/drawing/2014/main" id="{98036636-2E5A-4D46-A395-993955F17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7" y="2157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26" name="Line 917">
                <a:extLst>
                  <a:ext uri="{FF2B5EF4-FFF2-40B4-BE49-F238E27FC236}">
                    <a16:creationId xmlns:a16="http://schemas.microsoft.com/office/drawing/2014/main" id="{25F01710-ED85-4AB8-BB52-DA2762A32D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215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27" name="Line 918">
                <a:extLst>
                  <a:ext uri="{FF2B5EF4-FFF2-40B4-BE49-F238E27FC236}">
                    <a16:creationId xmlns:a16="http://schemas.microsoft.com/office/drawing/2014/main" id="{ED2F8E07-DBA3-4632-ACB2-2E8444053EE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215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28" name="Rectangle 919">
                <a:extLst>
                  <a:ext uri="{FF2B5EF4-FFF2-40B4-BE49-F238E27FC236}">
                    <a16:creationId xmlns:a16="http://schemas.microsoft.com/office/drawing/2014/main" id="{53F4C835-EEB7-4C91-92E1-A8CEB5EEAF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4" y="2157"/>
                <a:ext cx="67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29" name="Line 920">
                <a:extLst>
                  <a:ext uri="{FF2B5EF4-FFF2-40B4-BE49-F238E27FC236}">
                    <a16:creationId xmlns:a16="http://schemas.microsoft.com/office/drawing/2014/main" id="{0AE41D92-9EA4-4BA9-A75C-AB2BFD1E5D6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4" y="2157"/>
                <a:ext cx="6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30" name="Rectangle 921">
                <a:extLst>
                  <a:ext uri="{FF2B5EF4-FFF2-40B4-BE49-F238E27FC236}">
                    <a16:creationId xmlns:a16="http://schemas.microsoft.com/office/drawing/2014/main" id="{6BB13DA9-7DED-4C64-91CC-826C56B86A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157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31" name="Line 922">
                <a:extLst>
                  <a:ext uri="{FF2B5EF4-FFF2-40B4-BE49-F238E27FC236}">
                    <a16:creationId xmlns:a16="http://schemas.microsoft.com/office/drawing/2014/main" id="{4D3DEA0A-BDCB-4C5B-BADB-D856D280CB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9" y="215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32" name="Line 923">
                <a:extLst>
                  <a:ext uri="{FF2B5EF4-FFF2-40B4-BE49-F238E27FC236}">
                    <a16:creationId xmlns:a16="http://schemas.microsoft.com/office/drawing/2014/main" id="{9C221DF7-BE42-4100-AD15-1878EFBACEC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9" y="215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33" name="Rectangle 924">
                <a:extLst>
                  <a:ext uri="{FF2B5EF4-FFF2-40B4-BE49-F238E27FC236}">
                    <a16:creationId xmlns:a16="http://schemas.microsoft.com/office/drawing/2014/main" id="{693FF38B-F101-4561-812F-A2CFBAABF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6" y="2157"/>
                <a:ext cx="55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34" name="Line 925">
                <a:extLst>
                  <a:ext uri="{FF2B5EF4-FFF2-40B4-BE49-F238E27FC236}">
                    <a16:creationId xmlns:a16="http://schemas.microsoft.com/office/drawing/2014/main" id="{A80D821C-7C70-4FBA-ACF6-E1CE401A924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6" y="2157"/>
                <a:ext cx="55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35" name="Rectangle 926">
                <a:extLst>
                  <a:ext uri="{FF2B5EF4-FFF2-40B4-BE49-F238E27FC236}">
                    <a16:creationId xmlns:a16="http://schemas.microsoft.com/office/drawing/2014/main" id="{293E7FA1-34F3-44A2-80E5-8657D3CE4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" y="2157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36" name="Line 927">
                <a:extLst>
                  <a:ext uri="{FF2B5EF4-FFF2-40B4-BE49-F238E27FC236}">
                    <a16:creationId xmlns:a16="http://schemas.microsoft.com/office/drawing/2014/main" id="{CA7E0B68-1EBF-402C-9EFC-35E92554D9E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215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37" name="Line 928">
                <a:extLst>
                  <a:ext uri="{FF2B5EF4-FFF2-40B4-BE49-F238E27FC236}">
                    <a16:creationId xmlns:a16="http://schemas.microsoft.com/office/drawing/2014/main" id="{96AF4383-165F-4033-8E45-961DB7E2C94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215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38" name="Rectangle 929">
                <a:extLst>
                  <a:ext uri="{FF2B5EF4-FFF2-40B4-BE49-F238E27FC236}">
                    <a16:creationId xmlns:a16="http://schemas.microsoft.com/office/drawing/2014/main" id="{98AA446A-BF27-44E5-833E-B268B26F5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7" y="2157"/>
                <a:ext cx="80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39" name="Line 930">
                <a:extLst>
                  <a:ext uri="{FF2B5EF4-FFF2-40B4-BE49-F238E27FC236}">
                    <a16:creationId xmlns:a16="http://schemas.microsoft.com/office/drawing/2014/main" id="{E23572C8-98ED-467F-91C8-08710EF180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7" y="2157"/>
                <a:ext cx="736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40" name="Rectangle 931">
                <a:extLst>
                  <a:ext uri="{FF2B5EF4-FFF2-40B4-BE49-F238E27FC236}">
                    <a16:creationId xmlns:a16="http://schemas.microsoft.com/office/drawing/2014/main" id="{A693E827-5E4C-477E-9FF2-62D58C4AF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4" y="2157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41" name="Line 932">
                <a:extLst>
                  <a:ext uri="{FF2B5EF4-FFF2-40B4-BE49-F238E27FC236}">
                    <a16:creationId xmlns:a16="http://schemas.microsoft.com/office/drawing/2014/main" id="{3F3C8718-AC78-4A4C-A0E4-FBCA7631EB5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" y="2157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42" name="Line 933">
                <a:extLst>
                  <a:ext uri="{FF2B5EF4-FFF2-40B4-BE49-F238E27FC236}">
                    <a16:creationId xmlns:a16="http://schemas.microsoft.com/office/drawing/2014/main" id="{7D76F972-3E7A-4A31-987F-8EE64CDCF7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" y="2157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43" name="Rectangle 934">
                <a:extLst>
                  <a:ext uri="{FF2B5EF4-FFF2-40B4-BE49-F238E27FC236}">
                    <a16:creationId xmlns:a16="http://schemas.microsoft.com/office/drawing/2014/main" id="{4BED24BC-078E-4FB4-8AC8-4577F1F6C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3" y="2162"/>
                <a:ext cx="7" cy="1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44" name="Line 935">
                <a:extLst>
                  <a:ext uri="{FF2B5EF4-FFF2-40B4-BE49-F238E27FC236}">
                    <a16:creationId xmlns:a16="http://schemas.microsoft.com/office/drawing/2014/main" id="{94EEFB5B-EE3D-4DA6-849C-BC15E0FAA86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2162"/>
                <a:ext cx="0" cy="1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45" name="Rectangle 936">
                <a:extLst>
                  <a:ext uri="{FF2B5EF4-FFF2-40B4-BE49-F238E27FC236}">
                    <a16:creationId xmlns:a16="http://schemas.microsoft.com/office/drawing/2014/main" id="{B13C4D1F-927D-4CF3-9FC4-A703A76F8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" y="2162"/>
                <a:ext cx="7" cy="1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46" name="Line 937">
                <a:extLst>
                  <a:ext uri="{FF2B5EF4-FFF2-40B4-BE49-F238E27FC236}">
                    <a16:creationId xmlns:a16="http://schemas.microsoft.com/office/drawing/2014/main" id="{3EC1FC38-EC52-4705-9E85-B50FB85AF69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2162"/>
                <a:ext cx="0" cy="1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47" name="Rectangle 938">
                <a:extLst>
                  <a:ext uri="{FF2B5EF4-FFF2-40B4-BE49-F238E27FC236}">
                    <a16:creationId xmlns:a16="http://schemas.microsoft.com/office/drawing/2014/main" id="{EB33390A-BC8C-4A2B-886A-19B92DA6F0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5" y="2162"/>
                <a:ext cx="7" cy="1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48" name="Line 939">
                <a:extLst>
                  <a:ext uri="{FF2B5EF4-FFF2-40B4-BE49-F238E27FC236}">
                    <a16:creationId xmlns:a16="http://schemas.microsoft.com/office/drawing/2014/main" id="{A6828873-AF16-4C4D-94B3-F4BE161E02E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5" y="2162"/>
                <a:ext cx="0" cy="1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49" name="Rectangle 940">
                <a:extLst>
                  <a:ext uri="{FF2B5EF4-FFF2-40B4-BE49-F238E27FC236}">
                    <a16:creationId xmlns:a16="http://schemas.microsoft.com/office/drawing/2014/main" id="{1CF3151B-8EFF-4E04-8185-C7FCBA794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7" y="2162"/>
                <a:ext cx="7" cy="1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50" name="Line 941">
                <a:extLst>
                  <a:ext uri="{FF2B5EF4-FFF2-40B4-BE49-F238E27FC236}">
                    <a16:creationId xmlns:a16="http://schemas.microsoft.com/office/drawing/2014/main" id="{5F46C1B0-1F17-4CCA-A855-DF7CF9A05B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2162"/>
                <a:ext cx="0" cy="1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51" name="Rectangle 942">
                <a:extLst>
                  <a:ext uri="{FF2B5EF4-FFF2-40B4-BE49-F238E27FC236}">
                    <a16:creationId xmlns:a16="http://schemas.microsoft.com/office/drawing/2014/main" id="{D6A4AEC3-2F83-4B43-8F50-527C09B17E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162"/>
                <a:ext cx="7" cy="1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52" name="Line 943">
                <a:extLst>
                  <a:ext uri="{FF2B5EF4-FFF2-40B4-BE49-F238E27FC236}">
                    <a16:creationId xmlns:a16="http://schemas.microsoft.com/office/drawing/2014/main" id="{2D1C8804-B57B-4242-9AEF-1E604988F0C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9" y="2162"/>
                <a:ext cx="0" cy="1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53" name="Rectangle 944">
                <a:extLst>
                  <a:ext uri="{FF2B5EF4-FFF2-40B4-BE49-F238E27FC236}">
                    <a16:creationId xmlns:a16="http://schemas.microsoft.com/office/drawing/2014/main" id="{EC148C16-8DAA-4184-BE0A-5925401AD7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" y="2162"/>
                <a:ext cx="7" cy="1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54" name="Line 945">
                <a:extLst>
                  <a:ext uri="{FF2B5EF4-FFF2-40B4-BE49-F238E27FC236}">
                    <a16:creationId xmlns:a16="http://schemas.microsoft.com/office/drawing/2014/main" id="{AB8FD735-6651-41E5-A7C2-4CE9A9E5A30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2162"/>
                <a:ext cx="0" cy="1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55" name="Rectangle 946">
                <a:extLst>
                  <a:ext uri="{FF2B5EF4-FFF2-40B4-BE49-F238E27FC236}">
                    <a16:creationId xmlns:a16="http://schemas.microsoft.com/office/drawing/2014/main" id="{71F95CCF-49A1-4941-83C5-2C19DB074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4" y="2162"/>
                <a:ext cx="7" cy="18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56" name="Line 947">
                <a:extLst>
                  <a:ext uri="{FF2B5EF4-FFF2-40B4-BE49-F238E27FC236}">
                    <a16:creationId xmlns:a16="http://schemas.microsoft.com/office/drawing/2014/main" id="{14E310FD-BCF4-4DA7-9D6F-F25CE8A84D5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894" y="2162"/>
                <a:ext cx="0" cy="18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57" name="Rectangle 948">
                <a:extLst>
                  <a:ext uri="{FF2B5EF4-FFF2-40B4-BE49-F238E27FC236}">
                    <a16:creationId xmlns:a16="http://schemas.microsoft.com/office/drawing/2014/main" id="{C8DAD3D1-5DC3-456D-B693-842BF4611F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11" y="2353"/>
                <a:ext cx="696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Inne (jakie) …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8" name="Rectangle 949">
                <a:extLst>
                  <a:ext uri="{FF2B5EF4-FFF2-40B4-BE49-F238E27FC236}">
                    <a16:creationId xmlns:a16="http://schemas.microsoft.com/office/drawing/2014/main" id="{9222641C-FCA2-4965-A292-4745813473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3" y="2353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9" name="Rectangle 950">
                <a:extLst>
                  <a:ext uri="{FF2B5EF4-FFF2-40B4-BE49-F238E27FC236}">
                    <a16:creationId xmlns:a16="http://schemas.microsoft.com/office/drawing/2014/main" id="{E94CF360-CA43-4FF1-84CE-38D644149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54" y="2353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0" name="Rectangle 951">
                <a:extLst>
                  <a:ext uri="{FF2B5EF4-FFF2-40B4-BE49-F238E27FC236}">
                    <a16:creationId xmlns:a16="http://schemas.microsoft.com/office/drawing/2014/main" id="{7B537E05-B569-4EC6-A529-F86149DD0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33" y="2353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1" name="Rectangle 952">
                <a:extLst>
                  <a:ext uri="{FF2B5EF4-FFF2-40B4-BE49-F238E27FC236}">
                    <a16:creationId xmlns:a16="http://schemas.microsoft.com/office/drawing/2014/main" id="{61EFF033-F2B9-4A15-88C9-BFC9EE9E5D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15" y="2353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2" name="Rectangle 953">
                <a:extLst>
                  <a:ext uri="{FF2B5EF4-FFF2-40B4-BE49-F238E27FC236}">
                    <a16:creationId xmlns:a16="http://schemas.microsoft.com/office/drawing/2014/main" id="{E441368A-4A4B-4481-9B02-9B261EE80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7" y="2353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3" name="Rectangle 954">
                <a:extLst>
                  <a:ext uri="{FF2B5EF4-FFF2-40B4-BE49-F238E27FC236}">
                    <a16:creationId xmlns:a16="http://schemas.microsoft.com/office/drawing/2014/main" id="{9A99379D-2E4F-4872-A896-488BF2E0F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8" y="2353"/>
                <a:ext cx="71" cy="1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pl-PL" altLang="pl-PL" sz="1000" b="0" i="0" u="none" strike="noStrike" cap="none" normalizeH="0" baseline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pl-PL" altLang="pl-PL" sz="18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4" name="Rectangle 955">
                <a:extLst>
                  <a:ext uri="{FF2B5EF4-FFF2-40B4-BE49-F238E27FC236}">
                    <a16:creationId xmlns:a16="http://schemas.microsoft.com/office/drawing/2014/main" id="{1238E4A4-2F3E-4A5F-B45C-AAC4DA0D03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33" y="2345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65" name="Line 956">
                <a:extLst>
                  <a:ext uri="{FF2B5EF4-FFF2-40B4-BE49-F238E27FC236}">
                    <a16:creationId xmlns:a16="http://schemas.microsoft.com/office/drawing/2014/main" id="{E6E407EE-E51B-4F41-B89D-08021526BF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234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66" name="Line 957">
                <a:extLst>
                  <a:ext uri="{FF2B5EF4-FFF2-40B4-BE49-F238E27FC236}">
                    <a16:creationId xmlns:a16="http://schemas.microsoft.com/office/drawing/2014/main" id="{ECE83834-91FE-4B6A-ACCB-250A8C7AB5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33" y="234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67" name="Rectangle 958">
                <a:extLst>
                  <a:ext uri="{FF2B5EF4-FFF2-40B4-BE49-F238E27FC236}">
                    <a16:creationId xmlns:a16="http://schemas.microsoft.com/office/drawing/2014/main" id="{789F1AD2-0A46-4146-B6A5-F1C589E67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0" y="2345"/>
                <a:ext cx="1236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68" name="Line 959">
                <a:extLst>
                  <a:ext uri="{FF2B5EF4-FFF2-40B4-BE49-F238E27FC236}">
                    <a16:creationId xmlns:a16="http://schemas.microsoft.com/office/drawing/2014/main" id="{71740A0F-20AC-4C7E-A1B6-7B82166E4E7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240" y="2345"/>
                <a:ext cx="1236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69" name="Rectangle 960">
                <a:extLst>
                  <a:ext uri="{FF2B5EF4-FFF2-40B4-BE49-F238E27FC236}">
                    <a16:creationId xmlns:a16="http://schemas.microsoft.com/office/drawing/2014/main" id="{37966619-9FD0-4AFD-B6F0-6702BE525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76" y="2345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70" name="Line 961">
                <a:extLst>
                  <a:ext uri="{FF2B5EF4-FFF2-40B4-BE49-F238E27FC236}">
                    <a16:creationId xmlns:a16="http://schemas.microsoft.com/office/drawing/2014/main" id="{7F513E12-64DC-4D5D-9D73-4DC1B9F01E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234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71" name="Line 962">
                <a:extLst>
                  <a:ext uri="{FF2B5EF4-FFF2-40B4-BE49-F238E27FC236}">
                    <a16:creationId xmlns:a16="http://schemas.microsoft.com/office/drawing/2014/main" id="{CCB4AAF8-5A53-43CC-857C-3512334DD93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76" y="234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72" name="Rectangle 963">
                <a:extLst>
                  <a:ext uri="{FF2B5EF4-FFF2-40B4-BE49-F238E27FC236}">
                    <a16:creationId xmlns:a16="http://schemas.microsoft.com/office/drawing/2014/main" id="{37DF4878-10E3-4724-B730-65927D9DD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83" y="2345"/>
                <a:ext cx="672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73" name="Line 964">
                <a:extLst>
                  <a:ext uri="{FF2B5EF4-FFF2-40B4-BE49-F238E27FC236}">
                    <a16:creationId xmlns:a16="http://schemas.microsoft.com/office/drawing/2014/main" id="{DF6A6A33-7871-45F6-A6EC-7D9BEDA2BF6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83" y="2345"/>
                <a:ext cx="672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74" name="Rectangle 965">
                <a:extLst>
                  <a:ext uri="{FF2B5EF4-FFF2-40B4-BE49-F238E27FC236}">
                    <a16:creationId xmlns:a16="http://schemas.microsoft.com/office/drawing/2014/main" id="{FCE73897-D265-4EF9-A3E8-6C23BEDB61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5" y="2345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75" name="Line 966">
                <a:extLst>
                  <a:ext uri="{FF2B5EF4-FFF2-40B4-BE49-F238E27FC236}">
                    <a16:creationId xmlns:a16="http://schemas.microsoft.com/office/drawing/2014/main" id="{2DF9C287-1D63-44CA-8670-7D0C37BCF6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5" y="234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76" name="Line 967">
                <a:extLst>
                  <a:ext uri="{FF2B5EF4-FFF2-40B4-BE49-F238E27FC236}">
                    <a16:creationId xmlns:a16="http://schemas.microsoft.com/office/drawing/2014/main" id="{2C07DC77-F2FE-4D35-9EF4-ADE70223F9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55" y="234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77" name="Rectangle 968">
                <a:extLst>
                  <a:ext uri="{FF2B5EF4-FFF2-40B4-BE49-F238E27FC236}">
                    <a16:creationId xmlns:a16="http://schemas.microsoft.com/office/drawing/2014/main" id="{9C4244E9-936C-43A7-9AA2-97C69A5A4A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2" y="2345"/>
                <a:ext cx="67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78" name="Line 969">
                <a:extLst>
                  <a:ext uri="{FF2B5EF4-FFF2-40B4-BE49-F238E27FC236}">
                    <a16:creationId xmlns:a16="http://schemas.microsoft.com/office/drawing/2014/main" id="{E39A56F8-A9CF-40A8-8BE1-1B6137B05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62" y="2345"/>
                <a:ext cx="6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79" name="Rectangle 970">
                <a:extLst>
                  <a:ext uri="{FF2B5EF4-FFF2-40B4-BE49-F238E27FC236}">
                    <a16:creationId xmlns:a16="http://schemas.microsoft.com/office/drawing/2014/main" id="{78C0B496-2E41-49F9-B507-864EEE062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7" y="2345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80" name="Line 971">
                <a:extLst>
                  <a:ext uri="{FF2B5EF4-FFF2-40B4-BE49-F238E27FC236}">
                    <a16:creationId xmlns:a16="http://schemas.microsoft.com/office/drawing/2014/main" id="{6984603B-8ACA-48AD-AD43-4DB44698EDA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234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81" name="Line 972">
                <a:extLst>
                  <a:ext uri="{FF2B5EF4-FFF2-40B4-BE49-F238E27FC236}">
                    <a16:creationId xmlns:a16="http://schemas.microsoft.com/office/drawing/2014/main" id="{50033666-89E9-46EA-82C6-22B1B19EBD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37" y="234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82" name="Rectangle 973">
                <a:extLst>
                  <a:ext uri="{FF2B5EF4-FFF2-40B4-BE49-F238E27FC236}">
                    <a16:creationId xmlns:a16="http://schemas.microsoft.com/office/drawing/2014/main" id="{0BE815CE-54E4-4C25-8F38-79B1B4670A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44" y="2345"/>
                <a:ext cx="67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83" name="Line 974">
                <a:extLst>
                  <a:ext uri="{FF2B5EF4-FFF2-40B4-BE49-F238E27FC236}">
                    <a16:creationId xmlns:a16="http://schemas.microsoft.com/office/drawing/2014/main" id="{6CC0C21C-B24C-49D8-B166-9556BFB4999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44" y="2345"/>
                <a:ext cx="675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84" name="Rectangle 975">
                <a:extLst>
                  <a:ext uri="{FF2B5EF4-FFF2-40B4-BE49-F238E27FC236}">
                    <a16:creationId xmlns:a16="http://schemas.microsoft.com/office/drawing/2014/main" id="{7C4D0C2A-FA2C-4CB1-8445-F7F823607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19" y="2345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85" name="Line 976">
                <a:extLst>
                  <a:ext uri="{FF2B5EF4-FFF2-40B4-BE49-F238E27FC236}">
                    <a16:creationId xmlns:a16="http://schemas.microsoft.com/office/drawing/2014/main" id="{299C3FCB-EFBD-404D-BFAF-2DFEB88564C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9" y="234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86" name="Line 977">
                <a:extLst>
                  <a:ext uri="{FF2B5EF4-FFF2-40B4-BE49-F238E27FC236}">
                    <a16:creationId xmlns:a16="http://schemas.microsoft.com/office/drawing/2014/main" id="{33BFF7B1-D6D5-4B50-81C6-D02D456E19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19" y="234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87" name="Rectangle 978">
                <a:extLst>
                  <a:ext uri="{FF2B5EF4-FFF2-40B4-BE49-F238E27FC236}">
                    <a16:creationId xmlns:a16="http://schemas.microsoft.com/office/drawing/2014/main" id="{B24AA58E-CC3D-4056-AA74-BBD426FBD6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6" y="2345"/>
                <a:ext cx="55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88" name="Line 979">
                <a:extLst>
                  <a:ext uri="{FF2B5EF4-FFF2-40B4-BE49-F238E27FC236}">
                    <a16:creationId xmlns:a16="http://schemas.microsoft.com/office/drawing/2014/main" id="{90F82D83-E568-4463-84AD-1A03D4C705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526" y="2345"/>
                <a:ext cx="554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89" name="Rectangle 980">
                <a:extLst>
                  <a:ext uri="{FF2B5EF4-FFF2-40B4-BE49-F238E27FC236}">
                    <a16:creationId xmlns:a16="http://schemas.microsoft.com/office/drawing/2014/main" id="{F4052299-63B7-4F9B-BE7D-296E713890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" y="2345"/>
                <a:ext cx="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90" name="Line 981">
                <a:extLst>
                  <a:ext uri="{FF2B5EF4-FFF2-40B4-BE49-F238E27FC236}">
                    <a16:creationId xmlns:a16="http://schemas.microsoft.com/office/drawing/2014/main" id="{93901804-26AC-4DE2-A7D3-4E50107FEA4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2345"/>
                <a:ext cx="7" cy="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91" name="Line 982">
                <a:extLst>
                  <a:ext uri="{FF2B5EF4-FFF2-40B4-BE49-F238E27FC236}">
                    <a16:creationId xmlns:a16="http://schemas.microsoft.com/office/drawing/2014/main" id="{B40B0869-631C-40B1-9DE9-51E1A99D040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080" y="2345"/>
                <a:ext cx="0" cy="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  <p:sp>
            <p:nvSpPr>
              <p:cNvPr id="1092" name="Rectangle 983">
                <a:extLst>
                  <a:ext uri="{FF2B5EF4-FFF2-40B4-BE49-F238E27FC236}">
                    <a16:creationId xmlns:a16="http://schemas.microsoft.com/office/drawing/2014/main" id="{AF5A81CE-BCDA-4B5E-AD49-7974C92121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7" y="2345"/>
                <a:ext cx="80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pl-PL"/>
              </a:p>
            </p:txBody>
          </p:sp>
        </p:grpSp>
        <p:sp>
          <p:nvSpPr>
            <p:cNvPr id="720" name="Line 985">
              <a:extLst>
                <a:ext uri="{FF2B5EF4-FFF2-40B4-BE49-F238E27FC236}">
                  <a16:creationId xmlns:a16="http://schemas.microsoft.com/office/drawing/2014/main" id="{D64FC447-97C9-465E-8BDC-B9790FF28E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7" y="2345"/>
              <a:ext cx="7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1" name="Rectangle 986">
              <a:extLst>
                <a:ext uri="{FF2B5EF4-FFF2-40B4-BE49-F238E27FC236}">
                  <a16:creationId xmlns:a16="http://schemas.microsoft.com/office/drawing/2014/main" id="{6233F51D-10A0-44F5-96BA-04C16FDB79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" y="2345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2" name="Line 987">
              <a:extLst>
                <a:ext uri="{FF2B5EF4-FFF2-40B4-BE49-F238E27FC236}">
                  <a16:creationId xmlns:a16="http://schemas.microsoft.com/office/drawing/2014/main" id="{3D2CEC7B-28EE-4AF2-9359-19C2D7F3E1B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4" y="2345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3" name="Line 988">
              <a:extLst>
                <a:ext uri="{FF2B5EF4-FFF2-40B4-BE49-F238E27FC236}">
                  <a16:creationId xmlns:a16="http://schemas.microsoft.com/office/drawing/2014/main" id="{4AD41D10-5180-4343-80D8-73294623A4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4" y="2345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4" name="Rectangle 989">
              <a:extLst>
                <a:ext uri="{FF2B5EF4-FFF2-40B4-BE49-F238E27FC236}">
                  <a16:creationId xmlns:a16="http://schemas.microsoft.com/office/drawing/2014/main" id="{ED9A5F6D-BE48-4F38-852E-4BD9676CC7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2350"/>
              <a:ext cx="7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5" name="Line 990">
              <a:extLst>
                <a:ext uri="{FF2B5EF4-FFF2-40B4-BE49-F238E27FC236}">
                  <a16:creationId xmlns:a16="http://schemas.microsoft.com/office/drawing/2014/main" id="{4C856FDF-ED02-4F62-8092-A5C59D6CB1E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" y="2350"/>
              <a:ext cx="0" cy="1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6" name="Rectangle 991">
              <a:extLst>
                <a:ext uri="{FF2B5EF4-FFF2-40B4-BE49-F238E27FC236}">
                  <a16:creationId xmlns:a16="http://schemas.microsoft.com/office/drawing/2014/main" id="{70B4F584-39E9-4EAF-88A4-49520C8C16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350"/>
              <a:ext cx="7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7" name="Line 992">
              <a:extLst>
                <a:ext uri="{FF2B5EF4-FFF2-40B4-BE49-F238E27FC236}">
                  <a16:creationId xmlns:a16="http://schemas.microsoft.com/office/drawing/2014/main" id="{7EAE6BCD-17E1-478C-997D-9E6A3DAA29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" y="2350"/>
              <a:ext cx="0" cy="1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8" name="Rectangle 993">
              <a:extLst>
                <a:ext uri="{FF2B5EF4-FFF2-40B4-BE49-F238E27FC236}">
                  <a16:creationId xmlns:a16="http://schemas.microsoft.com/office/drawing/2014/main" id="{76CFB08E-DC89-446C-BBC0-FB5D379F68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" y="2350"/>
              <a:ext cx="7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29" name="Line 994">
              <a:extLst>
                <a:ext uri="{FF2B5EF4-FFF2-40B4-BE49-F238E27FC236}">
                  <a16:creationId xmlns:a16="http://schemas.microsoft.com/office/drawing/2014/main" id="{E60B6F12-FA5D-42B2-97D5-6D2086D685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5" y="2350"/>
              <a:ext cx="0" cy="1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0" name="Rectangle 995">
              <a:extLst>
                <a:ext uri="{FF2B5EF4-FFF2-40B4-BE49-F238E27FC236}">
                  <a16:creationId xmlns:a16="http://schemas.microsoft.com/office/drawing/2014/main" id="{225AE903-6374-4729-BF64-99B3A136CF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" y="2350"/>
              <a:ext cx="7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1" name="Line 996">
              <a:extLst>
                <a:ext uri="{FF2B5EF4-FFF2-40B4-BE49-F238E27FC236}">
                  <a16:creationId xmlns:a16="http://schemas.microsoft.com/office/drawing/2014/main" id="{24EF04F7-0119-4963-BBB7-AAC49D2FE9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2350"/>
              <a:ext cx="0" cy="1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2" name="Rectangle 997">
              <a:extLst>
                <a:ext uri="{FF2B5EF4-FFF2-40B4-BE49-F238E27FC236}">
                  <a16:creationId xmlns:a16="http://schemas.microsoft.com/office/drawing/2014/main" id="{673795E3-A570-42AE-9C7B-995B608CC0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350"/>
              <a:ext cx="7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3" name="Line 998">
              <a:extLst>
                <a:ext uri="{FF2B5EF4-FFF2-40B4-BE49-F238E27FC236}">
                  <a16:creationId xmlns:a16="http://schemas.microsoft.com/office/drawing/2014/main" id="{7A35E4AA-CDAB-41E7-A2C3-1C93D10C79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9" y="2350"/>
              <a:ext cx="0" cy="1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4" name="Rectangle 999">
              <a:extLst>
                <a:ext uri="{FF2B5EF4-FFF2-40B4-BE49-F238E27FC236}">
                  <a16:creationId xmlns:a16="http://schemas.microsoft.com/office/drawing/2014/main" id="{39819B68-A429-4C06-8B62-6F2B3F9770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" y="2350"/>
              <a:ext cx="7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5" name="Line 1000">
              <a:extLst>
                <a:ext uri="{FF2B5EF4-FFF2-40B4-BE49-F238E27FC236}">
                  <a16:creationId xmlns:a16="http://schemas.microsoft.com/office/drawing/2014/main" id="{E8C5D7FD-6CEE-4E99-9A89-89BD536097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0" y="2350"/>
              <a:ext cx="0" cy="1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6" name="Rectangle 1001">
              <a:extLst>
                <a:ext uri="{FF2B5EF4-FFF2-40B4-BE49-F238E27FC236}">
                  <a16:creationId xmlns:a16="http://schemas.microsoft.com/office/drawing/2014/main" id="{CA390B15-7D98-495F-9A3B-CBA36CA6A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" y="2350"/>
              <a:ext cx="7" cy="16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7" name="Line 1002">
              <a:extLst>
                <a:ext uri="{FF2B5EF4-FFF2-40B4-BE49-F238E27FC236}">
                  <a16:creationId xmlns:a16="http://schemas.microsoft.com/office/drawing/2014/main" id="{967A7ECF-09F8-432D-932F-07B22DE55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4" y="2350"/>
              <a:ext cx="0" cy="16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38" name="Rectangle 1003">
              <a:extLst>
                <a:ext uri="{FF2B5EF4-FFF2-40B4-BE49-F238E27FC236}">
                  <a16:creationId xmlns:a16="http://schemas.microsoft.com/office/drawing/2014/main" id="{FF0A6F78-A709-4FC1-9B83-40804C7455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2523"/>
              <a:ext cx="459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RAZEM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39" name="Rectangle 1004">
              <a:extLst>
                <a:ext uri="{FF2B5EF4-FFF2-40B4-BE49-F238E27FC236}">
                  <a16:creationId xmlns:a16="http://schemas.microsoft.com/office/drawing/2014/main" id="{9B0FF300-7D9D-4290-9E0D-9763C84F0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0" y="2523"/>
              <a:ext cx="7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0" name="Rectangle 1005">
              <a:extLst>
                <a:ext uri="{FF2B5EF4-FFF2-40B4-BE49-F238E27FC236}">
                  <a16:creationId xmlns:a16="http://schemas.microsoft.com/office/drawing/2014/main" id="{73834A3C-49C5-4DA8-BF7C-6771B866D9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11" y="2615"/>
              <a:ext cx="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1" name="Rectangle 1006">
              <a:extLst>
                <a:ext uri="{FF2B5EF4-FFF2-40B4-BE49-F238E27FC236}">
                  <a16:creationId xmlns:a16="http://schemas.microsoft.com/office/drawing/2014/main" id="{DA5BE30F-0A93-4925-9F3D-B0BDD8835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4" y="2523"/>
              <a:ext cx="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2" name="Rectangle 1007">
              <a:extLst>
                <a:ext uri="{FF2B5EF4-FFF2-40B4-BE49-F238E27FC236}">
                  <a16:creationId xmlns:a16="http://schemas.microsoft.com/office/drawing/2014/main" id="{1AB0E5DB-10A0-4AC9-997D-DFA4A7742D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2523"/>
              <a:ext cx="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3" name="Rectangle 1008">
              <a:extLst>
                <a:ext uri="{FF2B5EF4-FFF2-40B4-BE49-F238E27FC236}">
                  <a16:creationId xmlns:a16="http://schemas.microsoft.com/office/drawing/2014/main" id="{D6536201-D559-46BD-ACCA-7FF5CA084F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5" y="2523"/>
              <a:ext cx="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4" name="Rectangle 1009">
              <a:extLst>
                <a:ext uri="{FF2B5EF4-FFF2-40B4-BE49-F238E27FC236}">
                  <a16:creationId xmlns:a16="http://schemas.microsoft.com/office/drawing/2014/main" id="{29EE53FB-1E62-40D4-AFA1-31890498BF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7" y="2523"/>
              <a:ext cx="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5" name="Rectangle 1010">
              <a:extLst>
                <a:ext uri="{FF2B5EF4-FFF2-40B4-BE49-F238E27FC236}">
                  <a16:creationId xmlns:a16="http://schemas.microsoft.com/office/drawing/2014/main" id="{5538084D-15AE-4AE1-A33C-D105540A46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8" y="2139"/>
              <a:ext cx="534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winno być </a:t>
              </a:r>
              <a:endPara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6" name="Rectangle 1011">
              <a:extLst>
                <a:ext uri="{FF2B5EF4-FFF2-40B4-BE49-F238E27FC236}">
                  <a16:creationId xmlns:a16="http://schemas.microsoft.com/office/drawing/2014/main" id="{CD4FD6A4-9EAB-43F3-A549-4DAF0203CC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86" y="2249"/>
              <a:ext cx="6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spójne z kol. </a:t>
              </a:r>
              <a:endPara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7" name="Rectangle 1012">
              <a:extLst>
                <a:ext uri="{FF2B5EF4-FFF2-40B4-BE49-F238E27FC236}">
                  <a16:creationId xmlns:a16="http://schemas.microsoft.com/office/drawing/2014/main" id="{984F8A3D-188E-45F0-AD9F-B88E84C95D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2" y="2250"/>
              <a:ext cx="513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21 zał. nr1</a:t>
              </a:r>
              <a:endParaRPr kumimoji="0" lang="pl-PL" altLang="pl-P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8" name="Rectangle 1013">
              <a:extLst>
                <a:ext uri="{FF2B5EF4-FFF2-40B4-BE49-F238E27FC236}">
                  <a16:creationId xmlns:a16="http://schemas.microsoft.com/office/drawing/2014/main" id="{7AB1B69A-3D51-4644-B0AD-5B5711AA84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37" y="2709"/>
              <a:ext cx="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49" name="Rectangle 1014">
              <a:extLst>
                <a:ext uri="{FF2B5EF4-FFF2-40B4-BE49-F238E27FC236}">
                  <a16:creationId xmlns:a16="http://schemas.microsoft.com/office/drawing/2014/main" id="{F015CC4A-E05B-41C1-946C-BA7487586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2516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0" name="Line 1015">
              <a:extLst>
                <a:ext uri="{FF2B5EF4-FFF2-40B4-BE49-F238E27FC236}">
                  <a16:creationId xmlns:a16="http://schemas.microsoft.com/office/drawing/2014/main" id="{40A9203E-1C0B-4731-9658-D75B0F1051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" y="2516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1" name="Line 1016">
              <a:extLst>
                <a:ext uri="{FF2B5EF4-FFF2-40B4-BE49-F238E27FC236}">
                  <a16:creationId xmlns:a16="http://schemas.microsoft.com/office/drawing/2014/main" id="{F4470C0C-CF05-4C79-AF82-9C5637F880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" y="251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2" name="Rectangle 1017">
              <a:extLst>
                <a:ext uri="{FF2B5EF4-FFF2-40B4-BE49-F238E27FC236}">
                  <a16:creationId xmlns:a16="http://schemas.microsoft.com/office/drawing/2014/main" id="{F4CF01DC-92F8-45FE-9AE5-666AA1894E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2516"/>
              <a:ext cx="1236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3" name="Line 1018">
              <a:extLst>
                <a:ext uri="{FF2B5EF4-FFF2-40B4-BE49-F238E27FC236}">
                  <a16:creationId xmlns:a16="http://schemas.microsoft.com/office/drawing/2014/main" id="{56FCA855-9D4D-4BCA-AB98-9BE721A96A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2516"/>
              <a:ext cx="12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4" name="Rectangle 1019">
              <a:extLst>
                <a:ext uri="{FF2B5EF4-FFF2-40B4-BE49-F238E27FC236}">
                  <a16:creationId xmlns:a16="http://schemas.microsoft.com/office/drawing/2014/main" id="{F82362B6-2ECE-4796-9ED6-821FCA79B8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516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5" name="Line 1020">
              <a:extLst>
                <a:ext uri="{FF2B5EF4-FFF2-40B4-BE49-F238E27FC236}">
                  <a16:creationId xmlns:a16="http://schemas.microsoft.com/office/drawing/2014/main" id="{ABC6EA30-845B-4C5D-8DB9-7A416C75E78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" y="2516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6" name="Line 1021">
              <a:extLst>
                <a:ext uri="{FF2B5EF4-FFF2-40B4-BE49-F238E27FC236}">
                  <a16:creationId xmlns:a16="http://schemas.microsoft.com/office/drawing/2014/main" id="{E5562A5C-700D-42DC-8B06-597BF6F849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" y="251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7" name="Rectangle 1022">
              <a:extLst>
                <a:ext uri="{FF2B5EF4-FFF2-40B4-BE49-F238E27FC236}">
                  <a16:creationId xmlns:a16="http://schemas.microsoft.com/office/drawing/2014/main" id="{1D335E78-FDF4-41E4-91C4-86BA2FD282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" y="2516"/>
              <a:ext cx="672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8" name="Line 1023">
              <a:extLst>
                <a:ext uri="{FF2B5EF4-FFF2-40B4-BE49-F238E27FC236}">
                  <a16:creationId xmlns:a16="http://schemas.microsoft.com/office/drawing/2014/main" id="{8E0023C8-B28D-4EE3-8A6B-6A78BAA5B6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3" y="2516"/>
              <a:ext cx="67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59" name="Rectangle 1024">
              <a:extLst>
                <a:ext uri="{FF2B5EF4-FFF2-40B4-BE49-F238E27FC236}">
                  <a16:creationId xmlns:a16="http://schemas.microsoft.com/office/drawing/2014/main" id="{543215B5-DD8F-4495-9834-E3103C95C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" y="2516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0" name="Line 1025">
              <a:extLst>
                <a:ext uri="{FF2B5EF4-FFF2-40B4-BE49-F238E27FC236}">
                  <a16:creationId xmlns:a16="http://schemas.microsoft.com/office/drawing/2014/main" id="{F87AF897-D33C-48E1-A220-F188911066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5" y="2516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1" name="Line 1026">
              <a:extLst>
                <a:ext uri="{FF2B5EF4-FFF2-40B4-BE49-F238E27FC236}">
                  <a16:creationId xmlns:a16="http://schemas.microsoft.com/office/drawing/2014/main" id="{3322FC01-54D7-4DB9-A4E6-D732D183A2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5" y="251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2" name="Rectangle 1027">
              <a:extLst>
                <a:ext uri="{FF2B5EF4-FFF2-40B4-BE49-F238E27FC236}">
                  <a16:creationId xmlns:a16="http://schemas.microsoft.com/office/drawing/2014/main" id="{AE53EF2A-C1A2-4743-9A89-5ED6A064A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2516"/>
              <a:ext cx="67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3" name="Line 1028">
              <a:extLst>
                <a:ext uri="{FF2B5EF4-FFF2-40B4-BE49-F238E27FC236}">
                  <a16:creationId xmlns:a16="http://schemas.microsoft.com/office/drawing/2014/main" id="{C9355351-6DAD-4A7F-8D86-C32E5E9F78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2" y="2516"/>
              <a:ext cx="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4" name="Rectangle 1029">
              <a:extLst>
                <a:ext uri="{FF2B5EF4-FFF2-40B4-BE49-F238E27FC236}">
                  <a16:creationId xmlns:a16="http://schemas.microsoft.com/office/drawing/2014/main" id="{4078A4A3-FFC3-453A-B750-641E0BEC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" y="2516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5" name="Line 1030">
              <a:extLst>
                <a:ext uri="{FF2B5EF4-FFF2-40B4-BE49-F238E27FC236}">
                  <a16:creationId xmlns:a16="http://schemas.microsoft.com/office/drawing/2014/main" id="{38CE5CA9-64A6-4F4F-9950-CEECC6DCB4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2516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6" name="Line 1031">
              <a:extLst>
                <a:ext uri="{FF2B5EF4-FFF2-40B4-BE49-F238E27FC236}">
                  <a16:creationId xmlns:a16="http://schemas.microsoft.com/office/drawing/2014/main" id="{3EE4642B-CD10-4B42-AC89-7D84CCE060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251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7" name="Rectangle 1032">
              <a:extLst>
                <a:ext uri="{FF2B5EF4-FFF2-40B4-BE49-F238E27FC236}">
                  <a16:creationId xmlns:a16="http://schemas.microsoft.com/office/drawing/2014/main" id="{D480726E-C588-41D3-B88F-EEE37C06CA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" y="2516"/>
              <a:ext cx="675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8" name="Line 1033">
              <a:extLst>
                <a:ext uri="{FF2B5EF4-FFF2-40B4-BE49-F238E27FC236}">
                  <a16:creationId xmlns:a16="http://schemas.microsoft.com/office/drawing/2014/main" id="{58136E81-698D-4A19-8629-6057CFD09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4" y="2516"/>
              <a:ext cx="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69" name="Rectangle 1034">
              <a:extLst>
                <a:ext uri="{FF2B5EF4-FFF2-40B4-BE49-F238E27FC236}">
                  <a16:creationId xmlns:a16="http://schemas.microsoft.com/office/drawing/2014/main" id="{990A5C6E-95EE-4988-B798-C8933FB8EC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516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0" name="Line 1035">
              <a:extLst>
                <a:ext uri="{FF2B5EF4-FFF2-40B4-BE49-F238E27FC236}">
                  <a16:creationId xmlns:a16="http://schemas.microsoft.com/office/drawing/2014/main" id="{26A36BC4-8B25-410F-9168-FC6160F02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9" y="2516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1" name="Line 1036">
              <a:extLst>
                <a:ext uri="{FF2B5EF4-FFF2-40B4-BE49-F238E27FC236}">
                  <a16:creationId xmlns:a16="http://schemas.microsoft.com/office/drawing/2014/main" id="{EDA1CCBB-3096-4D5C-99B2-1F9B66B0DC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9" y="251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2" name="Rectangle 1037">
              <a:extLst>
                <a:ext uri="{FF2B5EF4-FFF2-40B4-BE49-F238E27FC236}">
                  <a16:creationId xmlns:a16="http://schemas.microsoft.com/office/drawing/2014/main" id="{DF1B79D7-5B92-4EB0-944C-B5D0853D7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2516"/>
              <a:ext cx="554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3" name="Line 1038">
              <a:extLst>
                <a:ext uri="{FF2B5EF4-FFF2-40B4-BE49-F238E27FC236}">
                  <a16:creationId xmlns:a16="http://schemas.microsoft.com/office/drawing/2014/main" id="{60E1A203-DF85-402F-B485-BCC81C3A956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6" y="2516"/>
              <a:ext cx="5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4" name="Rectangle 1039">
              <a:extLst>
                <a:ext uri="{FF2B5EF4-FFF2-40B4-BE49-F238E27FC236}">
                  <a16:creationId xmlns:a16="http://schemas.microsoft.com/office/drawing/2014/main" id="{705F9868-A375-4580-8654-6E5CFAD46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" y="2516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5" name="Line 1040">
              <a:extLst>
                <a:ext uri="{FF2B5EF4-FFF2-40B4-BE49-F238E27FC236}">
                  <a16:creationId xmlns:a16="http://schemas.microsoft.com/office/drawing/2014/main" id="{4F1C0BD3-D8F5-4687-9E2A-7D71142B1C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0" y="2516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6" name="Line 1041">
              <a:extLst>
                <a:ext uri="{FF2B5EF4-FFF2-40B4-BE49-F238E27FC236}">
                  <a16:creationId xmlns:a16="http://schemas.microsoft.com/office/drawing/2014/main" id="{37F0FFFB-9AC9-4FCB-AA71-3278D3ED3E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0" y="251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7" name="Rectangle 1042">
              <a:extLst>
                <a:ext uri="{FF2B5EF4-FFF2-40B4-BE49-F238E27FC236}">
                  <a16:creationId xmlns:a16="http://schemas.microsoft.com/office/drawing/2014/main" id="{6AA0D7E0-387D-49E4-81C3-F4E1C3220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7" y="2516"/>
              <a:ext cx="80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8" name="Line 1043">
              <a:extLst>
                <a:ext uri="{FF2B5EF4-FFF2-40B4-BE49-F238E27FC236}">
                  <a16:creationId xmlns:a16="http://schemas.microsoft.com/office/drawing/2014/main" id="{926E6852-12A4-41E7-91FB-CF5112A132F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7" y="2516"/>
              <a:ext cx="7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79" name="Rectangle 1044">
              <a:extLst>
                <a:ext uri="{FF2B5EF4-FFF2-40B4-BE49-F238E27FC236}">
                  <a16:creationId xmlns:a16="http://schemas.microsoft.com/office/drawing/2014/main" id="{038158FC-A001-4982-8410-A783488533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" y="2516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0" name="Line 1045">
              <a:extLst>
                <a:ext uri="{FF2B5EF4-FFF2-40B4-BE49-F238E27FC236}">
                  <a16:creationId xmlns:a16="http://schemas.microsoft.com/office/drawing/2014/main" id="{D5A6CB08-5471-4BE4-BF05-70F4B70087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4" y="2516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1" name="Line 1046">
              <a:extLst>
                <a:ext uri="{FF2B5EF4-FFF2-40B4-BE49-F238E27FC236}">
                  <a16:creationId xmlns:a16="http://schemas.microsoft.com/office/drawing/2014/main" id="{7AD619C7-7A3E-4266-855F-02FFF1E302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4" y="2516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2" name="Rectangle 1047">
              <a:extLst>
                <a:ext uri="{FF2B5EF4-FFF2-40B4-BE49-F238E27FC236}">
                  <a16:creationId xmlns:a16="http://schemas.microsoft.com/office/drawing/2014/main" id="{1C74AF02-FC39-4772-9326-ABAA3CFA24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2521"/>
              <a:ext cx="7" cy="2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3" name="Line 1048">
              <a:extLst>
                <a:ext uri="{FF2B5EF4-FFF2-40B4-BE49-F238E27FC236}">
                  <a16:creationId xmlns:a16="http://schemas.microsoft.com/office/drawing/2014/main" id="{030FC66F-9372-42AA-819B-3226F6ED7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" y="2521"/>
              <a:ext cx="0" cy="2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4" name="Rectangle 1049">
              <a:extLst>
                <a:ext uri="{FF2B5EF4-FFF2-40B4-BE49-F238E27FC236}">
                  <a16:creationId xmlns:a16="http://schemas.microsoft.com/office/drawing/2014/main" id="{ECDD33BE-CFBE-42F2-9487-7265D8FC56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2798"/>
              <a:ext cx="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5" name="Line 1050">
              <a:extLst>
                <a:ext uri="{FF2B5EF4-FFF2-40B4-BE49-F238E27FC236}">
                  <a16:creationId xmlns:a16="http://schemas.microsoft.com/office/drawing/2014/main" id="{9FFF27F4-5369-4E1B-956F-04C8C236E98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" y="2798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6" name="Line 1051">
              <a:extLst>
                <a:ext uri="{FF2B5EF4-FFF2-40B4-BE49-F238E27FC236}">
                  <a16:creationId xmlns:a16="http://schemas.microsoft.com/office/drawing/2014/main" id="{5ABF5F9A-7C9A-43F6-9713-3F389F83BF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" y="279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7" name="Rectangle 1052">
              <a:extLst>
                <a:ext uri="{FF2B5EF4-FFF2-40B4-BE49-F238E27FC236}">
                  <a16:creationId xmlns:a16="http://schemas.microsoft.com/office/drawing/2014/main" id="{06C36630-9EFB-433C-AE2F-986406631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3" y="2798"/>
              <a:ext cx="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8" name="Line 1053">
              <a:extLst>
                <a:ext uri="{FF2B5EF4-FFF2-40B4-BE49-F238E27FC236}">
                  <a16:creationId xmlns:a16="http://schemas.microsoft.com/office/drawing/2014/main" id="{AB0D0807-7DD3-4E35-809B-567314B742B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" y="2798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89" name="Line 1054">
              <a:extLst>
                <a:ext uri="{FF2B5EF4-FFF2-40B4-BE49-F238E27FC236}">
                  <a16:creationId xmlns:a16="http://schemas.microsoft.com/office/drawing/2014/main" id="{BA854AD6-B55E-49E1-B939-6EE18491ED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33" y="279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0" name="Rectangle 1055">
              <a:extLst>
                <a:ext uri="{FF2B5EF4-FFF2-40B4-BE49-F238E27FC236}">
                  <a16:creationId xmlns:a16="http://schemas.microsoft.com/office/drawing/2014/main" id="{E99EC0ED-F810-417E-8AFA-2426098C29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0" y="2798"/>
              <a:ext cx="1236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1" name="Line 1056">
              <a:extLst>
                <a:ext uri="{FF2B5EF4-FFF2-40B4-BE49-F238E27FC236}">
                  <a16:creationId xmlns:a16="http://schemas.microsoft.com/office/drawing/2014/main" id="{F34C057B-1820-45A9-AACE-9D42B363AD1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40" y="2798"/>
              <a:ext cx="1236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2" name="Rectangle 1057">
              <a:extLst>
                <a:ext uri="{FF2B5EF4-FFF2-40B4-BE49-F238E27FC236}">
                  <a16:creationId xmlns:a16="http://schemas.microsoft.com/office/drawing/2014/main" id="{099A28B9-BC12-41D8-ADB8-733572B928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521"/>
              <a:ext cx="7" cy="2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3" name="Line 1058">
              <a:extLst>
                <a:ext uri="{FF2B5EF4-FFF2-40B4-BE49-F238E27FC236}">
                  <a16:creationId xmlns:a16="http://schemas.microsoft.com/office/drawing/2014/main" id="{7D1F3BD2-7253-448D-B329-FB034E5CB8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" y="2521"/>
              <a:ext cx="0" cy="2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4" name="Rectangle 1059">
              <a:extLst>
                <a:ext uri="{FF2B5EF4-FFF2-40B4-BE49-F238E27FC236}">
                  <a16:creationId xmlns:a16="http://schemas.microsoft.com/office/drawing/2014/main" id="{A9C3C578-6B51-4906-B939-49B0E87BC4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76" y="2798"/>
              <a:ext cx="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5" name="Line 1060">
              <a:extLst>
                <a:ext uri="{FF2B5EF4-FFF2-40B4-BE49-F238E27FC236}">
                  <a16:creationId xmlns:a16="http://schemas.microsoft.com/office/drawing/2014/main" id="{71461DF4-D091-497E-A7A8-07347AC6CE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" y="2798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6" name="Line 1061">
              <a:extLst>
                <a:ext uri="{FF2B5EF4-FFF2-40B4-BE49-F238E27FC236}">
                  <a16:creationId xmlns:a16="http://schemas.microsoft.com/office/drawing/2014/main" id="{81903D77-66BD-4467-8530-02A23E3C40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76" y="279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7" name="Rectangle 1062">
              <a:extLst>
                <a:ext uri="{FF2B5EF4-FFF2-40B4-BE49-F238E27FC236}">
                  <a16:creationId xmlns:a16="http://schemas.microsoft.com/office/drawing/2014/main" id="{3E793DA1-5641-432D-90FC-3AEC626EDD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83" y="2798"/>
              <a:ext cx="672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8" name="Line 1063">
              <a:extLst>
                <a:ext uri="{FF2B5EF4-FFF2-40B4-BE49-F238E27FC236}">
                  <a16:creationId xmlns:a16="http://schemas.microsoft.com/office/drawing/2014/main" id="{6D03819A-A106-4146-B312-DA5F1E3B2FD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83" y="2798"/>
              <a:ext cx="672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799" name="Rectangle 1064">
              <a:extLst>
                <a:ext uri="{FF2B5EF4-FFF2-40B4-BE49-F238E27FC236}">
                  <a16:creationId xmlns:a16="http://schemas.microsoft.com/office/drawing/2014/main" id="{1EADEE80-072B-412B-BC9A-F6A0A9F137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" y="2521"/>
              <a:ext cx="7" cy="2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0" name="Line 1065">
              <a:extLst>
                <a:ext uri="{FF2B5EF4-FFF2-40B4-BE49-F238E27FC236}">
                  <a16:creationId xmlns:a16="http://schemas.microsoft.com/office/drawing/2014/main" id="{08A252FB-EB95-469F-BF13-03125CF411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5" y="2521"/>
              <a:ext cx="0" cy="2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1" name="Rectangle 1066">
              <a:extLst>
                <a:ext uri="{FF2B5EF4-FFF2-40B4-BE49-F238E27FC236}">
                  <a16:creationId xmlns:a16="http://schemas.microsoft.com/office/drawing/2014/main" id="{F00C3262-A802-4023-AA36-5F9D1C8790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55" y="2798"/>
              <a:ext cx="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2" name="Line 1067">
              <a:extLst>
                <a:ext uri="{FF2B5EF4-FFF2-40B4-BE49-F238E27FC236}">
                  <a16:creationId xmlns:a16="http://schemas.microsoft.com/office/drawing/2014/main" id="{A34D1CF8-890B-4482-8C77-8BB0EC239D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5" y="2798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3" name="Line 1068">
              <a:extLst>
                <a:ext uri="{FF2B5EF4-FFF2-40B4-BE49-F238E27FC236}">
                  <a16:creationId xmlns:a16="http://schemas.microsoft.com/office/drawing/2014/main" id="{82678394-C041-4C92-9564-2E9735DEC07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5" y="279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4" name="Rectangle 1069">
              <a:extLst>
                <a:ext uri="{FF2B5EF4-FFF2-40B4-BE49-F238E27FC236}">
                  <a16:creationId xmlns:a16="http://schemas.microsoft.com/office/drawing/2014/main" id="{21CC4589-FEA6-4CF9-B07C-D5FF58B0A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2" y="2798"/>
              <a:ext cx="67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5" name="Line 1070">
              <a:extLst>
                <a:ext uri="{FF2B5EF4-FFF2-40B4-BE49-F238E27FC236}">
                  <a16:creationId xmlns:a16="http://schemas.microsoft.com/office/drawing/2014/main" id="{F594C71D-080A-4CE9-8C1C-9D88E6DA47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62" y="2798"/>
              <a:ext cx="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6" name="Rectangle 1071">
              <a:extLst>
                <a:ext uri="{FF2B5EF4-FFF2-40B4-BE49-F238E27FC236}">
                  <a16:creationId xmlns:a16="http://schemas.microsoft.com/office/drawing/2014/main" id="{9DCF1528-B4D5-444A-8908-04B2CE4D49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" y="2521"/>
              <a:ext cx="7" cy="2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7" name="Line 1072">
              <a:extLst>
                <a:ext uri="{FF2B5EF4-FFF2-40B4-BE49-F238E27FC236}">
                  <a16:creationId xmlns:a16="http://schemas.microsoft.com/office/drawing/2014/main" id="{E2C4121E-8C92-4CBB-9894-7C64FFF8D1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2521"/>
              <a:ext cx="0" cy="2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8" name="Rectangle 1073">
              <a:extLst>
                <a:ext uri="{FF2B5EF4-FFF2-40B4-BE49-F238E27FC236}">
                  <a16:creationId xmlns:a16="http://schemas.microsoft.com/office/drawing/2014/main" id="{A48C5322-FD02-406C-B19A-0173426F76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7" y="2798"/>
              <a:ext cx="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09" name="Line 1074">
              <a:extLst>
                <a:ext uri="{FF2B5EF4-FFF2-40B4-BE49-F238E27FC236}">
                  <a16:creationId xmlns:a16="http://schemas.microsoft.com/office/drawing/2014/main" id="{239B8FC7-E955-4549-89D9-EC55F03AE62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2798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0" name="Line 1075">
              <a:extLst>
                <a:ext uri="{FF2B5EF4-FFF2-40B4-BE49-F238E27FC236}">
                  <a16:creationId xmlns:a16="http://schemas.microsoft.com/office/drawing/2014/main" id="{59CBAEA9-6C83-43E9-8D75-DB17B3AEFD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37" y="279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1" name="Rectangle 1076">
              <a:extLst>
                <a:ext uri="{FF2B5EF4-FFF2-40B4-BE49-F238E27FC236}">
                  <a16:creationId xmlns:a16="http://schemas.microsoft.com/office/drawing/2014/main" id="{3DBB51B4-B7CB-45C8-A97F-E8CF18FE40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4" y="2798"/>
              <a:ext cx="675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2" name="Line 1077">
              <a:extLst>
                <a:ext uri="{FF2B5EF4-FFF2-40B4-BE49-F238E27FC236}">
                  <a16:creationId xmlns:a16="http://schemas.microsoft.com/office/drawing/2014/main" id="{12C5ADA4-0663-432B-A6A6-ADBAB42E73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4" y="2798"/>
              <a:ext cx="675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3" name="Rectangle 1078">
              <a:extLst>
                <a:ext uri="{FF2B5EF4-FFF2-40B4-BE49-F238E27FC236}">
                  <a16:creationId xmlns:a16="http://schemas.microsoft.com/office/drawing/2014/main" id="{DFDAF0DD-68CB-4BF4-8C31-050659913E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521"/>
              <a:ext cx="7" cy="2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4" name="Line 1079">
              <a:extLst>
                <a:ext uri="{FF2B5EF4-FFF2-40B4-BE49-F238E27FC236}">
                  <a16:creationId xmlns:a16="http://schemas.microsoft.com/office/drawing/2014/main" id="{A20B28EE-DCDA-4C49-8630-D5D00977D4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9" y="2521"/>
              <a:ext cx="0" cy="2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5" name="Rectangle 1080">
              <a:extLst>
                <a:ext uri="{FF2B5EF4-FFF2-40B4-BE49-F238E27FC236}">
                  <a16:creationId xmlns:a16="http://schemas.microsoft.com/office/drawing/2014/main" id="{56C5275F-975D-4A0B-BC1C-B0A414A9D2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9" y="2798"/>
              <a:ext cx="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6" name="Line 1081">
              <a:extLst>
                <a:ext uri="{FF2B5EF4-FFF2-40B4-BE49-F238E27FC236}">
                  <a16:creationId xmlns:a16="http://schemas.microsoft.com/office/drawing/2014/main" id="{1B1984D2-27F8-4692-BF20-7B6C05A1CD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9" y="2798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7" name="Line 1082">
              <a:extLst>
                <a:ext uri="{FF2B5EF4-FFF2-40B4-BE49-F238E27FC236}">
                  <a16:creationId xmlns:a16="http://schemas.microsoft.com/office/drawing/2014/main" id="{C57800BB-C733-428D-A45F-56856577CA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19" y="279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8" name="Rectangle 1083">
              <a:extLst>
                <a:ext uri="{FF2B5EF4-FFF2-40B4-BE49-F238E27FC236}">
                  <a16:creationId xmlns:a16="http://schemas.microsoft.com/office/drawing/2014/main" id="{E99CC616-9F89-4E7F-A9F7-C4D670AE7F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6" y="2798"/>
              <a:ext cx="554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19" name="Line 1084">
              <a:extLst>
                <a:ext uri="{FF2B5EF4-FFF2-40B4-BE49-F238E27FC236}">
                  <a16:creationId xmlns:a16="http://schemas.microsoft.com/office/drawing/2014/main" id="{D97FE921-F9DD-4C1C-87D0-CFB12090F7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526" y="2798"/>
              <a:ext cx="554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0" name="Rectangle 1085">
              <a:extLst>
                <a:ext uri="{FF2B5EF4-FFF2-40B4-BE49-F238E27FC236}">
                  <a16:creationId xmlns:a16="http://schemas.microsoft.com/office/drawing/2014/main" id="{94D75439-94AC-4F1B-ABD8-F3350C2C7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" y="2521"/>
              <a:ext cx="7" cy="2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1" name="Line 1086">
              <a:extLst>
                <a:ext uri="{FF2B5EF4-FFF2-40B4-BE49-F238E27FC236}">
                  <a16:creationId xmlns:a16="http://schemas.microsoft.com/office/drawing/2014/main" id="{A742D839-CFE3-4012-9E83-44836424DB1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0" y="2521"/>
              <a:ext cx="0" cy="2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2" name="Rectangle 1087">
              <a:extLst>
                <a:ext uri="{FF2B5EF4-FFF2-40B4-BE49-F238E27FC236}">
                  <a16:creationId xmlns:a16="http://schemas.microsoft.com/office/drawing/2014/main" id="{E6EF5821-0BA5-4DD0-8BB3-8691F4CF10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0" y="2798"/>
              <a:ext cx="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3" name="Line 1088">
              <a:extLst>
                <a:ext uri="{FF2B5EF4-FFF2-40B4-BE49-F238E27FC236}">
                  <a16:creationId xmlns:a16="http://schemas.microsoft.com/office/drawing/2014/main" id="{BF6A28D7-4FFD-4C56-9A54-CAA72667D3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0" y="2798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4" name="Line 1089">
              <a:extLst>
                <a:ext uri="{FF2B5EF4-FFF2-40B4-BE49-F238E27FC236}">
                  <a16:creationId xmlns:a16="http://schemas.microsoft.com/office/drawing/2014/main" id="{4E693AC5-364D-4F17-9503-AD759BA5EE7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0" y="279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5" name="Rectangle 1090">
              <a:extLst>
                <a:ext uri="{FF2B5EF4-FFF2-40B4-BE49-F238E27FC236}">
                  <a16:creationId xmlns:a16="http://schemas.microsoft.com/office/drawing/2014/main" id="{9DFE53BA-63C2-4BA0-85D3-A9117BF008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7" y="2798"/>
              <a:ext cx="80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6" name="Line 1091">
              <a:extLst>
                <a:ext uri="{FF2B5EF4-FFF2-40B4-BE49-F238E27FC236}">
                  <a16:creationId xmlns:a16="http://schemas.microsoft.com/office/drawing/2014/main" id="{637D682E-746C-4C45-B81A-F17BD05185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087" y="2798"/>
              <a:ext cx="736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7" name="Rectangle 1092">
              <a:extLst>
                <a:ext uri="{FF2B5EF4-FFF2-40B4-BE49-F238E27FC236}">
                  <a16:creationId xmlns:a16="http://schemas.microsoft.com/office/drawing/2014/main" id="{AD34F948-A6C3-4D18-807F-AB7998606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" y="2521"/>
              <a:ext cx="7" cy="27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8" name="Line 1093">
              <a:extLst>
                <a:ext uri="{FF2B5EF4-FFF2-40B4-BE49-F238E27FC236}">
                  <a16:creationId xmlns:a16="http://schemas.microsoft.com/office/drawing/2014/main" id="{B8F740AC-A00B-467F-A7B4-563DFD7A3D4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4" y="2521"/>
              <a:ext cx="0" cy="27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29" name="Rectangle 1094">
              <a:extLst>
                <a:ext uri="{FF2B5EF4-FFF2-40B4-BE49-F238E27FC236}">
                  <a16:creationId xmlns:a16="http://schemas.microsoft.com/office/drawing/2014/main" id="{4FD44652-E1CC-4C81-9925-4B79AC578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" y="2798"/>
              <a:ext cx="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0" name="Line 1095">
              <a:extLst>
                <a:ext uri="{FF2B5EF4-FFF2-40B4-BE49-F238E27FC236}">
                  <a16:creationId xmlns:a16="http://schemas.microsoft.com/office/drawing/2014/main" id="{FB870DBE-9AAD-4A2E-B6C8-DBC045C644F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4" y="2798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1" name="Line 1096">
              <a:extLst>
                <a:ext uri="{FF2B5EF4-FFF2-40B4-BE49-F238E27FC236}">
                  <a16:creationId xmlns:a16="http://schemas.microsoft.com/office/drawing/2014/main" id="{3962F87C-17BD-4F5B-A143-573ADE94A5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4" y="279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2" name="Rectangle 1097">
              <a:extLst>
                <a:ext uri="{FF2B5EF4-FFF2-40B4-BE49-F238E27FC236}">
                  <a16:creationId xmlns:a16="http://schemas.microsoft.com/office/drawing/2014/main" id="{D79484BA-84A2-4F6E-A518-1D765D1A8F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4" y="2798"/>
              <a:ext cx="7" cy="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3" name="Line 1098">
              <a:extLst>
                <a:ext uri="{FF2B5EF4-FFF2-40B4-BE49-F238E27FC236}">
                  <a16:creationId xmlns:a16="http://schemas.microsoft.com/office/drawing/2014/main" id="{9A1EA39F-0ED8-4D8B-85D7-E155986550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4" y="2798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4" name="Line 1099">
              <a:extLst>
                <a:ext uri="{FF2B5EF4-FFF2-40B4-BE49-F238E27FC236}">
                  <a16:creationId xmlns:a16="http://schemas.microsoft.com/office/drawing/2014/main" id="{000E29CA-C853-4FD0-8E2A-E936822F5C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94" y="2798"/>
              <a:ext cx="0" cy="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35" name="Rectangle 1100">
              <a:extLst>
                <a:ext uri="{FF2B5EF4-FFF2-40B4-BE49-F238E27FC236}">
                  <a16:creationId xmlns:a16="http://schemas.microsoft.com/office/drawing/2014/main" id="{23F434E7-26CD-4267-AE54-1B01863537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" y="2805"/>
              <a:ext cx="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6" name="Rectangle 1101">
              <a:extLst>
                <a:ext uri="{FF2B5EF4-FFF2-40B4-BE49-F238E27FC236}">
                  <a16:creationId xmlns:a16="http://schemas.microsoft.com/office/drawing/2014/main" id="{31A23525-8D02-459E-9AFB-88AB29983A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" y="2896"/>
              <a:ext cx="3448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Informacje na temat planowanych źródeł finansowania (poza SFWON):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7" name="Rectangle 1102">
              <a:extLst>
                <a:ext uri="{FF2B5EF4-FFF2-40B4-BE49-F238E27FC236}">
                  <a16:creationId xmlns:a16="http://schemas.microsoft.com/office/drawing/2014/main" id="{BEB1B734-514A-4091-BFF4-DD56FAEB96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71" y="2896"/>
              <a:ext cx="74" cy="1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8" name="Rectangle 1103">
              <a:extLst>
                <a:ext uri="{FF2B5EF4-FFF2-40B4-BE49-F238E27FC236}">
                  <a16:creationId xmlns:a16="http://schemas.microsoft.com/office/drawing/2014/main" id="{A5B897CE-A84B-4302-8720-2E17ECEA5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" y="2990"/>
              <a:ext cx="8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-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9" name="Rectangle 1104">
              <a:extLst>
                <a:ext uri="{FF2B5EF4-FFF2-40B4-BE49-F238E27FC236}">
                  <a16:creationId xmlns:a16="http://schemas.microsoft.com/office/drawing/2014/main" id="{E890602C-76F4-4D3A-9186-295CD920DD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0" y="2990"/>
              <a:ext cx="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0" name="Rectangle 1105">
              <a:extLst>
                <a:ext uri="{FF2B5EF4-FFF2-40B4-BE49-F238E27FC236}">
                  <a16:creationId xmlns:a16="http://schemas.microsoft.com/office/drawing/2014/main" id="{7CCF7F6E-99B7-40FB-B271-C4B5E53F9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1" y="2990"/>
              <a:ext cx="1192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</a:rPr>
                <a:t>winno być spójne z tabelą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1" name="Rectangle 1106">
              <a:extLst>
                <a:ext uri="{FF2B5EF4-FFF2-40B4-BE49-F238E27FC236}">
                  <a16:creationId xmlns:a16="http://schemas.microsoft.com/office/drawing/2014/main" id="{F09EB4A4-1DBC-497F-ACD6-6CBC6B8693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2" y="2990"/>
              <a:ext cx="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2" name="Rectangle 1107">
              <a:extLst>
                <a:ext uri="{FF2B5EF4-FFF2-40B4-BE49-F238E27FC236}">
                  <a16:creationId xmlns:a16="http://schemas.microsoft.com/office/drawing/2014/main" id="{D79B3DC0-BAD3-487B-91A8-A546F880C7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6" y="3127"/>
              <a:ext cx="71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pl-PL" altLang="pl-PL" sz="1000" b="0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43" name="Rectangle 1108">
              <a:extLst>
                <a:ext uri="{FF2B5EF4-FFF2-40B4-BE49-F238E27FC236}">
                  <a16:creationId xmlns:a16="http://schemas.microsoft.com/office/drawing/2014/main" id="{972FAD7C-6AAC-40B2-A273-717A64406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1505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4" name="Line 1109">
              <a:extLst>
                <a:ext uri="{FF2B5EF4-FFF2-40B4-BE49-F238E27FC236}">
                  <a16:creationId xmlns:a16="http://schemas.microsoft.com/office/drawing/2014/main" id="{4C3AA6A0-3105-4F5C-AA8C-6484F81AC8E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" y="1505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5" name="Line 1110">
              <a:extLst>
                <a:ext uri="{FF2B5EF4-FFF2-40B4-BE49-F238E27FC236}">
                  <a16:creationId xmlns:a16="http://schemas.microsoft.com/office/drawing/2014/main" id="{FE5E584A-A7E2-4612-8E26-87A1D6481E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" y="1505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6" name="Rectangle 1111">
              <a:extLst>
                <a:ext uri="{FF2B5EF4-FFF2-40B4-BE49-F238E27FC236}">
                  <a16:creationId xmlns:a16="http://schemas.microsoft.com/office/drawing/2014/main" id="{36923F65-4F28-4754-B1D8-7CC995617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" y="1505"/>
              <a:ext cx="28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7" name="Line 1112">
              <a:extLst>
                <a:ext uri="{FF2B5EF4-FFF2-40B4-BE49-F238E27FC236}">
                  <a16:creationId xmlns:a16="http://schemas.microsoft.com/office/drawing/2014/main" id="{F9190FDA-70FF-4906-AA78-E27035B919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" y="1505"/>
              <a:ext cx="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8" name="Rectangle 1113">
              <a:extLst>
                <a:ext uri="{FF2B5EF4-FFF2-40B4-BE49-F238E27FC236}">
                  <a16:creationId xmlns:a16="http://schemas.microsoft.com/office/drawing/2014/main" id="{A7AA6AC5-5290-4CDB-B56A-AEE7E8C8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505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49" name="Line 1114">
              <a:extLst>
                <a:ext uri="{FF2B5EF4-FFF2-40B4-BE49-F238E27FC236}">
                  <a16:creationId xmlns:a16="http://schemas.microsoft.com/office/drawing/2014/main" id="{0718A690-DF24-4025-8B00-F2DE8548CF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" y="1505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0" name="Line 1115">
              <a:extLst>
                <a:ext uri="{FF2B5EF4-FFF2-40B4-BE49-F238E27FC236}">
                  <a16:creationId xmlns:a16="http://schemas.microsoft.com/office/drawing/2014/main" id="{AA009EDB-FC08-4F7C-8E03-359C606A995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" y="1505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1" name="Rectangle 1116">
              <a:extLst>
                <a:ext uri="{FF2B5EF4-FFF2-40B4-BE49-F238E27FC236}">
                  <a16:creationId xmlns:a16="http://schemas.microsoft.com/office/drawing/2014/main" id="{0AE2A654-0A17-4811-AB63-B5DC52F418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" y="1505"/>
              <a:ext cx="1671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2" name="Line 1117">
              <a:extLst>
                <a:ext uri="{FF2B5EF4-FFF2-40B4-BE49-F238E27FC236}">
                  <a16:creationId xmlns:a16="http://schemas.microsoft.com/office/drawing/2014/main" id="{B8072145-03E1-46C2-B26F-D7AE945AB2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" y="1505"/>
              <a:ext cx="16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3" name="Rectangle 1118">
              <a:extLst>
                <a:ext uri="{FF2B5EF4-FFF2-40B4-BE49-F238E27FC236}">
                  <a16:creationId xmlns:a16="http://schemas.microsoft.com/office/drawing/2014/main" id="{A302CBA5-638D-4975-BC78-1E6C9BC71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" y="1505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4" name="Line 1119">
              <a:extLst>
                <a:ext uri="{FF2B5EF4-FFF2-40B4-BE49-F238E27FC236}">
                  <a16:creationId xmlns:a16="http://schemas.microsoft.com/office/drawing/2014/main" id="{4A1BEE7E-790E-4DE8-95E1-F7BB4EEC79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5" y="1505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5" name="Line 1120">
              <a:extLst>
                <a:ext uri="{FF2B5EF4-FFF2-40B4-BE49-F238E27FC236}">
                  <a16:creationId xmlns:a16="http://schemas.microsoft.com/office/drawing/2014/main" id="{9D10044A-3DB3-423D-A587-1DE4FB9735E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5" y="1505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6" name="Rectangle 1121">
              <a:extLst>
                <a:ext uri="{FF2B5EF4-FFF2-40B4-BE49-F238E27FC236}">
                  <a16:creationId xmlns:a16="http://schemas.microsoft.com/office/drawing/2014/main" id="{2CAA8471-66A9-4741-A65C-E2CBAE0CC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1505"/>
              <a:ext cx="4681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7" name="Line 1122">
              <a:extLst>
                <a:ext uri="{FF2B5EF4-FFF2-40B4-BE49-F238E27FC236}">
                  <a16:creationId xmlns:a16="http://schemas.microsoft.com/office/drawing/2014/main" id="{587752D1-2861-4BC0-AFE9-24A370966E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2" y="1505"/>
              <a:ext cx="46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8" name="Rectangle 1123">
              <a:extLst>
                <a:ext uri="{FF2B5EF4-FFF2-40B4-BE49-F238E27FC236}">
                  <a16:creationId xmlns:a16="http://schemas.microsoft.com/office/drawing/2014/main" id="{61F03ED8-DAA8-415C-A52E-20437C6E2F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" y="1505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59" name="Line 1124">
              <a:extLst>
                <a:ext uri="{FF2B5EF4-FFF2-40B4-BE49-F238E27FC236}">
                  <a16:creationId xmlns:a16="http://schemas.microsoft.com/office/drawing/2014/main" id="{0F23E4FE-02F2-4828-AFE7-D5596C8B4C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3" y="1505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0" name="Line 1125">
              <a:extLst>
                <a:ext uri="{FF2B5EF4-FFF2-40B4-BE49-F238E27FC236}">
                  <a16:creationId xmlns:a16="http://schemas.microsoft.com/office/drawing/2014/main" id="{30FB3011-6015-4631-852F-9596AFD35F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3" y="1505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1" name="Rectangle 1126">
              <a:extLst>
                <a:ext uri="{FF2B5EF4-FFF2-40B4-BE49-F238E27FC236}">
                  <a16:creationId xmlns:a16="http://schemas.microsoft.com/office/drawing/2014/main" id="{CF53909F-757B-4F67-9945-1BC3CADDCF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1510"/>
              <a:ext cx="7" cy="199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2" name="Line 1127">
              <a:extLst>
                <a:ext uri="{FF2B5EF4-FFF2-40B4-BE49-F238E27FC236}">
                  <a16:creationId xmlns:a16="http://schemas.microsoft.com/office/drawing/2014/main" id="{2C23894B-A7E1-497E-B9D1-E692135494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" y="1510"/>
              <a:ext cx="0" cy="19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3" name="Rectangle 1128">
              <a:extLst>
                <a:ext uri="{FF2B5EF4-FFF2-40B4-BE49-F238E27FC236}">
                  <a16:creationId xmlns:a16="http://schemas.microsoft.com/office/drawing/2014/main" id="{8B796E1D-97E4-4E21-9EEB-3A0295C5E1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3507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4" name="Line 1129">
              <a:extLst>
                <a:ext uri="{FF2B5EF4-FFF2-40B4-BE49-F238E27FC236}">
                  <a16:creationId xmlns:a16="http://schemas.microsoft.com/office/drawing/2014/main" id="{0D2E9B26-BC80-4C25-8C4C-EA8C1AF7E7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" y="3507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5" name="Line 1130">
              <a:extLst>
                <a:ext uri="{FF2B5EF4-FFF2-40B4-BE49-F238E27FC236}">
                  <a16:creationId xmlns:a16="http://schemas.microsoft.com/office/drawing/2014/main" id="{629ECB56-BD53-4B0A-B3FA-566689934A6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" y="350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6" name="Rectangle 1131">
              <a:extLst>
                <a:ext uri="{FF2B5EF4-FFF2-40B4-BE49-F238E27FC236}">
                  <a16:creationId xmlns:a16="http://schemas.microsoft.com/office/drawing/2014/main" id="{DDAE91CB-667C-455C-AED1-0758D3409E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" y="3507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7" name="Line 1132">
              <a:extLst>
                <a:ext uri="{FF2B5EF4-FFF2-40B4-BE49-F238E27FC236}">
                  <a16:creationId xmlns:a16="http://schemas.microsoft.com/office/drawing/2014/main" id="{C6D0EDE9-0A3D-4CEE-8DA4-C72A858822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" y="3507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8" name="Line 1133">
              <a:extLst>
                <a:ext uri="{FF2B5EF4-FFF2-40B4-BE49-F238E27FC236}">
                  <a16:creationId xmlns:a16="http://schemas.microsoft.com/office/drawing/2014/main" id="{4077AC4C-3483-4F0C-ACC8-C3E103B10C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3" y="350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69" name="Rectangle 1134">
              <a:extLst>
                <a:ext uri="{FF2B5EF4-FFF2-40B4-BE49-F238E27FC236}">
                  <a16:creationId xmlns:a16="http://schemas.microsoft.com/office/drawing/2014/main" id="{E9474786-422D-4772-ACE7-65D5238612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0" y="3507"/>
              <a:ext cx="28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0" name="Line 1135">
              <a:extLst>
                <a:ext uri="{FF2B5EF4-FFF2-40B4-BE49-F238E27FC236}">
                  <a16:creationId xmlns:a16="http://schemas.microsoft.com/office/drawing/2014/main" id="{F5E4C82B-8026-4056-8CC9-17251305E0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0" y="3507"/>
              <a:ext cx="28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1" name="Rectangle 1136">
              <a:extLst>
                <a:ext uri="{FF2B5EF4-FFF2-40B4-BE49-F238E27FC236}">
                  <a16:creationId xmlns:a16="http://schemas.microsoft.com/office/drawing/2014/main" id="{89017475-4429-4299-B7D5-16EB7BC29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1510"/>
              <a:ext cx="7" cy="199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2" name="Line 1137">
              <a:extLst>
                <a:ext uri="{FF2B5EF4-FFF2-40B4-BE49-F238E27FC236}">
                  <a16:creationId xmlns:a16="http://schemas.microsoft.com/office/drawing/2014/main" id="{41CED221-20AE-46DB-8020-4055DFC038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" y="1510"/>
              <a:ext cx="0" cy="19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3" name="Rectangle 1138">
              <a:extLst>
                <a:ext uri="{FF2B5EF4-FFF2-40B4-BE49-F238E27FC236}">
                  <a16:creationId xmlns:a16="http://schemas.microsoft.com/office/drawing/2014/main" id="{DF2159AA-9EEE-4692-8185-C37D437666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" y="3507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4" name="Line 1139">
              <a:extLst>
                <a:ext uri="{FF2B5EF4-FFF2-40B4-BE49-F238E27FC236}">
                  <a16:creationId xmlns:a16="http://schemas.microsoft.com/office/drawing/2014/main" id="{AEC7F0D9-109B-4407-A434-79804025DD4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" y="3507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5" name="Line 1140">
              <a:extLst>
                <a:ext uri="{FF2B5EF4-FFF2-40B4-BE49-F238E27FC236}">
                  <a16:creationId xmlns:a16="http://schemas.microsoft.com/office/drawing/2014/main" id="{8EBB0D14-CE40-4BD4-A5A1-70A8B8C819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7" y="350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6" name="Rectangle 1141">
              <a:extLst>
                <a:ext uri="{FF2B5EF4-FFF2-40B4-BE49-F238E27FC236}">
                  <a16:creationId xmlns:a16="http://schemas.microsoft.com/office/drawing/2014/main" id="{D56C4FF8-2FB6-4EBB-A0D8-252BB1199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" y="3507"/>
              <a:ext cx="1671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7" name="Line 1142">
              <a:extLst>
                <a:ext uri="{FF2B5EF4-FFF2-40B4-BE49-F238E27FC236}">
                  <a16:creationId xmlns:a16="http://schemas.microsoft.com/office/drawing/2014/main" id="{3244E1CE-7138-4054-9826-9910C9A473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4" y="3507"/>
              <a:ext cx="167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8" name="Rectangle 1143">
              <a:extLst>
                <a:ext uri="{FF2B5EF4-FFF2-40B4-BE49-F238E27FC236}">
                  <a16:creationId xmlns:a16="http://schemas.microsoft.com/office/drawing/2014/main" id="{2D27F387-AB6A-454F-B253-F3075A97E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" y="1510"/>
              <a:ext cx="7" cy="199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79" name="Line 1144">
              <a:extLst>
                <a:ext uri="{FF2B5EF4-FFF2-40B4-BE49-F238E27FC236}">
                  <a16:creationId xmlns:a16="http://schemas.microsoft.com/office/drawing/2014/main" id="{298A8F27-BA01-48DF-9266-454874E4944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5" y="1510"/>
              <a:ext cx="0" cy="19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0" name="Rectangle 1145">
              <a:extLst>
                <a:ext uri="{FF2B5EF4-FFF2-40B4-BE49-F238E27FC236}">
                  <a16:creationId xmlns:a16="http://schemas.microsoft.com/office/drawing/2014/main" id="{16242953-2AD1-4603-90C0-3A5E7D1475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5" y="3507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1" name="Line 1146">
              <a:extLst>
                <a:ext uri="{FF2B5EF4-FFF2-40B4-BE49-F238E27FC236}">
                  <a16:creationId xmlns:a16="http://schemas.microsoft.com/office/drawing/2014/main" id="{E1800549-C632-4882-9EE1-55D0767FF5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5" y="3507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2" name="Line 1147">
              <a:extLst>
                <a:ext uri="{FF2B5EF4-FFF2-40B4-BE49-F238E27FC236}">
                  <a16:creationId xmlns:a16="http://schemas.microsoft.com/office/drawing/2014/main" id="{B7666286-C641-4716-ABC9-43ECC5EEB7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35" y="350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3" name="Rectangle 1148">
              <a:extLst>
                <a:ext uri="{FF2B5EF4-FFF2-40B4-BE49-F238E27FC236}">
                  <a16:creationId xmlns:a16="http://schemas.microsoft.com/office/drawing/2014/main" id="{4B9FB9B3-A886-4A1C-9614-9A37867108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42" y="3507"/>
              <a:ext cx="4681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4" name="Line 1149">
              <a:extLst>
                <a:ext uri="{FF2B5EF4-FFF2-40B4-BE49-F238E27FC236}">
                  <a16:creationId xmlns:a16="http://schemas.microsoft.com/office/drawing/2014/main" id="{A776585E-38B4-437B-AFE7-1AFB9ADD905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2" y="3507"/>
              <a:ext cx="4681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5" name="Rectangle 1150">
              <a:extLst>
                <a:ext uri="{FF2B5EF4-FFF2-40B4-BE49-F238E27FC236}">
                  <a16:creationId xmlns:a16="http://schemas.microsoft.com/office/drawing/2014/main" id="{9093693E-B24B-4FE4-9DE1-CD66B1F2A0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" y="1510"/>
              <a:ext cx="7" cy="199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6" name="Line 1151">
              <a:extLst>
                <a:ext uri="{FF2B5EF4-FFF2-40B4-BE49-F238E27FC236}">
                  <a16:creationId xmlns:a16="http://schemas.microsoft.com/office/drawing/2014/main" id="{E668AB89-7AE2-4601-8C89-0D3533B089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53" y="1588"/>
              <a:ext cx="0" cy="199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 dirty="0"/>
            </a:p>
          </p:txBody>
        </p:sp>
        <p:sp>
          <p:nvSpPr>
            <p:cNvPr id="887" name="Rectangle 1152">
              <a:extLst>
                <a:ext uri="{FF2B5EF4-FFF2-40B4-BE49-F238E27FC236}">
                  <a16:creationId xmlns:a16="http://schemas.microsoft.com/office/drawing/2014/main" id="{022142F5-2D58-497E-A89F-F8839E00A4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" y="3507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8" name="Line 1153">
              <a:extLst>
                <a:ext uri="{FF2B5EF4-FFF2-40B4-BE49-F238E27FC236}">
                  <a16:creationId xmlns:a16="http://schemas.microsoft.com/office/drawing/2014/main" id="{F38CB2C3-7EBE-4D91-A2DD-1A0B312A2D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3" y="3507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89" name="Line 1154">
              <a:extLst>
                <a:ext uri="{FF2B5EF4-FFF2-40B4-BE49-F238E27FC236}">
                  <a16:creationId xmlns:a16="http://schemas.microsoft.com/office/drawing/2014/main" id="{5762233D-22B1-4EDE-9C55-73B002FC3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3" y="350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0" name="Rectangle 1155">
              <a:extLst>
                <a:ext uri="{FF2B5EF4-FFF2-40B4-BE49-F238E27FC236}">
                  <a16:creationId xmlns:a16="http://schemas.microsoft.com/office/drawing/2014/main" id="{EE6D4151-7A97-4FEA-AADF-C7C2F32E1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23" y="3507"/>
              <a:ext cx="7" cy="5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1" name="Line 1156">
              <a:extLst>
                <a:ext uri="{FF2B5EF4-FFF2-40B4-BE49-F238E27FC236}">
                  <a16:creationId xmlns:a16="http://schemas.microsoft.com/office/drawing/2014/main" id="{097CCF5F-9738-4C31-96BC-51E0036380D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3" y="3507"/>
              <a:ext cx="7" cy="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  <p:sp>
          <p:nvSpPr>
            <p:cNvPr id="892" name="Line 1157">
              <a:extLst>
                <a:ext uri="{FF2B5EF4-FFF2-40B4-BE49-F238E27FC236}">
                  <a16:creationId xmlns:a16="http://schemas.microsoft.com/office/drawing/2014/main" id="{1BF4EE91-600E-4942-A9A1-DE883C3744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823" y="3507"/>
              <a:ext cx="0" cy="5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610920" y="1040400"/>
            <a:ext cx="9968760" cy="52675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/>
            <a:br/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4" name="TextShape 2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95" name="Obraz 4"/>
          <p:cNvPicPr/>
          <p:nvPr/>
        </p:nvPicPr>
        <p:blipFill>
          <a:blip r:embed="rId2"/>
          <a:stretch/>
        </p:blipFill>
        <p:spPr>
          <a:xfrm>
            <a:off x="0" y="-234360"/>
            <a:ext cx="5328000" cy="1718640"/>
          </a:xfrm>
          <a:prstGeom prst="rect">
            <a:avLst/>
          </a:prstGeom>
          <a:ln>
            <a:noFill/>
          </a:ln>
        </p:spPr>
      </p:pic>
      <p:graphicFrame>
        <p:nvGraphicFramePr>
          <p:cNvPr id="196" name="Table 3"/>
          <p:cNvGraphicFramePr/>
          <p:nvPr/>
        </p:nvGraphicFramePr>
        <p:xfrm>
          <a:off x="757440" y="1577520"/>
          <a:ext cx="10246320" cy="3382920"/>
        </p:xfrm>
        <a:graphic>
          <a:graphicData uri="http://schemas.openxmlformats.org/drawingml/2006/table">
            <a:tbl>
              <a:tblPr/>
              <a:tblGrid>
                <a:gridCol w="467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40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829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pl-PL" sz="1600" b="0" strike="noStrike" spc="-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</a:rPr>
                        <a:t>2.4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Informacja na temat zamiaru uzyskania zwrotu  lub odliczenia podatku VAT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Zamierzamy                        □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Zamierzamy częściowo       □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Nie zamierzamy                  □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uzyskać zwrot lub odliczenia podatku VAT zawartego w nakładach poniesionych na realizację zadania inwestycyjnego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- w przypadku zaznaczenia: zamierzamy bądź zamierzamy częściowo -uwzględnić przy rocznym sprawozdaniu i zwrotach niewykorzystanych środków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610920" y="1040400"/>
            <a:ext cx="9968760" cy="52675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/>
            <a:br/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8" name="TextShape 2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99" name="Obraz 4"/>
          <p:cNvPicPr/>
          <p:nvPr/>
        </p:nvPicPr>
        <p:blipFill>
          <a:blip r:embed="rId2"/>
          <a:stretch/>
        </p:blipFill>
        <p:spPr>
          <a:xfrm>
            <a:off x="0" y="-234360"/>
            <a:ext cx="5328000" cy="1718640"/>
          </a:xfrm>
          <a:prstGeom prst="rect">
            <a:avLst/>
          </a:prstGeom>
          <a:ln>
            <a:noFill/>
          </a:ln>
        </p:spPr>
      </p:pic>
      <p:graphicFrame>
        <p:nvGraphicFramePr>
          <p:cNvPr id="200" name="Table 3"/>
          <p:cNvGraphicFramePr/>
          <p:nvPr/>
        </p:nvGraphicFramePr>
        <p:xfrm>
          <a:off x="319680" y="1400040"/>
          <a:ext cx="10199520" cy="4436491"/>
        </p:xfrm>
        <a:graphic>
          <a:graphicData uri="http://schemas.openxmlformats.org/drawingml/2006/table">
            <a:tbl>
              <a:tblPr/>
              <a:tblGrid>
                <a:gridCol w="451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1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11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pl-PL" sz="1600" b="0" strike="noStrike" spc="-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</a:rPr>
                        <a:t>2.5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Zakres rzeczowy i rodzaje robót oraz wartość kosztorysowa zadania w rozbiciu na koszty poszczególnych elementów inwestycji 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- winno być spójne z załącznikiem nr 1, planowanymi źródłami finansowania zadania (pkt. 2.3) oraz harmonogramem ( pkt. 2.8),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- uwzględnić wszystkie elementy grup kosztów zgodnie z Rozporządzeniem Rady Ministrów z dnia 2 grudnia 2010 r. w sprawie szczegółowego sposobu i trybu finansowania inwestycji z budżetu państwa (rozdział 2, § 6 ust. 2.), tj.: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7000"/>
                        </a:lnSpc>
                        <a:buClr>
                          <a:srgbClr val="FF0000"/>
                        </a:buClr>
                        <a:buFont typeface="StarSymbol"/>
                        <a:buAutoNum type="arabicPeriod"/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Pozyskanie działki budowlanej + koszty (zgodne z kosztorysem).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7000"/>
                        </a:lnSpc>
                        <a:buClr>
                          <a:srgbClr val="FF0000"/>
                        </a:buClr>
                        <a:buFont typeface="StarSymbol"/>
                        <a:buAutoNum type="arabicPeriod"/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Przygotowanie terenu i przyłączenia obiektów do sieci.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7000"/>
                        </a:lnSpc>
                        <a:buClr>
                          <a:srgbClr val="FF0000"/>
                        </a:buClr>
                        <a:buFont typeface="StarSymbol"/>
                        <a:buAutoNum type="arabicPeriod"/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Budowa obiektów podstawowych.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7000"/>
                        </a:lnSpc>
                        <a:buClr>
                          <a:srgbClr val="FF0000"/>
                        </a:buClr>
                        <a:buFont typeface="StarSymbol"/>
                        <a:buAutoNum type="arabicPeriod"/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Instalacja.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7000"/>
                        </a:lnSpc>
                        <a:buClr>
                          <a:srgbClr val="FF0000"/>
                        </a:buClr>
                        <a:buFont typeface="StarSymbol"/>
                        <a:buAutoNum type="arabicPeriod"/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Zagospodarowanie terenu i budowa obiektów pomocniczych.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7000"/>
                        </a:lnSpc>
                        <a:buClr>
                          <a:srgbClr val="FF0000"/>
                        </a:buClr>
                        <a:buFont typeface="StarSymbol"/>
                        <a:buAutoNum type="arabicPeriod"/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Wyposażenie.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 marL="343080" indent="-342720">
                        <a:lnSpc>
                          <a:spcPct val="107000"/>
                        </a:lnSpc>
                        <a:buClr>
                          <a:srgbClr val="FF0000"/>
                        </a:buClr>
                        <a:buFont typeface="StarSymbol"/>
                        <a:buAutoNum type="arabicPeriod"/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Prace przygotowawcze, projektowe, obsługa inwestorska, nadzory autorskie oraz ewentualne rozruchy i szkolenia.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01" name="Obraz 6"/>
          <p:cNvPicPr/>
          <p:nvPr/>
        </p:nvPicPr>
        <p:blipFill>
          <a:blip r:embed="rId3"/>
          <a:stretch/>
        </p:blipFill>
        <p:spPr>
          <a:xfrm>
            <a:off x="10420560" y="371520"/>
            <a:ext cx="1231920" cy="3143520"/>
          </a:xfrm>
          <a:prstGeom prst="rect">
            <a:avLst/>
          </a:prstGeom>
          <a:ln>
            <a:noFill/>
          </a:ln>
        </p:spPr>
      </p:pic>
      <p:sp>
        <p:nvSpPr>
          <p:cNvPr id="202" name="CustomShape 4"/>
          <p:cNvSpPr/>
          <p:nvPr/>
        </p:nvSpPr>
        <p:spPr>
          <a:xfrm flipV="1">
            <a:off x="5607000" y="818280"/>
            <a:ext cx="4744080" cy="6649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TextShape 1"/>
          <p:cNvSpPr txBox="1"/>
          <p:nvPr/>
        </p:nvSpPr>
        <p:spPr>
          <a:xfrm>
            <a:off x="186120" y="0"/>
            <a:ext cx="9445680" cy="68162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>
                <a:solidFill>
                  <a:srgbClr val="7030A0"/>
                </a:solidFill>
                <a:latin typeface="Times New Roman"/>
              </a:rPr>
              <a:t>Obecnie realizowane są trzy programy w ramach Solidarnościowego Funduszu Wsparcia Osób Niepełnosprawnych:</a:t>
            </a:r>
            <a:br/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1.</a:t>
            </a:r>
            <a:r>
              <a:rPr lang="pl-PL" sz="2400" b="1" strike="noStrike" spc="-1">
                <a:solidFill>
                  <a:srgbClr val="7030A0"/>
                </a:solidFill>
                <a:latin typeface="Times New Roman"/>
              </a:rPr>
              <a:t> 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„Usługi opiekuńcze dla osób niepełnosprawnych” - edycja 2019,</a:t>
            </a:r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2. „Opieka wytchnieniowa - edycja 2019,</a:t>
            </a:r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3. „Centra opiekuńczo-mieszkalne”.</a:t>
            </a:r>
            <a:br/>
            <a:br/>
            <a:r>
              <a:rPr lang="pl-PL" sz="2400" b="1" strike="noStrike" spc="-1">
                <a:solidFill>
                  <a:srgbClr val="7030A0"/>
                </a:solidFill>
                <a:latin typeface="Times New Roman"/>
              </a:rPr>
              <a:t>1. „Usługi opiekuńcze dla osób niepełnosprawnych”- edycja 2019</a:t>
            </a:r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Program adresowany jest do gmin, których zadaniem własnym o charakterze obowiązkowym jest organizowanie i świadczenie usług opiekuńczych, w tym specjalistycznych usług opiekuńczych, w miejscu zamieszkania. </a:t>
            </a:r>
            <a:br/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W ramach Programu gmina może otrzymać wsparcie finansowe do 50% kosztów realizacji usług opiekuńczych.</a:t>
            </a:r>
            <a:br/>
            <a:endParaRPr lang="pl-P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TextShape 2"/>
          <p:cNvSpPr txBox="1"/>
          <p:nvPr/>
        </p:nvSpPr>
        <p:spPr>
          <a:xfrm>
            <a:off x="10661400" y="63550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90" name="Obraz 4"/>
          <p:cNvPicPr/>
          <p:nvPr/>
        </p:nvPicPr>
        <p:blipFill>
          <a:blip r:embed="rId2"/>
          <a:stretch/>
        </p:blipFill>
        <p:spPr>
          <a:xfrm>
            <a:off x="-222840" y="-424080"/>
            <a:ext cx="5328000" cy="178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610920" y="1040400"/>
            <a:ext cx="9968760" cy="52675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/>
            <a:br/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4" name="TextShape 2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205" name="Obraz 4"/>
          <p:cNvPicPr/>
          <p:nvPr/>
        </p:nvPicPr>
        <p:blipFill>
          <a:blip r:embed="rId2"/>
          <a:stretch/>
        </p:blipFill>
        <p:spPr>
          <a:xfrm>
            <a:off x="0" y="-234360"/>
            <a:ext cx="5328000" cy="1718640"/>
          </a:xfrm>
          <a:prstGeom prst="rect">
            <a:avLst/>
          </a:prstGeom>
          <a:ln>
            <a:noFill/>
          </a:ln>
        </p:spPr>
      </p:pic>
      <p:graphicFrame>
        <p:nvGraphicFramePr>
          <p:cNvPr id="206" name="Table 3"/>
          <p:cNvGraphicFramePr/>
          <p:nvPr/>
        </p:nvGraphicFramePr>
        <p:xfrm>
          <a:off x="254520" y="1377000"/>
          <a:ext cx="10550880" cy="4193280"/>
        </p:xfrm>
        <a:graphic>
          <a:graphicData uri="http://schemas.openxmlformats.org/drawingml/2006/table">
            <a:tbl>
              <a:tblPr/>
              <a:tblGrid>
                <a:gridCol w="46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92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05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86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</a:rPr>
                        <a:t> 2.6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Informacje dotyczące: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a) Utworzenia Centrum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b) Wyposażenia Centrum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opisać bardzo szczegółowo i dokładnie odnośnie utworzenia Centrum, </a:t>
                      </a:r>
                      <a:r>
                        <a:rPr lang="pl-PL" sz="16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m.in.: </a:t>
                      </a:r>
                      <a:r>
                        <a:rPr lang="pl-PL" sz="1600" b="0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gdzie będzie się mieściło, w jakiej okolicy, jaki budynek, metraż, opisać jakie będą pomieszczenia, jakiej wielkości, szczegółowe wyposażenie zarówno części mieszkalnej jak i pomieszczeń pobytu dziennego,</a:t>
                      </a:r>
                      <a:endParaRPr lang="pl-PL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6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</a:rPr>
                        <a:t> 2.7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Stan przygotowań formalno-prawnych: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(posiadane decyzje i pozwolenia lub planowane terminy ich uzyskania)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TextShape 1"/>
          <p:cNvSpPr txBox="1"/>
          <p:nvPr/>
        </p:nvSpPr>
        <p:spPr>
          <a:xfrm>
            <a:off x="610920" y="1040400"/>
            <a:ext cx="9968760" cy="52675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/>
            <a:br/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8" name="TextShape 2"/>
          <p:cNvSpPr txBox="1"/>
          <p:nvPr/>
        </p:nvSpPr>
        <p:spPr>
          <a:xfrm>
            <a:off x="10713600" y="6310080"/>
            <a:ext cx="122400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209" name="Obraz 4"/>
          <p:cNvPicPr/>
          <p:nvPr/>
        </p:nvPicPr>
        <p:blipFill>
          <a:blip r:embed="rId2"/>
          <a:stretch/>
        </p:blipFill>
        <p:spPr>
          <a:xfrm>
            <a:off x="0" y="-234360"/>
            <a:ext cx="5328000" cy="1718640"/>
          </a:xfrm>
          <a:prstGeom prst="rect">
            <a:avLst/>
          </a:prstGeom>
          <a:ln>
            <a:noFill/>
          </a:ln>
        </p:spPr>
      </p:pic>
      <p:graphicFrame>
        <p:nvGraphicFramePr>
          <p:cNvPr id="210" name="Table 3"/>
          <p:cNvGraphicFramePr/>
          <p:nvPr/>
        </p:nvGraphicFramePr>
        <p:xfrm>
          <a:off x="162360" y="1352520"/>
          <a:ext cx="10145880" cy="5550281"/>
        </p:xfrm>
        <a:graphic>
          <a:graphicData uri="http://schemas.openxmlformats.org/drawingml/2006/table">
            <a:tbl>
              <a:tblPr/>
              <a:tblGrid>
                <a:gridCol w="448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26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71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69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</a:rPr>
                        <a:t> 2.8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Planowany harmonogram rzeczowo-finansowy realizacji zadania: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musi być spójny z załącznikiem nr 1 (wniosek- kol. 21) oraz planowanymi źródłami finansowania zadania (pkt. 2.3)- podanymi w podziale na lata, a także wartością kosztorysową zadania (pkt. 2.5)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18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pl-PL" sz="1600" b="0" strike="noStrike" spc="-1">
                          <a:solidFill>
                            <a:srgbClr val="00B0F0"/>
                          </a:solidFill>
                          <a:latin typeface="Times New Roman"/>
                          <a:ea typeface="Calibri"/>
                        </a:rPr>
                        <a:t>2.9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Przewidywany efekt użytkowy dla osób niepełnosprawnych (liczba użytkowników, korzyści etc.)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uzasadnić bardzo szczegółowo jakie będą korzyści z powstania Centrum w danej gminie/ powiecie (ile jest osób ze znacznym i umiarkowanym stopniem niepełnosprawności, jakie jest zapotrzebowanie na danym terenie na tego typu obiekt, ile i jakie obiekty w gminie/powiecie się znajdują, czy jest lista osób oczekujących, ilu osobom są świadczone usługi opiekuńcze w gminie, itp.),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podać ile osób będzie korzystało z Centrum, zarówno z pobytu dziennego jak i całodobowego, czy będą to osoby z całej gminy, czy z konkretnych miejscowości, czy planowane jest podpisanie porozumienia z inną gminą, itp.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11" name="Obraz 5"/>
          <p:cNvPicPr/>
          <p:nvPr/>
        </p:nvPicPr>
        <p:blipFill>
          <a:blip r:embed="rId3"/>
          <a:stretch/>
        </p:blipFill>
        <p:spPr>
          <a:xfrm>
            <a:off x="10457640" y="160560"/>
            <a:ext cx="1479600" cy="3488040"/>
          </a:xfrm>
          <a:prstGeom prst="rect">
            <a:avLst/>
          </a:prstGeom>
          <a:ln>
            <a:noFill/>
          </a:ln>
        </p:spPr>
      </p:pic>
      <p:sp>
        <p:nvSpPr>
          <p:cNvPr id="212" name="CustomShape 4"/>
          <p:cNvSpPr/>
          <p:nvPr/>
        </p:nvSpPr>
        <p:spPr>
          <a:xfrm>
            <a:off x="5776920" y="1485000"/>
            <a:ext cx="5063400" cy="18792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TextShape 1"/>
          <p:cNvSpPr txBox="1"/>
          <p:nvPr/>
        </p:nvSpPr>
        <p:spPr>
          <a:xfrm>
            <a:off x="1079280" y="1447200"/>
            <a:ext cx="9322560" cy="37580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/>
            <a:br/>
            <a:br/>
            <a:br/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4" name="TextShape 2"/>
          <p:cNvSpPr txBox="1"/>
          <p:nvPr/>
        </p:nvSpPr>
        <p:spPr>
          <a:xfrm>
            <a:off x="10774800" y="64630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215" name="Obraz 4"/>
          <p:cNvPicPr/>
          <p:nvPr/>
        </p:nvPicPr>
        <p:blipFill>
          <a:blip r:embed="rId2"/>
          <a:stretch/>
        </p:blipFill>
        <p:spPr>
          <a:xfrm>
            <a:off x="0" y="-33480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216" name="CustomShape 3"/>
          <p:cNvSpPr/>
          <p:nvPr/>
        </p:nvSpPr>
        <p:spPr>
          <a:xfrm flipH="1" flipV="1">
            <a:off x="4839120" y="3577320"/>
            <a:ext cx="94680" cy="11469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7" name="CustomShape 4"/>
          <p:cNvSpPr/>
          <p:nvPr/>
        </p:nvSpPr>
        <p:spPr>
          <a:xfrm flipH="1" flipV="1">
            <a:off x="4584600" y="3781440"/>
            <a:ext cx="336240" cy="879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8" name="CustomShape 5"/>
          <p:cNvSpPr/>
          <p:nvPr/>
        </p:nvSpPr>
        <p:spPr>
          <a:xfrm flipH="1" flipV="1">
            <a:off x="4453920" y="3962520"/>
            <a:ext cx="421560" cy="7156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19" name="CustomShape 6"/>
          <p:cNvSpPr/>
          <p:nvPr/>
        </p:nvSpPr>
        <p:spPr>
          <a:xfrm flipV="1">
            <a:off x="4876200" y="3602160"/>
            <a:ext cx="3114720" cy="13345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0" name="CustomShape 7"/>
          <p:cNvSpPr/>
          <p:nvPr/>
        </p:nvSpPr>
        <p:spPr>
          <a:xfrm flipV="1">
            <a:off x="4895640" y="3789360"/>
            <a:ext cx="2967120" cy="1165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1" name="CustomShape 8"/>
          <p:cNvSpPr/>
          <p:nvPr/>
        </p:nvSpPr>
        <p:spPr>
          <a:xfrm flipV="1">
            <a:off x="4909320" y="3979080"/>
            <a:ext cx="2939760" cy="9838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22" name="CustomShape 9"/>
          <p:cNvSpPr/>
          <p:nvPr/>
        </p:nvSpPr>
        <p:spPr>
          <a:xfrm>
            <a:off x="1174680" y="6368040"/>
            <a:ext cx="830700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1" strike="noStrike" spc="-1">
                <a:solidFill>
                  <a:srgbClr val="FF0000"/>
                </a:solidFill>
                <a:latin typeface="Calibri"/>
              </a:rPr>
              <a:t>* uzupełniamy zarówno w przypadku Modelu I i Modelu II</a:t>
            </a:r>
            <a:endParaRPr lang="pl-PL" sz="1800" b="0" strike="noStrike" spc="-1">
              <a:latin typeface="Arial"/>
            </a:endParaRPr>
          </a:p>
        </p:txBody>
      </p:sp>
      <p:graphicFrame>
        <p:nvGraphicFramePr>
          <p:cNvPr id="223" name="Table 10"/>
          <p:cNvGraphicFramePr/>
          <p:nvPr/>
        </p:nvGraphicFramePr>
        <p:xfrm>
          <a:off x="10532520" y="2476800"/>
          <a:ext cx="1558800" cy="2963520"/>
        </p:xfrm>
        <a:graphic>
          <a:graphicData uri="http://schemas.openxmlformats.org/drawingml/2006/table">
            <a:tbl>
              <a:tblPr/>
              <a:tblGrid>
                <a:gridCol w="1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063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CAŁKOWITA KWOTA ŚRODKÓW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Z SOLIDARNOŚCIOWEGO FUNDUSZU WSPARCIA OSÓB NIEPEŁNOSPRAWNYCH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WNIOSKOWANA PRZEZ GMINĘ/POWIAT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NA DOFINANSOWANIE FUNKCJONOWANIA CENTRUM </a:t>
                      </a:r>
                      <a:br/>
                      <a:r>
                        <a:rPr lang="pl-PL" sz="900" b="1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(kol. 20+21)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5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Arial"/>
                          <a:ea typeface="Times New Roman"/>
                        </a:rPr>
                        <a:t>22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5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pl-PL" sz="900" b="0" strike="noStrike" spc="-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 </a:t>
                      </a:r>
                      <a:endParaRPr lang="pl-PL" sz="900" b="0" strike="noStrike" spc="-1">
                        <a:latin typeface="Arial"/>
                      </a:endParaRPr>
                    </a:p>
                  </a:txBody>
                  <a:tcPr marL="44280" marR="4428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4" name="CustomShape 11"/>
          <p:cNvSpPr/>
          <p:nvPr/>
        </p:nvSpPr>
        <p:spPr>
          <a:xfrm>
            <a:off x="10295640" y="2376360"/>
            <a:ext cx="968436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12"/>
          <p:cNvSpPr/>
          <p:nvPr/>
        </p:nvSpPr>
        <p:spPr>
          <a:xfrm flipV="1">
            <a:off x="8362800" y="5204880"/>
            <a:ext cx="2538720" cy="5558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26" name="Obraz 225"/>
          <p:cNvPicPr/>
          <p:nvPr/>
        </p:nvPicPr>
        <p:blipFill>
          <a:blip r:embed="rId3"/>
          <a:stretch/>
        </p:blipFill>
        <p:spPr>
          <a:xfrm>
            <a:off x="368280" y="1130400"/>
            <a:ext cx="10159920" cy="56386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extShape 1"/>
          <p:cNvSpPr txBox="1"/>
          <p:nvPr/>
        </p:nvSpPr>
        <p:spPr>
          <a:xfrm>
            <a:off x="1079280" y="1447200"/>
            <a:ext cx="9322560" cy="37580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/>
            <a:br/>
            <a:br/>
            <a:br/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8" name="TextShape 2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229" name="Obraz 4"/>
          <p:cNvPicPr/>
          <p:nvPr/>
        </p:nvPicPr>
        <p:blipFill>
          <a:blip r:embed="rId2"/>
          <a:stretch/>
        </p:blipFill>
        <p:spPr>
          <a:xfrm>
            <a:off x="0" y="-334800"/>
            <a:ext cx="5328000" cy="1781640"/>
          </a:xfrm>
          <a:prstGeom prst="rect">
            <a:avLst/>
          </a:prstGeom>
          <a:ln>
            <a:noFill/>
          </a:ln>
        </p:spPr>
      </p:pic>
      <p:graphicFrame>
        <p:nvGraphicFramePr>
          <p:cNvPr id="230" name="Table 3"/>
          <p:cNvGraphicFramePr/>
          <p:nvPr/>
        </p:nvGraphicFramePr>
        <p:xfrm>
          <a:off x="904680" y="1330560"/>
          <a:ext cx="9384840" cy="4848289"/>
        </p:xfrm>
        <a:graphic>
          <a:graphicData uri="http://schemas.openxmlformats.org/drawingml/2006/table">
            <a:tbl>
              <a:tblPr/>
              <a:tblGrid>
                <a:gridCol w="415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69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Wymagane załączniki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8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1.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Oświadczenie gminy/powiatu o posiadaniu prawa do dysponowania nieruchomością na cele budowlane.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2.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Projekt koncepcyjny lub program funkcjonalno-użytkowy.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3.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W przypadku zadań inwestycyjnych polegających na modernizacji istniejącego obiektu również dokumentacja zdjęciowa wskazująca na stan obiektu.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3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4. 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W zależności od stanu przygotowania inwestycji do realizacji załączniki: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- decyzję o pozwoleniu na budowę/zgłoszenie robót budowlanych niewymagających pozwolenia na budowę.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1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 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EAAA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Podpis wnioskodawcy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EAAA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4475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pieczątka i podpis,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w przypadku wysyłania wniosku ePuapem konieczny jest nadruk osoby podpisującej wniosek: stanowisko, imię i nazwisko:       </a:t>
                      </a: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przykład:  </a:t>
                      </a: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Jan Kowalski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                                                   Wójt Gminy Kowale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1" name="CustomShape 4"/>
          <p:cNvSpPr/>
          <p:nvPr/>
        </p:nvSpPr>
        <p:spPr>
          <a:xfrm>
            <a:off x="1665000" y="5989680"/>
            <a:ext cx="7168320" cy="364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1800" b="1" strike="noStrike" spc="-1">
                <a:solidFill>
                  <a:srgbClr val="FF0000"/>
                </a:solidFill>
                <a:latin typeface="Calibri"/>
              </a:rPr>
              <a:t>przy podpisywaniu umowy wymagany będzie także program inwestycyjny</a:t>
            </a:r>
            <a:endParaRPr lang="pl-PL" sz="1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extShape 1"/>
          <p:cNvSpPr txBox="1"/>
          <p:nvPr/>
        </p:nvSpPr>
        <p:spPr>
          <a:xfrm>
            <a:off x="1079280" y="1447200"/>
            <a:ext cx="9322560" cy="37580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/>
            <a:br/>
            <a:br/>
            <a:br/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3" name="TextShape 2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234" name="Obraz 4"/>
          <p:cNvPicPr/>
          <p:nvPr/>
        </p:nvPicPr>
        <p:blipFill>
          <a:blip r:embed="rId2"/>
          <a:stretch/>
        </p:blipFill>
        <p:spPr>
          <a:xfrm>
            <a:off x="0" y="-334800"/>
            <a:ext cx="5328000" cy="1781640"/>
          </a:xfrm>
          <a:prstGeom prst="rect">
            <a:avLst/>
          </a:prstGeom>
          <a:ln>
            <a:noFill/>
          </a:ln>
        </p:spPr>
      </p:pic>
      <p:graphicFrame>
        <p:nvGraphicFramePr>
          <p:cNvPr id="235" name="Table 3"/>
          <p:cNvGraphicFramePr/>
          <p:nvPr/>
        </p:nvGraphicFramePr>
        <p:xfrm>
          <a:off x="1079280" y="1309680"/>
          <a:ext cx="9056000" cy="5834698"/>
        </p:xfrm>
        <a:graphic>
          <a:graphicData uri="http://schemas.openxmlformats.org/drawingml/2006/table">
            <a:tbl>
              <a:tblPr/>
              <a:tblGrid>
                <a:gridCol w="2576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0960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Część II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0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Kategoria i przeznaczenie obiektu  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1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 - </a:t>
                      </a: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kategoria obiektu: zgodnie z prawem budowlanym,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1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 - </a:t>
                      </a: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przeznaczenie obiektu: m.in. dla ilu osób będzie przeznaczony, na jaki pobyt (dzienny, całodobowy), osoby z jakim stopniem niepełnosprawności, itp.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pl-PL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T w="12240">
                      <a:solidFill>
                        <a:srgbClr val="000000"/>
                      </a:solidFill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3596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Zapotrzebowanie na obiekt  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□ bardzo duże 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□ duże 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□ średnie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□ niskie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Uzasadnienie/odniesienie się do stanu liczbowego/jakościowego istniejących obiektów/ośrodków w gminie/powiecie: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………………………………………………………………………………………………………………………………………………………………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799"/>
                        </a:spcAft>
                      </a:pPr>
                      <a:r>
                        <a:rPr lang="pl-PL" sz="1100" b="0" strike="noStrike" spc="-1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 </a:t>
                      </a:r>
                      <a:endParaRPr lang="pl-PL" sz="11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extShape 1"/>
          <p:cNvSpPr txBox="1"/>
          <p:nvPr/>
        </p:nvSpPr>
        <p:spPr>
          <a:xfrm>
            <a:off x="1079280" y="1447200"/>
            <a:ext cx="9322560" cy="37580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/>
            <a:br/>
            <a:br/>
            <a:br/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7" name="TextShape 2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238" name="Obraz 4"/>
          <p:cNvPicPr/>
          <p:nvPr/>
        </p:nvPicPr>
        <p:blipFill>
          <a:blip r:embed="rId2"/>
          <a:stretch/>
        </p:blipFill>
        <p:spPr>
          <a:xfrm>
            <a:off x="0" y="-334800"/>
            <a:ext cx="5328000" cy="1781640"/>
          </a:xfrm>
          <a:prstGeom prst="rect">
            <a:avLst/>
          </a:prstGeom>
          <a:ln>
            <a:noFill/>
          </a:ln>
        </p:spPr>
      </p:pic>
      <p:graphicFrame>
        <p:nvGraphicFramePr>
          <p:cNvPr id="239" name="Table 3"/>
          <p:cNvGraphicFramePr/>
          <p:nvPr/>
        </p:nvGraphicFramePr>
        <p:xfrm>
          <a:off x="815400" y="1447200"/>
          <a:ext cx="8508600" cy="5215382"/>
        </p:xfrm>
        <a:graphic>
          <a:graphicData uri="http://schemas.openxmlformats.org/drawingml/2006/table">
            <a:tbl>
              <a:tblPr/>
              <a:tblGrid>
                <a:gridCol w="27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8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1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3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Dodatkowe czynniki kwalifikujące obiekt do uznania za istotny dla osób niepełnosprawnych 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(np. wskazanie że w Centrum zagwarantowane będą minimum 2 miejsca dla osób niesamodzielnych, wymagających szczególnej całodobowej opieki)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uzasadnić szczegółowo zasadność powstania centrum (opisać sytuację w regionie, jakie udogodnienia dla osób niepełnosprawnych będą w obiekcie, 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7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4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Określenie planowanego wykorzystania obiektu 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r>
                        <a:rPr lang="pl-PL" sz="1600" b="0" strike="noStrike" spc="-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m.in. powierzchnia obiektu, jakie będą pomieszczenia (z metrażem), do czego będą wykorzystywane, itp.</a:t>
                      </a:r>
                      <a:endParaRPr lang="pl-PL" sz="16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1079280" y="1447200"/>
            <a:ext cx="9322560" cy="375804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br/>
            <a:br/>
            <a:br/>
            <a:br/>
            <a:endParaRPr lang="pl-PL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242" name="Obraz 4"/>
          <p:cNvPicPr/>
          <p:nvPr/>
        </p:nvPicPr>
        <p:blipFill>
          <a:blip r:embed="rId2"/>
          <a:stretch/>
        </p:blipFill>
        <p:spPr>
          <a:xfrm>
            <a:off x="0" y="-334800"/>
            <a:ext cx="5328000" cy="1781640"/>
          </a:xfrm>
          <a:prstGeom prst="rect">
            <a:avLst/>
          </a:prstGeom>
          <a:ln>
            <a:noFill/>
          </a:ln>
        </p:spPr>
      </p:pic>
      <p:graphicFrame>
        <p:nvGraphicFramePr>
          <p:cNvPr id="243" name="Table 3"/>
          <p:cNvGraphicFramePr/>
          <p:nvPr/>
        </p:nvGraphicFramePr>
        <p:xfrm>
          <a:off x="1079280" y="1612800"/>
          <a:ext cx="9321480" cy="4386042"/>
        </p:xfrm>
        <a:graphic>
          <a:graphicData uri="http://schemas.openxmlformats.org/drawingml/2006/table">
            <a:tbl>
              <a:tblPr/>
              <a:tblGrid>
                <a:gridCol w="436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4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5141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5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Określenie skali ważności inwestycji, priorytetowość inwestycji 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□ bardzo wysoka</a:t>
                      </a:r>
                      <a:endParaRPr lang="pl-PL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□ wysoka </a:t>
                      </a:r>
                      <a:endParaRPr lang="pl-PL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□ średnia (umiarkowana) </a:t>
                      </a:r>
                      <a:endParaRPr lang="pl-PL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□ niska</a:t>
                      </a:r>
                      <a:endParaRPr lang="pl-PL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4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6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Krótkie opisowe podsumowanie zasadności inwestycji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4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 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0480">
                <a:tc gridSpan="3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pl-PL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Podpisy osób uprawnionych do reprezentowania gminy/powiatu</a:t>
                      </a:r>
                      <a:endParaRPr lang="pl-PL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AEAAA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89720">
                <a:tc gridSpan="3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pieczątka i podpis,</a:t>
                      </a:r>
                      <a:endParaRPr lang="pl-PL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w przypadku wysyłania wniosku </a:t>
                      </a:r>
                      <a:r>
                        <a:rPr lang="pl-PL" sz="1400" b="1" strike="noStrike" spc="-1" dirty="0" err="1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ePuapem</a:t>
                      </a:r>
                      <a:r>
                        <a:rPr lang="pl-PL" sz="1400" b="1" strike="noStrike" spc="-1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</a:rPr>
                        <a:t> konieczny jest nadruk osoby podpisującej wniosek: stanowisko, imię i nazwisko: </a:t>
                      </a:r>
                      <a:r>
                        <a:rPr lang="pl-PL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przykład: </a:t>
                      </a: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Jan Kowalski</a:t>
                      </a:r>
                      <a:endParaRPr lang="pl-PL" sz="1400" b="0" strike="noStrike" spc="-1" dirty="0">
                        <a:latin typeface="Arial"/>
                      </a:endParaRPr>
                    </a:p>
                    <a:p>
                      <a:pPr algn="just">
                        <a:lnSpc>
                          <a:spcPct val="107000"/>
                        </a:lnSpc>
                      </a:pPr>
                      <a:r>
                        <a:rPr lang="pl-PL" sz="1400" b="1" strike="noStrike" spc="-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</a:rPr>
                        <a:t>                                  Wójt Gminy Kowale</a:t>
                      </a:r>
                      <a:endParaRPr lang="pl-PL" sz="1400" b="0" strike="noStrike" spc="-1" dirty="0">
                        <a:latin typeface="Arial"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endParaRPr lang="pl-PL" sz="14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44" name="CustomShape 4"/>
          <p:cNvSpPr/>
          <p:nvPr/>
        </p:nvSpPr>
        <p:spPr>
          <a:xfrm>
            <a:off x="2867040" y="2381400"/>
            <a:ext cx="64544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931498" y="1023107"/>
            <a:ext cx="9322560" cy="1636966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solidFill>
                  <a:srgbClr val="FF0000"/>
                </a:solidFill>
              </a:rPr>
              <a:t>Przykładowe błędy gmin/powiatów po dokonaniu korekt/uzupełnień:</a:t>
            </a:r>
            <a:br>
              <a:rPr dirty="0">
                <a:solidFill>
                  <a:srgbClr val="FF0000"/>
                </a:solidFill>
              </a:rPr>
            </a:br>
            <a:br>
              <a:rPr dirty="0">
                <a:solidFill>
                  <a:srgbClr val="FF0000"/>
                </a:solidFill>
              </a:rPr>
            </a:br>
            <a:br>
              <a:rPr dirty="0">
                <a:solidFill>
                  <a:srgbClr val="FF0000"/>
                </a:solidFill>
              </a:rPr>
            </a:br>
            <a:br>
              <a:rPr dirty="0"/>
            </a:br>
            <a:endParaRPr lang="pl-PL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242" name="Obraz 4"/>
          <p:cNvPicPr/>
          <p:nvPr/>
        </p:nvPicPr>
        <p:blipFill>
          <a:blip r:embed="rId2"/>
          <a:stretch/>
        </p:blipFill>
        <p:spPr>
          <a:xfrm>
            <a:off x="0" y="-33480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244" name="CustomShape 4"/>
          <p:cNvSpPr/>
          <p:nvPr/>
        </p:nvSpPr>
        <p:spPr>
          <a:xfrm>
            <a:off x="2867040" y="2381400"/>
            <a:ext cx="64544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A925820-E39F-4FFC-9EF2-63824BFBC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944" y="1699490"/>
            <a:ext cx="8497455" cy="5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321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931498" y="1023107"/>
            <a:ext cx="9322560" cy="1636966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solidFill>
                  <a:srgbClr val="FF0000"/>
                </a:solidFill>
              </a:rPr>
              <a:t>Przykładowe błędy gmin/powiatów po dokonaniu korekt/uzupełnień:</a:t>
            </a:r>
            <a:br>
              <a:rPr dirty="0">
                <a:solidFill>
                  <a:srgbClr val="FF0000"/>
                </a:solidFill>
              </a:rPr>
            </a:br>
            <a:br>
              <a:rPr dirty="0">
                <a:solidFill>
                  <a:srgbClr val="FF0000"/>
                </a:solidFill>
              </a:rPr>
            </a:br>
            <a:br>
              <a:rPr dirty="0">
                <a:solidFill>
                  <a:srgbClr val="FF0000"/>
                </a:solidFill>
              </a:rPr>
            </a:br>
            <a:br>
              <a:rPr dirty="0"/>
            </a:br>
            <a:endParaRPr lang="pl-PL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242" name="Obraz 4"/>
          <p:cNvPicPr/>
          <p:nvPr/>
        </p:nvPicPr>
        <p:blipFill>
          <a:blip r:embed="rId2"/>
          <a:stretch/>
        </p:blipFill>
        <p:spPr>
          <a:xfrm>
            <a:off x="0" y="-33480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244" name="CustomShape 4"/>
          <p:cNvSpPr/>
          <p:nvPr/>
        </p:nvSpPr>
        <p:spPr>
          <a:xfrm>
            <a:off x="2867040" y="2381400"/>
            <a:ext cx="64544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9E5BD9D-D712-4A93-835F-7F0F29DDC0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524" y="1841590"/>
            <a:ext cx="7933876" cy="691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920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TextShape 1"/>
          <p:cNvSpPr txBox="1"/>
          <p:nvPr/>
        </p:nvSpPr>
        <p:spPr>
          <a:xfrm>
            <a:off x="931498" y="1023107"/>
            <a:ext cx="9322560" cy="1636966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dirty="0">
                <a:solidFill>
                  <a:srgbClr val="FF0000"/>
                </a:solidFill>
              </a:rPr>
              <a:t>Przykładowe błędy gmin/powiatów po dokonaniu korekt/uzupełnień:</a:t>
            </a:r>
            <a:br>
              <a:rPr dirty="0">
                <a:solidFill>
                  <a:srgbClr val="FF0000"/>
                </a:solidFill>
              </a:rPr>
            </a:br>
            <a:br>
              <a:rPr dirty="0">
                <a:solidFill>
                  <a:srgbClr val="FF0000"/>
                </a:solidFill>
              </a:rPr>
            </a:br>
            <a:br>
              <a:rPr dirty="0">
                <a:solidFill>
                  <a:srgbClr val="FF0000"/>
                </a:solidFill>
              </a:rPr>
            </a:br>
            <a:br>
              <a:rPr dirty="0"/>
            </a:br>
            <a:endParaRPr lang="pl-PL" sz="18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1" name="TextShape 2"/>
          <p:cNvSpPr txBox="1"/>
          <p:nvPr/>
        </p:nvSpPr>
        <p:spPr>
          <a:xfrm>
            <a:off x="10843553" y="639684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 dirty="0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 dirty="0">
              <a:latin typeface="Arial"/>
            </a:endParaRPr>
          </a:p>
        </p:txBody>
      </p:sp>
      <p:pic>
        <p:nvPicPr>
          <p:cNvPr id="242" name="Obraz 4"/>
          <p:cNvPicPr/>
          <p:nvPr/>
        </p:nvPicPr>
        <p:blipFill>
          <a:blip r:embed="rId2"/>
          <a:stretch/>
        </p:blipFill>
        <p:spPr>
          <a:xfrm>
            <a:off x="0" y="-33480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244" name="CustomShape 4"/>
          <p:cNvSpPr/>
          <p:nvPr/>
        </p:nvSpPr>
        <p:spPr>
          <a:xfrm>
            <a:off x="2867040" y="2381400"/>
            <a:ext cx="64544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8D02ADB-33E6-49D0-B5D1-5B5D06B772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1" y="1089891"/>
            <a:ext cx="10700167" cy="562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808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1030320" y="1259640"/>
            <a:ext cx="9793440" cy="41590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W województwie warmińsko-mazurskim w ramach Programu „Usługi opiekuńcze dla osób niepełnosprawnych”- edycja 2019 złożono 25 wniosków z 22 gmin. </a:t>
            </a:r>
            <a:br/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Do Programu zakwalifikowano 18 wniosków z 17 gmin na łączną kwotę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2.098.840,10 zł, 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w tym:</a:t>
            </a:r>
            <a:br/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*16 wniosków na „Usługi Opiekuńcze”- na kwotę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2.000.508,10 zł,</a:t>
            </a:r>
            <a:br/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*2 wnioski na „Specjalistyczne usługi opiekuńcze” na kwotę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98.332,00 zł.</a:t>
            </a:r>
            <a:br/>
            <a:endParaRPr lang="pl-P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93" name="Obraz 4"/>
          <p:cNvPicPr/>
          <p:nvPr/>
        </p:nvPicPr>
        <p:blipFill>
          <a:blip r:embed="rId2"/>
          <a:stretch/>
        </p:blipFill>
        <p:spPr>
          <a:xfrm>
            <a:off x="-269640" y="-424080"/>
            <a:ext cx="5328000" cy="178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2"/>
          <p:cNvSpPr txBox="1"/>
          <p:nvPr/>
        </p:nvSpPr>
        <p:spPr>
          <a:xfrm>
            <a:off x="10843553" y="639684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 dirty="0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 dirty="0">
              <a:latin typeface="Arial"/>
            </a:endParaRPr>
          </a:p>
        </p:txBody>
      </p:sp>
      <p:pic>
        <p:nvPicPr>
          <p:cNvPr id="242" name="Obraz 4"/>
          <p:cNvPicPr/>
          <p:nvPr/>
        </p:nvPicPr>
        <p:blipFill>
          <a:blip r:embed="rId2"/>
          <a:stretch/>
        </p:blipFill>
        <p:spPr>
          <a:xfrm>
            <a:off x="0" y="-33480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244" name="CustomShape 4"/>
          <p:cNvSpPr/>
          <p:nvPr/>
        </p:nvSpPr>
        <p:spPr>
          <a:xfrm>
            <a:off x="2867040" y="2381400"/>
            <a:ext cx="64544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A4F97F9-B4EC-4B7A-874C-ABC0ACD8A3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14" y="1226306"/>
            <a:ext cx="9753371" cy="494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83401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2"/>
          <p:cNvSpPr txBox="1"/>
          <p:nvPr/>
        </p:nvSpPr>
        <p:spPr>
          <a:xfrm>
            <a:off x="10843553" y="639684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 dirty="0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 dirty="0">
              <a:latin typeface="Arial"/>
            </a:endParaRPr>
          </a:p>
        </p:txBody>
      </p:sp>
      <p:pic>
        <p:nvPicPr>
          <p:cNvPr id="242" name="Obraz 4"/>
          <p:cNvPicPr/>
          <p:nvPr/>
        </p:nvPicPr>
        <p:blipFill>
          <a:blip r:embed="rId2"/>
          <a:stretch/>
        </p:blipFill>
        <p:spPr>
          <a:xfrm>
            <a:off x="0" y="-33480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244" name="CustomShape 4"/>
          <p:cNvSpPr/>
          <p:nvPr/>
        </p:nvSpPr>
        <p:spPr>
          <a:xfrm>
            <a:off x="2867040" y="2381400"/>
            <a:ext cx="64544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96A50D54-443A-4E81-A847-3F1E538C37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3" y="1656427"/>
            <a:ext cx="8405091" cy="508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2365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extShape 2"/>
          <p:cNvSpPr txBox="1"/>
          <p:nvPr/>
        </p:nvSpPr>
        <p:spPr>
          <a:xfrm>
            <a:off x="10843553" y="639684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 dirty="0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 dirty="0">
              <a:latin typeface="Arial"/>
            </a:endParaRPr>
          </a:p>
        </p:txBody>
      </p:sp>
      <p:pic>
        <p:nvPicPr>
          <p:cNvPr id="242" name="Obraz 4"/>
          <p:cNvPicPr/>
          <p:nvPr/>
        </p:nvPicPr>
        <p:blipFill>
          <a:blip r:embed="rId2"/>
          <a:stretch/>
        </p:blipFill>
        <p:spPr>
          <a:xfrm>
            <a:off x="0" y="-33480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244" name="CustomShape 4"/>
          <p:cNvSpPr/>
          <p:nvPr/>
        </p:nvSpPr>
        <p:spPr>
          <a:xfrm>
            <a:off x="2867040" y="2381400"/>
            <a:ext cx="6454440" cy="456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8475185-C8ED-421D-B41F-B8AACBC9C1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16" y="1114506"/>
            <a:ext cx="8626764" cy="563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616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extShape 1"/>
          <p:cNvSpPr txBox="1"/>
          <p:nvPr/>
        </p:nvSpPr>
        <p:spPr>
          <a:xfrm>
            <a:off x="505800" y="3017520"/>
            <a:ext cx="10515240" cy="764280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3600" b="1" strike="noStrike" spc="-1">
                <a:solidFill>
                  <a:srgbClr val="7030A0"/>
                </a:solidFill>
                <a:latin typeface="Times New Roman"/>
              </a:rPr>
              <a:t>Dziękujemy za uwagę </a:t>
            </a:r>
            <a:r>
              <a:rPr lang="pl-PL" sz="3600" b="1" strike="noStrike" spc="-1">
                <a:solidFill>
                  <a:srgbClr val="7030A0"/>
                </a:solidFill>
                <a:latin typeface="Wingdings"/>
              </a:rPr>
              <a:t></a:t>
            </a:r>
            <a:endParaRPr lang="pl-PL" sz="36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Shape 1"/>
          <p:cNvSpPr txBox="1"/>
          <p:nvPr/>
        </p:nvSpPr>
        <p:spPr>
          <a:xfrm>
            <a:off x="0" y="897120"/>
            <a:ext cx="11625840" cy="58939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98000" lnSpcReduction="10000"/>
          </a:bodyPr>
          <a:lstStyle/>
          <a:p>
            <a:pPr marL="457200" indent="-456840">
              <a:lnSpc>
                <a:spcPct val="100000"/>
              </a:lnSpc>
              <a:buClr>
                <a:srgbClr val="7030A0"/>
              </a:buClr>
              <a:buFont typeface="StarSymbol"/>
              <a:buAutoNum type="arabicPeriod" startAt="2"/>
            </a:pPr>
            <a:r>
              <a:rPr lang="pl-PL" sz="2700" b="1" strike="noStrike" spc="-1">
                <a:solidFill>
                  <a:srgbClr val="7030A0"/>
                </a:solidFill>
                <a:latin typeface="Times New Roman"/>
              </a:rPr>
              <a:t>Opieka wytchnieniowa”- edycja 2019</a:t>
            </a:r>
            <a:br/>
            <a:r>
              <a:rPr lang="pl-PL" sz="2700" b="0" strike="noStrike" spc="-1">
                <a:solidFill>
                  <a:srgbClr val="000000"/>
                </a:solidFill>
                <a:latin typeface="Times New Roman"/>
              </a:rPr>
              <a:t>Program adresowany jest do gmin i powiatów, w których istnieje potrzeba świadczenia usług opieki wytchnieniowej.</a:t>
            </a:r>
            <a:br/>
            <a:br/>
            <a:r>
              <a:rPr lang="pl-PL" sz="2700" b="0" strike="noStrike" spc="-1">
                <a:solidFill>
                  <a:srgbClr val="000000"/>
                </a:solidFill>
                <a:latin typeface="Times New Roman"/>
              </a:rPr>
              <a:t>W ramach Programu gmina może otrzymać wsparcie finansowe do 80% kosztów realizacji usług opiekuńczych.</a:t>
            </a:r>
            <a:br/>
            <a:br/>
            <a:r>
              <a:rPr lang="pl-PL" sz="2700" b="0" strike="noStrike" spc="-1">
                <a:solidFill>
                  <a:srgbClr val="000000"/>
                </a:solidFill>
                <a:latin typeface="Times New Roman"/>
              </a:rPr>
              <a:t>Program „Opieka wytchnieniowa” – edycja 2019 kierowany jest do dzieci z orzeczeniem o niepełnosprawności łącznie ze wskazaniami: konieczności stałej lub długotrwałej opieki lub pomocy innej osoby w związku ze znacznie ograniczoną możliwością samodzielnej egzystencji oraz konieczności stałego współudziału na co dzień opiekuna dziecka w procesie jego leczenia, rehabilitacji i edukacji oraz osób ze znacznym stopniem niepełnosprawności, których członkowie rodzin lub opiekunowie sprawujący bezpośrednią opiekę, wymagają wsparcia w postaci doraźnej, krótkotrwałej przerwy w sprawowaniu opieki oraz podniesienia swoich umiejętności i wiedzy w zakresie opieki na tym osobami. </a:t>
            </a:r>
            <a:endParaRPr lang="pl-PL" sz="27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5" name="TextShape 2"/>
          <p:cNvSpPr txBox="1"/>
          <p:nvPr/>
        </p:nvSpPr>
        <p:spPr>
          <a:xfrm>
            <a:off x="10774800" y="63964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96" name="Obraz 4"/>
          <p:cNvPicPr/>
          <p:nvPr/>
        </p:nvPicPr>
        <p:blipFill>
          <a:blip r:embed="rId2"/>
          <a:stretch/>
        </p:blipFill>
        <p:spPr>
          <a:xfrm>
            <a:off x="-319320" y="-473760"/>
            <a:ext cx="5328000" cy="17816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773280" y="1282680"/>
            <a:ext cx="10897920" cy="16473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W województwie warmińsko-mazurskim w ramach Programu „Opieka wytchnieniowa”- edycja 2019 złożono 15 wniosków z 12 gmin/powiatów, na łączną kwotę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549.501,84 zł, 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w tym:</a:t>
            </a:r>
            <a:br/>
            <a:br/>
            <a:endParaRPr lang="pl-P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99" name="Obraz 4"/>
          <p:cNvPicPr/>
          <p:nvPr/>
        </p:nvPicPr>
        <p:blipFill>
          <a:blip r:embed="rId2"/>
          <a:stretch/>
        </p:blipFill>
        <p:spPr>
          <a:xfrm>
            <a:off x="-269640" y="-42408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100" name="CustomShape 3"/>
          <p:cNvSpPr/>
          <p:nvPr/>
        </p:nvSpPr>
        <p:spPr>
          <a:xfrm>
            <a:off x="602280" y="2592720"/>
            <a:ext cx="11239920" cy="3016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7 wniosków na „Opiekę wytchnieniową w formie pobytu dziennego”- na kwotę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317.735,52 zł,</a:t>
            </a:r>
            <a:endParaRPr lang="pl-PL" sz="2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2 wnioski na „Opiekę wytchnieniową w formie pobytu całodobowego”- na kwotę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68.065,92 zł,</a:t>
            </a:r>
            <a:endParaRPr lang="pl-PL" sz="2400" b="0" strike="noStrike" spc="-1">
              <a:latin typeface="Arial"/>
            </a:endParaRPr>
          </a:p>
          <a:p>
            <a:pPr marL="285840" indent="-28548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6 wniosków na „Opiekę wytchnieniową w formie specjalistycznego poradnictwa dla członków rodzin lub opiekunów sprawujących bezpośrednią opiekę”- na kwotę </a:t>
            </a:r>
            <a:r>
              <a:rPr lang="pl-PL" sz="2400" b="1" strike="noStrike" spc="-1">
                <a:solidFill>
                  <a:srgbClr val="000000"/>
                </a:solidFill>
                <a:latin typeface="Times New Roman"/>
              </a:rPr>
              <a:t>163.700,40 zł.</a:t>
            </a:r>
            <a:br/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 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683640" y="1682280"/>
            <a:ext cx="9445680" cy="147348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just">
              <a:lnSpc>
                <a:spcPct val="9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Ministerstwo Rodziny, Pracy i Polityki Społecznej planuje </a:t>
            </a:r>
            <a:r>
              <a:rPr lang="pl-PL" sz="2400" b="0" u="sng" strike="noStrike" spc="-1">
                <a:solidFill>
                  <a:srgbClr val="000000"/>
                </a:solidFill>
                <a:uFillTx/>
                <a:latin typeface="Times New Roman"/>
              </a:rPr>
              <a:t>w roku bieżącym </a:t>
            </a: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ogłoszenie kolejnej edycji Programu „Opieka wytchnieniowa”, a także ogłoszenie naboru wniosków w ramach Programu „Asystent osobisty osoby niepełnosprawnej”.</a:t>
            </a:r>
            <a:endParaRPr lang="pl-P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03" name="Obraz 4"/>
          <p:cNvPicPr/>
          <p:nvPr/>
        </p:nvPicPr>
        <p:blipFill>
          <a:blip r:embed="rId2"/>
          <a:stretch/>
        </p:blipFill>
        <p:spPr>
          <a:xfrm>
            <a:off x="-269640" y="-42408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104" name="CustomShape 3"/>
          <p:cNvSpPr/>
          <p:nvPr/>
        </p:nvSpPr>
        <p:spPr>
          <a:xfrm>
            <a:off x="683640" y="3318840"/>
            <a:ext cx="9445680" cy="15534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l-PL" sz="2400" b="0" strike="noStrike" spc="-1">
                <a:solidFill>
                  <a:srgbClr val="000000"/>
                </a:solidFill>
                <a:latin typeface="Times New Roman"/>
              </a:rPr>
              <a:t>O terminach realizacji kolejnych programów w ramach Solidarnościowego Funduszu Wsparcia Osób Niepełnosprawnych, gminy/powiaty będą informowane przez Wojewodę Warmińsko-Mazurskiego odrębnymi pismami za pośrednictwem platformy ePUAP. </a:t>
            </a:r>
            <a:endParaRPr lang="pl-PL" sz="24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extShape 1"/>
          <p:cNvSpPr txBox="1"/>
          <p:nvPr/>
        </p:nvSpPr>
        <p:spPr>
          <a:xfrm>
            <a:off x="618480" y="1610640"/>
            <a:ext cx="9445680" cy="156492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800" b="1" strike="noStrike" spc="-1">
                <a:solidFill>
                  <a:srgbClr val="7030A0"/>
                </a:solidFill>
                <a:latin typeface="Times New Roman"/>
              </a:rPr>
              <a:t>3. Centra opiekuńczo-mieszkalne</a:t>
            </a:r>
            <a:br/>
            <a:br/>
            <a:r>
              <a:rPr lang="pl-PL" sz="2400" b="1" strike="noStrike" spc="-1">
                <a:solidFill>
                  <a:srgbClr val="7030A0"/>
                </a:solidFill>
                <a:latin typeface="Times New Roman"/>
              </a:rPr>
              <a:t>Cel główny Programu</a:t>
            </a:r>
            <a:br/>
            <a:endParaRPr lang="pl-P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6" name="TextShape 2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07" name="Obraz 4"/>
          <p:cNvPicPr/>
          <p:nvPr/>
        </p:nvPicPr>
        <p:blipFill>
          <a:blip r:embed="rId2"/>
          <a:stretch/>
        </p:blipFill>
        <p:spPr>
          <a:xfrm>
            <a:off x="163080" y="4464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108" name="CustomShape 3"/>
          <p:cNvSpPr/>
          <p:nvPr/>
        </p:nvSpPr>
        <p:spPr>
          <a:xfrm>
            <a:off x="618480" y="2939040"/>
            <a:ext cx="10698120" cy="3503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pl-PL" sz="2800" b="0" strike="noStrike" spc="-1">
                <a:solidFill>
                  <a:srgbClr val="000000"/>
                </a:solidFill>
                <a:latin typeface="Times New Roman"/>
              </a:rPr>
              <a:t>Pomoc dorosłym osobom niepełnosprawnym ze znacznym lub umiarkowanym stopniem niepełnosprawności, o których mowa w ustawie z dnia 27 sierpnia 1997 r. o rehabilitacji zawodowej i społecznej oraz zatrudnianiu osób niepełnosprawnych (Dz. U. z 2018 r. poz. 511 z późn. zm.) poprzez zapewnienie usług zamieszkiwania w ramach pobytu dziennego lub całodobowego.</a:t>
            </a:r>
            <a:endParaRPr lang="pl-PL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br/>
            <a:endParaRPr lang="pl-PL" sz="28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Shape 1"/>
          <p:cNvSpPr txBox="1"/>
          <p:nvPr/>
        </p:nvSpPr>
        <p:spPr>
          <a:xfrm>
            <a:off x="618480" y="1443240"/>
            <a:ext cx="9445680" cy="876600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2400" b="1" strike="noStrike" spc="-1">
                <a:solidFill>
                  <a:srgbClr val="7030A0"/>
                </a:solidFill>
                <a:latin typeface="Times New Roman"/>
              </a:rPr>
              <a:t>Cele szczegółowe Programu</a:t>
            </a:r>
            <a:br/>
            <a:endParaRPr lang="pl-PL" sz="24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0" name="TextShape 2"/>
          <p:cNvSpPr txBox="1"/>
          <p:nvPr/>
        </p:nvSpPr>
        <p:spPr>
          <a:xfrm>
            <a:off x="10520280" y="5989680"/>
            <a:ext cx="1417320" cy="461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pl-PL" sz="2400" b="1" strike="noStrike" spc="-1">
                <a:solidFill>
                  <a:srgbClr val="0070C0"/>
                </a:solidFill>
                <a:latin typeface="Calibri"/>
              </a:rPr>
              <a:t>SFWON</a:t>
            </a:r>
            <a:endParaRPr lang="pl-PL" sz="2400" b="0" strike="noStrike" spc="-1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endParaRPr lang="pl-PL" sz="2400" b="0" strike="noStrike" spc="-1">
              <a:latin typeface="Arial"/>
            </a:endParaRPr>
          </a:p>
        </p:txBody>
      </p:sp>
      <p:pic>
        <p:nvPicPr>
          <p:cNvPr id="111" name="Obraz 4"/>
          <p:cNvPicPr/>
          <p:nvPr/>
        </p:nvPicPr>
        <p:blipFill>
          <a:blip r:embed="rId2"/>
          <a:stretch/>
        </p:blipFill>
        <p:spPr>
          <a:xfrm>
            <a:off x="133920" y="0"/>
            <a:ext cx="5328000" cy="1781640"/>
          </a:xfrm>
          <a:prstGeom prst="rect">
            <a:avLst/>
          </a:prstGeom>
          <a:ln>
            <a:noFill/>
          </a:ln>
        </p:spPr>
      </p:pic>
      <p:sp>
        <p:nvSpPr>
          <p:cNvPr id="112" name="CustomShape 3"/>
          <p:cNvSpPr/>
          <p:nvPr/>
        </p:nvSpPr>
        <p:spPr>
          <a:xfrm>
            <a:off x="618480" y="1916640"/>
            <a:ext cx="10865160" cy="4359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W ramach celu głównego wyznaczone są następujące cele szczegółowe:</a:t>
            </a:r>
            <a:endParaRPr lang="pl-PL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pl-PL" sz="20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wzmocnienie dotychczasowego systemu wsparcia poprzez rozszerzenie usług dla dorosłych osób niepełnosprawnych ze znacznym lub umiarkowanym stopniem niepełnosprawności;</a:t>
            </a:r>
            <a:endParaRPr lang="pl-PL" sz="20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umożliwienie warunków niezależnego/samodzielnego i godnego funkcjonowania na miarę możliwości i potrzeb osób niepełnosprawnych;</a:t>
            </a:r>
            <a:endParaRPr lang="pl-PL" sz="20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poprawa jakości życia uczestników programu w ich środowisku lokalnym;</a:t>
            </a:r>
            <a:endParaRPr lang="pl-PL" sz="20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zapewnienie uczestnikom programu opieki oraz pomocy adekwatnej do potrzeb i możliwości wynikających z wieku i stanu zdrowia;</a:t>
            </a:r>
            <a:endParaRPr lang="pl-PL" sz="20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włączenie uczestników Programu do życia społeczności lokalnych;</a:t>
            </a:r>
            <a:endParaRPr lang="pl-PL" sz="20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odciążenie faktycznych opiekunów uczestników Programu poprzez umożliwienie im kontynuacji pracy zawodowej lub realizację innych codziennych aktywności;</a:t>
            </a:r>
            <a:endParaRPr lang="pl-PL" sz="2000" b="0" strike="noStrike" spc="-1">
              <a:latin typeface="Arial"/>
            </a:endParaRPr>
          </a:p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pl-PL" sz="2000" b="0" strike="noStrike" spc="-1">
                <a:solidFill>
                  <a:srgbClr val="000000"/>
                </a:solidFill>
                <a:latin typeface="Times New Roman"/>
              </a:rPr>
              <a:t>wsparcie finansowe jednostek samorządu terytorialnego w realizacji zadań na rzecz osób niepełnosprawnych.</a:t>
            </a:r>
            <a:endParaRPr lang="pl-PL" sz="2000" b="0" strike="noStrike" spc="-1"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1474</TotalTime>
  <Words>2674</Words>
  <Application>Microsoft Office PowerPoint</Application>
  <PresentationFormat>Panoramiczny</PresentationFormat>
  <Paragraphs>567</Paragraphs>
  <Slides>43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43</vt:i4>
      </vt:variant>
    </vt:vector>
  </HeadingPairs>
  <TitlesOfParts>
    <vt:vector size="52" baseType="lpstr">
      <vt:lpstr>Arial</vt:lpstr>
      <vt:lpstr>Calibri</vt:lpstr>
      <vt:lpstr>Calibri Light</vt:lpstr>
      <vt:lpstr>StarSymbol</vt:lpstr>
      <vt:lpstr>Symbol</vt:lpstr>
      <vt:lpstr>Times New Roman</vt:lpstr>
      <vt:lpstr>Wingdings</vt:lpstr>
      <vt:lpstr>Office Theme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REALIZACJA PROGRAMU  „CENTRA OPIEKUŃCZO-MIESZKALNE” ZE ŚRODKÓW SFWON</dc:title>
  <dc:subject/>
  <dc:creator>Bagińska Barbara</dc:creator>
  <dc:description/>
  <cp:lastModifiedBy>Bagińska Barbara</cp:lastModifiedBy>
  <cp:revision>132</cp:revision>
  <cp:lastPrinted>2019-09-23T13:06:18Z</cp:lastPrinted>
  <dcterms:created xsi:type="dcterms:W3CDTF">2019-09-17T07:35:32Z</dcterms:created>
  <dcterms:modified xsi:type="dcterms:W3CDTF">2019-09-25T07:10:28Z</dcterms:modified>
  <dc:language>pl-PL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Panoramiczny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37</vt:i4>
  </property>
</Properties>
</file>