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bookmarkIdSeed="2">
  <p:sldMasterIdLst>
    <p:sldMasterId id="2147483739" r:id="rId1"/>
  </p:sldMasterIdLst>
  <p:notesMasterIdLst>
    <p:notesMasterId r:id="rId40"/>
  </p:notesMasterIdLst>
  <p:handoutMasterIdLst>
    <p:handoutMasterId r:id="rId41"/>
  </p:handoutMasterIdLst>
  <p:sldIdLst>
    <p:sldId id="865" r:id="rId2"/>
    <p:sldId id="1337" r:id="rId3"/>
    <p:sldId id="1301" r:id="rId4"/>
    <p:sldId id="1338" r:id="rId5"/>
    <p:sldId id="1302" r:id="rId6"/>
    <p:sldId id="1339" r:id="rId7"/>
    <p:sldId id="1303" r:id="rId8"/>
    <p:sldId id="1340" r:id="rId9"/>
    <p:sldId id="1341" r:id="rId10"/>
    <p:sldId id="1343" r:id="rId11"/>
    <p:sldId id="1344" r:id="rId12"/>
    <p:sldId id="1345" r:id="rId13"/>
    <p:sldId id="1272" r:id="rId14"/>
    <p:sldId id="1347" r:id="rId15"/>
    <p:sldId id="1348" r:id="rId16"/>
    <p:sldId id="1349" r:id="rId17"/>
    <p:sldId id="1350" r:id="rId18"/>
    <p:sldId id="1351" r:id="rId19"/>
    <p:sldId id="1352" r:id="rId20"/>
    <p:sldId id="1354" r:id="rId21"/>
    <p:sldId id="1355" r:id="rId22"/>
    <p:sldId id="1356" r:id="rId23"/>
    <p:sldId id="1357" r:id="rId24"/>
    <p:sldId id="1370" r:id="rId25"/>
    <p:sldId id="1358" r:id="rId26"/>
    <p:sldId id="1359" r:id="rId27"/>
    <p:sldId id="1360" r:id="rId28"/>
    <p:sldId id="1361" r:id="rId29"/>
    <p:sldId id="1362" r:id="rId30"/>
    <p:sldId id="1363" r:id="rId31"/>
    <p:sldId id="1367" r:id="rId32"/>
    <p:sldId id="1364" r:id="rId33"/>
    <p:sldId id="1365" r:id="rId34"/>
    <p:sldId id="1366" r:id="rId35"/>
    <p:sldId id="1368" r:id="rId36"/>
    <p:sldId id="1369" r:id="rId37"/>
    <p:sldId id="1299" r:id="rId38"/>
    <p:sldId id="1300" r:id="rId3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39D"/>
    <a:srgbClr val="008000"/>
    <a:srgbClr val="C12607"/>
    <a:srgbClr val="B12307"/>
    <a:srgbClr val="636363"/>
    <a:srgbClr val="636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083" autoAdjust="0"/>
  </p:normalViewPr>
  <p:slideViewPr>
    <p:cSldViewPr snapToGrid="0">
      <p:cViewPr varScale="1">
        <p:scale>
          <a:sx n="110" d="100"/>
          <a:sy n="110" d="100"/>
        </p:scale>
        <p:origin x="274" y="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88"/>
    </p:cViewPr>
  </p:sorterViewPr>
  <p:notesViewPr>
    <p:cSldViewPr snapToGrid="0">
      <p:cViewPr varScale="1">
        <p:scale>
          <a:sx n="44" d="100"/>
          <a:sy n="44" d="100"/>
        </p:scale>
        <p:origin x="216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85DD6-5297-4C9F-97D5-1E7456FA5E05}" type="datetimeFigureOut">
              <a:rPr lang="pl-PL" smtClean="0"/>
              <a:t>08.04.2025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09803-C1E4-40BB-BD10-79CF071E9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12040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D73748-EFD7-48A5-9810-6FF2E65AC898}" type="datetimeFigureOut">
              <a:rPr lang="pl-PL" smtClean="0"/>
              <a:t>08.04.2025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72C29-F3ED-421F-A6FF-78E4E1485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603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7735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238533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-1"/>
            <a:ext cx="385482" cy="4348800"/>
          </a:xfrm>
          <a:prstGeom prst="rect">
            <a:avLst/>
          </a:prstGeom>
          <a:solidFill>
            <a:srgbClr val="0F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20" y="0"/>
            <a:ext cx="1399357" cy="1397414"/>
          </a:xfrm>
          <a:prstGeom prst="rect">
            <a:avLst/>
          </a:prstGeom>
        </p:spPr>
      </p:pic>
      <p:sp>
        <p:nvSpPr>
          <p:cNvPr id="6" name="Podtytuł 2"/>
          <p:cNvSpPr txBox="1">
            <a:spLocks/>
          </p:cNvSpPr>
          <p:nvPr userDrawn="1"/>
        </p:nvSpPr>
        <p:spPr>
          <a:xfrm>
            <a:off x="2252413" y="292072"/>
            <a:ext cx="7350105" cy="81326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pl-PL" sz="20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Centrum Rozwoju Kompetencji Cyfrowych</a:t>
            </a:r>
            <a:br>
              <a:rPr lang="pl-PL" sz="20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b="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Kancelarii</a:t>
            </a:r>
            <a:r>
              <a:rPr lang="pl-PL" sz="2000" b="0" baseline="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Prezesa Rady Ministrów</a:t>
            </a:r>
            <a:endParaRPr lang="pl-PL" sz="2000" b="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65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757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811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lnSpc>
                <a:spcPct val="114000"/>
              </a:lnSpc>
              <a:defRPr sz="2200" b="1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330" y="1742381"/>
            <a:ext cx="10560424" cy="4374448"/>
          </a:xfrm>
        </p:spPr>
        <p:txBody>
          <a:bodyPr/>
          <a:lstStyle>
            <a:lvl1pPr marL="0" indent="0">
              <a:lnSpc>
                <a:spcPct val="114000"/>
              </a:lnSpc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660962"/>
            <a:ext cx="824753" cy="334122"/>
          </a:xfrm>
          <a:prstGeom prst="rect">
            <a:avLst/>
          </a:prstGeom>
          <a:solidFill>
            <a:srgbClr val="0F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1809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7322" y="3135127"/>
            <a:ext cx="10515600" cy="2240470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4400" b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-18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rostokąt 2"/>
          <p:cNvSpPr/>
          <p:nvPr userDrawn="1"/>
        </p:nvSpPr>
        <p:spPr>
          <a:xfrm flipV="1">
            <a:off x="0" y="3251762"/>
            <a:ext cx="824753" cy="515904"/>
          </a:xfrm>
          <a:prstGeom prst="rect">
            <a:avLst/>
          </a:prstGeom>
          <a:solidFill>
            <a:srgbClr val="0F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64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9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10652966" cy="1635778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800"/>
            </a:lvl3pPr>
            <a:lvl4pPr marL="1371600" indent="0">
              <a:buNone/>
              <a:defRPr sz="2800"/>
            </a:lvl4pPr>
            <a:lvl5pPr marL="1828800" indent="0">
              <a:buNone/>
              <a:defRPr sz="2800"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839788" y="3316941"/>
            <a:ext cx="5183188" cy="470366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Jak to zbadać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9788" y="3787307"/>
            <a:ext cx="10652966" cy="2694176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pl-PL" dirty="0"/>
              <a:t>Kliknij, aby edytować style wzorca tekst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defRPr sz="2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469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068" y="2915819"/>
            <a:ext cx="10515600" cy="1325563"/>
          </a:xfrm>
        </p:spPr>
        <p:txBody>
          <a:bodyPr anchor="t">
            <a:normAutofit/>
          </a:bodyPr>
          <a:lstStyle>
            <a:lvl1pPr algn="l">
              <a:defRPr sz="3600">
                <a:latin typeface="+mn-lt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738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1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265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03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mailto:dostepnosc.cyfrowa@cyfra.gov.pl" TargetMode="External"/><Relationship Id="rId2" Type="http://schemas.openxmlformats.org/officeDocument/2006/relationships/hyperlink" Target="https://www.gov.pl/web/dostepnosc-cyfrowa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317173" y="2422183"/>
            <a:ext cx="10638972" cy="2223437"/>
          </a:xfrm>
        </p:spPr>
        <p:txBody>
          <a:bodyPr anchor="t">
            <a:noAutofit/>
          </a:bodyPr>
          <a:lstStyle/>
          <a:p>
            <a:pPr algn="l">
              <a:lnSpc>
                <a:spcPct val="123000"/>
              </a:lnSpc>
            </a:pPr>
            <a:r>
              <a:rPr lang="pl-PL" sz="54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Dostępność cyfrowa w pracy biurowej</a:t>
            </a:r>
            <a:br>
              <a:rPr lang="pl-PL" sz="5400" dirty="0"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endParaRPr lang="pl-PL" sz="4000" b="1" dirty="0">
              <a:latin typeface="Lato" panose="020F0502020204030203" pitchFamily="34" charset="-18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3" name="Obraz 2" descr="Logo Ministerstwa Cyfryzacji i napis: Centrum Rozwoju Kompetencji Cyfrowych Ministerstwo Cyfryzacji.">
            <a:extLst>
              <a:ext uri="{FF2B5EF4-FFF2-40B4-BE49-F238E27FC236}">
                <a16:creationId xmlns:a16="http://schemas.microsoft.com/office/drawing/2014/main" id="{A19B0E14-2161-416A-1056-400C00CFA9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767" y="193300"/>
            <a:ext cx="645795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91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2C47F-C5F1-FDA4-169F-3860ACA5D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8452F12-6C59-95AB-5B02-92DFC7931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Cztery zasady dostępności 1/4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69F5EEF-89FF-63C5-901C-99F53F76C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330" y="1281593"/>
            <a:ext cx="10236413" cy="4978199"/>
          </a:xfrm>
        </p:spPr>
        <p:txBody>
          <a:bodyPr>
            <a:normAutofit lnSpcReduction="10000"/>
          </a:bodyPr>
          <a:lstStyle/>
          <a:p>
            <a:r>
              <a:rPr lang="pl-PL" sz="2100" dirty="0"/>
              <a:t>Dostępna cyfrowo strona internetowa lub aplikacja powinna spełniać cztery zasady dostępności: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b="1" dirty="0"/>
              <a:t>zrozumiałości —</a:t>
            </a:r>
            <a:r>
              <a:rPr lang="pl-PL" sz="2100" dirty="0"/>
              <a:t> każdy element strony internetowej i aplikacji mobilnej powinien być postrzegalny przez użytkowników za pomocą dostępnych im zmysłów. Dzięki stosowaniu tej zasady także osoby z ograniczeniami wzroku lub słuchu mogą odbierać treści prezentowane na stronach i w aplikacjach z wykorzystaniem odpowiednich dla nich technologii asystujących,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b="1" dirty="0"/>
              <a:t>funkcjonalności</a:t>
            </a:r>
            <a:r>
              <a:rPr lang="pl-PL" sz="2100" dirty="0"/>
              <a:t> — możliwości obsługi elementów strony internetowej lub aplikacji mobilnej na różne sposoby,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b="1" dirty="0"/>
              <a:t>postrzegalności</a:t>
            </a:r>
            <a:r>
              <a:rPr lang="pl-PL" sz="2100" dirty="0"/>
              <a:t> — użytkownicy rozumieją treści i sposób działania strony internetowej lub aplikacji mobilnej,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b="1" dirty="0"/>
              <a:t>kompatybilności</a:t>
            </a:r>
            <a:r>
              <a:rPr lang="pl-PL" sz="2100" dirty="0"/>
              <a:t> (solidności) — działanie strony internetowej lub aplikacji mobilnej z różnym oprogramowaniem i z różnymi narzędziami.</a:t>
            </a:r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2949651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8AF34C7-0524-51DE-82B5-2F75E795D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Odbiorcy treści dostępnych cyfrowo 1/2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2DC1548-97EF-B30C-E256-E2FA963FE8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330" y="1281593"/>
            <a:ext cx="10560424" cy="4978199"/>
          </a:xfrm>
        </p:spPr>
        <p:txBody>
          <a:bodyPr>
            <a:normAutofit fontScale="92500" lnSpcReduction="20000"/>
          </a:bodyPr>
          <a:lstStyle/>
          <a:p>
            <a:r>
              <a:rPr lang="pl-PL" sz="2300" dirty="0"/>
              <a:t>Dostępność cyfrowa: przydatna dla wszystkich, niezbędna dla osób z różnymi niepełnosprawnościami: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/>
              <a:t>osoby niewidome,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/>
              <a:t>osoby słabowidzące,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/>
              <a:t>osoby Głuche i słabosłyszące,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/>
              <a:t>osoby z niepełnosprawnością rąk,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/>
              <a:t>osoby z dysleksją,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/>
              <a:t>osoby z niepełnosprawnością intelektualną,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/>
              <a:t>osoby ze sprzężonymi niepełnosprawnościami,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/>
              <a:t>cudzoziemcy,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/>
              <a:t>osoby starsze,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/>
              <a:t>każdy z nas</a:t>
            </a:r>
            <a:r>
              <a:rPr lang="pl-PL" sz="2100" dirty="0"/>
              <a:t>.</a:t>
            </a:r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1334662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31C42F7-BB27-1B54-B40D-3A5293BFE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Odbiorcy treści dostępnych cyfrowo 2/2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5D81567-BEEE-F41C-A26E-DB1824B10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330" y="2145153"/>
            <a:ext cx="10560424" cy="1381819"/>
          </a:xfrm>
        </p:spPr>
        <p:txBody>
          <a:bodyPr>
            <a:normAutofit/>
          </a:bodyPr>
          <a:lstStyle/>
          <a:p>
            <a:r>
              <a:rPr lang="pl-PL" sz="2100" dirty="0"/>
              <a:t>Każda z osób niepełnosprawnych korzysta z innych udogodnień wspierających dostępność cyfrową, które są specyficzne dla danej niepełnosprawności.</a:t>
            </a:r>
          </a:p>
        </p:txBody>
      </p:sp>
    </p:spTree>
    <p:extLst>
      <p:ext uri="{BB962C8B-B14F-4D97-AF65-F5344CB8AC3E}">
        <p14:creationId xmlns:p14="http://schemas.microsoft.com/office/powerpoint/2010/main" val="4194759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560424" cy="3167534"/>
          </a:xfrm>
        </p:spPr>
        <p:txBody>
          <a:bodyPr>
            <a:noAutofit/>
          </a:bodyPr>
          <a:lstStyle/>
          <a:p>
            <a:pPr fontAlgn="base"/>
            <a:r>
              <a:rPr lang="pl-PL" sz="2100" dirty="0"/>
              <a:t>Firmy oraz urzędy funkcjonują w świecie cyfrowym. Rozwiązania cyfrowe pozwalają również osobom z niepełnosprawnościami pracować na równi z innymi w firmie lub urzędzie. Dostępność cyfrowa jest ważna, bo jej brak wyklucza sporą grupę użytkowników</a:t>
            </a:r>
            <a:r>
              <a:rPr lang="pl-PL" sz="2100" b="1" dirty="0"/>
              <a:t>.</a:t>
            </a:r>
          </a:p>
          <a:p>
            <a:pPr fontAlgn="base"/>
            <a:r>
              <a:rPr lang="pl-PL" sz="2100" dirty="0"/>
              <a:t>Narzędzia, dokumenty, strony internetowe lub aplikacje mobilne dostępne cyfrowo pozwalają każdemu, bez względu na ograniczenia lub niepełnosprawność korzystać z nich:</a:t>
            </a:r>
          </a:p>
          <a:p>
            <a:pPr fontAlgn="base"/>
            <a:endParaRPr lang="pl-PL" sz="21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Dlaczego dostępność cyfrowa jest ważna 1/2</a:t>
            </a:r>
          </a:p>
        </p:txBody>
      </p:sp>
    </p:spTree>
    <p:extLst>
      <p:ext uri="{BB962C8B-B14F-4D97-AF65-F5344CB8AC3E}">
        <p14:creationId xmlns:p14="http://schemas.microsoft.com/office/powerpoint/2010/main" val="3705408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C09F2D-927A-940D-5E2D-F7A0443DC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Dlaczego dostępność cyfrowa jest ważna 2/2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B612F01-102A-7B04-F9CB-79BF541FF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330" y="1742381"/>
            <a:ext cx="10279956" cy="4374448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/>
              <a:t>Osoba niewidoma lub z niepełnosprawnością rąk obsłuży interfejs oprogramowania, jeśli wszystkie komponenty będą dostępne z użyciem klawiatury; osoba niewidoma będzie również korzystać z czytnika ekranu lub monitora brajlowskiego,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/>
              <a:t>Osoba słabowidząca powiększy tekst lub zmieni krój i rozmiar czcionki, albo kontrast,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/>
              <a:t>Osoba Głucha lub słabosłysząca będzie w stanie komunikować się, jeśli program do komunikacji będzie umożliwiał alternatywne formy kontaktu np. SMS, wideo rozmowę oraz tłumaczenie na PJM lub komunikację tekstową,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/>
              <a:t>Cudzoziemcy, osoby z problemem odbioru treści będą sprawniej funkcjonować, gdy przekazywane komunikaty za pośrednictwem różnych kanałów będą przygotowane w prostym języku.</a:t>
            </a:r>
          </a:p>
        </p:txBody>
      </p:sp>
    </p:spTree>
    <p:extLst>
      <p:ext uri="{BB962C8B-B14F-4D97-AF65-F5344CB8AC3E}">
        <p14:creationId xmlns:p14="http://schemas.microsoft.com/office/powerpoint/2010/main" val="1327187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63A943-8253-ECE0-0B9E-9307B26B4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 dostępność cyfrowa w biurze jest potrzebna 1/2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098A378-7C9A-A3BF-F247-C2754C98D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330" y="1742381"/>
            <a:ext cx="10560424" cy="2448619"/>
          </a:xfrm>
        </p:spPr>
        <p:txBody>
          <a:bodyPr>
            <a:normAutofit/>
          </a:bodyPr>
          <a:lstStyle/>
          <a:p>
            <a:r>
              <a:rPr lang="pl-PL" sz="2100" dirty="0"/>
              <a:t>Postęp technologiczny pozwala osobom z niepełnosprawnościami pracować w biurach firm prywatnych, organizacji pozarządowych oraz w urzędach.</a:t>
            </a:r>
          </a:p>
          <a:p>
            <a:r>
              <a:rPr lang="pl-PL" sz="2100" dirty="0"/>
              <a:t>Również coraz więcej osób z niepełnosprawnościami komunikuje się z biurami urzędami za pomocą komunikacji elektronicznej (komunikator, mail, chat, system do składania zapytań, formularz kontaktowy, itp.).</a:t>
            </a:r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3650888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5982ED-BD57-FED0-E54C-95E18D1FE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 dostępność cyfrowa w biurze jest potrzebna 2/2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FCB276F-98A9-78EC-FA62-FAC1CEB1F8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330" y="1807695"/>
            <a:ext cx="10160213" cy="4374448"/>
          </a:xfrm>
        </p:spPr>
        <p:txBody>
          <a:bodyPr>
            <a:normAutofit/>
          </a:bodyPr>
          <a:lstStyle/>
          <a:p>
            <a:r>
              <a:rPr lang="pl-PL" sz="2100" dirty="0"/>
              <a:t>Ważne jest, by oprogramowanie biurowe wykorzystywane do zadań służbowych oraz formy kontaktu z instytucją były dostępne cyfrowo.</a:t>
            </a:r>
          </a:p>
          <a:p>
            <a:r>
              <a:rPr lang="pl-PL" sz="2100" dirty="0"/>
              <a:t>Odpowiedzi kierowane do osób/instytucji również powinny spełniać wymogi dostępności cyfrowej, nie jest to wymóg prawny, ale nigdy nie wiemy, kto jest po drugiej stronie: zaproszenie na spotkanie firmowe przesłane w formie skanu wykluczy osoby niewidome z równego dostępu do informacji.</a:t>
            </a:r>
          </a:p>
          <a:p>
            <a:r>
              <a:rPr lang="pl-PL" sz="2100" dirty="0"/>
              <a:t>Wdrażaj rozwiązania </a:t>
            </a:r>
            <a:r>
              <a:rPr lang="pl-PL" sz="2100" dirty="0" err="1"/>
              <a:t>dostępnościowe</a:t>
            </a:r>
            <a:r>
              <a:rPr lang="pl-PL" sz="2100" dirty="0"/>
              <a:t> w biurze, pamiętaj, że do Twojego zespołu może kiedyś dołączyć osoba z niepełnosprawnością!</a:t>
            </a:r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26613900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B1C1AB-FCF7-7982-9BDA-0923D9EFA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Jakie problemy mogą mieć osoby z niepełnosprawnościami i inni użytkownicy 1/2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D65E7D5-78AB-A3EE-F2CE-3C124A954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330" y="1742381"/>
            <a:ext cx="10279956" cy="437444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Brak dostępności cyfrowej wykorzystywanych systemów służących do: elektronicznego obiegu dokumentów, ewidencji czasu pracy i urlopów, komunikacji wewnętrznej i zewnętrznej, itp. Wykluczy osobę niepełnosprawną z wykonywania obowiązków służbowych lub prawa do informacji, niektóre informacje np. o zarobkach są poufne, a brak dostępu do wykorzystywanego w biurze oprogramowania wykluczy takiego użytkownika ze swobody dostępu do informacji.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Pamiętaj, by w miarę możliwości na etapie zamówienia wybierać systemy dostępne cyfrowo, jeśli jesteś pracownikiem podmiotu publicznego to również Twój obowiązek!</a:t>
            </a:r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2142426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2682E5-862F-8ACE-2A1F-D3FAFA138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Jakie problemy mogą mieć osoby z niepełnosprawnościami i inni użytkownicy 2/2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C59DF7B-D193-F68E-3A0E-C884D9694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330" y="1775038"/>
            <a:ext cx="10345270" cy="437444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Brak dostępności cyfrowej intranetu, intranet w podmiotach publicznych musi być dostępny cyfrowo – niedostępny intranet wykluczy niektórych użytkowników z odbioru przekazywanych tą drogą informacji.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Brak dostępności treści w komunikacji wewnętrznej i zewnętrznej np. maile z informacją jedynie w formie skanu, niedostępne cyfrowo dokumenty publikowane w intranecie i ekstranecie, brak alternatywnej formy kontaktu z podmiotem (formularz kontaktowy, tłumacz PJM, itp.) wykluczą zarówno pracowników jak i interesariuszy, którzy zgłoszą się do firmy/instytucji.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Brak dostępności cyfrowej używanego oprogramowania np. biurowego, księgowego, niezbędnego do wykonywania zadań służbowych utrudni lub uniemożliwi ich wykonywanie.</a:t>
            </a:r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38038182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9DEA99-F332-B868-8C1E-4B692494C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Dostępny dokument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8C1AA82-B8FF-7D53-C38B-F33262681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330" y="2066539"/>
            <a:ext cx="10181984" cy="2233318"/>
          </a:xfrm>
        </p:spPr>
        <p:txBody>
          <a:bodyPr>
            <a:normAutofit/>
          </a:bodyPr>
          <a:lstStyle/>
          <a:p>
            <a:r>
              <a:rPr lang="pl-PL" sz="2100" dirty="0"/>
              <a:t>Dokumenty są podstawowym nośnikiem informacji w pracy biurowej.</a:t>
            </a:r>
          </a:p>
          <a:p>
            <a:r>
              <a:rPr lang="pl-PL" sz="2100" dirty="0"/>
              <a:t>Wytwarzane na użytek wewnętrzny i zewnętrzny powinny spełniać wymogi dostępności cyfrowej — nigdy nie wiesz, kto będzie odbiorcą wytwarzanych treści!</a:t>
            </a:r>
          </a:p>
          <a:p>
            <a:endParaRPr lang="pl-PL" sz="2100" dirty="0"/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3314896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F6969-0766-7EDE-CE24-D298C2617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Plan szkolenia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4F9A2F2-62A5-76E1-AA53-CC611B2C9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330" y="1742381"/>
            <a:ext cx="9713899" cy="437444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co to jest dostępność cyfrowa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cztery zasady dostępności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dlaczego dostępność cyfrowa jest ważna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kto jest odbiorcą treści dostępnych cyfrowo z podziałem i krótką charakterystyką każdej z grup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praca biurowa, czy osoby z niepełnosprawnościami mogą się w niej odnaleźć</a:t>
            </a:r>
          </a:p>
          <a:p>
            <a:pPr marL="1028700" lvl="1" indent="-342900"/>
            <a:r>
              <a:rPr lang="pl-PL" sz="2000" dirty="0"/>
              <a:t>jakie problemy mogą mieć w pracy biurowej</a:t>
            </a:r>
          </a:p>
          <a:p>
            <a:pPr marL="1028700" lvl="1" indent="-342900"/>
            <a:r>
              <a:rPr lang="pl-PL" sz="2000" dirty="0"/>
              <a:t>jak można im zaradzić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dobre praktyki vs porządek prawny, różne podejścia</a:t>
            </a:r>
          </a:p>
        </p:txBody>
      </p:sp>
    </p:spTree>
    <p:extLst>
      <p:ext uri="{BB962C8B-B14F-4D97-AF65-F5344CB8AC3E}">
        <p14:creationId xmlns:p14="http://schemas.microsoft.com/office/powerpoint/2010/main" val="14154681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17D9341-D6B6-1D97-BD8F-1D16870D9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Cechy dokumentu dostępnego cyfrowo 1/2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2033BDC-F420-CCC3-70E9-AEAAD43326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330" y="1742381"/>
            <a:ext cx="10301727" cy="437444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postać tekstowa,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logiczna struktura: nagłówki, tabele, listy — czytnik ekranu umożliwia, za pomocą odpowiednich skrótów nawigować po dokumencie, dlatego logiczna struktura dokumentu jest kluczowa,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odpowiednie style i formatowanie, które poprawi jego czytelność i dostępność — nie justuj tekstu, będzie dużym utrudnieniem dla osób z dysleksją,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język dokumentu powinien być określony dla całej zawartości, a w przypadku fragmentów (wyrazów, zdań, dłuższych akapitów) napisanych w innym języku każdy z nich powinien mieć zdefiniowany język</a:t>
            </a:r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41884633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8F60B8-9D50-9CC7-90A8-62C98F9E3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Cechy dokumentu dostępnego cyfrowo 2/2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78E23C7-36FF-F3CF-3E1A-3DBBCE0631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330" y="1742381"/>
            <a:ext cx="10236413" cy="336301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odpowiedni kontrast,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opisy alternatywne grafik,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wykresy — jeśli ich zawartość jest opisana w tekście, mogą być jedynie podpisane tekstem alternatywnym,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formularze powinny być przygotowywane w sposób dostępny cyfrowo, by etykiety były połączone z polami tekstowymi — im prościej, tym lepiej.</a:t>
            </a:r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8528179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3A56FF0-E7DA-306E-2841-854992BAE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Narzędzia sprawdzania dostępności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CA3F27-8B38-213C-8E43-78E7D4B62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330" y="1742381"/>
            <a:ext cx="10116670" cy="4374448"/>
          </a:xfrm>
        </p:spPr>
        <p:txBody>
          <a:bodyPr>
            <a:normAutofit/>
          </a:bodyPr>
          <a:lstStyle/>
          <a:p>
            <a:r>
              <a:rPr lang="pl-PL" sz="2100" dirty="0"/>
              <a:t>Popularne pakiety biurowe mają wbudowane narzędzia do analizy dostępności tworzonych dokumentów.</a:t>
            </a:r>
          </a:p>
          <a:p>
            <a:r>
              <a:rPr lang="pl-PL" sz="2100" dirty="0"/>
              <a:t>Do wyników analizy dostępności dokumentu podejdź z pewną ostrożnością, bo i tak człowiek powinien ostatecznie zadecydować, czy dokument spełnia wymogi dostępności</a:t>
            </a:r>
          </a:p>
          <a:p>
            <a:r>
              <a:rPr lang="pl-PL" sz="2100" dirty="0"/>
              <a:t>Przykład: analizowany dokument z grafikami nie ma hierarchii nagłówków ani interaktywnego spisu treści, inspektor dostępności w Wordzie nie wskazał błędów dostępności.</a:t>
            </a:r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8071593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C4B79B-94AB-D53C-2108-2E42E3ABF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E-maile dostępne cyfrowo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B23565F-D724-2BA1-135C-B2B7ED1CD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330" y="1753266"/>
            <a:ext cx="10560424" cy="437444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postać tekstowa,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nagłówki,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listy punktowane lub numerowane,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opisy alternatywne do grafik,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dostępne cyfrowo załączniki,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prosty język i jasne instrukcje.</a:t>
            </a:r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40034932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621B1F-43A6-4ABD-7A93-BF8FC5EF7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D93FB5-4AAE-C5F9-5430-2C50C38BF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Kartki świąteczne – dobre i złe praktyki</a:t>
            </a:r>
          </a:p>
        </p:txBody>
      </p:sp>
      <p:pic>
        <p:nvPicPr>
          <p:cNvPr id="9" name="Symbol zastępczy zawartości 8" descr="Przykład dobrej i złej praktyki w wysyłaniu kartek świątecznych. Po lewej kartka wyłącznie w formie grafiki, bez alternatywy tekstowej, po prawej z alternatywą tekstową.">
            <a:extLst>
              <a:ext uri="{FF2B5EF4-FFF2-40B4-BE49-F238E27FC236}">
                <a16:creationId xmlns:a16="http://schemas.microsoft.com/office/drawing/2014/main" id="{78B7E867-5031-BEBA-4C19-58C2B92757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2691" y="1135047"/>
            <a:ext cx="5666509" cy="5057934"/>
          </a:xfrm>
        </p:spPr>
      </p:pic>
    </p:spTree>
    <p:extLst>
      <p:ext uri="{BB962C8B-B14F-4D97-AF65-F5344CB8AC3E}">
        <p14:creationId xmlns:p14="http://schemas.microsoft.com/office/powerpoint/2010/main" val="27549353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519BD7-7DC6-2EB9-6BBE-3FFA41CAF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Spotkania i szkolenia online dostępne dla wszystkich 1/2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69A0671-A74C-7CF9-02D8-EC1872DEC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330" y="2081918"/>
            <a:ext cx="9888070" cy="2045848"/>
          </a:xfrm>
        </p:spPr>
        <p:txBody>
          <a:bodyPr>
            <a:normAutofit/>
          </a:bodyPr>
          <a:lstStyle/>
          <a:p>
            <a:r>
              <a:rPr lang="pl-PL" sz="2100" dirty="0"/>
              <a:t>Spotkania i szkolenia online są coraz bardziej popularne, dlatego powinny być dostępne dla możliwie jak największej liczby odbiorców.</a:t>
            </a:r>
          </a:p>
        </p:txBody>
      </p:sp>
    </p:spTree>
    <p:extLst>
      <p:ext uri="{BB962C8B-B14F-4D97-AF65-F5344CB8AC3E}">
        <p14:creationId xmlns:p14="http://schemas.microsoft.com/office/powerpoint/2010/main" val="5056578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5F4325-07C5-A0A4-8FEE-0A442DF32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Spotkania i szkolenia online dostępne dla wszystkich 2/2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31F30B8-2F21-484C-173A-BDFF0B835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330" y="1742381"/>
            <a:ext cx="10138441" cy="4374448"/>
          </a:xfrm>
        </p:spPr>
        <p:txBody>
          <a:bodyPr>
            <a:normAutofit/>
          </a:bodyPr>
          <a:lstStyle/>
          <a:p>
            <a:r>
              <a:rPr lang="pl-PL" sz="2100" dirty="0"/>
              <a:t>Cechy organizacji spotkania dostępnego cyfrowo: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informacja lub zaproszenie na spotkanie przekazane w sposób dostępny cyfrowo,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dostępny cyfrowo formularz rejestracji na spotkanie,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dostępna cyfrowo platforma do organizacji spotkań, by użytkownicy z różnymi niepełnosprawnościami mogli korzystać ze wszystkich funkcji, w szczególności włączanie/wyłączanie kamery/mikrofonu, chat, materiały szkoleniowe,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zapewnienie tłumacza PJM oraz napisów na żywo.</a:t>
            </a:r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41392125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398B3EC-B021-822C-88A1-94C53B151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Media społecznościowe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BE115C9-40C2-2357-6C60-11A43FF0BB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330" y="1742381"/>
            <a:ext cx="10181984" cy="4374448"/>
          </a:xfrm>
        </p:spPr>
        <p:txBody>
          <a:bodyPr>
            <a:normAutofit/>
          </a:bodyPr>
          <a:lstStyle/>
          <a:p>
            <a:r>
              <a:rPr lang="pl-PL" sz="2100" dirty="0"/>
              <a:t>Wszystkie treści publikowane w mediach społecznościowych powinny być dostępne cyfrowo: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informacje,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grafiki,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multimedia.</a:t>
            </a:r>
          </a:p>
          <a:p>
            <a:r>
              <a:rPr lang="pl-PL" sz="2100" dirty="0"/>
              <a:t>Popularne portale społecznościowe mają wbudowane funkcje dostępności.</a:t>
            </a:r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40571294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B6A8934-6D1A-C85A-3B97-D8EA9AEA4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Co możesz zrobić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70A9DE9-A3A6-B5EF-1570-2B73FC324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330" y="1480457"/>
            <a:ext cx="10094899" cy="4636372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/>
              <a:t>Zapewnij dostępność cyfrową interfejsu i oprogramowania, w zamówieniu możesz zamieścić kryteria związane z zapewnieniem dostępności cyfrowej; być może osoba z niepełnosprawnością będzie miała odpowiednie kompetencje, by dołączyć do zespołu.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/>
              <a:t>Stosuj jednoznaczne nazwy plików, by odnosiły się do ich zawartości, nazwa złożona z losowego ciągu znaków będzie niezrozumiała.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/>
              <a:t>W miarę możliwości pisz prostym językiem, gdy kontaktujesz się z osobami, które nie pracują w biurze,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/>
              <a:t>Twórz dostępne cyfrowo dokumenty.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/>
              <a:t>Dbaj o dostępność cyfrową strony internetowej lub aplikacji mobilnej, jeśli taką zarządzasz.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300" dirty="0"/>
              <a:t>Twórz dostępne treści w mediach społecznościowych.</a:t>
            </a:r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39187441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FBA3AB-8851-BDCC-BA02-BD066CD8A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Mądre wdrażanie dostępności cyfrowej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1949D3-74A3-610A-810C-88315F6E0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331" y="1742381"/>
            <a:ext cx="10040470" cy="4374448"/>
          </a:xfrm>
        </p:spPr>
        <p:txBody>
          <a:bodyPr>
            <a:normAutofit/>
          </a:bodyPr>
          <a:lstStyle/>
          <a:p>
            <a:r>
              <a:rPr lang="pl-PL" sz="2100" dirty="0"/>
              <a:t>Wdrażanie dostępności cyfrowej powinno przebiegać w sposób przemyślany, możesz zastosować poniższe rozwiązania: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nie obciążaj jednej osoby, która ma dbać o dostępność cyfrową, pamiętaj, że najlepsze rozwiązania przyniesie praca zespołowa,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stwórz zespół i rozdziel zadania,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przeszkól lub zachęć do przeszkolenia pracowników z wybranych aspektów dostępności cyfrowej, by w razie odejścia jednego pracownika inni przejęli zadania.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organizuj wewnętrzne szkolenia z dostępności cyfrowej lub cykliczny mailing w celu przypomnienia istotnych zasad.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7016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Co to jest dostępność cyfrowa 1/2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29" y="1578429"/>
            <a:ext cx="9452642" cy="3222171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Dostępność cyfrowa to taka cecha strony internetowej, aplikacji mobilnej, oprogramowania, która pozwala wszystkim, bez względu na niepełnosprawność lub problemy na równi korzystać z całej zawartości i wszystkich funkcji danej strony internetowej, aplikacji mobilnej lub oprogramowania oraz multimediów.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To również szereg udogodnień wspierających użytkowników w korzystaniu z Internetu lub oprogramowania.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endParaRPr lang="pl-PL" sz="2200" dirty="0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8912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239E212-1146-BB25-47D7-DA51F5C9B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Szkolenia dobrym źródłem informacji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E8F03FE-8FA8-D925-DC6E-3D87D76DE4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331" y="1742381"/>
            <a:ext cx="10073126" cy="277519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Bierz udział w szkoleniach,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Zapewnij udział w szkoleniach swoim pracownikom.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Korzystaj z opublikowanych w Internecie opracowań i poradników, niektóre z nich przygotowali eksperci dostępności cyfrowej Ministerstwa Cyfryzacji.</a:t>
            </a:r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7469394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C23FF1-B9E0-FAC3-1F2A-84227C894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Inne możliwe działania 1/3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300A389-FB99-02B9-C1EB-9C4E5782A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330" y="1742381"/>
            <a:ext cx="10062241" cy="3983505"/>
          </a:xfrm>
        </p:spPr>
        <p:txBody>
          <a:bodyPr>
            <a:normAutofit/>
          </a:bodyPr>
          <a:lstStyle/>
          <a:p>
            <a:r>
              <a:rPr lang="pl-PL" sz="2100" dirty="0"/>
              <a:t>Jeśli zdecydujesz się zatrudnić osobę z niepełnosprawnością lub taka osoba pracuje: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porozmawiaj z nią i uzgodnij, z jakich rozwiązań będzie chciała korzystać (powiększenie ekranu, czytnik ekranu, słuchawki, klawiatura, udźwiękowiony telefon, itp.),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uzgodnij najbardziej dogodny sposób komunikacji z Głuchym lub słabosłyszącym pracownikiem.</a:t>
            </a:r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8495809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AF5FF54-4493-B773-1F74-47D05AFDF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Inne możliwe działania 2/3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179CFA8-3794-E264-F385-B630EC36F1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330" y="1742381"/>
            <a:ext cx="10171099" cy="4374448"/>
          </a:xfrm>
        </p:spPr>
        <p:txBody>
          <a:bodyPr>
            <a:normAutofit/>
          </a:bodyPr>
          <a:lstStyle/>
          <a:p>
            <a:r>
              <a:rPr lang="pl-PL" sz="2100" dirty="0"/>
              <a:t>Jeśli pracuje stacjonarnie zadbaj również 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odpowiednią aranżację pomieszczenia dla osoby poruszającej się na wózku,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dodatkowe oświetlenie lub możliwość zasłaniania okna w przypadku zgłoszenia takiej potrzeby przez osobę słabowidzącą,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zmianę ustawienia biurka, jeśli osoba z niepełnosprawnością tego wymaga,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nie blokuj ciągów komunikacyjnych, elementy ruchome postawione na korytarzu mogą być istotnym problemem dla osób poruszających się na wózku, osób niewidomych i słabowidzących.</a:t>
            </a:r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39806160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FD8B79-5037-CF55-410F-16C1F5067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Inne możliwe działania 3/3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7E9B55A-6179-8ED0-28F2-96B680F61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330" y="2297552"/>
            <a:ext cx="10105784" cy="1686619"/>
          </a:xfrm>
        </p:spPr>
        <p:txBody>
          <a:bodyPr>
            <a:normAutofit/>
          </a:bodyPr>
          <a:lstStyle/>
          <a:p>
            <a:r>
              <a:rPr lang="pl-PL" sz="2100" dirty="0"/>
              <a:t>Reaguj, gdy pracownik z niepełnosprawnością zgłasza potrzeby lub problemy. Ignorowanie potrzeb wyklucza pracownika z niepełnosprawnością oraz może przyczynić się do jego mniejszej efektywności oraz niższej samooceny.</a:t>
            </a:r>
          </a:p>
        </p:txBody>
      </p:sp>
    </p:spTree>
    <p:extLst>
      <p:ext uri="{BB962C8B-B14F-4D97-AF65-F5344CB8AC3E}">
        <p14:creationId xmlns:p14="http://schemas.microsoft.com/office/powerpoint/2010/main" val="13381084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D7D7C7-A5FA-8679-9E3D-22DEC0022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Zapewnienie dostępności cyfrowej to proces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39868D2-ACEF-5795-9B20-D50889E421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330" y="1742381"/>
            <a:ext cx="10040470" cy="4374448"/>
          </a:xfrm>
        </p:spPr>
        <p:txBody>
          <a:bodyPr>
            <a:normAutofit/>
          </a:bodyPr>
          <a:lstStyle/>
          <a:p>
            <a:r>
              <a:rPr lang="pl-PL" sz="2100" dirty="0"/>
              <a:t>Niezależnie od tego, czy tworzysz stronę internetową, aplikację mobilną, czy organizujesz swoje biuro zapewnienie dostępności cyfrowej jest procesem, dlatego ważne jest:</a:t>
            </a:r>
          </a:p>
          <a:p>
            <a:pPr lvl="1"/>
            <a:r>
              <a:rPr lang="pl-PL" sz="2000" dirty="0"/>
              <a:t>cykliczne monitorowanie dostępności cyfrowej, strona internetowa po pewnym czasie może stać się niedostępna cyfrowo.</a:t>
            </a:r>
          </a:p>
          <a:p>
            <a:r>
              <a:rPr lang="pl-PL" sz="2100" dirty="0"/>
              <a:t>Interfejs w używanym oprogramowaniu może również stać się niedostępny nawet po pozornie nieistotnej aktualizacji oprogramowania.</a:t>
            </a:r>
          </a:p>
          <a:p>
            <a:r>
              <a:rPr lang="pl-PL" sz="2100" dirty="0"/>
              <a:t>Nowi pracownicy mogą nie zdawać sobie sprawy z potrzeby zapewnienia dostępności cyfrowej tworzonych treści.</a:t>
            </a:r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28925840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3A394BA-8228-09CD-B18E-A255E585F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Zachowaj zdrowy rozsądek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29BC519-D515-697E-E8B6-B1B8958B05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330" y="1742381"/>
            <a:ext cx="10040470" cy="4374448"/>
          </a:xfrm>
        </p:spPr>
        <p:txBody>
          <a:bodyPr>
            <a:normAutofit/>
          </a:bodyPr>
          <a:lstStyle/>
          <a:p>
            <a:r>
              <a:rPr lang="pl-PL" sz="2100" dirty="0"/>
              <a:t>Mimo, że zapewnienie dostępności cyfrowej jest wymogiem prawnym dla podmiotów publicznych, nie wszystkie działania będą możliwe do wdrożenia w krótkim czasie: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dokonaj wstępnej oceny, jeśli pozwalają możliwości finansowe skorzystaj z usług profesjonalnego audytora dostępności cyfrowej,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ustaw priorytety oraz harmonogram realizacji poszczególnych zadań, które wynikną z dokonanej oceny,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monitoruj postępy oraz prace zespołu.</a:t>
            </a:r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39479157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39E13F-13D7-BD54-43C6-A079ED65D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Dobre praktyki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0553651-4AC5-C86B-2CA2-146C0B7D1C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Opracowana strategia wdrażania dostępności cyfrowej.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Zarządzenia kierownictwa, by wszystkie przygotowywane dokumenty spełniały wymogi dostępności cyfrowej.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Przygotowywanie materiałów w prostym języku.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Udział w szkoleniach i warsztatach związanych z zapewnieniem i wdrażaniem dostępności cyfrowej.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Wewnętrzne szkolenia dla pracowników w tym zakresie.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Stały monitoring dostępności cyfrowej, by jak najwcześniej wyłapać zidentyfikowane problemy.</a:t>
            </a:r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1438933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Pytania?</a:t>
            </a:r>
          </a:p>
        </p:txBody>
      </p:sp>
    </p:spTree>
    <p:extLst>
      <p:ext uri="{BB962C8B-B14F-4D97-AF65-F5344CB8AC3E}">
        <p14:creationId xmlns:p14="http://schemas.microsoft.com/office/powerpoint/2010/main" val="8919037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7322" y="3135127"/>
            <a:ext cx="10515600" cy="810340"/>
          </a:xfrm>
        </p:spPr>
        <p:txBody>
          <a:bodyPr>
            <a:normAutofit/>
          </a:bodyPr>
          <a:lstStyle/>
          <a:p>
            <a:r>
              <a:rPr lang="pl-PL" sz="4000" dirty="0"/>
              <a:t>Dziękuję za uwagę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984256" y="4436198"/>
            <a:ext cx="10824344" cy="1494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Zapraszam na naszą stronę 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https://www.gov.pl/web/dostepnosc-cyfrowa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i do kontaktu 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dostepnosc.cyfrowa@cyfra.gov.pl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  </a:t>
            </a:r>
          </a:p>
          <a:p>
            <a:pPr>
              <a:lnSpc>
                <a:spcPct val="150000"/>
              </a:lnSpc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6290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25E5EB-3CAD-F832-90D2-4BC3E414C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Co to jest dostępność cyfrowa 2/2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0849C4C-DD13-B4E0-5392-1C26D53A18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330" y="2425768"/>
            <a:ext cx="9583270" cy="1381819"/>
          </a:xfrm>
        </p:spPr>
        <p:txBody>
          <a:bodyPr>
            <a:normAutofit fontScale="92500" lnSpcReduction="20000"/>
          </a:bodyPr>
          <a:lstStyle/>
          <a:p>
            <a:r>
              <a:rPr lang="pl-PL" sz="2100" dirty="0"/>
              <a:t>Dostępność cyfrowa w pracy biurowej oznacza, że wszyscy pracownicy, niezależnie od swoich ograniczeń, mają równy dostęp do informacji i narzędzi cyfrowych.</a:t>
            </a:r>
          </a:p>
          <a:p>
            <a:r>
              <a:rPr lang="pl-PL" sz="2100" dirty="0"/>
              <a:t>Oznacza to również, że wszyscy adresaci treści tworzonych przez pracowników mają równy do nich dostęp.</a:t>
            </a:r>
          </a:p>
          <a:p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1074991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Korzyści z dostępności cyfrowej 1/2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819730"/>
            <a:ext cx="6484470" cy="3416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</a:pPr>
            <a:r>
              <a:rPr lang="pl-PL" sz="2100" b="1" dirty="0"/>
              <a:t>Dla organizacji:</a:t>
            </a: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zwiększenie zasięgu odbiorców,</a:t>
            </a: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poprawa wizerunku,</a:t>
            </a: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zmniejszenie ryzyka prawnego,</a:t>
            </a: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otwartość na zewnętrznego odbiorcę: dostępny urząd, to przyjazny urząd.</a:t>
            </a:r>
          </a:p>
        </p:txBody>
      </p:sp>
    </p:spTree>
    <p:extLst>
      <p:ext uri="{BB962C8B-B14F-4D97-AF65-F5344CB8AC3E}">
        <p14:creationId xmlns:p14="http://schemas.microsoft.com/office/powerpoint/2010/main" val="303754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F58BA0-FD9A-A8E2-9613-5636534A9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Korzyści z dostępności cyfrowej 2/2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2DF8C-1548-8050-1FFA-30A0455CB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330" y="2264895"/>
            <a:ext cx="10560424" cy="2154705"/>
          </a:xfrm>
        </p:spPr>
        <p:txBody>
          <a:bodyPr/>
          <a:lstStyle/>
          <a:p>
            <a:r>
              <a:rPr lang="pl-PL" sz="2100" b="1" dirty="0"/>
              <a:t>Dla pracowników: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ułatwienie pracy,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poprawa wydajności,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zwiększenie satysfakcji z pracy.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33869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50139"/>
          </a:xfrm>
        </p:spPr>
        <p:txBody>
          <a:bodyPr>
            <a:normAutofit/>
          </a:bodyPr>
          <a:lstStyle/>
          <a:p>
            <a:r>
              <a:rPr lang="pl-PL" dirty="0"/>
              <a:t>Ustawa o dostępności cyfrowej i inne akty prawne 1/2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759314"/>
            <a:ext cx="9038984" cy="37815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dirty="0"/>
              <a:t>Ustawa z 4 kwietnia 2019 r. o dostępności cyfrowej stron internetowych i aplikacji mobilnych podmiotów publicznych (Dz.U. 2019 poz. 848) nakłada na podmioty publiczne: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obowiązek zapewnienia dostępności cyfrowej swoich stron internetowych i aplikacji mobilnych,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obowiązek zapewnienia dostępności cyfrowej treści publikowanych w mediach społecznościowych,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obowiązek publikacji i corocznego przeglądu deklaracji dostępności.</a:t>
            </a:r>
          </a:p>
        </p:txBody>
      </p:sp>
    </p:spTree>
    <p:extLst>
      <p:ext uri="{BB962C8B-B14F-4D97-AF65-F5344CB8AC3E}">
        <p14:creationId xmlns:p14="http://schemas.microsoft.com/office/powerpoint/2010/main" val="1593382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28E92B-69DF-4390-B8F5-31768E583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Ustawa o dostępności cyfrowej i inne akty prawne 2/2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73A047F-FC8B-4752-BCE1-D361C0622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788" y="2425768"/>
            <a:ext cx="9993726" cy="1577762"/>
          </a:xfrm>
        </p:spPr>
        <p:txBody>
          <a:bodyPr>
            <a:normAutofit/>
          </a:bodyPr>
          <a:lstStyle/>
          <a:p>
            <a:r>
              <a:rPr lang="pl-PL" sz="2100" dirty="0"/>
              <a:t>Od czerwca 2025 wymogi dostępności będą musiały być spełnione przez niektóre podmioty komercyjne zgodnie z ustawą z 26 kwietnia 2024 r. o zapewnianiu spełniania wymagań dostępności niektórych produktów i usług  przez podmioty gospodarcze.</a:t>
            </a:r>
          </a:p>
        </p:txBody>
      </p:sp>
    </p:spTree>
    <p:extLst>
      <p:ext uri="{BB962C8B-B14F-4D97-AF65-F5344CB8AC3E}">
        <p14:creationId xmlns:p14="http://schemas.microsoft.com/office/powerpoint/2010/main" val="402051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E3ED49-1A4D-133F-09C3-AD76C02AF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Inne akty prawne i techniczne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49E5F05-FD5A-D23C-8076-3F9887A8C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330" y="1742381"/>
            <a:ext cx="10214641" cy="4374448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Dyrektywa Parlamentu Europejskiego i Rady (UE) 2016/2102 z dnia 26 października 2016 r. w sprawie dostępności stron internetowych i aplikacji mobilnych organów sektora publicznego,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Norma PN ETSI EN 301 549,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Wytyczne dostępności treści WCAG 2.1,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Ustawa z dnia 19 lipca 2019 r. o zapewnianiu dostępności osobom ze szczególnymi potrzebami,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Ustawa z 26 kwietnia 2024 r. o zapewnieniu dostępności dla osób z niepełnosprawnościami przez niektóre podmioty gospodarcze,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Konwencja ONZ o prawach osób niepełnosprawnych.</a:t>
            </a:r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20111105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Niestandardowy 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2178</Words>
  <Application>Microsoft Office PowerPoint</Application>
  <PresentationFormat>Panoramiczny</PresentationFormat>
  <Paragraphs>173</Paragraphs>
  <Slides>38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38</vt:i4>
      </vt:variant>
    </vt:vector>
  </HeadingPairs>
  <TitlesOfParts>
    <vt:vector size="46" baseType="lpstr">
      <vt:lpstr>Arial</vt:lpstr>
      <vt:lpstr>Calibri</vt:lpstr>
      <vt:lpstr>Calibri Light</vt:lpstr>
      <vt:lpstr>Lato</vt:lpstr>
      <vt:lpstr>Lato Black</vt:lpstr>
      <vt:lpstr>Open Sans</vt:lpstr>
      <vt:lpstr>Open Sans Semibold</vt:lpstr>
      <vt:lpstr>Office Theme</vt:lpstr>
      <vt:lpstr>Dostępność cyfrowa w pracy biurowej </vt:lpstr>
      <vt:lpstr>Plan szkolenia</vt:lpstr>
      <vt:lpstr>Co to jest dostępność cyfrowa 1/2</vt:lpstr>
      <vt:lpstr>Co to jest dostępność cyfrowa 2/2</vt:lpstr>
      <vt:lpstr>Korzyści z dostępności cyfrowej 1/2</vt:lpstr>
      <vt:lpstr>Korzyści z dostępności cyfrowej 2/2</vt:lpstr>
      <vt:lpstr>Ustawa o dostępności cyfrowej i inne akty prawne 1/2</vt:lpstr>
      <vt:lpstr>Ustawa o dostępności cyfrowej i inne akty prawne 2/2</vt:lpstr>
      <vt:lpstr>Inne akty prawne i techniczne</vt:lpstr>
      <vt:lpstr>Cztery zasady dostępności 1/4</vt:lpstr>
      <vt:lpstr>Odbiorcy treści dostępnych cyfrowo 1/2</vt:lpstr>
      <vt:lpstr>Odbiorcy treści dostępnych cyfrowo 2/2</vt:lpstr>
      <vt:lpstr>Dlaczego dostępność cyfrowa jest ważna 1/2</vt:lpstr>
      <vt:lpstr>Dlaczego dostępność cyfrowa jest ważna 2/2</vt:lpstr>
      <vt:lpstr>Czy dostępność cyfrowa w biurze jest potrzebna 1/2</vt:lpstr>
      <vt:lpstr>Czy dostępność cyfrowa w biurze jest potrzebna 2/2</vt:lpstr>
      <vt:lpstr>Jakie problemy mogą mieć osoby z niepełnosprawnościami i inni użytkownicy 1/2</vt:lpstr>
      <vt:lpstr>Jakie problemy mogą mieć osoby z niepełnosprawnościami i inni użytkownicy 2/2</vt:lpstr>
      <vt:lpstr>Dostępny dokument</vt:lpstr>
      <vt:lpstr>Cechy dokumentu dostępnego cyfrowo 1/2</vt:lpstr>
      <vt:lpstr>Cechy dokumentu dostępnego cyfrowo 2/2</vt:lpstr>
      <vt:lpstr>Narzędzia sprawdzania dostępności</vt:lpstr>
      <vt:lpstr>E-maile dostępne cyfrowo</vt:lpstr>
      <vt:lpstr>Kartki świąteczne – dobre i złe praktyki</vt:lpstr>
      <vt:lpstr>Spotkania i szkolenia online dostępne dla wszystkich 1/2</vt:lpstr>
      <vt:lpstr>Spotkania i szkolenia online dostępne dla wszystkich 2/2</vt:lpstr>
      <vt:lpstr>Media społecznościowe</vt:lpstr>
      <vt:lpstr>Co możesz zrobić</vt:lpstr>
      <vt:lpstr>Mądre wdrażanie dostępności cyfrowej</vt:lpstr>
      <vt:lpstr>Szkolenia dobrym źródłem informacji</vt:lpstr>
      <vt:lpstr>Inne możliwe działania 1/3</vt:lpstr>
      <vt:lpstr>Inne możliwe działania 2/3</vt:lpstr>
      <vt:lpstr>Inne możliwe działania 3/3</vt:lpstr>
      <vt:lpstr>Zapewnienie dostępności cyfrowej to proces</vt:lpstr>
      <vt:lpstr>Zachowaj zdrowy rozsądek</vt:lpstr>
      <vt:lpstr>Dobre praktyki</vt:lpstr>
      <vt:lpstr>Pytania?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 przygotować lub aktualizować deklarację dostępności — Warunki techniczne publikacji DD w wersji 2.0</dc:title>
  <dc:creator/>
  <cp:lastModifiedBy/>
  <cp:revision>1</cp:revision>
  <dcterms:created xsi:type="dcterms:W3CDTF">2024-01-11T07:54:12Z</dcterms:created>
  <dcterms:modified xsi:type="dcterms:W3CDTF">2025-04-08T06:51:33Z</dcterms:modified>
</cp:coreProperties>
</file>