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710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88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843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5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83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4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2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47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2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22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5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83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33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7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24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6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2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6"/>
            <a:ext cx="2525149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0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Font typeface="Calibri"/>
              <a:buNone/>
              <a:defRPr sz="1200" b="0" i="0" u="none" strike="noStrike" cap="non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2602518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49808" y="118870"/>
            <a:ext cx="8013190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98985"/>
            <a:ext cx="4040187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449510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698985"/>
            <a:ext cx="4041773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449510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5" y="1743133"/>
            <a:ext cx="5920639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5"/>
            <a:ext cx="9144000" cy="1462159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3: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PRAWA I OBOWIĄZKI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PODCZAS PROWADZENIA DZIAŁAŃ RATOWNICZYCH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Łukasz Kochan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8"/>
          <p:cNvSpPr txBox="1"/>
          <p:nvPr/>
        </p:nvSpPr>
        <p:spPr>
          <a:xfrm>
            <a:off x="1509312" y="526479"/>
            <a:ext cx="7072827" cy="1183015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333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działaniem ratowniczym dla członków OSP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DOWÓDCÓW 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OSP)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683568" y="2090172"/>
            <a:ext cx="7920880" cy="2923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Przekroczeniem granic stanu wyższej konieczności będzie okoliczność naruszenia: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bezpośredniości niebezpieczeństwa – gdy działanie było przedwczesne lub spóźnione;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subsydiarności – gdy niebezpieczeństwa można było uniknąć bez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wyrządzania szkody;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proporcjonalności – gdy dobro poświęcane ma wartość oczywiście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większą niż dobro ratowane.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683568" y="1628800"/>
            <a:ext cx="7920880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Zarządzenia kierującego działaniem ratowniczym,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którym mowa na początku, są decyzjami, którym może być nadany rygor natychmiastowej wykonalności, w trybie przepisów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Kodeksu postępowania administracyjnego.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KODEKS POSTĘPOWANIA ADMINISTRACYJNEGO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1" y="4581128"/>
            <a:ext cx="28803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9" y="4581128"/>
            <a:ext cx="295232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0192" y="4581128"/>
            <a:ext cx="266429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611560" y="1844824"/>
            <a:ext cx="8064896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działaniem ratowniczym jest uprawniony do żądania niezbędnej pomocy od instytucji państwowych, jednostek gospodarczych i organizacji społecznych oraz od obywateli.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3" y="3789039"/>
            <a:ext cx="1800199" cy="261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4149080"/>
            <a:ext cx="2914185" cy="1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6" y="4221087"/>
            <a:ext cx="2952328" cy="1872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35554" y="2034501"/>
            <a:ext cx="8777092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Udzielenie pomocy, o której mowa wcześniej, może polegać na </a:t>
            </a:r>
            <a:r>
              <a:rPr lang="pl-PL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współdziałaniu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realizacji zadań przewidzianych w ramach wykonywania czynności służbowych, udostępnieniu nieruchomości, środków i przedmiotów, o które ma prawo ubiegać się KDR, albo na bezpośrednim wykonaniu wskazanych czynności.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Kierujący działaniem ratowniczym, zwracając się z żądaniem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udzielenie pomocy przez instytucje państwowe, jednostkę gospodarczą, organizację społeczną, a także obywatela, jest obowiązany okazać legitymację służbową albo legitymację stwierdzającą członkostwo lub zatrudnienie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jednostce ochrony przeciwpożarowej.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REALIZACJA UPRAWNIEŃ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23528" y="1767007"/>
            <a:ext cx="8568951" cy="4001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Realizacja uprawnień KDR następuje wyłącznie w okolicznościach uzasadnionych stanem wyższej konieczności, przy czym: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skorzystania z uprawnień tj.: ewakuacji ludzi z rejonu objętego działaniem ratowniczym, zakazu przebywania w rejonie objętym działaniem ratowniczym osób postronnych oraz utrudniających prowadzenie działania ratowniczego, ewakuacji mienia, prac wyburzeniowych oraz rozbiórkowych, wstrzymania komunikacji </a:t>
            </a:r>
            <a:b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ruchu lądowym wystarczające jest wydanie ustnego polecenia, które należy potwierdzić na piśmie na żądanie zainteresowanego,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przejęcie w użytkowanie, na czas niezbędny do działania ratowniczego, nieruchomości, środków i przedmiotów, wymaga wydania pokwitowania określającego istotne cechy przejętego mienia; pokwitowanie podlega zwrotowi przy zwrocie mienia, a w razie potrzeby sporządza się protokół zniszczenia lub uszkodzenia mienia.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323528" y="1982450"/>
            <a:ext cx="8496944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Pokwitowanie powinno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 i nazwisko lub nazwę posiadacza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datę i godzinę przejęcia mienia, a w odniesieniu do pojazdu — także markę, numer rejestracyjny oraz wskazanie licznika zainstalowanego w pojeździe,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opis stanu przejmowanego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miejsca i w miarę możliwości terminu zwrotu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podpisy kierującego działaniem ratowniczym oraz po­siadacza mienia.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11560" y="1916832"/>
            <a:ext cx="7992887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przypadkach szczególnie uzasadnionych koniecznością natychmiastowego podjęcia czynności, kierujący działaniem ratowniczym może odstąpić od wydania pokwitowania, poprzestając na ustnym poinformowaniu posiadacza mienia o danych określonych                                         w pokwitowaniu.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4221087"/>
            <a:ext cx="2952328" cy="20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39" y="4221087"/>
            <a:ext cx="29523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RAPORT SKORZYSTANIA Z UPRAWNIEŃ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11560" y="1772816"/>
            <a:ext cx="7992887" cy="4462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każdym wypadku skorzystania z uprawnień określonych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rozporządzeniu kierujący działaniem ratowniczym informuje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raporcie swojego przełożonego.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Raport, o którym mowa powinien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uprawnienia, z którego skorzystano,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szczegółowy opis wydarzeń uzasadniających skorzystanie z uprawnienia,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dane osób, od których kierujący działaniem ratowniczym zażądał udzielenia pomocy,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ewentualnego uszczerbku na zdrowiu osób ewakuowanych albo udzielających pomocy lub opis szkody materialnej w udostępnionym mieniu,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 sporządzającego raport.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835696" y="152400"/>
            <a:ext cx="5328591" cy="111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99591" y="2060848"/>
            <a:ext cx="7200799" cy="406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MATERIAŁY DYDAKTYCZNE DO PRZEDMIOTU: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 Taktyka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Dowodzenie w Ratownictwie”, dr inż. Stanisław Lipiński, SGSP Warszawa 2009,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 FOTOGRAFICZNY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Archiwum KP PSP w Braniewie.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8455" y="96458"/>
            <a:ext cx="8229600" cy="1252726"/>
          </a:xfrm>
        </p:spPr>
        <p:txBody>
          <a:bodyPr/>
          <a:lstStyle/>
          <a:p>
            <a:r>
              <a:rPr lang="pl-PL" sz="2000" dirty="0"/>
              <a:t>PRAWA I OBOWIĄZKI KIERUJĄCEGO DZIAŁANIEM RATOWNICZYM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PODCZAS </a:t>
            </a:r>
            <a:r>
              <a:rPr lang="pl-PL" sz="2000" dirty="0"/>
              <a:t>PROWADZENIA DZIAŁAŃ RATOWNICZYCH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9657" y="1740665"/>
            <a:ext cx="78440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 smtClean="0"/>
              <a:t>Materiał nauczania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Podstawowe akty prawne;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Prawa i obowiązki KDR podczas prowadzenia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Odpowiedzialność KDR za bezpieczeństwo ratowników i wydawane rozkazy;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Zasady bezpieczeństwa w czasie alarmu, jazdy do zdarzeń i powrotu do jednostki;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Zasady bezpieczeństwa w czasie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Metody zabezpieczania terenu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Odstąpienie od zasad uznanych powszechnie za bezpieczne.</a:t>
            </a:r>
            <a:endParaRPr lang="pl-P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45982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PODSTAWOWE AKTY PRAWNE REGULUJĄCE KOMPETENCJE </a:t>
            </a:r>
            <a:r>
              <a:rPr lang="pl-PL" sz="24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  <a:endParaRPr lang="pl-PL" sz="24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66641" y="1936145"/>
            <a:ext cx="7992887" cy="2985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Państwowej Straży Pożarnej,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dnia 24 sierpnia 1991 r.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ochronie przeciwpożarowej,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MINISTRA SPRAW WEWNĘTRZNYCH I ADMINISTRACJI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18 lutego 2011 r. w sprawie szczegółowych zasad organizacji krajowego systemu ratowniczo –gaśniczego.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48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57200" y="1600200"/>
            <a:ext cx="8219256" cy="4493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akcją ratowniczą lub innym działaniem ratowniczym prowadzonym przez jednostki ochrony przeciwpożarowej jest uprawniony do zarządzenia:</a:t>
            </a:r>
          </a:p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ewakuacji ludzi z rejonu objętego działaniem ratowniczym w przypadku zagrożenia życia i zdrowia,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powstania paniki,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przewidywany rozwój zdarzeń może spowodować odcięcie drogi ewakuacyjnej,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zakazu przebywania w rejonie objętym działaniem ratowniczym osób postronnych oraz utrudniających prowadzenie działania ratowniczego,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ewakuacji mienia,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rozprzestrzenienia się pożaru lub innego zagrożenia,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usytuowanie mienia utrudnia prowadzenie działania ratowniczego,</a:t>
            </a:r>
          </a:p>
          <a:p>
            <a:pPr marL="438912" marR="0" lvl="0" indent="-1722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47" name="Shape 147"/>
          <p:cNvSpPr/>
          <p:nvPr/>
        </p:nvSpPr>
        <p:spPr>
          <a:xfrm>
            <a:off x="539552" y="1719325"/>
            <a:ext cx="7920880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 wyburzeniowych oraz rozbiórkowych, w szczególności w sytuacjach: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zagrożenia ludzi, zwierząt lub mienia,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dotarcia do źródeł zagrożenia w celu jego rozpoznania oraz ograniczenia wzrostu,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użycia środków gaśniczych i neutralizatorów oraz odprowadzenia substancji toksycznych,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l-PL" sz="18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potrzeby </a:t>
            </a: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zapewnienia dróg dojścia i ewakuacji,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wstrzymania komunikacji w ruchu lądowym, w szczególności w celu: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właściwego ustawienia i eksploatacji sprzętu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dróg komunikacyjnych na potrzeby działania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eliminacji zagrożeń powodowanych przez środki komunikacji,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54" name="Shape 154"/>
          <p:cNvSpPr/>
          <p:nvPr/>
        </p:nvSpPr>
        <p:spPr>
          <a:xfrm>
            <a:off x="282437" y="1416474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04563" y="1679499"/>
            <a:ext cx="8064896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przejęcia w użytkowanie, na czas niezbędny do działania ratowniczego, pojazdów, środków technicznych i innych przedmiotów, a także ujęć wody, środków gaśniczych oraz nieruchomości przydatnych w działaniu ratowniczym, z wyjątkiem przypadków określonych w art. 24 ustawy </a:t>
            </a:r>
            <a:b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o ochronie przeciwpożarowej 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7" y="4149080"/>
            <a:ext cx="302433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91" y="4149080"/>
            <a:ext cx="2952328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467543" y="1982450"/>
            <a:ext cx="8208912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odstąpienia od zasad działania uznanych powszechnie za bezpieczne,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zachowaniem wszelkich dostępnych w danych warunkach zabezpieczeń, jeżeli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ocenie kierującego działaniem ratowniczym, dokonanej w miejscu i czasie zdarzenia, istnieje prawdopodobieństwo uratowania życia ludzkiego,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szczególności w przypadkach, gdy: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 powodu braku specjalistycznego sprzętu zachodzi konieczność zastosowania sprzętu zastępczego,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fizyczne możliwości ratownika mogą zastąpić brak możliwości użycia właściwego sprzętu,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jest możliwe wykonanie określonej czynności przez osobę zgłaszającą się dobrowolnie.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  <p:sp>
        <p:nvSpPr>
          <p:cNvPr id="179" name="Shape 179"/>
          <p:cNvSpPr/>
          <p:nvPr/>
        </p:nvSpPr>
        <p:spPr>
          <a:xfrm>
            <a:off x="578509" y="1636811"/>
            <a:ext cx="8064896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zachodzi tylko wtedy, gdy: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niebezpieczeństwa nie da się uniknąć inaczej, niż tylko przez wyrządzenie szkody innemu dobru;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dobro poświęcone nie przedstawia wartości oczywiście większej niż dobro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ratowane. Istnieje bezwzględny priorytet dobra w postaci życia ludzkiego, którego nie wolno poświęcić dla ratowania dóbr materialnych.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509119"/>
            <a:ext cx="2834333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4509119"/>
            <a:ext cx="2808311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0" y="4509119"/>
            <a:ext cx="2448271" cy="187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395536" y="2204864"/>
            <a:ext cx="8424935" cy="280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Niebezpieczeństwo przy stanie wyższej konieczności musi być: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rzeczywiste, a nie urojone;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bezpośrednie, tj. musi zagrażać dobru bezpośrednio w czasie działania, nie może być dopiero przewidywane lub należeć </a:t>
            </a:r>
            <a:b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przeszłości.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810</Words>
  <Application>Microsoft Office PowerPoint</Application>
  <PresentationFormat>Pokaz na ekranie (4:3)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Wingdings</vt:lpstr>
      <vt:lpstr>Noto Sans Symbols</vt:lpstr>
      <vt:lpstr>Calibri</vt:lpstr>
      <vt:lpstr>Arial Black</vt:lpstr>
      <vt:lpstr>Moduł</vt:lpstr>
      <vt:lpstr>Moduł</vt:lpstr>
      <vt:lpstr>TEMAT 3:  PRAWA I OBOWIĄZKI KIERUJĄCEGO DZIAŁANIEM RATOWNICZYM PODCZAS PROWADZENIA DZIAŁAŃ RATOWNICZYCH</vt:lpstr>
      <vt:lpstr>PRAWA I OBOWIĄZKI KIERUJĄCEGO DZIAŁANIEM RATOWNICZYM  PODCZAS PROWADZENIA DZIAŁAŃ RATOWNICZYCH</vt:lpstr>
      <vt:lpstr>PODSTAWOWE AKTY PRAWNE REGULUJĄCE KOMPETENCJE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KDR STAN WYŻSZEJ KONIECZNOŚCI </vt:lpstr>
      <vt:lpstr>UPRAWNIENIA KDR STAN WYŻSZEJ KONIECZNOŚCI </vt:lpstr>
      <vt:lpstr>UPRAWNIENIA KDR STAN WYŻSZEJ KONIECZNOŚCI </vt:lpstr>
      <vt:lpstr>UPRAWNIENIA KDR KODEKS POSTĘPOWANIA ADMINISTRACYJNEGO</vt:lpstr>
      <vt:lpstr>UPRAWNIENIA KDR  POMOC ZEWNĘTRZNA </vt:lpstr>
      <vt:lpstr>UPRAWNIENIA KDR  POMOC ZEWNĘTRZNA </vt:lpstr>
      <vt:lpstr>UPRAWNIENIA KDR  REALIZACJA UPRAWNIEŃ </vt:lpstr>
      <vt:lpstr>UPRAWNIENIA KDR  POKWITOWANIE PRZEJĘCIA MIENIA  </vt:lpstr>
      <vt:lpstr>UPRAWNIENIA KDR  POKWITOWANIE PRZEJĘCIA MIENIA  </vt:lpstr>
      <vt:lpstr>UPRAWNIENIA KDR  RAPORT SKORZYSTANIA Z UPRAWNIEŃ 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2:  PRAWA I OBOWIĄZKI KIERUJĄCEGO DZIAŁANIEM RATOWNICZYM PODCZAS PROWADZENIA DZIAŁAŃ RATOWNICZYCH</dc:title>
  <cp:lastModifiedBy>Marek E</cp:lastModifiedBy>
  <cp:revision>8</cp:revision>
  <dcterms:modified xsi:type="dcterms:W3CDTF">2016-05-25T11:15:13Z</dcterms:modified>
</cp:coreProperties>
</file>