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437" r:id="rId3"/>
    <p:sldId id="380" r:id="rId4"/>
    <p:sldId id="423" r:id="rId5"/>
    <p:sldId id="433" r:id="rId6"/>
    <p:sldId id="424" r:id="rId7"/>
    <p:sldId id="434" r:id="rId8"/>
    <p:sldId id="425" r:id="rId9"/>
    <p:sldId id="426" r:id="rId10"/>
    <p:sldId id="427" r:id="rId11"/>
    <p:sldId id="428" r:id="rId12"/>
    <p:sldId id="429" r:id="rId13"/>
    <p:sldId id="430" r:id="rId14"/>
    <p:sldId id="431" r:id="rId15"/>
    <p:sldId id="435" r:id="rId16"/>
    <p:sldId id="432" r:id="rId17"/>
    <p:sldId id="329" r:id="rId1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22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6047" autoAdjust="0"/>
  </p:normalViewPr>
  <p:slideViewPr>
    <p:cSldViewPr snapToGrid="0">
      <p:cViewPr varScale="1">
        <p:scale>
          <a:sx n="73" d="100"/>
          <a:sy n="73" d="100"/>
        </p:scale>
        <p:origin x="-126" y="-312"/>
      </p:cViewPr>
      <p:guideLst>
        <p:guide orient="horz" pos="2228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31D1E9-64BE-4381-8DE4-1EAD57472F53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0F663-F819-40BB-8916-EB9ACE28837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4424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29570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pl-PL" dirty="0" smtClean="0"/>
              <a:t>Podczas wykonywania oznaczeń lokalizacji poszkodowanych należy kierować się poniższymi zasadami: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200" dirty="0" smtClean="0"/>
              <a:t>oznaczenia należy wykonać, gdy istnieje prawdopodobieństwo „zgubienia” lokalizacji poszkodowanych </a:t>
            </a:r>
            <a:r>
              <a:rPr lang="pl-PL" sz="1200" u="sng" dirty="0" smtClean="0"/>
              <a:t>(szczególnie, jeżeli w strefie zlokalizowanych jest wielu poszkodowanych)</a:t>
            </a:r>
            <a:r>
              <a:rPr lang="pl-PL" sz="1200" dirty="0" smtClean="0"/>
              <a:t>;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200" dirty="0" smtClean="0"/>
              <a:t>oznaczenia należy wykonać jak najbliżej miejsca lokalizacji osób poszkodowanych;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200" dirty="0" smtClean="0"/>
              <a:t>oznaczenie powinno mieć ok. 50 cm;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200" dirty="0" smtClean="0"/>
              <a:t>oznaczenie powinno mieć jaskrawy kolor, kontrastujący z otoczeniem;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200" dirty="0" smtClean="0"/>
              <a:t>oznaczenia należy bezwzględnie wykonać w sytuacji, gdy działania </a:t>
            </a:r>
            <a:r>
              <a:rPr lang="pl-PL" sz="1200" u="sng" dirty="0" smtClean="0"/>
              <a:t>(dotarcie do poszkodowanego, ewakuacja)</a:t>
            </a:r>
            <a:r>
              <a:rPr lang="pl-PL" sz="1200" dirty="0" smtClean="0"/>
              <a:t> nie będą podejmowane od razu.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61839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634485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5129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161980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lnSpc>
                <a:spcPct val="110000"/>
              </a:lnSpc>
              <a:buNone/>
            </a:pPr>
            <a:r>
              <a:rPr lang="pl-PL" dirty="0" smtClean="0"/>
              <a:t>Rozpoczęcie poszukiwań powinno zostać poprzedzone analizą, zmierzającą do określenia obszarów najbardziej prawdopodobnej lokalizacji osób poszkodowanych. </a:t>
            </a:r>
            <a:r>
              <a:rPr lang="pl-PL" u="sng" dirty="0" smtClean="0"/>
              <a:t>Przede wszystkim należy rozpoznać i ocenić, w jakich miejscach budynku mogły znajdować się osoby przed wystąpieniem zdarzenia.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pl-PL" dirty="0" smtClean="0"/>
              <a:t>Elementy i informacje, które należy uwzględnić przy określeniu takich obszarów to:</a:t>
            </a:r>
          </a:p>
          <a:p>
            <a:pPr marL="171450" indent="-17145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pl-PL" dirty="0" smtClean="0"/>
              <a:t>rodzaj budynku i sposób jego wykorzystywania;</a:t>
            </a:r>
          </a:p>
          <a:p>
            <a:pPr marL="171450" indent="-17145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pl-PL" dirty="0" smtClean="0"/>
              <a:t>rozkład pomieszczeń w budynku;</a:t>
            </a:r>
          </a:p>
          <a:p>
            <a:pPr marL="171450" indent="-17145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pl-PL" dirty="0" smtClean="0"/>
              <a:t>pora dnia i nocy </a:t>
            </a:r>
            <a:r>
              <a:rPr lang="pl-PL" u="sng" dirty="0" smtClean="0"/>
              <a:t>(wykorzystanie pomieszczeń – np. salon w dzień, sypialnia w nocy);</a:t>
            </a:r>
          </a:p>
          <a:p>
            <a:pPr marL="171450" indent="-17145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pl-PL" dirty="0" smtClean="0"/>
              <a:t>specyficzne nawyki i zwyczaje mieszkańców i użytkowników budynku;</a:t>
            </a:r>
          </a:p>
          <a:p>
            <a:pPr marL="171450" indent="-17145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pl-PL" dirty="0" smtClean="0"/>
              <a:t>prawdopodobna droga ewakuacji – ucieczki osób poszkodowanych;</a:t>
            </a:r>
          </a:p>
          <a:p>
            <a:pPr marL="171450" indent="-17145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pl-PL" dirty="0" smtClean="0"/>
              <a:t>inne specyficzne dla danego obiektu informacje.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742165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lnSpc>
                <a:spcPct val="110000"/>
              </a:lnSpc>
              <a:buNone/>
            </a:pPr>
            <a:r>
              <a:rPr lang="pl-PL" dirty="0" smtClean="0"/>
              <a:t>Rozpoczęcie poszukiwań powinno zostać poprzedzone analizą, zmierzającą do określenia obszarów najbardziej prawdopodobnej lokalizacji osób poszkodowanych. </a:t>
            </a:r>
            <a:r>
              <a:rPr lang="pl-PL" u="sng" dirty="0" smtClean="0"/>
              <a:t>Przede wszystkim należy rozpoznać i ocenić, w jakich miejscach budynku mogły znajdować się osoby przed wystąpieniem zdarzenia.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pl-PL" dirty="0" smtClean="0"/>
              <a:t>Elementy i informacje, które należy uwzględnić przy określeniu takich obszarów to:</a:t>
            </a:r>
          </a:p>
          <a:p>
            <a:pPr marL="171450" indent="-17145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pl-PL" dirty="0" smtClean="0"/>
              <a:t>rodzaj budynku i sposób jego wykorzystywania;</a:t>
            </a:r>
          </a:p>
          <a:p>
            <a:pPr marL="171450" indent="-17145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pl-PL" dirty="0" smtClean="0"/>
              <a:t>rozkład pomieszczeń w budynku;</a:t>
            </a:r>
          </a:p>
          <a:p>
            <a:pPr marL="171450" indent="-17145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pl-PL" dirty="0" smtClean="0"/>
              <a:t>pora dnia i nocy </a:t>
            </a:r>
            <a:r>
              <a:rPr lang="pl-PL" u="sng" dirty="0" smtClean="0"/>
              <a:t>(wykorzystanie pomieszczeń – np. salon w dzień, sypialnia w nocy);</a:t>
            </a:r>
          </a:p>
          <a:p>
            <a:pPr marL="171450" indent="-17145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pl-PL" dirty="0" smtClean="0"/>
              <a:t>specyficzne nawyki i zwyczaje mieszkańców i użytkowników budynku;</a:t>
            </a:r>
          </a:p>
          <a:p>
            <a:pPr marL="171450" indent="-17145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pl-PL" dirty="0" smtClean="0"/>
              <a:t>prawdopodobna droga ewakuacji – ucieczki osób poszkodowanych;</a:t>
            </a:r>
          </a:p>
          <a:p>
            <a:pPr marL="171450" indent="-17145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pl-PL" dirty="0" smtClean="0"/>
              <a:t>inne specyficzne dla danego obiektu informacje.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71965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pl-PL" sz="1200" dirty="0" smtClean="0"/>
              <a:t>Metoda ta polega na przeszukiwaniu struktury gruzowiska przez ratowników rozstawianych najczęściej w formie tyraliery, w niewielkiej odległości jeden obok drugiego, w zależności od struktury i formy gruzowiska.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pl-PL" sz="1200" dirty="0" smtClean="0"/>
          </a:p>
          <a:p>
            <a:pPr marL="0" indent="0" algn="just">
              <a:lnSpc>
                <a:spcPct val="100000"/>
              </a:lnSpc>
              <a:buNone/>
            </a:pPr>
            <a:r>
              <a:rPr lang="pl-PL" sz="1200" dirty="0" smtClean="0"/>
              <a:t>Kierowany przez dowódcę zespół dokonuje przeszukania, sprawdzenia, doświetlenia przestrzeni gruzowiska. Penetracja gruzowiska sprowadza się do koncentracji na przestrzeniach, otworach, szczelinach powstałych na gruzowisku, gdzie poszkodowany miałby szanse na przeżycie.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pl-PL" sz="1200" dirty="0" smtClean="0"/>
          </a:p>
          <a:p>
            <a:pPr marL="0" indent="0" algn="just">
              <a:lnSpc>
                <a:spcPct val="100000"/>
              </a:lnSpc>
              <a:buNone/>
            </a:pPr>
            <a:r>
              <a:rPr lang="pl-PL" sz="1200" dirty="0" smtClean="0"/>
              <a:t>Metoda ta bazuje na założeniu, że poszkodowani mogą być zauważeni, dostrzeżeni w strukturze gruzowiska.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41315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dirty="0" smtClean="0"/>
              <a:t>KDR za pomocą megafonu ogłasza ciszę na terenie akcji i poleca ratownikom zająć miejsca na gruzowisku. Ratownicy, szukając miejsc do odsłuchu, koncentrują się na materiałach, które mogą przenosić dźwięki ze struktury gruzowiska, czyli belki, płyty żelbetowe, elementy stalowe itp.</a:t>
            </a:r>
          </a:p>
          <a:p>
            <a:endParaRPr lang="pl-PL" dirty="0" smtClean="0"/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Ratownicy, leżąc płasko na gruzowisku w odległości ok. 2-3 metrów od siebie, nasłuchują dźwięków ze struktury gruzowiska.</a:t>
            </a: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KDR ogłasza komunikat „</a:t>
            </a:r>
            <a:r>
              <a:rPr lang="pl-PL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 Państwowa Straż Pożarna. Czy ktoś mnie słyszy; Jeśli mnie słyszysz: odezwij się, zastukaj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</a:t>
            </a:r>
            <a:r>
              <a:rPr lang="pl-PL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 komunikacie, ratownicy nasłuchują przez 10 sekund. Następnie KDR powtarza jeszcze raz komunikat i przez kolejne 10 sekund ratownicy nasłuchują.</a:t>
            </a:r>
            <a:endParaRPr lang="pl-PL" dirty="0" smtClean="0">
              <a:effectLst/>
            </a:endParaRP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584310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Jeśli nie ma żadnej reakcji, KDR poleca ratownikom, by przeszli dalej (ok. 2-3 m) w celu powtórzenia procedury.</a:t>
            </a: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momencie, gdy któryś z ratowników zasygnalizuje (np. poprzez podniesienie ręki), że słyszy jakiś dźwięk, pozostali ratownicy zmieniają miejsce i zbliżają się do sygnalizującego ratownika, by ponownie przesłuchać strukturę gruzowiska.</a:t>
            </a: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Jeśli któryś z pozostałych ratowników potwierdza słyszane dźwięki, KDR powinien podjąć działania związane z dokładną lokalizacją poszkodowanego, poprzez próbę nawiązania kontaktu oraz analizę przestrzeni gruzowiska, gdzie może przebywać poszkodowany. Jeżeli jest możliwość, należy wyznaczyć zastęp, który rozpocznie działania związane z wykonaniem dostępu do poszkodowanego.</a:t>
            </a: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Poszukiwania należy kontynuować na dalszym obszarze gruzowiska.</a:t>
            </a: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przypadku wydobycia wszystkich zlokalizowanych poszkodowanych, należy powtórzyć przeszukanie </a:t>
            </a:r>
            <a:r>
              <a:rPr lang="pl-P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bezprzyrządowe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Brak sygnałów z gruzowiska nie oznacza braku osób poszkodowanych w gruzowisku.</a:t>
            </a: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Pełne sprawdzenie gruzowiska, w celu odnalezienia osób poszkodowanych lub wykluczenia ich obecności, może przeprowadzić SGPR z wykorzystaniem psów ratowniczych oraz elektronicznych urządzeń do lokalizacji.</a:t>
            </a: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Działania poszukiwawcze można zakończyć, jeżeli KDR ma pewność, że w gruzowisku nie ma już osób poszkodowanych.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694583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49081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pl-PL" dirty="0" smtClean="0"/>
              <a:t>Podczas wykonywania oznaczeń lokalizacji poszkodowanych należy kierować się poniższymi zasadami: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200" dirty="0" smtClean="0"/>
              <a:t>oznaczenia należy wykonać, gdy istnieje prawdopodobieństwo „zgubienia” lokalizacji poszkodowanych </a:t>
            </a:r>
            <a:r>
              <a:rPr lang="pl-PL" sz="1200" u="sng" dirty="0" smtClean="0"/>
              <a:t>(szczególnie, jeżeli w strefie zlokalizowanych jest wielu poszkodowanych)</a:t>
            </a:r>
            <a:r>
              <a:rPr lang="pl-PL" sz="1200" dirty="0" smtClean="0"/>
              <a:t>;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200" dirty="0" smtClean="0"/>
              <a:t>oznaczenia należy wykonać jak najbliżej miejsca lokalizacji osób poszkodowanych;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200" dirty="0" smtClean="0"/>
              <a:t>oznaczenie powinno mieć ok. 50 cm;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200" dirty="0" smtClean="0"/>
              <a:t>oznaczenie powinno mieć jaskrawy kolor, kontrastujący z otoczeniem;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200" dirty="0" smtClean="0"/>
              <a:t>oznaczenia należy bezwzględnie wykonać w sytuacji, gdy działania </a:t>
            </a:r>
            <a:r>
              <a:rPr lang="pl-PL" sz="1200" u="sng" dirty="0" smtClean="0"/>
              <a:t>(dotarcie do poszkodowanego, ewakuacja)</a:t>
            </a:r>
            <a:r>
              <a:rPr lang="pl-PL" sz="1200" dirty="0" smtClean="0"/>
              <a:t> nie będą podejmowane od razu.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94513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4823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889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4755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86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944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284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2756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3194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0890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0084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32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0595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801291" y="783770"/>
            <a:ext cx="7753677" cy="4232365"/>
          </a:xfrm>
        </p:spPr>
        <p:txBody>
          <a:bodyPr>
            <a:normAutofit fontScale="90000"/>
          </a:bodyPr>
          <a:lstStyle/>
          <a:p>
            <a:r>
              <a:rPr lang="pl-PL" b="1" dirty="0" smtClean="0">
                <a:latin typeface="+mn-lt"/>
              </a:rPr>
              <a:t>Szkolenie z działań </a:t>
            </a:r>
            <a:br>
              <a:rPr lang="pl-PL" b="1" dirty="0" smtClean="0">
                <a:latin typeface="+mn-lt"/>
              </a:rPr>
            </a:br>
            <a:r>
              <a:rPr lang="pl-PL" b="1" dirty="0" smtClean="0">
                <a:latin typeface="+mn-lt"/>
              </a:rPr>
              <a:t>poszukiwawczo-ratowniczych realizowanych przez ksrg w zakresie podstawowym</a:t>
            </a:r>
            <a:endParaRPr lang="pl-PL" b="1" dirty="0">
              <a:latin typeface="+mn-lt"/>
            </a:endParaRPr>
          </a:p>
        </p:txBody>
      </p:sp>
      <p:sp>
        <p:nvSpPr>
          <p:cNvPr id="5" name="Podtytuł 2"/>
          <p:cNvSpPr txBox="1">
            <a:spLocks/>
          </p:cNvSpPr>
          <p:nvPr/>
        </p:nvSpPr>
        <p:spPr>
          <a:xfrm>
            <a:off x="5231295" y="6453676"/>
            <a:ext cx="1729409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400" dirty="0" smtClean="0"/>
              <a:t>Warszawa 2020 r.</a:t>
            </a:r>
            <a:endParaRPr lang="pl-PL" sz="1400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56413">
            <a:off x="1306783" y="2785396"/>
            <a:ext cx="2581279" cy="368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50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>
                <a:latin typeface="+mn-lt"/>
              </a:rPr>
              <a:t>Metoda nawoływania i </a:t>
            </a:r>
            <a:r>
              <a:rPr lang="pl-PL" sz="3600" b="1" dirty="0" smtClean="0">
                <a:latin typeface="+mn-lt"/>
              </a:rPr>
              <a:t>stukania</a:t>
            </a:r>
            <a:endParaRPr lang="pl-PL" sz="3600" dirty="0">
              <a:latin typeface="+mn-lt"/>
            </a:endParaRPr>
          </a:p>
        </p:txBody>
      </p:sp>
      <p:pic>
        <p:nvPicPr>
          <p:cNvPr id="4" name="Symbol zastępczy zawartości 3" descr="_DSC0864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07327" y="1686742"/>
            <a:ext cx="6128113" cy="4230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ole tekstowe 4"/>
          <p:cNvSpPr txBox="1"/>
          <p:nvPr/>
        </p:nvSpPr>
        <p:spPr>
          <a:xfrm>
            <a:off x="8386366" y="6426943"/>
            <a:ext cx="36967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</a:t>
            </a:r>
            <a:r>
              <a:rPr lang="pl-PL" sz="1000" dirty="0" smtClean="0"/>
              <a:t>3. </a:t>
            </a:r>
            <a:r>
              <a:rPr lang="pl-PL" sz="1000" dirty="0" smtClean="0"/>
              <a:t>Lokalizacja </a:t>
            </a:r>
            <a:r>
              <a:rPr lang="pl-PL" sz="1000" dirty="0"/>
              <a:t>osób poszkodowanych</a:t>
            </a:r>
          </a:p>
        </p:txBody>
      </p:sp>
    </p:spTree>
    <p:extLst>
      <p:ext uri="{BB962C8B-B14F-4D97-AF65-F5344CB8AC3E}">
        <p14:creationId xmlns:p14="http://schemas.microsoft.com/office/powerpoint/2010/main" val="40749319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_DSC0843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82880"/>
            <a:ext cx="8869680" cy="527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ole tekstowe 4"/>
          <p:cNvSpPr txBox="1"/>
          <p:nvPr/>
        </p:nvSpPr>
        <p:spPr>
          <a:xfrm>
            <a:off x="8386366" y="6426943"/>
            <a:ext cx="36967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</a:t>
            </a:r>
            <a:r>
              <a:rPr lang="pl-PL" sz="1000" dirty="0" smtClean="0"/>
              <a:t>3. </a:t>
            </a:r>
            <a:r>
              <a:rPr lang="pl-PL" sz="1000" dirty="0" smtClean="0"/>
              <a:t>Lokalizacja </a:t>
            </a:r>
            <a:r>
              <a:rPr lang="pl-PL" sz="1000" dirty="0"/>
              <a:t>osób poszkodowanych</a:t>
            </a:r>
          </a:p>
        </p:txBody>
      </p:sp>
    </p:spTree>
    <p:extLst>
      <p:ext uri="{BB962C8B-B14F-4D97-AF65-F5344CB8AC3E}">
        <p14:creationId xmlns:p14="http://schemas.microsoft.com/office/powerpoint/2010/main" val="36991017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63880" y="929322"/>
            <a:ext cx="5151120" cy="18859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3600" u="sng" dirty="0"/>
              <a:t>Wady</a:t>
            </a:r>
            <a:endParaRPr lang="pl-PL" sz="3600" dirty="0"/>
          </a:p>
          <a:p>
            <a:pPr lvl="0">
              <a:lnSpc>
                <a:spcPct val="100000"/>
              </a:lnSpc>
            </a:pPr>
            <a:r>
              <a:rPr lang="pl-PL" dirty="0"/>
              <a:t>osoby nieprzytomne i słabe fizycznie nie zostaną zlokalizowane</a:t>
            </a:r>
            <a:r>
              <a:rPr lang="pl-PL" sz="2600" dirty="0" smtClean="0"/>
              <a:t>.</a:t>
            </a:r>
            <a:endParaRPr lang="pl-PL" sz="2600" dirty="0"/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6195519" y="1193958"/>
            <a:ext cx="5151120" cy="324262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3900" u="sng" dirty="0" smtClean="0"/>
              <a:t>Zalety</a:t>
            </a:r>
            <a:endParaRPr lang="pl-PL" sz="3900" dirty="0" smtClean="0"/>
          </a:p>
          <a:p>
            <a:pPr>
              <a:lnSpc>
                <a:spcPct val="100000"/>
              </a:lnSpc>
            </a:pPr>
            <a:r>
              <a:rPr lang="pl-PL" dirty="0" smtClean="0"/>
              <a:t>nie wymaga specjalistów, zespołów ratowniczych z psami, skomplikowanego sprzętu;</a:t>
            </a:r>
          </a:p>
          <a:p>
            <a:pPr>
              <a:lnSpc>
                <a:spcPct val="100000"/>
              </a:lnSpc>
            </a:pPr>
            <a:r>
              <a:rPr lang="pl-PL" dirty="0" smtClean="0"/>
              <a:t>procedurę tę można modyfikować </a:t>
            </a:r>
            <a:br>
              <a:rPr lang="pl-PL" dirty="0" smtClean="0"/>
            </a:br>
            <a:r>
              <a:rPr lang="pl-PL" dirty="0" smtClean="0"/>
              <a:t>i używać razem z elektronicznymi urządzeniami lokalizacyjnymi.</a:t>
            </a:r>
          </a:p>
          <a:p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8386366" y="6426943"/>
            <a:ext cx="36967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</a:t>
            </a:r>
            <a:r>
              <a:rPr lang="pl-PL" sz="1000" dirty="0" smtClean="0"/>
              <a:t>3. </a:t>
            </a:r>
            <a:r>
              <a:rPr lang="pl-PL" sz="1000" dirty="0" smtClean="0"/>
              <a:t>Lokalizacja </a:t>
            </a:r>
            <a:r>
              <a:rPr lang="pl-PL" sz="1000" dirty="0"/>
              <a:t>osób poszkodowanych</a:t>
            </a:r>
          </a:p>
        </p:txBody>
      </p:sp>
    </p:spTree>
    <p:extLst>
      <p:ext uri="{BB962C8B-B14F-4D97-AF65-F5344CB8AC3E}">
        <p14:creationId xmlns:p14="http://schemas.microsoft.com/office/powerpoint/2010/main" val="13117645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>
                <a:latin typeface="+mn-lt"/>
              </a:rPr>
              <a:t>Oznaczanie miejsc zlokalizowania </a:t>
            </a:r>
            <a:r>
              <a:rPr lang="pl-PL" sz="3600" b="1" dirty="0" smtClean="0">
                <a:latin typeface="+mn-lt"/>
              </a:rPr>
              <a:t>poszkodowanych</a:t>
            </a:r>
            <a:endParaRPr lang="pl-PL" sz="36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27113" y="1388126"/>
            <a:ext cx="10626687" cy="512284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pl-PL" dirty="0"/>
              <a:t>W przypadku katastrof </a:t>
            </a:r>
            <a:r>
              <a:rPr lang="pl-PL" dirty="0" smtClean="0"/>
              <a:t>budowlanych, </a:t>
            </a:r>
            <a:r>
              <a:rPr lang="pl-PL" dirty="0"/>
              <a:t>w których mamy do czynienia z:</a:t>
            </a:r>
          </a:p>
          <a:p>
            <a:pPr algn="just">
              <a:lnSpc>
                <a:spcPct val="100000"/>
              </a:lnSpc>
            </a:pPr>
            <a:r>
              <a:rPr lang="pl-PL" dirty="0"/>
              <a:t>rozległym obszarem zniszczeń i </a:t>
            </a:r>
            <a:r>
              <a:rPr lang="pl-PL" dirty="0" err="1"/>
              <a:t>zagruzowań</a:t>
            </a:r>
            <a:r>
              <a:rPr lang="pl-PL" dirty="0"/>
              <a:t>;</a:t>
            </a:r>
          </a:p>
          <a:p>
            <a:pPr algn="just">
              <a:lnSpc>
                <a:spcPct val="100000"/>
              </a:lnSpc>
            </a:pPr>
            <a:r>
              <a:rPr lang="pl-PL" dirty="0"/>
              <a:t>występuje duża liczba osób zagruzowanych i uwięzionych;</a:t>
            </a:r>
          </a:p>
          <a:p>
            <a:pPr algn="just">
              <a:lnSpc>
                <a:spcPct val="100000"/>
              </a:lnSpc>
            </a:pPr>
            <a:r>
              <a:rPr lang="pl-PL" dirty="0"/>
              <a:t>brak jest specjalistycznego sprzętu do wykonania dostępu do osób poszkodowanych;</a:t>
            </a:r>
          </a:p>
          <a:p>
            <a:pPr algn="just">
              <a:lnSpc>
                <a:spcPct val="100000"/>
              </a:lnSpc>
            </a:pPr>
            <a:r>
              <a:rPr lang="pl-PL" dirty="0"/>
              <a:t>nie ma możliwości pozostawienia ratownika w miejscu lokalizacji osoby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w gruzowisku,</a:t>
            </a:r>
            <a:endParaRPr lang="pl-PL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pl-PL" dirty="0"/>
              <a:t>n</a:t>
            </a:r>
            <a:r>
              <a:rPr lang="pl-PL" dirty="0" smtClean="0"/>
              <a:t>ależy </a:t>
            </a:r>
            <a:r>
              <a:rPr lang="pl-PL" dirty="0"/>
              <a:t>wykonać </a:t>
            </a:r>
            <a:r>
              <a:rPr lang="pl-PL" b="1" dirty="0"/>
              <a:t>oznaczenie</a:t>
            </a:r>
            <a:r>
              <a:rPr lang="pl-PL" dirty="0"/>
              <a:t> miejsca lokalizacji potwierdzonych lub potencjalnych poszkodowanych, którzy nie są widoczni (np.: pod gruzami lub w przestrzeniach poniżej).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8386366" y="6426943"/>
            <a:ext cx="36967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</a:t>
            </a:r>
            <a:r>
              <a:rPr lang="pl-PL" sz="1000" dirty="0" smtClean="0"/>
              <a:t>3. </a:t>
            </a:r>
            <a:r>
              <a:rPr lang="pl-PL" sz="1000" dirty="0" smtClean="0"/>
              <a:t>Lokalizacja </a:t>
            </a:r>
            <a:r>
              <a:rPr lang="pl-PL" sz="1000" dirty="0"/>
              <a:t>osób poszkodowanych</a:t>
            </a:r>
          </a:p>
        </p:txBody>
      </p:sp>
    </p:spTree>
    <p:extLst>
      <p:ext uri="{BB962C8B-B14F-4D97-AF65-F5344CB8AC3E}">
        <p14:creationId xmlns:p14="http://schemas.microsoft.com/office/powerpoint/2010/main" val="24843703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640080"/>
            <a:ext cx="10515600" cy="5536883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pl-PL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pl-PL" sz="3200" dirty="0" smtClean="0"/>
              <a:t>Podczas </a:t>
            </a:r>
            <a:r>
              <a:rPr lang="pl-PL" sz="3200" dirty="0"/>
              <a:t>wykonywania oznaczeń lokalizacji </a:t>
            </a:r>
            <a:r>
              <a:rPr lang="pl-PL" sz="3200" dirty="0" smtClean="0"/>
              <a:t>poszkodowanych, </a:t>
            </a:r>
            <a:r>
              <a:rPr lang="pl-PL" sz="3200" dirty="0"/>
              <a:t>należy kierować się poniższymi zasadami:</a:t>
            </a:r>
          </a:p>
          <a:p>
            <a:pPr>
              <a:lnSpc>
                <a:spcPct val="100000"/>
              </a:lnSpc>
            </a:pPr>
            <a:r>
              <a:rPr lang="pl-PL" dirty="0"/>
              <a:t>oznaczenia należy wykonać, gdy istnieje prawdopodobieństwo „zgubienia” lokalizacji </a:t>
            </a:r>
            <a:r>
              <a:rPr lang="pl-PL" dirty="0" smtClean="0"/>
              <a:t>poszkodowanych;</a:t>
            </a:r>
            <a:endParaRPr lang="pl-PL" dirty="0"/>
          </a:p>
          <a:p>
            <a:pPr>
              <a:lnSpc>
                <a:spcPct val="100000"/>
              </a:lnSpc>
            </a:pPr>
            <a:r>
              <a:rPr lang="pl-PL" dirty="0"/>
              <a:t>oznaczenia należy wykonać jak najbliżej miejsca lokalizacji osób poszkodowanych</a:t>
            </a:r>
            <a:r>
              <a:rPr lang="pl-PL" dirty="0" smtClean="0"/>
              <a:t>;</a:t>
            </a: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8386366" y="6426943"/>
            <a:ext cx="36967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</a:t>
            </a:r>
            <a:r>
              <a:rPr lang="pl-PL" sz="1000" dirty="0" smtClean="0"/>
              <a:t>3. </a:t>
            </a:r>
            <a:r>
              <a:rPr lang="pl-PL" sz="1000" dirty="0" smtClean="0"/>
              <a:t>Lokalizacja </a:t>
            </a:r>
            <a:r>
              <a:rPr lang="pl-PL" sz="1000" dirty="0"/>
              <a:t>osób poszkodowanych</a:t>
            </a:r>
          </a:p>
        </p:txBody>
      </p:sp>
    </p:spTree>
    <p:extLst>
      <p:ext uri="{BB962C8B-B14F-4D97-AF65-F5344CB8AC3E}">
        <p14:creationId xmlns:p14="http://schemas.microsoft.com/office/powerpoint/2010/main" val="10977168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640080"/>
            <a:ext cx="10515600" cy="5536883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pl-PL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pl-PL" sz="3200" dirty="0" smtClean="0"/>
              <a:t>Podczas </a:t>
            </a:r>
            <a:r>
              <a:rPr lang="pl-PL" sz="3200" dirty="0"/>
              <a:t>wykonywania oznaczeń lokalizacji </a:t>
            </a:r>
            <a:r>
              <a:rPr lang="pl-PL" sz="3200" dirty="0" smtClean="0"/>
              <a:t>poszkodowanych, </a:t>
            </a:r>
            <a:r>
              <a:rPr lang="pl-PL" sz="3200" dirty="0"/>
              <a:t>należy kierować się poniższymi </a:t>
            </a:r>
            <a:r>
              <a:rPr lang="pl-PL" sz="3200" dirty="0" smtClean="0"/>
              <a:t>zasadami (c.d.):</a:t>
            </a:r>
            <a:endParaRPr lang="pl-PL" sz="3200" dirty="0"/>
          </a:p>
          <a:p>
            <a:pPr>
              <a:lnSpc>
                <a:spcPct val="100000"/>
              </a:lnSpc>
            </a:pPr>
            <a:r>
              <a:rPr lang="pl-PL" dirty="0" smtClean="0"/>
              <a:t>oznaczenie </a:t>
            </a:r>
            <a:r>
              <a:rPr lang="pl-PL" dirty="0"/>
              <a:t>powinno mieć ok. 50 cm;</a:t>
            </a:r>
          </a:p>
          <a:p>
            <a:pPr>
              <a:lnSpc>
                <a:spcPct val="100000"/>
              </a:lnSpc>
            </a:pPr>
            <a:r>
              <a:rPr lang="pl-PL" dirty="0"/>
              <a:t>oznaczenie powinno mieć jaskrawy kolor, kontrastujący z otoczeniem;</a:t>
            </a:r>
          </a:p>
          <a:p>
            <a:pPr>
              <a:lnSpc>
                <a:spcPct val="100000"/>
              </a:lnSpc>
            </a:pPr>
            <a:r>
              <a:rPr lang="pl-PL" dirty="0"/>
              <a:t>oznaczenia należy bezwzględnie wykonać w sytuacji, gdy działania </a:t>
            </a:r>
            <a:r>
              <a:rPr lang="pl-PL" dirty="0" smtClean="0"/>
              <a:t>nie </a:t>
            </a:r>
            <a:r>
              <a:rPr lang="pl-PL" dirty="0"/>
              <a:t>będą podejmowane od razu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8386366" y="6426943"/>
            <a:ext cx="36967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</a:t>
            </a:r>
            <a:r>
              <a:rPr lang="pl-PL" sz="1000" dirty="0" smtClean="0"/>
              <a:t>3. </a:t>
            </a:r>
            <a:r>
              <a:rPr lang="pl-PL" sz="1000" dirty="0" smtClean="0"/>
              <a:t>Lokalizacja </a:t>
            </a:r>
            <a:r>
              <a:rPr lang="pl-PL" sz="1000" dirty="0"/>
              <a:t>osób poszkodowanych</a:t>
            </a:r>
          </a:p>
        </p:txBody>
      </p:sp>
    </p:spTree>
    <p:extLst>
      <p:ext uri="{BB962C8B-B14F-4D97-AF65-F5344CB8AC3E}">
        <p14:creationId xmlns:p14="http://schemas.microsoft.com/office/powerpoint/2010/main" val="33922335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3451329"/>
              </p:ext>
            </p:extLst>
          </p:nvPr>
        </p:nvGraphicFramePr>
        <p:xfrm>
          <a:off x="1897380" y="1690688"/>
          <a:ext cx="7760970" cy="36014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16149">
                  <a:extLst>
                    <a:ext uri="{9D8B030D-6E8A-4147-A177-3AD203B41FA5}">
                      <a16:colId xmlns="" xmlns:a16="http://schemas.microsoft.com/office/drawing/2014/main" val="3555787357"/>
                    </a:ext>
                  </a:extLst>
                </a:gridCol>
                <a:gridCol w="1844821">
                  <a:extLst>
                    <a:ext uri="{9D8B030D-6E8A-4147-A177-3AD203B41FA5}">
                      <a16:colId xmlns="" xmlns:a16="http://schemas.microsoft.com/office/drawing/2014/main" val="2395225095"/>
                    </a:ext>
                  </a:extLst>
                </a:gridCol>
              </a:tblGrid>
              <a:tr h="5910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800" dirty="0">
                          <a:effectLst/>
                        </a:rPr>
                        <a:t>Opis</a:t>
                      </a:r>
                      <a:endParaRPr lang="pl-PL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800" dirty="0">
                          <a:effectLst/>
                        </a:rPr>
                        <a:t>Przykład</a:t>
                      </a:r>
                      <a:endParaRPr lang="pl-PL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="" xmlns:a16="http://schemas.microsoft.com/office/drawing/2014/main" val="951868823"/>
                  </a:ext>
                </a:extLst>
              </a:tr>
              <a:tr h="12189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800" dirty="0">
                          <a:effectLst/>
                        </a:rPr>
                        <a:t>Duże „V” nanoszone obok lokalizacji każdej </a:t>
                      </a:r>
                      <a:r>
                        <a:rPr lang="pl-PL" sz="2800" dirty="0" smtClean="0">
                          <a:effectLst/>
                        </a:rPr>
                        <a:t>poszkodowanego/ofiary</a:t>
                      </a:r>
                      <a:endParaRPr lang="pl-PL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800" b="1" dirty="0">
                          <a:effectLst/>
                        </a:rPr>
                        <a:t>V</a:t>
                      </a:r>
                      <a:endParaRPr lang="pl-PL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="" xmlns:a16="http://schemas.microsoft.com/office/drawing/2014/main" val="3386477291"/>
                  </a:ext>
                </a:extLst>
              </a:tr>
              <a:tr h="17914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800" dirty="0">
                          <a:effectLst/>
                        </a:rPr>
                        <a:t>Do oznaczenia należy dodać strzałkę dokładnie wskazującą miejsce lokalizacji poszkodowanego/ofiar</a:t>
                      </a:r>
                      <a:endParaRPr lang="pl-PL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800" b="1" dirty="0">
                          <a:effectLst/>
                        </a:rPr>
                        <a:t>V</a:t>
                      </a:r>
                      <a:endParaRPr lang="pl-PL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="" xmlns:a16="http://schemas.microsoft.com/office/drawing/2014/main" val="3206636175"/>
                  </a:ext>
                </a:extLst>
              </a:tr>
            </a:tbl>
          </a:graphicData>
        </a:graphic>
      </p:graphicFrame>
      <p:cxnSp>
        <p:nvCxnSpPr>
          <p:cNvPr id="5" name="Łącznik prosty ze strzałką 4"/>
          <p:cNvCxnSpPr>
            <a:cxnSpLocks/>
          </p:cNvCxnSpPr>
          <p:nvPr/>
        </p:nvCxnSpPr>
        <p:spPr>
          <a:xfrm flipH="1">
            <a:off x="8538210" y="4163550"/>
            <a:ext cx="316626" cy="49989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pole tekstowe 5"/>
          <p:cNvSpPr txBox="1"/>
          <p:nvPr/>
        </p:nvSpPr>
        <p:spPr>
          <a:xfrm>
            <a:off x="8386366" y="6426943"/>
            <a:ext cx="36967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</a:t>
            </a:r>
            <a:r>
              <a:rPr lang="pl-PL" sz="1000" dirty="0" smtClean="0"/>
              <a:t>3. </a:t>
            </a:r>
            <a:r>
              <a:rPr lang="pl-PL" sz="1000" dirty="0" smtClean="0"/>
              <a:t>Lokalizacja </a:t>
            </a:r>
            <a:r>
              <a:rPr lang="pl-PL" sz="1000" dirty="0"/>
              <a:t>osób poszkodowanych</a:t>
            </a:r>
          </a:p>
        </p:txBody>
      </p:sp>
    </p:spTree>
    <p:extLst>
      <p:ext uri="{BB962C8B-B14F-4D97-AF65-F5344CB8AC3E}">
        <p14:creationId xmlns:p14="http://schemas.microsoft.com/office/powerpoint/2010/main" val="156158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Metryka prezentacji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991678" y="2802835"/>
            <a:ext cx="8362122" cy="3374128"/>
          </a:xfrm>
        </p:spPr>
        <p:txBody>
          <a:bodyPr/>
          <a:lstStyle/>
          <a:p>
            <a:r>
              <a:rPr lang="pl-PL" b="1" dirty="0"/>
              <a:t>Data powstania pierwowzoru</a:t>
            </a:r>
            <a:r>
              <a:rPr lang="pl-PL" dirty="0"/>
              <a:t>: </a:t>
            </a:r>
            <a:r>
              <a:rPr lang="pl-PL" dirty="0" smtClean="0"/>
              <a:t>10.06.2020 r.</a:t>
            </a:r>
            <a:endParaRPr lang="pl-PL" dirty="0"/>
          </a:p>
          <a:p>
            <a:r>
              <a:rPr lang="pl-PL" b="1" dirty="0"/>
              <a:t>Data ostatniej aktualizacji</a:t>
            </a:r>
            <a:r>
              <a:rPr lang="pl-PL" dirty="0" smtClean="0"/>
              <a:t>: 24.07.2020 r.</a:t>
            </a:r>
            <a:endParaRPr lang="pl-PL" dirty="0"/>
          </a:p>
          <a:p>
            <a:r>
              <a:rPr lang="pl-PL" b="1" dirty="0"/>
              <a:t>Bieżący numer wersji</a:t>
            </a:r>
            <a:r>
              <a:rPr lang="pl-PL"/>
              <a:t>: </a:t>
            </a:r>
            <a:r>
              <a:rPr lang="pl-PL" smtClean="0"/>
              <a:t>2</a:t>
            </a:r>
            <a:endParaRPr lang="pl-PL" dirty="0"/>
          </a:p>
          <a:p>
            <a:r>
              <a:rPr lang="pl-PL" b="1" dirty="0" smtClean="0"/>
              <a:t>Autor: </a:t>
            </a:r>
            <a:r>
              <a:rPr lang="pl-PL" dirty="0" smtClean="0"/>
              <a:t>mł. bryg. Paweł Brunecki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9491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9012" y="692332"/>
            <a:ext cx="10515600" cy="554736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60000"/>
              </a:lnSpc>
              <a:buNone/>
            </a:pPr>
            <a:r>
              <a:rPr lang="pl-PL" dirty="0" smtClean="0"/>
              <a:t>	</a:t>
            </a:r>
            <a:r>
              <a:rPr lang="pl-PL" sz="3200" i="1" dirty="0"/>
              <a:t>Niniejsza prezentacja, opracowana przez mł. bryg. mgr inż. Pawła Bruneckiego, powstała na podstawie skryptu do szkolenia z działań poszukiwawczo-ratowniczych realizowanych przez ksrg w zakresie podstawowym, autorstwa:</a:t>
            </a:r>
          </a:p>
          <a:p>
            <a:pPr marL="536575" indent="0" algn="just">
              <a:lnSpc>
                <a:spcPct val="160000"/>
              </a:lnSpc>
              <a:buNone/>
            </a:pPr>
            <a:r>
              <a:rPr lang="pl-PL" sz="3200" i="1" dirty="0"/>
              <a:t>mł. bryg. Mariusza </a:t>
            </a:r>
            <a:r>
              <a:rPr lang="pl-PL" sz="3200" i="1" dirty="0" err="1"/>
              <a:t>Chomoncika</a:t>
            </a:r>
            <a:r>
              <a:rPr lang="pl-PL" sz="3200" i="1" dirty="0"/>
              <a:t>,</a:t>
            </a:r>
          </a:p>
          <a:p>
            <a:pPr marL="536575" indent="0" algn="just">
              <a:lnSpc>
                <a:spcPct val="160000"/>
              </a:lnSpc>
              <a:buNone/>
            </a:pPr>
            <a:r>
              <a:rPr lang="pl-PL" sz="3200" i="1" dirty="0"/>
              <a:t>bryg. Piotra Gancarczyka,</a:t>
            </a:r>
          </a:p>
          <a:p>
            <a:pPr marL="536575" indent="0" algn="just">
              <a:lnSpc>
                <a:spcPct val="160000"/>
              </a:lnSpc>
              <a:buNone/>
            </a:pPr>
            <a:r>
              <a:rPr lang="pl-PL" sz="3200" i="1" dirty="0" err="1"/>
              <a:t>asp</a:t>
            </a:r>
            <a:r>
              <a:rPr lang="pl-PL" sz="3200" i="1" dirty="0"/>
              <a:t>. sztab. Krzysztofa Grucy,</a:t>
            </a:r>
          </a:p>
          <a:p>
            <a:pPr marL="536575" indent="0" algn="just">
              <a:lnSpc>
                <a:spcPct val="160000"/>
              </a:lnSpc>
              <a:buNone/>
            </a:pPr>
            <a:r>
              <a:rPr lang="pl-PL" sz="3200" i="1" dirty="0"/>
              <a:t>bryg. Roberta </a:t>
            </a:r>
            <a:r>
              <a:rPr lang="pl-PL" sz="3200" i="1" dirty="0" err="1"/>
              <a:t>Kłębczyka</a:t>
            </a:r>
            <a:r>
              <a:rPr lang="pl-PL" sz="3200" i="1" dirty="0"/>
              <a:t>,</a:t>
            </a:r>
          </a:p>
          <a:p>
            <a:pPr marL="536575" indent="0" algn="just">
              <a:lnSpc>
                <a:spcPct val="160000"/>
              </a:lnSpc>
              <a:buNone/>
            </a:pPr>
            <a:r>
              <a:rPr lang="pl-PL" sz="3200" i="1" dirty="0"/>
              <a:t>kpt. Adama Piętki.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pl-PL" sz="3200" i="1" dirty="0"/>
              <a:t>	Prezentacja została zweryfikowana </a:t>
            </a:r>
            <a:r>
              <a:rPr lang="pl-PL" sz="3200" i="1" dirty="0" smtClean="0"/>
              <a:t>przez </a:t>
            </a:r>
            <a:r>
              <a:rPr lang="pl-PL" sz="3200" i="1" dirty="0"/>
              <a:t>autorów skryptu i specjalistów z zakresu działań poszukiwawczo-ratowniczych.</a:t>
            </a:r>
          </a:p>
        </p:txBody>
      </p:sp>
    </p:spTree>
    <p:extLst>
      <p:ext uri="{BB962C8B-B14F-4D97-AF65-F5344CB8AC3E}">
        <p14:creationId xmlns:p14="http://schemas.microsoft.com/office/powerpoint/2010/main" val="1885037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38200" y="904352"/>
            <a:ext cx="10515600" cy="5164852"/>
          </a:xfrm>
        </p:spPr>
        <p:txBody>
          <a:bodyPr>
            <a:noAutofit/>
          </a:bodyPr>
          <a:lstStyle/>
          <a:p>
            <a:pPr marL="715962">
              <a:lnSpc>
                <a:spcPct val="150000"/>
              </a:lnSpc>
            </a:pPr>
            <a:r>
              <a:rPr lang="pl-PL" b="1" dirty="0" smtClean="0">
                <a:latin typeface="+mn-lt"/>
              </a:rPr>
              <a:t>Taktyka prowadzenia działań poszukiwawczo-ratowniczych.</a:t>
            </a:r>
            <a:br>
              <a:rPr lang="pl-PL" b="1" dirty="0" smtClean="0">
                <a:latin typeface="+mn-lt"/>
              </a:rPr>
            </a:br>
            <a:r>
              <a:rPr lang="pl-PL" b="1" dirty="0" smtClean="0">
                <a:latin typeface="+mn-lt"/>
              </a:rPr>
              <a:t>Lokalizacja </a:t>
            </a:r>
            <a:r>
              <a:rPr lang="pl-PL" b="1" dirty="0">
                <a:latin typeface="+mn-lt"/>
              </a:rPr>
              <a:t>osób poszkodowanych.</a:t>
            </a:r>
          </a:p>
        </p:txBody>
      </p:sp>
      <p:sp>
        <p:nvSpPr>
          <p:cNvPr id="3" name="Tytuł 1"/>
          <p:cNvSpPr txBox="1">
            <a:spLocks/>
          </p:cNvSpPr>
          <p:nvPr/>
        </p:nvSpPr>
        <p:spPr>
          <a:xfrm>
            <a:off x="838200" y="365125"/>
            <a:ext cx="5045765" cy="10760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 smtClean="0"/>
              <a:t>Temat </a:t>
            </a:r>
            <a:r>
              <a:rPr lang="pl-PL" b="1" dirty="0" smtClean="0"/>
              <a:t>3.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3474890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605790"/>
            <a:ext cx="10515600" cy="4814509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b="1" dirty="0"/>
              <a:t>Lokalizacja osób </a:t>
            </a:r>
            <a:r>
              <a:rPr lang="pl-PL" dirty="0"/>
              <a:t>zasypanych jest jednym z pierwszych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i </a:t>
            </a:r>
            <a:r>
              <a:rPr lang="pl-PL" dirty="0"/>
              <a:t>najtrudniejszych zadań stojących przed ratownikami podczas </a:t>
            </a:r>
            <a:r>
              <a:rPr lang="pl-PL" dirty="0" smtClean="0"/>
              <a:t>katastrof budowlanych</a:t>
            </a:r>
            <a:r>
              <a:rPr lang="pl-PL" dirty="0"/>
              <a:t>.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W </a:t>
            </a:r>
            <a:r>
              <a:rPr lang="pl-PL" dirty="0"/>
              <a:t>ramach działań </a:t>
            </a:r>
            <a:r>
              <a:rPr lang="pl-PL" dirty="0" smtClean="0"/>
              <a:t>poszukiwawczo-ratowniczych, </a:t>
            </a:r>
            <a:r>
              <a:rPr lang="pl-PL" dirty="0"/>
              <a:t>lokalizację ludzi prowadzi się następującymi metodami:</a:t>
            </a:r>
          </a:p>
          <a:p>
            <a:pPr algn="just">
              <a:lnSpc>
                <a:spcPct val="110000"/>
              </a:lnSpc>
            </a:pPr>
            <a:r>
              <a:rPr lang="pl-PL" dirty="0"/>
              <a:t>metodą </a:t>
            </a:r>
            <a:r>
              <a:rPr lang="pl-PL" dirty="0" err="1"/>
              <a:t>bezprzyrządową</a:t>
            </a:r>
            <a:r>
              <a:rPr lang="pl-PL" dirty="0"/>
              <a:t>;</a:t>
            </a:r>
          </a:p>
          <a:p>
            <a:pPr algn="just">
              <a:lnSpc>
                <a:spcPct val="110000"/>
              </a:lnSpc>
            </a:pPr>
            <a:r>
              <a:rPr lang="pl-PL" dirty="0"/>
              <a:t>metodą przyrządową – elektroniczne urządzenia lokalizacyjne;</a:t>
            </a:r>
          </a:p>
          <a:p>
            <a:pPr algn="just">
              <a:lnSpc>
                <a:spcPct val="110000"/>
              </a:lnSpc>
            </a:pPr>
            <a:r>
              <a:rPr lang="pl-PL" dirty="0"/>
              <a:t>metodą biologiczną – psy ratownicze.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pl-PL" dirty="0"/>
              <a:t> 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8386366" y="6426943"/>
            <a:ext cx="36967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</a:t>
            </a:r>
            <a:r>
              <a:rPr lang="pl-PL" sz="1000" dirty="0" smtClean="0"/>
              <a:t>3. </a:t>
            </a:r>
            <a:r>
              <a:rPr lang="pl-PL" sz="1000" dirty="0" smtClean="0"/>
              <a:t>Lokalizacja </a:t>
            </a:r>
            <a:r>
              <a:rPr lang="pl-PL" sz="1000" dirty="0"/>
              <a:t>osób poszkodowanych</a:t>
            </a:r>
          </a:p>
        </p:txBody>
      </p:sp>
    </p:spTree>
    <p:extLst>
      <p:ext uri="{BB962C8B-B14F-4D97-AF65-F5344CB8AC3E}">
        <p14:creationId xmlns:p14="http://schemas.microsoft.com/office/powerpoint/2010/main" val="385527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605790"/>
            <a:ext cx="10515600" cy="416215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pl-PL" dirty="0"/>
              <a:t> 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dirty="0"/>
              <a:t>W przypadku działań w </a:t>
            </a:r>
            <a:r>
              <a:rPr lang="pl-PL" u="sng" dirty="0"/>
              <a:t>zakresie </a:t>
            </a:r>
            <a:r>
              <a:rPr lang="pl-PL" u="sng" dirty="0" smtClean="0"/>
              <a:t>podstawowym,</a:t>
            </a:r>
            <a:r>
              <a:rPr lang="pl-PL" dirty="0" smtClean="0"/>
              <a:t> </a:t>
            </a:r>
            <a:r>
              <a:rPr lang="pl-PL" dirty="0"/>
              <a:t>posługujemy się metodą </a:t>
            </a:r>
            <a:r>
              <a:rPr lang="pl-PL" dirty="0" err="1"/>
              <a:t>bezprzyrządową</a:t>
            </a:r>
            <a:r>
              <a:rPr lang="pl-PL" dirty="0"/>
              <a:t>, bazującą na wykorzystaniu zmysłów wzroku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i </a:t>
            </a:r>
            <a:r>
              <a:rPr lang="pl-PL" dirty="0"/>
              <a:t>słuchu, poprzez:</a:t>
            </a:r>
          </a:p>
          <a:p>
            <a:pPr algn="just">
              <a:lnSpc>
                <a:spcPct val="110000"/>
              </a:lnSpc>
            </a:pPr>
            <a:r>
              <a:rPr lang="pl-PL" dirty="0"/>
              <a:t>fizyczne przeszukiwanie wolnych przestrzeni;</a:t>
            </a:r>
          </a:p>
          <a:p>
            <a:pPr algn="just">
              <a:lnSpc>
                <a:spcPct val="110000"/>
              </a:lnSpc>
            </a:pPr>
            <a:r>
              <a:rPr lang="pl-PL" dirty="0"/>
              <a:t>nawoływanie i stukanie.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8386366" y="6426943"/>
            <a:ext cx="36967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</a:t>
            </a:r>
            <a:r>
              <a:rPr lang="pl-PL" sz="1000" dirty="0" smtClean="0"/>
              <a:t>3. </a:t>
            </a:r>
            <a:r>
              <a:rPr lang="pl-PL" sz="1000" dirty="0" smtClean="0"/>
              <a:t>Lokalizacja </a:t>
            </a:r>
            <a:r>
              <a:rPr lang="pl-PL" sz="1000" dirty="0"/>
              <a:t>osób poszkodowanych</a:t>
            </a:r>
          </a:p>
        </p:txBody>
      </p:sp>
    </p:spTree>
    <p:extLst>
      <p:ext uri="{BB962C8B-B14F-4D97-AF65-F5344CB8AC3E}">
        <p14:creationId xmlns:p14="http://schemas.microsoft.com/office/powerpoint/2010/main" val="1856615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331470"/>
            <a:ext cx="10515600" cy="632079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buNone/>
            </a:pPr>
            <a:endParaRPr lang="pl-PL" dirty="0" smtClean="0"/>
          </a:p>
          <a:p>
            <a:pPr marL="0" indent="0" algn="just">
              <a:lnSpc>
                <a:spcPct val="110000"/>
              </a:lnSpc>
              <a:buNone/>
            </a:pPr>
            <a:endParaRPr lang="pl-PL" dirty="0"/>
          </a:p>
          <a:p>
            <a:pPr marL="0" indent="0" algn="just">
              <a:lnSpc>
                <a:spcPct val="110000"/>
              </a:lnSpc>
              <a:buNone/>
            </a:pPr>
            <a:r>
              <a:rPr lang="pl-PL" dirty="0" smtClean="0"/>
              <a:t>Rozpoczęcie </a:t>
            </a:r>
            <a:r>
              <a:rPr lang="pl-PL" dirty="0"/>
              <a:t>poszukiwań powinno zostać poprzedzone analizą, zmierzającą do określenia obszarów najbardziej prawdopodobnej lokalizacji osób poszkodowanych. </a:t>
            </a:r>
            <a:endParaRPr lang="pl-PL" dirty="0" smtClean="0"/>
          </a:p>
          <a:p>
            <a:pPr marL="0" indent="0" algn="just">
              <a:lnSpc>
                <a:spcPct val="110000"/>
              </a:lnSpc>
              <a:buNone/>
            </a:pP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8386366" y="6426943"/>
            <a:ext cx="36967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</a:t>
            </a:r>
            <a:r>
              <a:rPr lang="pl-PL" sz="1000" dirty="0" smtClean="0"/>
              <a:t>3. </a:t>
            </a:r>
            <a:r>
              <a:rPr lang="pl-PL" sz="1000" dirty="0" smtClean="0"/>
              <a:t>Lokalizacja </a:t>
            </a:r>
            <a:r>
              <a:rPr lang="pl-PL" sz="1000" dirty="0"/>
              <a:t>osób poszkodowanych</a:t>
            </a:r>
          </a:p>
        </p:txBody>
      </p:sp>
    </p:spTree>
    <p:extLst>
      <p:ext uri="{BB962C8B-B14F-4D97-AF65-F5344CB8AC3E}">
        <p14:creationId xmlns:p14="http://schemas.microsoft.com/office/powerpoint/2010/main" val="9470017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331470"/>
            <a:ext cx="10515600" cy="632079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buNone/>
            </a:pPr>
            <a:endParaRPr lang="pl-PL" dirty="0"/>
          </a:p>
          <a:p>
            <a:pPr marL="0" indent="0" algn="just">
              <a:lnSpc>
                <a:spcPct val="110000"/>
              </a:lnSpc>
              <a:buNone/>
            </a:pPr>
            <a:r>
              <a:rPr lang="pl-PL" dirty="0" smtClean="0"/>
              <a:t>Elementy </a:t>
            </a:r>
            <a:r>
              <a:rPr lang="pl-PL" dirty="0"/>
              <a:t>i informacje które należy uwzględnić przy określeniu takich obszarów to:</a:t>
            </a:r>
          </a:p>
          <a:p>
            <a:pPr algn="just">
              <a:lnSpc>
                <a:spcPct val="110000"/>
              </a:lnSpc>
            </a:pPr>
            <a:r>
              <a:rPr lang="pl-PL" dirty="0"/>
              <a:t>rodzaj budynku i sposób jego wykorzystywania;</a:t>
            </a:r>
          </a:p>
          <a:p>
            <a:pPr algn="just">
              <a:lnSpc>
                <a:spcPct val="110000"/>
              </a:lnSpc>
            </a:pPr>
            <a:r>
              <a:rPr lang="pl-PL" dirty="0"/>
              <a:t>rozkład pomieszczeń w budynku;</a:t>
            </a:r>
          </a:p>
          <a:p>
            <a:pPr algn="just">
              <a:lnSpc>
                <a:spcPct val="110000"/>
              </a:lnSpc>
            </a:pPr>
            <a:r>
              <a:rPr lang="pl-PL" dirty="0"/>
              <a:t>pora dnia i </a:t>
            </a:r>
            <a:r>
              <a:rPr lang="pl-PL" dirty="0" smtClean="0"/>
              <a:t>nocy;</a:t>
            </a:r>
            <a:endParaRPr lang="pl-PL" dirty="0"/>
          </a:p>
          <a:p>
            <a:pPr algn="just">
              <a:lnSpc>
                <a:spcPct val="110000"/>
              </a:lnSpc>
            </a:pPr>
            <a:r>
              <a:rPr lang="pl-PL" dirty="0"/>
              <a:t>specyficzne nawyki i zwyczaje mieszkańców i użytkowników budynku;</a:t>
            </a:r>
          </a:p>
          <a:p>
            <a:pPr algn="just">
              <a:lnSpc>
                <a:spcPct val="110000"/>
              </a:lnSpc>
            </a:pPr>
            <a:r>
              <a:rPr lang="pl-PL" dirty="0"/>
              <a:t>prawdopodobna droga ewakuacji – ucieczki osób poszkodowanych;</a:t>
            </a:r>
          </a:p>
          <a:p>
            <a:pPr algn="just">
              <a:lnSpc>
                <a:spcPct val="110000"/>
              </a:lnSpc>
            </a:pPr>
            <a:r>
              <a:rPr lang="pl-PL" dirty="0"/>
              <a:t>inne specyficzne dla danego obiektu informacje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8386366" y="6426943"/>
            <a:ext cx="36967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</a:t>
            </a:r>
            <a:r>
              <a:rPr lang="pl-PL" sz="1000" dirty="0" smtClean="0"/>
              <a:t>3. </a:t>
            </a:r>
            <a:r>
              <a:rPr lang="pl-PL" sz="1000" dirty="0" smtClean="0"/>
              <a:t>Lokalizacja </a:t>
            </a:r>
            <a:r>
              <a:rPr lang="pl-PL" sz="1000" dirty="0"/>
              <a:t>osób poszkodowanych</a:t>
            </a:r>
          </a:p>
        </p:txBody>
      </p:sp>
    </p:spTree>
    <p:extLst>
      <p:ext uri="{BB962C8B-B14F-4D97-AF65-F5344CB8AC3E}">
        <p14:creationId xmlns:p14="http://schemas.microsoft.com/office/powerpoint/2010/main" val="993404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4607"/>
            <a:ext cx="10515600" cy="1325563"/>
          </a:xfrm>
        </p:spPr>
        <p:txBody>
          <a:bodyPr>
            <a:normAutofit/>
          </a:bodyPr>
          <a:lstStyle/>
          <a:p>
            <a:r>
              <a:rPr lang="pl-PL" sz="3600" b="1" dirty="0">
                <a:latin typeface="+mn-lt"/>
              </a:rPr>
              <a:t>Fizyczne przeszukiwanie wolnych </a:t>
            </a:r>
            <a:r>
              <a:rPr lang="pl-PL" sz="3600" b="1" dirty="0" smtClean="0">
                <a:latin typeface="+mn-lt"/>
              </a:rPr>
              <a:t>przestrzeni</a:t>
            </a:r>
            <a:endParaRPr lang="pl-PL" sz="3600" dirty="0">
              <a:latin typeface="+mn-lt"/>
            </a:endParaRPr>
          </a:p>
        </p:txBody>
      </p:sp>
      <p:pic>
        <p:nvPicPr>
          <p:cNvPr id="4" name="Symbol zastępczy zawartości 3" descr="C:\Users\swojta\AppData\Local\Microsoft\Windows\INetCache\Content.Word\PIC_0079.jpg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550" y="1280160"/>
            <a:ext cx="7395210" cy="480713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pole tekstowe 4"/>
          <p:cNvSpPr txBox="1"/>
          <p:nvPr/>
        </p:nvSpPr>
        <p:spPr>
          <a:xfrm>
            <a:off x="8386366" y="6426943"/>
            <a:ext cx="36967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</a:t>
            </a:r>
            <a:r>
              <a:rPr lang="pl-PL" sz="1000" dirty="0" smtClean="0"/>
              <a:t>3. </a:t>
            </a:r>
            <a:r>
              <a:rPr lang="pl-PL" sz="1000" dirty="0" smtClean="0"/>
              <a:t>Lokalizacja </a:t>
            </a:r>
            <a:r>
              <a:rPr lang="pl-PL" sz="1000" dirty="0"/>
              <a:t>osób poszkodowanych</a:t>
            </a:r>
          </a:p>
        </p:txBody>
      </p:sp>
    </p:spTree>
    <p:extLst>
      <p:ext uri="{BB962C8B-B14F-4D97-AF65-F5344CB8AC3E}">
        <p14:creationId xmlns:p14="http://schemas.microsoft.com/office/powerpoint/2010/main" val="22967851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12420" y="297180"/>
            <a:ext cx="5257800" cy="53425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600" u="sng" dirty="0"/>
              <a:t>Wady</a:t>
            </a:r>
            <a:endParaRPr lang="pl-PL" sz="3600" dirty="0"/>
          </a:p>
          <a:p>
            <a:pPr lvl="0"/>
            <a:r>
              <a:rPr lang="pl-PL" dirty="0"/>
              <a:t>ograniczony dostęp (wzrokowy)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do </a:t>
            </a:r>
            <a:r>
              <a:rPr lang="pl-PL" dirty="0"/>
              <a:t>wszystkich przestrzeni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w </a:t>
            </a:r>
            <a:r>
              <a:rPr lang="pl-PL" dirty="0"/>
              <a:t>danej </a:t>
            </a:r>
            <a:r>
              <a:rPr lang="pl-PL" dirty="0" smtClean="0"/>
              <a:t>strukturze </a:t>
            </a:r>
            <a:r>
              <a:rPr lang="pl-PL" dirty="0"/>
              <a:t>budynku;</a:t>
            </a:r>
          </a:p>
          <a:p>
            <a:pPr lvl="0"/>
            <a:r>
              <a:rPr lang="pl-PL" dirty="0"/>
              <a:t>poruszanie się dużej liczby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ratowników </a:t>
            </a:r>
            <a:r>
              <a:rPr lang="pl-PL" dirty="0"/>
              <a:t>po gruzowisku;</a:t>
            </a:r>
          </a:p>
          <a:p>
            <a:pPr lvl="0"/>
            <a:r>
              <a:rPr lang="pl-PL" dirty="0"/>
              <a:t>trudność w lokalizacji osób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poszkodowanych </a:t>
            </a:r>
            <a:r>
              <a:rPr lang="pl-PL" dirty="0"/>
              <a:t>nieprzytomnych,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które </a:t>
            </a:r>
            <a:r>
              <a:rPr lang="pl-PL" dirty="0"/>
              <a:t>nie są widoczne.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6698254" y="495760"/>
            <a:ext cx="5333725" cy="44177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3600" u="sng" dirty="0" smtClean="0"/>
              <a:t>Zalety</a:t>
            </a:r>
            <a:endParaRPr lang="pl-PL" sz="3600" dirty="0" smtClean="0"/>
          </a:p>
          <a:p>
            <a:r>
              <a:rPr lang="pl-PL" dirty="0" smtClean="0"/>
              <a:t>nie wymaga specjalistów, zespołów ratowniczych z psami, skomplikowanego sprzętu elektronicznego;</a:t>
            </a:r>
          </a:p>
          <a:p>
            <a:r>
              <a:rPr lang="pl-PL" dirty="0" smtClean="0"/>
              <a:t>strażacy i ratownicy mogą zostać szybko przeszkoleni, aby wesprzeć poszukiwania;</a:t>
            </a:r>
          </a:p>
          <a:p>
            <a:r>
              <a:rPr lang="pl-PL" dirty="0" smtClean="0"/>
              <a:t>krótki czas potrzebny do przeszukania.</a:t>
            </a:r>
          </a:p>
          <a:p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8386366" y="6426943"/>
            <a:ext cx="36967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</a:t>
            </a:r>
            <a:r>
              <a:rPr lang="pl-PL" sz="1000" dirty="0" smtClean="0"/>
              <a:t>3. </a:t>
            </a:r>
            <a:r>
              <a:rPr lang="pl-PL" sz="1000" dirty="0" smtClean="0"/>
              <a:t>Lokalizacja </a:t>
            </a:r>
            <a:r>
              <a:rPr lang="pl-PL" sz="1000" dirty="0"/>
              <a:t>osób poszkodowanych</a:t>
            </a:r>
          </a:p>
        </p:txBody>
      </p:sp>
    </p:spTree>
    <p:extLst>
      <p:ext uri="{BB962C8B-B14F-4D97-AF65-F5344CB8AC3E}">
        <p14:creationId xmlns:p14="http://schemas.microsoft.com/office/powerpoint/2010/main" val="39779161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2598</TotalTime>
  <Words>1154</Words>
  <Application>Microsoft Office PowerPoint</Application>
  <PresentationFormat>Niestandardowy</PresentationFormat>
  <Paragraphs>143</Paragraphs>
  <Slides>17</Slides>
  <Notes>12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17</vt:i4>
      </vt:variant>
    </vt:vector>
  </HeadingPairs>
  <TitlesOfParts>
    <vt:vector size="18" baseType="lpstr">
      <vt:lpstr>Motyw pakietu Office</vt:lpstr>
      <vt:lpstr>Szkolenie z działań  poszukiwawczo-ratowniczych realizowanych przez ksrg w zakresie podstawowym</vt:lpstr>
      <vt:lpstr>Prezentacja programu PowerPoint</vt:lpstr>
      <vt:lpstr>Taktyka prowadzenia działań poszukiwawczo-ratowniczych. Lokalizacja osób poszkodowanych.</vt:lpstr>
      <vt:lpstr>Prezentacja programu PowerPoint</vt:lpstr>
      <vt:lpstr>Prezentacja programu PowerPoint</vt:lpstr>
      <vt:lpstr>Prezentacja programu PowerPoint</vt:lpstr>
      <vt:lpstr>Prezentacja programu PowerPoint</vt:lpstr>
      <vt:lpstr>Fizyczne przeszukiwanie wolnych przestrzeni</vt:lpstr>
      <vt:lpstr>Prezentacja programu PowerPoint</vt:lpstr>
      <vt:lpstr>Metoda nawoływania i stukania</vt:lpstr>
      <vt:lpstr>Prezentacja programu PowerPoint</vt:lpstr>
      <vt:lpstr>Prezentacja programu PowerPoint</vt:lpstr>
      <vt:lpstr>Oznaczanie miejsc zlokalizowania poszkodowanych</vt:lpstr>
      <vt:lpstr>Prezentacja programu PowerPoint</vt:lpstr>
      <vt:lpstr>Prezentacja programu PowerPoint</vt:lpstr>
      <vt:lpstr>Prezentacja programu PowerPoint</vt:lpstr>
      <vt:lpstr>Metryka prezentacji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Szkolenie z ratownictwa wysokościowego realizowanego przez ksrg w zakresie podstawowym</dc:title>
  <dc:creator>Brunecki Paweł</dc:creator>
  <cp:lastModifiedBy>Stajszczak Magdalena</cp:lastModifiedBy>
  <cp:revision>220</cp:revision>
  <dcterms:created xsi:type="dcterms:W3CDTF">2019-05-07T09:56:03Z</dcterms:created>
  <dcterms:modified xsi:type="dcterms:W3CDTF">2020-07-24T14:56:31Z</dcterms:modified>
</cp:coreProperties>
</file>