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37" r:id="rId3"/>
    <p:sldId id="380" r:id="rId4"/>
    <p:sldId id="423" r:id="rId5"/>
    <p:sldId id="433" r:id="rId6"/>
    <p:sldId id="424" r:id="rId7"/>
    <p:sldId id="43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5" r:id="rId16"/>
    <p:sldId id="432" r:id="rId17"/>
    <p:sldId id="32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47" autoAdjust="0"/>
  </p:normalViewPr>
  <p:slideViewPr>
    <p:cSldViewPr snapToGrid="0">
      <p:cViewPr varScale="1">
        <p:scale>
          <a:sx n="73" d="100"/>
          <a:sy n="73" d="100"/>
        </p:scale>
        <p:origin x="-126" y="-312"/>
      </p:cViewPr>
      <p:guideLst>
        <p:guide orient="horz" pos="222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1E9-64BE-4381-8DE4-1EAD57472F53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0F663-F819-40BB-8916-EB9ACE2883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42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95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 smtClean="0"/>
              <a:t>Podczas wykonywania oznaczeń lokalizacji poszkodowanych należy kierować się poniższymi zasadami: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oznaczenia należy wykonać, gdy istnieje prawdopodobieństwo „zgubienia” lokalizacji poszkodowanych </a:t>
            </a:r>
            <a:r>
              <a:rPr lang="pl-PL" sz="1200" u="sng" dirty="0" smtClean="0"/>
              <a:t>(szczególnie, jeżeli w strefie zlokalizowanych jest wielu poszkodowanych)</a:t>
            </a:r>
            <a:r>
              <a:rPr lang="pl-PL" sz="1200" dirty="0" smtClean="0"/>
              <a:t>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oznaczenia należy wykonać jak najbliżej miejsca lokalizacji osób poszkodowanych;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oznaczenie powinno mieć ok. 50 cm;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oznaczenie powinno mieć jaskrawy kolor, kontrastujący z otoczeniem;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oznaczenia należy bezwzględnie wykonać w sytuacji, gdy działania </a:t>
            </a:r>
            <a:r>
              <a:rPr lang="pl-PL" sz="1200" u="sng" dirty="0" smtClean="0"/>
              <a:t>(dotarcie do poszkodowanego, ewakuacja)</a:t>
            </a:r>
            <a:r>
              <a:rPr lang="pl-PL" sz="1200" dirty="0" smtClean="0"/>
              <a:t> nie będą podejmowane od razu.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18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44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2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19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dirty="0" smtClean="0"/>
              <a:t>Rozpoczęcie poszukiwań powinno zostać poprzedzone analizą, zmierzającą do określenia obszarów najbardziej prawdopodobnej lokalizacji osób poszkodowanych. </a:t>
            </a:r>
            <a:r>
              <a:rPr lang="pl-PL" u="sng" dirty="0" smtClean="0"/>
              <a:t>Przede wszystkim należy rozpoznać i ocenić, w jakich miejscach budynku mogły znajdować się osoby przed wystąpieniem zdarzenia.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dirty="0" smtClean="0"/>
              <a:t>Elementy i informacje, które należy uwzględnić przy określeniu takich obszarów to: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rodzaj budynku i sposób jego wykorzystywania;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rozkład pomieszczeń w budynku;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pora dnia i nocy </a:t>
            </a:r>
            <a:r>
              <a:rPr lang="pl-PL" u="sng" dirty="0" smtClean="0"/>
              <a:t>(wykorzystanie pomieszczeń – np. salon w dzień, sypialnia w nocy);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specyficzne nawyki i zwyczaje mieszkańców i użytkowników budynku;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prawdopodobna droga ewakuacji – ucieczki osób poszkodowanych;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inne specyficzne dla danego obiektu informacje.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21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dirty="0" smtClean="0"/>
              <a:t>Rozpoczęcie poszukiwań powinno zostać poprzedzone analizą, zmierzającą do określenia obszarów najbardziej prawdopodobnej lokalizacji osób poszkodowanych. </a:t>
            </a:r>
            <a:r>
              <a:rPr lang="pl-PL" u="sng" dirty="0" smtClean="0"/>
              <a:t>Przede wszystkim należy rozpoznać i ocenić, w jakich miejscach budynku mogły znajdować się osoby przed wystąpieniem zdarzenia.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dirty="0" smtClean="0"/>
              <a:t>Elementy i informacje, które należy uwzględnić przy określeniu takich obszarów to: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rodzaj budynku i sposób jego wykorzystywania;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rozkład pomieszczeń w budynku;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pora dnia i nocy </a:t>
            </a:r>
            <a:r>
              <a:rPr lang="pl-PL" u="sng" dirty="0" smtClean="0"/>
              <a:t>(wykorzystanie pomieszczeń – np. salon w dzień, sypialnia w nocy);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specyficzne nawyki i zwyczaje mieszkańców i użytkowników budynku;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prawdopodobna droga ewakuacji – ucieczki osób poszkodowanych;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inne specyficzne dla danego obiektu informacje.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19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200" dirty="0" smtClean="0"/>
              <a:t>Metoda ta polega na przeszukiwaniu struktury gruzowiska przez ratowników rozstawianych najczęściej w formie tyraliery, w niewielkiej odległości jeden obok drugiego, w zależności od struktury i formy gruzowiska.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12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200" dirty="0" smtClean="0"/>
              <a:t>Kierowany przez dowódcę zespół dokonuje przeszukania, sprawdzenia, doświetlenia przestrzeni gruzowiska. Penetracja gruzowiska sprowadza się do koncentracji na przestrzeniach, otworach, szczelinach powstałych na gruzowisku, gdzie poszkodowany miałby szanse na przeżycie.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12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200" dirty="0" smtClean="0"/>
              <a:t>Metoda ta bazuje na założeniu, że poszkodowani mogą być zauważeni, dostrzeżeni w strukturze gruzowiska.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13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KDR za pomocą megafonu ogłasza ciszę na terenie akcji i poleca ratownikom zająć miejsca na gruzowisku. Ratownicy, szukając miejsc do odsłuchu, koncentrują się na materiałach, które mogą przenosić dźwięki ze struktury gruzowiska, czyli belki, płyty żelbetowe, elementy stalowe itp.</a:t>
            </a:r>
          </a:p>
          <a:p>
            <a:endParaRPr lang="pl-PL" dirty="0" smtClean="0"/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Ratownicy, leżąc płasko na gruzowisku w odległości ok. 2-3 metrów od siebie, nasłuchują dźwięków ze struktury gruzowiska.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KDR ogłasza komunikat „</a:t>
            </a:r>
            <a:r>
              <a:rPr lang="pl-PL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Państwowa Straż Pożarna. Czy ktoś mnie słyszy; Jeśli mnie słyszysz: odezwij się, zastukaj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komunikacie, ratownicy nasłuchują przez 10 sekund. Następnie KDR powtarza jeszcze raz komunikat i przez kolejne 10 sekund ratownicy nasłuchują.</a:t>
            </a:r>
            <a:endParaRPr lang="pl-PL" dirty="0" smtClean="0">
              <a:effectLst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43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nie ma żadnej reakcji, KDR poleca ratownikom, by przeszli dalej (ok. 2-3 m) w celu powtórzenia procedury.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momencie, gdy któryś z ratowników zasygnalizuje (np. poprzez podniesienie ręki), że słyszy jakiś dźwięk, pozostali ratownicy zmieniają miejsce i zbliżają się do sygnalizującego ratownika, by ponownie przesłuchać strukturę gruzowiska.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któryś z pozostałych ratowników potwierdza słyszane dźwięki, KDR powinien podjąć działania związane z dokładną lokalizacją poszkodowanego, poprzez próbę nawiązania kontaktu oraz analizę przestrzeni gruzowiska, gdzie może przebywać poszkodowany. Jeżeli jest możliwość, należy wyznaczyć zastęp, który rozpocznie działania związane z wykonaniem dostępu do poszkodowanego.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Poszukiwania należy kontynuować na dalszym obszarze gruzowiska.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przypadku wydobycia wszystkich zlokalizowanych poszkodowanych, należy powtórzyć przeszukanie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bezprzyrządowe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Brak sygnałów z gruzowiska nie oznacza braku osób poszkodowanych w gruzowisku.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Pełne sprawdzenie gruzowiska, w celu odnalezienia osób poszkodowanych lub wykluczenia ich obecności, może przeprowadzić SGPR z wykorzystaniem psów ratowniczych oraz elektronicznych urządzeń do lokalizacji.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Działania poszukiwawcze można zakończyć, jeżeli KDR ma pewność, że w gruzowisku nie ma już osób poszkodowanych.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458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90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 smtClean="0"/>
              <a:t>Podczas wykonywania oznaczeń lokalizacji poszkodowanych należy kierować się poniższymi zasadami: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oznaczenia należy wykonać, gdy istnieje prawdopodobieństwo „zgubienia” lokalizacji poszkodowanych </a:t>
            </a:r>
            <a:r>
              <a:rPr lang="pl-PL" sz="1200" u="sng" dirty="0" smtClean="0"/>
              <a:t>(szczególnie, jeżeli w strefie zlokalizowanych jest wielu poszkodowanych)</a:t>
            </a:r>
            <a:r>
              <a:rPr lang="pl-PL" sz="1200" dirty="0" smtClean="0"/>
              <a:t>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oznaczenia należy wykonać jak najbliżej miejsca lokalizacji osób poszkodowanych;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oznaczenie powinno mieć ok. 50 cm;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oznaczenie powinno mieć jaskrawy kolor, kontrastujący z otoczeniem;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200" dirty="0" smtClean="0"/>
              <a:t>oznaczenia należy bezwzględnie wykonać w sytuacji, gdy działania </a:t>
            </a:r>
            <a:r>
              <a:rPr lang="pl-PL" sz="1200" u="sng" dirty="0" smtClean="0"/>
              <a:t>(dotarcie do poszkodowanego, ewakuacja)</a:t>
            </a:r>
            <a:r>
              <a:rPr lang="pl-PL" sz="1200" dirty="0" smtClean="0"/>
              <a:t> nie będą podejmowane od razu.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51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82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8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7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6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9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8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75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1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89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08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5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01291" y="783770"/>
            <a:ext cx="7753677" cy="423236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+mn-lt"/>
              </a:rPr>
              <a:t>Szkolenie z działań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poszukiwawczo-ratowniczych realizowanych przez ksrg w zakresie podstawowym</a:t>
            </a:r>
            <a:endParaRPr lang="pl-PL" b="1" dirty="0">
              <a:latin typeface="+mn-lt"/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5231295" y="6453676"/>
            <a:ext cx="1729409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 smtClean="0"/>
              <a:t>Warszawa 2020 r.</a:t>
            </a:r>
            <a:endParaRPr lang="pl-PL" sz="1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413">
            <a:off x="1306783" y="2785396"/>
            <a:ext cx="2581279" cy="36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Metoda nawoływania i </a:t>
            </a:r>
            <a:r>
              <a:rPr lang="pl-PL" sz="3600" b="1" dirty="0" smtClean="0">
                <a:latin typeface="+mn-lt"/>
              </a:rPr>
              <a:t>stukania</a:t>
            </a:r>
            <a:endParaRPr lang="pl-PL" sz="3600" dirty="0">
              <a:latin typeface="+mn-lt"/>
            </a:endParaRPr>
          </a:p>
        </p:txBody>
      </p:sp>
      <p:pic>
        <p:nvPicPr>
          <p:cNvPr id="4" name="Symbol zastępczy zawartości 3" descr="_DSC086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7327" y="1686742"/>
            <a:ext cx="6128113" cy="423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407493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_DSC084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"/>
            <a:ext cx="8869680" cy="52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369910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3880" y="929322"/>
            <a:ext cx="5151120" cy="1885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600" u="sng" dirty="0"/>
              <a:t>Wady</a:t>
            </a:r>
            <a:endParaRPr lang="pl-PL" sz="3600" dirty="0"/>
          </a:p>
          <a:p>
            <a:pPr lvl="0">
              <a:lnSpc>
                <a:spcPct val="100000"/>
              </a:lnSpc>
            </a:pPr>
            <a:r>
              <a:rPr lang="pl-PL" dirty="0"/>
              <a:t>osoby nieprzytomne i słabe fizycznie nie zostaną zlokalizowane</a:t>
            </a:r>
            <a:r>
              <a:rPr lang="pl-PL" sz="2600" dirty="0" smtClean="0"/>
              <a:t>.</a:t>
            </a:r>
            <a:endParaRPr lang="pl-PL" sz="26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195519" y="1193958"/>
            <a:ext cx="5151120" cy="3242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900" u="sng" dirty="0" smtClean="0"/>
              <a:t>Zalety</a:t>
            </a:r>
            <a:endParaRPr lang="pl-PL" sz="3900" dirty="0" smtClean="0"/>
          </a:p>
          <a:p>
            <a:pPr>
              <a:lnSpc>
                <a:spcPct val="100000"/>
              </a:lnSpc>
            </a:pPr>
            <a:r>
              <a:rPr lang="pl-PL" dirty="0" smtClean="0"/>
              <a:t>nie wymaga specjalistów, zespołów ratowniczych z psami, skomplikowanego sprzętu;</a:t>
            </a:r>
          </a:p>
          <a:p>
            <a:pPr>
              <a:lnSpc>
                <a:spcPct val="100000"/>
              </a:lnSpc>
            </a:pPr>
            <a:r>
              <a:rPr lang="pl-PL" dirty="0" smtClean="0"/>
              <a:t>procedurę tę można modyfikować </a:t>
            </a:r>
            <a:br>
              <a:rPr lang="pl-PL" dirty="0" smtClean="0"/>
            </a:br>
            <a:r>
              <a:rPr lang="pl-PL" dirty="0" smtClean="0"/>
              <a:t>i używać razem z elektronicznymi urządzeniami lokalizacyjnymi.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131176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Oznaczanie miejsc zlokalizowania </a:t>
            </a:r>
            <a:r>
              <a:rPr lang="pl-PL" sz="3600" b="1" dirty="0" smtClean="0">
                <a:latin typeface="+mn-lt"/>
              </a:rPr>
              <a:t>poszkodowanych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7113" y="1388126"/>
            <a:ext cx="10626687" cy="51228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dirty="0"/>
              <a:t>W przypadku katastrof </a:t>
            </a:r>
            <a:r>
              <a:rPr lang="pl-PL" dirty="0" smtClean="0"/>
              <a:t>budowlanych, </a:t>
            </a:r>
            <a:r>
              <a:rPr lang="pl-PL" dirty="0"/>
              <a:t>w których mamy do czynienia z: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rozległym obszarem zniszczeń i </a:t>
            </a:r>
            <a:r>
              <a:rPr lang="pl-PL" dirty="0" err="1"/>
              <a:t>zagruzowań</a:t>
            </a:r>
            <a:r>
              <a:rPr lang="pl-PL" dirty="0"/>
              <a:t>;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występuje duża liczba osób zagruzowanych i uwięzionych;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brak jest specjalistycznego sprzętu do wykonania dostępu do osób poszkodowanych;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nie ma możliwości pozostawienia ratownika w miejscu lokalizacji osoby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gruzowisku,</a:t>
            </a:r>
            <a:endParaRPr lang="pl-PL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l-PL" dirty="0"/>
              <a:t>n</a:t>
            </a:r>
            <a:r>
              <a:rPr lang="pl-PL" dirty="0" smtClean="0"/>
              <a:t>ależy </a:t>
            </a:r>
            <a:r>
              <a:rPr lang="pl-PL" dirty="0"/>
              <a:t>wykonać </a:t>
            </a:r>
            <a:r>
              <a:rPr lang="pl-PL" b="1" dirty="0"/>
              <a:t>oznaczenie</a:t>
            </a:r>
            <a:r>
              <a:rPr lang="pl-PL" dirty="0"/>
              <a:t> miejsca lokalizacji potwierdzonych lub potencjalnych poszkodowanych, którzy nie są widoczni (np.: pod gruzami lub w przestrzeniach poniżej).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248437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pl-PL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pl-PL" sz="3200" dirty="0" smtClean="0"/>
              <a:t>Podczas </a:t>
            </a:r>
            <a:r>
              <a:rPr lang="pl-PL" sz="3200" dirty="0"/>
              <a:t>wykonywania oznaczeń lokalizacji </a:t>
            </a:r>
            <a:r>
              <a:rPr lang="pl-PL" sz="3200" dirty="0" smtClean="0"/>
              <a:t>poszkodowanych, </a:t>
            </a:r>
            <a:r>
              <a:rPr lang="pl-PL" sz="3200" dirty="0"/>
              <a:t>należy kierować się poniższymi zasadami:</a:t>
            </a:r>
          </a:p>
          <a:p>
            <a:pPr>
              <a:lnSpc>
                <a:spcPct val="100000"/>
              </a:lnSpc>
            </a:pPr>
            <a:r>
              <a:rPr lang="pl-PL" dirty="0"/>
              <a:t>oznaczenia należy wykonać, gdy istnieje prawdopodobieństwo „zgubienia” lokalizacji </a:t>
            </a:r>
            <a:r>
              <a:rPr lang="pl-PL" dirty="0" smtClean="0"/>
              <a:t>poszkodowanych;</a:t>
            </a:r>
            <a:endParaRPr lang="pl-PL" dirty="0"/>
          </a:p>
          <a:p>
            <a:pPr>
              <a:lnSpc>
                <a:spcPct val="100000"/>
              </a:lnSpc>
            </a:pPr>
            <a:r>
              <a:rPr lang="pl-PL" dirty="0"/>
              <a:t>oznaczenia należy wykonać jak najbliżej miejsca lokalizacji osób poszkodowanych</a:t>
            </a:r>
            <a:r>
              <a:rPr lang="pl-PL" dirty="0" smtClean="0"/>
              <a:t>;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109771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pl-PL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pl-PL" sz="3200" dirty="0" smtClean="0"/>
              <a:t>Podczas </a:t>
            </a:r>
            <a:r>
              <a:rPr lang="pl-PL" sz="3200" dirty="0"/>
              <a:t>wykonywania oznaczeń lokalizacji </a:t>
            </a:r>
            <a:r>
              <a:rPr lang="pl-PL" sz="3200" dirty="0" smtClean="0"/>
              <a:t>poszkodowanych, </a:t>
            </a:r>
            <a:r>
              <a:rPr lang="pl-PL" sz="3200" dirty="0"/>
              <a:t>należy kierować się poniższymi </a:t>
            </a:r>
            <a:r>
              <a:rPr lang="pl-PL" sz="3200" dirty="0" smtClean="0"/>
              <a:t>zasadami (c.d.):</a:t>
            </a:r>
            <a:endParaRPr lang="pl-PL" sz="3200" dirty="0"/>
          </a:p>
          <a:p>
            <a:pPr>
              <a:lnSpc>
                <a:spcPct val="100000"/>
              </a:lnSpc>
            </a:pPr>
            <a:r>
              <a:rPr lang="pl-PL" dirty="0" smtClean="0"/>
              <a:t>oznaczenie </a:t>
            </a:r>
            <a:r>
              <a:rPr lang="pl-PL" dirty="0"/>
              <a:t>powinno mieć ok. 50 cm;</a:t>
            </a:r>
          </a:p>
          <a:p>
            <a:pPr>
              <a:lnSpc>
                <a:spcPct val="100000"/>
              </a:lnSpc>
            </a:pPr>
            <a:r>
              <a:rPr lang="pl-PL" dirty="0"/>
              <a:t>oznaczenie powinno mieć jaskrawy kolor, kontrastujący z otoczeniem;</a:t>
            </a:r>
          </a:p>
          <a:p>
            <a:pPr>
              <a:lnSpc>
                <a:spcPct val="100000"/>
              </a:lnSpc>
            </a:pPr>
            <a:r>
              <a:rPr lang="pl-PL" dirty="0"/>
              <a:t>oznaczenia należy bezwzględnie wykonać w sytuacji, gdy działania </a:t>
            </a:r>
            <a:r>
              <a:rPr lang="pl-PL" dirty="0" smtClean="0"/>
              <a:t>nie </a:t>
            </a:r>
            <a:r>
              <a:rPr lang="pl-PL" dirty="0"/>
              <a:t>będą podejmowane od razu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3392233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451329"/>
              </p:ext>
            </p:extLst>
          </p:nvPr>
        </p:nvGraphicFramePr>
        <p:xfrm>
          <a:off x="1897380" y="1690688"/>
          <a:ext cx="7760970" cy="3601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6149">
                  <a:extLst>
                    <a:ext uri="{9D8B030D-6E8A-4147-A177-3AD203B41FA5}">
                      <a16:colId xmlns="" xmlns:a16="http://schemas.microsoft.com/office/drawing/2014/main" val="3555787357"/>
                    </a:ext>
                  </a:extLst>
                </a:gridCol>
                <a:gridCol w="1844821">
                  <a:extLst>
                    <a:ext uri="{9D8B030D-6E8A-4147-A177-3AD203B41FA5}">
                      <a16:colId xmlns="" xmlns:a16="http://schemas.microsoft.com/office/drawing/2014/main" val="2395225095"/>
                    </a:ext>
                  </a:extLst>
                </a:gridCol>
              </a:tblGrid>
              <a:tr h="591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Opis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Przykład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951868823"/>
                  </a:ext>
                </a:extLst>
              </a:tr>
              <a:tr h="1218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Duże „V” nanoszone obok lokalizacji każdej </a:t>
                      </a:r>
                      <a:r>
                        <a:rPr lang="pl-PL" sz="2800" dirty="0" smtClean="0">
                          <a:effectLst/>
                        </a:rPr>
                        <a:t>poszkodowanego/ofiary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effectLst/>
                        </a:rPr>
                        <a:t>V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3386477291"/>
                  </a:ext>
                </a:extLst>
              </a:tr>
              <a:tr h="1791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Do oznaczenia należy dodać strzałkę dokładnie wskazującą miejsce lokalizacji poszkodowanego/ofiar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>
                          <a:effectLst/>
                        </a:rPr>
                        <a:t>V</a:t>
                      </a:r>
                      <a:endParaRPr lang="pl-PL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3206636175"/>
                  </a:ext>
                </a:extLst>
              </a:tr>
            </a:tbl>
          </a:graphicData>
        </a:graphic>
      </p:graphicFrame>
      <p:cxnSp>
        <p:nvCxnSpPr>
          <p:cNvPr id="5" name="Łącznik prosty ze strzałką 4"/>
          <p:cNvCxnSpPr>
            <a:cxnSpLocks/>
          </p:cNvCxnSpPr>
          <p:nvPr/>
        </p:nvCxnSpPr>
        <p:spPr>
          <a:xfrm flipH="1">
            <a:off x="8538210" y="4163550"/>
            <a:ext cx="316626" cy="4998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15615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Metryka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1678" y="2802835"/>
            <a:ext cx="8362122" cy="3374128"/>
          </a:xfrm>
        </p:spPr>
        <p:txBody>
          <a:bodyPr/>
          <a:lstStyle/>
          <a:p>
            <a:r>
              <a:rPr lang="pl-PL" b="1" dirty="0"/>
              <a:t>Data powstania pierwowzoru</a:t>
            </a:r>
            <a:r>
              <a:rPr lang="pl-PL" dirty="0"/>
              <a:t>: </a:t>
            </a:r>
            <a:r>
              <a:rPr lang="pl-PL" dirty="0" smtClean="0"/>
              <a:t>10.06.2020 r.</a:t>
            </a:r>
            <a:endParaRPr lang="pl-PL" dirty="0"/>
          </a:p>
          <a:p>
            <a:r>
              <a:rPr lang="pl-PL" b="1" dirty="0"/>
              <a:t>Data ostatniej aktualizacji</a:t>
            </a:r>
            <a:r>
              <a:rPr lang="pl-PL" dirty="0" smtClean="0"/>
              <a:t>: 24.07.2020 r.</a:t>
            </a:r>
            <a:endParaRPr lang="pl-PL" dirty="0"/>
          </a:p>
          <a:p>
            <a:r>
              <a:rPr lang="pl-PL" b="1" dirty="0"/>
              <a:t>Bieżący numer wersji</a:t>
            </a:r>
            <a:r>
              <a:rPr lang="pl-PL"/>
              <a:t>: </a:t>
            </a:r>
            <a:r>
              <a:rPr lang="pl-PL" smtClean="0"/>
              <a:t>2</a:t>
            </a:r>
            <a:endParaRPr lang="pl-PL" dirty="0"/>
          </a:p>
          <a:p>
            <a:r>
              <a:rPr lang="pl-PL" b="1" dirty="0" smtClean="0"/>
              <a:t>Autor: </a:t>
            </a:r>
            <a:r>
              <a:rPr lang="pl-PL" dirty="0" smtClean="0"/>
              <a:t>mł. bryg. Paweł Brunecki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9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9012" y="692332"/>
            <a:ext cx="10515600" cy="55473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dirty="0" smtClean="0"/>
              <a:t>	</a:t>
            </a:r>
            <a:r>
              <a:rPr lang="pl-PL" sz="3200" i="1" dirty="0"/>
              <a:t>Niniejsza prezentacja, opracowana przez mł. bryg. mgr inż. Pawła Bruneckiego, powstała na podstawie skryptu do szkolenia z działań poszukiwawczo-ratowniczych realizowanych przez ksrg w zakresie podstawowym, autorstwa: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mł. bryg. Mariusza </a:t>
            </a:r>
            <a:r>
              <a:rPr lang="pl-PL" sz="3200" i="1" dirty="0" err="1"/>
              <a:t>Chomoncika</a:t>
            </a:r>
            <a:r>
              <a:rPr lang="pl-PL" sz="3200" i="1" dirty="0"/>
              <a:t>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bryg. Piotra Gancarczyka,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 err="1"/>
              <a:t>asp</a:t>
            </a:r>
            <a:r>
              <a:rPr lang="pl-PL" sz="3200" i="1" dirty="0"/>
              <a:t>. sztab. Krzysztofa Grucy,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bryg. Roberta </a:t>
            </a:r>
            <a:r>
              <a:rPr lang="pl-PL" sz="3200" i="1" dirty="0" err="1"/>
              <a:t>Kłębczyka</a:t>
            </a:r>
            <a:r>
              <a:rPr lang="pl-PL" sz="3200" i="1" dirty="0"/>
              <a:t>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kpt. Adama Piętki.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l-PL" sz="3200" i="1" dirty="0"/>
              <a:t>	Prezentacja została zweryfikowana </a:t>
            </a:r>
            <a:r>
              <a:rPr lang="pl-PL" sz="3200" i="1" dirty="0" smtClean="0"/>
              <a:t>przez </a:t>
            </a:r>
            <a:r>
              <a:rPr lang="pl-PL" sz="3200" i="1" dirty="0"/>
              <a:t>autorów skryptu i specjalistów z zakresu działań poszukiwawczo-ratowniczych.</a:t>
            </a:r>
          </a:p>
        </p:txBody>
      </p:sp>
    </p:spTree>
    <p:extLst>
      <p:ext uri="{BB962C8B-B14F-4D97-AF65-F5344CB8AC3E}">
        <p14:creationId xmlns:p14="http://schemas.microsoft.com/office/powerpoint/2010/main" val="18850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904352"/>
            <a:ext cx="10515600" cy="5164852"/>
          </a:xfrm>
        </p:spPr>
        <p:txBody>
          <a:bodyPr>
            <a:noAutofit/>
          </a:bodyPr>
          <a:lstStyle/>
          <a:p>
            <a:pPr marL="715962">
              <a:lnSpc>
                <a:spcPct val="150000"/>
              </a:lnSpc>
            </a:pPr>
            <a:r>
              <a:rPr lang="pl-PL" b="1" dirty="0" smtClean="0">
                <a:latin typeface="+mn-lt"/>
              </a:rPr>
              <a:t>Taktyka prowadzenia działań poszukiwawczo-ratowniczych.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Lokalizacja </a:t>
            </a:r>
            <a:r>
              <a:rPr lang="pl-PL" b="1" dirty="0">
                <a:latin typeface="+mn-lt"/>
              </a:rPr>
              <a:t>osób poszkodowanych.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365125"/>
            <a:ext cx="5045765" cy="107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Temat </a:t>
            </a:r>
            <a:r>
              <a:rPr lang="pl-PL" b="1" dirty="0" smtClean="0"/>
              <a:t>3.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748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05790"/>
            <a:ext cx="10515600" cy="481450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b="1" dirty="0"/>
              <a:t>Lokalizacja osób </a:t>
            </a:r>
            <a:r>
              <a:rPr lang="pl-PL" dirty="0"/>
              <a:t>zasypanych jest jednym z pierwszych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najtrudniejszych zadań stojących przed ratownikami podczas </a:t>
            </a:r>
            <a:r>
              <a:rPr lang="pl-PL" dirty="0" smtClean="0"/>
              <a:t>katastrof budowlanych</a:t>
            </a:r>
            <a:r>
              <a:rPr lang="pl-PL" dirty="0"/>
              <a:t>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ramach działań </a:t>
            </a:r>
            <a:r>
              <a:rPr lang="pl-PL" dirty="0" smtClean="0"/>
              <a:t>poszukiwawczo-ratowniczych, </a:t>
            </a:r>
            <a:r>
              <a:rPr lang="pl-PL" dirty="0"/>
              <a:t>lokalizację ludzi prowadzi się następującymi metodami: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metodą </a:t>
            </a:r>
            <a:r>
              <a:rPr lang="pl-PL" dirty="0" err="1"/>
              <a:t>bezprzyrządową</a:t>
            </a:r>
            <a:r>
              <a:rPr lang="pl-PL" dirty="0"/>
              <a:t>;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metodą przyrządową – elektroniczne urządzenia lokalizacyjne;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metodą biologiczną – psy ratownicze.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38552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05790"/>
            <a:ext cx="10515600" cy="41621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dirty="0"/>
              <a:t> 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przypadku działań w </a:t>
            </a:r>
            <a:r>
              <a:rPr lang="pl-PL" u="sng" dirty="0"/>
              <a:t>zakresie </a:t>
            </a:r>
            <a:r>
              <a:rPr lang="pl-PL" u="sng" dirty="0" smtClean="0"/>
              <a:t>podstawowym,</a:t>
            </a:r>
            <a:r>
              <a:rPr lang="pl-PL" dirty="0" smtClean="0"/>
              <a:t> </a:t>
            </a:r>
            <a:r>
              <a:rPr lang="pl-PL" dirty="0"/>
              <a:t>posługujemy się metodą </a:t>
            </a:r>
            <a:r>
              <a:rPr lang="pl-PL" dirty="0" err="1"/>
              <a:t>bezprzyrządową</a:t>
            </a:r>
            <a:r>
              <a:rPr lang="pl-PL" dirty="0"/>
              <a:t>, bazującą na wykorzystaniu zmysłów wzroku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słuchu, poprzez: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fizyczne przeszukiwanie wolnych przestrzeni;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nawoływanie i stukanie.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185661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31470"/>
            <a:ext cx="10515600" cy="63207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pl-PL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pl-PL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pl-PL" dirty="0" smtClean="0"/>
              <a:t>Rozpoczęcie </a:t>
            </a:r>
            <a:r>
              <a:rPr lang="pl-PL" dirty="0"/>
              <a:t>poszukiwań powinno zostać poprzedzone analizą, zmierzającą do określenia obszarów najbardziej prawdopodobnej lokalizacji osób poszkodowanych. </a:t>
            </a:r>
            <a:endParaRPr lang="pl-PL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94700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31470"/>
            <a:ext cx="10515600" cy="63207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pl-PL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pl-PL" dirty="0" smtClean="0"/>
              <a:t>Elementy </a:t>
            </a:r>
            <a:r>
              <a:rPr lang="pl-PL" dirty="0"/>
              <a:t>i informacje które należy uwzględnić przy określeniu takich obszarów to: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rodzaj budynku i sposób jego wykorzystywania;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rozkład pomieszczeń w budynku;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pora dnia i </a:t>
            </a:r>
            <a:r>
              <a:rPr lang="pl-PL" dirty="0" smtClean="0"/>
              <a:t>nocy;</a:t>
            </a:r>
            <a:endParaRPr lang="pl-PL" dirty="0"/>
          </a:p>
          <a:p>
            <a:pPr algn="just">
              <a:lnSpc>
                <a:spcPct val="110000"/>
              </a:lnSpc>
            </a:pPr>
            <a:r>
              <a:rPr lang="pl-PL" dirty="0"/>
              <a:t>specyficzne nawyki i zwyczaje mieszkańców i użytkowników budynku;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prawdopodobna droga ewakuacji – ucieczki osób poszkodowanych;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inne specyficzne dla danego obiektu informacje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99340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4607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Fizyczne przeszukiwanie wolnych </a:t>
            </a:r>
            <a:r>
              <a:rPr lang="pl-PL" sz="3600" b="1" dirty="0" smtClean="0">
                <a:latin typeface="+mn-lt"/>
              </a:rPr>
              <a:t>przestrzeni</a:t>
            </a:r>
            <a:endParaRPr lang="pl-PL" sz="3600" dirty="0">
              <a:latin typeface="+mn-lt"/>
            </a:endParaRPr>
          </a:p>
        </p:txBody>
      </p:sp>
      <p:pic>
        <p:nvPicPr>
          <p:cNvPr id="4" name="Symbol zastępczy zawartości 3" descr="C:\Users\swojta\AppData\Local\Microsoft\Windows\INetCache\Content.Word\PIC_007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280160"/>
            <a:ext cx="7395210" cy="48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229678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420" y="297180"/>
            <a:ext cx="5257800" cy="5342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u="sng" dirty="0"/>
              <a:t>Wady</a:t>
            </a:r>
            <a:endParaRPr lang="pl-PL" sz="3600" dirty="0"/>
          </a:p>
          <a:p>
            <a:pPr lvl="0"/>
            <a:r>
              <a:rPr lang="pl-PL" dirty="0"/>
              <a:t>ograniczony dostęp (wzrokowy)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wszystkich przestrzeni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danej </a:t>
            </a:r>
            <a:r>
              <a:rPr lang="pl-PL" dirty="0" smtClean="0"/>
              <a:t>strukturze </a:t>
            </a:r>
            <a:r>
              <a:rPr lang="pl-PL" dirty="0"/>
              <a:t>budynku;</a:t>
            </a:r>
          </a:p>
          <a:p>
            <a:pPr lvl="0"/>
            <a:r>
              <a:rPr lang="pl-PL" dirty="0"/>
              <a:t>poruszanie się dużej liczby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ratowników </a:t>
            </a:r>
            <a:r>
              <a:rPr lang="pl-PL" dirty="0"/>
              <a:t>po gruzowisku;</a:t>
            </a:r>
          </a:p>
          <a:p>
            <a:pPr lvl="0"/>
            <a:r>
              <a:rPr lang="pl-PL" dirty="0"/>
              <a:t>trudność w lokalizacji osób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poszkodowanych </a:t>
            </a:r>
            <a:r>
              <a:rPr lang="pl-PL" dirty="0"/>
              <a:t>nieprzytomnych,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które </a:t>
            </a:r>
            <a:r>
              <a:rPr lang="pl-PL" dirty="0"/>
              <a:t>nie są widoczne.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698254" y="495760"/>
            <a:ext cx="5333725" cy="4417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u="sng" dirty="0" smtClean="0"/>
              <a:t>Zalety</a:t>
            </a:r>
            <a:endParaRPr lang="pl-PL" sz="3600" dirty="0" smtClean="0"/>
          </a:p>
          <a:p>
            <a:r>
              <a:rPr lang="pl-PL" dirty="0" smtClean="0"/>
              <a:t>nie wymaga specjalistów, zespołów ratowniczych z psami, skomplikowanego sprzętu elektronicznego;</a:t>
            </a:r>
          </a:p>
          <a:p>
            <a:r>
              <a:rPr lang="pl-PL" dirty="0" smtClean="0"/>
              <a:t>strażacy i ratownicy mogą zostać szybko przeszkoleni, aby wesprzeć poszukiwania;</a:t>
            </a:r>
          </a:p>
          <a:p>
            <a:r>
              <a:rPr lang="pl-PL" dirty="0" smtClean="0"/>
              <a:t>krótki czas potrzebny do przeszukania.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386366" y="6426943"/>
            <a:ext cx="3696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3. </a:t>
            </a:r>
            <a:r>
              <a:rPr lang="pl-PL" sz="1000" dirty="0" smtClean="0"/>
              <a:t>Lokalizacja </a:t>
            </a:r>
            <a:r>
              <a:rPr lang="pl-PL" sz="1000" dirty="0"/>
              <a:t>osób poszkodowanych</a:t>
            </a:r>
          </a:p>
        </p:txBody>
      </p:sp>
    </p:spTree>
    <p:extLst>
      <p:ext uri="{BB962C8B-B14F-4D97-AF65-F5344CB8AC3E}">
        <p14:creationId xmlns:p14="http://schemas.microsoft.com/office/powerpoint/2010/main" val="3977916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1154</Words>
  <Application>Microsoft Office PowerPoint</Application>
  <PresentationFormat>Niestandardowy</PresentationFormat>
  <Paragraphs>143</Paragraphs>
  <Slides>17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Szkolenie z działań  poszukiwawczo-ratowniczych realizowanych przez ksrg w zakresie podstawowym</vt:lpstr>
      <vt:lpstr>Prezentacja programu PowerPoint</vt:lpstr>
      <vt:lpstr>Taktyka prowadzenia działań poszukiwawczo-ratowniczych. Lokalizacja osób poszkodowanych.</vt:lpstr>
      <vt:lpstr>Prezentacja programu PowerPoint</vt:lpstr>
      <vt:lpstr>Prezentacja programu PowerPoint</vt:lpstr>
      <vt:lpstr>Prezentacja programu PowerPoint</vt:lpstr>
      <vt:lpstr>Prezentacja programu PowerPoint</vt:lpstr>
      <vt:lpstr>Fizyczne przeszukiwanie wolnych przestrzeni</vt:lpstr>
      <vt:lpstr>Prezentacja programu PowerPoint</vt:lpstr>
      <vt:lpstr>Metoda nawoływania i stukania</vt:lpstr>
      <vt:lpstr>Prezentacja programu PowerPoint</vt:lpstr>
      <vt:lpstr>Prezentacja programu PowerPoint</vt:lpstr>
      <vt:lpstr>Oznaczanie miejsc zlokalizowania poszkodowanych</vt:lpstr>
      <vt:lpstr>Prezentacja programu PowerPoint</vt:lpstr>
      <vt:lpstr>Prezentacja programu PowerPoint</vt:lpstr>
      <vt:lpstr>Prezentacja programu PowerPoint</vt:lpstr>
      <vt:lpstr>Metryka prezentacji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z ratownictwa wysokościowego realizowanego przez ksrg w zakresie podstawowym</dc:title>
  <dc:creator>Brunecki Paweł</dc:creator>
  <cp:lastModifiedBy>Stajszczak Magdalena</cp:lastModifiedBy>
  <cp:revision>220</cp:revision>
  <dcterms:created xsi:type="dcterms:W3CDTF">2019-05-07T09:56:03Z</dcterms:created>
  <dcterms:modified xsi:type="dcterms:W3CDTF">2020-07-24T14:56:31Z</dcterms:modified>
</cp:coreProperties>
</file>