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49" r:id="rId1"/>
    <p:sldMasterId id="2147483961" r:id="rId2"/>
  </p:sldMasterIdLst>
  <p:notesMasterIdLst>
    <p:notesMasterId r:id="rId21"/>
  </p:notesMasterIdLst>
  <p:handoutMasterIdLst>
    <p:handoutMasterId r:id="rId22"/>
  </p:handoutMasterIdLst>
  <p:sldIdLst>
    <p:sldId id="720" r:id="rId3"/>
    <p:sldId id="904" r:id="rId4"/>
    <p:sldId id="988" r:id="rId5"/>
    <p:sldId id="985" r:id="rId6"/>
    <p:sldId id="941" r:id="rId7"/>
    <p:sldId id="982" r:id="rId8"/>
    <p:sldId id="979" r:id="rId9"/>
    <p:sldId id="997" r:id="rId10"/>
    <p:sldId id="986" r:id="rId11"/>
    <p:sldId id="990" r:id="rId12"/>
    <p:sldId id="998" r:id="rId13"/>
    <p:sldId id="989" r:id="rId14"/>
    <p:sldId id="991" r:id="rId15"/>
    <p:sldId id="992" r:id="rId16"/>
    <p:sldId id="993" r:id="rId17"/>
    <p:sldId id="994" r:id="rId18"/>
    <p:sldId id="996" r:id="rId19"/>
    <p:sldId id="814" r:id="rId20"/>
  </p:sldIdLst>
  <p:sldSz cx="9144000" cy="6858000" type="screen4x3"/>
  <p:notesSz cx="6761163" cy="9942513"/>
  <p:defaultTextStyle>
    <a:defPPr>
      <a:defRPr lang="pl-PL"/>
    </a:defPPr>
    <a:lvl1pPr algn="r" rtl="0" fontAlgn="base">
      <a:spcBef>
        <a:spcPct val="0"/>
      </a:spcBef>
      <a:spcAft>
        <a:spcPct val="0"/>
      </a:spcAft>
      <a:defRPr b="1" kern="1200">
        <a:solidFill>
          <a:schemeClr val="accent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b="1" kern="1200">
        <a:solidFill>
          <a:schemeClr val="accent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b="1" kern="1200">
        <a:solidFill>
          <a:schemeClr val="accent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b="1" kern="1200">
        <a:solidFill>
          <a:schemeClr val="accent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b="1" kern="1200">
        <a:solidFill>
          <a:schemeClr val="accent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accent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accent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accent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accent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30B1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78" autoAdjust="0"/>
    <p:restoredTop sz="80822" autoAdjust="0"/>
  </p:normalViewPr>
  <p:slideViewPr>
    <p:cSldViewPr>
      <p:cViewPr varScale="1">
        <p:scale>
          <a:sx n="51" d="100"/>
          <a:sy n="51" d="100"/>
        </p:scale>
        <p:origin x="143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1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482" y="-90"/>
      </p:cViewPr>
      <p:guideLst>
        <p:guide orient="horz" pos="3132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12" y="1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708A5B8-5D95-44C7-A825-5E2A27186FBC}" type="datetimeFigureOut">
              <a:rPr lang="pl-PL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3243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12" y="9443243"/>
            <a:ext cx="2930574" cy="497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49365D7-F252-4795-B978-0ED95720263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3289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30574" cy="49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12" y="1"/>
            <a:ext cx="2930574" cy="49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182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3763" y="744538"/>
            <a:ext cx="497363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5802" y="4722417"/>
            <a:ext cx="5409562" cy="447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3243"/>
            <a:ext cx="2930574" cy="49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12" y="9443243"/>
            <a:ext cx="2930574" cy="49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2CF130D-DC5B-4003-A15B-507807B237E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2069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9928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F0723-32DE-8C98-1521-453CA39A8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6E33E72-BFEB-4017-2719-78C595301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7583B26-67B2-724D-09D8-A75D56A83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B049162-A1D1-44F4-1A41-3E1C6484E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67270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486FC-4D8F-AFED-B8D5-436CA246D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CC1C2B8-1A6A-6BB6-C891-2185DEE08F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2512E19-6496-2111-1E35-FA8FFC032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573C1CF-F954-A8C5-3F9C-AF8C877F19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6969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4125E-9DAF-FB6A-12D3-0D7F6757E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A3DB648-EA07-7A37-C71C-4550E627C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0B633CA-E14B-127B-6BAF-0688421ADB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2552BCB-BC91-5B72-61E4-158CBC0B4D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0367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1FEB-C105-203E-3584-FD56F63FC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84CA2F0-4766-A3A1-EA17-D5E3636226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FBE29C1-1BF8-E151-63E4-A1A952567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C5E6906-5EFD-C702-F4C9-6A5C1E627C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22420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969EC-A4DA-BB5F-B5E2-E3E297537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5CD7836-5585-F7BF-A29C-728E6183B6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BCD9F2D-EB10-238A-9E65-1AF81D2FB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A9507FD-1E14-754E-10F0-E67CCC4EFB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51009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6418D-306B-988D-B0C6-37E99288A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BF64A16-F05D-20CF-7CFE-1B103D0C72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B1855B0-4F6D-EE3F-0498-042EF945C6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D69787F-4CB3-D63D-3A96-A2B8761CF4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037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5FD00-3185-483B-B6E1-6FE60A3C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BE00CD5-67FF-1779-173D-A75FB4AAD6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F8AF96AC-ECBF-4D1C-A576-C22FE453D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7C578E5-7146-EC3E-5AE0-60D5FDF1D8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1376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8F3DD-7795-388C-5C0D-11A1FBE74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0F462E7-CE1A-9577-F6E1-04DFAF3BC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D4B26C5-06B3-950F-5C30-F3F55D6F79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29B7045-FD49-C54C-1540-748F3D97DD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75835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3050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8703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23090-6560-724F-2DD5-FF9848D6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6A88220-00DB-0F03-66F1-FBAE4A666C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9EB8985-2CA3-BF08-BE15-8A48F00CF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5BE2FFC-B83E-1864-B088-5E54E01DE0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5174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5C352-F258-D3FE-0342-D5CBDB09F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29F36F8-F4C1-383B-D447-F8BB19B375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CEBEDFE-02C1-2C4D-2D1D-79F36C33D5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DB2B3F4-83F1-40E5-E26A-8F0C86565E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5953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CB27E-4A05-D9B9-82BD-CCD433959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F1E3634-ACBA-4A41-C873-7D9E97475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9E639EA-4066-0929-34C5-A26D9D5C31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79285F5-B861-F390-CBC6-CCC2959CA2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4756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27C2E-2110-E146-E637-96F2F5B66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E5172D1-5294-DF34-383E-90DFE9681B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A9504CB-915C-C850-280B-137E7E3196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C1514F7-7BB2-A99B-04C0-F95DDA8D8F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204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750B5-1029-8EE1-41D7-665B6AF43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B1D616A-7DFA-33CA-E450-C7431BB326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55D9467-19C3-12AD-689C-916368FD71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71B90AE-9A79-E81D-4F69-C997956270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7671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CE4DE-0FB3-60B6-3306-0AFFECCFB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8DDDB9B-6824-1E8E-AEAB-CAFD4B972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C799022-97BF-2EF3-981A-527A6323A7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4371A5F-770E-6EFB-85A3-0C9763975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4173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E91D7-EC1E-D8FE-465F-99970E380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4A70347-FD26-3259-B43B-C6E015A9FE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43C4093-1CE6-04F8-607A-310F8FE3EB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4913CD5-5972-2E70-07E9-985C1C323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24CBE-B220-4953-BF0A-3197EB051477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129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92277-067D-4E9A-BACF-6942EC937E44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24E7-BFFC-4616-AA22-688FAA0F1BB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  <p:cxnSp>
        <p:nvCxnSpPr>
          <p:cNvPr id="9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E3A518-35AF-4625-A456-AF83D9521F93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4F3D5-992D-4BCE-942B-6C0752A7F95C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6E3303-6C57-4A61-A962-46C59A00D500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14D3C5-7AFF-4A00-91A1-CEC8067D71A1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BFCDDA-B497-42D8-B48F-691221CB7B37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F6205-5F4A-40FB-B09C-CD0867FFC617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51ADC3-CD36-4B48-A0B0-296D8B23163F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49077-FCD7-4DC5-8055-C87FFC7F3E8A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2F127D-5F28-483B-9F05-8DBF99141C7A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84F72-1622-4AB9-AE8F-0D0F09B9DC3A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D4EC41-D1EA-44C0-987E-9F0D8985E311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BDAA04-8ED2-462D-895E-DDA628746B3D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7DE0C-0675-4B60-A657-6873FE534ACF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19016E-09DA-4618-87EB-5948F2B70AD8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14053D-B674-41F5-AF5B-8C2F7A0C7DA0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49AA85-D883-4F95-97B3-3E331BCE17D1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92277-067D-4E9A-BACF-6942EC937E44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24E7-BFFC-4616-AA22-688FAA0F1BB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  <p:cxnSp>
        <p:nvCxnSpPr>
          <p:cNvPr id="9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92277-067D-4E9A-BACF-6942EC937E44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24E7-BFFC-4616-AA22-688FAA0F1BB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  <p:cxnSp>
        <p:nvCxnSpPr>
          <p:cNvPr id="9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92277-067D-4E9A-BACF-6942EC937E44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24E7-BFFC-4616-AA22-688FAA0F1BB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  <p:cxnSp>
        <p:nvCxnSpPr>
          <p:cNvPr id="9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92277-067D-4E9A-BACF-6942EC937E44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24E7-BFFC-4616-AA22-688FAA0F1BB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  <p:cxnSp>
        <p:nvCxnSpPr>
          <p:cNvPr id="9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4ADA6C-9C2A-40D7-98C8-3A070C510FD9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38E57-65C8-4E92-9161-134B7046072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cxnSp>
        <p:nvCxnSpPr>
          <p:cNvPr id="8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4C8A8-0008-4C02-892A-542FAFBAE3D1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A3FF-0014-4B01-AFDC-FDBCEC3F1B36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92277-067D-4E9A-BACF-6942EC937E44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24E7-BFFC-4616-AA22-688FAA0F1BB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  <p:cxnSp>
        <p:nvCxnSpPr>
          <p:cNvPr id="9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1A18CD-8F7D-4B29-BECD-C0777FBF01AF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8E772-758F-4F40-9FB8-7E20ECE2171C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A4C8A8-0008-4C02-892A-542FAFBAE3D1}" type="datetime1">
              <a:rPr lang="pl-PL" smtClean="0"/>
              <a:pPr>
                <a:defRPr/>
              </a:pPr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5CA3FF-0014-4B01-AFDC-FDBCEC3F1B36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7775" cy="1695450"/>
          </a:xfrm>
          <a:prstGeom prst="rect">
            <a:avLst/>
          </a:prstGeom>
        </p:spPr>
      </p:pic>
      <p:cxnSp>
        <p:nvCxnSpPr>
          <p:cNvPr id="8" name="Łącznik prostoliniowy 6"/>
          <p:cNvCxnSpPr/>
          <p:nvPr userDrawn="1"/>
        </p:nvCxnSpPr>
        <p:spPr>
          <a:xfrm>
            <a:off x="1403648" y="1484784"/>
            <a:ext cx="7272808" cy="0"/>
          </a:xfrm>
          <a:prstGeom prst="line">
            <a:avLst/>
          </a:prstGeom>
          <a:ln w="127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stopki 4"/>
          <p:cNvSpPr txBox="1">
            <a:spLocks/>
          </p:cNvSpPr>
          <p:nvPr userDrawn="1"/>
        </p:nvSpPr>
        <p:spPr>
          <a:xfrm>
            <a:off x="0" y="6356350"/>
            <a:ext cx="9144000" cy="365125"/>
          </a:xfrm>
          <a:prstGeom prst="rect">
            <a:avLst/>
          </a:prstGeom>
          <a:solidFill>
            <a:srgbClr val="660033"/>
          </a:solidFill>
          <a:ln>
            <a:solidFill>
              <a:srgbClr val="660033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www.pierog.pl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50" r:id="rId2"/>
    <p:sldLayoutId id="2147483973" r:id="rId3"/>
    <p:sldLayoutId id="2147483974" r:id="rId4"/>
    <p:sldLayoutId id="2147483975" r:id="rId5"/>
    <p:sldLayoutId id="2147483951" r:id="rId6"/>
    <p:sldLayoutId id="2147483977" r:id="rId7"/>
    <p:sldLayoutId id="2147483976" r:id="rId8"/>
    <p:sldLayoutId id="2147483952" r:id="rId9"/>
    <p:sldLayoutId id="2147483953" r:id="rId10"/>
    <p:sldLayoutId id="2147483954" r:id="rId11"/>
    <p:sldLayoutId id="2147483955" r:id="rId12"/>
    <p:sldLayoutId id="2147483956" r:id="rId13"/>
    <p:sldLayoutId id="2147483957" r:id="rId14"/>
    <p:sldLayoutId id="2147483958" r:id="rId15"/>
    <p:sldLayoutId id="2147483959" r:id="rId16"/>
    <p:sldLayoutId id="2147483960" r:id="rId1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8E3AD-AB91-4E5D-9CDA-96C9611198E0}" type="datetimeFigureOut">
              <a:rPr lang="pl-PL" smtClean="0"/>
              <a:t>29.09.2025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8F525-47A0-4C56-8B3F-D23D214856FB}" type="slidenum">
              <a:rPr lang="pl-PL" smtClean="0"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uzp/sprawozdania-o-funkcjonowaniu-systemu-zamowien-publicznyc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2" name="Prostokąt 1"/>
          <p:cNvSpPr/>
          <p:nvPr/>
        </p:nvSpPr>
        <p:spPr>
          <a:xfrm>
            <a:off x="899592" y="1844824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pl-PL" sz="2800" cap="small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ctr"/>
            <a:r>
              <a:rPr lang="pl-PL" sz="32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DIALOG KONKURENCYJNY </a:t>
            </a:r>
          </a:p>
          <a:p>
            <a:pPr lvl="0" algn="ctr"/>
            <a:r>
              <a:rPr lang="pl-PL" sz="32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– niedoceniane narzędzie w rękach zamawiających</a:t>
            </a:r>
          </a:p>
          <a:p>
            <a:pPr lvl="0" algn="ctr"/>
            <a:endParaRPr lang="pl-PL" sz="3200" cap="small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ctr"/>
            <a:endParaRPr lang="pl-PL" sz="2400" cap="small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/>
            <a:r>
              <a:rPr lang="pl-PL" sz="24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Prowadzący: </a:t>
            </a:r>
          </a:p>
          <a:p>
            <a:r>
              <a:rPr lang="pl-PL" sz="24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adw. Jerzy pieróg</a:t>
            </a:r>
          </a:p>
          <a:p>
            <a:r>
              <a:rPr lang="pl-PL" sz="24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r.pr. Paweł skrodzki</a:t>
            </a:r>
          </a:p>
        </p:txBody>
      </p:sp>
    </p:spTree>
    <p:extLst>
      <p:ext uri="{BB962C8B-B14F-4D97-AF65-F5344CB8AC3E}">
        <p14:creationId xmlns:p14="http://schemas.microsoft.com/office/powerpoint/2010/main" val="2756947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A6BA2-1C66-7180-CE69-D55A8A52D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C94E9EA-3D76-8CFB-1CB2-CD9060C6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C863CB8-3B63-F344-4EAC-07CCE0275331}"/>
              </a:ext>
            </a:extLst>
          </p:cNvPr>
          <p:cNvSpPr txBox="1"/>
          <p:nvPr/>
        </p:nvSpPr>
        <p:spPr>
          <a:xfrm>
            <a:off x="1403647" y="332656"/>
            <a:ext cx="7043227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  <a:p>
            <a:pPr algn="ctr"/>
            <a:endParaRPr lang="pl-PL" sz="26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9BE5700-B6A7-D77D-CCE4-BC068F9457D6}"/>
              </a:ext>
            </a:extLst>
          </p:cNvPr>
          <p:cNvSpPr txBox="1"/>
          <p:nvPr/>
        </p:nvSpPr>
        <p:spPr>
          <a:xfrm>
            <a:off x="539552" y="1859340"/>
            <a:ext cx="790732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u="sng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u="sng" dirty="0">
                <a:solidFill>
                  <a:srgbClr val="660033"/>
                </a:solidFill>
                <a:latin typeface="Cambria" panose="02040503050406030204" pitchFamily="18" charset="0"/>
              </a:rPr>
              <a:t>Przygotowanie dokumentacji postępowania</a:t>
            </a:r>
          </a:p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Analiza potrzeb zamawiającego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Określenie przedmiotu zamówienia 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Uzasadnienie faktyczne i prawne wyboru trybu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Sporządzenie opisu potrzeb i wymagań - OPiW (art. 174) oraz ogłoszenia o zamówieniu</a:t>
            </a: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102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D4822-B34D-A749-6A11-3300CB7AB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3585580-EFF6-09C2-C3DC-40DBD2B43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177DAD2A-1DDD-B6A7-A3BE-DE49CD9A792E}"/>
              </a:ext>
            </a:extLst>
          </p:cNvPr>
          <p:cNvSpPr txBox="1"/>
          <p:nvPr/>
        </p:nvSpPr>
        <p:spPr>
          <a:xfrm>
            <a:off x="1403647" y="332656"/>
            <a:ext cx="704322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OPiW – elementy specyficzne dla dialogu konkurencyjnego</a:t>
            </a:r>
            <a:endParaRPr lang="pl-PL" sz="26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F35B995-F7E5-7656-F43E-1D083357A41B}"/>
              </a:ext>
            </a:extLst>
          </p:cNvPr>
          <p:cNvSpPr txBox="1"/>
          <p:nvPr/>
        </p:nvSpPr>
        <p:spPr>
          <a:xfrm>
            <a:off x="539552" y="1859340"/>
            <a:ext cx="790732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Precyzyjność informacji zawartych w OPiW – art. 174 ust. 3 Pzp</a:t>
            </a: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Elementy specyficzne dla dialogu:</a:t>
            </a: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określenie przedmiotu zamówienia (nie opis) - wyspecyfikowanie potrzeb zamawiającego i wymagań dotyczących przedmiotu zamówienia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nagrody dla wykonawców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wstępny harmonogram postępowania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wagi kryteriów i sposób oceny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kryteria selekcji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informacja o podziale dialogu na etapy</a:t>
            </a:r>
          </a:p>
        </p:txBody>
      </p:sp>
    </p:spTree>
    <p:extLst>
      <p:ext uri="{BB962C8B-B14F-4D97-AF65-F5344CB8AC3E}">
        <p14:creationId xmlns:p14="http://schemas.microsoft.com/office/powerpoint/2010/main" val="3595637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11BAC-303E-D13A-33DC-5717CBEBA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D0E332-46B1-649C-3542-163EB5E0B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3294725-D593-9791-0558-54CB5731D5A9}"/>
              </a:ext>
            </a:extLst>
          </p:cNvPr>
          <p:cNvSpPr txBox="1"/>
          <p:nvPr/>
        </p:nvSpPr>
        <p:spPr>
          <a:xfrm>
            <a:off x="1403647" y="332656"/>
            <a:ext cx="7043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102B513-E638-14BC-5F7B-9717602FAAFB}"/>
              </a:ext>
            </a:extLst>
          </p:cNvPr>
          <p:cNvSpPr txBox="1"/>
          <p:nvPr/>
        </p:nvSpPr>
        <p:spPr>
          <a:xfrm>
            <a:off x="539552" y="1859340"/>
            <a:ext cx="790732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u="sng" dirty="0">
                <a:solidFill>
                  <a:srgbClr val="660033"/>
                </a:solidFill>
                <a:latin typeface="Cambria" panose="02040503050406030204" pitchFamily="18" charset="0"/>
              </a:rPr>
              <a:t>Wszczęcie postępowania</a:t>
            </a:r>
          </a:p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Publikacja ogłoszenia o zamówieniu w Dz. U. UE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Udostępnienie na stronie internetowej prowadzonego postępowania OPiW wraz z opublikowanym ogłoszeniem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Wyjaśnienia i zmiany OPiW</a:t>
            </a:r>
          </a:p>
        </p:txBody>
      </p:sp>
    </p:spTree>
    <p:extLst>
      <p:ext uri="{BB962C8B-B14F-4D97-AF65-F5344CB8AC3E}">
        <p14:creationId xmlns:p14="http://schemas.microsoft.com/office/powerpoint/2010/main" val="48696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340BA-FE59-314B-88EA-8DA7674A5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9713537-5B6A-CB39-1DD6-A6AE98764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0730D42D-4D89-3DDD-5B94-9A0BCE9A95BA}"/>
              </a:ext>
            </a:extLst>
          </p:cNvPr>
          <p:cNvSpPr txBox="1"/>
          <p:nvPr/>
        </p:nvSpPr>
        <p:spPr>
          <a:xfrm>
            <a:off x="1403647" y="332656"/>
            <a:ext cx="7043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7A09E37-09A3-E6C6-D490-9B7CFD228CEA}"/>
              </a:ext>
            </a:extLst>
          </p:cNvPr>
          <p:cNvSpPr txBox="1"/>
          <p:nvPr/>
        </p:nvSpPr>
        <p:spPr>
          <a:xfrm>
            <a:off x="539552" y="1859340"/>
            <a:ext cx="790732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u="sng" dirty="0">
                <a:solidFill>
                  <a:srgbClr val="660033"/>
                </a:solidFill>
                <a:latin typeface="Cambria" panose="02040503050406030204" pitchFamily="18" charset="0"/>
              </a:rPr>
              <a:t>Etap I – złożenie i ocena wniosków o dopuszczenie do udziału w postępowaniu</a:t>
            </a:r>
          </a:p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Termin składania wniosków o dopuszczenie do udziału w postępowaniu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Weryfikacja wniosków o dopuszczenie do udziału w postępowaniu (wymagane dokumenty/ przesłanki odrzucenia/ przesłanki wykluczenia)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Stosowanie kryterium selekcji i informacja o wyniku oceny wniosków</a:t>
            </a:r>
          </a:p>
        </p:txBody>
      </p:sp>
    </p:spTree>
    <p:extLst>
      <p:ext uri="{BB962C8B-B14F-4D97-AF65-F5344CB8AC3E}">
        <p14:creationId xmlns:p14="http://schemas.microsoft.com/office/powerpoint/2010/main" val="69864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EA47F-0486-8941-CBE2-88ED6558F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98A1E08-E46F-AC5C-389E-540AFA743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927EFF1-CFE9-3DA4-0B56-019345B7A5B8}"/>
              </a:ext>
            </a:extLst>
          </p:cNvPr>
          <p:cNvSpPr txBox="1"/>
          <p:nvPr/>
        </p:nvSpPr>
        <p:spPr>
          <a:xfrm>
            <a:off x="1403647" y="332656"/>
            <a:ext cx="7043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C94FB0A2-586A-22C4-CB64-BD7D8CC9D4AA}"/>
              </a:ext>
            </a:extLst>
          </p:cNvPr>
          <p:cNvSpPr txBox="1"/>
          <p:nvPr/>
        </p:nvSpPr>
        <p:spPr>
          <a:xfrm>
            <a:off x="539552" y="1859340"/>
            <a:ext cx="7907322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u="sng" dirty="0">
                <a:solidFill>
                  <a:srgbClr val="660033"/>
                </a:solidFill>
                <a:latin typeface="Cambria" panose="02040503050406030204" pitchFamily="18" charset="0"/>
              </a:rPr>
              <a:t>Etap II – zaproszenie i przeprowadzenie dialogu</a:t>
            </a:r>
          </a:p>
          <a:p>
            <a:pPr algn="just"/>
            <a:endParaRPr lang="pl-PL" sz="20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Zaproszenie do dialogu 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Przygotowanie i prowadzenie dialogu (etapowanie dialogu/ zakres dialogu)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Zakończenie dialogu i sporządzenie SWZ</a:t>
            </a: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515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53A08-60A9-73BE-DD72-D4B9EC0D3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ED7DA82-E195-690E-1885-32DF91082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FD15B00-9AD7-34F3-BD61-BB98555D2DA7}"/>
              </a:ext>
            </a:extLst>
          </p:cNvPr>
          <p:cNvSpPr txBox="1"/>
          <p:nvPr/>
        </p:nvSpPr>
        <p:spPr>
          <a:xfrm>
            <a:off x="1403647" y="332656"/>
            <a:ext cx="7043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17CA762-EC91-D600-AAC1-88A379507443}"/>
              </a:ext>
            </a:extLst>
          </p:cNvPr>
          <p:cNvSpPr txBox="1"/>
          <p:nvPr/>
        </p:nvSpPr>
        <p:spPr>
          <a:xfrm>
            <a:off x="539552" y="1859340"/>
            <a:ext cx="790732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u="sng" dirty="0">
                <a:solidFill>
                  <a:srgbClr val="660033"/>
                </a:solidFill>
                <a:latin typeface="Cambria" panose="02040503050406030204" pitchFamily="18" charset="0"/>
              </a:rPr>
              <a:t>Etap III – zaproszenie do składania ofert</a:t>
            </a:r>
          </a:p>
          <a:p>
            <a:pPr algn="just"/>
            <a:endParaRPr lang="pl-PL" sz="20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Zaproszenie do składania ofert i przekazanie SWZ wykonawcom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Wyjaśnienia i zmiany SWZ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Termin składania ofert i obowiązki zamawiającego</a:t>
            </a:r>
          </a:p>
          <a:p>
            <a:pPr marL="457200" indent="-457200" algn="just">
              <a:buAutoNum type="arabicPeriod"/>
            </a:pPr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645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7AFA5-CA0F-06D3-E5C5-E79D7A1F5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86AFBEA-E138-0A32-7D6B-C855FDAF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EF2AFAF-F905-0F13-FCFF-3FB96F9E007A}"/>
              </a:ext>
            </a:extLst>
          </p:cNvPr>
          <p:cNvSpPr txBox="1"/>
          <p:nvPr/>
        </p:nvSpPr>
        <p:spPr>
          <a:xfrm>
            <a:off x="1403647" y="332656"/>
            <a:ext cx="7043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894C82B-2AB5-6E08-C466-846AACBDE6A0}"/>
              </a:ext>
            </a:extLst>
          </p:cNvPr>
          <p:cNvSpPr txBox="1"/>
          <p:nvPr/>
        </p:nvSpPr>
        <p:spPr>
          <a:xfrm>
            <a:off x="539552" y="1859340"/>
            <a:ext cx="7907322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u="sng" dirty="0">
                <a:solidFill>
                  <a:srgbClr val="660033"/>
                </a:solidFill>
                <a:latin typeface="Cambria" panose="02040503050406030204" pitchFamily="18" charset="0"/>
              </a:rPr>
              <a:t>Etap III – badanie i ocena ofert, ulepszenie treści ofert, zakończenie postępowania</a:t>
            </a:r>
          </a:p>
          <a:p>
            <a:pPr algn="just"/>
            <a:endParaRPr lang="pl-PL" sz="20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Badanie i ocena ofert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Możliwość żądania uszczegółowienia, wyjaśnienia i ulepszenia treści ofert (art. 187 vs art. 223 ust. 1 ustawy Pzp)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Możliwość negocjacji z wykonawcą ostatecznych warunków umowy (art. 188 ustawy Pzp)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Wybór oferty najkorzystniejszej i zawarcie umowy w sprawie zamówienia publicznego </a:t>
            </a:r>
          </a:p>
          <a:p>
            <a:pPr marL="457200" indent="-457200" algn="just">
              <a:buAutoNum type="arabicPeriod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Ogłoszenie o wyniku postępowania</a:t>
            </a:r>
          </a:p>
          <a:p>
            <a:pPr marL="457200" indent="-457200" algn="just">
              <a:buAutoNum type="arabicPeriod"/>
            </a:pPr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108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5BB89-2F16-C5D9-049E-EB7D58F5C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79484F9-FDE0-152E-B344-241FC53C5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DE996D0-A46A-DD3D-4B3B-DE230E125CA0}"/>
              </a:ext>
            </a:extLst>
          </p:cNvPr>
          <p:cNvSpPr txBox="1"/>
          <p:nvPr/>
        </p:nvSpPr>
        <p:spPr>
          <a:xfrm>
            <a:off x="1403647" y="332656"/>
            <a:ext cx="7043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ocena praktyczna i wnioski </a:t>
            </a:r>
            <a:r>
              <a:rPr lang="pl-PL" sz="2300" i="1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lege </a:t>
            </a:r>
            <a:r>
              <a:rPr lang="pl-PL" sz="2300" i="1" dirty="0" err="1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ferenda</a:t>
            </a:r>
            <a:endParaRPr lang="pl-PL" sz="2300" i="1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20ED96A-53D4-D154-3ED1-AB888511382D}"/>
              </a:ext>
            </a:extLst>
          </p:cNvPr>
          <p:cNvSpPr txBox="1"/>
          <p:nvPr/>
        </p:nvSpPr>
        <p:spPr>
          <a:xfrm>
            <a:off x="539552" y="1859340"/>
            <a:ext cx="790732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arenR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udostępnienie zasobów podmiotu trzeciego w celu potwierdzenia spełnienia kryteriów selekcji;</a:t>
            </a:r>
          </a:p>
          <a:p>
            <a:pPr marL="457200" indent="-457200" algn="just">
              <a:buAutoNum type="arabicParenR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termin składania ofert;</a:t>
            </a:r>
          </a:p>
          <a:p>
            <a:pPr marL="457200" indent="-457200" algn="just">
              <a:buAutoNum type="arabicParenR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dezaktualizacja oświadczenia JEDZ w zakresie polegania na zasobach podmiotu trzeciego;</a:t>
            </a:r>
          </a:p>
          <a:p>
            <a:pPr marL="457200" indent="-457200" algn="just">
              <a:buAutoNum type="arabicParenR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odstąpienie od stosowania kryterium selekcji a obowiązek weryfikacji dokumentów złożonych wraz z wnioskiem (sygn. akt KIO 4089/24);</a:t>
            </a:r>
          </a:p>
          <a:p>
            <a:pPr marL="457200" indent="-457200" algn="just">
              <a:buFontTx/>
              <a:buAutoNum type="arabicParenR"/>
            </a:pPr>
            <a:r>
              <a:rPr lang="pl-PL" sz="2200" b="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przesłanki odrzucenia wniosku o dopuszczenie do udziału w postępowaniu a brak przesłanki wykluczenia, o której mowa w art. 109 ust. 1 pkt 8 i 10.</a:t>
            </a:r>
          </a:p>
          <a:p>
            <a:pPr marL="457200" indent="-457200" algn="just">
              <a:buAutoNum type="arabicParenR"/>
            </a:pPr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844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2" name="Prostokąt 1"/>
          <p:cNvSpPr/>
          <p:nvPr/>
        </p:nvSpPr>
        <p:spPr>
          <a:xfrm>
            <a:off x="827584" y="1772816"/>
            <a:ext cx="770485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pl-PL" sz="2800" cap="small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lvl="0" algn="ctr"/>
            <a:r>
              <a:rPr lang="pl-PL" sz="32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Dziękuję za uwagę</a:t>
            </a:r>
          </a:p>
          <a:p>
            <a:pPr lvl="0" algn="ctr"/>
            <a:endParaRPr lang="pl-PL" sz="3200" cap="small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ctr"/>
            <a:r>
              <a:rPr lang="pl-PL" sz="24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adw. Jerzy pieróg</a:t>
            </a:r>
          </a:p>
          <a:p>
            <a:pPr lvl="0" algn="ctr"/>
            <a:r>
              <a:rPr lang="pl-PL" sz="24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r.pr. Paweł skrodzki</a:t>
            </a:r>
          </a:p>
          <a:p>
            <a:pPr lvl="0" algn="ctr"/>
            <a:endParaRPr lang="pl-PL" sz="2400" cap="small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lvl="0" algn="ctr"/>
            <a:r>
              <a:rPr lang="pl-PL" sz="2400" cap="small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kancelaria@pierog.pl</a:t>
            </a:r>
          </a:p>
        </p:txBody>
      </p:sp>
    </p:spTree>
    <p:extLst>
      <p:ext uri="{BB962C8B-B14F-4D97-AF65-F5344CB8AC3E}">
        <p14:creationId xmlns:p14="http://schemas.microsoft.com/office/powerpoint/2010/main" val="37793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0" y="6342781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0262F25-0484-D24B-84E6-2DE384EDE3A9}"/>
              </a:ext>
            </a:extLst>
          </p:cNvPr>
          <p:cNvSpPr txBox="1"/>
          <p:nvPr/>
        </p:nvSpPr>
        <p:spPr>
          <a:xfrm>
            <a:off x="1403647" y="332656"/>
            <a:ext cx="704322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dirty="0">
                <a:solidFill>
                  <a:srgbClr val="660033"/>
                </a:solidFill>
                <a:latin typeface="Cambria" panose="02040503050406030204" pitchFamily="18" charset="0"/>
              </a:rPr>
              <a:t>Sprawozdanie</a:t>
            </a:r>
          </a:p>
          <a:p>
            <a:pPr algn="ctr"/>
            <a:r>
              <a:rPr lang="pl-PL" sz="1900" dirty="0">
                <a:solidFill>
                  <a:srgbClr val="660033"/>
                </a:solidFill>
                <a:latin typeface="Cambria" panose="02040503050406030204" pitchFamily="18" charset="0"/>
              </a:rPr>
              <a:t>Prezesa Urzędu Zamówień Publicznych</a:t>
            </a:r>
          </a:p>
          <a:p>
            <a:pPr algn="ctr"/>
            <a:r>
              <a:rPr lang="pl-PL" sz="1900" dirty="0">
                <a:solidFill>
                  <a:srgbClr val="660033"/>
                </a:solidFill>
                <a:latin typeface="Cambria" panose="02040503050406030204" pitchFamily="18" charset="0"/>
              </a:rPr>
              <a:t>z funkcjonowania systemu zamówień publicznych w 2024 r.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0630CBE-C8C6-3FCE-B8AD-731CBCC79498}"/>
              </a:ext>
            </a:extLst>
          </p:cNvPr>
          <p:cNvSpPr txBox="1"/>
          <p:nvPr/>
        </p:nvSpPr>
        <p:spPr>
          <a:xfrm>
            <a:off x="539552" y="1859340"/>
            <a:ext cx="790732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000538E-2E71-7E10-D75E-AC37E45F5B6A}"/>
              </a:ext>
            </a:extLst>
          </p:cNvPr>
          <p:cNvSpPr txBox="1"/>
          <p:nvPr/>
        </p:nvSpPr>
        <p:spPr>
          <a:xfrm>
            <a:off x="1124950" y="5488136"/>
            <a:ext cx="76006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000" b="0" dirty="0">
                <a:latin typeface="Cambria" panose="02040503050406030204" pitchFamily="18" charset="0"/>
                <a:ea typeface="Cambria" panose="02040503050406030204" pitchFamily="18" charset="0"/>
              </a:rPr>
              <a:t>Źródło: Sprawozdanie Prezesa Urzędu Zamówień Publicznych z funkcjonowania systemu zamówień publicznych w 2024 r., Warszawa, czerwiec 2025 r., str. 37, </a:t>
            </a:r>
            <a:r>
              <a:rPr lang="pl-PL" sz="1000" b="0" dirty="0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https://www.gov.pl/web/uzp/sprawozdania-o-funkcjonowaniu-systemu-zamowien-publicznych</a:t>
            </a:r>
            <a:r>
              <a:rPr lang="pl-PL" sz="1000" b="0" dirty="0">
                <a:latin typeface="Cambria" panose="02040503050406030204" pitchFamily="18" charset="0"/>
                <a:ea typeface="Cambria" panose="02040503050406030204" pitchFamily="18" charset="0"/>
              </a:rPr>
              <a:t> (dostęp: 26.09.2025 r.)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CD9AE0E1-F5BE-ECBA-95A9-FEF3FA1E0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1579966"/>
            <a:ext cx="6697010" cy="390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47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DBF98-D7F2-F17B-8BB1-F48BB9D0B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C5B823C-FBE5-EC7B-D73B-B49C3EDF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28B5EB0-64A8-7C17-08DB-146C75CB4B2D}"/>
              </a:ext>
            </a:extLst>
          </p:cNvPr>
          <p:cNvSpPr txBox="1"/>
          <p:nvPr/>
        </p:nvSpPr>
        <p:spPr>
          <a:xfrm>
            <a:off x="1403647" y="332656"/>
            <a:ext cx="7043227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jako jeden z trybów postępowania o udzielenie zamówienia publicznego</a:t>
            </a:r>
          </a:p>
          <a:p>
            <a:pPr algn="ctr"/>
            <a:endParaRPr lang="pl-PL" sz="26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71F79A6-0945-A842-B808-81C2D4D7118E}"/>
              </a:ext>
            </a:extLst>
          </p:cNvPr>
          <p:cNvSpPr txBox="1"/>
          <p:nvPr/>
        </p:nvSpPr>
        <p:spPr>
          <a:xfrm>
            <a:off x="539552" y="1859340"/>
            <a:ext cx="7907322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definicja </a:t>
            </a:r>
          </a:p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b="0" i="1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to tryb udzielenia zamówienia, w którym w odpowiedzi na ogłoszenie o zamówieniu wnioski o dopuszczenie do udziału w postępowaniu mogą składać wszyscy zainteresowani wykonawcy. Zamawiający prowadzi dialog z zaproszonymi do udziału w dialogu wykonawcami w zakresie zaproponowanych przez nich rozwiązań, po zakończeniu którego zaprasza ich do składania ofert (art. 169 ustawy Pzp).</a:t>
            </a: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2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2EB68-9288-DF19-7E25-41BA8D22D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D40D415-DC69-252D-7D1D-27B7379E1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A18962B-F9BE-83C4-BC07-E814B0B45E50}"/>
              </a:ext>
            </a:extLst>
          </p:cNvPr>
          <p:cNvSpPr txBox="1"/>
          <p:nvPr/>
        </p:nvSpPr>
        <p:spPr>
          <a:xfrm>
            <a:off x="1403647" y="332656"/>
            <a:ext cx="704322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Przesłanki udzielenia zamówienia w trybie dialogu konkurencyjnego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C1CD4C2A-CBF8-2FC0-6B43-A949F324A939}"/>
              </a:ext>
            </a:extLst>
          </p:cNvPr>
          <p:cNvSpPr txBox="1"/>
          <p:nvPr/>
        </p:nvSpPr>
        <p:spPr>
          <a:xfrm>
            <a:off x="539552" y="1859340"/>
            <a:ext cx="790732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sz="24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l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</a:rPr>
              <a:t>art. 170 ustawy Pzp:</a:t>
            </a:r>
          </a:p>
          <a:p>
            <a:pPr algn="l"/>
            <a:endParaRPr lang="pl-PL" sz="20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b="0" i="1" dirty="0">
                <a:solidFill>
                  <a:srgbClr val="660033"/>
                </a:solidFill>
                <a:latin typeface="Cambria" panose="02040503050406030204" pitchFamily="18" charset="0"/>
              </a:rPr>
              <a:t>Zamawiający może udzielić zamówienia w trybie dialogu konkurencyjnego, jeżeli zachodzi co najmniej jedna z okoliczności, o których mowa w art. 153. Przepis art. 154 stosuje się odpowiednio.</a:t>
            </a:r>
          </a:p>
          <a:p>
            <a:pPr marL="342900" indent="-342900" algn="l">
              <a:buFontTx/>
              <a:buChar char="-"/>
            </a:pPr>
            <a:endParaRPr lang="pl-PL" sz="2400" b="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66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9F245-9A08-7B73-8B61-ED73CDDDF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36A4C56-FC1D-D3E3-1AE5-0BA9BF25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12FB657-01FD-F0EA-479B-F24D1A8645C1}"/>
              </a:ext>
            </a:extLst>
          </p:cNvPr>
          <p:cNvSpPr txBox="1"/>
          <p:nvPr/>
        </p:nvSpPr>
        <p:spPr>
          <a:xfrm>
            <a:off x="539552" y="1859340"/>
            <a:ext cx="7907322" cy="4380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art. 153 ustawy Pzp [Przesłanki udzielenia zamówienia w trybie negocjacji z ogłoszeniem]:</a:t>
            </a:r>
          </a:p>
          <a:p>
            <a:pPr algn="l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Aft>
                <a:spcPts val="750"/>
              </a:spcAft>
              <a:buNone/>
            </a:pPr>
            <a:r>
              <a:rPr lang="pl-PL" sz="1900" b="0" i="1" dirty="0">
                <a:solidFill>
                  <a:srgbClr val="6600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Zamawiający może udzielić zamówienia w trybie negocjacji z ogłoszeniem, jeżeli zachodzi co najmniej jedna z następujących okoliczności:</a:t>
            </a:r>
          </a:p>
          <a:p>
            <a:pPr algn="just">
              <a:buNone/>
            </a:pPr>
            <a:r>
              <a:rPr lang="pl-PL" sz="1900" b="0" i="1" dirty="0">
                <a:solidFill>
                  <a:srgbClr val="6600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1) rozwiązania dostępne na rynku nie mogą zaspokoić, bez ich dostosowania, potrzeb zamawiającego;</a:t>
            </a:r>
          </a:p>
          <a:p>
            <a:pPr algn="just">
              <a:buNone/>
            </a:pPr>
            <a:r>
              <a:rPr lang="pl-PL" sz="1900" b="0" i="1" dirty="0">
                <a:solidFill>
                  <a:srgbClr val="6600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2) roboty budowlane, dostawy lub usługi obejmują rozwiązania projektowe lub innowacyjne;</a:t>
            </a:r>
          </a:p>
          <a:p>
            <a:pPr algn="just"/>
            <a:r>
              <a:rPr lang="pl-PL" sz="1900" b="0" i="1" dirty="0">
                <a:solidFill>
                  <a:srgbClr val="6600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3) zamówienie nie może zostać udzielone bez wcześniejszych negocjacji z uwagi na szczególne okoliczności dotyczące jego charakteru, stopnia złożoności lub uwarunkowań prawnych lub finansowych, lub z uwagi na ryzyko związane z robotami budowlanymi, dostawami lub usługami;</a:t>
            </a: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00E9E82-69DE-9AE5-9F47-37673B4D850F}"/>
              </a:ext>
            </a:extLst>
          </p:cNvPr>
          <p:cNvSpPr txBox="1"/>
          <p:nvPr/>
        </p:nvSpPr>
        <p:spPr>
          <a:xfrm>
            <a:off x="1403647" y="332656"/>
            <a:ext cx="704322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Przesłanki udzielenia zamówienia w trybie dialogu konkurencyjnego</a:t>
            </a:r>
          </a:p>
        </p:txBody>
      </p:sp>
    </p:spTree>
    <p:extLst>
      <p:ext uri="{BB962C8B-B14F-4D97-AF65-F5344CB8AC3E}">
        <p14:creationId xmlns:p14="http://schemas.microsoft.com/office/powerpoint/2010/main" val="206840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45A99-E4CF-6D24-446C-F4ED9D8F0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D78A690-56F4-EDD1-1080-3194F03B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6CF68D85-7E59-EAF3-63C6-0B55E5E9C455}"/>
              </a:ext>
            </a:extLst>
          </p:cNvPr>
          <p:cNvSpPr txBox="1"/>
          <p:nvPr/>
        </p:nvSpPr>
        <p:spPr>
          <a:xfrm>
            <a:off x="539552" y="1859340"/>
            <a:ext cx="7907322" cy="5155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art. 153 ustawy Pzp [Przesłanki udzielenia zamówienia w trybie negocjacji z ogłoszeniem]:</a:t>
            </a:r>
          </a:p>
          <a:p>
            <a:pPr algn="l"/>
            <a:endParaRPr lang="pl-PL" sz="200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None/>
            </a:pPr>
            <a:r>
              <a:rPr lang="pl-PL" sz="1900" b="0" i="1" dirty="0">
                <a:solidFill>
                  <a:srgbClr val="6600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4) jeżeli zamawiający nie może opisać przedmiotu zamówienia w wystarczająco precyzyjny sposób przez odniesienie do określonej normy, europejskiej oceny technicznej, o której mowa w art. 101 ust. 1 pkt 2 lit. c, wspólnej specyfikacji technicznej, o której mowa w art. 101 ust. 1 pkt 2 lit. d, lub referencji technicznej;</a:t>
            </a:r>
          </a:p>
          <a:p>
            <a:pPr algn="just"/>
            <a:r>
              <a:rPr lang="pl-PL" sz="1900" b="0" i="1" dirty="0">
                <a:solidFill>
                  <a:srgbClr val="660033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5) w postępowaniu prowadzonym uprzednio w trybie przetargu nieograniczonego lub przetargu ograniczonego wszystkie wnioski o dopuszczenie do udziału w postępowaniu zostały odrzucone na podstawie art. 146 ust. 1 lub wszystkie oferty zostały odrzucone na podstawie art. 226 ust. 1, lub zamawiający unieważnił postępowanie na podstawie art. 255 pkt 3.</a:t>
            </a:r>
          </a:p>
          <a:p>
            <a:pPr algn="just">
              <a:buNone/>
            </a:pPr>
            <a:endParaRPr lang="pl-PL" sz="1900" b="0" i="1" dirty="0">
              <a:solidFill>
                <a:srgbClr val="660033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None/>
            </a:pPr>
            <a:endParaRPr lang="pl-PL" sz="19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6C6A32D-1777-91A4-1ADA-B0E8C57CDCED}"/>
              </a:ext>
            </a:extLst>
          </p:cNvPr>
          <p:cNvSpPr txBox="1"/>
          <p:nvPr/>
        </p:nvSpPr>
        <p:spPr>
          <a:xfrm>
            <a:off x="1403647" y="332656"/>
            <a:ext cx="704322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>
                <a:solidFill>
                  <a:srgbClr val="660033"/>
                </a:solidFill>
                <a:latin typeface="Cambria" panose="02040503050406030204" pitchFamily="18" charset="0"/>
              </a:rPr>
              <a:t>Przesłanki udzielenia zamówienia w trybie dialogu konkurencyjnego</a:t>
            </a:r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351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9F96B-FA97-2C59-5935-CE8546478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C73711-A5C5-8204-EE94-5B878D43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67FBE6C2-C13B-2F6C-7261-4668E5B53A94}"/>
              </a:ext>
            </a:extLst>
          </p:cNvPr>
          <p:cNvSpPr txBox="1"/>
          <p:nvPr/>
        </p:nvSpPr>
        <p:spPr>
          <a:xfrm>
            <a:off x="556260" y="1844824"/>
            <a:ext cx="7907322" cy="309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</a:rPr>
              <a:t>art.  325 ustawy Pzp:</a:t>
            </a:r>
          </a:p>
          <a:p>
            <a:pPr algn="l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</a:pP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Zamawiający może zorganizować konkurs w celu wyboru pracy konkursowej o charakterze twórczym, dotyczącej, w szczególności planowania przestrzennego, projektowania urbanistycznego, projektowania architektonicznego, projektowania architektoniczno-budowlanego, przetwarzania danych, projektowania z zakresu informatyki oraz zamierzenia innowacyjnego.</a:t>
            </a:r>
          </a:p>
          <a:p>
            <a:pPr marL="457200" indent="-457200" algn="just">
              <a:buAutoNum type="arabicPeriod"/>
            </a:pPr>
            <a:endParaRPr lang="pl-PL" sz="1900" b="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F0C5F10-8DEF-CD21-2221-DFF9EF8E70B5}"/>
              </a:ext>
            </a:extLst>
          </p:cNvPr>
          <p:cNvSpPr txBox="1"/>
          <p:nvPr/>
        </p:nvSpPr>
        <p:spPr>
          <a:xfrm>
            <a:off x="1403647" y="332656"/>
            <a:ext cx="704322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>
                <a:solidFill>
                  <a:srgbClr val="660033"/>
                </a:solidFill>
                <a:latin typeface="Cambria" panose="02040503050406030204" pitchFamily="18" charset="0"/>
              </a:rPr>
              <a:t>Przesłanki udzielenia zamówienia w trybie dialogu konkurencyjnego</a:t>
            </a:r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7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FC142-02D8-A66C-E6A7-6912115CA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A968DFF-487D-8A31-B9EC-1AC6E002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05A78FD-ACB4-5C01-EAC9-EA5A2E190B2F}"/>
              </a:ext>
            </a:extLst>
          </p:cNvPr>
          <p:cNvSpPr txBox="1"/>
          <p:nvPr/>
        </p:nvSpPr>
        <p:spPr>
          <a:xfrm>
            <a:off x="556260" y="1844824"/>
            <a:ext cx="7907322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</a:rPr>
              <a:t>art.  325 ustawy Pzp:</a:t>
            </a:r>
          </a:p>
          <a:p>
            <a:pPr algn="l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Jeżeli zamawiający zamierza udzielić zamówienia na usługi projektowania architektonicznego lub projektowania architektoniczno-budowlanego, zamówienie takie poprzedzone jest konkursem.</a:t>
            </a:r>
          </a:p>
          <a:p>
            <a:pPr marL="457200" indent="-457200" algn="just">
              <a:buAutoNum type="arabicPeriod" startAt="2"/>
            </a:pP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Przepisu ust. 2 nie stosuje się do zamówień:</a:t>
            </a:r>
          </a:p>
          <a:p>
            <a:pPr marL="903287" indent="-457200" algn="just">
              <a:buFont typeface="+mj-lt"/>
              <a:buAutoNum type="arabicParenR"/>
            </a:pP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	udzielanych w trybie negocjacji z ogłoszeniem, </a:t>
            </a:r>
            <a:r>
              <a:rPr lang="pl-PL" sz="1900" i="1" dirty="0">
                <a:solidFill>
                  <a:srgbClr val="660033"/>
                </a:solidFill>
                <a:latin typeface="Cambria" panose="02040503050406030204" pitchFamily="18" charset="0"/>
              </a:rPr>
              <a:t>dialogu konkurencyjnego</a:t>
            </a: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, negocjacji bez ogłoszenia lub zamówienia z wolnej ręki;</a:t>
            </a:r>
          </a:p>
          <a:p>
            <a:pPr marL="903287" indent="-457200" algn="just">
              <a:buFont typeface="+mj-lt"/>
              <a:buAutoNum type="arabicParenR"/>
            </a:pP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o wartościach mniejszych niż progi unijne;</a:t>
            </a:r>
          </a:p>
          <a:p>
            <a:pPr marL="903287" indent="-457200" algn="just">
              <a:buFont typeface="+mj-lt"/>
              <a:buAutoNum type="arabicParenR"/>
            </a:pPr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których przedmiotem jest obiekt liniowy w rozumieniu ustawy z dnia 7 lipca 1994 r. - Prawo budowlane.</a:t>
            </a:r>
          </a:p>
          <a:p>
            <a:pPr marL="446088" indent="-446088" algn="just"/>
            <a:r>
              <a:rPr lang="pl-PL" sz="1900" b="0" i="1" dirty="0">
                <a:solidFill>
                  <a:srgbClr val="660033"/>
                </a:solidFill>
                <a:latin typeface="Cambria" panose="02040503050406030204" pitchFamily="18" charset="0"/>
              </a:rPr>
              <a:t>4.    Do konkursu przepisy działu I rozdziału 2 stosuje się odpowiednio, z tym że przepisu art. 17 nie stosuje się.</a:t>
            </a:r>
          </a:p>
          <a:p>
            <a:pPr marL="457200" indent="-457200" algn="just">
              <a:buAutoNum type="arabicPeriod"/>
            </a:pPr>
            <a:endParaRPr lang="pl-PL" sz="1900" b="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FE18811-1B3E-0BD8-C71B-BACF46E80EFC}"/>
              </a:ext>
            </a:extLst>
          </p:cNvPr>
          <p:cNvSpPr txBox="1"/>
          <p:nvPr/>
        </p:nvSpPr>
        <p:spPr>
          <a:xfrm>
            <a:off x="1403647" y="332656"/>
            <a:ext cx="704322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>
                <a:solidFill>
                  <a:srgbClr val="660033"/>
                </a:solidFill>
                <a:latin typeface="Cambria" panose="02040503050406030204" pitchFamily="18" charset="0"/>
              </a:rPr>
              <a:t>Przesłanki udzielenia zamówienia w trybie dialogu konkurencyjnego</a:t>
            </a:r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7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205EF-FEAF-724A-5233-46616F5A7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0F69DEB-4D14-4F8B-3D3E-1CA5BCC7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rgbClr val="660033"/>
          </a:solidFill>
          <a:ln>
            <a:solidFill>
              <a:srgbClr val="660033"/>
            </a:solidFill>
          </a:ln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  <a:latin typeface="Georgia" pitchFamily="18" charset="0"/>
              </a:rPr>
              <a:t>www.pierog.pl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960A89C-6469-FE46-AAA8-33FD421E3D22}"/>
              </a:ext>
            </a:extLst>
          </p:cNvPr>
          <p:cNvSpPr txBox="1"/>
          <p:nvPr/>
        </p:nvSpPr>
        <p:spPr>
          <a:xfrm>
            <a:off x="1403647" y="332656"/>
            <a:ext cx="7043227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300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ctr"/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</a:t>
            </a:r>
            <a:r>
              <a:rPr lang="pl-PL" sz="2300" dirty="0">
                <a:solidFill>
                  <a:srgbClr val="66003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przebieg procedury wieloetapowej </a:t>
            </a:r>
          </a:p>
          <a:p>
            <a:pPr algn="ctr"/>
            <a:endParaRPr lang="pl-PL" sz="2600" dirty="0">
              <a:solidFill>
                <a:srgbClr val="660033"/>
              </a:solidFill>
              <a:latin typeface="Cambria" panose="02040503050406030204" pitchFamily="18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0D47BD3-F309-770B-24D0-10E7BA4AFBD0}"/>
              </a:ext>
            </a:extLst>
          </p:cNvPr>
          <p:cNvSpPr txBox="1"/>
          <p:nvPr/>
        </p:nvSpPr>
        <p:spPr>
          <a:xfrm>
            <a:off x="539552" y="1859340"/>
            <a:ext cx="7907322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dirty="0">
                <a:solidFill>
                  <a:srgbClr val="660033"/>
                </a:solidFill>
                <a:latin typeface="Cambria" panose="02040503050406030204" pitchFamily="18" charset="0"/>
              </a:rPr>
              <a:t>Etapowanie procedury w oparciu o definicję ustawową:</a:t>
            </a:r>
          </a:p>
          <a:p>
            <a:pPr algn="just"/>
            <a:endParaRPr lang="pl-PL" sz="200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r>
              <a:rPr lang="pl-PL" sz="2000" b="0" i="1" dirty="0">
                <a:solidFill>
                  <a:srgbClr val="660033"/>
                </a:solidFill>
                <a:latin typeface="Cambria" panose="02040503050406030204" pitchFamily="18" charset="0"/>
              </a:rPr>
              <a:t>Dialog konkurencyjny to tryb udzielenia zamówienia, w którym </a:t>
            </a:r>
            <a:r>
              <a:rPr lang="pl-PL" sz="2000" i="1" dirty="0">
                <a:solidFill>
                  <a:srgbClr val="660033"/>
                </a:solidFill>
                <a:latin typeface="Cambria" panose="02040503050406030204" pitchFamily="18" charset="0"/>
              </a:rPr>
              <a:t>w odpowiedzi na ogłoszenie</a:t>
            </a:r>
            <a:r>
              <a:rPr lang="pl-PL" sz="2000" b="0" i="1" dirty="0">
                <a:solidFill>
                  <a:srgbClr val="660033"/>
                </a:solidFill>
                <a:latin typeface="Cambria" panose="02040503050406030204" pitchFamily="18" charset="0"/>
              </a:rPr>
              <a:t> o zamówieniu </a:t>
            </a:r>
            <a:r>
              <a:rPr lang="pl-PL" sz="2000" i="1" dirty="0">
                <a:solidFill>
                  <a:srgbClr val="660033"/>
                </a:solidFill>
                <a:latin typeface="Cambria" panose="02040503050406030204" pitchFamily="18" charset="0"/>
              </a:rPr>
              <a:t>wnioski o dopuszczenie do udziału w postępowaniu </a:t>
            </a:r>
            <a:r>
              <a:rPr lang="pl-PL" sz="2000" b="0" i="1" dirty="0">
                <a:solidFill>
                  <a:srgbClr val="660033"/>
                </a:solidFill>
                <a:latin typeface="Cambria" panose="02040503050406030204" pitchFamily="18" charset="0"/>
              </a:rPr>
              <a:t>mogą składać wszyscy zainteresowani wykonawcy. Zamawiający </a:t>
            </a:r>
            <a:r>
              <a:rPr lang="pl-PL" sz="2000" i="1" dirty="0">
                <a:solidFill>
                  <a:srgbClr val="660033"/>
                </a:solidFill>
                <a:latin typeface="Cambria" panose="02040503050406030204" pitchFamily="18" charset="0"/>
              </a:rPr>
              <a:t>prowadzi dialog </a:t>
            </a:r>
            <a:r>
              <a:rPr lang="pl-PL" sz="2000" b="0" i="1" dirty="0">
                <a:solidFill>
                  <a:srgbClr val="660033"/>
                </a:solidFill>
                <a:latin typeface="Cambria" panose="02040503050406030204" pitchFamily="18" charset="0"/>
              </a:rPr>
              <a:t>z zaproszonymi do udziału w dialogu wykonawcami w zakresie zaproponowanych przez nich rozwiązań, po zakończeniu którego </a:t>
            </a:r>
            <a:r>
              <a:rPr lang="pl-PL" sz="2000" i="1" dirty="0">
                <a:solidFill>
                  <a:srgbClr val="660033"/>
                </a:solidFill>
                <a:latin typeface="Cambria" panose="02040503050406030204" pitchFamily="18" charset="0"/>
              </a:rPr>
              <a:t>zaprasza ich do składania ofert </a:t>
            </a:r>
            <a:r>
              <a:rPr lang="pl-PL" sz="2000" b="0" dirty="0">
                <a:solidFill>
                  <a:srgbClr val="660033"/>
                </a:solidFill>
                <a:latin typeface="Cambria" panose="02040503050406030204" pitchFamily="18" charset="0"/>
              </a:rPr>
              <a:t>(art. 169 ustawy Pzp).</a:t>
            </a:r>
            <a:endParaRPr lang="pl-PL" sz="2000" b="0" i="1" dirty="0">
              <a:solidFill>
                <a:srgbClr val="660033"/>
              </a:solidFill>
              <a:latin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pl-PL" sz="2200" b="0" dirty="0">
              <a:solidFill>
                <a:srgbClr val="66003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35256"/>
      </p:ext>
    </p:extLst>
  </p:cSld>
  <p:clrMapOvr>
    <a:masterClrMapping/>
  </p:clrMapOvr>
</p:sld>
</file>

<file path=ppt/theme/theme1.xml><?xml version="1.0" encoding="utf-8"?>
<a:theme xmlns:a="http://schemas.openxmlformats.org/drawingml/2006/main" name="Kancelaria - wzór">
  <a:themeElements>
    <a:clrScheme name="abc">
      <a:dk1>
        <a:sysClr val="windowText" lastClr="000000"/>
      </a:dk1>
      <a:lt1>
        <a:sysClr val="window" lastClr="FFFFFF"/>
      </a:lt1>
      <a:dk2>
        <a:srgbClr val="712B30"/>
      </a:dk2>
      <a:lt2>
        <a:srgbClr val="EEECE1"/>
      </a:lt2>
      <a:accent1>
        <a:srgbClr val="953734"/>
      </a:accent1>
      <a:accent2>
        <a:srgbClr val="D99694"/>
      </a:accent2>
      <a:accent3>
        <a:srgbClr val="E5B9B7"/>
      </a:accent3>
      <a:accent4>
        <a:srgbClr val="712B30"/>
      </a:accent4>
      <a:accent5>
        <a:srgbClr val="94424A"/>
      </a:accent5>
      <a:accent6>
        <a:srgbClr val="E5B9B7"/>
      </a:accent6>
      <a:hlink>
        <a:srgbClr val="632423"/>
      </a:hlink>
      <a:folHlink>
        <a:srgbClr val="F2DCDB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2820</TotalTime>
  <Words>1228</Words>
  <Application>Microsoft Office PowerPoint</Application>
  <PresentationFormat>Pokaz na ekranie (4:3)</PresentationFormat>
  <Paragraphs>169</Paragraphs>
  <Slides>18</Slides>
  <Notes>18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Georgia</vt:lpstr>
      <vt:lpstr>Kancelaria - wzór</vt:lpstr>
      <vt:lpstr>Projekt niestandardowy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Paweł Skrodzki</dc:creator>
  <cp:lastModifiedBy>Jarosz Katarzyna</cp:lastModifiedBy>
  <cp:revision>150</cp:revision>
  <cp:lastPrinted>2023-11-24T06:30:22Z</cp:lastPrinted>
  <dcterms:created xsi:type="dcterms:W3CDTF">2021-03-21T19:33:30Z</dcterms:created>
  <dcterms:modified xsi:type="dcterms:W3CDTF">2025-09-29T06:32:30Z</dcterms:modified>
</cp:coreProperties>
</file>