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31" r:id="rId3"/>
    <p:sldId id="294" r:id="rId4"/>
    <p:sldId id="293"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29" r:id="rId30"/>
    <p:sldId id="330" r:id="rId3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47" autoAdjust="0"/>
  </p:normalViewPr>
  <p:slideViewPr>
    <p:cSldViewPr snapToGrid="0">
      <p:cViewPr varScale="1">
        <p:scale>
          <a:sx n="88" d="100"/>
          <a:sy n="88" d="100"/>
        </p:scale>
        <p:origin x="-1434" y="-102"/>
      </p:cViewPr>
      <p:guideLst>
        <p:guide orient="horz" pos="2183"/>
        <p:guide pos="3840"/>
      </p:guideLst>
    </p:cSldViewPr>
  </p:slideViewPr>
  <p:notesTextViewPr>
    <p:cViewPr>
      <p:scale>
        <a:sx n="3" d="2"/>
        <a:sy n="3" d="2"/>
      </p:scale>
      <p:origin x="0" y="0"/>
    </p:cViewPr>
  </p:notesTextViewPr>
  <p:sorterViewPr>
    <p:cViewPr>
      <p:scale>
        <a:sx n="60" d="100"/>
        <a:sy n="60" d="100"/>
      </p:scale>
      <p:origin x="0" y="-96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1D1E9-64BE-4381-8DE4-1EAD57472F53}" type="datetimeFigureOut">
              <a:rPr lang="pl-PL" smtClean="0"/>
              <a:t>2019-06-28</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0F663-F819-40BB-8916-EB9ACE288372}" type="slidenum">
              <a:rPr lang="pl-PL" smtClean="0"/>
              <a:t>‹#›</a:t>
            </a:fld>
            <a:endParaRPr lang="pl-PL"/>
          </a:p>
        </p:txBody>
      </p:sp>
    </p:spTree>
    <p:extLst>
      <p:ext uri="{BB962C8B-B14F-4D97-AF65-F5344CB8AC3E}">
        <p14:creationId xmlns:p14="http://schemas.microsoft.com/office/powerpoint/2010/main" val="2274424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u="sng" kern="1200" dirty="0" smtClean="0">
                <a:solidFill>
                  <a:schemeClr val="tx1"/>
                </a:solidFill>
                <a:effectLst/>
                <a:latin typeface="+mn-lt"/>
                <a:ea typeface="+mn-ea"/>
                <a:cs typeface="+mn-cs"/>
              </a:rPr>
              <a:t>Pamiętaj!</a:t>
            </a:r>
            <a:r>
              <a:rPr lang="pl-PL" sz="1200" kern="1200" dirty="0" smtClean="0">
                <a:solidFill>
                  <a:schemeClr val="tx1"/>
                </a:solidFill>
                <a:effectLst/>
                <a:latin typeface="+mn-lt"/>
                <a:ea typeface="+mn-ea"/>
                <a:cs typeface="+mn-cs"/>
              </a:rPr>
              <a:t> Lina ma być ułożona pod pachami, a nie na karku ratownika. Zgięcie dolnej ręki powoduje większe opory przy poruszaniu w dół, a przez to wyhamowywanie.</a:t>
            </a:r>
            <a:endParaRPr lang="pl-PL" dirty="0" smtClean="0"/>
          </a:p>
          <a:p>
            <a:endParaRPr lang="pl-PL" dirty="0" smtClean="0"/>
          </a:p>
          <a:p>
            <a:r>
              <a:rPr lang="pl-PL" sz="1200" kern="1200" dirty="0" smtClean="0">
                <a:solidFill>
                  <a:schemeClr val="tx1"/>
                </a:solidFill>
                <a:effectLst/>
                <a:latin typeface="+mn-lt"/>
                <a:ea typeface="+mn-ea"/>
                <a:cs typeface="+mn-cs"/>
              </a:rPr>
              <a:t>W technice schodzenia w kluczu francuskim hamowanie odbywa się dzięki bardzo dużemu tarciu. </a:t>
            </a:r>
            <a:br>
              <a:rPr lang="pl-PL" sz="1200" kern="1200" dirty="0" smtClean="0">
                <a:solidFill>
                  <a:schemeClr val="tx1"/>
                </a:solidFill>
                <a:effectLst/>
                <a:latin typeface="+mn-lt"/>
                <a:ea typeface="+mn-ea"/>
                <a:cs typeface="+mn-cs"/>
              </a:rPr>
            </a:br>
            <a:r>
              <a:rPr lang="pl-PL" sz="1200" kern="1200" dirty="0" smtClean="0">
                <a:solidFill>
                  <a:schemeClr val="tx1"/>
                </a:solidFill>
                <a:effectLst/>
                <a:latin typeface="+mn-lt"/>
                <a:ea typeface="+mn-ea"/>
                <a:cs typeface="+mn-cs"/>
              </a:rPr>
              <a:t>W związku z powyższym należy bezwzględnie stosować grubą kurtkę oraz dobrze dopasowane rękawice, żeby nie doprowadzić do poparzeń na skutek tarcia. </a:t>
            </a:r>
          </a:p>
          <a:p>
            <a:r>
              <a:rPr lang="pl-PL" sz="1200" kern="1200" dirty="0" smtClean="0">
                <a:solidFill>
                  <a:schemeClr val="tx1"/>
                </a:solidFill>
                <a:effectLst/>
                <a:latin typeface="+mn-lt"/>
                <a:ea typeface="+mn-ea"/>
                <a:cs typeface="+mn-cs"/>
              </a:rPr>
              <a:t>Metoda ta uszkadza zewnętrzną warstwę odzieży.</a:t>
            </a:r>
          </a:p>
        </p:txBody>
      </p:sp>
      <p:sp>
        <p:nvSpPr>
          <p:cNvPr id="4" name="Symbol zastępczy numeru slajdu 3"/>
          <p:cNvSpPr>
            <a:spLocks noGrp="1"/>
          </p:cNvSpPr>
          <p:nvPr>
            <p:ph type="sldNum" sz="quarter" idx="10"/>
          </p:nvPr>
        </p:nvSpPr>
        <p:spPr/>
        <p:txBody>
          <a:bodyPr/>
          <a:lstStyle/>
          <a:p>
            <a:fld id="{F080F663-F819-40BB-8916-EB9ACE288372}" type="slidenum">
              <a:rPr lang="pl-PL" smtClean="0"/>
              <a:t>4</a:t>
            </a:fld>
            <a:endParaRPr lang="pl-PL"/>
          </a:p>
        </p:txBody>
      </p:sp>
    </p:spTree>
    <p:extLst>
      <p:ext uri="{BB962C8B-B14F-4D97-AF65-F5344CB8AC3E}">
        <p14:creationId xmlns:p14="http://schemas.microsoft.com/office/powerpoint/2010/main" val="407295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TYLKO DLA JEDNEJ OSOBY!!!!!</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15</a:t>
            </a:fld>
            <a:endParaRPr lang="pl-PL"/>
          </a:p>
        </p:txBody>
      </p:sp>
    </p:spTree>
    <p:extLst>
      <p:ext uri="{BB962C8B-B14F-4D97-AF65-F5344CB8AC3E}">
        <p14:creationId xmlns:p14="http://schemas.microsoft.com/office/powerpoint/2010/main" val="8404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Przesuwanie się wzdłuż krawędzi dachu wykonujemy poprzez wykonanie dwóch czynności sekwencyjnie: skrócenia jednej liny (np. lonży), </a:t>
            </a:r>
            <a:br>
              <a:rPr lang="pl-PL" sz="1200" kern="1200" dirty="0" smtClean="0">
                <a:solidFill>
                  <a:schemeClr val="tx1"/>
                </a:solidFill>
                <a:effectLst/>
                <a:latin typeface="+mn-lt"/>
                <a:ea typeface="+mn-ea"/>
                <a:cs typeface="+mn-cs"/>
              </a:rPr>
            </a:br>
            <a:r>
              <a:rPr lang="pl-PL" sz="1200" kern="1200" dirty="0" smtClean="0">
                <a:solidFill>
                  <a:schemeClr val="tx1"/>
                </a:solidFill>
                <a:effectLst/>
                <a:latin typeface="+mn-lt"/>
                <a:ea typeface="+mn-ea"/>
                <a:cs typeface="+mn-cs"/>
              </a:rPr>
              <a:t>a następnie wydłużenie drugiej (np. I’D).</a:t>
            </a:r>
          </a:p>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16</a:t>
            </a:fld>
            <a:endParaRPr lang="pl-PL"/>
          </a:p>
        </p:txBody>
      </p:sp>
    </p:spTree>
    <p:extLst>
      <p:ext uri="{BB962C8B-B14F-4D97-AF65-F5344CB8AC3E}">
        <p14:creationId xmlns:p14="http://schemas.microsoft.com/office/powerpoint/2010/main" val="80548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effectLst/>
                <a:latin typeface="+mn-lt"/>
                <a:ea typeface="+mn-ea"/>
                <a:cs typeface="+mn-cs"/>
              </a:rPr>
              <a:t>Asekuracja poszkodowanego na drabinie dla osób, u których podejrzewamy problem z samodzielnym poruszaniem się po drabinie. Należy linę przełożyć pomiędzy ostatnim, a przedostatnim szczeblem drabiny.</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Asekuracja za pomocą półwyblinki.</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Cały czas podczas działań przynajmniej jedna osoba podtrzymuje drabinę (w zastępie 6 osobowym wykonują to 2 osoby).</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17</a:t>
            </a:fld>
            <a:endParaRPr lang="pl-PL"/>
          </a:p>
        </p:txBody>
      </p:sp>
    </p:spTree>
    <p:extLst>
      <p:ext uri="{BB962C8B-B14F-4D97-AF65-F5344CB8AC3E}">
        <p14:creationId xmlns:p14="http://schemas.microsoft.com/office/powerpoint/2010/main" val="4105236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Asekuracja ze stanowiska z „ciała” przez półwyblinkę.</a:t>
            </a:r>
          </a:p>
          <a:p>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Przełożenie liny pomiędzy ostatnim, a przedostatnim szczeblem drabiny.</a:t>
            </a:r>
          </a:p>
          <a:p>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Zabezpieczenie poszkodowanego.</a:t>
            </a:r>
          </a:p>
          <a:p>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Drugi strażak pomaga poszkodowanemu wejść na drabinę.</a:t>
            </a:r>
          </a:p>
          <a:p>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Na napiętej linie pozwalamy schodzić poszkodowanemu po drabinie stale go kontrolując.</a:t>
            </a:r>
          </a:p>
        </p:txBody>
      </p:sp>
      <p:sp>
        <p:nvSpPr>
          <p:cNvPr id="4" name="Symbol zastępczy numeru slajdu 3"/>
          <p:cNvSpPr>
            <a:spLocks noGrp="1"/>
          </p:cNvSpPr>
          <p:nvPr>
            <p:ph type="sldNum" sz="quarter" idx="10"/>
          </p:nvPr>
        </p:nvSpPr>
        <p:spPr/>
        <p:txBody>
          <a:bodyPr/>
          <a:lstStyle/>
          <a:p>
            <a:fld id="{F080F663-F819-40BB-8916-EB9ACE288372}" type="slidenum">
              <a:rPr lang="pl-PL" smtClean="0"/>
              <a:t>18</a:t>
            </a:fld>
            <a:endParaRPr lang="pl-PL"/>
          </a:p>
        </p:txBody>
      </p:sp>
    </p:spTree>
    <p:extLst>
      <p:ext uri="{BB962C8B-B14F-4D97-AF65-F5344CB8AC3E}">
        <p14:creationId xmlns:p14="http://schemas.microsoft.com/office/powerpoint/2010/main" val="800172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Podczas zjazdu w technice dwóch lin ratownik obciąża tylko jedną linę (robocza – dopięta do pkt „B”), natomiast lina, na której prowadzona jest asekuracja (asekuracyjna – dopięta w pkt „A”) powinna być wydawana w taki sposób, aby nie była napięta i obciążona, ale jednocześnie nie może powstawać na niej zbyt duży luz.</a:t>
            </a:r>
          </a:p>
          <a:p>
            <a:endParaRPr lang="pl-PL" dirty="0" smtClean="0"/>
          </a:p>
          <a:p>
            <a:r>
              <a:rPr lang="pl-PL" sz="1200" kern="1200" dirty="0" smtClean="0">
                <a:solidFill>
                  <a:schemeClr val="tx1"/>
                </a:solidFill>
                <a:effectLst/>
                <a:latin typeface="+mn-lt"/>
                <a:ea typeface="+mn-ea"/>
                <a:cs typeface="+mn-cs"/>
              </a:rPr>
              <a:t>Należy tak wymierzyć długość liny, aby urządzenie zjazdowe było poza krawędzią.</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19</a:t>
            </a:fld>
            <a:endParaRPr lang="pl-PL"/>
          </a:p>
        </p:txBody>
      </p:sp>
    </p:spTree>
    <p:extLst>
      <p:ext uri="{BB962C8B-B14F-4D97-AF65-F5344CB8AC3E}">
        <p14:creationId xmlns:p14="http://schemas.microsoft.com/office/powerpoint/2010/main" val="837226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effectLst/>
                <a:latin typeface="+mn-lt"/>
                <a:ea typeface="+mn-ea"/>
                <a:cs typeface="+mn-cs"/>
              </a:rPr>
              <a:t>W pierwszej kolejności należy wymierzyć niezbędną ilość liny, aby ratownik dotarł do ustalonego poziomu.</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Następnie budujemy stanowisko do opuszczania i asekuracji ratownika. Z racji braku BPPM, wykorzystano do budowy stanowisk dwóch ratowników.</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Przed wyjściem poza barierkę ratownik wymierza sobie tak punkt wpięcia I’D, aby był on poza krawędzią balkonu po obciążeniu liny swoim ciężarem.</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Wyjście poza krawędź na zablokowanym I’D.</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Ratownik staje na krawędzi balkonu i tak opuszcza się na linie, aby w momencie oderwania nóg od krawędzi jego głowa znalazła się poniżej.</a:t>
            </a:r>
          </a:p>
          <a:p>
            <a:endParaRPr lang="pl-PL" sz="1200" kern="1200" dirty="0" smtClean="0">
              <a:solidFill>
                <a:schemeClr val="tx1"/>
              </a:solidFill>
              <a:effectLst/>
              <a:latin typeface="+mn-lt"/>
              <a:ea typeface="+mn-ea"/>
              <a:cs typeface="+mn-cs"/>
            </a:endParaRPr>
          </a:p>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21</a:t>
            </a:fld>
            <a:endParaRPr lang="pl-PL"/>
          </a:p>
        </p:txBody>
      </p:sp>
    </p:spTree>
    <p:extLst>
      <p:ext uri="{BB962C8B-B14F-4D97-AF65-F5344CB8AC3E}">
        <p14:creationId xmlns:p14="http://schemas.microsoft.com/office/powerpoint/2010/main" val="2854958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err="1" smtClean="0">
                <a:solidFill>
                  <a:schemeClr val="tx1"/>
                </a:solidFill>
                <a:effectLst/>
                <a:latin typeface="+mn-lt"/>
                <a:ea typeface="+mn-ea"/>
                <a:cs typeface="+mn-cs"/>
              </a:rPr>
              <a:t>Samoratowanie</a:t>
            </a:r>
            <a:r>
              <a:rPr lang="pl-PL" sz="1200" kern="1200" dirty="0" smtClean="0">
                <a:solidFill>
                  <a:schemeClr val="tx1"/>
                </a:solidFill>
                <a:effectLst/>
                <a:latin typeface="+mn-lt"/>
                <a:ea typeface="+mn-ea"/>
                <a:cs typeface="+mn-cs"/>
              </a:rPr>
              <a:t> na I’D –</a:t>
            </a:r>
            <a:r>
              <a:rPr lang="pl-PL" sz="1200" kern="1200" baseline="0" dirty="0" smtClean="0">
                <a:solidFill>
                  <a:schemeClr val="tx1"/>
                </a:solidFill>
                <a:effectLst/>
                <a:latin typeface="+mn-lt"/>
                <a:ea typeface="+mn-ea"/>
                <a:cs typeface="+mn-cs"/>
              </a:rPr>
              <a:t> </a:t>
            </a:r>
            <a:r>
              <a:rPr lang="pl-PL" sz="1200" kern="1200" dirty="0" smtClean="0">
                <a:solidFill>
                  <a:schemeClr val="tx1"/>
                </a:solidFill>
                <a:effectLst/>
                <a:latin typeface="+mn-lt"/>
                <a:ea typeface="+mn-ea"/>
                <a:cs typeface="+mn-cs"/>
              </a:rPr>
              <a:t>wykonane w technice jednej liny w sytuacji zagrożenia ratownika.</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Należy tak wymierzyć długość liny, aby urządzenie zjazdowe było poza krawędzią.</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22</a:t>
            </a:fld>
            <a:endParaRPr lang="pl-PL"/>
          </a:p>
        </p:txBody>
      </p:sp>
    </p:spTree>
    <p:extLst>
      <p:ext uri="{BB962C8B-B14F-4D97-AF65-F5344CB8AC3E}">
        <p14:creationId xmlns:p14="http://schemas.microsoft.com/office/powerpoint/2010/main" val="4063163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err="1" smtClean="0">
                <a:solidFill>
                  <a:schemeClr val="tx1"/>
                </a:solidFill>
                <a:effectLst/>
                <a:latin typeface="+mn-lt"/>
                <a:ea typeface="+mn-ea"/>
                <a:cs typeface="+mn-cs"/>
              </a:rPr>
              <a:t>Samoratowanie</a:t>
            </a:r>
            <a:r>
              <a:rPr lang="pl-PL" sz="1200" kern="1200" dirty="0" smtClean="0">
                <a:solidFill>
                  <a:schemeClr val="tx1"/>
                </a:solidFill>
                <a:effectLst/>
                <a:latin typeface="+mn-lt"/>
                <a:ea typeface="+mn-ea"/>
                <a:cs typeface="+mn-cs"/>
              </a:rPr>
              <a:t> na </a:t>
            </a:r>
            <a:r>
              <a:rPr lang="pl-PL" sz="1200" kern="1200" dirty="0" err="1" smtClean="0">
                <a:solidFill>
                  <a:schemeClr val="tx1"/>
                </a:solidFill>
                <a:effectLst/>
                <a:latin typeface="+mn-lt"/>
                <a:ea typeface="+mn-ea"/>
                <a:cs typeface="+mn-cs"/>
              </a:rPr>
              <a:t>półwyblince</a:t>
            </a:r>
            <a:r>
              <a:rPr lang="pl-PL" sz="1200" kern="1200" dirty="0" smtClean="0">
                <a:solidFill>
                  <a:schemeClr val="tx1"/>
                </a:solidFill>
                <a:effectLst/>
                <a:latin typeface="+mn-lt"/>
                <a:ea typeface="+mn-ea"/>
                <a:cs typeface="+mn-cs"/>
              </a:rPr>
              <a:t> –</a:t>
            </a:r>
            <a:r>
              <a:rPr lang="pl-PL" sz="1200" kern="1200" baseline="0" dirty="0" smtClean="0">
                <a:solidFill>
                  <a:schemeClr val="tx1"/>
                </a:solidFill>
                <a:effectLst/>
                <a:latin typeface="+mn-lt"/>
                <a:ea typeface="+mn-ea"/>
                <a:cs typeface="+mn-cs"/>
              </a:rPr>
              <a:t> </a:t>
            </a:r>
            <a:r>
              <a:rPr lang="pl-PL" sz="1200" kern="1200" dirty="0" smtClean="0">
                <a:solidFill>
                  <a:schemeClr val="tx1"/>
                </a:solidFill>
                <a:effectLst/>
                <a:latin typeface="+mn-lt"/>
                <a:ea typeface="+mn-ea"/>
                <a:cs typeface="+mn-cs"/>
              </a:rPr>
              <a:t>wykonane w technice jednej liny w sytuacji zagrożenia ratownika.</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Należy tak wymierzyć długość liny, aby karabinek z półwyblinką znalazł się poza krawędzią.</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W przypadku, gdy coś stanie się ratownikowi, asekurujący na dole napina linę i w ten sposób blokuje ratownika wiszącego, i powoli luzując, opuszcza go.</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23</a:t>
            </a:fld>
            <a:endParaRPr lang="pl-PL"/>
          </a:p>
        </p:txBody>
      </p:sp>
    </p:spTree>
    <p:extLst>
      <p:ext uri="{BB962C8B-B14F-4D97-AF65-F5344CB8AC3E}">
        <p14:creationId xmlns:p14="http://schemas.microsoft.com/office/powerpoint/2010/main" val="117664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effectLst/>
                <a:latin typeface="+mn-lt"/>
                <a:ea typeface="+mn-ea"/>
                <a:cs typeface="+mn-cs"/>
              </a:rPr>
              <a:t>Pas strażacki </a:t>
            </a:r>
            <a:r>
              <a:rPr lang="pl-PL" sz="1200" b="1" u="sng" kern="1200" dirty="0" smtClean="0">
                <a:solidFill>
                  <a:schemeClr val="tx1"/>
                </a:solidFill>
                <a:effectLst/>
                <a:latin typeface="+mn-lt"/>
                <a:ea typeface="+mn-ea"/>
                <a:cs typeface="+mn-cs"/>
              </a:rPr>
              <a:t>nie jest środkiem ochrony indywidualnej</a:t>
            </a:r>
            <a:r>
              <a:rPr lang="pl-PL" sz="1200" kern="1200" dirty="0" smtClean="0">
                <a:solidFill>
                  <a:schemeClr val="tx1"/>
                </a:solidFill>
                <a:effectLst/>
                <a:latin typeface="+mn-lt"/>
                <a:ea typeface="+mn-ea"/>
                <a:cs typeface="+mn-cs"/>
              </a:rPr>
              <a:t>, a stanowi jedynie wyposażenie osobiste strażaka. Może być wykorzystywany tylko </a:t>
            </a:r>
            <a:br>
              <a:rPr lang="pl-PL" sz="1200" kern="1200" dirty="0" smtClean="0">
                <a:solidFill>
                  <a:schemeClr val="tx1"/>
                </a:solidFill>
                <a:effectLst/>
                <a:latin typeface="+mn-lt"/>
                <a:ea typeface="+mn-ea"/>
                <a:cs typeface="+mn-cs"/>
              </a:rPr>
            </a:br>
            <a:r>
              <a:rPr lang="pl-PL" sz="1200" kern="1200" dirty="0" smtClean="0">
                <a:solidFill>
                  <a:schemeClr val="tx1"/>
                </a:solidFill>
                <a:effectLst/>
                <a:latin typeface="+mn-lt"/>
                <a:ea typeface="+mn-ea"/>
                <a:cs typeface="+mn-cs"/>
              </a:rPr>
              <a:t>w sytuacji, gdy nie dysponujemy innym sprzętem i za każdym razem po przeprowadzeniu analizy ryzyka podejmowanych działań.</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24</a:t>
            </a:fld>
            <a:endParaRPr lang="pl-PL"/>
          </a:p>
        </p:txBody>
      </p:sp>
    </p:spTree>
    <p:extLst>
      <p:ext uri="{BB962C8B-B14F-4D97-AF65-F5344CB8AC3E}">
        <p14:creationId xmlns:p14="http://schemas.microsoft.com/office/powerpoint/2010/main" val="3777668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Ten sposób samoratowania możemy stosować jedynie na pojedynczym odcinku węża pożarniczego, gdyż brak jest bezpiecznej metody „przejścia” ratownika przez łącznik węża pożarniczego.</a:t>
            </a:r>
          </a:p>
          <a:p>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Należy tak ułożyć ręce na wężu, aby uchwyt znajdował się za krawędzią parapetu i przed opleceniem uda.</a:t>
            </a:r>
            <a:endParaRPr lang="pl-PL" dirty="0" smtClean="0"/>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Dla zabezpieczenia na dole strażak (asekurujący) napina wąż w celu zwiększenia tarcia i zmniejszenia prędkości zjazdu/zejścia. Ratownik (ratujący się) oplata sobie dwukrotnie wokół uda wąż strażacki, a drugą nogą przytrzymuje w okolicach stopy. Jednocześnie oburącz trzyma za odcinek. </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25</a:t>
            </a:fld>
            <a:endParaRPr lang="pl-PL"/>
          </a:p>
        </p:txBody>
      </p:sp>
    </p:spTree>
    <p:extLst>
      <p:ext uri="{BB962C8B-B14F-4D97-AF65-F5344CB8AC3E}">
        <p14:creationId xmlns:p14="http://schemas.microsoft.com/office/powerpoint/2010/main" val="2505714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Do podchodzenia</a:t>
            </a:r>
          </a:p>
          <a:p>
            <a:r>
              <a:rPr lang="pl-PL" sz="1200" kern="1200" dirty="0" smtClean="0">
                <a:solidFill>
                  <a:schemeClr val="tx1"/>
                </a:solidFill>
                <a:effectLst/>
                <a:latin typeface="+mn-lt"/>
                <a:ea typeface="+mn-ea"/>
                <a:cs typeface="+mn-cs"/>
              </a:rPr>
              <a:t>Na lewej ręce ratownik się podciąga, a prawą nachwytem wybiera luz – następnie przyciągając ją do biodra blokuje I’D.</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5</a:t>
            </a:fld>
            <a:endParaRPr lang="pl-PL"/>
          </a:p>
        </p:txBody>
      </p:sp>
    </p:spTree>
    <p:extLst>
      <p:ext uri="{BB962C8B-B14F-4D97-AF65-F5344CB8AC3E}">
        <p14:creationId xmlns:p14="http://schemas.microsoft.com/office/powerpoint/2010/main" val="21717821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Asekuracja na lonży.</a:t>
            </a:r>
          </a:p>
          <a:p>
            <a:endParaRPr lang="pl-PL" dirty="0" smtClean="0"/>
          </a:p>
          <a:p>
            <a:r>
              <a:rPr lang="pl-PL" sz="1200" kern="1200" dirty="0" smtClean="0">
                <a:solidFill>
                  <a:schemeClr val="tx1"/>
                </a:solidFill>
                <a:effectLst/>
                <a:latin typeface="+mn-lt"/>
                <a:ea typeface="+mn-ea"/>
                <a:cs typeface="+mn-cs"/>
              </a:rPr>
              <a:t>W momencie, gdy chcemy pracować w ekspozycji, należy zastosować technikę dwóch lin (podpiąć linę asekuracyjną do ratownika).</a:t>
            </a:r>
            <a:endParaRPr lang="pl-PL" b="1"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26</a:t>
            </a:fld>
            <a:endParaRPr lang="pl-PL"/>
          </a:p>
        </p:txBody>
      </p:sp>
    </p:spTree>
    <p:extLst>
      <p:ext uri="{BB962C8B-B14F-4D97-AF65-F5344CB8AC3E}">
        <p14:creationId xmlns:p14="http://schemas.microsoft.com/office/powerpoint/2010/main" val="4117833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effectLst/>
                <a:latin typeface="+mn-lt"/>
                <a:ea typeface="+mn-ea"/>
                <a:cs typeface="+mn-cs"/>
              </a:rPr>
              <a:t>Jeżeli kosze drabin czy podnośników mają przeznaczone do tego przez producenta punkty mocowania (BPPM), należy z nich korzystać przy budowy stanowiska.</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27</a:t>
            </a:fld>
            <a:endParaRPr lang="pl-PL"/>
          </a:p>
        </p:txBody>
      </p:sp>
    </p:spTree>
    <p:extLst>
      <p:ext uri="{BB962C8B-B14F-4D97-AF65-F5344CB8AC3E}">
        <p14:creationId xmlns:p14="http://schemas.microsoft.com/office/powerpoint/2010/main" val="6043123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Asekuracja ze stanowiska</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28</a:t>
            </a:fld>
            <a:endParaRPr lang="pl-PL"/>
          </a:p>
        </p:txBody>
      </p:sp>
    </p:spTree>
    <p:extLst>
      <p:ext uri="{BB962C8B-B14F-4D97-AF65-F5344CB8AC3E}">
        <p14:creationId xmlns:p14="http://schemas.microsoft.com/office/powerpoint/2010/main" val="2281774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Cały czas prawa ręka musi mieć kontakt z liną!!!</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6</a:t>
            </a:fld>
            <a:endParaRPr lang="pl-PL"/>
          </a:p>
        </p:txBody>
      </p:sp>
    </p:spTree>
    <p:extLst>
      <p:ext uri="{BB962C8B-B14F-4D97-AF65-F5344CB8AC3E}">
        <p14:creationId xmlns:p14="http://schemas.microsoft.com/office/powerpoint/2010/main" val="1122528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effectLst/>
                <a:latin typeface="+mn-lt"/>
                <a:ea typeface="+mn-ea"/>
                <a:cs typeface="+mn-cs"/>
              </a:rPr>
              <a:t>Ratownik dopięty do liny zakończonej węzłem ósemka w kolucho centralne, dzięki czemu ma wolne ręce i może transportować niezbędny sprzęt.</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7</a:t>
            </a:fld>
            <a:endParaRPr lang="pl-PL"/>
          </a:p>
        </p:txBody>
      </p:sp>
    </p:spTree>
    <p:extLst>
      <p:ext uri="{BB962C8B-B14F-4D97-AF65-F5344CB8AC3E}">
        <p14:creationId xmlns:p14="http://schemas.microsoft.com/office/powerpoint/2010/main" val="4092239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effectLst/>
                <a:latin typeface="+mn-lt"/>
                <a:ea typeface="+mn-ea"/>
                <a:cs typeface="+mn-cs"/>
              </a:rPr>
              <a:t>Asekuracja przy podchodzeniu na półwyblince wpiętej w stanowisko</a:t>
            </a:r>
            <a:r>
              <a:rPr lang="pl-PL" sz="1200" kern="1200" baseline="0" dirty="0" smtClean="0">
                <a:solidFill>
                  <a:schemeClr val="tx1"/>
                </a:solidFill>
                <a:effectLst/>
                <a:latin typeface="+mn-lt"/>
                <a:ea typeface="+mn-ea"/>
                <a:cs typeface="+mn-cs"/>
              </a:rPr>
              <a:t> –</a:t>
            </a:r>
            <a:r>
              <a:rPr lang="pl-PL" sz="1200" kern="1200" dirty="0" smtClean="0">
                <a:solidFill>
                  <a:schemeClr val="tx1"/>
                </a:solidFill>
                <a:effectLst/>
                <a:latin typeface="+mn-lt"/>
                <a:ea typeface="+mn-ea"/>
                <a:cs typeface="+mn-cs"/>
              </a:rPr>
              <a:t> </a:t>
            </a:r>
            <a:r>
              <a:rPr lang="pl-PL" sz="1200" u="sng" kern="1200" dirty="0" smtClean="0">
                <a:solidFill>
                  <a:schemeClr val="tx1"/>
                </a:solidFill>
                <a:effectLst/>
                <a:latin typeface="+mn-lt"/>
                <a:ea typeface="+mn-ea"/>
                <a:cs typeface="+mn-cs"/>
              </a:rPr>
              <a:t>prawa ręka ratownika asekurującego przez cały czas nie traci kontaktu z liną.</a:t>
            </a:r>
            <a:endParaRPr lang="pl-PL" u="sng"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8</a:t>
            </a:fld>
            <a:endParaRPr lang="pl-PL"/>
          </a:p>
        </p:txBody>
      </p:sp>
    </p:spTree>
    <p:extLst>
      <p:ext uri="{BB962C8B-B14F-4D97-AF65-F5344CB8AC3E}">
        <p14:creationId xmlns:p14="http://schemas.microsoft.com/office/powerpoint/2010/main" val="2446964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10</a:t>
            </a:fld>
            <a:endParaRPr lang="pl-PL"/>
          </a:p>
        </p:txBody>
      </p:sp>
    </p:spTree>
    <p:extLst>
      <p:ext uri="{BB962C8B-B14F-4D97-AF65-F5344CB8AC3E}">
        <p14:creationId xmlns:p14="http://schemas.microsoft.com/office/powerpoint/2010/main" val="1757975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Istnieje alternatywny sposób wybierania liny przez osobę obsługującą stanowisko robocze przy wykorzystaniu węzła półwyblinka i przy I’D. W takim przypadku ratownik chwyta dwoma rękoma linę za węzłem (urządzeniem) i na przemian wybiera ją z układu. </a:t>
            </a:r>
            <a:r>
              <a:rPr lang="pl-PL" sz="1200" b="1" kern="1200" dirty="0" smtClean="0">
                <a:solidFill>
                  <a:schemeClr val="tx1"/>
                </a:solidFill>
                <a:effectLst/>
                <a:latin typeface="+mn-lt"/>
                <a:ea typeface="+mn-ea"/>
                <a:cs typeface="+mn-cs"/>
              </a:rPr>
              <a:t>NIGDY</a:t>
            </a:r>
            <a:r>
              <a:rPr lang="pl-PL" sz="1200" kern="1200" dirty="0" smtClean="0">
                <a:solidFill>
                  <a:schemeClr val="tx1"/>
                </a:solidFill>
                <a:effectLst/>
                <a:latin typeface="+mn-lt"/>
                <a:ea typeface="+mn-ea"/>
                <a:cs typeface="+mn-cs"/>
              </a:rPr>
              <a:t> nie można dopuścić do sytuacji, aby strażak nie miał kontaktu przynajmniej jedną ręką z liną – grozi to możliwością wystąpienia zdarzenia niepożądanego (</a:t>
            </a:r>
            <a:r>
              <a:rPr lang="pl-PL" sz="1200" u="sng" kern="1200" dirty="0" smtClean="0">
                <a:solidFill>
                  <a:schemeClr val="tx1"/>
                </a:solidFill>
                <a:effectLst/>
                <a:latin typeface="+mn-lt"/>
                <a:ea typeface="+mn-ea"/>
                <a:cs typeface="+mn-cs"/>
              </a:rPr>
              <a:t>wypadku</a:t>
            </a:r>
            <a:r>
              <a:rPr lang="pl-PL" sz="1200" kern="1200" dirty="0" smtClean="0">
                <a:solidFill>
                  <a:schemeClr val="tx1"/>
                </a:solidFill>
                <a:effectLst/>
                <a:latin typeface="+mn-lt"/>
                <a:ea typeface="+mn-ea"/>
                <a:cs typeface="+mn-cs"/>
              </a:rPr>
              <a:t>).</a:t>
            </a:r>
          </a:p>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12</a:t>
            </a:fld>
            <a:endParaRPr lang="pl-PL"/>
          </a:p>
        </p:txBody>
      </p:sp>
    </p:spTree>
    <p:extLst>
      <p:ext uri="{BB962C8B-B14F-4D97-AF65-F5344CB8AC3E}">
        <p14:creationId xmlns:p14="http://schemas.microsoft.com/office/powerpoint/2010/main" val="3386182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Zabezpieczenie za pomocą lonży regulowanej i asekuracji na I’D ratowników w zamkniętym koszu.</a:t>
            </a:r>
          </a:p>
          <a:p>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Otwarcie „klapy” kosza i wyjście ratownika po poszkodowanego.</a:t>
            </a:r>
          </a:p>
          <a:p>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Zabezpieczenie poszkodowanego liną podwójnie owiniętą na karabinku.</a:t>
            </a:r>
          </a:p>
          <a:p>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Po potwierdzeniu z kosza, wyprowadzenie w asekuracji poszkodowanego w ekspozycję i pomoc w dotarciu do kosza.</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Po dotarciu poszkodowanego do kosza wciąż zabezpieczamy go na I’D lub półwyblince + węzeł flagowy i następnie zamykamy „klapę” (wejście) od kosza.</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smtClean="0">
              <a:solidFill>
                <a:schemeClr val="tx1"/>
              </a:solidFill>
              <a:effectLst/>
              <a:latin typeface="+mn-lt"/>
              <a:ea typeface="+mn-ea"/>
              <a:cs typeface="+mn-cs"/>
            </a:endParaRPr>
          </a:p>
          <a:p>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13</a:t>
            </a:fld>
            <a:endParaRPr lang="pl-PL"/>
          </a:p>
        </p:txBody>
      </p:sp>
    </p:spTree>
    <p:extLst>
      <p:ext uri="{BB962C8B-B14F-4D97-AF65-F5344CB8AC3E}">
        <p14:creationId xmlns:p14="http://schemas.microsoft.com/office/powerpoint/2010/main" val="563440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effectLst/>
                <a:latin typeface="+mn-lt"/>
                <a:ea typeface="+mn-ea"/>
                <a:cs typeface="+mn-cs"/>
              </a:rPr>
              <a:t>Lina, do której podpięty jest ratownik na lonży regulowanej powinna kończyć się węzłem około 200 cm od krawędzi budynku, do której będzie zbliżał się ratownik. Na stojąco podchodzimy do krawędzi na odległość około 100 cm, następnie przyjmujemy pozycję klęczącą i zbliżamy się do krawędzi.</a:t>
            </a:r>
            <a:r>
              <a:rPr lang="pl-PL" sz="1200" kern="1200" baseline="0" dirty="0" smtClean="0">
                <a:solidFill>
                  <a:schemeClr val="tx1"/>
                </a:solidFill>
                <a:effectLst/>
                <a:latin typeface="+mn-lt"/>
                <a:ea typeface="+mn-ea"/>
                <a:cs typeface="+mn-cs"/>
              </a:rPr>
              <a:t> R</a:t>
            </a:r>
            <a:r>
              <a:rPr lang="pl-PL" sz="1200" kern="1200" dirty="0" smtClean="0">
                <a:solidFill>
                  <a:schemeClr val="tx1"/>
                </a:solidFill>
                <a:effectLst/>
                <a:latin typeface="+mn-lt"/>
                <a:ea typeface="+mn-ea"/>
                <a:cs typeface="+mn-cs"/>
              </a:rPr>
              <a:t>atownik nie może się wysunąć całkowicie poza krawędź, musi być w podparciu na dachu.</a:t>
            </a:r>
            <a:endParaRPr lang="pl-PL" dirty="0"/>
          </a:p>
        </p:txBody>
      </p:sp>
      <p:sp>
        <p:nvSpPr>
          <p:cNvPr id="4" name="Symbol zastępczy numeru slajdu 3"/>
          <p:cNvSpPr>
            <a:spLocks noGrp="1"/>
          </p:cNvSpPr>
          <p:nvPr>
            <p:ph type="sldNum" sz="quarter" idx="10"/>
          </p:nvPr>
        </p:nvSpPr>
        <p:spPr/>
        <p:txBody>
          <a:bodyPr/>
          <a:lstStyle/>
          <a:p>
            <a:fld id="{F080F663-F819-40BB-8916-EB9ACE288372}" type="slidenum">
              <a:rPr lang="pl-PL" smtClean="0"/>
              <a:t>14</a:t>
            </a:fld>
            <a:endParaRPr lang="pl-PL"/>
          </a:p>
        </p:txBody>
      </p:sp>
    </p:spTree>
    <p:extLst>
      <p:ext uri="{BB962C8B-B14F-4D97-AF65-F5344CB8AC3E}">
        <p14:creationId xmlns:p14="http://schemas.microsoft.com/office/powerpoint/2010/main" val="3574181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05D446F3-DD8B-4132-9A6C-0DAB124F6976}" type="datetimeFigureOut">
              <a:rPr lang="pl-PL" smtClean="0"/>
              <a:t>2019-06-28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161482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5D446F3-DD8B-4132-9A6C-0DAB124F6976}" type="datetimeFigureOut">
              <a:rPr lang="pl-PL" smtClean="0"/>
              <a:t>2019-06-28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5988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5D446F3-DD8B-4132-9A6C-0DAB124F6976}" type="datetimeFigureOut">
              <a:rPr lang="pl-PL" smtClean="0"/>
              <a:t>2019-06-28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354755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5D446F3-DD8B-4132-9A6C-0DAB124F6976}" type="datetimeFigureOut">
              <a:rPr lang="pl-PL" smtClean="0"/>
              <a:t>2019-06-28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0886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Edytuj style wzorca tekstu</a:t>
            </a:r>
          </a:p>
        </p:txBody>
      </p:sp>
      <p:sp>
        <p:nvSpPr>
          <p:cNvPr id="4" name="Symbol zastępczy daty 3"/>
          <p:cNvSpPr>
            <a:spLocks noGrp="1"/>
          </p:cNvSpPr>
          <p:nvPr>
            <p:ph type="dt" sz="half" idx="10"/>
          </p:nvPr>
        </p:nvSpPr>
        <p:spPr/>
        <p:txBody>
          <a:bodyPr/>
          <a:lstStyle/>
          <a:p>
            <a:fld id="{05D446F3-DD8B-4132-9A6C-0DAB124F6976}" type="datetimeFigureOut">
              <a:rPr lang="pl-PL" smtClean="0"/>
              <a:t>2019-06-28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1996944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05D446F3-DD8B-4132-9A6C-0DAB124F6976}" type="datetimeFigureOut">
              <a:rPr lang="pl-PL" smtClean="0"/>
              <a:t>2019-06-28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76284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05D446F3-DD8B-4132-9A6C-0DAB124F6976}" type="datetimeFigureOut">
              <a:rPr lang="pl-PL" smtClean="0"/>
              <a:t>2019-06-28</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4232756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05D446F3-DD8B-4132-9A6C-0DAB124F6976}" type="datetimeFigureOut">
              <a:rPr lang="pl-PL" smtClean="0"/>
              <a:t>2019-06-28</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433194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5D446F3-DD8B-4132-9A6C-0DAB124F6976}" type="datetimeFigureOut">
              <a:rPr lang="pl-PL" smtClean="0"/>
              <a:t>2019-06-28</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850890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05D446F3-DD8B-4132-9A6C-0DAB124F6976}" type="datetimeFigureOut">
              <a:rPr lang="pl-PL" smtClean="0"/>
              <a:t>2019-06-28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670084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05D446F3-DD8B-4132-9A6C-0DAB124F6976}" type="datetimeFigureOut">
              <a:rPr lang="pl-PL" smtClean="0"/>
              <a:t>2019-06-28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DEC5F2-53A3-40B8-8FA0-BF13E8CD0F39}" type="slidenum">
              <a:rPr lang="pl-PL" smtClean="0"/>
              <a:t>‹#›</a:t>
            </a:fld>
            <a:endParaRPr lang="pl-PL"/>
          </a:p>
        </p:txBody>
      </p:sp>
    </p:spTree>
    <p:extLst>
      <p:ext uri="{BB962C8B-B14F-4D97-AF65-F5344CB8AC3E}">
        <p14:creationId xmlns:p14="http://schemas.microsoft.com/office/powerpoint/2010/main" val="29032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l="50000" b="50000"/>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D446F3-DD8B-4132-9A6C-0DAB124F6976}" type="datetimeFigureOut">
              <a:rPr lang="pl-PL" smtClean="0"/>
              <a:t>2019-06-28</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EC5F2-53A3-40B8-8FA0-BF13E8CD0F39}" type="slidenum">
              <a:rPr lang="pl-PL" smtClean="0"/>
              <a:t>‹#›</a:t>
            </a:fld>
            <a:endParaRPr lang="pl-PL"/>
          </a:p>
        </p:txBody>
      </p:sp>
    </p:spTree>
    <p:extLst>
      <p:ext uri="{BB962C8B-B14F-4D97-AF65-F5344CB8AC3E}">
        <p14:creationId xmlns:p14="http://schemas.microsoft.com/office/powerpoint/2010/main" val="3340595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46.jpg"/><Relationship Id="rId4" Type="http://schemas.openxmlformats.org/officeDocument/2006/relationships/image" Target="../media/image45.jpg"/></Relationships>
</file>

<file path=ppt/slides/_rels/slide13.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png"/><Relationship Id="rId10" Type="http://schemas.openxmlformats.org/officeDocument/2006/relationships/image" Target="../media/image55.jpeg"/><Relationship Id="rId4" Type="http://schemas.openxmlformats.org/officeDocument/2006/relationships/image" Target="../media/image49.jpeg"/><Relationship Id="rId9" Type="http://schemas.openxmlformats.org/officeDocument/2006/relationships/image" Target="../media/image54.jpeg"/></Relationships>
</file>

<file path=ppt/slides/_rels/slide1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1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1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18.xml.rels><?xml version="1.0" encoding="UTF-8" standalone="yes"?>
<Relationships xmlns="http://schemas.openxmlformats.org/package/2006/relationships"><Relationship Id="rId8" Type="http://schemas.openxmlformats.org/officeDocument/2006/relationships/image" Target="../media/image72.jpg"/><Relationship Id="rId3" Type="http://schemas.openxmlformats.org/officeDocument/2006/relationships/image" Target="../media/image67.jpg"/><Relationship Id="rId7" Type="http://schemas.openxmlformats.org/officeDocument/2006/relationships/image" Target="../media/image71.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0.jpg"/><Relationship Id="rId5" Type="http://schemas.openxmlformats.org/officeDocument/2006/relationships/image" Target="../media/image69.jpg"/><Relationship Id="rId4" Type="http://schemas.openxmlformats.org/officeDocument/2006/relationships/image" Target="../media/image68.jpg"/><Relationship Id="rId9" Type="http://schemas.openxmlformats.org/officeDocument/2006/relationships/image" Target="../media/image73.jpg"/></Relationships>
</file>

<file path=ppt/slides/_rels/slide19.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png"/><Relationship Id="rId7" Type="http://schemas.openxmlformats.org/officeDocument/2006/relationships/image" Target="../media/image78.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75.png"/><Relationship Id="rId9" Type="http://schemas.openxmlformats.org/officeDocument/2006/relationships/image" Target="../media/image8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png"/></Relationships>
</file>

<file path=ppt/slides/_rels/slide21.xml.rels><?xml version="1.0" encoding="UTF-8" standalone="yes"?>
<Relationships xmlns="http://schemas.openxmlformats.org/package/2006/relationships"><Relationship Id="rId8" Type="http://schemas.openxmlformats.org/officeDocument/2006/relationships/image" Target="../media/image93.jpeg"/><Relationship Id="rId13" Type="http://schemas.openxmlformats.org/officeDocument/2006/relationships/image" Target="../media/image98.jpeg"/><Relationship Id="rId3" Type="http://schemas.openxmlformats.org/officeDocument/2006/relationships/image" Target="../media/image88.jpeg"/><Relationship Id="rId7" Type="http://schemas.openxmlformats.org/officeDocument/2006/relationships/image" Target="../media/image92.jpeg"/><Relationship Id="rId12" Type="http://schemas.openxmlformats.org/officeDocument/2006/relationships/image" Target="../media/image97.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1.jpeg"/><Relationship Id="rId11" Type="http://schemas.openxmlformats.org/officeDocument/2006/relationships/image" Target="../media/image96.jpeg"/><Relationship Id="rId5" Type="http://schemas.openxmlformats.org/officeDocument/2006/relationships/image" Target="../media/image90.jpeg"/><Relationship Id="rId10" Type="http://schemas.openxmlformats.org/officeDocument/2006/relationships/image" Target="../media/image95.jpeg"/><Relationship Id="rId4" Type="http://schemas.openxmlformats.org/officeDocument/2006/relationships/image" Target="../media/image89.jpeg"/><Relationship Id="rId9" Type="http://schemas.openxmlformats.org/officeDocument/2006/relationships/image" Target="../media/image94.jpeg"/><Relationship Id="rId14" Type="http://schemas.openxmlformats.org/officeDocument/2006/relationships/image" Target="../media/image99.jpeg"/></Relationships>
</file>

<file path=ppt/slides/_rels/slide22.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23.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10.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2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25.xml.rels><?xml version="1.0" encoding="UTF-8" standalone="yes"?>
<Relationships xmlns="http://schemas.openxmlformats.org/package/2006/relationships"><Relationship Id="rId8" Type="http://schemas.openxmlformats.org/officeDocument/2006/relationships/image" Target="../media/image118.png"/><Relationship Id="rId13" Type="http://schemas.microsoft.com/office/2007/relationships/hdphoto" Target="../media/hdphoto3.wdp"/><Relationship Id="rId3" Type="http://schemas.openxmlformats.org/officeDocument/2006/relationships/image" Target="../media/image113.png"/><Relationship Id="rId7" Type="http://schemas.openxmlformats.org/officeDocument/2006/relationships/image" Target="../media/image117.jpeg"/><Relationship Id="rId12" Type="http://schemas.openxmlformats.org/officeDocument/2006/relationships/image" Target="../media/image12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16.jpeg"/><Relationship Id="rId11" Type="http://schemas.microsoft.com/office/2007/relationships/hdphoto" Target="../media/hdphoto2.wdp"/><Relationship Id="rId5" Type="http://schemas.openxmlformats.org/officeDocument/2006/relationships/image" Target="../media/image115.jpeg"/><Relationship Id="rId10" Type="http://schemas.openxmlformats.org/officeDocument/2006/relationships/image" Target="../media/image119.png"/><Relationship Id="rId4" Type="http://schemas.openxmlformats.org/officeDocument/2006/relationships/image" Target="../media/image114.jpeg"/><Relationship Id="rId9"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21.jpeg"/><Relationship Id="rId7" Type="http://schemas.openxmlformats.org/officeDocument/2006/relationships/image" Target="../media/image125.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4.jpeg"/><Relationship Id="rId5" Type="http://schemas.openxmlformats.org/officeDocument/2006/relationships/image" Target="../media/image123.png"/><Relationship Id="rId4" Type="http://schemas.openxmlformats.org/officeDocument/2006/relationships/image" Target="../media/image122.png"/></Relationships>
</file>

<file path=ppt/slides/_rels/slide2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27.jpeg"/></Relationships>
</file>

<file path=ppt/slides/_rels/slide28.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31.jpeg"/><Relationship Id="rId5" Type="http://schemas.openxmlformats.org/officeDocument/2006/relationships/image" Target="../media/image130.jpeg"/><Relationship Id="rId4" Type="http://schemas.openxmlformats.org/officeDocument/2006/relationships/image" Target="../media/image12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mailto:pbrunecki@kgpsp.gov.p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264345">
            <a:off x="1664700" y="3191257"/>
            <a:ext cx="2236375" cy="3145536"/>
          </a:xfrm>
          <a:prstGeom prst="rect">
            <a:avLst/>
          </a:prstGeom>
        </p:spPr>
      </p:pic>
      <p:sp>
        <p:nvSpPr>
          <p:cNvPr id="2" name="Tytuł 1"/>
          <p:cNvSpPr>
            <a:spLocks noGrp="1"/>
          </p:cNvSpPr>
          <p:nvPr>
            <p:ph type="ctrTitle"/>
          </p:nvPr>
        </p:nvSpPr>
        <p:spPr>
          <a:xfrm>
            <a:off x="633984" y="541666"/>
            <a:ext cx="10924032" cy="2343214"/>
          </a:xfrm>
        </p:spPr>
        <p:txBody>
          <a:bodyPr>
            <a:normAutofit fontScale="90000"/>
          </a:bodyPr>
          <a:lstStyle/>
          <a:p>
            <a:r>
              <a:rPr lang="pl-PL" b="1" dirty="0" smtClean="0"/>
              <a:t>Szkolenie z ratownictwa wysokościowego realizowanego przez ksrg w zakresie podstawowym</a:t>
            </a:r>
            <a:endParaRPr lang="pl-PL" b="1" dirty="0"/>
          </a:p>
        </p:txBody>
      </p:sp>
      <p:sp>
        <p:nvSpPr>
          <p:cNvPr id="3" name="Podtytuł 2"/>
          <p:cNvSpPr>
            <a:spLocks noGrp="1"/>
          </p:cNvSpPr>
          <p:nvPr>
            <p:ph type="subTitle" idx="1"/>
          </p:nvPr>
        </p:nvSpPr>
        <p:spPr>
          <a:xfrm>
            <a:off x="6096000" y="5907024"/>
            <a:ext cx="5458968" cy="457200"/>
          </a:xfrm>
        </p:spPr>
        <p:txBody>
          <a:bodyPr>
            <a:normAutofit/>
          </a:bodyPr>
          <a:lstStyle/>
          <a:p>
            <a:pPr algn="r"/>
            <a:r>
              <a:rPr lang="pl-PL" sz="1800" dirty="0" smtClean="0"/>
              <a:t>Opracował: mł. bryg. mgr inż. Paweł Brunecki</a:t>
            </a:r>
            <a:endParaRPr lang="pl-PL" sz="1800" dirty="0"/>
          </a:p>
        </p:txBody>
      </p:sp>
      <p:sp>
        <p:nvSpPr>
          <p:cNvPr id="5" name="Podtytuł 2"/>
          <p:cNvSpPr txBox="1">
            <a:spLocks/>
          </p:cNvSpPr>
          <p:nvPr/>
        </p:nvSpPr>
        <p:spPr>
          <a:xfrm>
            <a:off x="5231295" y="6453676"/>
            <a:ext cx="1729409" cy="4572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400" dirty="0" smtClean="0"/>
              <a:t>Warszawa 2019 r.</a:t>
            </a:r>
            <a:endParaRPr lang="pl-PL" sz="1400" dirty="0"/>
          </a:p>
        </p:txBody>
      </p:sp>
    </p:spTree>
    <p:extLst>
      <p:ext uri="{BB962C8B-B14F-4D97-AF65-F5344CB8AC3E}">
        <p14:creationId xmlns:p14="http://schemas.microsoft.com/office/powerpoint/2010/main" val="13715045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txBox="1">
            <a:spLocks noGrp="1"/>
          </p:cNvSpPr>
          <p:nvPr>
            <p:ph idx="1"/>
          </p:nvPr>
        </p:nvSpPr>
        <p:spPr>
          <a:xfrm>
            <a:off x="848139" y="1020556"/>
            <a:ext cx="4131365" cy="4901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za pomocą węzła półwyblinka w dół</a:t>
            </a:r>
            <a:endParaRPr lang="pl-PL" sz="2000" dirty="0"/>
          </a:p>
        </p:txBody>
      </p:sp>
      <p:pic>
        <p:nvPicPr>
          <p:cNvPr id="5" name="Obraz 4"/>
          <p:cNvPicPr/>
          <p:nvPr/>
        </p:nvPicPr>
        <p:blipFill>
          <a:blip r:embed="rId3">
            <a:extLst>
              <a:ext uri="{28A0092B-C50C-407E-A947-70E740481C1C}">
                <a14:useLocalDpi xmlns:a14="http://schemas.microsoft.com/office/drawing/2010/main" val="0"/>
              </a:ext>
            </a:extLst>
          </a:blip>
          <a:srcRect/>
          <a:stretch>
            <a:fillRect/>
          </a:stretch>
        </p:blipFill>
        <p:spPr bwMode="auto">
          <a:xfrm>
            <a:off x="277702" y="1681784"/>
            <a:ext cx="3628376" cy="2522468"/>
          </a:xfrm>
          <a:prstGeom prst="rect">
            <a:avLst/>
          </a:prstGeom>
          <a:noFill/>
          <a:ln>
            <a:noFill/>
          </a:ln>
        </p:spPr>
      </p:pic>
      <p:pic>
        <p:nvPicPr>
          <p:cNvPr id="6" name="Obraz 5"/>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967309" y="3663044"/>
            <a:ext cx="3503557" cy="2369518"/>
          </a:xfrm>
          <a:prstGeom prst="rect">
            <a:avLst/>
          </a:prstGeom>
          <a:noFill/>
          <a:ln>
            <a:noFill/>
          </a:ln>
        </p:spPr>
      </p:pic>
      <p:sp>
        <p:nvSpPr>
          <p:cNvPr id="7" name="Symbol zastępczy zawartości 2"/>
          <p:cNvSpPr txBox="1">
            <a:spLocks/>
          </p:cNvSpPr>
          <p:nvPr/>
        </p:nvSpPr>
        <p:spPr>
          <a:xfrm>
            <a:off x="6983896" y="2266260"/>
            <a:ext cx="4131365" cy="4901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za pomocą węzła półwyblinka w górę</a:t>
            </a:r>
            <a:endParaRPr lang="pl-PL" sz="2000" dirty="0"/>
          </a:p>
        </p:txBody>
      </p:sp>
      <p:pic>
        <p:nvPicPr>
          <p:cNvPr id="8" name="Obraz 7"/>
          <p:cNvPicPr/>
          <p:nvPr/>
        </p:nvPicPr>
        <p:blipFill>
          <a:blip r:embed="rId5">
            <a:extLst>
              <a:ext uri="{28A0092B-C50C-407E-A947-70E740481C1C}">
                <a14:useLocalDpi xmlns:a14="http://schemas.microsoft.com/office/drawing/2010/main" val="0"/>
              </a:ext>
            </a:extLst>
          </a:blip>
          <a:srcRect/>
          <a:stretch>
            <a:fillRect/>
          </a:stretch>
        </p:blipFill>
        <p:spPr bwMode="auto">
          <a:xfrm>
            <a:off x="6401628" y="2943018"/>
            <a:ext cx="3318842" cy="2157854"/>
          </a:xfrm>
          <a:prstGeom prst="rect">
            <a:avLst/>
          </a:prstGeom>
          <a:noFill/>
          <a:ln>
            <a:noFill/>
          </a:ln>
        </p:spPr>
      </p:pic>
      <p:pic>
        <p:nvPicPr>
          <p:cNvPr id="9" name="Obraz 8"/>
          <p:cNvPicPr/>
          <p:nvPr/>
        </p:nvPicPr>
        <p:blipFill>
          <a:blip r:embed="rId6">
            <a:extLst>
              <a:ext uri="{28A0092B-C50C-407E-A947-70E740481C1C}">
                <a14:useLocalDpi xmlns:a14="http://schemas.microsoft.com/office/drawing/2010/main" val="0"/>
              </a:ext>
            </a:extLst>
          </a:blip>
          <a:srcRect/>
          <a:stretch>
            <a:fillRect/>
          </a:stretch>
        </p:blipFill>
        <p:spPr bwMode="auto">
          <a:xfrm>
            <a:off x="7016106" y="3429000"/>
            <a:ext cx="3230218" cy="2157854"/>
          </a:xfrm>
          <a:prstGeom prst="rect">
            <a:avLst/>
          </a:prstGeom>
          <a:noFill/>
          <a:ln>
            <a:noFill/>
          </a:ln>
        </p:spPr>
      </p:pic>
      <p:pic>
        <p:nvPicPr>
          <p:cNvPr id="10" name="Obraz 9"/>
          <p:cNvPicPr/>
          <p:nvPr/>
        </p:nvPicPr>
        <p:blipFill>
          <a:blip r:embed="rId7">
            <a:extLst>
              <a:ext uri="{28A0092B-C50C-407E-A947-70E740481C1C}">
                <a14:useLocalDpi xmlns:a14="http://schemas.microsoft.com/office/drawing/2010/main" val="0"/>
              </a:ext>
            </a:extLst>
          </a:blip>
          <a:srcRect/>
          <a:stretch>
            <a:fillRect/>
          </a:stretch>
        </p:blipFill>
        <p:spPr bwMode="auto">
          <a:xfrm>
            <a:off x="7725603" y="3847592"/>
            <a:ext cx="3230218" cy="2157854"/>
          </a:xfrm>
          <a:prstGeom prst="rect">
            <a:avLst/>
          </a:prstGeom>
          <a:noFill/>
          <a:ln>
            <a:noFill/>
          </a:ln>
        </p:spPr>
      </p:pic>
      <p:pic>
        <p:nvPicPr>
          <p:cNvPr id="11" name="Obraz 10"/>
          <p:cNvPicPr/>
          <p:nvPr/>
        </p:nvPicPr>
        <p:blipFill>
          <a:blip r:embed="rId8">
            <a:extLst>
              <a:ext uri="{28A0092B-C50C-407E-A947-70E740481C1C}">
                <a14:useLocalDpi xmlns:a14="http://schemas.microsoft.com/office/drawing/2010/main" val="0"/>
              </a:ext>
            </a:extLst>
          </a:blip>
          <a:srcRect/>
          <a:stretch>
            <a:fillRect/>
          </a:stretch>
        </p:blipFill>
        <p:spPr bwMode="auto">
          <a:xfrm>
            <a:off x="8435100" y="4281077"/>
            <a:ext cx="3230218" cy="2160347"/>
          </a:xfrm>
          <a:prstGeom prst="rect">
            <a:avLst/>
          </a:prstGeom>
          <a:noFill/>
          <a:ln>
            <a:noFill/>
          </a:ln>
        </p:spPr>
      </p:pic>
    </p:spTree>
    <p:extLst>
      <p:ext uri="{BB962C8B-B14F-4D97-AF65-F5344CB8AC3E}">
        <p14:creationId xmlns:p14="http://schemas.microsoft.com/office/powerpoint/2010/main" val="263258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2000"/>
                            </p:stCondLst>
                            <p:childTnLst>
                              <p:par>
                                <p:cTn id="9" presetID="14" presetClass="entr" presetSubtype="1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750"/>
                                        <p:tgtEl>
                                          <p:spTgt spid="7"/>
                                        </p:tgtEl>
                                      </p:cBhvr>
                                    </p:animEffect>
                                  </p:childTnLst>
                                </p:cTn>
                              </p:par>
                            </p:childTnLst>
                          </p:cTn>
                        </p:par>
                        <p:par>
                          <p:cTn id="12" fill="hold">
                            <p:stCondLst>
                              <p:cond delay="325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4000"/>
                                        <p:tgtEl>
                                          <p:spTgt spid="8"/>
                                        </p:tgtEl>
                                      </p:cBhvr>
                                    </p:animEffect>
                                  </p:childTnLst>
                                </p:cTn>
                              </p:par>
                            </p:childTnLst>
                          </p:cTn>
                        </p:par>
                        <p:par>
                          <p:cTn id="16" fill="hold">
                            <p:stCondLst>
                              <p:cond delay="725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500"/>
                                        <p:tgtEl>
                                          <p:spTgt spid="9"/>
                                        </p:tgtEl>
                                      </p:cBhvr>
                                    </p:animEffect>
                                  </p:childTnLst>
                                </p:cTn>
                              </p:par>
                            </p:childTnLst>
                          </p:cTn>
                        </p:par>
                        <p:par>
                          <p:cTn id="20" fill="hold">
                            <p:stCondLst>
                              <p:cond delay="975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500"/>
                                        <p:tgtEl>
                                          <p:spTgt spid="10"/>
                                        </p:tgtEl>
                                      </p:cBhvr>
                                    </p:animEffect>
                                  </p:childTnLst>
                                </p:cTn>
                              </p:par>
                            </p:childTnLst>
                          </p:cTn>
                        </p:par>
                        <p:par>
                          <p:cTn id="24" fill="hold">
                            <p:stCondLst>
                              <p:cond delay="1225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txBox="1">
            <a:spLocks noGrp="1"/>
          </p:cNvSpPr>
          <p:nvPr>
            <p:ph idx="1"/>
          </p:nvPr>
        </p:nvSpPr>
        <p:spPr>
          <a:xfrm>
            <a:off x="649356" y="205547"/>
            <a:ext cx="4379843" cy="460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przez ciało w dół</a:t>
            </a:r>
            <a:endParaRPr lang="pl-PL" sz="2000" dirty="0"/>
          </a:p>
        </p:txBody>
      </p:sp>
      <p:pic>
        <p:nvPicPr>
          <p:cNvPr id="5" name="Obraz 4"/>
          <p:cNvPicPr/>
          <p:nvPr/>
        </p:nvPicPr>
        <p:blipFill>
          <a:blip r:embed="rId2">
            <a:extLst>
              <a:ext uri="{28A0092B-C50C-407E-A947-70E740481C1C}">
                <a14:useLocalDpi xmlns:a14="http://schemas.microsoft.com/office/drawing/2010/main" val="0"/>
              </a:ext>
            </a:extLst>
          </a:blip>
          <a:srcRect/>
          <a:stretch>
            <a:fillRect/>
          </a:stretch>
        </p:blipFill>
        <p:spPr bwMode="auto">
          <a:xfrm>
            <a:off x="120276" y="665922"/>
            <a:ext cx="5669915" cy="3779520"/>
          </a:xfrm>
          <a:prstGeom prst="rect">
            <a:avLst/>
          </a:prstGeom>
          <a:noFill/>
          <a:ln>
            <a:noFill/>
          </a:ln>
        </p:spPr>
      </p:pic>
      <p:pic>
        <p:nvPicPr>
          <p:cNvPr id="6" name="Obraz 5"/>
          <p:cNvPicPr/>
          <p:nvPr/>
        </p:nvPicPr>
        <p:blipFill>
          <a:blip r:embed="rId3">
            <a:extLst>
              <a:ext uri="{28A0092B-C50C-407E-A947-70E740481C1C}">
                <a14:useLocalDpi xmlns:a14="http://schemas.microsoft.com/office/drawing/2010/main" val="0"/>
              </a:ext>
            </a:extLst>
          </a:blip>
          <a:srcRect/>
          <a:stretch>
            <a:fillRect/>
          </a:stretch>
        </p:blipFill>
        <p:spPr bwMode="auto">
          <a:xfrm>
            <a:off x="426085" y="3078480"/>
            <a:ext cx="5669915" cy="3779520"/>
          </a:xfrm>
          <a:prstGeom prst="rect">
            <a:avLst/>
          </a:prstGeom>
          <a:noFill/>
          <a:ln>
            <a:noFill/>
          </a:ln>
        </p:spPr>
      </p:pic>
      <p:sp>
        <p:nvSpPr>
          <p:cNvPr id="7" name="Symbol zastępczy zawartości 2"/>
          <p:cNvSpPr txBox="1">
            <a:spLocks/>
          </p:cNvSpPr>
          <p:nvPr/>
        </p:nvSpPr>
        <p:spPr>
          <a:xfrm>
            <a:off x="6401808" y="2226503"/>
            <a:ext cx="4422624" cy="460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przez ciało w górę</a:t>
            </a:r>
            <a:endParaRPr lang="pl-PL" sz="2000" dirty="0"/>
          </a:p>
        </p:txBody>
      </p:sp>
      <p:pic>
        <p:nvPicPr>
          <p:cNvPr id="8" name="Obraz 7"/>
          <p:cNvPicPr/>
          <p:nvPr/>
        </p:nvPicPr>
        <p:blipFill>
          <a:blip r:embed="rId4">
            <a:extLst>
              <a:ext uri="{28A0092B-C50C-407E-A947-70E740481C1C}">
                <a14:useLocalDpi xmlns:a14="http://schemas.microsoft.com/office/drawing/2010/main" val="0"/>
              </a:ext>
            </a:extLst>
          </a:blip>
          <a:srcRect/>
          <a:stretch>
            <a:fillRect/>
          </a:stretch>
        </p:blipFill>
        <p:spPr bwMode="auto">
          <a:xfrm>
            <a:off x="6401808" y="2686877"/>
            <a:ext cx="3199391" cy="2173357"/>
          </a:xfrm>
          <a:prstGeom prst="rect">
            <a:avLst/>
          </a:prstGeom>
          <a:noFill/>
          <a:ln>
            <a:noFill/>
          </a:ln>
        </p:spPr>
      </p:pic>
      <p:pic>
        <p:nvPicPr>
          <p:cNvPr id="9" name="Obraz 8"/>
          <p:cNvPicPr/>
          <p:nvPr/>
        </p:nvPicPr>
        <p:blipFill>
          <a:blip r:embed="rId5">
            <a:extLst>
              <a:ext uri="{28A0092B-C50C-407E-A947-70E740481C1C}">
                <a14:useLocalDpi xmlns:a14="http://schemas.microsoft.com/office/drawing/2010/main" val="0"/>
              </a:ext>
            </a:extLst>
          </a:blip>
          <a:srcRect/>
          <a:stretch>
            <a:fillRect/>
          </a:stretch>
        </p:blipFill>
        <p:spPr bwMode="auto">
          <a:xfrm>
            <a:off x="6707616" y="3078480"/>
            <a:ext cx="3199391" cy="2173358"/>
          </a:xfrm>
          <a:prstGeom prst="rect">
            <a:avLst/>
          </a:prstGeom>
          <a:noFill/>
          <a:ln>
            <a:noFill/>
          </a:ln>
        </p:spPr>
      </p:pic>
      <p:pic>
        <p:nvPicPr>
          <p:cNvPr id="10" name="Obraz 9"/>
          <p:cNvPicPr/>
          <p:nvPr/>
        </p:nvPicPr>
        <p:blipFill>
          <a:blip r:embed="rId6">
            <a:extLst>
              <a:ext uri="{28A0092B-C50C-407E-A947-70E740481C1C}">
                <a14:useLocalDpi xmlns:a14="http://schemas.microsoft.com/office/drawing/2010/main" val="0"/>
              </a:ext>
            </a:extLst>
          </a:blip>
          <a:srcRect/>
          <a:stretch>
            <a:fillRect/>
          </a:stretch>
        </p:blipFill>
        <p:spPr bwMode="auto">
          <a:xfrm>
            <a:off x="7013424" y="3437286"/>
            <a:ext cx="3199391" cy="2173356"/>
          </a:xfrm>
          <a:prstGeom prst="rect">
            <a:avLst/>
          </a:prstGeom>
          <a:noFill/>
          <a:ln>
            <a:noFill/>
          </a:ln>
        </p:spPr>
      </p:pic>
      <p:pic>
        <p:nvPicPr>
          <p:cNvPr id="11" name="Obraz 10"/>
          <p:cNvPicPr/>
          <p:nvPr/>
        </p:nvPicPr>
        <p:blipFill>
          <a:blip r:embed="rId7">
            <a:extLst>
              <a:ext uri="{28A0092B-C50C-407E-A947-70E740481C1C}">
                <a14:useLocalDpi xmlns:a14="http://schemas.microsoft.com/office/drawing/2010/main" val="0"/>
              </a:ext>
            </a:extLst>
          </a:blip>
          <a:srcRect/>
          <a:stretch>
            <a:fillRect/>
          </a:stretch>
        </p:blipFill>
        <p:spPr bwMode="auto">
          <a:xfrm>
            <a:off x="7319232" y="3804483"/>
            <a:ext cx="3199391" cy="2164965"/>
          </a:xfrm>
          <a:prstGeom prst="rect">
            <a:avLst/>
          </a:prstGeom>
          <a:noFill/>
          <a:ln>
            <a:noFill/>
          </a:ln>
        </p:spPr>
      </p:pic>
      <p:pic>
        <p:nvPicPr>
          <p:cNvPr id="12" name="Obraz 1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25040" y="4136208"/>
            <a:ext cx="3199391" cy="2165663"/>
          </a:xfrm>
          <a:prstGeom prst="rect">
            <a:avLst/>
          </a:prstGeom>
          <a:noFill/>
          <a:ln>
            <a:noFill/>
          </a:ln>
        </p:spPr>
      </p:pic>
    </p:spTree>
    <p:extLst>
      <p:ext uri="{BB962C8B-B14F-4D97-AF65-F5344CB8AC3E}">
        <p14:creationId xmlns:p14="http://schemas.microsoft.com/office/powerpoint/2010/main" val="68915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000"/>
                                        <p:tgtEl>
                                          <p:spTgt spid="6"/>
                                        </p:tgtEl>
                                      </p:cBhvr>
                                    </p:animEffect>
                                  </p:childTnLst>
                                </p:cTn>
                              </p:par>
                            </p:childTnLst>
                          </p:cTn>
                        </p:par>
                        <p:par>
                          <p:cTn id="12" fill="hold">
                            <p:stCondLst>
                              <p:cond delay="6000"/>
                            </p:stCondLst>
                            <p:childTnLst>
                              <p:par>
                                <p:cTn id="13" presetID="14" presetClass="entr" presetSubtype="10" fill="hold" grpId="0" nodeType="afterEffect">
                                  <p:stCondLst>
                                    <p:cond delay="100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750"/>
                                        <p:tgtEl>
                                          <p:spTgt spid="7"/>
                                        </p:tgtEl>
                                      </p:cBhvr>
                                    </p:animEffect>
                                  </p:childTnLst>
                                </p:cTn>
                              </p:par>
                            </p:childTnLst>
                          </p:cTn>
                        </p:par>
                        <p:par>
                          <p:cTn id="16" fill="hold">
                            <p:stCondLst>
                              <p:cond delay="775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4000"/>
                                        <p:tgtEl>
                                          <p:spTgt spid="8"/>
                                        </p:tgtEl>
                                      </p:cBhvr>
                                    </p:animEffect>
                                  </p:childTnLst>
                                </p:cTn>
                              </p:par>
                            </p:childTnLst>
                          </p:cTn>
                        </p:par>
                        <p:par>
                          <p:cTn id="20" fill="hold">
                            <p:stCondLst>
                              <p:cond delay="11750"/>
                            </p:stCondLst>
                            <p:childTnLst>
                              <p:par>
                                <p:cTn id="21" presetID="10"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4000"/>
                                        <p:tgtEl>
                                          <p:spTgt spid="9"/>
                                        </p:tgtEl>
                                      </p:cBhvr>
                                    </p:animEffect>
                                  </p:childTnLst>
                                </p:cTn>
                              </p:par>
                            </p:childTnLst>
                          </p:cTn>
                        </p:par>
                        <p:par>
                          <p:cTn id="24" fill="hold">
                            <p:stCondLst>
                              <p:cond delay="1575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4000"/>
                                        <p:tgtEl>
                                          <p:spTgt spid="10"/>
                                        </p:tgtEl>
                                      </p:cBhvr>
                                    </p:animEffect>
                                  </p:childTnLst>
                                </p:cTn>
                              </p:par>
                            </p:childTnLst>
                          </p:cTn>
                        </p:par>
                        <p:par>
                          <p:cTn id="28" fill="hold">
                            <p:stCondLst>
                              <p:cond delay="19750"/>
                            </p:stCondLst>
                            <p:childTnLst>
                              <p:par>
                                <p:cTn id="29" presetID="10" presetClass="entr" presetSubtype="0"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4000"/>
                                        <p:tgtEl>
                                          <p:spTgt spid="11"/>
                                        </p:tgtEl>
                                      </p:cBhvr>
                                    </p:animEffect>
                                  </p:childTnLst>
                                </p:cTn>
                              </p:par>
                            </p:childTnLst>
                          </p:cTn>
                        </p:par>
                        <p:par>
                          <p:cTn id="32" fill="hold">
                            <p:stCondLst>
                              <p:cond delay="23750"/>
                            </p:stCondLst>
                            <p:childTnLst>
                              <p:par>
                                <p:cTn id="33" presetID="10"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4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838200" y="702503"/>
            <a:ext cx="10515600" cy="520010"/>
          </a:xfrm>
        </p:spPr>
        <p:txBody>
          <a:bodyPr/>
          <a:lstStyle/>
          <a:p>
            <a:pPr marL="0" indent="0">
              <a:buNone/>
            </a:pPr>
            <a:r>
              <a:rPr lang="pl-PL" dirty="0" smtClean="0"/>
              <a:t>alternatywny sposób wybierania liny przy asekuracji przez ratownika</a:t>
            </a:r>
            <a:endParaRPr lang="pl-PL" dirty="0"/>
          </a:p>
        </p:txBody>
      </p:sp>
      <p:pic>
        <p:nvPicPr>
          <p:cNvPr id="4" name="Obraz 3"/>
          <p:cNvPicPr/>
          <p:nvPr/>
        </p:nvPicPr>
        <p:blipFill>
          <a:blip r:embed="rId3">
            <a:extLst>
              <a:ext uri="{28A0092B-C50C-407E-A947-70E740481C1C}">
                <a14:useLocalDpi xmlns:a14="http://schemas.microsoft.com/office/drawing/2010/main" val="0"/>
              </a:ext>
            </a:extLst>
          </a:blip>
          <a:stretch>
            <a:fillRect/>
          </a:stretch>
        </p:blipFill>
        <p:spPr>
          <a:xfrm>
            <a:off x="241853" y="1656894"/>
            <a:ext cx="4439478" cy="2996952"/>
          </a:xfrm>
          <a:prstGeom prst="rect">
            <a:avLst/>
          </a:prstGeom>
        </p:spPr>
      </p:pic>
      <p:pic>
        <p:nvPicPr>
          <p:cNvPr id="5" name="Obraz 4"/>
          <p:cNvPicPr/>
          <p:nvPr/>
        </p:nvPicPr>
        <p:blipFill>
          <a:blip r:embed="rId4">
            <a:extLst>
              <a:ext uri="{28A0092B-C50C-407E-A947-70E740481C1C}">
                <a14:useLocalDpi xmlns:a14="http://schemas.microsoft.com/office/drawing/2010/main" val="0"/>
              </a:ext>
            </a:extLst>
          </a:blip>
          <a:stretch>
            <a:fillRect/>
          </a:stretch>
        </p:blipFill>
        <p:spPr>
          <a:xfrm>
            <a:off x="949188" y="2638534"/>
            <a:ext cx="4439478" cy="2996952"/>
          </a:xfrm>
          <a:prstGeom prst="rect">
            <a:avLst/>
          </a:prstGeom>
        </p:spPr>
      </p:pic>
      <p:pic>
        <p:nvPicPr>
          <p:cNvPr id="6" name="Obraz 5"/>
          <p:cNvPicPr/>
          <p:nvPr/>
        </p:nvPicPr>
        <p:blipFill>
          <a:blip r:embed="rId5">
            <a:extLst>
              <a:ext uri="{28A0092B-C50C-407E-A947-70E740481C1C}">
                <a14:useLocalDpi xmlns:a14="http://schemas.microsoft.com/office/drawing/2010/main" val="0"/>
              </a:ext>
            </a:extLst>
          </a:blip>
          <a:stretch>
            <a:fillRect/>
          </a:stretch>
        </p:blipFill>
        <p:spPr>
          <a:xfrm>
            <a:off x="6096000" y="2356282"/>
            <a:ext cx="4439478" cy="3000907"/>
          </a:xfrm>
          <a:prstGeom prst="rect">
            <a:avLst/>
          </a:prstGeom>
        </p:spPr>
      </p:pic>
      <p:pic>
        <p:nvPicPr>
          <p:cNvPr id="7" name="Obraz 6"/>
          <p:cNvPicPr/>
          <p:nvPr/>
        </p:nvPicPr>
        <p:blipFill>
          <a:blip r:embed="rId6">
            <a:extLst>
              <a:ext uri="{28A0092B-C50C-407E-A947-70E740481C1C}">
                <a14:useLocalDpi xmlns:a14="http://schemas.microsoft.com/office/drawing/2010/main" val="0"/>
              </a:ext>
            </a:extLst>
          </a:blip>
          <a:stretch>
            <a:fillRect/>
          </a:stretch>
        </p:blipFill>
        <p:spPr>
          <a:xfrm>
            <a:off x="6852284" y="3153392"/>
            <a:ext cx="4439478" cy="3000907"/>
          </a:xfrm>
          <a:prstGeom prst="rect">
            <a:avLst/>
          </a:prstGeom>
        </p:spPr>
      </p:pic>
      <p:sp>
        <p:nvSpPr>
          <p:cNvPr id="8" name="Symbol zastępczy zawartości 2"/>
          <p:cNvSpPr txBox="1">
            <a:spLocks/>
          </p:cNvSpPr>
          <p:nvPr/>
        </p:nvSpPr>
        <p:spPr>
          <a:xfrm>
            <a:off x="241853" y="5846236"/>
            <a:ext cx="5146813" cy="4472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dirty="0"/>
              <a:t>p</a:t>
            </a:r>
            <a:r>
              <a:rPr lang="pl-PL" sz="1800" dirty="0" smtClean="0"/>
              <a:t>rzy I’D</a:t>
            </a:r>
            <a:endParaRPr lang="pl-PL" sz="1800" dirty="0"/>
          </a:p>
        </p:txBody>
      </p:sp>
      <p:sp>
        <p:nvSpPr>
          <p:cNvPr id="9" name="Symbol zastępczy zawartości 2"/>
          <p:cNvSpPr txBox="1">
            <a:spLocks/>
          </p:cNvSpPr>
          <p:nvPr/>
        </p:nvSpPr>
        <p:spPr>
          <a:xfrm>
            <a:off x="6096000" y="6225900"/>
            <a:ext cx="5195761" cy="4472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dirty="0"/>
              <a:t>p</a:t>
            </a:r>
            <a:r>
              <a:rPr lang="pl-PL" sz="1800" dirty="0" smtClean="0"/>
              <a:t>rzy półwyblince</a:t>
            </a:r>
            <a:endParaRPr lang="pl-PL" sz="1800" dirty="0"/>
          </a:p>
        </p:txBody>
      </p:sp>
    </p:spTree>
    <p:extLst>
      <p:ext uri="{BB962C8B-B14F-4D97-AF65-F5344CB8AC3E}">
        <p14:creationId xmlns:p14="http://schemas.microsoft.com/office/powerpoint/2010/main" val="3696171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3000"/>
                                        <p:tgtEl>
                                          <p:spTgt spid="4"/>
                                        </p:tgtEl>
                                      </p:cBhvr>
                                    </p:animEffect>
                                  </p:childTnLst>
                                </p:cTn>
                              </p:par>
                            </p:childTnLst>
                          </p:cTn>
                        </p:par>
                        <p:par>
                          <p:cTn id="12" fill="hold">
                            <p:stCondLst>
                              <p:cond delay="4000"/>
                            </p:stCondLst>
                            <p:childTnLst>
                              <p:par>
                                <p:cTn id="13" presetID="10" presetClass="entr" presetSubtype="0"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3000"/>
                                        <p:tgtEl>
                                          <p:spTgt spid="5"/>
                                        </p:tgtEl>
                                      </p:cBhvr>
                                    </p:animEffect>
                                  </p:childTnLst>
                                </p:cTn>
                              </p:par>
                            </p:childTnLst>
                          </p:cTn>
                        </p:par>
                        <p:par>
                          <p:cTn id="16" fill="hold">
                            <p:stCondLst>
                              <p:cond delay="7500"/>
                            </p:stCondLst>
                            <p:childTnLst>
                              <p:par>
                                <p:cTn id="17" presetID="14" presetClass="entr" presetSubtype="10" fill="hold" grpId="0" nodeType="after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par>
                          <p:cTn id="20" fill="hold">
                            <p:stCondLst>
                              <p:cond delay="90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3000"/>
                                        <p:tgtEl>
                                          <p:spTgt spid="6"/>
                                        </p:tgtEl>
                                      </p:cBhvr>
                                    </p:animEffect>
                                  </p:childTnLst>
                                </p:cTn>
                              </p:par>
                            </p:childTnLst>
                          </p:cTn>
                        </p:par>
                        <p:par>
                          <p:cTn id="24" fill="hold">
                            <p:stCondLst>
                              <p:cond delay="12000"/>
                            </p:stCondLst>
                            <p:childTnLst>
                              <p:par>
                                <p:cTn id="25" presetID="10"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a:xfrm>
            <a:off x="838199" y="513660"/>
            <a:ext cx="6422571" cy="510071"/>
          </a:xfrm>
        </p:spPr>
        <p:txBody>
          <a:bodyPr>
            <a:noAutofit/>
          </a:bodyPr>
          <a:lstStyle/>
          <a:p>
            <a:pPr marL="514350" indent="-514350" algn="ctr">
              <a:buFont typeface="+mj-lt"/>
              <a:buAutoNum type="alphaLcParenR" startAt="3"/>
            </a:pPr>
            <a:r>
              <a:rPr lang="pl-PL" dirty="0" smtClean="0"/>
              <a:t>wyjście, wejście do kosza z okna</a:t>
            </a:r>
            <a:endParaRPr lang="pl-PL" dirty="0"/>
          </a:p>
        </p:txBody>
      </p:sp>
      <p:sp>
        <p:nvSpPr>
          <p:cNvPr id="5" name="Symbol zastępczy zawartości 2"/>
          <p:cNvSpPr txBox="1">
            <a:spLocks/>
          </p:cNvSpPr>
          <p:nvPr/>
        </p:nvSpPr>
        <p:spPr>
          <a:xfrm>
            <a:off x="119270" y="1129886"/>
            <a:ext cx="5976730" cy="460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stanowisko na BPPM i wpięty I’D lub przez półwyblinkę</a:t>
            </a:r>
            <a:endParaRPr lang="pl-PL" sz="2000" dirty="0"/>
          </a:p>
        </p:txBody>
      </p:sp>
      <p:pic>
        <p:nvPicPr>
          <p:cNvPr id="6" name="Obraz 5"/>
          <p:cNvPicPr/>
          <p:nvPr/>
        </p:nvPicPr>
        <p:blipFill>
          <a:blip r:embed="rId3">
            <a:extLst>
              <a:ext uri="{28A0092B-C50C-407E-A947-70E740481C1C}">
                <a14:useLocalDpi xmlns:a14="http://schemas.microsoft.com/office/drawing/2010/main" val="0"/>
              </a:ext>
            </a:extLst>
          </a:blip>
          <a:srcRect/>
          <a:stretch>
            <a:fillRect/>
          </a:stretch>
        </p:blipFill>
        <p:spPr bwMode="auto">
          <a:xfrm>
            <a:off x="119270" y="1696416"/>
            <a:ext cx="2814320" cy="1899920"/>
          </a:xfrm>
          <a:prstGeom prst="rect">
            <a:avLst/>
          </a:prstGeom>
          <a:noFill/>
          <a:ln>
            <a:noFill/>
          </a:ln>
        </p:spPr>
      </p:pic>
      <p:pic>
        <p:nvPicPr>
          <p:cNvPr id="7" name="Obraz 6"/>
          <p:cNvPicPr/>
          <p:nvPr/>
        </p:nvPicPr>
        <p:blipFill>
          <a:blip r:embed="rId4">
            <a:extLst>
              <a:ext uri="{28A0092B-C50C-407E-A947-70E740481C1C}">
                <a14:useLocalDpi xmlns:a14="http://schemas.microsoft.com/office/drawing/2010/main" val="0"/>
              </a:ext>
            </a:extLst>
          </a:blip>
          <a:srcRect/>
          <a:stretch>
            <a:fillRect/>
          </a:stretch>
        </p:blipFill>
        <p:spPr bwMode="auto">
          <a:xfrm>
            <a:off x="3281680" y="1696416"/>
            <a:ext cx="2814320" cy="1899920"/>
          </a:xfrm>
          <a:prstGeom prst="rect">
            <a:avLst/>
          </a:prstGeom>
          <a:noFill/>
          <a:ln>
            <a:noFill/>
          </a:ln>
        </p:spPr>
      </p:pic>
      <p:pic>
        <p:nvPicPr>
          <p:cNvPr id="8" name="Obraz 7"/>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835039" y="2387807"/>
            <a:ext cx="4475756" cy="3092975"/>
          </a:xfrm>
          <a:prstGeom prst="rect">
            <a:avLst/>
          </a:prstGeom>
          <a:noFill/>
          <a:ln>
            <a:noFill/>
          </a:ln>
        </p:spPr>
      </p:pic>
      <p:pic>
        <p:nvPicPr>
          <p:cNvPr id="9" name="Obraz 8"/>
          <p:cNvPicPr/>
          <p:nvPr/>
        </p:nvPicPr>
        <p:blipFill>
          <a:blip r:embed="rId6">
            <a:extLst>
              <a:ext uri="{28A0092B-C50C-407E-A947-70E740481C1C}">
                <a14:useLocalDpi xmlns:a14="http://schemas.microsoft.com/office/drawing/2010/main" val="0"/>
              </a:ext>
            </a:extLst>
          </a:blip>
          <a:srcRect/>
          <a:stretch>
            <a:fillRect/>
          </a:stretch>
        </p:blipFill>
        <p:spPr bwMode="auto">
          <a:xfrm>
            <a:off x="2720891" y="2369708"/>
            <a:ext cx="3948265" cy="2381195"/>
          </a:xfrm>
          <a:prstGeom prst="rect">
            <a:avLst/>
          </a:prstGeom>
          <a:noFill/>
          <a:ln>
            <a:noFill/>
          </a:ln>
        </p:spPr>
      </p:pic>
      <p:pic>
        <p:nvPicPr>
          <p:cNvPr id="18" name="Obraz 17"/>
          <p:cNvPicPr/>
          <p:nvPr/>
        </p:nvPicPr>
        <p:blipFill>
          <a:blip r:embed="rId7">
            <a:extLst>
              <a:ext uri="{28A0092B-C50C-407E-A947-70E740481C1C}">
                <a14:useLocalDpi xmlns:a14="http://schemas.microsoft.com/office/drawing/2010/main" val="0"/>
              </a:ext>
            </a:extLst>
          </a:blip>
          <a:srcRect/>
          <a:stretch>
            <a:fillRect/>
          </a:stretch>
        </p:blipFill>
        <p:spPr bwMode="auto">
          <a:xfrm>
            <a:off x="3473865" y="3311016"/>
            <a:ext cx="3960632" cy="2381195"/>
          </a:xfrm>
          <a:prstGeom prst="rect">
            <a:avLst/>
          </a:prstGeom>
          <a:noFill/>
          <a:ln>
            <a:noFill/>
          </a:ln>
        </p:spPr>
      </p:pic>
      <p:pic>
        <p:nvPicPr>
          <p:cNvPr id="11" name="Obraz 10" descr="C:\Users\pbrunecki\Desktop\Z JRG do RWZP II wydanie\IMG_1058 (800x533).jpg"/>
          <p:cNvPicPr/>
          <p:nvPr/>
        </p:nvPicPr>
        <p:blipFill>
          <a:blip r:embed="rId8">
            <a:extLst>
              <a:ext uri="{28A0092B-C50C-407E-A947-70E740481C1C}">
                <a14:useLocalDpi xmlns:a14="http://schemas.microsoft.com/office/drawing/2010/main" val="0"/>
              </a:ext>
            </a:extLst>
          </a:blip>
          <a:srcRect/>
          <a:stretch>
            <a:fillRect/>
          </a:stretch>
        </p:blipFill>
        <p:spPr bwMode="auto">
          <a:xfrm>
            <a:off x="3350150" y="2746784"/>
            <a:ext cx="5047367" cy="3350096"/>
          </a:xfrm>
          <a:prstGeom prst="rect">
            <a:avLst/>
          </a:prstGeom>
          <a:noFill/>
          <a:ln>
            <a:noFill/>
          </a:ln>
        </p:spPr>
      </p:pic>
      <p:pic>
        <p:nvPicPr>
          <p:cNvPr id="12" name="Obraz 11"/>
          <p:cNvPicPr/>
          <p:nvPr/>
        </p:nvPicPr>
        <p:blipFill>
          <a:blip r:embed="rId9">
            <a:extLst>
              <a:ext uri="{28A0092B-C50C-407E-A947-70E740481C1C}">
                <a14:useLocalDpi xmlns:a14="http://schemas.microsoft.com/office/drawing/2010/main" val="0"/>
              </a:ext>
            </a:extLst>
          </a:blip>
          <a:srcRect/>
          <a:stretch>
            <a:fillRect/>
          </a:stretch>
        </p:blipFill>
        <p:spPr bwMode="auto">
          <a:xfrm>
            <a:off x="4340749" y="3199153"/>
            <a:ext cx="5047367" cy="3350096"/>
          </a:xfrm>
          <a:prstGeom prst="rect">
            <a:avLst/>
          </a:prstGeom>
          <a:noFill/>
          <a:ln>
            <a:noFill/>
          </a:ln>
        </p:spPr>
      </p:pic>
      <p:pic>
        <p:nvPicPr>
          <p:cNvPr id="13" name="Obraz 12"/>
          <p:cNvPicPr/>
          <p:nvPr/>
        </p:nvPicPr>
        <p:blipFill>
          <a:blip r:embed="rId10">
            <a:extLst>
              <a:ext uri="{28A0092B-C50C-407E-A947-70E740481C1C}">
                <a14:useLocalDpi xmlns:a14="http://schemas.microsoft.com/office/drawing/2010/main" val="0"/>
              </a:ext>
            </a:extLst>
          </a:blip>
          <a:srcRect/>
          <a:stretch>
            <a:fillRect/>
          </a:stretch>
        </p:blipFill>
        <p:spPr bwMode="auto">
          <a:xfrm>
            <a:off x="5539797" y="3399102"/>
            <a:ext cx="5080152" cy="3352481"/>
          </a:xfrm>
          <a:prstGeom prst="rect">
            <a:avLst/>
          </a:prstGeom>
          <a:noFill/>
          <a:ln>
            <a:noFill/>
          </a:ln>
        </p:spPr>
      </p:pic>
    </p:spTree>
    <p:extLst>
      <p:ext uri="{BB962C8B-B14F-4D97-AF65-F5344CB8AC3E}">
        <p14:creationId xmlns:p14="http://schemas.microsoft.com/office/powerpoint/2010/main" val="183000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500"/>
                                        <p:tgtEl>
                                          <p:spTgt spid="6"/>
                                        </p:tgtEl>
                                      </p:cBhvr>
                                    </p:animEffect>
                                  </p:childTnLst>
                                </p:cTn>
                              </p:par>
                              <p:par>
                                <p:cTn id="12" presetID="10" presetClass="entr" presetSubtype="0" fill="hold" nodeType="with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3500"/>
                                        <p:tgtEl>
                                          <p:spTgt spid="7"/>
                                        </p:tgtEl>
                                      </p:cBhvr>
                                    </p:animEffect>
                                  </p:childTnLst>
                                </p:cTn>
                              </p:par>
                            </p:childTnLst>
                          </p:cTn>
                        </p:par>
                        <p:par>
                          <p:cTn id="15" fill="hold">
                            <p:stCondLst>
                              <p:cond delay="5000"/>
                            </p:stCondLst>
                            <p:childTnLst>
                              <p:par>
                                <p:cTn id="16" presetID="10" presetClass="entr" presetSubtype="0" fill="hold" nodeType="afterEffect">
                                  <p:stCondLst>
                                    <p:cond delay="5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3500"/>
                                        <p:tgtEl>
                                          <p:spTgt spid="8"/>
                                        </p:tgtEl>
                                      </p:cBhvr>
                                    </p:animEffect>
                                  </p:childTnLst>
                                </p:cTn>
                              </p:par>
                            </p:childTnLst>
                          </p:cTn>
                        </p:par>
                        <p:par>
                          <p:cTn id="19" fill="hold">
                            <p:stCondLst>
                              <p:cond delay="9000"/>
                            </p:stCondLst>
                            <p:childTnLst>
                              <p:par>
                                <p:cTn id="20" presetID="10" presetClass="entr" presetSubtype="0" fill="hold" nodeType="afterEffect">
                                  <p:stCondLst>
                                    <p:cond delay="5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3500"/>
                                        <p:tgtEl>
                                          <p:spTgt spid="9"/>
                                        </p:tgtEl>
                                      </p:cBhvr>
                                    </p:animEffect>
                                  </p:childTnLst>
                                </p:cTn>
                              </p:par>
                            </p:childTnLst>
                          </p:cTn>
                        </p:par>
                        <p:par>
                          <p:cTn id="23" fill="hold">
                            <p:stCondLst>
                              <p:cond delay="13000"/>
                            </p:stCondLst>
                            <p:childTnLst>
                              <p:par>
                                <p:cTn id="24" presetID="10" presetClass="entr" presetSubtype="0" fill="hold" nodeType="afterEffect">
                                  <p:stCondLst>
                                    <p:cond delay="50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3500"/>
                                        <p:tgtEl>
                                          <p:spTgt spid="18"/>
                                        </p:tgtEl>
                                      </p:cBhvr>
                                    </p:animEffect>
                                  </p:childTnLst>
                                </p:cTn>
                              </p:par>
                            </p:childTnLst>
                          </p:cTn>
                        </p:par>
                        <p:par>
                          <p:cTn id="27" fill="hold">
                            <p:stCondLst>
                              <p:cond delay="17000"/>
                            </p:stCondLst>
                            <p:childTnLst>
                              <p:par>
                                <p:cTn id="28" presetID="10" presetClass="entr" presetSubtype="0" fill="hold" nodeType="afterEffect">
                                  <p:stCondLst>
                                    <p:cond delay="50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3500"/>
                                        <p:tgtEl>
                                          <p:spTgt spid="11"/>
                                        </p:tgtEl>
                                      </p:cBhvr>
                                    </p:animEffect>
                                  </p:childTnLst>
                                </p:cTn>
                              </p:par>
                            </p:childTnLst>
                          </p:cTn>
                        </p:par>
                        <p:par>
                          <p:cTn id="31" fill="hold">
                            <p:stCondLst>
                              <p:cond delay="21000"/>
                            </p:stCondLst>
                            <p:childTnLst>
                              <p:par>
                                <p:cTn id="32" presetID="10" presetClass="entr" presetSubtype="0" fill="hold" nodeType="afterEffect">
                                  <p:stCondLst>
                                    <p:cond delay="20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3500"/>
                                        <p:tgtEl>
                                          <p:spTgt spid="12"/>
                                        </p:tgtEl>
                                      </p:cBhvr>
                                    </p:animEffect>
                                  </p:childTnLst>
                                </p:cTn>
                              </p:par>
                            </p:childTnLst>
                          </p:cTn>
                        </p:par>
                        <p:par>
                          <p:cTn id="35" fill="hold">
                            <p:stCondLst>
                              <p:cond delay="26500"/>
                            </p:stCondLst>
                            <p:childTnLst>
                              <p:par>
                                <p:cTn id="36" presetID="10" presetClass="entr" presetSubtype="0" fill="hold" nodeType="afterEffect">
                                  <p:stCondLst>
                                    <p:cond delay="50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3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txBox="1">
            <a:spLocks/>
          </p:cNvSpPr>
          <p:nvPr/>
        </p:nvSpPr>
        <p:spPr>
          <a:xfrm>
            <a:off x="838200" y="513660"/>
            <a:ext cx="5257800" cy="510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ctr">
              <a:buFont typeface="+mj-lt"/>
              <a:buAutoNum type="alphaLcParenR" startAt="4"/>
            </a:pPr>
            <a:r>
              <a:rPr lang="pl-PL" dirty="0" smtClean="0"/>
              <a:t>poruszanie się po dachu</a:t>
            </a:r>
            <a:endParaRPr lang="pl-PL" dirty="0"/>
          </a:p>
        </p:txBody>
      </p:sp>
      <p:sp>
        <p:nvSpPr>
          <p:cNvPr id="6" name="Symbol zastępczy zawartości 2"/>
          <p:cNvSpPr txBox="1">
            <a:spLocks noGrp="1"/>
          </p:cNvSpPr>
          <p:nvPr>
            <p:ph idx="1"/>
          </p:nvPr>
        </p:nvSpPr>
        <p:spPr>
          <a:xfrm>
            <a:off x="460513" y="1249156"/>
            <a:ext cx="4379843" cy="460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a:t>s</a:t>
            </a:r>
            <a:r>
              <a:rPr lang="pl-PL" sz="2000" dirty="0" smtClean="0"/>
              <a:t>tanowisko na kominie</a:t>
            </a:r>
            <a:endParaRPr lang="pl-PL" sz="2000" dirty="0"/>
          </a:p>
        </p:txBody>
      </p:sp>
      <p:pic>
        <p:nvPicPr>
          <p:cNvPr id="7" name="Obraz 6"/>
          <p:cNvPicPr/>
          <p:nvPr/>
        </p:nvPicPr>
        <p:blipFill>
          <a:blip r:embed="rId3">
            <a:extLst>
              <a:ext uri="{28A0092B-C50C-407E-A947-70E740481C1C}">
                <a14:useLocalDpi xmlns:a14="http://schemas.microsoft.com/office/drawing/2010/main" val="0"/>
              </a:ext>
            </a:extLst>
          </a:blip>
          <a:srcRect/>
          <a:stretch>
            <a:fillRect/>
          </a:stretch>
        </p:blipFill>
        <p:spPr bwMode="auto">
          <a:xfrm>
            <a:off x="322841" y="1709530"/>
            <a:ext cx="5451794" cy="3498573"/>
          </a:xfrm>
          <a:prstGeom prst="rect">
            <a:avLst/>
          </a:prstGeom>
          <a:noFill/>
          <a:ln>
            <a:noFill/>
          </a:ln>
        </p:spPr>
      </p:pic>
      <p:pic>
        <p:nvPicPr>
          <p:cNvPr id="8" name="Obraz 7"/>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648501"/>
            <a:ext cx="6096000" cy="3970959"/>
          </a:xfrm>
          <a:prstGeom prst="rect">
            <a:avLst/>
          </a:prstGeom>
          <a:noFill/>
          <a:ln>
            <a:noFill/>
          </a:ln>
        </p:spPr>
      </p:pic>
    </p:spTree>
    <p:extLst>
      <p:ext uri="{BB962C8B-B14F-4D97-AF65-F5344CB8AC3E}">
        <p14:creationId xmlns:p14="http://schemas.microsoft.com/office/powerpoint/2010/main" val="42293601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txBox="1">
            <a:spLocks noGrp="1"/>
          </p:cNvSpPr>
          <p:nvPr>
            <p:ph idx="1"/>
          </p:nvPr>
        </p:nvSpPr>
        <p:spPr>
          <a:xfrm>
            <a:off x="6483626" y="2153616"/>
            <a:ext cx="5065643" cy="10070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dirty="0"/>
              <a:t>poręczówka pomiędzy dwoma kominami </a:t>
            </a:r>
            <a:r>
              <a:rPr lang="pl-PL" sz="2000" dirty="0" smtClean="0"/>
              <a:t/>
            </a:r>
            <a:br>
              <a:rPr lang="pl-PL" sz="2000" dirty="0" smtClean="0"/>
            </a:br>
            <a:r>
              <a:rPr lang="pl-PL" sz="2000" dirty="0" smtClean="0"/>
              <a:t>i </a:t>
            </a:r>
            <a:r>
              <a:rPr lang="pl-PL" sz="2000" dirty="0"/>
              <a:t>poruszanie się na I’D</a:t>
            </a:r>
            <a:endParaRPr lang="pl-PL" sz="1600" dirty="0"/>
          </a:p>
        </p:txBody>
      </p:sp>
      <p:pic>
        <p:nvPicPr>
          <p:cNvPr id="5" name="Obraz 4"/>
          <p:cNvPicPr/>
          <p:nvPr/>
        </p:nvPicPr>
        <p:blipFill>
          <a:blip r:embed="rId3">
            <a:extLst>
              <a:ext uri="{28A0092B-C50C-407E-A947-70E740481C1C}">
                <a14:useLocalDpi xmlns:a14="http://schemas.microsoft.com/office/drawing/2010/main" val="0"/>
              </a:ext>
            </a:extLst>
          </a:blip>
          <a:srcRect/>
          <a:stretch>
            <a:fillRect/>
          </a:stretch>
        </p:blipFill>
        <p:spPr bwMode="auto">
          <a:xfrm>
            <a:off x="658012" y="765313"/>
            <a:ext cx="4907901" cy="2938338"/>
          </a:xfrm>
          <a:prstGeom prst="rect">
            <a:avLst/>
          </a:prstGeom>
          <a:noFill/>
          <a:ln>
            <a:noFill/>
          </a:ln>
        </p:spPr>
      </p:pic>
      <p:pic>
        <p:nvPicPr>
          <p:cNvPr id="6" name="Obraz 5"/>
          <p:cNvPicPr/>
          <p:nvPr/>
        </p:nvPicPr>
        <p:blipFill>
          <a:blip r:embed="rId4">
            <a:extLst>
              <a:ext uri="{28A0092B-C50C-407E-A947-70E740481C1C}">
                <a14:useLocalDpi xmlns:a14="http://schemas.microsoft.com/office/drawing/2010/main" val="0"/>
              </a:ext>
            </a:extLst>
          </a:blip>
          <a:srcRect/>
          <a:stretch>
            <a:fillRect/>
          </a:stretch>
        </p:blipFill>
        <p:spPr bwMode="auto">
          <a:xfrm>
            <a:off x="658012" y="3830208"/>
            <a:ext cx="4907901" cy="2908521"/>
          </a:xfrm>
          <a:prstGeom prst="rect">
            <a:avLst/>
          </a:prstGeom>
          <a:noFill/>
          <a:ln>
            <a:noFill/>
          </a:ln>
        </p:spPr>
      </p:pic>
      <p:pic>
        <p:nvPicPr>
          <p:cNvPr id="7" name="Obraz 6"/>
          <p:cNvPicPr/>
          <p:nvPr/>
        </p:nvPicPr>
        <p:blipFill>
          <a:blip r:embed="rId5">
            <a:extLst>
              <a:ext uri="{28A0092B-C50C-407E-A947-70E740481C1C}">
                <a14:useLocalDpi xmlns:a14="http://schemas.microsoft.com/office/drawing/2010/main" val="0"/>
              </a:ext>
            </a:extLst>
          </a:blip>
          <a:srcRect/>
          <a:stretch>
            <a:fillRect/>
          </a:stretch>
        </p:blipFill>
        <p:spPr bwMode="auto">
          <a:xfrm>
            <a:off x="6483626" y="3428999"/>
            <a:ext cx="5065643" cy="3429000"/>
          </a:xfrm>
          <a:prstGeom prst="rect">
            <a:avLst/>
          </a:prstGeom>
          <a:noFill/>
          <a:ln>
            <a:noFill/>
          </a:ln>
        </p:spPr>
      </p:pic>
    </p:spTree>
    <p:extLst>
      <p:ext uri="{BB962C8B-B14F-4D97-AF65-F5344CB8AC3E}">
        <p14:creationId xmlns:p14="http://schemas.microsoft.com/office/powerpoint/2010/main" val="42435582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txBox="1">
            <a:spLocks noGrp="1"/>
          </p:cNvSpPr>
          <p:nvPr>
            <p:ph idx="1"/>
          </p:nvPr>
        </p:nvSpPr>
        <p:spPr>
          <a:xfrm>
            <a:off x="6659216" y="1825625"/>
            <a:ext cx="4694583" cy="8579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dirty="0"/>
              <a:t>stanowisko z dwóch kominów, zabezpieczenie ratownika przy pomocy </a:t>
            </a:r>
            <a:r>
              <a:rPr lang="pl-PL" sz="2000" dirty="0" smtClean="0"/>
              <a:t/>
            </a:r>
            <a:br>
              <a:rPr lang="pl-PL" sz="2000" dirty="0" smtClean="0"/>
            </a:br>
            <a:r>
              <a:rPr lang="pl-PL" sz="2000" dirty="0" smtClean="0"/>
              <a:t>I’D </a:t>
            </a:r>
            <a:r>
              <a:rPr lang="pl-PL" sz="2000" dirty="0"/>
              <a:t>i lonży regulowanej</a:t>
            </a:r>
            <a:endParaRPr lang="pl-PL" sz="1100" dirty="0"/>
          </a:p>
        </p:txBody>
      </p:sp>
      <p:pic>
        <p:nvPicPr>
          <p:cNvPr id="5" name="Obraz 4"/>
          <p:cNvPicPr/>
          <p:nvPr/>
        </p:nvPicPr>
        <p:blipFill>
          <a:blip r:embed="rId3">
            <a:extLst>
              <a:ext uri="{28A0092B-C50C-407E-A947-70E740481C1C}">
                <a14:useLocalDpi xmlns:a14="http://schemas.microsoft.com/office/drawing/2010/main" val="0"/>
              </a:ext>
            </a:extLst>
          </a:blip>
          <a:srcRect/>
          <a:stretch>
            <a:fillRect/>
          </a:stretch>
        </p:blipFill>
        <p:spPr bwMode="auto">
          <a:xfrm>
            <a:off x="164409" y="1025552"/>
            <a:ext cx="5749373" cy="3437118"/>
          </a:xfrm>
          <a:prstGeom prst="rect">
            <a:avLst/>
          </a:prstGeom>
          <a:noFill/>
          <a:ln>
            <a:noFill/>
          </a:ln>
        </p:spPr>
      </p:pic>
      <p:pic>
        <p:nvPicPr>
          <p:cNvPr id="6" name="Obraz 5"/>
          <p:cNvPicPr/>
          <p:nvPr/>
        </p:nvPicPr>
        <p:blipFill>
          <a:blip r:embed="rId4">
            <a:extLst>
              <a:ext uri="{28A0092B-C50C-407E-A947-70E740481C1C}">
                <a14:useLocalDpi xmlns:a14="http://schemas.microsoft.com/office/drawing/2010/main" val="0"/>
              </a:ext>
            </a:extLst>
          </a:blip>
          <a:srcRect/>
          <a:stretch>
            <a:fillRect/>
          </a:stretch>
        </p:blipFill>
        <p:spPr bwMode="auto">
          <a:xfrm>
            <a:off x="6131820" y="2904047"/>
            <a:ext cx="5749373" cy="3437118"/>
          </a:xfrm>
          <a:prstGeom prst="rect">
            <a:avLst/>
          </a:prstGeom>
          <a:noFill/>
          <a:ln>
            <a:noFill/>
          </a:ln>
        </p:spPr>
      </p:pic>
    </p:spTree>
    <p:extLst>
      <p:ext uri="{BB962C8B-B14F-4D97-AF65-F5344CB8AC3E}">
        <p14:creationId xmlns:p14="http://schemas.microsoft.com/office/powerpoint/2010/main" val="32159365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txBox="1">
            <a:spLocks/>
          </p:cNvSpPr>
          <p:nvPr/>
        </p:nvSpPr>
        <p:spPr>
          <a:xfrm>
            <a:off x="6321287" y="1825625"/>
            <a:ext cx="5506277" cy="4901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asekuracja dolna – na tzw. „wędkę”</a:t>
            </a:r>
            <a:endParaRPr lang="pl-PL" sz="1200" dirty="0"/>
          </a:p>
        </p:txBody>
      </p:sp>
      <p:sp>
        <p:nvSpPr>
          <p:cNvPr id="5" name="Symbol zastępczy zawartości 2"/>
          <p:cNvSpPr txBox="1">
            <a:spLocks/>
          </p:cNvSpPr>
          <p:nvPr/>
        </p:nvSpPr>
        <p:spPr>
          <a:xfrm>
            <a:off x="838200" y="513660"/>
            <a:ext cx="5257800" cy="510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ctr">
              <a:buFont typeface="+mj-lt"/>
              <a:buAutoNum type="alphaLcParenR" startAt="5"/>
            </a:pPr>
            <a:r>
              <a:rPr lang="pl-PL" dirty="0" smtClean="0"/>
              <a:t>poruszanie się po drabinie</a:t>
            </a:r>
            <a:endParaRPr lang="pl-PL" dirty="0"/>
          </a:p>
        </p:txBody>
      </p:sp>
      <p:pic>
        <p:nvPicPr>
          <p:cNvPr id="6" name="Obraz 5"/>
          <p:cNvPicPr/>
          <p:nvPr/>
        </p:nvPicPr>
        <p:blipFill>
          <a:blip r:embed="rId3">
            <a:extLst>
              <a:ext uri="{28A0092B-C50C-407E-A947-70E740481C1C}">
                <a14:useLocalDpi xmlns:a14="http://schemas.microsoft.com/office/drawing/2010/main" val="0"/>
              </a:ext>
            </a:extLst>
          </a:blip>
          <a:srcRect/>
          <a:stretch>
            <a:fillRect/>
          </a:stretch>
        </p:blipFill>
        <p:spPr bwMode="auto">
          <a:xfrm>
            <a:off x="667164" y="1858645"/>
            <a:ext cx="4342158" cy="2834750"/>
          </a:xfrm>
          <a:prstGeom prst="rect">
            <a:avLst/>
          </a:prstGeom>
          <a:noFill/>
          <a:ln>
            <a:noFill/>
          </a:ln>
        </p:spPr>
      </p:pic>
      <p:pic>
        <p:nvPicPr>
          <p:cNvPr id="7" name="Obraz 6" descr="D:\!! RWZP skrypt - II wydanie\RWZP II z JRG 7 - I uwagi\małe\zabezpieczenie.jpg"/>
          <p:cNvPicPr/>
          <p:nvPr/>
        </p:nvPicPr>
        <p:blipFill>
          <a:blip r:embed="rId4">
            <a:extLst>
              <a:ext uri="{28A0092B-C50C-407E-A947-70E740481C1C}">
                <a14:useLocalDpi xmlns:a14="http://schemas.microsoft.com/office/drawing/2010/main" val="0"/>
              </a:ext>
            </a:extLst>
          </a:blip>
          <a:srcRect/>
          <a:stretch>
            <a:fillRect/>
          </a:stretch>
        </p:blipFill>
        <p:spPr bwMode="auto">
          <a:xfrm>
            <a:off x="904633" y="3874756"/>
            <a:ext cx="4591706" cy="2192282"/>
          </a:xfrm>
          <a:prstGeom prst="rect">
            <a:avLst/>
          </a:prstGeom>
          <a:noFill/>
          <a:ln>
            <a:noFill/>
          </a:ln>
        </p:spPr>
      </p:pic>
      <p:pic>
        <p:nvPicPr>
          <p:cNvPr id="8" name="Obraz 7"/>
          <p:cNvPicPr/>
          <p:nvPr/>
        </p:nvPicPr>
        <p:blipFill>
          <a:blip r:embed="rId5">
            <a:extLst>
              <a:ext uri="{28A0092B-C50C-407E-A947-70E740481C1C}">
                <a14:useLocalDpi xmlns:a14="http://schemas.microsoft.com/office/drawing/2010/main" val="0"/>
              </a:ext>
            </a:extLst>
          </a:blip>
          <a:srcRect/>
          <a:stretch>
            <a:fillRect/>
          </a:stretch>
        </p:blipFill>
        <p:spPr bwMode="auto">
          <a:xfrm>
            <a:off x="5839652" y="2645713"/>
            <a:ext cx="4854851" cy="3168678"/>
          </a:xfrm>
          <a:prstGeom prst="rect">
            <a:avLst/>
          </a:prstGeom>
          <a:noFill/>
          <a:ln>
            <a:noFill/>
          </a:ln>
        </p:spPr>
      </p:pic>
      <p:pic>
        <p:nvPicPr>
          <p:cNvPr id="9" name="Obraz 8"/>
          <p:cNvPicPr/>
          <p:nvPr/>
        </p:nvPicPr>
        <p:blipFill>
          <a:blip r:embed="rId6">
            <a:extLst>
              <a:ext uri="{28A0092B-C50C-407E-A947-70E740481C1C}">
                <a14:useLocalDpi xmlns:a14="http://schemas.microsoft.com/office/drawing/2010/main" val="0"/>
              </a:ext>
            </a:extLst>
          </a:blip>
          <a:srcRect/>
          <a:stretch>
            <a:fillRect/>
          </a:stretch>
        </p:blipFill>
        <p:spPr bwMode="auto">
          <a:xfrm>
            <a:off x="7109305" y="3608953"/>
            <a:ext cx="4976677" cy="3249047"/>
          </a:xfrm>
          <a:prstGeom prst="rect">
            <a:avLst/>
          </a:prstGeom>
          <a:noFill/>
          <a:ln>
            <a:noFill/>
          </a:ln>
        </p:spPr>
      </p:pic>
    </p:spTree>
    <p:extLst>
      <p:ext uri="{BB962C8B-B14F-4D97-AF65-F5344CB8AC3E}">
        <p14:creationId xmlns:p14="http://schemas.microsoft.com/office/powerpoint/2010/main" val="340847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500"/>
                                        <p:tgtEl>
                                          <p:spTgt spid="6"/>
                                        </p:tgtEl>
                                      </p:cBhvr>
                                    </p:animEffect>
                                  </p:childTnLst>
                                </p:cTn>
                              </p:par>
                            </p:childTnLst>
                          </p:cTn>
                        </p:par>
                        <p:par>
                          <p:cTn id="12" fill="hold">
                            <p:stCondLst>
                              <p:cond delay="45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3500"/>
                                        <p:tgtEl>
                                          <p:spTgt spid="7"/>
                                        </p:tgtEl>
                                      </p:cBhvr>
                                    </p:animEffect>
                                  </p:childTnLst>
                                </p:cTn>
                              </p:par>
                            </p:childTnLst>
                          </p:cTn>
                        </p:par>
                        <p:par>
                          <p:cTn id="16" fill="hold">
                            <p:stCondLst>
                              <p:cond delay="8000"/>
                            </p:stCondLst>
                            <p:childTnLst>
                              <p:par>
                                <p:cTn id="17" presetID="10" presetClass="entr" presetSubtype="0" fill="hold" nodeType="after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4000"/>
                                        <p:tgtEl>
                                          <p:spTgt spid="8"/>
                                        </p:tgtEl>
                                      </p:cBhvr>
                                    </p:animEffect>
                                  </p:childTnLst>
                                </p:cTn>
                              </p:par>
                            </p:childTnLst>
                          </p:cTn>
                        </p:par>
                        <p:par>
                          <p:cTn id="20" fill="hold">
                            <p:stCondLst>
                              <p:cond delay="13000"/>
                            </p:stCondLst>
                            <p:childTnLst>
                              <p:par>
                                <p:cTn id="21" presetID="10"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4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txBox="1">
            <a:spLocks/>
          </p:cNvSpPr>
          <p:nvPr/>
        </p:nvSpPr>
        <p:spPr>
          <a:xfrm>
            <a:off x="258417" y="275121"/>
            <a:ext cx="5506277" cy="4901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asekuracja górna ze stanowiska</a:t>
            </a:r>
            <a:endParaRPr lang="pl-PL" sz="1200" dirty="0"/>
          </a:p>
        </p:txBody>
      </p:sp>
      <p:pic>
        <p:nvPicPr>
          <p:cNvPr id="5" name="Obraz 4"/>
          <p:cNvPicPr/>
          <p:nvPr/>
        </p:nvPicPr>
        <p:blipFill>
          <a:blip r:embed="rId3">
            <a:extLst>
              <a:ext uri="{28A0092B-C50C-407E-A947-70E740481C1C}">
                <a14:useLocalDpi xmlns:a14="http://schemas.microsoft.com/office/drawing/2010/main" val="0"/>
              </a:ext>
            </a:extLst>
          </a:blip>
          <a:stretch>
            <a:fillRect/>
          </a:stretch>
        </p:blipFill>
        <p:spPr>
          <a:xfrm>
            <a:off x="352597" y="743850"/>
            <a:ext cx="4330700" cy="2879725"/>
          </a:xfrm>
          <a:prstGeom prst="rect">
            <a:avLst/>
          </a:prstGeom>
        </p:spPr>
      </p:pic>
      <p:pic>
        <p:nvPicPr>
          <p:cNvPr id="6" name="Obraz 5"/>
          <p:cNvPicPr/>
          <p:nvPr/>
        </p:nvPicPr>
        <p:blipFill>
          <a:blip r:embed="rId4">
            <a:extLst>
              <a:ext uri="{28A0092B-C50C-407E-A947-70E740481C1C}">
                <a14:useLocalDpi xmlns:a14="http://schemas.microsoft.com/office/drawing/2010/main" val="0"/>
              </a:ext>
            </a:extLst>
          </a:blip>
          <a:stretch>
            <a:fillRect/>
          </a:stretch>
        </p:blipFill>
        <p:spPr>
          <a:xfrm>
            <a:off x="1640936" y="874186"/>
            <a:ext cx="2879725" cy="4330700"/>
          </a:xfrm>
          <a:prstGeom prst="rect">
            <a:avLst/>
          </a:prstGeom>
        </p:spPr>
      </p:pic>
      <p:pic>
        <p:nvPicPr>
          <p:cNvPr id="7" name="Obraz 6"/>
          <p:cNvPicPr/>
          <p:nvPr/>
        </p:nvPicPr>
        <p:blipFill>
          <a:blip r:embed="rId5">
            <a:extLst>
              <a:ext uri="{28A0092B-C50C-407E-A947-70E740481C1C}">
                <a14:useLocalDpi xmlns:a14="http://schemas.microsoft.com/office/drawing/2010/main" val="0"/>
              </a:ext>
            </a:extLst>
          </a:blip>
          <a:stretch>
            <a:fillRect/>
          </a:stretch>
        </p:blipFill>
        <p:spPr>
          <a:xfrm>
            <a:off x="2440573" y="1953162"/>
            <a:ext cx="4716601" cy="2924147"/>
          </a:xfrm>
          <a:prstGeom prst="rect">
            <a:avLst/>
          </a:prstGeom>
        </p:spPr>
      </p:pic>
      <p:pic>
        <p:nvPicPr>
          <p:cNvPr id="8" name="Obraz 7"/>
          <p:cNvPicPr/>
          <p:nvPr/>
        </p:nvPicPr>
        <p:blipFill>
          <a:blip r:embed="rId6">
            <a:extLst>
              <a:ext uri="{28A0092B-C50C-407E-A947-70E740481C1C}">
                <a14:useLocalDpi xmlns:a14="http://schemas.microsoft.com/office/drawing/2010/main" val="0"/>
              </a:ext>
            </a:extLst>
          </a:blip>
          <a:stretch>
            <a:fillRect/>
          </a:stretch>
        </p:blipFill>
        <p:spPr>
          <a:xfrm>
            <a:off x="4520661" y="2218511"/>
            <a:ext cx="2746003" cy="4063862"/>
          </a:xfrm>
          <a:prstGeom prst="rect">
            <a:avLst/>
          </a:prstGeom>
        </p:spPr>
      </p:pic>
      <p:pic>
        <p:nvPicPr>
          <p:cNvPr id="9" name="Obraz 8"/>
          <p:cNvPicPr/>
          <p:nvPr/>
        </p:nvPicPr>
        <p:blipFill>
          <a:blip r:embed="rId7">
            <a:extLst>
              <a:ext uri="{28A0092B-C50C-407E-A947-70E740481C1C}">
                <a14:useLocalDpi xmlns:a14="http://schemas.microsoft.com/office/drawing/2010/main" val="0"/>
              </a:ext>
            </a:extLst>
          </a:blip>
          <a:stretch>
            <a:fillRect/>
          </a:stretch>
        </p:blipFill>
        <p:spPr>
          <a:xfrm>
            <a:off x="5482934" y="2483860"/>
            <a:ext cx="2746003" cy="4063862"/>
          </a:xfrm>
          <a:prstGeom prst="rect">
            <a:avLst/>
          </a:prstGeom>
        </p:spPr>
      </p:pic>
      <p:pic>
        <p:nvPicPr>
          <p:cNvPr id="10" name="Obraz 9"/>
          <p:cNvPicPr/>
          <p:nvPr/>
        </p:nvPicPr>
        <p:blipFill>
          <a:blip r:embed="rId8">
            <a:extLst>
              <a:ext uri="{28A0092B-C50C-407E-A947-70E740481C1C}">
                <a14:useLocalDpi xmlns:a14="http://schemas.microsoft.com/office/drawing/2010/main" val="0"/>
              </a:ext>
            </a:extLst>
          </a:blip>
          <a:stretch>
            <a:fillRect/>
          </a:stretch>
        </p:blipFill>
        <p:spPr>
          <a:xfrm>
            <a:off x="6579642" y="2656920"/>
            <a:ext cx="2746003" cy="4063862"/>
          </a:xfrm>
          <a:prstGeom prst="rect">
            <a:avLst/>
          </a:prstGeom>
        </p:spPr>
      </p:pic>
      <p:pic>
        <p:nvPicPr>
          <p:cNvPr id="11" name="Obraz 10"/>
          <p:cNvPicPr/>
          <p:nvPr/>
        </p:nvPicPr>
        <p:blipFill>
          <a:blip r:embed="rId9">
            <a:extLst>
              <a:ext uri="{28A0092B-C50C-407E-A947-70E740481C1C}">
                <a14:useLocalDpi xmlns:a14="http://schemas.microsoft.com/office/drawing/2010/main" val="0"/>
              </a:ext>
            </a:extLst>
          </a:blip>
          <a:stretch>
            <a:fillRect/>
          </a:stretch>
        </p:blipFill>
        <p:spPr>
          <a:xfrm>
            <a:off x="7652459" y="2820892"/>
            <a:ext cx="2752230" cy="3992179"/>
          </a:xfrm>
          <a:prstGeom prst="rect">
            <a:avLst/>
          </a:prstGeom>
        </p:spPr>
      </p:pic>
    </p:spTree>
    <p:extLst>
      <p:ext uri="{BB962C8B-B14F-4D97-AF65-F5344CB8AC3E}">
        <p14:creationId xmlns:p14="http://schemas.microsoft.com/office/powerpoint/2010/main" val="223010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250"/>
                                        <p:tgtEl>
                                          <p:spTgt spid="5"/>
                                        </p:tgtEl>
                                      </p:cBhvr>
                                    </p:animEffect>
                                  </p:childTnLst>
                                </p:cTn>
                              </p:par>
                            </p:childTnLst>
                          </p:cTn>
                        </p:par>
                        <p:par>
                          <p:cTn id="8" fill="hold">
                            <p:stCondLst>
                              <p:cond delay="3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250"/>
                                        <p:tgtEl>
                                          <p:spTgt spid="6"/>
                                        </p:tgtEl>
                                      </p:cBhvr>
                                    </p:animEffect>
                                  </p:childTnLst>
                                </p:cTn>
                              </p:par>
                            </p:childTnLst>
                          </p:cTn>
                        </p:par>
                        <p:par>
                          <p:cTn id="12" fill="hold">
                            <p:stCondLst>
                              <p:cond delay="7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3250"/>
                                        <p:tgtEl>
                                          <p:spTgt spid="7"/>
                                        </p:tgtEl>
                                      </p:cBhvr>
                                    </p:animEffect>
                                  </p:childTnLst>
                                </p:cTn>
                              </p:par>
                            </p:childTnLst>
                          </p:cTn>
                        </p:par>
                        <p:par>
                          <p:cTn id="16" fill="hold">
                            <p:stCondLst>
                              <p:cond delay="1025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3250"/>
                                        <p:tgtEl>
                                          <p:spTgt spid="8"/>
                                        </p:tgtEl>
                                      </p:cBhvr>
                                    </p:animEffect>
                                  </p:childTnLst>
                                </p:cTn>
                              </p:par>
                            </p:childTnLst>
                          </p:cTn>
                        </p:par>
                        <p:par>
                          <p:cTn id="20" fill="hold">
                            <p:stCondLst>
                              <p:cond delay="13500"/>
                            </p:stCondLst>
                            <p:childTnLst>
                              <p:par>
                                <p:cTn id="21" presetID="10"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3250"/>
                                        <p:tgtEl>
                                          <p:spTgt spid="9"/>
                                        </p:tgtEl>
                                      </p:cBhvr>
                                    </p:animEffect>
                                  </p:childTnLst>
                                </p:cTn>
                              </p:par>
                            </p:childTnLst>
                          </p:cTn>
                        </p:par>
                        <p:par>
                          <p:cTn id="24" fill="hold">
                            <p:stCondLst>
                              <p:cond delay="1675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250"/>
                                        <p:tgtEl>
                                          <p:spTgt spid="10"/>
                                        </p:tgtEl>
                                      </p:cBhvr>
                                    </p:animEffect>
                                  </p:childTnLst>
                                </p:cTn>
                              </p:par>
                            </p:childTnLst>
                          </p:cTn>
                        </p:par>
                        <p:par>
                          <p:cTn id="28" fill="hold">
                            <p:stCondLst>
                              <p:cond delay="20000"/>
                            </p:stCondLst>
                            <p:childTnLst>
                              <p:par>
                                <p:cTn id="29" presetID="10" presetClass="entr" presetSubtype="0"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3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Sposoby dotarcia w dół</a:t>
            </a:r>
            <a:endParaRPr lang="pl-PL" b="1" dirty="0"/>
          </a:p>
        </p:txBody>
      </p:sp>
      <p:sp>
        <p:nvSpPr>
          <p:cNvPr id="3" name="Symbol zastępczy zawartości 2"/>
          <p:cNvSpPr>
            <a:spLocks noGrp="1"/>
          </p:cNvSpPr>
          <p:nvPr>
            <p:ph idx="1"/>
          </p:nvPr>
        </p:nvSpPr>
        <p:spPr>
          <a:xfrm>
            <a:off x="2390361" y="2080660"/>
            <a:ext cx="1636643" cy="407505"/>
          </a:xfrm>
        </p:spPr>
        <p:txBody>
          <a:bodyPr>
            <a:normAutofit/>
          </a:bodyPr>
          <a:lstStyle/>
          <a:p>
            <a:pPr marL="0" indent="0">
              <a:buNone/>
            </a:pPr>
            <a:r>
              <a:rPr lang="pl-PL" sz="2000" dirty="0" smtClean="0"/>
              <a:t>zjazd na I’D</a:t>
            </a:r>
            <a:endParaRPr lang="pl-PL" sz="2000" dirty="0"/>
          </a:p>
        </p:txBody>
      </p:sp>
      <p:sp>
        <p:nvSpPr>
          <p:cNvPr id="4" name="Symbol zastępczy zawartości 2"/>
          <p:cNvSpPr txBox="1">
            <a:spLocks/>
          </p:cNvSpPr>
          <p:nvPr/>
        </p:nvSpPr>
        <p:spPr>
          <a:xfrm>
            <a:off x="579783" y="1570589"/>
            <a:ext cx="5257800" cy="510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ctr">
              <a:buFont typeface="+mj-lt"/>
              <a:buAutoNum type="alphaLcParenR"/>
            </a:pPr>
            <a:r>
              <a:rPr lang="pl-PL" dirty="0" smtClean="0"/>
              <a:t>zjazd – technika dwóch lin</a:t>
            </a:r>
            <a:endParaRPr lang="pl-PL" dirty="0"/>
          </a:p>
        </p:txBody>
      </p:sp>
      <p:pic>
        <p:nvPicPr>
          <p:cNvPr id="5" name="Obraz 4"/>
          <p:cNvPicPr/>
          <p:nvPr/>
        </p:nvPicPr>
        <p:blipFill>
          <a:blip r:embed="rId3">
            <a:extLst>
              <a:ext uri="{28A0092B-C50C-407E-A947-70E740481C1C}">
                <a14:useLocalDpi xmlns:a14="http://schemas.microsoft.com/office/drawing/2010/main" val="0"/>
              </a:ext>
            </a:extLst>
          </a:blip>
          <a:srcRect/>
          <a:stretch>
            <a:fillRect/>
          </a:stretch>
        </p:blipFill>
        <p:spPr bwMode="auto">
          <a:xfrm>
            <a:off x="560732" y="2615800"/>
            <a:ext cx="3852242" cy="2482974"/>
          </a:xfrm>
          <a:prstGeom prst="rect">
            <a:avLst/>
          </a:prstGeom>
          <a:noFill/>
          <a:ln>
            <a:noFill/>
          </a:ln>
        </p:spPr>
      </p:pic>
      <p:pic>
        <p:nvPicPr>
          <p:cNvPr id="6" name="Obraz 5"/>
          <p:cNvPicPr/>
          <p:nvPr/>
        </p:nvPicPr>
        <p:blipFill>
          <a:blip r:embed="rId4">
            <a:extLst>
              <a:ext uri="{28A0092B-C50C-407E-A947-70E740481C1C}">
                <a14:useLocalDpi xmlns:a14="http://schemas.microsoft.com/office/drawing/2010/main" val="0"/>
              </a:ext>
            </a:extLst>
          </a:blip>
          <a:srcRect/>
          <a:stretch>
            <a:fillRect/>
          </a:stretch>
        </p:blipFill>
        <p:spPr bwMode="auto">
          <a:xfrm>
            <a:off x="1186897" y="3023305"/>
            <a:ext cx="3852242" cy="2482974"/>
          </a:xfrm>
          <a:prstGeom prst="rect">
            <a:avLst/>
          </a:prstGeom>
          <a:noFill/>
          <a:ln>
            <a:noFill/>
          </a:ln>
        </p:spPr>
      </p:pic>
      <p:pic>
        <p:nvPicPr>
          <p:cNvPr id="7" name="Obraz 6"/>
          <p:cNvPicPr/>
          <p:nvPr/>
        </p:nvPicPr>
        <p:blipFill>
          <a:blip r:embed="rId5">
            <a:extLst>
              <a:ext uri="{28A0092B-C50C-407E-A947-70E740481C1C}">
                <a14:useLocalDpi xmlns:a14="http://schemas.microsoft.com/office/drawing/2010/main" val="0"/>
              </a:ext>
            </a:extLst>
          </a:blip>
          <a:srcRect/>
          <a:stretch>
            <a:fillRect/>
          </a:stretch>
        </p:blipFill>
        <p:spPr bwMode="auto">
          <a:xfrm>
            <a:off x="1813062" y="3558445"/>
            <a:ext cx="3852242" cy="2482974"/>
          </a:xfrm>
          <a:prstGeom prst="rect">
            <a:avLst/>
          </a:prstGeom>
          <a:noFill/>
          <a:ln>
            <a:noFill/>
          </a:ln>
        </p:spPr>
      </p:pic>
      <p:sp>
        <p:nvSpPr>
          <p:cNvPr id="8" name="Symbol zastępczy zawartości 2"/>
          <p:cNvSpPr txBox="1">
            <a:spLocks/>
          </p:cNvSpPr>
          <p:nvPr/>
        </p:nvSpPr>
        <p:spPr>
          <a:xfrm>
            <a:off x="6096000" y="2492857"/>
            <a:ext cx="6095999" cy="4075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dirty="0" smtClean="0"/>
              <a:t>przejście przez parapet</a:t>
            </a:r>
            <a:endParaRPr lang="pl-PL" sz="1800" dirty="0"/>
          </a:p>
        </p:txBody>
      </p:sp>
      <p:pic>
        <p:nvPicPr>
          <p:cNvPr id="9" name="Obraz 8"/>
          <p:cNvPicPr/>
          <p:nvPr/>
        </p:nvPicPr>
        <p:blipFill>
          <a:blip r:embed="rId6">
            <a:extLst>
              <a:ext uri="{28A0092B-C50C-407E-A947-70E740481C1C}">
                <a14:useLocalDpi xmlns:a14="http://schemas.microsoft.com/office/drawing/2010/main" val="0"/>
              </a:ext>
            </a:extLst>
          </a:blip>
          <a:srcRect/>
          <a:stretch>
            <a:fillRect/>
          </a:stretch>
        </p:blipFill>
        <p:spPr bwMode="auto">
          <a:xfrm>
            <a:off x="6291469" y="3024602"/>
            <a:ext cx="3852242" cy="2480380"/>
          </a:xfrm>
          <a:prstGeom prst="rect">
            <a:avLst/>
          </a:prstGeom>
          <a:noFill/>
          <a:ln>
            <a:noFill/>
          </a:ln>
        </p:spPr>
      </p:pic>
      <p:pic>
        <p:nvPicPr>
          <p:cNvPr id="10" name="Obraz 9"/>
          <p:cNvPicPr/>
          <p:nvPr/>
        </p:nvPicPr>
        <p:blipFill>
          <a:blip r:embed="rId7">
            <a:extLst>
              <a:ext uri="{28A0092B-C50C-407E-A947-70E740481C1C}">
                <a14:useLocalDpi xmlns:a14="http://schemas.microsoft.com/office/drawing/2010/main" val="0"/>
              </a:ext>
            </a:extLst>
          </a:blip>
          <a:srcRect/>
          <a:stretch>
            <a:fillRect/>
          </a:stretch>
        </p:blipFill>
        <p:spPr bwMode="auto">
          <a:xfrm>
            <a:off x="6738729" y="3357508"/>
            <a:ext cx="3852242" cy="2475466"/>
          </a:xfrm>
          <a:prstGeom prst="rect">
            <a:avLst/>
          </a:prstGeom>
          <a:noFill/>
          <a:ln>
            <a:noFill/>
          </a:ln>
        </p:spPr>
      </p:pic>
      <p:pic>
        <p:nvPicPr>
          <p:cNvPr id="11" name="Obraz 10"/>
          <p:cNvPicPr/>
          <p:nvPr/>
        </p:nvPicPr>
        <p:blipFill>
          <a:blip r:embed="rId8">
            <a:extLst>
              <a:ext uri="{28A0092B-C50C-407E-A947-70E740481C1C}">
                <a14:useLocalDpi xmlns:a14="http://schemas.microsoft.com/office/drawing/2010/main" val="0"/>
              </a:ext>
            </a:extLst>
          </a:blip>
          <a:srcRect/>
          <a:stretch>
            <a:fillRect/>
          </a:stretch>
        </p:blipFill>
        <p:spPr bwMode="auto">
          <a:xfrm>
            <a:off x="7185989" y="3695045"/>
            <a:ext cx="3852242" cy="2470835"/>
          </a:xfrm>
          <a:prstGeom prst="rect">
            <a:avLst/>
          </a:prstGeom>
          <a:noFill/>
          <a:ln>
            <a:noFill/>
          </a:ln>
        </p:spPr>
      </p:pic>
      <p:pic>
        <p:nvPicPr>
          <p:cNvPr id="12" name="Obraz 11"/>
          <p:cNvPicPr/>
          <p:nvPr/>
        </p:nvPicPr>
        <p:blipFill>
          <a:blip r:embed="rId9">
            <a:extLst>
              <a:ext uri="{28A0092B-C50C-407E-A947-70E740481C1C}">
                <a14:useLocalDpi xmlns:a14="http://schemas.microsoft.com/office/drawing/2010/main" val="0"/>
              </a:ext>
            </a:extLst>
          </a:blip>
          <a:srcRect/>
          <a:stretch>
            <a:fillRect/>
          </a:stretch>
        </p:blipFill>
        <p:spPr bwMode="auto">
          <a:xfrm>
            <a:off x="7668863" y="4097753"/>
            <a:ext cx="3852242" cy="2405664"/>
          </a:xfrm>
          <a:prstGeom prst="rect">
            <a:avLst/>
          </a:prstGeom>
          <a:noFill/>
          <a:ln>
            <a:noFill/>
          </a:ln>
        </p:spPr>
      </p:pic>
    </p:spTree>
    <p:extLst>
      <p:ext uri="{BB962C8B-B14F-4D97-AF65-F5344CB8AC3E}">
        <p14:creationId xmlns:p14="http://schemas.microsoft.com/office/powerpoint/2010/main" val="3853837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childTnLst>
                                </p:cTn>
                              </p:par>
                            </p:childTnLst>
                          </p:cTn>
                        </p:par>
                        <p:par>
                          <p:cTn id="12" fill="hold">
                            <p:stCondLst>
                              <p:cond delay="4000"/>
                            </p:stCondLst>
                            <p:childTnLst>
                              <p:par>
                                <p:cTn id="13" presetID="10" presetClass="entr" presetSubtype="0"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3000"/>
                                        <p:tgtEl>
                                          <p:spTgt spid="6"/>
                                        </p:tgtEl>
                                      </p:cBhvr>
                                    </p:animEffect>
                                  </p:childTnLst>
                                </p:cTn>
                              </p:par>
                            </p:childTnLst>
                          </p:cTn>
                        </p:par>
                        <p:par>
                          <p:cTn id="16" fill="hold">
                            <p:stCondLst>
                              <p:cond delay="7500"/>
                            </p:stCondLst>
                            <p:childTnLst>
                              <p:par>
                                <p:cTn id="17" presetID="10" presetClass="entr" presetSubtype="0" fill="hold" nodeType="after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3000"/>
                                        <p:tgtEl>
                                          <p:spTgt spid="7"/>
                                        </p:tgtEl>
                                      </p:cBhvr>
                                    </p:animEffect>
                                  </p:childTnLst>
                                </p:cTn>
                              </p:par>
                            </p:childTnLst>
                          </p:cTn>
                        </p:par>
                        <p:par>
                          <p:cTn id="20" fill="hold">
                            <p:stCondLst>
                              <p:cond delay="11000"/>
                            </p:stCondLst>
                            <p:childTnLst>
                              <p:par>
                                <p:cTn id="21" presetID="14" presetClass="entr" presetSubtype="10" fill="hold" grpId="0" nodeType="afterEffect">
                                  <p:stCondLst>
                                    <p:cond delay="50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3" dur="500"/>
                                        <p:tgtEl>
                                          <p:spTgt spid="8">
                                            <p:txEl>
                                              <p:pRg st="0" end="0"/>
                                            </p:txEl>
                                          </p:spTgt>
                                        </p:tgtEl>
                                      </p:cBhvr>
                                    </p:animEffect>
                                  </p:childTnLst>
                                </p:cTn>
                              </p:par>
                            </p:childTnLst>
                          </p:cTn>
                        </p:par>
                        <p:par>
                          <p:cTn id="24" fill="hold">
                            <p:stCondLst>
                              <p:cond delay="12000"/>
                            </p:stCondLst>
                            <p:childTnLst>
                              <p:par>
                                <p:cTn id="25" presetID="10" presetClass="entr" presetSubtype="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3000"/>
                                        <p:tgtEl>
                                          <p:spTgt spid="9"/>
                                        </p:tgtEl>
                                      </p:cBhvr>
                                    </p:animEffect>
                                  </p:childTnLst>
                                </p:cTn>
                              </p:par>
                            </p:childTnLst>
                          </p:cTn>
                        </p:par>
                        <p:par>
                          <p:cTn id="28" fill="hold">
                            <p:stCondLst>
                              <p:cond delay="15000"/>
                            </p:stCondLst>
                            <p:childTnLst>
                              <p:par>
                                <p:cTn id="29" presetID="10"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3000"/>
                                        <p:tgtEl>
                                          <p:spTgt spid="10"/>
                                        </p:tgtEl>
                                      </p:cBhvr>
                                    </p:animEffect>
                                  </p:childTnLst>
                                </p:cTn>
                              </p:par>
                            </p:childTnLst>
                          </p:cTn>
                        </p:par>
                        <p:par>
                          <p:cTn id="32" fill="hold">
                            <p:stCondLst>
                              <p:cond delay="18000"/>
                            </p:stCondLst>
                            <p:childTnLst>
                              <p:par>
                                <p:cTn id="33" presetID="10"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3000"/>
                                        <p:tgtEl>
                                          <p:spTgt spid="11"/>
                                        </p:tgtEl>
                                      </p:cBhvr>
                                    </p:animEffect>
                                  </p:childTnLst>
                                </p:cTn>
                              </p:par>
                            </p:childTnLst>
                          </p:cTn>
                        </p:par>
                        <p:par>
                          <p:cTn id="36" fill="hold">
                            <p:stCondLst>
                              <p:cond delay="21000"/>
                            </p:stCondLst>
                            <p:childTnLst>
                              <p:par>
                                <p:cTn id="37" presetID="10" presetClass="entr" presetSubtype="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Od autora</a:t>
            </a:r>
            <a:endParaRPr lang="pl-PL" dirty="0"/>
          </a:p>
        </p:txBody>
      </p:sp>
      <p:sp>
        <p:nvSpPr>
          <p:cNvPr id="3" name="Symbol zastępczy zawartości 2"/>
          <p:cNvSpPr>
            <a:spLocks noGrp="1"/>
          </p:cNvSpPr>
          <p:nvPr>
            <p:ph idx="1"/>
          </p:nvPr>
        </p:nvSpPr>
        <p:spPr>
          <a:xfrm>
            <a:off x="838200" y="1564360"/>
            <a:ext cx="10515600" cy="4815205"/>
          </a:xfrm>
        </p:spPr>
        <p:txBody>
          <a:bodyPr>
            <a:normAutofit/>
          </a:bodyPr>
          <a:lstStyle/>
          <a:p>
            <a:pPr marL="0" indent="0" algn="just">
              <a:buNone/>
            </a:pPr>
            <a:r>
              <a:rPr lang="pl-PL" i="1" dirty="0" smtClean="0"/>
              <a:t>Poniższa prezentacja, jest odpowiedzią na potrzebę ujednolicenia przekazywanych treści na szkoleniu RWZP. Materiał w niej zawarty </a:t>
            </a:r>
            <a:br>
              <a:rPr lang="pl-PL" i="1" dirty="0" smtClean="0"/>
            </a:br>
            <a:r>
              <a:rPr lang="pl-PL" i="1" dirty="0" smtClean="0"/>
              <a:t>nieznacznie różni się od obecnych Zasad, Programu szkolenia </a:t>
            </a:r>
            <a:br>
              <a:rPr lang="pl-PL" i="1" dirty="0" smtClean="0"/>
            </a:br>
            <a:r>
              <a:rPr lang="pl-PL" i="1" dirty="0" smtClean="0"/>
              <a:t>i </a:t>
            </a:r>
            <a:r>
              <a:rPr lang="pl-PL" i="1" dirty="0" err="1" smtClean="0"/>
              <a:t>I</a:t>
            </a:r>
            <a:r>
              <a:rPr lang="pl-PL" i="1" dirty="0" smtClean="0"/>
              <a:t> wydania skryptu. Jednakże te różnice to zapowiedź, kierunek zmian </a:t>
            </a:r>
            <a:br>
              <a:rPr lang="pl-PL" i="1" dirty="0" smtClean="0"/>
            </a:br>
            <a:r>
              <a:rPr lang="pl-PL" i="1" dirty="0" smtClean="0"/>
              <a:t>w jakim ma podążać ta dziedzina ratownictwa. Prezentacja powstała na podstawie II wydania skryptu do RWZP (w trakcie podpisywania) – materiału zweryfikowanego przez środowisko „wysokościowe” </a:t>
            </a:r>
            <a:br>
              <a:rPr lang="pl-PL" i="1" dirty="0" smtClean="0"/>
            </a:br>
            <a:r>
              <a:rPr lang="pl-PL" i="1" dirty="0" smtClean="0"/>
              <a:t>i zaakceptowanego. </a:t>
            </a:r>
          </a:p>
          <a:p>
            <a:pPr marL="0" indent="0" algn="just">
              <a:buNone/>
            </a:pPr>
            <a:endParaRPr lang="pl-PL" sz="1600" i="1" dirty="0"/>
          </a:p>
          <a:p>
            <a:pPr marL="0" indent="0" algn="just">
              <a:buNone/>
            </a:pPr>
            <a:r>
              <a:rPr lang="pl-PL" i="1" dirty="0" smtClean="0"/>
              <a:t>Liczę, że choć trochę odciąży Was ten materiał podczas trudnej roli, jaką jest szkolenie/doskonalenie środowiska strażackiego.</a:t>
            </a:r>
          </a:p>
          <a:p>
            <a:pPr marL="0" indent="0" algn="r">
              <a:buNone/>
            </a:pPr>
            <a:r>
              <a:rPr lang="pl-PL" sz="2000" i="1" dirty="0" smtClean="0"/>
              <a:t>mł. bryg. Paweł Brunecki</a:t>
            </a:r>
            <a:endParaRPr lang="pl-PL" sz="2000" i="1" dirty="0"/>
          </a:p>
        </p:txBody>
      </p:sp>
    </p:spTree>
    <p:extLst>
      <p:ext uri="{BB962C8B-B14F-4D97-AF65-F5344CB8AC3E}">
        <p14:creationId xmlns:p14="http://schemas.microsoft.com/office/powerpoint/2010/main" val="17401672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a:xfrm>
            <a:off x="1972917" y="510277"/>
            <a:ext cx="2479813" cy="407505"/>
          </a:xfrm>
        </p:spPr>
        <p:txBody>
          <a:bodyPr>
            <a:normAutofit/>
          </a:bodyPr>
          <a:lstStyle/>
          <a:p>
            <a:pPr marL="0" indent="0">
              <a:buNone/>
            </a:pPr>
            <a:r>
              <a:rPr lang="pl-PL" sz="2000" dirty="0" smtClean="0"/>
              <a:t>zjazd na półwyblince</a:t>
            </a:r>
            <a:endParaRPr lang="pl-PL" sz="2000" dirty="0"/>
          </a:p>
        </p:txBody>
      </p:sp>
      <p:pic>
        <p:nvPicPr>
          <p:cNvPr id="6" name="Obraz 5"/>
          <p:cNvPicPr/>
          <p:nvPr/>
        </p:nvPicPr>
        <p:blipFill>
          <a:blip r:embed="rId2">
            <a:extLst>
              <a:ext uri="{28A0092B-C50C-407E-A947-70E740481C1C}">
                <a14:useLocalDpi xmlns:a14="http://schemas.microsoft.com/office/drawing/2010/main" val="0"/>
              </a:ext>
            </a:extLst>
          </a:blip>
          <a:srcRect/>
          <a:stretch>
            <a:fillRect/>
          </a:stretch>
        </p:blipFill>
        <p:spPr bwMode="auto">
          <a:xfrm>
            <a:off x="451402" y="1384370"/>
            <a:ext cx="3852242" cy="2480380"/>
          </a:xfrm>
          <a:prstGeom prst="rect">
            <a:avLst/>
          </a:prstGeom>
          <a:noFill/>
          <a:ln>
            <a:noFill/>
          </a:ln>
        </p:spPr>
      </p:pic>
      <p:pic>
        <p:nvPicPr>
          <p:cNvPr id="7" name="Obraz 6"/>
          <p:cNvPicPr/>
          <p:nvPr/>
        </p:nvPicPr>
        <p:blipFill>
          <a:blip r:embed="rId3">
            <a:extLst>
              <a:ext uri="{28A0092B-C50C-407E-A947-70E740481C1C}">
                <a14:useLocalDpi xmlns:a14="http://schemas.microsoft.com/office/drawing/2010/main" val="0"/>
              </a:ext>
            </a:extLst>
          </a:blip>
          <a:srcRect/>
          <a:stretch>
            <a:fillRect/>
          </a:stretch>
        </p:blipFill>
        <p:spPr bwMode="auto">
          <a:xfrm>
            <a:off x="799272" y="2099987"/>
            <a:ext cx="3852242" cy="2480380"/>
          </a:xfrm>
          <a:prstGeom prst="rect">
            <a:avLst/>
          </a:prstGeom>
          <a:noFill/>
          <a:ln>
            <a:noFill/>
          </a:ln>
        </p:spPr>
      </p:pic>
      <p:pic>
        <p:nvPicPr>
          <p:cNvPr id="8" name="Obraz 7"/>
          <p:cNvPicPr/>
          <p:nvPr/>
        </p:nvPicPr>
        <p:blipFill>
          <a:blip r:embed="rId4">
            <a:extLst>
              <a:ext uri="{28A0092B-C50C-407E-A947-70E740481C1C}">
                <a14:useLocalDpi xmlns:a14="http://schemas.microsoft.com/office/drawing/2010/main" val="0"/>
              </a:ext>
            </a:extLst>
          </a:blip>
          <a:srcRect/>
          <a:stretch>
            <a:fillRect/>
          </a:stretch>
        </p:blipFill>
        <p:spPr bwMode="auto">
          <a:xfrm>
            <a:off x="1286702" y="2815604"/>
            <a:ext cx="3852242" cy="2480380"/>
          </a:xfrm>
          <a:prstGeom prst="rect">
            <a:avLst/>
          </a:prstGeom>
          <a:noFill/>
          <a:ln>
            <a:noFill/>
          </a:ln>
        </p:spPr>
      </p:pic>
      <p:pic>
        <p:nvPicPr>
          <p:cNvPr id="9" name="Obraz 8"/>
          <p:cNvPicPr/>
          <p:nvPr/>
        </p:nvPicPr>
        <p:blipFill>
          <a:blip r:embed="rId5">
            <a:extLst>
              <a:ext uri="{28A0092B-C50C-407E-A947-70E740481C1C}">
                <a14:useLocalDpi xmlns:a14="http://schemas.microsoft.com/office/drawing/2010/main" val="0"/>
              </a:ext>
            </a:extLst>
          </a:blip>
          <a:srcRect/>
          <a:stretch>
            <a:fillRect/>
          </a:stretch>
        </p:blipFill>
        <p:spPr bwMode="auto">
          <a:xfrm>
            <a:off x="6375537" y="1712361"/>
            <a:ext cx="3852242" cy="2480380"/>
          </a:xfrm>
          <a:prstGeom prst="rect">
            <a:avLst/>
          </a:prstGeom>
          <a:noFill/>
          <a:ln>
            <a:noFill/>
          </a:ln>
        </p:spPr>
      </p:pic>
      <p:sp>
        <p:nvSpPr>
          <p:cNvPr id="10" name="Symbol zastępczy zawartości 2"/>
          <p:cNvSpPr txBox="1">
            <a:spLocks/>
          </p:cNvSpPr>
          <p:nvPr/>
        </p:nvSpPr>
        <p:spPr>
          <a:xfrm>
            <a:off x="6096001" y="1180617"/>
            <a:ext cx="6095999" cy="4075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dirty="0" smtClean="0"/>
              <a:t>przejście przez parapet</a:t>
            </a:r>
            <a:endParaRPr lang="pl-PL" sz="1800" dirty="0"/>
          </a:p>
        </p:txBody>
      </p:sp>
      <p:pic>
        <p:nvPicPr>
          <p:cNvPr id="11" name="Obraz 10"/>
          <p:cNvPicPr/>
          <p:nvPr/>
        </p:nvPicPr>
        <p:blipFill>
          <a:blip r:embed="rId6">
            <a:extLst>
              <a:ext uri="{28A0092B-C50C-407E-A947-70E740481C1C}">
                <a14:useLocalDpi xmlns:a14="http://schemas.microsoft.com/office/drawing/2010/main" val="0"/>
              </a:ext>
            </a:extLst>
          </a:blip>
          <a:srcRect/>
          <a:stretch>
            <a:fillRect/>
          </a:stretch>
        </p:blipFill>
        <p:spPr bwMode="auto">
          <a:xfrm>
            <a:off x="6723407" y="2398161"/>
            <a:ext cx="3852242" cy="2480380"/>
          </a:xfrm>
          <a:prstGeom prst="rect">
            <a:avLst/>
          </a:prstGeom>
          <a:noFill/>
          <a:ln>
            <a:noFill/>
          </a:ln>
        </p:spPr>
      </p:pic>
      <p:pic>
        <p:nvPicPr>
          <p:cNvPr id="12" name="Obraz 11"/>
          <p:cNvPicPr/>
          <p:nvPr/>
        </p:nvPicPr>
        <p:blipFill>
          <a:blip r:embed="rId7">
            <a:extLst>
              <a:ext uri="{28A0092B-C50C-407E-A947-70E740481C1C}">
                <a14:useLocalDpi xmlns:a14="http://schemas.microsoft.com/office/drawing/2010/main" val="0"/>
              </a:ext>
            </a:extLst>
          </a:blip>
          <a:srcRect/>
          <a:stretch>
            <a:fillRect/>
          </a:stretch>
        </p:blipFill>
        <p:spPr bwMode="auto">
          <a:xfrm>
            <a:off x="7071277" y="3083961"/>
            <a:ext cx="3852242" cy="2480380"/>
          </a:xfrm>
          <a:prstGeom prst="rect">
            <a:avLst/>
          </a:prstGeom>
          <a:noFill/>
          <a:ln>
            <a:noFill/>
          </a:ln>
        </p:spPr>
      </p:pic>
      <p:pic>
        <p:nvPicPr>
          <p:cNvPr id="13" name="Obraz 12"/>
          <p:cNvPicPr/>
          <p:nvPr/>
        </p:nvPicPr>
        <p:blipFill>
          <a:blip r:embed="rId8">
            <a:extLst>
              <a:ext uri="{28A0092B-C50C-407E-A947-70E740481C1C}">
                <a14:useLocalDpi xmlns:a14="http://schemas.microsoft.com/office/drawing/2010/main" val="0"/>
              </a:ext>
            </a:extLst>
          </a:blip>
          <a:srcRect/>
          <a:stretch>
            <a:fillRect/>
          </a:stretch>
        </p:blipFill>
        <p:spPr bwMode="auto">
          <a:xfrm>
            <a:off x="7419147" y="3592053"/>
            <a:ext cx="3852242" cy="2480380"/>
          </a:xfrm>
          <a:prstGeom prst="rect">
            <a:avLst/>
          </a:prstGeom>
          <a:noFill/>
          <a:ln>
            <a:noFill/>
          </a:ln>
        </p:spPr>
      </p:pic>
    </p:spTree>
    <p:extLst>
      <p:ext uri="{BB962C8B-B14F-4D97-AF65-F5344CB8AC3E}">
        <p14:creationId xmlns:p14="http://schemas.microsoft.com/office/powerpoint/2010/main" val="184156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par>
                          <p:cTn id="8" fill="hold">
                            <p:stCondLst>
                              <p:cond delay="325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750"/>
                                        <p:tgtEl>
                                          <p:spTgt spid="7"/>
                                        </p:tgtEl>
                                      </p:cBhvr>
                                    </p:animEffect>
                                  </p:childTnLst>
                                </p:cTn>
                              </p:par>
                            </p:childTnLst>
                          </p:cTn>
                        </p:par>
                        <p:par>
                          <p:cTn id="12" fill="hold">
                            <p:stCondLst>
                              <p:cond delay="6500"/>
                            </p:stCondLst>
                            <p:childTnLst>
                              <p:par>
                                <p:cTn id="13" presetID="10" presetClass="entr" presetSubtype="0"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750"/>
                                        <p:tgtEl>
                                          <p:spTgt spid="8"/>
                                        </p:tgtEl>
                                      </p:cBhvr>
                                    </p:animEffect>
                                  </p:childTnLst>
                                </p:cTn>
                              </p:par>
                            </p:childTnLst>
                          </p:cTn>
                        </p:par>
                        <p:par>
                          <p:cTn id="16" fill="hold">
                            <p:stCondLst>
                              <p:cond delay="9750"/>
                            </p:stCondLst>
                            <p:childTnLst>
                              <p:par>
                                <p:cTn id="17" presetID="14" presetClass="entr" presetSubtype="1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par>
                          <p:cTn id="20" fill="hold">
                            <p:stCondLst>
                              <p:cond delay="10250"/>
                            </p:stCondLst>
                            <p:childTnLst>
                              <p:par>
                                <p:cTn id="21" presetID="10"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3000"/>
                                        <p:tgtEl>
                                          <p:spTgt spid="9"/>
                                        </p:tgtEl>
                                      </p:cBhvr>
                                    </p:animEffect>
                                  </p:childTnLst>
                                </p:cTn>
                              </p:par>
                            </p:childTnLst>
                          </p:cTn>
                        </p:par>
                        <p:par>
                          <p:cTn id="24" fill="hold">
                            <p:stCondLst>
                              <p:cond delay="1325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000"/>
                                        <p:tgtEl>
                                          <p:spTgt spid="11"/>
                                        </p:tgtEl>
                                      </p:cBhvr>
                                    </p:animEffect>
                                  </p:childTnLst>
                                </p:cTn>
                              </p:par>
                            </p:childTnLst>
                          </p:cTn>
                        </p:par>
                        <p:par>
                          <p:cTn id="28" fill="hold">
                            <p:stCondLst>
                              <p:cond delay="16250"/>
                            </p:stCondLst>
                            <p:childTnLst>
                              <p:par>
                                <p:cTn id="29" presetID="10"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3000"/>
                                        <p:tgtEl>
                                          <p:spTgt spid="12"/>
                                        </p:tgtEl>
                                      </p:cBhvr>
                                    </p:animEffect>
                                  </p:childTnLst>
                                </p:cTn>
                              </p:par>
                            </p:childTnLst>
                          </p:cTn>
                        </p:par>
                        <p:par>
                          <p:cTn id="32" fill="hold">
                            <p:stCondLst>
                              <p:cond delay="19250"/>
                            </p:stCondLst>
                            <p:childTnLst>
                              <p:par>
                                <p:cTn id="33" presetID="10"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3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a:xfrm>
            <a:off x="1972917" y="510277"/>
            <a:ext cx="2479813" cy="407505"/>
          </a:xfrm>
        </p:spPr>
        <p:txBody>
          <a:bodyPr>
            <a:normAutofit/>
          </a:bodyPr>
          <a:lstStyle/>
          <a:p>
            <a:pPr marL="0" indent="0">
              <a:buNone/>
            </a:pPr>
            <a:r>
              <a:rPr lang="pl-PL" sz="2000" dirty="0" smtClean="0"/>
              <a:t>zjazd na I’D z balkonu</a:t>
            </a:r>
            <a:endParaRPr lang="pl-PL" sz="2000" dirty="0"/>
          </a:p>
        </p:txBody>
      </p:sp>
      <p:pic>
        <p:nvPicPr>
          <p:cNvPr id="5" name="Obraz 4" descr="DSC09645 (800x532)"/>
          <p:cNvPicPr/>
          <p:nvPr/>
        </p:nvPicPr>
        <p:blipFill>
          <a:blip r:embed="rId3">
            <a:extLst>
              <a:ext uri="{28A0092B-C50C-407E-A947-70E740481C1C}">
                <a14:useLocalDpi xmlns:a14="http://schemas.microsoft.com/office/drawing/2010/main" val="0"/>
              </a:ext>
            </a:extLst>
          </a:blip>
          <a:srcRect/>
          <a:stretch>
            <a:fillRect/>
          </a:stretch>
        </p:blipFill>
        <p:spPr bwMode="auto">
          <a:xfrm>
            <a:off x="1987591" y="1101889"/>
            <a:ext cx="2894330" cy="4319905"/>
          </a:xfrm>
          <a:prstGeom prst="rect">
            <a:avLst/>
          </a:prstGeom>
          <a:noFill/>
          <a:ln>
            <a:noFill/>
          </a:ln>
        </p:spPr>
      </p:pic>
      <p:pic>
        <p:nvPicPr>
          <p:cNvPr id="6" name="Obraz 5" descr="DSC09648 (800x532)"/>
          <p:cNvPicPr/>
          <p:nvPr/>
        </p:nvPicPr>
        <p:blipFill>
          <a:blip r:embed="rId4">
            <a:extLst>
              <a:ext uri="{28A0092B-C50C-407E-A947-70E740481C1C}">
                <a14:useLocalDpi xmlns:a14="http://schemas.microsoft.com/office/drawing/2010/main" val="0"/>
              </a:ext>
            </a:extLst>
          </a:blip>
          <a:srcRect/>
          <a:stretch>
            <a:fillRect/>
          </a:stretch>
        </p:blipFill>
        <p:spPr bwMode="auto">
          <a:xfrm>
            <a:off x="1033061" y="1348068"/>
            <a:ext cx="3328987" cy="2215378"/>
          </a:xfrm>
          <a:prstGeom prst="rect">
            <a:avLst/>
          </a:prstGeom>
          <a:noFill/>
          <a:ln>
            <a:noFill/>
          </a:ln>
        </p:spPr>
      </p:pic>
      <p:pic>
        <p:nvPicPr>
          <p:cNvPr id="7" name="Obraz 6" descr="DSC09649 (800x532)"/>
          <p:cNvPicPr/>
          <p:nvPr/>
        </p:nvPicPr>
        <p:blipFill>
          <a:blip r:embed="rId5">
            <a:extLst>
              <a:ext uri="{28A0092B-C50C-407E-A947-70E740481C1C}">
                <a14:useLocalDpi xmlns:a14="http://schemas.microsoft.com/office/drawing/2010/main" val="0"/>
              </a:ext>
            </a:extLst>
          </a:blip>
          <a:srcRect/>
          <a:stretch>
            <a:fillRect/>
          </a:stretch>
        </p:blipFill>
        <p:spPr bwMode="auto">
          <a:xfrm>
            <a:off x="2881028" y="3876825"/>
            <a:ext cx="3311085" cy="2234041"/>
          </a:xfrm>
          <a:prstGeom prst="rect">
            <a:avLst/>
          </a:prstGeom>
          <a:noFill/>
          <a:ln>
            <a:noFill/>
          </a:ln>
        </p:spPr>
      </p:pic>
      <p:pic>
        <p:nvPicPr>
          <p:cNvPr id="8" name="Obraz 7" descr="DSC09650 (800x532)"/>
          <p:cNvPicPr/>
          <p:nvPr/>
        </p:nvPicPr>
        <p:blipFill>
          <a:blip r:embed="rId6">
            <a:extLst>
              <a:ext uri="{28A0092B-C50C-407E-A947-70E740481C1C}">
                <a14:useLocalDpi xmlns:a14="http://schemas.microsoft.com/office/drawing/2010/main" val="0"/>
              </a:ext>
            </a:extLst>
          </a:blip>
          <a:srcRect/>
          <a:stretch>
            <a:fillRect/>
          </a:stretch>
        </p:blipFill>
        <p:spPr bwMode="auto">
          <a:xfrm>
            <a:off x="2940918" y="1403328"/>
            <a:ext cx="3136590" cy="4264645"/>
          </a:xfrm>
          <a:prstGeom prst="rect">
            <a:avLst/>
          </a:prstGeom>
          <a:noFill/>
          <a:ln>
            <a:noFill/>
          </a:ln>
        </p:spPr>
      </p:pic>
      <p:pic>
        <p:nvPicPr>
          <p:cNvPr id="9" name="Obraz 8" descr="DSC09652 (800x532)"/>
          <p:cNvPicPr/>
          <p:nvPr/>
        </p:nvPicPr>
        <p:blipFill>
          <a:blip r:embed="rId7">
            <a:extLst>
              <a:ext uri="{28A0092B-C50C-407E-A947-70E740481C1C}">
                <a14:useLocalDpi xmlns:a14="http://schemas.microsoft.com/office/drawing/2010/main" val="0"/>
              </a:ext>
            </a:extLst>
          </a:blip>
          <a:srcRect/>
          <a:stretch>
            <a:fillRect/>
          </a:stretch>
        </p:blipFill>
        <p:spPr bwMode="auto">
          <a:xfrm>
            <a:off x="3685674" y="1889866"/>
            <a:ext cx="3139622" cy="4264645"/>
          </a:xfrm>
          <a:prstGeom prst="rect">
            <a:avLst/>
          </a:prstGeom>
          <a:noFill/>
          <a:ln>
            <a:noFill/>
          </a:ln>
        </p:spPr>
      </p:pic>
      <p:pic>
        <p:nvPicPr>
          <p:cNvPr id="10" name="Obraz 9" descr="DSC09653 (800x532)"/>
          <p:cNvPicPr/>
          <p:nvPr/>
        </p:nvPicPr>
        <p:blipFill>
          <a:blip r:embed="rId8">
            <a:extLst>
              <a:ext uri="{28A0092B-C50C-407E-A947-70E740481C1C}">
                <a14:useLocalDpi xmlns:a14="http://schemas.microsoft.com/office/drawing/2010/main" val="0"/>
              </a:ext>
            </a:extLst>
          </a:blip>
          <a:srcRect/>
          <a:stretch>
            <a:fillRect/>
          </a:stretch>
        </p:blipFill>
        <p:spPr bwMode="auto">
          <a:xfrm>
            <a:off x="4459983" y="2769136"/>
            <a:ext cx="3328987" cy="2215378"/>
          </a:xfrm>
          <a:prstGeom prst="rect">
            <a:avLst/>
          </a:prstGeom>
          <a:noFill/>
          <a:ln>
            <a:noFill/>
          </a:ln>
        </p:spPr>
      </p:pic>
      <p:pic>
        <p:nvPicPr>
          <p:cNvPr id="11" name="Obraz 10" descr="DSC09654 (800x532)"/>
          <p:cNvPicPr/>
          <p:nvPr/>
        </p:nvPicPr>
        <p:blipFill>
          <a:blip r:embed="rId9">
            <a:extLst>
              <a:ext uri="{28A0092B-C50C-407E-A947-70E740481C1C}">
                <a14:useLocalDpi xmlns:a14="http://schemas.microsoft.com/office/drawing/2010/main" val="0"/>
              </a:ext>
            </a:extLst>
          </a:blip>
          <a:srcRect/>
          <a:stretch>
            <a:fillRect/>
          </a:stretch>
        </p:blipFill>
        <p:spPr bwMode="auto">
          <a:xfrm>
            <a:off x="5166694" y="3185774"/>
            <a:ext cx="3239295" cy="2233255"/>
          </a:xfrm>
          <a:prstGeom prst="rect">
            <a:avLst/>
          </a:prstGeom>
          <a:noFill/>
          <a:ln>
            <a:noFill/>
          </a:ln>
        </p:spPr>
      </p:pic>
      <p:pic>
        <p:nvPicPr>
          <p:cNvPr id="12" name="Obraz 11" descr="DSC09655 (800x532)"/>
          <p:cNvPicPr/>
          <p:nvPr/>
        </p:nvPicPr>
        <p:blipFill>
          <a:blip r:embed="rId10">
            <a:extLst>
              <a:ext uri="{28A0092B-C50C-407E-A947-70E740481C1C}">
                <a14:useLocalDpi xmlns:a14="http://schemas.microsoft.com/office/drawing/2010/main" val="0"/>
              </a:ext>
            </a:extLst>
          </a:blip>
          <a:srcRect/>
          <a:stretch>
            <a:fillRect/>
          </a:stretch>
        </p:blipFill>
        <p:spPr bwMode="auto">
          <a:xfrm>
            <a:off x="5773048" y="3480951"/>
            <a:ext cx="3244473" cy="2242282"/>
          </a:xfrm>
          <a:prstGeom prst="rect">
            <a:avLst/>
          </a:prstGeom>
          <a:noFill/>
          <a:ln>
            <a:noFill/>
          </a:ln>
        </p:spPr>
      </p:pic>
      <p:pic>
        <p:nvPicPr>
          <p:cNvPr id="13" name="Obraz 12" descr="DSC09656 (800x532)"/>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425431" y="3989010"/>
            <a:ext cx="3244473" cy="2165501"/>
          </a:xfrm>
          <a:prstGeom prst="rect">
            <a:avLst/>
          </a:prstGeom>
          <a:noFill/>
          <a:ln>
            <a:noFill/>
          </a:ln>
        </p:spPr>
      </p:pic>
      <p:pic>
        <p:nvPicPr>
          <p:cNvPr id="14" name="Obraz 13" descr="DSC09657 (800x532)"/>
          <p:cNvPicPr/>
          <p:nvPr/>
        </p:nvPicPr>
        <p:blipFill>
          <a:blip r:embed="rId12">
            <a:extLst>
              <a:ext uri="{28A0092B-C50C-407E-A947-70E740481C1C}">
                <a14:useLocalDpi xmlns:a14="http://schemas.microsoft.com/office/drawing/2010/main" val="0"/>
              </a:ext>
            </a:extLst>
          </a:blip>
          <a:srcRect/>
          <a:stretch>
            <a:fillRect/>
          </a:stretch>
        </p:blipFill>
        <p:spPr bwMode="auto">
          <a:xfrm>
            <a:off x="1967793" y="1260624"/>
            <a:ext cx="7991967" cy="4889851"/>
          </a:xfrm>
          <a:prstGeom prst="rect">
            <a:avLst/>
          </a:prstGeom>
          <a:noFill/>
          <a:ln>
            <a:noFill/>
          </a:ln>
        </p:spPr>
      </p:pic>
      <p:pic>
        <p:nvPicPr>
          <p:cNvPr id="15" name="Obraz 14" descr="DSC09660 (800x532)"/>
          <p:cNvPicPr/>
          <p:nvPr/>
        </p:nvPicPr>
        <p:blipFill>
          <a:blip r:embed="rId13">
            <a:extLst>
              <a:ext uri="{28A0092B-C50C-407E-A947-70E740481C1C}">
                <a14:useLocalDpi xmlns:a14="http://schemas.microsoft.com/office/drawing/2010/main" val="0"/>
              </a:ext>
            </a:extLst>
          </a:blip>
          <a:srcRect/>
          <a:stretch>
            <a:fillRect/>
          </a:stretch>
        </p:blipFill>
        <p:spPr bwMode="auto">
          <a:xfrm>
            <a:off x="2569568" y="1642312"/>
            <a:ext cx="7987986" cy="4889851"/>
          </a:xfrm>
          <a:prstGeom prst="rect">
            <a:avLst/>
          </a:prstGeom>
          <a:noFill/>
          <a:ln>
            <a:noFill/>
          </a:ln>
        </p:spPr>
      </p:pic>
      <p:pic>
        <p:nvPicPr>
          <p:cNvPr id="16" name="Obraz 15" descr="DSC09662 (800x532)"/>
          <p:cNvPicPr/>
          <p:nvPr/>
        </p:nvPicPr>
        <p:blipFill>
          <a:blip r:embed="rId14">
            <a:extLst>
              <a:ext uri="{28A0092B-C50C-407E-A947-70E740481C1C}">
                <a14:useLocalDpi xmlns:a14="http://schemas.microsoft.com/office/drawing/2010/main" val="0"/>
              </a:ext>
            </a:extLst>
          </a:blip>
          <a:srcRect/>
          <a:stretch>
            <a:fillRect/>
          </a:stretch>
        </p:blipFill>
        <p:spPr bwMode="auto">
          <a:xfrm>
            <a:off x="3151545" y="1929161"/>
            <a:ext cx="7987986" cy="4897246"/>
          </a:xfrm>
          <a:prstGeom prst="rect">
            <a:avLst/>
          </a:prstGeom>
          <a:noFill/>
          <a:ln>
            <a:noFill/>
          </a:ln>
        </p:spPr>
      </p:pic>
    </p:spTree>
    <p:extLst>
      <p:ext uri="{BB962C8B-B14F-4D97-AF65-F5344CB8AC3E}">
        <p14:creationId xmlns:p14="http://schemas.microsoft.com/office/powerpoint/2010/main" val="407656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50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000"/>
                                        <p:tgtEl>
                                          <p:spTgt spid="6"/>
                                        </p:tgtEl>
                                      </p:cBhvr>
                                    </p:animEffect>
                                  </p:childTnLst>
                                </p:cTn>
                              </p:par>
                              <p:par>
                                <p:cTn id="12" presetID="10" presetClass="entr" presetSubtype="0" fill="hold" nodeType="with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3000"/>
                                        <p:tgtEl>
                                          <p:spTgt spid="7"/>
                                        </p:tgtEl>
                                      </p:cBhvr>
                                    </p:animEffect>
                                  </p:childTnLst>
                                </p:cTn>
                              </p:par>
                            </p:childTnLst>
                          </p:cTn>
                        </p:par>
                        <p:par>
                          <p:cTn id="15" fill="hold">
                            <p:stCondLst>
                              <p:cond delay="6000"/>
                            </p:stCondLst>
                            <p:childTnLst>
                              <p:par>
                                <p:cTn id="16" presetID="10" presetClass="entr" presetSubtype="0" fill="hold" nodeType="afterEffect">
                                  <p:stCondLst>
                                    <p:cond delay="5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3000"/>
                                        <p:tgtEl>
                                          <p:spTgt spid="8"/>
                                        </p:tgtEl>
                                      </p:cBhvr>
                                    </p:animEffect>
                                  </p:childTnLst>
                                </p:cTn>
                              </p:par>
                            </p:childTnLst>
                          </p:cTn>
                        </p:par>
                        <p:par>
                          <p:cTn id="19" fill="hold">
                            <p:stCondLst>
                              <p:cond delay="9500"/>
                            </p:stCondLst>
                            <p:childTnLst>
                              <p:par>
                                <p:cTn id="20" presetID="10" presetClass="entr" presetSubtype="0" fill="hold" nodeType="afterEffect">
                                  <p:stCondLst>
                                    <p:cond delay="5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3000"/>
                                        <p:tgtEl>
                                          <p:spTgt spid="9"/>
                                        </p:tgtEl>
                                      </p:cBhvr>
                                    </p:animEffect>
                                  </p:childTnLst>
                                </p:cTn>
                              </p:par>
                            </p:childTnLst>
                          </p:cTn>
                        </p:par>
                        <p:par>
                          <p:cTn id="23" fill="hold">
                            <p:stCondLst>
                              <p:cond delay="13000"/>
                            </p:stCondLst>
                            <p:childTnLst>
                              <p:par>
                                <p:cTn id="24" presetID="10" presetClass="entr" presetSubtype="0" fill="hold" nodeType="afterEffect">
                                  <p:stCondLst>
                                    <p:cond delay="50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3000"/>
                                        <p:tgtEl>
                                          <p:spTgt spid="10"/>
                                        </p:tgtEl>
                                      </p:cBhvr>
                                    </p:animEffect>
                                  </p:childTnLst>
                                </p:cTn>
                              </p:par>
                            </p:childTnLst>
                          </p:cTn>
                        </p:par>
                        <p:par>
                          <p:cTn id="27" fill="hold">
                            <p:stCondLst>
                              <p:cond delay="16500"/>
                            </p:stCondLst>
                            <p:childTnLst>
                              <p:par>
                                <p:cTn id="28" presetID="10"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3000"/>
                                        <p:tgtEl>
                                          <p:spTgt spid="11"/>
                                        </p:tgtEl>
                                      </p:cBhvr>
                                    </p:animEffect>
                                  </p:childTnLst>
                                </p:cTn>
                              </p:par>
                            </p:childTnLst>
                          </p:cTn>
                        </p:par>
                        <p:par>
                          <p:cTn id="31" fill="hold">
                            <p:stCondLst>
                              <p:cond delay="19500"/>
                            </p:stCondLst>
                            <p:childTnLst>
                              <p:par>
                                <p:cTn id="32" presetID="10" presetClass="entr" presetSubtype="0" fill="hold" nodeType="afterEffect">
                                  <p:stCondLst>
                                    <p:cond delay="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3000"/>
                                        <p:tgtEl>
                                          <p:spTgt spid="12"/>
                                        </p:tgtEl>
                                      </p:cBhvr>
                                    </p:animEffect>
                                  </p:childTnLst>
                                </p:cTn>
                              </p:par>
                            </p:childTnLst>
                          </p:cTn>
                        </p:par>
                        <p:par>
                          <p:cTn id="35" fill="hold">
                            <p:stCondLst>
                              <p:cond delay="23000"/>
                            </p:stCondLst>
                            <p:childTnLst>
                              <p:par>
                                <p:cTn id="36" presetID="10" presetClass="entr" presetSubtype="0" fill="hold" nodeType="afterEffect">
                                  <p:stCondLst>
                                    <p:cond delay="50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3000"/>
                                        <p:tgtEl>
                                          <p:spTgt spid="13"/>
                                        </p:tgtEl>
                                      </p:cBhvr>
                                    </p:animEffect>
                                  </p:childTnLst>
                                </p:cTn>
                              </p:par>
                            </p:childTnLst>
                          </p:cTn>
                        </p:par>
                        <p:par>
                          <p:cTn id="39" fill="hold">
                            <p:stCondLst>
                              <p:cond delay="26500"/>
                            </p:stCondLst>
                            <p:childTnLst>
                              <p:par>
                                <p:cTn id="40" presetID="10" presetClass="entr" presetSubtype="0" fill="hold" nodeType="afterEffect">
                                  <p:stCondLst>
                                    <p:cond delay="50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3000"/>
                                        <p:tgtEl>
                                          <p:spTgt spid="14"/>
                                        </p:tgtEl>
                                      </p:cBhvr>
                                    </p:animEffect>
                                  </p:childTnLst>
                                </p:cTn>
                              </p:par>
                            </p:childTnLst>
                          </p:cTn>
                        </p:par>
                        <p:par>
                          <p:cTn id="43" fill="hold">
                            <p:stCondLst>
                              <p:cond delay="30000"/>
                            </p:stCondLst>
                            <p:childTnLst>
                              <p:par>
                                <p:cTn id="44" presetID="10" presetClass="entr" presetSubtype="0" fill="hold" nodeType="afterEffect">
                                  <p:stCondLst>
                                    <p:cond delay="50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3000"/>
                                        <p:tgtEl>
                                          <p:spTgt spid="15"/>
                                        </p:tgtEl>
                                      </p:cBhvr>
                                    </p:animEffect>
                                  </p:childTnLst>
                                </p:cTn>
                              </p:par>
                            </p:childTnLst>
                          </p:cTn>
                        </p:par>
                        <p:par>
                          <p:cTn id="47" fill="hold">
                            <p:stCondLst>
                              <p:cond delay="33500"/>
                            </p:stCondLst>
                            <p:childTnLst>
                              <p:par>
                                <p:cTn id="48" presetID="10" presetClass="entr" presetSubtype="0" fill="hold" nodeType="afterEffect">
                                  <p:stCondLst>
                                    <p:cond delay="50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txBox="1">
            <a:spLocks/>
          </p:cNvSpPr>
          <p:nvPr/>
        </p:nvSpPr>
        <p:spPr>
          <a:xfrm>
            <a:off x="569844" y="358015"/>
            <a:ext cx="5257800" cy="510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ctr">
              <a:buFont typeface="+mj-lt"/>
              <a:buAutoNum type="alphaLcParenR" startAt="2"/>
            </a:pPr>
            <a:r>
              <a:rPr lang="pl-PL" dirty="0" smtClean="0"/>
              <a:t>samoratowanie</a:t>
            </a:r>
            <a:endParaRPr lang="pl-PL" dirty="0"/>
          </a:p>
        </p:txBody>
      </p:sp>
      <p:sp>
        <p:nvSpPr>
          <p:cNvPr id="5" name="Symbol zastępczy zawartości 2"/>
          <p:cNvSpPr>
            <a:spLocks noGrp="1"/>
          </p:cNvSpPr>
          <p:nvPr>
            <p:ph idx="1"/>
          </p:nvPr>
        </p:nvSpPr>
        <p:spPr>
          <a:xfrm>
            <a:off x="0" y="1136443"/>
            <a:ext cx="6095999" cy="407505"/>
          </a:xfrm>
        </p:spPr>
        <p:txBody>
          <a:bodyPr>
            <a:normAutofit/>
          </a:bodyPr>
          <a:lstStyle/>
          <a:p>
            <a:pPr marL="0" indent="0" algn="ctr">
              <a:buNone/>
            </a:pPr>
            <a:r>
              <a:rPr lang="pl-PL" sz="2000" dirty="0" smtClean="0"/>
              <a:t>samoratowanie na I’D</a:t>
            </a:r>
            <a:endParaRPr lang="pl-PL" sz="2000" dirty="0"/>
          </a:p>
        </p:txBody>
      </p:sp>
      <p:pic>
        <p:nvPicPr>
          <p:cNvPr id="6" name="Obraz 5"/>
          <p:cNvPicPr/>
          <p:nvPr/>
        </p:nvPicPr>
        <p:blipFill>
          <a:blip r:embed="rId3">
            <a:extLst>
              <a:ext uri="{28A0092B-C50C-407E-A947-70E740481C1C}">
                <a14:useLocalDpi xmlns:a14="http://schemas.microsoft.com/office/drawing/2010/main" val="0"/>
              </a:ext>
            </a:extLst>
          </a:blip>
          <a:srcRect/>
          <a:stretch>
            <a:fillRect/>
          </a:stretch>
        </p:blipFill>
        <p:spPr bwMode="auto">
          <a:xfrm>
            <a:off x="438087" y="1596583"/>
            <a:ext cx="5412630" cy="3301600"/>
          </a:xfrm>
          <a:prstGeom prst="rect">
            <a:avLst/>
          </a:prstGeom>
          <a:noFill/>
          <a:ln>
            <a:noFill/>
          </a:ln>
        </p:spPr>
      </p:pic>
      <p:pic>
        <p:nvPicPr>
          <p:cNvPr id="7" name="Obraz 6"/>
          <p:cNvPicPr/>
          <p:nvPr/>
        </p:nvPicPr>
        <p:blipFill>
          <a:blip r:embed="rId4">
            <a:extLst>
              <a:ext uri="{28A0092B-C50C-407E-A947-70E740481C1C}">
                <a14:useLocalDpi xmlns:a14="http://schemas.microsoft.com/office/drawing/2010/main" val="0"/>
              </a:ext>
            </a:extLst>
          </a:blip>
          <a:srcRect/>
          <a:stretch>
            <a:fillRect/>
          </a:stretch>
        </p:blipFill>
        <p:spPr bwMode="auto">
          <a:xfrm>
            <a:off x="1464804" y="1922086"/>
            <a:ext cx="5412631" cy="3301600"/>
          </a:xfrm>
          <a:prstGeom prst="rect">
            <a:avLst/>
          </a:prstGeom>
          <a:noFill/>
          <a:ln>
            <a:noFill/>
          </a:ln>
        </p:spPr>
      </p:pic>
      <p:pic>
        <p:nvPicPr>
          <p:cNvPr id="8" name="Obraz 7"/>
          <p:cNvPicPr/>
          <p:nvPr/>
        </p:nvPicPr>
        <p:blipFill>
          <a:blip r:embed="rId5">
            <a:extLst>
              <a:ext uri="{28A0092B-C50C-407E-A947-70E740481C1C}">
                <a14:useLocalDpi xmlns:a14="http://schemas.microsoft.com/office/drawing/2010/main" val="0"/>
              </a:ext>
            </a:extLst>
          </a:blip>
          <a:srcRect/>
          <a:stretch>
            <a:fillRect/>
          </a:stretch>
        </p:blipFill>
        <p:spPr bwMode="auto">
          <a:xfrm>
            <a:off x="2353238" y="2247589"/>
            <a:ext cx="5412630" cy="3301600"/>
          </a:xfrm>
          <a:prstGeom prst="rect">
            <a:avLst/>
          </a:prstGeom>
          <a:noFill/>
          <a:ln>
            <a:noFill/>
          </a:ln>
        </p:spPr>
      </p:pic>
      <p:pic>
        <p:nvPicPr>
          <p:cNvPr id="9" name="Obraz 8"/>
          <p:cNvPicPr/>
          <p:nvPr/>
        </p:nvPicPr>
        <p:blipFill>
          <a:blip r:embed="rId6">
            <a:extLst>
              <a:ext uri="{28A0092B-C50C-407E-A947-70E740481C1C}">
                <a14:useLocalDpi xmlns:a14="http://schemas.microsoft.com/office/drawing/2010/main" val="0"/>
              </a:ext>
            </a:extLst>
          </a:blip>
          <a:srcRect/>
          <a:stretch>
            <a:fillRect/>
          </a:stretch>
        </p:blipFill>
        <p:spPr bwMode="auto">
          <a:xfrm>
            <a:off x="3485366" y="2573092"/>
            <a:ext cx="5412630" cy="3301600"/>
          </a:xfrm>
          <a:prstGeom prst="rect">
            <a:avLst/>
          </a:prstGeom>
          <a:noFill/>
          <a:ln>
            <a:noFill/>
          </a:ln>
        </p:spPr>
      </p:pic>
      <p:pic>
        <p:nvPicPr>
          <p:cNvPr id="10" name="Obraz 9"/>
          <p:cNvPicPr/>
          <p:nvPr/>
        </p:nvPicPr>
        <p:blipFill>
          <a:blip r:embed="rId7">
            <a:extLst>
              <a:ext uri="{28A0092B-C50C-407E-A947-70E740481C1C}">
                <a14:useLocalDpi xmlns:a14="http://schemas.microsoft.com/office/drawing/2010/main" val="0"/>
              </a:ext>
            </a:extLst>
          </a:blip>
          <a:srcRect/>
          <a:stretch>
            <a:fillRect/>
          </a:stretch>
        </p:blipFill>
        <p:spPr bwMode="auto">
          <a:xfrm>
            <a:off x="4548456" y="3012341"/>
            <a:ext cx="5412630" cy="3301600"/>
          </a:xfrm>
          <a:prstGeom prst="rect">
            <a:avLst/>
          </a:prstGeom>
          <a:noFill/>
          <a:ln>
            <a:noFill/>
          </a:ln>
        </p:spPr>
      </p:pic>
      <p:pic>
        <p:nvPicPr>
          <p:cNvPr id="11" name="Obraz 10"/>
          <p:cNvPicPr/>
          <p:nvPr/>
        </p:nvPicPr>
        <p:blipFill>
          <a:blip r:embed="rId8">
            <a:extLst>
              <a:ext uri="{28A0092B-C50C-407E-A947-70E740481C1C}">
                <a14:useLocalDpi xmlns:a14="http://schemas.microsoft.com/office/drawing/2010/main" val="0"/>
              </a:ext>
            </a:extLst>
          </a:blip>
          <a:srcRect/>
          <a:stretch>
            <a:fillRect/>
          </a:stretch>
        </p:blipFill>
        <p:spPr bwMode="auto">
          <a:xfrm>
            <a:off x="5625617" y="3390375"/>
            <a:ext cx="5412630" cy="3296181"/>
          </a:xfrm>
          <a:prstGeom prst="rect">
            <a:avLst/>
          </a:prstGeom>
          <a:noFill/>
          <a:ln>
            <a:noFill/>
          </a:ln>
        </p:spPr>
      </p:pic>
    </p:spTree>
    <p:extLst>
      <p:ext uri="{BB962C8B-B14F-4D97-AF65-F5344CB8AC3E}">
        <p14:creationId xmlns:p14="http://schemas.microsoft.com/office/powerpoint/2010/main" val="199041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000"/>
                                        <p:tgtEl>
                                          <p:spTgt spid="6"/>
                                        </p:tgtEl>
                                      </p:cBhvr>
                                    </p:animEffect>
                                  </p:childTnLst>
                                </p:cTn>
                              </p:par>
                            </p:childTnLst>
                          </p:cTn>
                        </p:par>
                        <p:par>
                          <p:cTn id="12" fill="hold">
                            <p:stCondLst>
                              <p:cond delay="4000"/>
                            </p:stCondLst>
                            <p:childTnLst>
                              <p:par>
                                <p:cTn id="13" presetID="10" presetClass="entr" presetSubtype="0" fill="hold"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3000"/>
                                        <p:tgtEl>
                                          <p:spTgt spid="7"/>
                                        </p:tgtEl>
                                      </p:cBhvr>
                                    </p:animEffect>
                                  </p:childTnLst>
                                </p:cTn>
                              </p:par>
                            </p:childTnLst>
                          </p:cTn>
                        </p:par>
                        <p:par>
                          <p:cTn id="16" fill="hold">
                            <p:stCondLst>
                              <p:cond delay="7500"/>
                            </p:stCondLst>
                            <p:childTnLst>
                              <p:par>
                                <p:cTn id="17" presetID="10" presetClass="entr" presetSubtype="0" fill="hold"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3000"/>
                                        <p:tgtEl>
                                          <p:spTgt spid="8"/>
                                        </p:tgtEl>
                                      </p:cBhvr>
                                    </p:animEffect>
                                  </p:childTnLst>
                                </p:cTn>
                              </p:par>
                            </p:childTnLst>
                          </p:cTn>
                        </p:par>
                        <p:par>
                          <p:cTn id="20" fill="hold">
                            <p:stCondLst>
                              <p:cond delay="11000"/>
                            </p:stCondLst>
                            <p:childTnLst>
                              <p:par>
                                <p:cTn id="21" presetID="10" presetClass="entr" presetSubtype="0" fill="hold" nodeType="afterEffect">
                                  <p:stCondLst>
                                    <p:cond delay="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3000"/>
                                        <p:tgtEl>
                                          <p:spTgt spid="9"/>
                                        </p:tgtEl>
                                      </p:cBhvr>
                                    </p:animEffect>
                                  </p:childTnLst>
                                </p:cTn>
                              </p:par>
                            </p:childTnLst>
                          </p:cTn>
                        </p:par>
                        <p:par>
                          <p:cTn id="24" fill="hold">
                            <p:stCondLst>
                              <p:cond delay="14500"/>
                            </p:stCondLst>
                            <p:childTnLst>
                              <p:par>
                                <p:cTn id="25" presetID="10" presetClass="entr" presetSubtype="0" fill="hold" nodeType="after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0"/>
                                        <p:tgtEl>
                                          <p:spTgt spid="10"/>
                                        </p:tgtEl>
                                      </p:cBhvr>
                                    </p:animEffect>
                                  </p:childTnLst>
                                </p:cTn>
                              </p:par>
                            </p:childTnLst>
                          </p:cTn>
                        </p:par>
                        <p:par>
                          <p:cTn id="28" fill="hold">
                            <p:stCondLst>
                              <p:cond delay="18000"/>
                            </p:stCondLst>
                            <p:childTnLst>
                              <p:par>
                                <p:cTn id="29" presetID="10" presetClass="entr" presetSubtype="0" fill="hold" nodeType="afterEffect">
                                  <p:stCondLst>
                                    <p:cond delay="5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a:xfrm>
            <a:off x="1" y="639486"/>
            <a:ext cx="6095999" cy="407505"/>
          </a:xfrm>
        </p:spPr>
        <p:txBody>
          <a:bodyPr>
            <a:normAutofit/>
          </a:bodyPr>
          <a:lstStyle/>
          <a:p>
            <a:pPr marL="0" indent="0" algn="ctr">
              <a:buNone/>
            </a:pPr>
            <a:r>
              <a:rPr lang="pl-PL" sz="2000" dirty="0" smtClean="0"/>
              <a:t>samoratowanie na półwyblince</a:t>
            </a:r>
            <a:endParaRPr lang="pl-PL" sz="2000" dirty="0"/>
          </a:p>
        </p:txBody>
      </p:sp>
      <p:pic>
        <p:nvPicPr>
          <p:cNvPr id="10" name="Obraz 9"/>
          <p:cNvPicPr/>
          <p:nvPr/>
        </p:nvPicPr>
        <p:blipFill>
          <a:blip r:embed="rId3">
            <a:extLst>
              <a:ext uri="{28A0092B-C50C-407E-A947-70E740481C1C}">
                <a14:useLocalDpi xmlns:a14="http://schemas.microsoft.com/office/drawing/2010/main" val="0"/>
              </a:ext>
            </a:extLst>
          </a:blip>
          <a:srcRect/>
          <a:stretch>
            <a:fillRect/>
          </a:stretch>
        </p:blipFill>
        <p:spPr bwMode="auto">
          <a:xfrm>
            <a:off x="725557" y="1550669"/>
            <a:ext cx="4763273" cy="3091125"/>
          </a:xfrm>
          <a:prstGeom prst="rect">
            <a:avLst/>
          </a:prstGeom>
          <a:noFill/>
          <a:ln>
            <a:noFill/>
          </a:ln>
        </p:spPr>
      </p:pic>
      <p:pic>
        <p:nvPicPr>
          <p:cNvPr id="11" name="Obraz 10"/>
          <p:cNvPicPr/>
          <p:nvPr/>
        </p:nvPicPr>
        <p:blipFill>
          <a:blip r:embed="rId4">
            <a:extLst>
              <a:ext uri="{28A0092B-C50C-407E-A947-70E740481C1C}">
                <a14:useLocalDpi xmlns:a14="http://schemas.microsoft.com/office/drawing/2010/main" val="0"/>
              </a:ext>
            </a:extLst>
          </a:blip>
          <a:srcRect/>
          <a:stretch>
            <a:fillRect/>
          </a:stretch>
        </p:blipFill>
        <p:spPr bwMode="auto">
          <a:xfrm>
            <a:off x="1404732" y="2044188"/>
            <a:ext cx="4763273" cy="3091124"/>
          </a:xfrm>
          <a:prstGeom prst="rect">
            <a:avLst/>
          </a:prstGeom>
          <a:noFill/>
          <a:ln>
            <a:noFill/>
          </a:ln>
        </p:spPr>
      </p:pic>
      <p:pic>
        <p:nvPicPr>
          <p:cNvPr id="12" name="Obraz 11"/>
          <p:cNvPicPr/>
          <p:nvPr/>
        </p:nvPicPr>
        <p:blipFill>
          <a:blip r:embed="rId5">
            <a:extLst>
              <a:ext uri="{28A0092B-C50C-407E-A947-70E740481C1C}">
                <a14:useLocalDpi xmlns:a14="http://schemas.microsoft.com/office/drawing/2010/main" val="0"/>
              </a:ext>
            </a:extLst>
          </a:blip>
          <a:srcRect/>
          <a:stretch>
            <a:fillRect/>
          </a:stretch>
        </p:blipFill>
        <p:spPr bwMode="auto">
          <a:xfrm>
            <a:off x="2219740" y="2507889"/>
            <a:ext cx="4763273" cy="3091124"/>
          </a:xfrm>
          <a:prstGeom prst="rect">
            <a:avLst/>
          </a:prstGeom>
          <a:noFill/>
          <a:ln>
            <a:noFill/>
          </a:ln>
        </p:spPr>
      </p:pic>
      <p:pic>
        <p:nvPicPr>
          <p:cNvPr id="13" name="Obraz 12"/>
          <p:cNvPicPr/>
          <p:nvPr/>
        </p:nvPicPr>
        <p:blipFill>
          <a:blip r:embed="rId6">
            <a:extLst>
              <a:ext uri="{28A0092B-C50C-407E-A947-70E740481C1C}">
                <a14:useLocalDpi xmlns:a14="http://schemas.microsoft.com/office/drawing/2010/main" val="0"/>
              </a:ext>
            </a:extLst>
          </a:blip>
          <a:srcRect/>
          <a:stretch>
            <a:fillRect/>
          </a:stretch>
        </p:blipFill>
        <p:spPr bwMode="auto">
          <a:xfrm>
            <a:off x="3048000" y="3001408"/>
            <a:ext cx="4763273" cy="3091124"/>
          </a:xfrm>
          <a:prstGeom prst="rect">
            <a:avLst/>
          </a:prstGeom>
          <a:noFill/>
          <a:ln>
            <a:noFill/>
          </a:ln>
        </p:spPr>
      </p:pic>
      <p:pic>
        <p:nvPicPr>
          <p:cNvPr id="9" name="Obraz 8"/>
          <p:cNvPicPr/>
          <p:nvPr/>
        </p:nvPicPr>
        <p:blipFill>
          <a:blip r:embed="rId7">
            <a:extLst>
              <a:ext uri="{28A0092B-C50C-407E-A947-70E740481C1C}">
                <a14:useLocalDpi xmlns:a14="http://schemas.microsoft.com/office/drawing/2010/main" val="0"/>
              </a:ext>
            </a:extLst>
          </a:blip>
          <a:srcRect/>
          <a:stretch>
            <a:fillRect/>
          </a:stretch>
        </p:blipFill>
        <p:spPr bwMode="auto">
          <a:xfrm>
            <a:off x="1735594" y="1046991"/>
            <a:ext cx="8864821" cy="5701679"/>
          </a:xfrm>
          <a:prstGeom prst="rect">
            <a:avLst/>
          </a:prstGeom>
          <a:noFill/>
          <a:ln>
            <a:noFill/>
          </a:ln>
        </p:spPr>
      </p:pic>
    </p:spTree>
    <p:extLst>
      <p:ext uri="{BB962C8B-B14F-4D97-AF65-F5344CB8AC3E}">
        <p14:creationId xmlns:p14="http://schemas.microsoft.com/office/powerpoint/2010/main" val="1989434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3000"/>
                                        <p:tgtEl>
                                          <p:spTgt spid="10"/>
                                        </p:tgtEl>
                                      </p:cBhvr>
                                    </p:animEffect>
                                  </p:childTnLst>
                                </p:cTn>
                              </p:par>
                            </p:childTnLst>
                          </p:cTn>
                        </p:par>
                        <p:par>
                          <p:cTn id="12" fill="hold">
                            <p:stCondLst>
                              <p:cond delay="35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3000"/>
                                        <p:tgtEl>
                                          <p:spTgt spid="11"/>
                                        </p:tgtEl>
                                      </p:cBhvr>
                                    </p:animEffect>
                                  </p:childTnLst>
                                </p:cTn>
                              </p:par>
                            </p:childTnLst>
                          </p:cTn>
                        </p:par>
                        <p:par>
                          <p:cTn id="16" fill="hold">
                            <p:stCondLst>
                              <p:cond delay="6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3000"/>
                                        <p:tgtEl>
                                          <p:spTgt spid="12"/>
                                        </p:tgtEl>
                                      </p:cBhvr>
                                    </p:animEffect>
                                  </p:childTnLst>
                                </p:cTn>
                              </p:par>
                            </p:childTnLst>
                          </p:cTn>
                        </p:par>
                        <p:par>
                          <p:cTn id="20" fill="hold">
                            <p:stCondLst>
                              <p:cond delay="95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3000"/>
                                        <p:tgtEl>
                                          <p:spTgt spid="13"/>
                                        </p:tgtEl>
                                      </p:cBhvr>
                                    </p:animEffect>
                                  </p:childTnLst>
                                </p:cTn>
                              </p:par>
                            </p:childTnLst>
                          </p:cTn>
                        </p:par>
                        <p:par>
                          <p:cTn id="24" fill="hold">
                            <p:stCondLst>
                              <p:cond delay="12500"/>
                            </p:stCondLst>
                            <p:childTnLst>
                              <p:par>
                                <p:cTn id="25" presetID="10" presetClass="entr" presetSubtype="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3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a:xfrm>
            <a:off x="1" y="507406"/>
            <a:ext cx="6095999" cy="407505"/>
          </a:xfrm>
        </p:spPr>
        <p:txBody>
          <a:bodyPr>
            <a:normAutofit/>
          </a:bodyPr>
          <a:lstStyle/>
          <a:p>
            <a:pPr marL="0" indent="0" algn="ctr">
              <a:buNone/>
            </a:pPr>
            <a:r>
              <a:rPr lang="pl-PL" sz="2000" dirty="0" smtClean="0"/>
              <a:t>samoratowanie na pasie strażackim na półwyblince</a:t>
            </a:r>
            <a:endParaRPr lang="pl-PL" sz="2000" dirty="0"/>
          </a:p>
        </p:txBody>
      </p:sp>
      <p:pic>
        <p:nvPicPr>
          <p:cNvPr id="5" name="Obraz 4"/>
          <p:cNvPicPr/>
          <p:nvPr/>
        </p:nvPicPr>
        <p:blipFill>
          <a:blip r:embed="rId3">
            <a:extLst>
              <a:ext uri="{28A0092B-C50C-407E-A947-70E740481C1C}">
                <a14:useLocalDpi xmlns:a14="http://schemas.microsoft.com/office/drawing/2010/main" val="0"/>
              </a:ext>
            </a:extLst>
          </a:blip>
          <a:srcRect/>
          <a:stretch>
            <a:fillRect/>
          </a:stretch>
        </p:blipFill>
        <p:spPr bwMode="auto">
          <a:xfrm>
            <a:off x="1526540" y="1329690"/>
            <a:ext cx="3462020" cy="5355590"/>
          </a:xfrm>
          <a:prstGeom prst="rect">
            <a:avLst/>
          </a:prstGeom>
          <a:noFill/>
          <a:ln>
            <a:noFill/>
          </a:ln>
        </p:spPr>
      </p:pic>
      <p:pic>
        <p:nvPicPr>
          <p:cNvPr id="6" name="Obraz 5"/>
          <p:cNvPicPr/>
          <p:nvPr/>
        </p:nvPicPr>
        <p:blipFill>
          <a:blip r:embed="rId4">
            <a:extLst>
              <a:ext uri="{28A0092B-C50C-407E-A947-70E740481C1C}">
                <a14:useLocalDpi xmlns:a14="http://schemas.microsoft.com/office/drawing/2010/main" val="0"/>
              </a:ext>
            </a:extLst>
          </a:blip>
          <a:srcRect/>
          <a:stretch>
            <a:fillRect/>
          </a:stretch>
        </p:blipFill>
        <p:spPr bwMode="auto">
          <a:xfrm>
            <a:off x="5732780" y="1329690"/>
            <a:ext cx="3462020" cy="5355590"/>
          </a:xfrm>
          <a:prstGeom prst="rect">
            <a:avLst/>
          </a:prstGeom>
          <a:noFill/>
          <a:ln>
            <a:noFill/>
          </a:ln>
        </p:spPr>
      </p:pic>
    </p:spTree>
    <p:extLst>
      <p:ext uri="{BB962C8B-B14F-4D97-AF65-F5344CB8AC3E}">
        <p14:creationId xmlns:p14="http://schemas.microsoft.com/office/powerpoint/2010/main" val="2402810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a:xfrm>
            <a:off x="1" y="507406"/>
            <a:ext cx="6095999" cy="407505"/>
          </a:xfrm>
        </p:spPr>
        <p:txBody>
          <a:bodyPr>
            <a:normAutofit/>
          </a:bodyPr>
          <a:lstStyle/>
          <a:p>
            <a:pPr marL="0" indent="0" algn="ctr">
              <a:buNone/>
            </a:pPr>
            <a:r>
              <a:rPr lang="pl-PL" sz="2000" dirty="0" smtClean="0"/>
              <a:t>samoratowanie na wężu pożarniczym</a:t>
            </a:r>
            <a:endParaRPr lang="pl-PL" sz="2000" dirty="0"/>
          </a:p>
        </p:txBody>
      </p:sp>
      <p:pic>
        <p:nvPicPr>
          <p:cNvPr id="5" name="Obraz 4"/>
          <p:cNvPicPr/>
          <p:nvPr/>
        </p:nvPicPr>
        <p:blipFill>
          <a:blip r:embed="rId3">
            <a:extLst>
              <a:ext uri="{28A0092B-C50C-407E-A947-70E740481C1C}">
                <a14:useLocalDpi xmlns:a14="http://schemas.microsoft.com/office/drawing/2010/main" val="0"/>
              </a:ext>
            </a:extLst>
          </a:blip>
          <a:srcRect/>
          <a:stretch>
            <a:fillRect/>
          </a:stretch>
        </p:blipFill>
        <p:spPr bwMode="auto">
          <a:xfrm>
            <a:off x="826949" y="1312200"/>
            <a:ext cx="6219894" cy="3766696"/>
          </a:xfrm>
          <a:prstGeom prst="rect">
            <a:avLst/>
          </a:prstGeom>
          <a:noFill/>
          <a:ln>
            <a:noFill/>
          </a:ln>
        </p:spPr>
      </p:pic>
      <p:pic>
        <p:nvPicPr>
          <p:cNvPr id="6" name="Obraz 5"/>
          <p:cNvPicPr/>
          <p:nvPr/>
        </p:nvPicPr>
        <p:blipFill>
          <a:blip r:embed="rId4">
            <a:extLst>
              <a:ext uri="{28A0092B-C50C-407E-A947-70E740481C1C}">
                <a14:useLocalDpi xmlns:a14="http://schemas.microsoft.com/office/drawing/2010/main" val="0"/>
              </a:ext>
            </a:extLst>
          </a:blip>
          <a:srcRect/>
          <a:stretch>
            <a:fillRect/>
          </a:stretch>
        </p:blipFill>
        <p:spPr bwMode="auto">
          <a:xfrm>
            <a:off x="1353723" y="1545652"/>
            <a:ext cx="6219894" cy="3766696"/>
          </a:xfrm>
          <a:prstGeom prst="rect">
            <a:avLst/>
          </a:prstGeom>
          <a:noFill/>
          <a:ln>
            <a:noFill/>
          </a:ln>
        </p:spPr>
      </p:pic>
      <p:pic>
        <p:nvPicPr>
          <p:cNvPr id="7" name="Obraz 6"/>
          <p:cNvPicPr/>
          <p:nvPr/>
        </p:nvPicPr>
        <p:blipFill>
          <a:blip r:embed="rId5">
            <a:extLst>
              <a:ext uri="{28A0092B-C50C-407E-A947-70E740481C1C}">
                <a14:useLocalDpi xmlns:a14="http://schemas.microsoft.com/office/drawing/2010/main" val="0"/>
              </a:ext>
            </a:extLst>
          </a:blip>
          <a:srcRect/>
          <a:stretch>
            <a:fillRect/>
          </a:stretch>
        </p:blipFill>
        <p:spPr bwMode="auto">
          <a:xfrm>
            <a:off x="1880497" y="1709489"/>
            <a:ext cx="6219894" cy="3766696"/>
          </a:xfrm>
          <a:prstGeom prst="rect">
            <a:avLst/>
          </a:prstGeom>
          <a:noFill/>
          <a:ln>
            <a:noFill/>
          </a:ln>
        </p:spPr>
      </p:pic>
      <p:pic>
        <p:nvPicPr>
          <p:cNvPr id="8" name="Obraz 7"/>
          <p:cNvPicPr/>
          <p:nvPr/>
        </p:nvPicPr>
        <p:blipFill>
          <a:blip r:embed="rId6">
            <a:extLst>
              <a:ext uri="{28A0092B-C50C-407E-A947-70E740481C1C}">
                <a14:useLocalDpi xmlns:a14="http://schemas.microsoft.com/office/drawing/2010/main" val="0"/>
              </a:ext>
            </a:extLst>
          </a:blip>
          <a:srcRect/>
          <a:stretch>
            <a:fillRect/>
          </a:stretch>
        </p:blipFill>
        <p:spPr bwMode="auto">
          <a:xfrm>
            <a:off x="2407271" y="1948028"/>
            <a:ext cx="6219894" cy="3766696"/>
          </a:xfrm>
          <a:prstGeom prst="rect">
            <a:avLst/>
          </a:prstGeom>
          <a:noFill/>
          <a:ln>
            <a:noFill/>
          </a:ln>
        </p:spPr>
      </p:pic>
      <p:pic>
        <p:nvPicPr>
          <p:cNvPr id="9" name="Obraz 8"/>
          <p:cNvPicPr/>
          <p:nvPr/>
        </p:nvPicPr>
        <p:blipFill>
          <a:blip r:embed="rId7">
            <a:extLst>
              <a:ext uri="{28A0092B-C50C-407E-A947-70E740481C1C}">
                <a14:useLocalDpi xmlns:a14="http://schemas.microsoft.com/office/drawing/2010/main" val="0"/>
              </a:ext>
            </a:extLst>
          </a:blip>
          <a:srcRect/>
          <a:stretch>
            <a:fillRect/>
          </a:stretch>
        </p:blipFill>
        <p:spPr bwMode="auto">
          <a:xfrm>
            <a:off x="3333924" y="994306"/>
            <a:ext cx="4027045" cy="5490679"/>
          </a:xfrm>
          <a:prstGeom prst="rect">
            <a:avLst/>
          </a:prstGeom>
          <a:noFill/>
          <a:ln>
            <a:noFill/>
          </a:ln>
        </p:spPr>
      </p:pic>
      <p:pic>
        <p:nvPicPr>
          <p:cNvPr id="10" name="Obraz 9"/>
          <p:cNvPicPr/>
          <p:nvPr/>
        </p:nvPicPr>
        <p:blipFill>
          <a:blip r:embed="rId8">
            <a:extLst>
              <a:ext uri="{BEBA8EAE-BF5A-486C-A8C5-ECC9F3942E4B}">
                <a14:imgProps xmlns:a14="http://schemas.microsoft.com/office/drawing/2010/main">
                  <a14:imgLayer r:embed="rId9">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677037" y="1254218"/>
            <a:ext cx="4027045" cy="5490679"/>
          </a:xfrm>
          <a:prstGeom prst="rect">
            <a:avLst/>
          </a:prstGeom>
          <a:noFill/>
          <a:ln>
            <a:noFill/>
          </a:ln>
        </p:spPr>
      </p:pic>
      <p:pic>
        <p:nvPicPr>
          <p:cNvPr id="11" name="Obraz 10"/>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214272" y="1312200"/>
            <a:ext cx="4024588" cy="5490679"/>
          </a:xfrm>
          <a:prstGeom prst="rect">
            <a:avLst/>
          </a:prstGeom>
          <a:noFill/>
          <a:ln>
            <a:noFill/>
          </a:ln>
        </p:spPr>
      </p:pic>
      <p:pic>
        <p:nvPicPr>
          <p:cNvPr id="12" name="Obraz 1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705343" y="1357044"/>
            <a:ext cx="4028146" cy="5490679"/>
          </a:xfrm>
          <a:prstGeom prst="rect">
            <a:avLst/>
          </a:prstGeom>
          <a:noFill/>
          <a:ln>
            <a:noFill/>
          </a:ln>
        </p:spPr>
      </p:pic>
    </p:spTree>
    <p:extLst>
      <p:ext uri="{BB962C8B-B14F-4D97-AF65-F5344CB8AC3E}">
        <p14:creationId xmlns:p14="http://schemas.microsoft.com/office/powerpoint/2010/main" val="82690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par>
                          <p:cTn id="8" fill="hold">
                            <p:stCondLst>
                              <p:cond delay="35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000"/>
                                        <p:tgtEl>
                                          <p:spTgt spid="6"/>
                                        </p:tgtEl>
                                      </p:cBhvr>
                                    </p:animEffect>
                                  </p:childTnLst>
                                </p:cTn>
                              </p:par>
                            </p:childTnLst>
                          </p:cTn>
                        </p:par>
                        <p:par>
                          <p:cTn id="12" fill="hold">
                            <p:stCondLst>
                              <p:cond delay="7000"/>
                            </p:stCondLst>
                            <p:childTnLst>
                              <p:par>
                                <p:cTn id="13" presetID="10" presetClass="entr" presetSubtype="0" fill="hold"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3000"/>
                                        <p:tgtEl>
                                          <p:spTgt spid="7"/>
                                        </p:tgtEl>
                                      </p:cBhvr>
                                    </p:animEffect>
                                  </p:childTnLst>
                                </p:cTn>
                              </p:par>
                            </p:childTnLst>
                          </p:cTn>
                        </p:par>
                        <p:par>
                          <p:cTn id="16" fill="hold">
                            <p:stCondLst>
                              <p:cond delay="10500"/>
                            </p:stCondLst>
                            <p:childTnLst>
                              <p:par>
                                <p:cTn id="17" presetID="10" presetClass="entr" presetSubtype="0" fill="hold"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3000"/>
                                        <p:tgtEl>
                                          <p:spTgt spid="8"/>
                                        </p:tgtEl>
                                      </p:cBhvr>
                                    </p:animEffect>
                                  </p:childTnLst>
                                </p:cTn>
                              </p:par>
                            </p:childTnLst>
                          </p:cTn>
                        </p:par>
                        <p:par>
                          <p:cTn id="20" fill="hold">
                            <p:stCondLst>
                              <p:cond delay="14000"/>
                            </p:stCondLst>
                            <p:childTnLst>
                              <p:par>
                                <p:cTn id="21" presetID="10" presetClass="entr" presetSubtype="0" fill="hold" nodeType="afterEffect">
                                  <p:stCondLst>
                                    <p:cond delay="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3000"/>
                                        <p:tgtEl>
                                          <p:spTgt spid="9"/>
                                        </p:tgtEl>
                                      </p:cBhvr>
                                    </p:animEffect>
                                  </p:childTnLst>
                                </p:cTn>
                              </p:par>
                            </p:childTnLst>
                          </p:cTn>
                        </p:par>
                        <p:par>
                          <p:cTn id="24" fill="hold">
                            <p:stCondLst>
                              <p:cond delay="17500"/>
                            </p:stCondLst>
                            <p:childTnLst>
                              <p:par>
                                <p:cTn id="25" presetID="10" presetClass="entr" presetSubtype="0" fill="hold" nodeType="after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0"/>
                                        <p:tgtEl>
                                          <p:spTgt spid="10"/>
                                        </p:tgtEl>
                                      </p:cBhvr>
                                    </p:animEffect>
                                  </p:childTnLst>
                                </p:cTn>
                              </p:par>
                            </p:childTnLst>
                          </p:cTn>
                        </p:par>
                        <p:par>
                          <p:cTn id="28" fill="hold">
                            <p:stCondLst>
                              <p:cond delay="21000"/>
                            </p:stCondLst>
                            <p:childTnLst>
                              <p:par>
                                <p:cTn id="29" presetID="10" presetClass="entr" presetSubtype="0" fill="hold" nodeType="afterEffect">
                                  <p:stCondLst>
                                    <p:cond delay="5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3000"/>
                                        <p:tgtEl>
                                          <p:spTgt spid="11"/>
                                        </p:tgtEl>
                                      </p:cBhvr>
                                    </p:animEffect>
                                  </p:childTnLst>
                                </p:cTn>
                              </p:par>
                            </p:childTnLst>
                          </p:cTn>
                        </p:par>
                        <p:par>
                          <p:cTn id="32" fill="hold">
                            <p:stCondLst>
                              <p:cond delay="24500"/>
                            </p:stCondLst>
                            <p:childTnLst>
                              <p:par>
                                <p:cTn id="33" presetID="10" presetClass="entr" presetSubtype="0" fill="hold" nodeType="afterEffect">
                                  <p:stCondLst>
                                    <p:cond delay="50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txBox="1">
            <a:spLocks/>
          </p:cNvSpPr>
          <p:nvPr/>
        </p:nvSpPr>
        <p:spPr>
          <a:xfrm>
            <a:off x="569844" y="358015"/>
            <a:ext cx="5257800" cy="510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ctr">
              <a:buFont typeface="+mj-lt"/>
              <a:buAutoNum type="alphaLcParenR" startAt="3"/>
            </a:pPr>
            <a:r>
              <a:rPr lang="pl-PL" dirty="0" smtClean="0"/>
              <a:t>wyjście w ekspozycję</a:t>
            </a:r>
            <a:endParaRPr lang="pl-PL" dirty="0"/>
          </a:p>
        </p:txBody>
      </p:sp>
      <p:pic>
        <p:nvPicPr>
          <p:cNvPr id="7" name="Obraz 6"/>
          <p:cNvPicPr/>
          <p:nvPr/>
        </p:nvPicPr>
        <p:blipFill>
          <a:blip r:embed="rId3">
            <a:extLst>
              <a:ext uri="{28A0092B-C50C-407E-A947-70E740481C1C}">
                <a14:useLocalDpi xmlns:a14="http://schemas.microsoft.com/office/drawing/2010/main" val="0"/>
              </a:ext>
            </a:extLst>
          </a:blip>
          <a:srcRect/>
          <a:stretch>
            <a:fillRect/>
          </a:stretch>
        </p:blipFill>
        <p:spPr bwMode="auto">
          <a:xfrm>
            <a:off x="169461" y="1883161"/>
            <a:ext cx="5028703" cy="3016830"/>
          </a:xfrm>
          <a:prstGeom prst="rect">
            <a:avLst/>
          </a:prstGeom>
          <a:noFill/>
          <a:ln>
            <a:noFill/>
          </a:ln>
        </p:spPr>
      </p:pic>
      <p:pic>
        <p:nvPicPr>
          <p:cNvPr id="8" name="Obraz 7"/>
          <p:cNvPicPr/>
          <p:nvPr/>
        </p:nvPicPr>
        <p:blipFill>
          <a:blip r:embed="rId4">
            <a:extLst>
              <a:ext uri="{28A0092B-C50C-407E-A947-70E740481C1C}">
                <a14:useLocalDpi xmlns:a14="http://schemas.microsoft.com/office/drawing/2010/main" val="0"/>
              </a:ext>
            </a:extLst>
          </a:blip>
          <a:srcRect/>
          <a:stretch>
            <a:fillRect/>
          </a:stretch>
        </p:blipFill>
        <p:spPr bwMode="auto">
          <a:xfrm>
            <a:off x="849450" y="2451790"/>
            <a:ext cx="5028703" cy="3016830"/>
          </a:xfrm>
          <a:prstGeom prst="rect">
            <a:avLst/>
          </a:prstGeom>
          <a:noFill/>
          <a:ln>
            <a:noFill/>
          </a:ln>
        </p:spPr>
      </p:pic>
      <p:pic>
        <p:nvPicPr>
          <p:cNvPr id="9" name="Obraz 8"/>
          <p:cNvPicPr/>
          <p:nvPr/>
        </p:nvPicPr>
        <p:blipFill>
          <a:blip r:embed="rId5">
            <a:extLst>
              <a:ext uri="{28A0092B-C50C-407E-A947-70E740481C1C}">
                <a14:useLocalDpi xmlns:a14="http://schemas.microsoft.com/office/drawing/2010/main" val="0"/>
              </a:ext>
            </a:extLst>
          </a:blip>
          <a:srcRect/>
          <a:stretch>
            <a:fillRect/>
          </a:stretch>
        </p:blipFill>
        <p:spPr bwMode="auto">
          <a:xfrm>
            <a:off x="1523350" y="3187285"/>
            <a:ext cx="5034792" cy="3016830"/>
          </a:xfrm>
          <a:prstGeom prst="rect">
            <a:avLst/>
          </a:prstGeom>
          <a:noFill/>
          <a:ln>
            <a:noFill/>
          </a:ln>
        </p:spPr>
      </p:pic>
      <p:pic>
        <p:nvPicPr>
          <p:cNvPr id="10" name="Obraz 9"/>
          <p:cNvPicPr/>
          <p:nvPr/>
        </p:nvPicPr>
        <p:blipFill>
          <a:blip r:embed="rId6">
            <a:extLst>
              <a:ext uri="{28A0092B-C50C-407E-A947-70E740481C1C}">
                <a14:useLocalDpi xmlns:a14="http://schemas.microsoft.com/office/drawing/2010/main" val="0"/>
              </a:ext>
            </a:extLst>
          </a:blip>
          <a:srcRect/>
          <a:stretch>
            <a:fillRect/>
          </a:stretch>
        </p:blipFill>
        <p:spPr bwMode="auto">
          <a:xfrm>
            <a:off x="6525316" y="1883161"/>
            <a:ext cx="2809528" cy="4653031"/>
          </a:xfrm>
          <a:prstGeom prst="rect">
            <a:avLst/>
          </a:prstGeom>
          <a:noFill/>
          <a:ln>
            <a:noFill/>
          </a:ln>
        </p:spPr>
      </p:pic>
      <p:pic>
        <p:nvPicPr>
          <p:cNvPr id="11" name="Obraz 10"/>
          <p:cNvPicPr/>
          <p:nvPr/>
        </p:nvPicPr>
        <p:blipFill>
          <a:blip r:embed="rId7">
            <a:extLst>
              <a:ext uri="{28A0092B-C50C-407E-A947-70E740481C1C}">
                <a14:useLocalDpi xmlns:a14="http://schemas.microsoft.com/office/drawing/2010/main" val="0"/>
              </a:ext>
            </a:extLst>
          </a:blip>
          <a:srcRect/>
          <a:stretch>
            <a:fillRect/>
          </a:stretch>
        </p:blipFill>
        <p:spPr bwMode="auto">
          <a:xfrm>
            <a:off x="9382472" y="2081944"/>
            <a:ext cx="2809528" cy="4653031"/>
          </a:xfrm>
          <a:prstGeom prst="rect">
            <a:avLst/>
          </a:prstGeom>
          <a:noFill/>
          <a:ln>
            <a:noFill/>
          </a:ln>
        </p:spPr>
      </p:pic>
      <p:sp>
        <p:nvSpPr>
          <p:cNvPr id="12" name="Symbol zastępczy zawartości 2"/>
          <p:cNvSpPr>
            <a:spLocks noGrp="1"/>
          </p:cNvSpPr>
          <p:nvPr>
            <p:ph idx="1"/>
          </p:nvPr>
        </p:nvSpPr>
        <p:spPr>
          <a:xfrm>
            <a:off x="0" y="1119973"/>
            <a:ext cx="6095999" cy="407505"/>
          </a:xfrm>
        </p:spPr>
        <p:txBody>
          <a:bodyPr>
            <a:normAutofit/>
          </a:bodyPr>
          <a:lstStyle/>
          <a:p>
            <a:pPr marL="0" indent="0" algn="ctr">
              <a:buNone/>
            </a:pPr>
            <a:r>
              <a:rPr lang="pl-PL" sz="2000" dirty="0" smtClean="0"/>
              <a:t>na kratownicy</a:t>
            </a:r>
            <a:endParaRPr lang="pl-PL" sz="2000" dirty="0"/>
          </a:p>
        </p:txBody>
      </p:sp>
    </p:spTree>
    <p:extLst>
      <p:ext uri="{BB962C8B-B14F-4D97-AF65-F5344CB8AC3E}">
        <p14:creationId xmlns:p14="http://schemas.microsoft.com/office/powerpoint/2010/main" val="168434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50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7" dur="1000"/>
                                        <p:tgtEl>
                                          <p:spTgt spid="12">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3000"/>
                                        <p:tgtEl>
                                          <p:spTgt spid="7"/>
                                        </p:tgtEl>
                                      </p:cBhvr>
                                    </p:animEffect>
                                  </p:childTnLst>
                                </p:cTn>
                              </p:par>
                            </p:childTnLst>
                          </p:cTn>
                        </p:par>
                        <p:par>
                          <p:cTn id="12" fill="hold">
                            <p:stCondLst>
                              <p:cond delay="45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3000"/>
                                        <p:tgtEl>
                                          <p:spTgt spid="8"/>
                                        </p:tgtEl>
                                      </p:cBhvr>
                                    </p:animEffect>
                                  </p:childTnLst>
                                </p:cTn>
                              </p:par>
                            </p:childTnLst>
                          </p:cTn>
                        </p:par>
                        <p:par>
                          <p:cTn id="16" fill="hold">
                            <p:stCondLst>
                              <p:cond delay="7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3000"/>
                                        <p:tgtEl>
                                          <p:spTgt spid="9"/>
                                        </p:tgtEl>
                                      </p:cBhvr>
                                    </p:animEffect>
                                  </p:childTnLst>
                                </p:cTn>
                              </p:par>
                            </p:childTnLst>
                          </p:cTn>
                        </p:par>
                        <p:par>
                          <p:cTn id="20" fill="hold">
                            <p:stCondLst>
                              <p:cond delay="105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3000"/>
                                        <p:tgtEl>
                                          <p:spTgt spid="10"/>
                                        </p:tgtEl>
                                      </p:cBhvr>
                                    </p:animEffect>
                                  </p:childTnLst>
                                </p:cTn>
                              </p:par>
                            </p:childTnLst>
                          </p:cTn>
                        </p:par>
                        <p:par>
                          <p:cTn id="24" fill="hold">
                            <p:stCondLst>
                              <p:cond delay="13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a:xfrm>
            <a:off x="0" y="1119973"/>
            <a:ext cx="6095999" cy="407505"/>
          </a:xfrm>
        </p:spPr>
        <p:txBody>
          <a:bodyPr>
            <a:normAutofit/>
          </a:bodyPr>
          <a:lstStyle/>
          <a:p>
            <a:pPr marL="0" indent="0" algn="ctr">
              <a:buNone/>
            </a:pPr>
            <a:r>
              <a:rPr lang="pl-PL" sz="2000" dirty="0" smtClean="0"/>
              <a:t>wyjście z kosza</a:t>
            </a:r>
            <a:endParaRPr lang="pl-PL" sz="2000" dirty="0"/>
          </a:p>
        </p:txBody>
      </p:sp>
      <p:pic>
        <p:nvPicPr>
          <p:cNvPr id="5" name="Obraz 4"/>
          <p:cNvPicPr/>
          <p:nvPr/>
        </p:nvPicPr>
        <p:blipFill>
          <a:blip r:embed="rId3">
            <a:extLst>
              <a:ext uri="{28A0092B-C50C-407E-A947-70E740481C1C}">
                <a14:useLocalDpi xmlns:a14="http://schemas.microsoft.com/office/drawing/2010/main" val="0"/>
              </a:ext>
            </a:extLst>
          </a:blip>
          <a:srcRect/>
          <a:stretch>
            <a:fillRect/>
          </a:stretch>
        </p:blipFill>
        <p:spPr bwMode="auto">
          <a:xfrm>
            <a:off x="438978" y="1957083"/>
            <a:ext cx="5410200" cy="3599815"/>
          </a:xfrm>
          <a:prstGeom prst="rect">
            <a:avLst/>
          </a:prstGeom>
          <a:noFill/>
          <a:ln>
            <a:noFill/>
          </a:ln>
        </p:spPr>
      </p:pic>
      <p:pic>
        <p:nvPicPr>
          <p:cNvPr id="6" name="Obraz 5"/>
          <p:cNvPicPr/>
          <p:nvPr/>
        </p:nvPicPr>
        <p:blipFill>
          <a:blip r:embed="rId4">
            <a:extLst>
              <a:ext uri="{28A0092B-C50C-407E-A947-70E740481C1C}">
                <a14:useLocalDpi xmlns:a14="http://schemas.microsoft.com/office/drawing/2010/main" val="0"/>
              </a:ext>
            </a:extLst>
          </a:blip>
          <a:srcRect/>
          <a:stretch>
            <a:fillRect/>
          </a:stretch>
        </p:blipFill>
        <p:spPr bwMode="auto">
          <a:xfrm>
            <a:off x="6362700" y="2285075"/>
            <a:ext cx="5410200" cy="3599815"/>
          </a:xfrm>
          <a:prstGeom prst="rect">
            <a:avLst/>
          </a:prstGeom>
          <a:noFill/>
          <a:ln>
            <a:noFill/>
          </a:ln>
        </p:spPr>
      </p:pic>
    </p:spTree>
    <p:extLst>
      <p:ext uri="{BB962C8B-B14F-4D97-AF65-F5344CB8AC3E}">
        <p14:creationId xmlns:p14="http://schemas.microsoft.com/office/powerpoint/2010/main" val="283005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p:nvPr/>
        </p:nvPicPr>
        <p:blipFill>
          <a:blip r:embed="rId3">
            <a:extLst>
              <a:ext uri="{28A0092B-C50C-407E-A947-70E740481C1C}">
                <a14:useLocalDpi xmlns:a14="http://schemas.microsoft.com/office/drawing/2010/main" val="0"/>
              </a:ext>
            </a:extLst>
          </a:blip>
          <a:srcRect/>
          <a:stretch>
            <a:fillRect/>
          </a:stretch>
        </p:blipFill>
        <p:spPr bwMode="auto">
          <a:xfrm>
            <a:off x="137597" y="1964539"/>
            <a:ext cx="5165036" cy="3099434"/>
          </a:xfrm>
          <a:prstGeom prst="rect">
            <a:avLst/>
          </a:prstGeom>
          <a:noFill/>
          <a:ln>
            <a:noFill/>
          </a:ln>
        </p:spPr>
      </p:pic>
      <p:sp>
        <p:nvSpPr>
          <p:cNvPr id="4" name="Symbol zastępczy zawartości 2"/>
          <p:cNvSpPr txBox="1">
            <a:spLocks/>
          </p:cNvSpPr>
          <p:nvPr/>
        </p:nvSpPr>
        <p:spPr>
          <a:xfrm>
            <a:off x="569844" y="358015"/>
            <a:ext cx="5257800" cy="510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ctr">
              <a:buFont typeface="+mj-lt"/>
              <a:buAutoNum type="alphaLcParenR" startAt="4"/>
            </a:pPr>
            <a:r>
              <a:rPr lang="pl-PL" dirty="0" smtClean="0"/>
              <a:t>wyjście na dach</a:t>
            </a:r>
            <a:endParaRPr lang="pl-PL" dirty="0"/>
          </a:p>
        </p:txBody>
      </p:sp>
      <p:sp>
        <p:nvSpPr>
          <p:cNvPr id="5" name="Symbol zastępczy zawartości 2"/>
          <p:cNvSpPr>
            <a:spLocks noGrp="1"/>
          </p:cNvSpPr>
          <p:nvPr>
            <p:ph idx="1"/>
          </p:nvPr>
        </p:nvSpPr>
        <p:spPr>
          <a:xfrm>
            <a:off x="0" y="1119973"/>
            <a:ext cx="6095999" cy="407505"/>
          </a:xfrm>
        </p:spPr>
        <p:txBody>
          <a:bodyPr>
            <a:normAutofit/>
          </a:bodyPr>
          <a:lstStyle/>
          <a:p>
            <a:pPr marL="0" indent="0" algn="ctr">
              <a:buNone/>
            </a:pPr>
            <a:r>
              <a:rPr lang="pl-PL" sz="2000" dirty="0" smtClean="0"/>
              <a:t>jeden ratownik</a:t>
            </a:r>
            <a:endParaRPr lang="pl-PL" sz="2000" dirty="0"/>
          </a:p>
        </p:txBody>
      </p:sp>
      <p:sp>
        <p:nvSpPr>
          <p:cNvPr id="6" name="Symbol zastępczy zawartości 2"/>
          <p:cNvSpPr txBox="1">
            <a:spLocks/>
          </p:cNvSpPr>
          <p:nvPr/>
        </p:nvSpPr>
        <p:spPr>
          <a:xfrm>
            <a:off x="6095999" y="2435252"/>
            <a:ext cx="6095999" cy="4075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kilku ratowników</a:t>
            </a:r>
            <a:endParaRPr lang="pl-PL" sz="2000" dirty="0"/>
          </a:p>
        </p:txBody>
      </p:sp>
      <p:pic>
        <p:nvPicPr>
          <p:cNvPr id="8" name="Obraz 7"/>
          <p:cNvPicPr/>
          <p:nvPr/>
        </p:nvPicPr>
        <p:blipFill>
          <a:blip r:embed="rId4">
            <a:extLst>
              <a:ext uri="{28A0092B-C50C-407E-A947-70E740481C1C}">
                <a14:useLocalDpi xmlns:a14="http://schemas.microsoft.com/office/drawing/2010/main" val="0"/>
              </a:ext>
            </a:extLst>
          </a:blip>
          <a:srcRect/>
          <a:stretch>
            <a:fillRect/>
          </a:stretch>
        </p:blipFill>
        <p:spPr bwMode="auto">
          <a:xfrm>
            <a:off x="783641" y="3609479"/>
            <a:ext cx="5165036" cy="3099434"/>
          </a:xfrm>
          <a:prstGeom prst="rect">
            <a:avLst/>
          </a:prstGeom>
          <a:noFill/>
          <a:ln>
            <a:noFill/>
          </a:ln>
        </p:spPr>
      </p:pic>
      <p:pic>
        <p:nvPicPr>
          <p:cNvPr id="9" name="Obraz 8"/>
          <p:cNvPicPr/>
          <p:nvPr/>
        </p:nvPicPr>
        <p:blipFill>
          <a:blip r:embed="rId5">
            <a:extLst>
              <a:ext uri="{28A0092B-C50C-407E-A947-70E740481C1C}">
                <a14:useLocalDpi xmlns:a14="http://schemas.microsoft.com/office/drawing/2010/main" val="0"/>
              </a:ext>
            </a:extLst>
          </a:blip>
          <a:srcRect/>
          <a:stretch>
            <a:fillRect/>
          </a:stretch>
        </p:blipFill>
        <p:spPr bwMode="auto">
          <a:xfrm>
            <a:off x="6095999" y="2953496"/>
            <a:ext cx="5165036" cy="3099434"/>
          </a:xfrm>
          <a:prstGeom prst="rect">
            <a:avLst/>
          </a:prstGeom>
          <a:noFill/>
          <a:ln>
            <a:noFill/>
          </a:ln>
        </p:spPr>
      </p:pic>
      <p:pic>
        <p:nvPicPr>
          <p:cNvPr id="10" name="Obraz 9"/>
          <p:cNvPicPr/>
          <p:nvPr/>
        </p:nvPicPr>
        <p:blipFill>
          <a:blip r:embed="rId6">
            <a:extLst>
              <a:ext uri="{28A0092B-C50C-407E-A947-70E740481C1C}">
                <a14:useLocalDpi xmlns:a14="http://schemas.microsoft.com/office/drawing/2010/main" val="0"/>
              </a:ext>
            </a:extLst>
          </a:blip>
          <a:srcRect/>
          <a:stretch>
            <a:fillRect/>
          </a:stretch>
        </p:blipFill>
        <p:spPr bwMode="auto">
          <a:xfrm>
            <a:off x="6889365" y="3609479"/>
            <a:ext cx="5165036" cy="3099434"/>
          </a:xfrm>
          <a:prstGeom prst="rect">
            <a:avLst/>
          </a:prstGeom>
          <a:noFill/>
          <a:ln>
            <a:noFill/>
          </a:ln>
        </p:spPr>
      </p:pic>
    </p:spTree>
    <p:extLst>
      <p:ext uri="{BB962C8B-B14F-4D97-AF65-F5344CB8AC3E}">
        <p14:creationId xmlns:p14="http://schemas.microsoft.com/office/powerpoint/2010/main" val="295587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5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1000"/>
                                        <p:tgtEl>
                                          <p:spTgt spid="5">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3000"/>
                                        <p:tgtEl>
                                          <p:spTgt spid="7"/>
                                        </p:tgtEl>
                                      </p:cBhvr>
                                    </p:animEffect>
                                  </p:childTnLst>
                                </p:cTn>
                              </p:par>
                            </p:childTnLst>
                          </p:cTn>
                        </p:par>
                        <p:par>
                          <p:cTn id="12" fill="hold">
                            <p:stCondLst>
                              <p:cond delay="4500"/>
                            </p:stCondLst>
                            <p:childTnLst>
                              <p:par>
                                <p:cTn id="13" presetID="10" presetClass="entr" presetSubtype="0"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3000"/>
                                        <p:tgtEl>
                                          <p:spTgt spid="8"/>
                                        </p:tgtEl>
                                      </p:cBhvr>
                                    </p:animEffect>
                                  </p:childTnLst>
                                </p:cTn>
                              </p:par>
                            </p:childTnLst>
                          </p:cTn>
                        </p:par>
                        <p:par>
                          <p:cTn id="16" fill="hold">
                            <p:stCondLst>
                              <p:cond delay="8000"/>
                            </p:stCondLst>
                            <p:childTnLst>
                              <p:par>
                                <p:cTn id="17" presetID="14" presetClass="entr" presetSubtype="10" fill="hold" grpId="0" nodeType="afterEffect">
                                  <p:stCondLst>
                                    <p:cond delay="75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9" dur="1000"/>
                                        <p:tgtEl>
                                          <p:spTgt spid="6">
                                            <p:txEl>
                                              <p:pRg st="0" end="0"/>
                                            </p:txEl>
                                          </p:spTgt>
                                        </p:tgtEl>
                                      </p:cBhvr>
                                    </p:animEffect>
                                  </p:childTnLst>
                                </p:cTn>
                              </p:par>
                            </p:childTnLst>
                          </p:cTn>
                        </p:par>
                        <p:par>
                          <p:cTn id="20" fill="hold">
                            <p:stCondLst>
                              <p:cond delay="9750"/>
                            </p:stCondLst>
                            <p:childTnLst>
                              <p:par>
                                <p:cTn id="21" presetID="10" presetClass="entr" presetSubtype="0" fill="hold" nodeType="afterEffect">
                                  <p:stCondLst>
                                    <p:cond delay="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3000"/>
                                        <p:tgtEl>
                                          <p:spTgt spid="9"/>
                                        </p:tgtEl>
                                      </p:cBhvr>
                                    </p:animEffect>
                                  </p:childTnLst>
                                </p:cTn>
                              </p:par>
                            </p:childTnLst>
                          </p:cTn>
                        </p:par>
                        <p:par>
                          <p:cTn id="24" fill="hold">
                            <p:stCondLst>
                              <p:cond delay="13250"/>
                            </p:stCondLst>
                            <p:childTnLst>
                              <p:par>
                                <p:cTn id="25" presetID="10" presetClass="entr" presetSubtype="0" fill="hold" nodeType="after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Metryka prezentacji</a:t>
            </a:r>
          </a:p>
        </p:txBody>
      </p:sp>
      <p:sp>
        <p:nvSpPr>
          <p:cNvPr id="3" name="Symbol zastępczy zawartości 2"/>
          <p:cNvSpPr>
            <a:spLocks noGrp="1"/>
          </p:cNvSpPr>
          <p:nvPr>
            <p:ph idx="1"/>
          </p:nvPr>
        </p:nvSpPr>
        <p:spPr>
          <a:xfrm>
            <a:off x="2991678" y="2802835"/>
            <a:ext cx="8362122" cy="3374128"/>
          </a:xfrm>
        </p:spPr>
        <p:txBody>
          <a:bodyPr/>
          <a:lstStyle/>
          <a:p>
            <a:r>
              <a:rPr lang="pl-PL" b="1" dirty="0"/>
              <a:t>Data powstania pierwowzoru</a:t>
            </a:r>
            <a:r>
              <a:rPr lang="pl-PL" dirty="0"/>
              <a:t>: </a:t>
            </a:r>
            <a:r>
              <a:rPr lang="pl-PL" dirty="0" smtClean="0"/>
              <a:t>11.05.2019 r.</a:t>
            </a:r>
            <a:endParaRPr lang="pl-PL" dirty="0"/>
          </a:p>
          <a:p>
            <a:r>
              <a:rPr lang="pl-PL" b="1" dirty="0"/>
              <a:t>Data ostatniej aktualizacji</a:t>
            </a:r>
            <a:r>
              <a:rPr lang="pl-PL" dirty="0"/>
              <a:t>: </a:t>
            </a:r>
            <a:r>
              <a:rPr lang="pl-PL" dirty="0" smtClean="0"/>
              <a:t>27.06.2019 r.</a:t>
            </a:r>
            <a:endParaRPr lang="pl-PL" dirty="0"/>
          </a:p>
          <a:p>
            <a:r>
              <a:rPr lang="pl-PL" b="1" dirty="0"/>
              <a:t>Bieżący numer wersji</a:t>
            </a:r>
            <a:r>
              <a:rPr lang="pl-PL" dirty="0"/>
              <a:t>: 1</a:t>
            </a:r>
          </a:p>
          <a:p>
            <a:r>
              <a:rPr lang="pl-PL" b="1" dirty="0"/>
              <a:t>Autor: </a:t>
            </a:r>
            <a:r>
              <a:rPr lang="pl-PL" dirty="0" smtClean="0"/>
              <a:t>mł. bryg. Paweł Brunecki</a:t>
            </a:r>
            <a:endParaRPr lang="pl-PL" dirty="0"/>
          </a:p>
          <a:p>
            <a:endParaRPr lang="pl-PL" dirty="0"/>
          </a:p>
        </p:txBody>
      </p:sp>
    </p:spTree>
    <p:extLst>
      <p:ext uri="{BB962C8B-B14F-4D97-AF65-F5344CB8AC3E}">
        <p14:creationId xmlns:p14="http://schemas.microsoft.com/office/powerpoint/2010/main" val="3894912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a:xfrm>
            <a:off x="838200" y="904352"/>
            <a:ext cx="10515600" cy="5164852"/>
          </a:xfrm>
        </p:spPr>
        <p:txBody>
          <a:bodyPr>
            <a:noAutofit/>
          </a:bodyPr>
          <a:lstStyle/>
          <a:p>
            <a:pPr marL="715962">
              <a:lnSpc>
                <a:spcPct val="150000"/>
              </a:lnSpc>
            </a:pPr>
            <a:r>
              <a:rPr lang="pl-PL" b="1" dirty="0"/>
              <a:t>Techniki dotarcia do miejsca </a:t>
            </a:r>
            <a:r>
              <a:rPr lang="pl-PL" b="1" dirty="0" smtClean="0"/>
              <a:t>zdarzenia/poszkodowanego</a:t>
            </a:r>
            <a:br>
              <a:rPr lang="pl-PL" b="1" dirty="0" smtClean="0"/>
            </a:br>
            <a:r>
              <a:rPr lang="pl-PL" b="1" dirty="0" smtClean="0"/>
              <a:t>oraz asekuracja i </a:t>
            </a:r>
            <a:r>
              <a:rPr lang="pl-PL" b="1" dirty="0"/>
              <a:t>autoasekuracja w </a:t>
            </a:r>
            <a:r>
              <a:rPr lang="pl-PL" b="1"/>
              <a:t>terenie </a:t>
            </a:r>
            <a:r>
              <a:rPr lang="pl-PL" b="1" smtClean="0"/>
              <a:t>eksponowanym; </a:t>
            </a:r>
            <a:r>
              <a:rPr lang="pl-PL" b="1" dirty="0"/>
              <a:t>samoratowanie</a:t>
            </a:r>
            <a:r>
              <a:rPr lang="pl-PL" b="1" dirty="0" smtClean="0"/>
              <a:t>.</a:t>
            </a:r>
            <a:endParaRPr lang="pl-PL" b="1" dirty="0"/>
          </a:p>
        </p:txBody>
      </p:sp>
      <p:sp>
        <p:nvSpPr>
          <p:cNvPr id="3" name="Tytuł 1"/>
          <p:cNvSpPr txBox="1">
            <a:spLocks/>
          </p:cNvSpPr>
          <p:nvPr/>
        </p:nvSpPr>
        <p:spPr>
          <a:xfrm>
            <a:off x="838200" y="365125"/>
            <a:ext cx="5045765" cy="10760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b="1" dirty="0" smtClean="0"/>
              <a:t>Temat 4.</a:t>
            </a:r>
            <a:endParaRPr lang="pl-PL" b="1" dirty="0"/>
          </a:p>
        </p:txBody>
      </p:sp>
    </p:spTree>
    <p:extLst>
      <p:ext uri="{BB962C8B-B14F-4D97-AF65-F5344CB8AC3E}">
        <p14:creationId xmlns:p14="http://schemas.microsoft.com/office/powerpoint/2010/main" val="18490925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Od autora</a:t>
            </a:r>
            <a:endParaRPr lang="pl-PL" dirty="0"/>
          </a:p>
        </p:txBody>
      </p:sp>
      <p:sp>
        <p:nvSpPr>
          <p:cNvPr id="3" name="Symbol zastępczy zawartości 2"/>
          <p:cNvSpPr>
            <a:spLocks noGrp="1"/>
          </p:cNvSpPr>
          <p:nvPr>
            <p:ph idx="1"/>
          </p:nvPr>
        </p:nvSpPr>
        <p:spPr>
          <a:xfrm>
            <a:off x="838200" y="1451113"/>
            <a:ext cx="10515600" cy="5102087"/>
          </a:xfrm>
        </p:spPr>
        <p:txBody>
          <a:bodyPr>
            <a:normAutofit fontScale="47500" lnSpcReduction="20000"/>
          </a:bodyPr>
          <a:lstStyle/>
          <a:p>
            <a:pPr marL="0" indent="0" algn="just">
              <a:lnSpc>
                <a:spcPct val="160000"/>
              </a:lnSpc>
              <a:buNone/>
            </a:pPr>
            <a:r>
              <a:rPr lang="pl-PL" dirty="0" smtClean="0"/>
              <a:t>	</a:t>
            </a:r>
            <a:r>
              <a:rPr lang="pl-PL" sz="4400" i="1" dirty="0" smtClean="0"/>
              <a:t>Niniejszym zezwalam każdemu z użytkowników na dokonywanie zmian w treściach prezentacji. Jednocześnie mam ogromną prośbę o przesyłanie do mnie Waszych pomysłów dotyczących ulepszeń przedmiotowego materiału na adres </a:t>
            </a:r>
            <a:r>
              <a:rPr lang="pl-PL" sz="4400" i="1" dirty="0" smtClean="0">
                <a:hlinkClick r:id="rId2"/>
              </a:rPr>
              <a:t>pbrunecki@kgpsp.gov.pl</a:t>
            </a:r>
            <a:r>
              <a:rPr lang="pl-PL" sz="4400" i="1" dirty="0" smtClean="0"/>
              <a:t>. Może proponowane zmiany będą na tyle istotne, iż zostanie przygotowana kolejna wersja prezentacji.</a:t>
            </a:r>
          </a:p>
          <a:p>
            <a:pPr marL="0" indent="0" algn="just">
              <a:lnSpc>
                <a:spcPct val="160000"/>
              </a:lnSpc>
              <a:buNone/>
            </a:pPr>
            <a:r>
              <a:rPr lang="pl-PL" sz="4400" i="1" dirty="0"/>
              <a:t>	</a:t>
            </a:r>
            <a:r>
              <a:rPr lang="pl-PL" sz="4400" i="1" dirty="0" smtClean="0"/>
              <a:t>W przypadku przesyłania fotografii, rysunków czy szkiców proszę ich </a:t>
            </a:r>
            <a:r>
              <a:rPr lang="pl-PL" sz="4400" i="1" dirty="0"/>
              <a:t>autorów </a:t>
            </a:r>
            <a:r>
              <a:rPr lang="pl-PL" sz="4400" i="1" dirty="0" smtClean="0"/>
              <a:t/>
            </a:r>
            <a:br>
              <a:rPr lang="pl-PL" sz="4400" i="1" dirty="0" smtClean="0"/>
            </a:br>
            <a:r>
              <a:rPr lang="pl-PL" sz="4400" i="1" dirty="0" smtClean="0"/>
              <a:t>o równoczesne </a:t>
            </a:r>
            <a:r>
              <a:rPr lang="pl-PL" sz="4400" i="1" dirty="0"/>
              <a:t>wyrażenie </a:t>
            </a:r>
            <a:r>
              <a:rPr lang="pl-PL" sz="4400" i="1" dirty="0" smtClean="0"/>
              <a:t>zgody na wykorzystanie ich materiałów do kolejnej publikacji.</a:t>
            </a:r>
          </a:p>
          <a:p>
            <a:pPr marL="0" indent="0" algn="ctr">
              <a:lnSpc>
                <a:spcPct val="160000"/>
              </a:lnSpc>
              <a:buNone/>
            </a:pPr>
            <a:r>
              <a:rPr lang="pl-PL" sz="4400" i="1" u="sng" dirty="0" smtClean="0"/>
              <a:t>Razem możemy więcej.</a:t>
            </a:r>
          </a:p>
          <a:p>
            <a:pPr marL="0" indent="0" algn="ctr">
              <a:buNone/>
            </a:pPr>
            <a:endParaRPr lang="pl-PL" sz="4400" i="1" dirty="0" smtClean="0"/>
          </a:p>
          <a:p>
            <a:pPr marL="0" indent="0" algn="r">
              <a:buNone/>
            </a:pPr>
            <a:endParaRPr lang="pl-PL" sz="3600" i="1" dirty="0" smtClean="0"/>
          </a:p>
          <a:p>
            <a:pPr marL="0" indent="0" algn="r">
              <a:buNone/>
            </a:pPr>
            <a:r>
              <a:rPr lang="pl-PL" sz="3600" i="1" dirty="0" smtClean="0"/>
              <a:t>mł. bryg. Paweł Brunecki</a:t>
            </a:r>
            <a:endParaRPr lang="pl-PL" sz="3600" i="1" dirty="0"/>
          </a:p>
        </p:txBody>
      </p:sp>
    </p:spTree>
    <p:extLst>
      <p:ext uri="{BB962C8B-B14F-4D97-AF65-F5344CB8AC3E}">
        <p14:creationId xmlns:p14="http://schemas.microsoft.com/office/powerpoint/2010/main" val="3254991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Zasady prowadzenia asekuracji, autoasekuracji</a:t>
            </a:r>
            <a:endParaRPr lang="pl-PL" b="1" dirty="0"/>
          </a:p>
        </p:txBody>
      </p:sp>
      <p:sp>
        <p:nvSpPr>
          <p:cNvPr id="3" name="Symbol zastępczy zawartości 2"/>
          <p:cNvSpPr>
            <a:spLocks noGrp="1"/>
          </p:cNvSpPr>
          <p:nvPr>
            <p:ph idx="1"/>
          </p:nvPr>
        </p:nvSpPr>
        <p:spPr>
          <a:xfrm>
            <a:off x="478971" y="1509936"/>
            <a:ext cx="11171583" cy="805880"/>
          </a:xfrm>
        </p:spPr>
        <p:txBody>
          <a:bodyPr>
            <a:noAutofit/>
          </a:bodyPr>
          <a:lstStyle/>
          <a:p>
            <a:pPr marL="514350" indent="-514350">
              <a:buFont typeface="+mj-lt"/>
              <a:buAutoNum type="alphaLcParenR"/>
            </a:pPr>
            <a:r>
              <a:rPr lang="pl-PL" dirty="0" smtClean="0"/>
              <a:t>poruszanie się po powierzchni pochyłej (np.: śliski nasyp), asekuracja </a:t>
            </a:r>
            <a:br>
              <a:rPr lang="pl-PL" dirty="0" smtClean="0"/>
            </a:br>
            <a:r>
              <a:rPr lang="pl-PL" dirty="0" smtClean="0"/>
              <a:t>ze stanowiska</a:t>
            </a:r>
            <a:endParaRPr lang="pl-PL" dirty="0"/>
          </a:p>
        </p:txBody>
      </p:sp>
      <p:pic>
        <p:nvPicPr>
          <p:cNvPr id="4" name="Obraz 3"/>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59070" y="3042638"/>
            <a:ext cx="4422916" cy="2969273"/>
          </a:xfrm>
          <a:prstGeom prst="rect">
            <a:avLst/>
          </a:prstGeom>
          <a:noFill/>
          <a:ln>
            <a:noFill/>
          </a:ln>
        </p:spPr>
      </p:pic>
      <p:pic>
        <p:nvPicPr>
          <p:cNvPr id="5" name="Obraz 4"/>
          <p:cNvPicPr/>
          <p:nvPr/>
        </p:nvPicPr>
        <p:blipFill>
          <a:blip r:embed="rId4">
            <a:extLst>
              <a:ext uri="{28A0092B-C50C-407E-A947-70E740481C1C}">
                <a14:useLocalDpi xmlns:a14="http://schemas.microsoft.com/office/drawing/2010/main" val="0"/>
              </a:ext>
            </a:extLst>
          </a:blip>
          <a:srcRect/>
          <a:stretch>
            <a:fillRect/>
          </a:stretch>
        </p:blipFill>
        <p:spPr bwMode="auto">
          <a:xfrm>
            <a:off x="5249765" y="2450754"/>
            <a:ext cx="5184416" cy="3456217"/>
          </a:xfrm>
          <a:prstGeom prst="rect">
            <a:avLst/>
          </a:prstGeom>
          <a:noFill/>
          <a:ln>
            <a:noFill/>
          </a:ln>
        </p:spPr>
      </p:pic>
      <p:sp>
        <p:nvSpPr>
          <p:cNvPr id="6" name="Symbol zastępczy zawartości 2"/>
          <p:cNvSpPr txBox="1">
            <a:spLocks/>
          </p:cNvSpPr>
          <p:nvPr/>
        </p:nvSpPr>
        <p:spPr>
          <a:xfrm>
            <a:off x="5761381" y="6041908"/>
            <a:ext cx="4161184" cy="4901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dirty="0" smtClean="0"/>
              <a:t>schodzenie w kluczu francuskim</a:t>
            </a:r>
            <a:endParaRPr lang="pl-PL" sz="2000" dirty="0"/>
          </a:p>
        </p:txBody>
      </p:sp>
    </p:spTree>
    <p:extLst>
      <p:ext uri="{BB962C8B-B14F-4D97-AF65-F5344CB8AC3E}">
        <p14:creationId xmlns:p14="http://schemas.microsoft.com/office/powerpoint/2010/main" val="3400542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9572" y="5685185"/>
            <a:ext cx="5456583" cy="397564"/>
          </a:xfrm>
        </p:spPr>
        <p:txBody>
          <a:bodyPr>
            <a:normAutofit fontScale="85000" lnSpcReduction="10000"/>
          </a:bodyPr>
          <a:lstStyle/>
          <a:p>
            <a:pPr marL="0" indent="0">
              <a:buNone/>
            </a:pPr>
            <a:r>
              <a:rPr lang="pl-PL" sz="2400" dirty="0"/>
              <a:t>z</a:t>
            </a:r>
            <a:r>
              <a:rPr lang="pl-PL" sz="2400" dirty="0" smtClean="0"/>
              <a:t>ejście na I’D, po powierzchni bez groźby upadku</a:t>
            </a:r>
            <a:endParaRPr lang="pl-PL" sz="2400" dirty="0"/>
          </a:p>
        </p:txBody>
      </p:sp>
      <p:pic>
        <p:nvPicPr>
          <p:cNvPr id="4" name="Obraz 3"/>
          <p:cNvPicPr/>
          <p:nvPr/>
        </p:nvPicPr>
        <p:blipFill>
          <a:blip r:embed="rId3">
            <a:extLst>
              <a:ext uri="{28A0092B-C50C-407E-A947-70E740481C1C}">
                <a14:useLocalDpi xmlns:a14="http://schemas.microsoft.com/office/drawing/2010/main" val="0"/>
              </a:ext>
            </a:extLst>
          </a:blip>
          <a:srcRect r="1524"/>
          <a:stretch>
            <a:fillRect/>
          </a:stretch>
        </p:blipFill>
        <p:spPr bwMode="auto">
          <a:xfrm>
            <a:off x="218492" y="579784"/>
            <a:ext cx="2422525" cy="3954780"/>
          </a:xfrm>
          <a:prstGeom prst="rect">
            <a:avLst/>
          </a:prstGeom>
          <a:noFill/>
          <a:ln>
            <a:noFill/>
          </a:ln>
        </p:spPr>
      </p:pic>
      <p:pic>
        <p:nvPicPr>
          <p:cNvPr id="5" name="Obraz 4"/>
          <p:cNvPicPr/>
          <p:nvPr/>
        </p:nvPicPr>
        <p:blipFill>
          <a:blip r:embed="rId4">
            <a:extLst>
              <a:ext uri="{28A0092B-C50C-407E-A947-70E740481C1C}">
                <a14:useLocalDpi xmlns:a14="http://schemas.microsoft.com/office/drawing/2010/main" val="0"/>
              </a:ext>
            </a:extLst>
          </a:blip>
          <a:srcRect/>
          <a:stretch>
            <a:fillRect/>
          </a:stretch>
        </p:blipFill>
        <p:spPr bwMode="auto">
          <a:xfrm>
            <a:off x="2797864" y="1451610"/>
            <a:ext cx="2624455" cy="3954780"/>
          </a:xfrm>
          <a:prstGeom prst="rect">
            <a:avLst/>
          </a:prstGeom>
          <a:noFill/>
          <a:ln>
            <a:noFill/>
          </a:ln>
        </p:spPr>
      </p:pic>
      <p:sp>
        <p:nvSpPr>
          <p:cNvPr id="6" name="Symbol zastępczy zawartości 2"/>
          <p:cNvSpPr txBox="1">
            <a:spLocks/>
          </p:cNvSpPr>
          <p:nvPr/>
        </p:nvSpPr>
        <p:spPr>
          <a:xfrm>
            <a:off x="8837266" y="3043524"/>
            <a:ext cx="2570923" cy="397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2000" dirty="0" smtClean="0"/>
              <a:t>podchodzenie na I’D</a:t>
            </a:r>
            <a:endParaRPr lang="pl-PL" sz="2000" dirty="0"/>
          </a:p>
        </p:txBody>
      </p:sp>
      <p:pic>
        <p:nvPicPr>
          <p:cNvPr id="7" name="Obraz 6"/>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430837" y="2594349"/>
            <a:ext cx="3954781" cy="2624455"/>
          </a:xfrm>
          <a:prstGeom prst="rect">
            <a:avLst/>
          </a:prstGeom>
          <a:noFill/>
          <a:ln>
            <a:noFill/>
          </a:ln>
        </p:spPr>
      </p:pic>
      <p:pic>
        <p:nvPicPr>
          <p:cNvPr id="8" name="Obraz 7"/>
          <p:cNvPicPr/>
          <p:nvPr/>
        </p:nvPicPr>
        <p:blipFill>
          <a:blip r:embed="rId6">
            <a:extLst>
              <a:ext uri="{28A0092B-C50C-407E-A947-70E740481C1C}">
                <a14:useLocalDpi xmlns:a14="http://schemas.microsoft.com/office/drawing/2010/main" val="0"/>
              </a:ext>
            </a:extLst>
          </a:blip>
          <a:srcRect/>
          <a:stretch>
            <a:fillRect/>
          </a:stretch>
        </p:blipFill>
        <p:spPr bwMode="auto">
          <a:xfrm>
            <a:off x="8053456" y="4232758"/>
            <a:ext cx="4138544" cy="2625242"/>
          </a:xfrm>
          <a:prstGeom prst="rect">
            <a:avLst/>
          </a:prstGeom>
          <a:noFill/>
          <a:ln>
            <a:noFill/>
          </a:ln>
        </p:spPr>
      </p:pic>
    </p:spTree>
    <p:extLst>
      <p:ext uri="{BB962C8B-B14F-4D97-AF65-F5344CB8AC3E}">
        <p14:creationId xmlns:p14="http://schemas.microsoft.com/office/powerpoint/2010/main" val="3490290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85311" y="821774"/>
            <a:ext cx="4715289" cy="400740"/>
          </a:xfrm>
        </p:spPr>
        <p:txBody>
          <a:bodyPr>
            <a:normAutofit fontScale="70000" lnSpcReduction="20000"/>
          </a:bodyPr>
          <a:lstStyle/>
          <a:p>
            <a:pPr marL="0" indent="0">
              <a:buNone/>
            </a:pPr>
            <a:r>
              <a:rPr lang="pl-PL" dirty="0"/>
              <a:t>z</a:t>
            </a:r>
            <a:r>
              <a:rPr lang="pl-PL" dirty="0" smtClean="0"/>
              <a:t>ejście z wykorzystaniem węzła półwyblinka</a:t>
            </a:r>
            <a:endParaRPr lang="pl-PL" dirty="0"/>
          </a:p>
        </p:txBody>
      </p:sp>
      <p:pic>
        <p:nvPicPr>
          <p:cNvPr id="4" name="Obraz 3"/>
          <p:cNvPicPr/>
          <p:nvPr/>
        </p:nvPicPr>
        <p:blipFill>
          <a:blip r:embed="rId3">
            <a:extLst>
              <a:ext uri="{28A0092B-C50C-407E-A947-70E740481C1C}">
                <a14:useLocalDpi xmlns:a14="http://schemas.microsoft.com/office/drawing/2010/main" val="0"/>
              </a:ext>
            </a:extLst>
          </a:blip>
          <a:srcRect/>
          <a:stretch>
            <a:fillRect/>
          </a:stretch>
        </p:blipFill>
        <p:spPr bwMode="auto">
          <a:xfrm>
            <a:off x="880441" y="1367692"/>
            <a:ext cx="3125028" cy="4695177"/>
          </a:xfrm>
          <a:prstGeom prst="rect">
            <a:avLst/>
          </a:prstGeom>
          <a:noFill/>
          <a:ln>
            <a:noFill/>
          </a:ln>
        </p:spPr>
      </p:pic>
      <p:sp>
        <p:nvSpPr>
          <p:cNvPr id="5" name="Symbol zastępczy zawartości 2"/>
          <p:cNvSpPr txBox="1">
            <a:spLocks/>
          </p:cNvSpPr>
          <p:nvPr/>
        </p:nvSpPr>
        <p:spPr>
          <a:xfrm>
            <a:off x="6650704" y="2292829"/>
            <a:ext cx="4908504" cy="400740"/>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dirty="0" smtClean="0"/>
              <a:t>podchodzenie z wykorzystaniem półwyblinki</a:t>
            </a:r>
            <a:endParaRPr lang="pl-PL" dirty="0"/>
          </a:p>
        </p:txBody>
      </p:sp>
      <p:pic>
        <p:nvPicPr>
          <p:cNvPr id="6" name="Obraz 5"/>
          <p:cNvPicPr/>
          <p:nvPr/>
        </p:nvPicPr>
        <p:blipFill>
          <a:blip r:embed="rId4">
            <a:extLst>
              <a:ext uri="{28A0092B-C50C-407E-A947-70E740481C1C}">
                <a14:useLocalDpi xmlns:a14="http://schemas.microsoft.com/office/drawing/2010/main" val="0"/>
              </a:ext>
            </a:extLst>
          </a:blip>
          <a:srcRect/>
          <a:stretch>
            <a:fillRect/>
          </a:stretch>
        </p:blipFill>
        <p:spPr bwMode="auto">
          <a:xfrm>
            <a:off x="7108553" y="2965175"/>
            <a:ext cx="2070293" cy="3097694"/>
          </a:xfrm>
          <a:prstGeom prst="rect">
            <a:avLst/>
          </a:prstGeom>
          <a:noFill/>
          <a:ln>
            <a:noFill/>
          </a:ln>
        </p:spPr>
      </p:pic>
      <p:pic>
        <p:nvPicPr>
          <p:cNvPr id="7" name="Obraz 6"/>
          <p:cNvPicPr/>
          <p:nvPr/>
        </p:nvPicPr>
        <p:blipFill>
          <a:blip r:embed="rId5">
            <a:extLst>
              <a:ext uri="{28A0092B-C50C-407E-A947-70E740481C1C}">
                <a14:useLocalDpi xmlns:a14="http://schemas.microsoft.com/office/drawing/2010/main" val="0"/>
              </a:ext>
            </a:extLst>
          </a:blip>
          <a:srcRect/>
          <a:stretch>
            <a:fillRect/>
          </a:stretch>
        </p:blipFill>
        <p:spPr bwMode="auto">
          <a:xfrm>
            <a:off x="7307450" y="3097701"/>
            <a:ext cx="2070293" cy="3097694"/>
          </a:xfrm>
          <a:prstGeom prst="rect">
            <a:avLst/>
          </a:prstGeom>
          <a:noFill/>
          <a:ln>
            <a:noFill/>
          </a:ln>
        </p:spPr>
      </p:pic>
      <p:pic>
        <p:nvPicPr>
          <p:cNvPr id="8" name="Obraz 7"/>
          <p:cNvPicPr/>
          <p:nvPr/>
        </p:nvPicPr>
        <p:blipFill>
          <a:blip r:embed="rId6">
            <a:extLst>
              <a:ext uri="{28A0092B-C50C-407E-A947-70E740481C1C}">
                <a14:useLocalDpi xmlns:a14="http://schemas.microsoft.com/office/drawing/2010/main" val="0"/>
              </a:ext>
            </a:extLst>
          </a:blip>
          <a:srcRect/>
          <a:stretch>
            <a:fillRect/>
          </a:stretch>
        </p:blipFill>
        <p:spPr bwMode="auto">
          <a:xfrm>
            <a:off x="7506347" y="3269981"/>
            <a:ext cx="2070293" cy="3097694"/>
          </a:xfrm>
          <a:prstGeom prst="rect">
            <a:avLst/>
          </a:prstGeom>
          <a:noFill/>
          <a:ln>
            <a:noFill/>
          </a:ln>
        </p:spPr>
      </p:pic>
      <p:pic>
        <p:nvPicPr>
          <p:cNvPr id="9" name="Obraz 8"/>
          <p:cNvPicPr/>
          <p:nvPr/>
        </p:nvPicPr>
        <p:blipFill>
          <a:blip r:embed="rId7">
            <a:extLst>
              <a:ext uri="{28A0092B-C50C-407E-A947-70E740481C1C}">
                <a14:useLocalDpi xmlns:a14="http://schemas.microsoft.com/office/drawing/2010/main" val="0"/>
              </a:ext>
            </a:extLst>
          </a:blip>
          <a:srcRect/>
          <a:stretch>
            <a:fillRect/>
          </a:stretch>
        </p:blipFill>
        <p:spPr bwMode="auto">
          <a:xfrm>
            <a:off x="7705244" y="3429000"/>
            <a:ext cx="2070293" cy="3097694"/>
          </a:xfrm>
          <a:prstGeom prst="rect">
            <a:avLst/>
          </a:prstGeom>
          <a:noFill/>
          <a:ln>
            <a:noFill/>
          </a:ln>
        </p:spPr>
      </p:pic>
      <p:pic>
        <p:nvPicPr>
          <p:cNvPr id="10" name="Obraz 9"/>
          <p:cNvPicPr/>
          <p:nvPr/>
        </p:nvPicPr>
        <p:blipFill>
          <a:blip r:embed="rId8">
            <a:extLst>
              <a:ext uri="{28A0092B-C50C-407E-A947-70E740481C1C}">
                <a14:useLocalDpi xmlns:a14="http://schemas.microsoft.com/office/drawing/2010/main" val="0"/>
              </a:ext>
            </a:extLst>
          </a:blip>
          <a:srcRect/>
          <a:stretch>
            <a:fillRect/>
          </a:stretch>
        </p:blipFill>
        <p:spPr bwMode="auto">
          <a:xfrm>
            <a:off x="7904140" y="3571472"/>
            <a:ext cx="2070294" cy="3097694"/>
          </a:xfrm>
          <a:prstGeom prst="rect">
            <a:avLst/>
          </a:prstGeom>
          <a:noFill/>
          <a:ln>
            <a:noFill/>
          </a:ln>
        </p:spPr>
      </p:pic>
    </p:spTree>
    <p:extLst>
      <p:ext uri="{BB962C8B-B14F-4D97-AF65-F5344CB8AC3E}">
        <p14:creationId xmlns:p14="http://schemas.microsoft.com/office/powerpoint/2010/main" val="3226842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4000"/>
                                        <p:tgtEl>
                                          <p:spTgt spid="6"/>
                                        </p:tgtEl>
                                      </p:cBhvr>
                                    </p:animEffect>
                                  </p:childTnLst>
                                </p:cTn>
                              </p:par>
                            </p:childTnLst>
                          </p:cTn>
                        </p:par>
                        <p:par>
                          <p:cTn id="8" fill="hold">
                            <p:stCondLst>
                              <p:cond delay="40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500"/>
                                        <p:tgtEl>
                                          <p:spTgt spid="7"/>
                                        </p:tgtEl>
                                      </p:cBhvr>
                                    </p:animEffect>
                                  </p:childTnLst>
                                </p:cTn>
                              </p:par>
                            </p:childTnLst>
                          </p:cTn>
                        </p:par>
                        <p:par>
                          <p:cTn id="12" fill="hold">
                            <p:stCondLst>
                              <p:cond delay="65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500"/>
                                        <p:tgtEl>
                                          <p:spTgt spid="8"/>
                                        </p:tgtEl>
                                      </p:cBhvr>
                                    </p:animEffect>
                                  </p:childTnLst>
                                </p:cTn>
                              </p:par>
                            </p:childTnLst>
                          </p:cTn>
                        </p:par>
                        <p:par>
                          <p:cTn id="16" fill="hold">
                            <p:stCondLst>
                              <p:cond delay="90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500"/>
                                        <p:tgtEl>
                                          <p:spTgt spid="9"/>
                                        </p:tgtEl>
                                      </p:cBhvr>
                                    </p:animEffect>
                                  </p:childTnLst>
                                </p:cTn>
                              </p:par>
                            </p:childTnLst>
                          </p:cTn>
                        </p:par>
                        <p:par>
                          <p:cTn id="20" fill="hold">
                            <p:stCondLst>
                              <p:cond delay="115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838200" y="712442"/>
            <a:ext cx="10907486" cy="539888"/>
          </a:xfrm>
        </p:spPr>
        <p:txBody>
          <a:bodyPr>
            <a:noAutofit/>
          </a:bodyPr>
          <a:lstStyle/>
          <a:p>
            <a:pPr marL="0" indent="0">
              <a:buNone/>
            </a:pPr>
            <a:r>
              <a:rPr lang="pl-PL" dirty="0" smtClean="0"/>
              <a:t>asekuracja przy poruszaniu się na pochyłym terenie ze stanowiska</a:t>
            </a:r>
            <a:endParaRPr lang="pl-PL" dirty="0"/>
          </a:p>
        </p:txBody>
      </p:sp>
      <p:pic>
        <p:nvPicPr>
          <p:cNvPr id="4" name="Obraz 3"/>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51872" y="2368660"/>
            <a:ext cx="3930650" cy="2612390"/>
          </a:xfrm>
          <a:prstGeom prst="rect">
            <a:avLst/>
          </a:prstGeom>
          <a:noFill/>
          <a:ln>
            <a:noFill/>
          </a:ln>
        </p:spPr>
      </p:pic>
      <p:pic>
        <p:nvPicPr>
          <p:cNvPr id="5" name="Obraz 4"/>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593796" y="2368660"/>
            <a:ext cx="3930650" cy="2612390"/>
          </a:xfrm>
          <a:prstGeom prst="rect">
            <a:avLst/>
          </a:prstGeom>
          <a:noFill/>
          <a:ln>
            <a:noFill/>
          </a:ln>
        </p:spPr>
      </p:pic>
      <p:pic>
        <p:nvPicPr>
          <p:cNvPr id="6" name="Obraz 5"/>
          <p:cNvPicPr/>
          <p:nvPr/>
        </p:nvPicPr>
        <p:blipFill>
          <a:blip r:embed="rId5">
            <a:extLst>
              <a:ext uri="{28A0092B-C50C-407E-A947-70E740481C1C}">
                <a14:useLocalDpi xmlns:a14="http://schemas.microsoft.com/office/drawing/2010/main" val="0"/>
              </a:ext>
            </a:extLst>
          </a:blip>
          <a:srcRect/>
          <a:stretch>
            <a:fillRect/>
          </a:stretch>
        </p:blipFill>
        <p:spPr bwMode="auto">
          <a:xfrm>
            <a:off x="6600825" y="3114881"/>
            <a:ext cx="5391150" cy="3609975"/>
          </a:xfrm>
          <a:prstGeom prst="rect">
            <a:avLst/>
          </a:prstGeom>
          <a:noFill/>
          <a:ln>
            <a:noFill/>
          </a:ln>
        </p:spPr>
      </p:pic>
      <p:sp>
        <p:nvSpPr>
          <p:cNvPr id="7" name="Symbol zastępczy zawartości 2"/>
          <p:cNvSpPr txBox="1">
            <a:spLocks/>
          </p:cNvSpPr>
          <p:nvPr/>
        </p:nvSpPr>
        <p:spPr>
          <a:xfrm>
            <a:off x="397566" y="5850489"/>
            <a:ext cx="2256182" cy="7391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dirty="0" smtClean="0"/>
              <a:t>przez węzeł półwyblinkę</a:t>
            </a:r>
            <a:endParaRPr lang="pl-PL" sz="1800" dirty="0"/>
          </a:p>
        </p:txBody>
      </p:sp>
      <p:sp>
        <p:nvSpPr>
          <p:cNvPr id="8" name="Symbol zastępczy zawartości 2"/>
          <p:cNvSpPr txBox="1">
            <a:spLocks/>
          </p:cNvSpPr>
          <p:nvPr/>
        </p:nvSpPr>
        <p:spPr>
          <a:xfrm>
            <a:off x="3718392" y="5826952"/>
            <a:ext cx="1681457" cy="4007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dirty="0" smtClean="0"/>
              <a:t>przez I’D</a:t>
            </a:r>
            <a:endParaRPr lang="pl-PL" sz="1800" dirty="0"/>
          </a:p>
        </p:txBody>
      </p:sp>
      <p:sp>
        <p:nvSpPr>
          <p:cNvPr id="9" name="Symbol zastępczy zawartości 2"/>
          <p:cNvSpPr txBox="1">
            <a:spLocks/>
          </p:cNvSpPr>
          <p:nvPr/>
        </p:nvSpPr>
        <p:spPr>
          <a:xfrm>
            <a:off x="485361" y="1252330"/>
            <a:ext cx="5080551" cy="457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dirty="0" smtClean="0"/>
              <a:t>rodzaje stanowisk „górnych” asekurujących</a:t>
            </a:r>
            <a:endParaRPr lang="pl-PL" sz="1800" dirty="0"/>
          </a:p>
        </p:txBody>
      </p:sp>
    </p:spTree>
    <p:extLst>
      <p:ext uri="{BB962C8B-B14F-4D97-AF65-F5344CB8AC3E}">
        <p14:creationId xmlns:p14="http://schemas.microsoft.com/office/powerpoint/2010/main" val="12210411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543478"/>
            <a:ext cx="5754757" cy="569706"/>
          </a:xfrm>
        </p:spPr>
        <p:txBody>
          <a:bodyPr>
            <a:normAutofit/>
          </a:bodyPr>
          <a:lstStyle/>
          <a:p>
            <a:pPr marL="0" indent="0" algn="ctr">
              <a:buNone/>
            </a:pPr>
            <a:r>
              <a:rPr lang="pl-PL" dirty="0" smtClean="0"/>
              <a:t>sposób asekuracji przy podchodzeniu </a:t>
            </a:r>
            <a:endParaRPr lang="pl-PL" dirty="0"/>
          </a:p>
        </p:txBody>
      </p:sp>
      <p:pic>
        <p:nvPicPr>
          <p:cNvPr id="4" name="Obraz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90" y="1563039"/>
            <a:ext cx="2647950" cy="1793240"/>
          </a:xfrm>
          <a:prstGeom prst="rect">
            <a:avLst/>
          </a:prstGeom>
          <a:noFill/>
          <a:ln>
            <a:noFill/>
          </a:ln>
        </p:spPr>
      </p:pic>
      <p:pic>
        <p:nvPicPr>
          <p:cNvPr id="5" name="Obraz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3529" y="2158334"/>
            <a:ext cx="2647950" cy="1793240"/>
          </a:xfrm>
          <a:prstGeom prst="rect">
            <a:avLst/>
          </a:prstGeom>
          <a:noFill/>
          <a:ln>
            <a:noFill/>
          </a:ln>
        </p:spPr>
      </p:pic>
      <p:pic>
        <p:nvPicPr>
          <p:cNvPr id="6" name="Obraz 5"/>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0390" y="3797740"/>
            <a:ext cx="2647950" cy="1793240"/>
          </a:xfrm>
          <a:prstGeom prst="rect">
            <a:avLst/>
          </a:prstGeom>
          <a:noFill/>
          <a:ln>
            <a:noFill/>
          </a:ln>
        </p:spPr>
      </p:pic>
      <p:pic>
        <p:nvPicPr>
          <p:cNvPr id="8" name="Obraz 7"/>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3529" y="4440692"/>
            <a:ext cx="2647950" cy="1793240"/>
          </a:xfrm>
          <a:prstGeom prst="rect">
            <a:avLst/>
          </a:prstGeom>
          <a:noFill/>
          <a:ln>
            <a:noFill/>
          </a:ln>
        </p:spPr>
      </p:pic>
      <p:sp>
        <p:nvSpPr>
          <p:cNvPr id="9" name="Symbol zastępczy zawartości 2"/>
          <p:cNvSpPr txBox="1">
            <a:spLocks/>
          </p:cNvSpPr>
          <p:nvPr/>
        </p:nvSpPr>
        <p:spPr>
          <a:xfrm>
            <a:off x="140390" y="5662864"/>
            <a:ext cx="2513358" cy="7391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dirty="0" smtClean="0"/>
              <a:t>na półwyblince wpiętej w stanowisko</a:t>
            </a:r>
            <a:endParaRPr lang="pl-PL" sz="1800" dirty="0"/>
          </a:p>
        </p:txBody>
      </p:sp>
      <p:pic>
        <p:nvPicPr>
          <p:cNvPr id="10" name="Obraz 9"/>
          <p:cNvPicPr/>
          <p:nvPr/>
        </p:nvPicPr>
        <p:blipFill>
          <a:blip r:embed="rId7">
            <a:extLst>
              <a:ext uri="{28A0092B-C50C-407E-A947-70E740481C1C}">
                <a14:useLocalDpi xmlns:a14="http://schemas.microsoft.com/office/drawing/2010/main" val="0"/>
              </a:ext>
            </a:extLst>
          </a:blip>
          <a:srcRect/>
          <a:stretch>
            <a:fillRect/>
          </a:stretch>
        </p:blipFill>
        <p:spPr bwMode="auto">
          <a:xfrm>
            <a:off x="6517377" y="2576332"/>
            <a:ext cx="5438775" cy="3657600"/>
          </a:xfrm>
          <a:prstGeom prst="rect">
            <a:avLst/>
          </a:prstGeom>
          <a:noFill/>
          <a:ln>
            <a:noFill/>
          </a:ln>
        </p:spPr>
      </p:pic>
      <p:sp>
        <p:nvSpPr>
          <p:cNvPr id="11" name="Symbol zastępczy zawartości 2"/>
          <p:cNvSpPr txBox="1">
            <a:spLocks/>
          </p:cNvSpPr>
          <p:nvPr/>
        </p:nvSpPr>
        <p:spPr>
          <a:xfrm>
            <a:off x="7007086" y="6292956"/>
            <a:ext cx="4373218" cy="4358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800" dirty="0" smtClean="0"/>
              <a:t>na I’D w stanowisku</a:t>
            </a:r>
            <a:endParaRPr lang="pl-PL" sz="1800" dirty="0"/>
          </a:p>
        </p:txBody>
      </p:sp>
      <p:sp>
        <p:nvSpPr>
          <p:cNvPr id="12" name="Symbol zastępczy zawartości 2"/>
          <p:cNvSpPr txBox="1">
            <a:spLocks/>
          </p:cNvSpPr>
          <p:nvPr/>
        </p:nvSpPr>
        <p:spPr>
          <a:xfrm>
            <a:off x="6517377" y="1977114"/>
            <a:ext cx="5438775" cy="5697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dirty="0" smtClean="0"/>
              <a:t>sposób asekuracji przy opuszczaniu </a:t>
            </a:r>
            <a:endParaRPr lang="pl-PL" dirty="0"/>
          </a:p>
        </p:txBody>
      </p:sp>
    </p:spTree>
    <p:extLst>
      <p:ext uri="{BB962C8B-B14F-4D97-AF65-F5344CB8AC3E}">
        <p14:creationId xmlns:p14="http://schemas.microsoft.com/office/powerpoint/2010/main" val="342336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childTnLst>
                                </p:cTn>
                              </p:par>
                            </p:childTnLst>
                          </p:cTn>
                        </p:par>
                        <p:par>
                          <p:cTn id="12" fill="hold">
                            <p:stCondLst>
                              <p:cond delay="6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3000"/>
                                        <p:tgtEl>
                                          <p:spTgt spid="6"/>
                                        </p:tgtEl>
                                      </p:cBhvr>
                                    </p:animEffect>
                                  </p:childTnLst>
                                </p:cTn>
                              </p:par>
                            </p:childTnLst>
                          </p:cTn>
                        </p:par>
                        <p:par>
                          <p:cTn id="16" fill="hold">
                            <p:stCondLst>
                              <p:cond delay="9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a:xfrm>
            <a:off x="361122" y="326572"/>
            <a:ext cx="11469756" cy="803316"/>
          </a:xfrm>
        </p:spPr>
        <p:txBody>
          <a:bodyPr>
            <a:noAutofit/>
          </a:bodyPr>
          <a:lstStyle/>
          <a:p>
            <a:pPr marL="514350" indent="-514350" algn="ctr">
              <a:buFont typeface="+mj-lt"/>
              <a:buAutoNum type="alphaLcParenR" startAt="2"/>
            </a:pPr>
            <a:r>
              <a:rPr lang="pl-PL" dirty="0" smtClean="0"/>
              <a:t>poruszanie się po powierzchni pochyłej (np.: śliski nasyp), asekuracja przez ratownika</a:t>
            </a:r>
            <a:endParaRPr lang="pl-PL" dirty="0"/>
          </a:p>
        </p:txBody>
      </p:sp>
      <p:sp>
        <p:nvSpPr>
          <p:cNvPr id="5" name="Symbol zastępczy zawartości 2"/>
          <p:cNvSpPr txBox="1">
            <a:spLocks/>
          </p:cNvSpPr>
          <p:nvPr/>
        </p:nvSpPr>
        <p:spPr>
          <a:xfrm>
            <a:off x="1421296" y="1129887"/>
            <a:ext cx="3597965" cy="5697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za pomocą I’D w dół</a:t>
            </a:r>
            <a:endParaRPr lang="pl-PL" sz="2000" dirty="0"/>
          </a:p>
        </p:txBody>
      </p:sp>
      <p:pic>
        <p:nvPicPr>
          <p:cNvPr id="6" name="Obraz 5"/>
          <p:cNvPicPr/>
          <p:nvPr/>
        </p:nvPicPr>
        <p:blipFill>
          <a:blip r:embed="rId2">
            <a:extLst>
              <a:ext uri="{28A0092B-C50C-407E-A947-70E740481C1C}">
                <a14:useLocalDpi xmlns:a14="http://schemas.microsoft.com/office/drawing/2010/main" val="0"/>
              </a:ext>
            </a:extLst>
          </a:blip>
          <a:srcRect/>
          <a:stretch>
            <a:fillRect/>
          </a:stretch>
        </p:blipFill>
        <p:spPr bwMode="auto">
          <a:xfrm>
            <a:off x="232175" y="1961391"/>
            <a:ext cx="3776345" cy="2517775"/>
          </a:xfrm>
          <a:prstGeom prst="rect">
            <a:avLst/>
          </a:prstGeom>
          <a:noFill/>
          <a:ln>
            <a:noFill/>
          </a:ln>
        </p:spPr>
      </p:pic>
      <p:pic>
        <p:nvPicPr>
          <p:cNvPr id="7" name="Obraz 6"/>
          <p:cNvPicPr/>
          <p:nvPr/>
        </p:nvPicPr>
        <p:blipFill>
          <a:blip r:embed="rId3">
            <a:extLst>
              <a:ext uri="{28A0092B-C50C-407E-A947-70E740481C1C}">
                <a14:useLocalDpi xmlns:a14="http://schemas.microsoft.com/office/drawing/2010/main" val="0"/>
              </a:ext>
            </a:extLst>
          </a:blip>
          <a:srcRect/>
          <a:stretch>
            <a:fillRect/>
          </a:stretch>
        </p:blipFill>
        <p:spPr bwMode="auto">
          <a:xfrm>
            <a:off x="1421296" y="2567677"/>
            <a:ext cx="3776345" cy="2517775"/>
          </a:xfrm>
          <a:prstGeom prst="rect">
            <a:avLst/>
          </a:prstGeom>
          <a:noFill/>
          <a:ln>
            <a:noFill/>
          </a:ln>
        </p:spPr>
      </p:pic>
      <p:pic>
        <p:nvPicPr>
          <p:cNvPr id="8" name="Obraz 7"/>
          <p:cNvPicPr/>
          <p:nvPr/>
        </p:nvPicPr>
        <p:blipFill>
          <a:blip r:embed="rId4">
            <a:extLst>
              <a:ext uri="{28A0092B-C50C-407E-A947-70E740481C1C}">
                <a14:useLocalDpi xmlns:a14="http://schemas.microsoft.com/office/drawing/2010/main" val="0"/>
              </a:ext>
            </a:extLst>
          </a:blip>
          <a:srcRect/>
          <a:stretch>
            <a:fillRect/>
          </a:stretch>
        </p:blipFill>
        <p:spPr bwMode="auto">
          <a:xfrm>
            <a:off x="1086940" y="3826564"/>
            <a:ext cx="3776345" cy="2517775"/>
          </a:xfrm>
          <a:prstGeom prst="rect">
            <a:avLst/>
          </a:prstGeom>
          <a:noFill/>
          <a:ln>
            <a:noFill/>
          </a:ln>
        </p:spPr>
      </p:pic>
      <p:sp>
        <p:nvSpPr>
          <p:cNvPr id="11" name="Symbol zastępczy zawartości 2"/>
          <p:cNvSpPr txBox="1">
            <a:spLocks/>
          </p:cNvSpPr>
          <p:nvPr/>
        </p:nvSpPr>
        <p:spPr>
          <a:xfrm>
            <a:off x="7258878" y="1997971"/>
            <a:ext cx="3597965" cy="5697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2000" dirty="0" smtClean="0"/>
              <a:t>za pomocą I’D w górę</a:t>
            </a:r>
            <a:endParaRPr lang="pl-PL" sz="2000" dirty="0"/>
          </a:p>
        </p:txBody>
      </p:sp>
      <p:pic>
        <p:nvPicPr>
          <p:cNvPr id="13" name="Obraz 1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86762" y="2567677"/>
            <a:ext cx="2647950" cy="1793240"/>
          </a:xfrm>
          <a:prstGeom prst="rect">
            <a:avLst/>
          </a:prstGeom>
          <a:noFill/>
          <a:ln>
            <a:noFill/>
          </a:ln>
        </p:spPr>
      </p:pic>
      <p:pic>
        <p:nvPicPr>
          <p:cNvPr id="14" name="Obraz 13"/>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09138" y="2790797"/>
            <a:ext cx="2647950" cy="1793240"/>
          </a:xfrm>
          <a:prstGeom prst="rect">
            <a:avLst/>
          </a:prstGeom>
          <a:noFill/>
          <a:ln>
            <a:noFill/>
          </a:ln>
        </p:spPr>
      </p:pic>
      <p:pic>
        <p:nvPicPr>
          <p:cNvPr id="15" name="Obraz 14"/>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85661" y="3260062"/>
            <a:ext cx="1793240" cy="2647950"/>
          </a:xfrm>
          <a:prstGeom prst="rect">
            <a:avLst/>
          </a:prstGeom>
          <a:noFill/>
          <a:ln>
            <a:noFill/>
          </a:ln>
        </p:spPr>
      </p:pic>
      <p:pic>
        <p:nvPicPr>
          <p:cNvPr id="16" name="Obraz 15"/>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09138" y="3549607"/>
            <a:ext cx="1793240" cy="2647950"/>
          </a:xfrm>
          <a:prstGeom prst="rect">
            <a:avLst/>
          </a:prstGeom>
          <a:noFill/>
          <a:ln>
            <a:noFill/>
          </a:ln>
        </p:spPr>
      </p:pic>
      <p:pic>
        <p:nvPicPr>
          <p:cNvPr id="17" name="Obraz 16"/>
          <p:cNvPicPr/>
          <p:nvPr/>
        </p:nvPicPr>
        <p:blipFill>
          <a:blip r:embed="rId9">
            <a:extLst>
              <a:ext uri="{28A0092B-C50C-407E-A947-70E740481C1C}">
                <a14:useLocalDpi xmlns:a14="http://schemas.microsoft.com/office/drawing/2010/main" val="0"/>
              </a:ext>
            </a:extLst>
          </a:blip>
          <a:srcRect/>
          <a:stretch>
            <a:fillRect/>
          </a:stretch>
        </p:blipFill>
        <p:spPr bwMode="auto">
          <a:xfrm>
            <a:off x="6386762" y="2680707"/>
            <a:ext cx="4999355" cy="3360420"/>
          </a:xfrm>
          <a:prstGeom prst="rect">
            <a:avLst/>
          </a:prstGeom>
          <a:noFill/>
          <a:ln>
            <a:noFill/>
          </a:ln>
        </p:spPr>
      </p:pic>
    </p:spTree>
    <p:extLst>
      <p:ext uri="{BB962C8B-B14F-4D97-AF65-F5344CB8AC3E}">
        <p14:creationId xmlns:p14="http://schemas.microsoft.com/office/powerpoint/2010/main" val="365553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0"/>
                                        <p:tgtEl>
                                          <p:spTgt spid="6"/>
                                        </p:tgtEl>
                                      </p:cBhvr>
                                    </p:animEffec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3000"/>
                                        <p:tgtEl>
                                          <p:spTgt spid="7"/>
                                        </p:tgtEl>
                                      </p:cBhvr>
                                    </p:animEffect>
                                  </p:childTnLst>
                                </p:cTn>
                              </p:par>
                            </p:childTnLst>
                          </p:cTn>
                        </p:par>
                        <p:par>
                          <p:cTn id="12" fill="hold">
                            <p:stCondLst>
                              <p:cond delay="6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3000"/>
                                        <p:tgtEl>
                                          <p:spTgt spid="8"/>
                                        </p:tgtEl>
                                      </p:cBhvr>
                                    </p:animEffect>
                                  </p:childTnLst>
                                </p:cTn>
                              </p:par>
                            </p:childTnLst>
                          </p:cTn>
                        </p:par>
                        <p:par>
                          <p:cTn id="16" fill="hold">
                            <p:stCondLst>
                              <p:cond delay="9000"/>
                            </p:stCondLst>
                            <p:childTnLst>
                              <p:par>
                                <p:cTn id="17" presetID="16" presetClass="entr" presetSubtype="2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1000"/>
                                        <p:tgtEl>
                                          <p:spTgt spid="11"/>
                                        </p:tgtEl>
                                      </p:cBhvr>
                                    </p:animEffect>
                                  </p:childTnLst>
                                </p:cTn>
                              </p:par>
                            </p:childTnLst>
                          </p:cTn>
                        </p:par>
                        <p:par>
                          <p:cTn id="20" fill="hold">
                            <p:stCondLst>
                              <p:cond delay="10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4000"/>
                                        <p:tgtEl>
                                          <p:spTgt spid="13"/>
                                        </p:tgtEl>
                                      </p:cBhvr>
                                    </p:animEffect>
                                  </p:childTnLst>
                                </p:cTn>
                              </p:par>
                            </p:childTnLst>
                          </p:cTn>
                        </p:par>
                        <p:par>
                          <p:cTn id="24" fill="hold">
                            <p:stCondLst>
                              <p:cond delay="14000"/>
                            </p:stCondLst>
                            <p:childTnLst>
                              <p:par>
                                <p:cTn id="25" presetID="10"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4000"/>
                                        <p:tgtEl>
                                          <p:spTgt spid="14"/>
                                        </p:tgtEl>
                                      </p:cBhvr>
                                    </p:animEffect>
                                  </p:childTnLst>
                                </p:cTn>
                              </p:par>
                            </p:childTnLst>
                          </p:cTn>
                        </p:par>
                        <p:par>
                          <p:cTn id="28" fill="hold">
                            <p:stCondLst>
                              <p:cond delay="18000"/>
                            </p:stCondLst>
                            <p:childTnLst>
                              <p:par>
                                <p:cTn id="29" presetID="10"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4000"/>
                                        <p:tgtEl>
                                          <p:spTgt spid="15"/>
                                        </p:tgtEl>
                                      </p:cBhvr>
                                    </p:animEffect>
                                  </p:childTnLst>
                                </p:cTn>
                              </p:par>
                            </p:childTnLst>
                          </p:cTn>
                        </p:par>
                        <p:par>
                          <p:cTn id="32" fill="hold">
                            <p:stCondLst>
                              <p:cond delay="22000"/>
                            </p:stCondLst>
                            <p:childTnLst>
                              <p:par>
                                <p:cTn id="33" presetID="10" presetClass="entr" presetSubtype="0"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4000"/>
                                        <p:tgtEl>
                                          <p:spTgt spid="16"/>
                                        </p:tgtEl>
                                      </p:cBhvr>
                                    </p:animEffect>
                                  </p:childTnLst>
                                </p:cTn>
                              </p:par>
                            </p:childTnLst>
                          </p:cTn>
                        </p:par>
                        <p:par>
                          <p:cTn id="36" fill="hold">
                            <p:stCondLst>
                              <p:cond delay="26000"/>
                            </p:stCondLst>
                            <p:childTnLst>
                              <p:par>
                                <p:cTn id="37" presetID="10" presetClass="entr" presetSubtype="0"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4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1629</TotalTime>
  <Words>1219</Words>
  <Application>Microsoft Office PowerPoint</Application>
  <PresentationFormat>Niestandardowy</PresentationFormat>
  <Paragraphs>163</Paragraphs>
  <Slides>30</Slides>
  <Notes>22</Notes>
  <HiddenSlides>0</HiddenSlides>
  <MMClips>0</MMClips>
  <ScaleCrop>false</ScaleCrop>
  <HeadingPairs>
    <vt:vector size="4" baseType="variant">
      <vt:variant>
        <vt:lpstr>Motyw</vt:lpstr>
      </vt:variant>
      <vt:variant>
        <vt:i4>1</vt:i4>
      </vt:variant>
      <vt:variant>
        <vt:lpstr>Tytuły slajdów</vt:lpstr>
      </vt:variant>
      <vt:variant>
        <vt:i4>30</vt:i4>
      </vt:variant>
    </vt:vector>
  </HeadingPairs>
  <TitlesOfParts>
    <vt:vector size="31" baseType="lpstr">
      <vt:lpstr>Motyw pakietu Office</vt:lpstr>
      <vt:lpstr>Szkolenie z ratownictwa wysokościowego realizowanego przez ksrg w zakresie podstawowym</vt:lpstr>
      <vt:lpstr>Od autora</vt:lpstr>
      <vt:lpstr>Techniki dotarcia do miejsca zdarzenia/poszkodowanego oraz asekuracja i autoasekuracja w terenie eksponowanym; samoratowanie.</vt:lpstr>
      <vt:lpstr>Zasady prowadzenia asekuracji, autoasekuracji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Sposoby dotarcia w dół</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Metryka prezentacji</vt:lpstr>
      <vt:lpstr>Od autora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Szkolenie z ratownictwa wysokościowego realizowanego przez ksrg w zakresie podstawowym</dc:title>
  <dc:creator>Brunecki Paweł</dc:creator>
  <cp:lastModifiedBy>Stajszczak Magdalena</cp:lastModifiedBy>
  <cp:revision>133</cp:revision>
  <dcterms:created xsi:type="dcterms:W3CDTF">2019-05-07T09:56:03Z</dcterms:created>
  <dcterms:modified xsi:type="dcterms:W3CDTF">2019-06-28T10:20:35Z</dcterms:modified>
</cp:coreProperties>
</file>