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7"/>
  </p:notesMasterIdLst>
  <p:handoutMasterIdLst>
    <p:handoutMasterId r:id="rId18"/>
  </p:handoutMasterIdLst>
  <p:sldIdLst>
    <p:sldId id="256" r:id="rId2"/>
    <p:sldId id="311" r:id="rId3"/>
    <p:sldId id="312" r:id="rId4"/>
    <p:sldId id="314" r:id="rId5"/>
    <p:sldId id="317" r:id="rId6"/>
    <p:sldId id="313" r:id="rId7"/>
    <p:sldId id="318" r:id="rId8"/>
    <p:sldId id="321" r:id="rId9"/>
    <p:sldId id="315" r:id="rId10"/>
    <p:sldId id="316" r:id="rId11"/>
    <p:sldId id="319" r:id="rId12"/>
    <p:sldId id="320" r:id="rId13"/>
    <p:sldId id="322" r:id="rId14"/>
    <p:sldId id="323" r:id="rId15"/>
    <p:sldId id="283" r:id="rId16"/>
  </p:sldIdLst>
  <p:sldSz cx="12192000" cy="6858000"/>
  <p:notesSz cx="6670675" cy="97774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1353" cy="489419"/>
          </a:xfrm>
          <a:prstGeom prst="rect">
            <a:avLst/>
          </a:prstGeom>
        </p:spPr>
        <p:txBody>
          <a:bodyPr vert="horz" lIns="89922" tIns="44961" rIns="89922" bIns="44961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777766" y="0"/>
            <a:ext cx="2891353" cy="489419"/>
          </a:xfrm>
          <a:prstGeom prst="rect">
            <a:avLst/>
          </a:prstGeom>
        </p:spPr>
        <p:txBody>
          <a:bodyPr vert="horz" lIns="89922" tIns="44961" rIns="89922" bIns="44961" rtlCol="0"/>
          <a:lstStyle>
            <a:lvl1pPr algn="r">
              <a:defRPr sz="1200"/>
            </a:lvl1pPr>
          </a:lstStyle>
          <a:p>
            <a:fld id="{388B88D5-8920-455E-89A3-D1C1FAE62C0F}" type="datetimeFigureOut">
              <a:rPr lang="pl-PL" smtClean="0"/>
              <a:t>21 lip 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287995"/>
            <a:ext cx="2891353" cy="489419"/>
          </a:xfrm>
          <a:prstGeom prst="rect">
            <a:avLst/>
          </a:prstGeom>
        </p:spPr>
        <p:txBody>
          <a:bodyPr vert="horz" lIns="89922" tIns="44961" rIns="89922" bIns="44961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777766" y="9287995"/>
            <a:ext cx="2891353" cy="489419"/>
          </a:xfrm>
          <a:prstGeom prst="rect">
            <a:avLst/>
          </a:prstGeom>
        </p:spPr>
        <p:txBody>
          <a:bodyPr vert="horz" lIns="89922" tIns="44961" rIns="89922" bIns="44961" rtlCol="0" anchor="b"/>
          <a:lstStyle>
            <a:lvl1pPr algn="r">
              <a:defRPr sz="1200"/>
            </a:lvl1pPr>
          </a:lstStyle>
          <a:p>
            <a:fld id="{3DB0A382-BE28-4819-82A5-05C2D67953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7232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891017" cy="490926"/>
          </a:xfrm>
          <a:prstGeom prst="rect">
            <a:avLst/>
          </a:prstGeom>
        </p:spPr>
        <p:txBody>
          <a:bodyPr vert="horz" lIns="89922" tIns="44961" rIns="89922" bIns="44961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778591" y="1"/>
            <a:ext cx="2891017" cy="490926"/>
          </a:xfrm>
          <a:prstGeom prst="rect">
            <a:avLst/>
          </a:prstGeom>
        </p:spPr>
        <p:txBody>
          <a:bodyPr vert="horz" lIns="89922" tIns="44961" rIns="89922" bIns="44961" rtlCol="0"/>
          <a:lstStyle>
            <a:lvl1pPr algn="r">
              <a:defRPr sz="1200"/>
            </a:lvl1pPr>
          </a:lstStyle>
          <a:p>
            <a:fld id="{45AC3FDF-D1EE-4018-802D-D20CEEB65177}" type="datetimeFigureOut">
              <a:rPr lang="pl-PL" smtClean="0"/>
              <a:t>21 lip 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03225" y="1222375"/>
            <a:ext cx="5864225" cy="3298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922" tIns="44961" rIns="89922" bIns="44961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66748" y="4706038"/>
            <a:ext cx="5337180" cy="3849771"/>
          </a:xfrm>
          <a:prstGeom prst="rect">
            <a:avLst/>
          </a:prstGeom>
        </p:spPr>
        <p:txBody>
          <a:bodyPr vert="horz" lIns="89922" tIns="44961" rIns="89922" bIns="44961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9286489"/>
            <a:ext cx="2891017" cy="490925"/>
          </a:xfrm>
          <a:prstGeom prst="rect">
            <a:avLst/>
          </a:prstGeom>
        </p:spPr>
        <p:txBody>
          <a:bodyPr vert="horz" lIns="89922" tIns="44961" rIns="89922" bIns="44961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778591" y="9286489"/>
            <a:ext cx="2891017" cy="490925"/>
          </a:xfrm>
          <a:prstGeom prst="rect">
            <a:avLst/>
          </a:prstGeom>
        </p:spPr>
        <p:txBody>
          <a:bodyPr vert="horz" lIns="89922" tIns="44961" rIns="89922" bIns="44961" rtlCol="0" anchor="b"/>
          <a:lstStyle>
            <a:lvl1pPr algn="r">
              <a:defRPr sz="1200"/>
            </a:lvl1pPr>
          </a:lstStyle>
          <a:p>
            <a:fld id="{1D98526B-CB48-44A2-A352-F65E55E042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4344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05599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77053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76536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895308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60549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28140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46084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9246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58682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51242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762691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95796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96492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89278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5772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2829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248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9523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8513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625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6807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4052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9896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86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7977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388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9107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518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532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1278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13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873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1564926-5496-430C-A4BA-A9C5F88014F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8422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og.gov.pl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4212" y="1367246"/>
            <a:ext cx="8001000" cy="2290354"/>
          </a:xfrm>
        </p:spPr>
        <p:txBody>
          <a:bodyPr/>
          <a:lstStyle/>
          <a:p>
            <a:r>
              <a:rPr lang="pl-PL" dirty="0"/>
              <a:t>NMF 2014-2021</a:t>
            </a:r>
            <a:br>
              <a:rPr lang="pl-PL" dirty="0"/>
            </a:br>
            <a:r>
              <a:rPr lang="pl-PL" dirty="0"/>
              <a:t>Program </a:t>
            </a:r>
            <a:r>
              <a:rPr lang="pl-PL" i="1" dirty="0"/>
              <a:t>sprawy wewnętrzne</a:t>
            </a:r>
            <a:endParaRPr lang="en-GB" i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sz="4000" dirty="0"/>
              <a:t>Partnerstwo i przepływy finansowe</a:t>
            </a:r>
            <a:endParaRPr lang="pl-PL" sz="1200" dirty="0"/>
          </a:p>
          <a:p>
            <a:endParaRPr lang="pl-PL" sz="1200" dirty="0">
              <a:hlinkClick r:id="rId3"/>
            </a:endParaRPr>
          </a:p>
          <a:p>
            <a:endParaRPr lang="pl-PL" sz="1200" dirty="0">
              <a:hlinkClick r:id="rId3"/>
            </a:endParaRPr>
          </a:p>
          <a:p>
            <a:r>
              <a:rPr lang="pl-PL" sz="1200" dirty="0">
                <a:hlinkClick r:id="rId3"/>
              </a:rPr>
              <a:t>www.eog.gov.pl</a:t>
            </a:r>
            <a:r>
              <a:rPr lang="pl-PL" sz="1200" dirty="0"/>
              <a:t> 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1" y="225160"/>
            <a:ext cx="853671" cy="955819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6061" y="296091"/>
            <a:ext cx="1108923" cy="957943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62995" y="461554"/>
            <a:ext cx="2547120" cy="621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967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435238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>
                <a:solidFill>
                  <a:schemeClr val="tx1"/>
                </a:solidFill>
              </a:rPr>
              <a:t>PRZEPŁYWY FINANSOWE</a:t>
            </a:r>
          </a:p>
          <a:p>
            <a:pPr marL="0" indent="0" algn="just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i="1" dirty="0">
                <a:solidFill>
                  <a:schemeClr val="tx1"/>
                </a:solidFill>
              </a:rPr>
              <a:t>Rachunek bankowy </a:t>
            </a:r>
            <a:r>
              <a:rPr lang="pl-PL" sz="1800" i="1" dirty="0">
                <a:solidFill>
                  <a:schemeClr val="tx1"/>
                </a:solidFill>
              </a:rPr>
              <a:t>– na potrzeby projektu należy założyć </a:t>
            </a:r>
            <a:r>
              <a:rPr lang="pl-PL" sz="1800" b="1" i="1" dirty="0">
                <a:solidFill>
                  <a:schemeClr val="tx1"/>
                </a:solidFill>
              </a:rPr>
              <a:t>odrębny (wydzielony) rachunek </a:t>
            </a:r>
            <a:r>
              <a:rPr lang="pl-PL" sz="1800" i="1" dirty="0">
                <a:solidFill>
                  <a:schemeClr val="tx1"/>
                </a:solidFill>
              </a:rPr>
              <a:t>w banku w PLN (partnerzy zagraniczni mogą w walucie np. NOK) – </a:t>
            </a:r>
            <a:r>
              <a:rPr lang="pl-PL" sz="1800" b="1" i="1" dirty="0">
                <a:solidFill>
                  <a:schemeClr val="tx1"/>
                </a:solidFill>
              </a:rPr>
              <a:t>tylko w przypadkach gdy występują przepływy finansowe od COPE</a:t>
            </a:r>
          </a:p>
          <a:p>
            <a:pPr marL="0" indent="0" algn="just">
              <a:buNone/>
            </a:pPr>
            <a:endParaRPr lang="pl-PL" sz="1800" i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i="1" dirty="0">
                <a:solidFill>
                  <a:schemeClr val="tx1"/>
                </a:solidFill>
              </a:rPr>
              <a:t>Płatności (o ile występują w projekcie)</a:t>
            </a:r>
            <a:r>
              <a:rPr lang="pl-PL" sz="1800" i="1" dirty="0">
                <a:solidFill>
                  <a:schemeClr val="tx1"/>
                </a:solidFill>
              </a:rPr>
              <a:t> – są dokonywane przez COPE zawsze w PLN</a:t>
            </a:r>
          </a:p>
          <a:p>
            <a:pPr marL="0" indent="0" algn="just">
              <a:buNone/>
            </a:pPr>
            <a:endParaRPr lang="pl-PL" sz="1800" i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i="1" dirty="0">
                <a:solidFill>
                  <a:schemeClr val="tx1"/>
                </a:solidFill>
              </a:rPr>
              <a:t>Płatności (o ile występują w projekcie)</a:t>
            </a:r>
            <a:r>
              <a:rPr lang="pl-PL" sz="1800" i="1" dirty="0">
                <a:solidFill>
                  <a:schemeClr val="tx1"/>
                </a:solidFill>
              </a:rPr>
              <a:t> - są dokonywane przez COPE zawsze na jeden rachunek, niezależnie czy ze środków NMF (BGK) czy z budżetu państwa (NBP)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3900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435238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>
                <a:solidFill>
                  <a:schemeClr val="tx1"/>
                </a:solidFill>
              </a:rPr>
              <a:t>PRZEPŁYWY FINANSOWE</a:t>
            </a:r>
          </a:p>
          <a:p>
            <a:pPr marL="0" indent="0" algn="just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i="1" dirty="0">
                <a:solidFill>
                  <a:schemeClr val="tx1"/>
                </a:solidFill>
              </a:rPr>
              <a:t>- PJB (zarówno liderzy jak i partnerzy) </a:t>
            </a:r>
            <a:r>
              <a:rPr lang="pl-PL" sz="1800" i="1" dirty="0">
                <a:solidFill>
                  <a:schemeClr val="tx1"/>
                </a:solidFill>
              </a:rPr>
              <a:t>– planują środki na realizację projektu w swoim budżecie (lub rezerwa budżetowa) i każdy TYLKO na swoje działania (środki europejskie i środki budżetowe) – </a:t>
            </a:r>
            <a:r>
              <a:rPr lang="pl-PL" sz="1800" i="1" u="sng" dirty="0">
                <a:solidFill>
                  <a:schemeClr val="tx1"/>
                </a:solidFill>
              </a:rPr>
              <a:t>nie ma do tych podmiotów przepływu środków </a:t>
            </a:r>
            <a:r>
              <a:rPr lang="pl-PL" sz="1800" i="1" dirty="0">
                <a:solidFill>
                  <a:schemeClr val="tx1"/>
                </a:solidFill>
              </a:rPr>
              <a:t>z COPE!!! </a:t>
            </a:r>
          </a:p>
          <a:p>
            <a:pPr marL="0" indent="0" algn="just">
              <a:buNone/>
            </a:pPr>
            <a:endParaRPr lang="pl-PL" sz="1800" i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i="1" dirty="0">
                <a:solidFill>
                  <a:schemeClr val="tx1"/>
                </a:solidFill>
              </a:rPr>
              <a:t>- nie-PJB</a:t>
            </a:r>
            <a:r>
              <a:rPr lang="pl-PL" sz="1800" i="1" dirty="0">
                <a:solidFill>
                  <a:schemeClr val="tx1"/>
                </a:solidFill>
              </a:rPr>
              <a:t> </a:t>
            </a:r>
            <a:r>
              <a:rPr lang="pl-PL" sz="1800" b="1" i="1" dirty="0">
                <a:solidFill>
                  <a:schemeClr val="tx1"/>
                </a:solidFill>
              </a:rPr>
              <a:t>(liderzy, partnerzy, p. zagraniczni) </a:t>
            </a:r>
            <a:r>
              <a:rPr lang="pl-PL" sz="1800" i="1" dirty="0">
                <a:solidFill>
                  <a:schemeClr val="tx1"/>
                </a:solidFill>
              </a:rPr>
              <a:t>– do nich następuje transfer środków z konta/kont zarządzanych przez COPE lub od lidera</a:t>
            </a:r>
          </a:p>
          <a:p>
            <a:pPr marL="0" indent="0" algn="just">
              <a:buNone/>
            </a:pPr>
            <a:endParaRPr lang="pl-PL" sz="1800" i="1" dirty="0">
              <a:solidFill>
                <a:schemeClr val="tx1"/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783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435238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>
                <a:solidFill>
                  <a:schemeClr val="tx1"/>
                </a:solidFill>
              </a:rPr>
              <a:t>PRZEPŁYWY FINANSOWE – schematy – lider PJB</a:t>
            </a:r>
          </a:p>
          <a:p>
            <a:pPr marL="0" indent="0" algn="just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1828800" lvl="4" indent="0" algn="just">
              <a:buNone/>
            </a:pPr>
            <a:r>
              <a:rPr lang="pl-PL" sz="1200" b="1" i="1" dirty="0">
                <a:solidFill>
                  <a:schemeClr val="tx1"/>
                </a:solidFill>
              </a:rPr>
              <a:t>					</a:t>
            </a:r>
            <a:r>
              <a:rPr lang="pl-PL" sz="1600" b="1" i="1" dirty="0">
                <a:solidFill>
                  <a:schemeClr val="tx1"/>
                </a:solidFill>
              </a:rPr>
              <a:t>	</a:t>
            </a:r>
            <a:r>
              <a:rPr lang="pl-PL" sz="2000" b="1" i="1" dirty="0">
                <a:solidFill>
                  <a:schemeClr val="tx1"/>
                </a:solidFill>
              </a:rPr>
              <a:t>COPE (płatnik)</a:t>
            </a:r>
            <a:endParaRPr lang="pl-PL" sz="2000" i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1800" i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1800" i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1800" i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i="1" dirty="0">
                <a:solidFill>
                  <a:schemeClr val="tx1"/>
                </a:solidFill>
              </a:rPr>
              <a:t>																	</a:t>
            </a:r>
            <a:r>
              <a:rPr lang="pl-PL" sz="1200" b="1" i="1" dirty="0">
                <a:solidFill>
                  <a:schemeClr val="tx1"/>
                </a:solidFill>
              </a:rPr>
              <a:t>przepływ środków z COPE</a:t>
            </a:r>
          </a:p>
          <a:p>
            <a:pPr marL="0" indent="0" algn="just">
              <a:buNone/>
            </a:pPr>
            <a:r>
              <a:rPr lang="pl-PL" sz="1800" i="1" dirty="0">
                <a:solidFill>
                  <a:schemeClr val="tx1"/>
                </a:solidFill>
              </a:rPr>
              <a:t>		Lider PJB</a:t>
            </a:r>
          </a:p>
          <a:p>
            <a:pPr marL="0" indent="0" algn="just">
              <a:buNone/>
            </a:pPr>
            <a:r>
              <a:rPr lang="pl-PL" sz="1000" i="1" dirty="0">
                <a:solidFill>
                  <a:schemeClr val="tx1"/>
                </a:solidFill>
              </a:rPr>
              <a:t>	(brak przepływu środków)</a:t>
            </a:r>
            <a:r>
              <a:rPr lang="pl-PL" sz="1800" i="1" dirty="0">
                <a:solidFill>
                  <a:schemeClr val="tx1"/>
                </a:solidFill>
              </a:rPr>
              <a:t>			</a:t>
            </a:r>
          </a:p>
          <a:p>
            <a:pPr marL="0" indent="0" algn="just">
              <a:buNone/>
            </a:pPr>
            <a:r>
              <a:rPr lang="pl-PL" sz="1800" i="1" dirty="0">
                <a:solidFill>
                  <a:schemeClr val="tx1"/>
                </a:solidFill>
              </a:rPr>
              <a:t>								partner 1 (PJB)			partner 2 (nie-PJB)</a:t>
            </a:r>
          </a:p>
          <a:p>
            <a:pPr marL="0" indent="0" algn="just">
              <a:buNone/>
            </a:pPr>
            <a:r>
              <a:rPr lang="pl-PL" sz="1800" i="1" dirty="0">
                <a:solidFill>
                  <a:schemeClr val="tx1"/>
                </a:solidFill>
              </a:rPr>
              <a:t>								</a:t>
            </a:r>
            <a:r>
              <a:rPr lang="pl-PL" sz="1000" i="1" dirty="0">
                <a:solidFill>
                  <a:schemeClr val="tx1"/>
                </a:solidFill>
              </a:rPr>
              <a:t> (brak przepływu środków)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  <p:sp>
        <p:nvSpPr>
          <p:cNvPr id="24" name="Strzałka w dół 23"/>
          <p:cNvSpPr/>
          <p:nvPr/>
        </p:nvSpPr>
        <p:spPr>
          <a:xfrm>
            <a:off x="2081349" y="3283131"/>
            <a:ext cx="113211" cy="10885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3" name="Pasek ukośny 32"/>
          <p:cNvSpPr/>
          <p:nvPr/>
        </p:nvSpPr>
        <p:spPr>
          <a:xfrm>
            <a:off x="1497875" y="3657600"/>
            <a:ext cx="1393372" cy="174172"/>
          </a:xfrm>
          <a:prstGeom prst="diagStrip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35" name="Strzałka w dół 34"/>
          <p:cNvSpPr/>
          <p:nvPr/>
        </p:nvSpPr>
        <p:spPr>
          <a:xfrm>
            <a:off x="5085806" y="3283131"/>
            <a:ext cx="45719" cy="21074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38" name="Obraz 3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90951" y="4239323"/>
            <a:ext cx="1408298" cy="195089"/>
          </a:xfrm>
          <a:prstGeom prst="rect">
            <a:avLst/>
          </a:prstGeom>
        </p:spPr>
      </p:pic>
      <p:sp>
        <p:nvSpPr>
          <p:cNvPr id="39" name="Schemat blokowy: proces 38"/>
          <p:cNvSpPr/>
          <p:nvPr/>
        </p:nvSpPr>
        <p:spPr>
          <a:xfrm>
            <a:off x="1497875" y="3082834"/>
            <a:ext cx="8743405" cy="200297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0" name="Strzałka w dół 39"/>
          <p:cNvSpPr/>
          <p:nvPr/>
        </p:nvSpPr>
        <p:spPr>
          <a:xfrm>
            <a:off x="8177349" y="3283131"/>
            <a:ext cx="156754" cy="2299063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31822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435238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>
                <a:solidFill>
                  <a:schemeClr val="tx1"/>
                </a:solidFill>
              </a:rPr>
              <a:t>PRZEPŁYWY FINANSOWE – schematy – lider nie-PJB</a:t>
            </a:r>
          </a:p>
          <a:p>
            <a:pPr marL="1828800" lvl="4" indent="0" algn="just">
              <a:buNone/>
            </a:pPr>
            <a:r>
              <a:rPr lang="pl-PL" sz="1200" b="1" i="1" dirty="0">
                <a:solidFill>
                  <a:schemeClr val="tx1"/>
                </a:solidFill>
              </a:rPr>
              <a:t>					</a:t>
            </a:r>
            <a:r>
              <a:rPr lang="pl-PL" sz="1600" b="1" i="1" dirty="0">
                <a:solidFill>
                  <a:schemeClr val="tx1"/>
                </a:solidFill>
              </a:rPr>
              <a:t>	</a:t>
            </a:r>
            <a:r>
              <a:rPr lang="pl-PL" sz="2000" b="1" i="1" dirty="0">
                <a:solidFill>
                  <a:schemeClr val="tx1"/>
                </a:solidFill>
              </a:rPr>
              <a:t>COPE (płatnik)</a:t>
            </a:r>
            <a:endParaRPr lang="pl-PL" sz="2000" i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1800" i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i="1" dirty="0">
                <a:solidFill>
                  <a:schemeClr val="tx1"/>
                </a:solidFill>
              </a:rPr>
              <a:t>												</a:t>
            </a:r>
            <a:r>
              <a:rPr lang="pl-PL" sz="1800" b="1" i="1" dirty="0">
                <a:solidFill>
                  <a:schemeClr val="tx1"/>
                </a:solidFill>
              </a:rPr>
              <a:t> </a:t>
            </a:r>
            <a:r>
              <a:rPr lang="pl-PL" sz="1000" b="1" i="1" dirty="0">
                <a:solidFill>
                  <a:schemeClr val="tx1"/>
                </a:solidFill>
              </a:rPr>
              <a:t>przepływ środków z COPE</a:t>
            </a:r>
            <a:endParaRPr lang="pl-PL" sz="1000" i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i="1" dirty="0">
                <a:solidFill>
                  <a:schemeClr val="tx1"/>
                </a:solidFill>
              </a:rPr>
              <a:t>Lider (nie-PJB</a:t>
            </a:r>
            <a:r>
              <a:rPr lang="pl-PL" sz="1800" i="1" dirty="0">
                <a:solidFill>
                  <a:schemeClr val="tx1"/>
                </a:solidFill>
              </a:rPr>
              <a:t>)</a:t>
            </a:r>
          </a:p>
          <a:p>
            <a:pPr marL="0" indent="0" algn="just">
              <a:buNone/>
            </a:pPr>
            <a:r>
              <a:rPr lang="pl-PL" sz="1800" i="1" dirty="0">
                <a:solidFill>
                  <a:schemeClr val="tx1"/>
                </a:solidFill>
              </a:rPr>
              <a:t>																	</a:t>
            </a:r>
            <a:endParaRPr lang="pl-PL" sz="1200" b="1" i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i="1" dirty="0">
                <a:solidFill>
                  <a:schemeClr val="tx1"/>
                </a:solidFill>
              </a:rPr>
              <a:t>		</a:t>
            </a:r>
          </a:p>
          <a:p>
            <a:pPr marL="0" indent="0" algn="just">
              <a:buNone/>
            </a:pPr>
            <a:endParaRPr lang="pl-PL" sz="1800" i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i="1" dirty="0">
                <a:solidFill>
                  <a:schemeClr val="tx1"/>
                </a:solidFill>
              </a:rPr>
              <a:t>					Partner 1 (PJB)					partner 2 (nie-PJB)</a:t>
            </a:r>
          </a:p>
          <a:p>
            <a:pPr marL="0" indent="0" algn="just">
              <a:buNone/>
            </a:pPr>
            <a:r>
              <a:rPr lang="pl-PL" sz="1800" i="1" dirty="0">
                <a:solidFill>
                  <a:schemeClr val="tx1"/>
                </a:solidFill>
              </a:rPr>
              <a:t>					</a:t>
            </a:r>
            <a:r>
              <a:rPr lang="pl-PL" sz="1000" i="1" dirty="0">
                <a:solidFill>
                  <a:schemeClr val="tx1"/>
                </a:solidFill>
              </a:rPr>
              <a:t>(brak przepływu środków)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  <p:sp>
        <p:nvSpPr>
          <p:cNvPr id="39" name="Schemat blokowy: proces 38"/>
          <p:cNvSpPr/>
          <p:nvPr/>
        </p:nvSpPr>
        <p:spPr>
          <a:xfrm>
            <a:off x="1530127" y="2307771"/>
            <a:ext cx="8743405" cy="200297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Schemat blokowy: proces 12"/>
          <p:cNvSpPr/>
          <p:nvPr/>
        </p:nvSpPr>
        <p:spPr>
          <a:xfrm>
            <a:off x="2775453" y="3550136"/>
            <a:ext cx="5976663" cy="167481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Strzałka w dół 6"/>
          <p:cNvSpPr/>
          <p:nvPr/>
        </p:nvSpPr>
        <p:spPr>
          <a:xfrm>
            <a:off x="5779909" y="2512262"/>
            <a:ext cx="243840" cy="696686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Strzałka w dół 7"/>
          <p:cNvSpPr/>
          <p:nvPr/>
        </p:nvSpPr>
        <p:spPr>
          <a:xfrm>
            <a:off x="3814354" y="3717617"/>
            <a:ext cx="45719" cy="10546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trzałka w dół 8"/>
          <p:cNvSpPr/>
          <p:nvPr/>
        </p:nvSpPr>
        <p:spPr>
          <a:xfrm>
            <a:off x="7585166" y="3717617"/>
            <a:ext cx="217714" cy="105468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Pasek ukośny 17"/>
          <p:cNvSpPr/>
          <p:nvPr/>
        </p:nvSpPr>
        <p:spPr>
          <a:xfrm>
            <a:off x="3163387" y="4158894"/>
            <a:ext cx="1393372" cy="174172"/>
          </a:xfrm>
          <a:prstGeom prst="diagStrip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459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435238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>
                <a:solidFill>
                  <a:schemeClr val="tx1"/>
                </a:solidFill>
              </a:rPr>
              <a:t>PRZEPŁYWY FINANSOWE – płatności z COPE do nie-PJB</a:t>
            </a:r>
          </a:p>
          <a:p>
            <a:pPr marL="0" indent="0" algn="just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>
                <a:solidFill>
                  <a:schemeClr val="tx1"/>
                </a:solidFill>
              </a:rPr>
              <a:t>I zaliczka </a:t>
            </a:r>
            <a:r>
              <a:rPr lang="pl-PL" sz="1800" dirty="0">
                <a:solidFill>
                  <a:schemeClr val="tx1"/>
                </a:solidFill>
              </a:rPr>
              <a:t>– do 50  % kwoty dofinansowania (wniosek + weksel/ gwarancja bankowa, o ile wymagany)</a:t>
            </a:r>
          </a:p>
          <a:p>
            <a:pPr marL="0" indent="0" algn="just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>
                <a:solidFill>
                  <a:schemeClr val="tx1"/>
                </a:solidFill>
              </a:rPr>
              <a:t>II zaliczka</a:t>
            </a:r>
            <a:r>
              <a:rPr lang="pl-PL" sz="1800" dirty="0">
                <a:solidFill>
                  <a:schemeClr val="tx1"/>
                </a:solidFill>
              </a:rPr>
              <a:t> –do 25 % ale po zaraportowaniu wykorzystania min. 70 % z I zaliczki</a:t>
            </a:r>
          </a:p>
          <a:p>
            <a:pPr marL="0" indent="0" algn="just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>
                <a:solidFill>
                  <a:schemeClr val="tx1"/>
                </a:solidFill>
              </a:rPr>
              <a:t>Płatność końcowa – </a:t>
            </a:r>
            <a:r>
              <a:rPr lang="pl-PL" sz="1800" dirty="0">
                <a:solidFill>
                  <a:schemeClr val="tx1"/>
                </a:solidFill>
              </a:rPr>
              <a:t>po zatwierdzeniu KRF</a:t>
            </a:r>
          </a:p>
          <a:p>
            <a:pPr marL="0" indent="0" algn="just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>
                <a:solidFill>
                  <a:schemeClr val="tx1"/>
                </a:solidFill>
              </a:rPr>
              <a:t>Uwaga! Partnerom zagranicznym, COPE nie będzie udzielać zaliczek tylko refundacje!!!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2259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9926279" cy="599967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pl-PL" sz="2100" dirty="0">
              <a:solidFill>
                <a:schemeClr val="tx1"/>
              </a:solidFill>
            </a:endParaRPr>
          </a:p>
          <a:p>
            <a:pPr algn="just"/>
            <a:endParaRPr lang="pl-PL" altLang="pl-PL" sz="1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l-PL" altLang="pl-PL" sz="1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l-PL" altLang="pl-PL" sz="1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pl-PL" sz="3200" b="1" dirty="0">
                <a:solidFill>
                  <a:schemeClr val="tx1"/>
                </a:solidFill>
              </a:rPr>
              <a:t>Dziękuję!!!</a:t>
            </a:r>
          </a:p>
          <a:p>
            <a:pPr marL="0" indent="0">
              <a:buNone/>
            </a:pPr>
            <a:endParaRPr lang="pl-PL" sz="21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2100" i="1" dirty="0">
                <a:solidFill>
                  <a:schemeClr val="tx1"/>
                </a:solidFill>
              </a:rPr>
              <a:t>Paweł Molenda</a:t>
            </a:r>
          </a:p>
          <a:p>
            <a:pPr marL="0" indent="0">
              <a:buNone/>
            </a:pPr>
            <a:r>
              <a:rPr lang="pl-PL" sz="2100" i="1" dirty="0" err="1">
                <a:solidFill>
                  <a:schemeClr val="tx1"/>
                </a:solidFill>
              </a:rPr>
              <a:t>Zespoł</a:t>
            </a:r>
            <a:r>
              <a:rPr lang="pl-PL" sz="2100" i="1" dirty="0">
                <a:solidFill>
                  <a:schemeClr val="tx1"/>
                </a:solidFill>
              </a:rPr>
              <a:t> NMF</a:t>
            </a:r>
          </a:p>
          <a:p>
            <a:pPr marL="0" indent="0">
              <a:buNone/>
            </a:pPr>
            <a:r>
              <a:rPr lang="pl-PL" sz="2100" i="1" dirty="0">
                <a:solidFill>
                  <a:schemeClr val="tx1"/>
                </a:solidFill>
              </a:rPr>
              <a:t>COPE MSWiA</a:t>
            </a: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b="1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b="1" dirty="0">
              <a:solidFill>
                <a:schemeClr val="tx1"/>
              </a:solidFill>
            </a:endParaRPr>
          </a:p>
          <a:p>
            <a:endParaRPr lang="pl-PL" sz="1800" dirty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70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435238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>
                <a:solidFill>
                  <a:schemeClr val="tx1"/>
                </a:solidFill>
              </a:rPr>
              <a:t>PARTNERSTWO W PROJEKTACH </a:t>
            </a:r>
            <a:r>
              <a:rPr lang="pl-PL" sz="1800" dirty="0">
                <a:solidFill>
                  <a:schemeClr val="tx1"/>
                </a:solidFill>
              </a:rPr>
              <a:t>(art. 7.7 Regulacji) </a:t>
            </a:r>
            <a:r>
              <a:rPr lang="pl-PL" sz="1800" b="1" dirty="0">
                <a:solidFill>
                  <a:schemeClr val="tx1"/>
                </a:solidFill>
              </a:rPr>
              <a:t>i przepływy finansowe</a:t>
            </a:r>
            <a:endParaRPr lang="pl-PL" sz="1800" b="1" u="sng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dirty="0">
                <a:solidFill>
                  <a:schemeClr val="tx1"/>
                </a:solidFill>
              </a:rPr>
              <a:t>Projekt może być realizowany w partnerstwie </a:t>
            </a: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dirty="0">
                <a:solidFill>
                  <a:schemeClr val="tx1"/>
                </a:solidFill>
              </a:rPr>
              <a:t>Beneficjent (podmiot aplikujący) jest zawsze Liderem projektu.</a:t>
            </a:r>
          </a:p>
          <a:p>
            <a:pPr>
              <a:buFont typeface="Wingdings" panose="05000000000000000000" pitchFamily="2" charset="2"/>
              <a:buChar char="ü"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>
                <a:solidFill>
                  <a:schemeClr val="tx1"/>
                </a:solidFill>
              </a:rPr>
              <a:t>Rodzaje partnerów (miejsce rejestracji):</a:t>
            </a:r>
          </a:p>
          <a:p>
            <a:pPr>
              <a:buFontTx/>
              <a:buChar char="-"/>
            </a:pPr>
            <a:r>
              <a:rPr lang="pl-PL" sz="1800" dirty="0">
                <a:solidFill>
                  <a:schemeClr val="tx1"/>
                </a:solidFill>
              </a:rPr>
              <a:t>Partnerzy krajowi</a:t>
            </a:r>
          </a:p>
          <a:p>
            <a:pPr>
              <a:buFontTx/>
              <a:buChar char="-"/>
            </a:pPr>
            <a:r>
              <a:rPr lang="pl-PL" sz="1800" dirty="0">
                <a:solidFill>
                  <a:schemeClr val="tx1"/>
                </a:solidFill>
              </a:rPr>
              <a:t>Partnerzy zagraniczni (tylko z Norwegii lub innego państwa korzystającego z NMF lub państwa  spoza UE i graniczącego z PL)</a:t>
            </a:r>
          </a:p>
          <a:p>
            <a:endParaRPr lang="pl-PL" sz="1800" dirty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823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435238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>
                <a:solidFill>
                  <a:schemeClr val="tx1"/>
                </a:solidFill>
              </a:rPr>
              <a:t>PARTNERSTWO W PROJEKTACH</a:t>
            </a:r>
          </a:p>
          <a:p>
            <a:pPr marL="0" indent="0" algn="ctr">
              <a:buNone/>
            </a:pPr>
            <a:endParaRPr lang="pl-PL" sz="1800" b="1" u="sng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>
                <a:solidFill>
                  <a:schemeClr val="tx1"/>
                </a:solidFill>
              </a:rPr>
              <a:t>Rodzaje partnerów (status prawny):</a:t>
            </a:r>
          </a:p>
          <a:p>
            <a:pPr>
              <a:buFontTx/>
              <a:buChar char="-"/>
            </a:pPr>
            <a:r>
              <a:rPr lang="pl-PL" sz="1800" b="1" dirty="0">
                <a:solidFill>
                  <a:schemeClr val="tx1"/>
                </a:solidFill>
              </a:rPr>
              <a:t>Partnerzy PJB </a:t>
            </a:r>
            <a:r>
              <a:rPr lang="pl-PL" sz="1800" dirty="0">
                <a:solidFill>
                  <a:schemeClr val="tx1"/>
                </a:solidFill>
              </a:rPr>
              <a:t>– państwowe jednostki budżetowe </a:t>
            </a:r>
            <a:r>
              <a:rPr lang="pl-PL" sz="1800" i="1" dirty="0">
                <a:solidFill>
                  <a:schemeClr val="tx1"/>
                </a:solidFill>
              </a:rPr>
              <a:t>(np. Policja, Straż Graniczna, Straż Pożarna, UDSC, ministerstwa) </a:t>
            </a:r>
          </a:p>
          <a:p>
            <a:pPr>
              <a:buFontTx/>
              <a:buChar char="-"/>
            </a:pPr>
            <a:endParaRPr lang="pl-PL" sz="1800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pl-PL" sz="1800" b="1" dirty="0">
                <a:solidFill>
                  <a:schemeClr val="tx1"/>
                </a:solidFill>
              </a:rPr>
              <a:t>Partnerzy nie – PJB</a:t>
            </a:r>
            <a:r>
              <a:rPr lang="pl-PL" sz="1800" dirty="0">
                <a:solidFill>
                  <a:schemeClr val="tx1"/>
                </a:solidFill>
              </a:rPr>
              <a:t> (partnerzy zagraniczni są traktowani jako nie-PJB) – organizacje pozarządowe, fundacje, stowarzyszenia</a:t>
            </a:r>
          </a:p>
          <a:p>
            <a:endParaRPr lang="pl-PL" sz="1800" dirty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422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435238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>
                <a:solidFill>
                  <a:schemeClr val="tx1"/>
                </a:solidFill>
              </a:rPr>
              <a:t>PARTNERSTWO W PROJEKTACH</a:t>
            </a:r>
            <a:endParaRPr lang="pl-PL" sz="1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pl-PL" sz="1800" b="1" u="sng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pl-PL" sz="1800" b="1" u="sng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>
                <a:solidFill>
                  <a:schemeClr val="tx1"/>
                </a:solidFill>
              </a:rPr>
              <a:t>Rodzaje partnerów (rola w projekcie):</a:t>
            </a:r>
          </a:p>
          <a:p>
            <a:pPr>
              <a:buFontTx/>
              <a:buChar char="-"/>
            </a:pPr>
            <a:endParaRPr lang="pl-PL" sz="1800" b="1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pl-PL" sz="1800" b="1" dirty="0">
                <a:solidFill>
                  <a:schemeClr val="tx1"/>
                </a:solidFill>
              </a:rPr>
              <a:t>Partnerzy finansowi </a:t>
            </a:r>
            <a:r>
              <a:rPr lang="pl-PL" sz="1800" dirty="0">
                <a:solidFill>
                  <a:schemeClr val="tx1"/>
                </a:solidFill>
              </a:rPr>
              <a:t>– mają w budżecie projektu zapewnione środki na realizację swoich działań (są przepływy środków od lidera/COPE do partnera)</a:t>
            </a:r>
          </a:p>
          <a:p>
            <a:pPr>
              <a:buFontTx/>
              <a:buChar char="-"/>
            </a:pPr>
            <a:endParaRPr lang="pl-PL" sz="1800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pl-PL" sz="1800" b="1" dirty="0">
                <a:solidFill>
                  <a:schemeClr val="tx1"/>
                </a:solidFill>
              </a:rPr>
              <a:t>Partnerzy niefinansowi (</a:t>
            </a:r>
            <a:r>
              <a:rPr lang="pl-PL" sz="1800" dirty="0">
                <a:solidFill>
                  <a:schemeClr val="tx1"/>
                </a:solidFill>
              </a:rPr>
              <a:t>merytoryczni) – nie mają w budżecie środków na realizację działań (brak przepływów finansowych pomiędzy liderem/COPE a partnerem)</a:t>
            </a:r>
            <a:endParaRPr lang="pl-PL" sz="1800" i="1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pl-PL" sz="1800" dirty="0">
              <a:solidFill>
                <a:schemeClr val="tx1"/>
              </a:solidFill>
            </a:endParaRPr>
          </a:p>
          <a:p>
            <a:endParaRPr lang="pl-PL" sz="1800" dirty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167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435238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>
                <a:solidFill>
                  <a:schemeClr val="tx1"/>
                </a:solidFill>
              </a:rPr>
              <a:t>PARTNERSTWO W PROJEKTACH</a:t>
            </a:r>
            <a:endParaRPr lang="pl-PL" sz="1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pl-PL" sz="1800" b="1" u="sng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>
                <a:solidFill>
                  <a:schemeClr val="tx1"/>
                </a:solidFill>
              </a:rPr>
              <a:t>Rodzaje konstrukcji partnerstw </a:t>
            </a:r>
          </a:p>
          <a:p>
            <a:pPr>
              <a:buFontTx/>
              <a:buChar char="-"/>
            </a:pPr>
            <a:endParaRPr lang="pl-PL" sz="1800" b="1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pl-PL" sz="1800" dirty="0">
                <a:solidFill>
                  <a:schemeClr val="tx1"/>
                </a:solidFill>
              </a:rPr>
              <a:t>PJB z PJB</a:t>
            </a:r>
          </a:p>
          <a:p>
            <a:pPr>
              <a:buFontTx/>
              <a:buChar char="-"/>
            </a:pPr>
            <a:r>
              <a:rPr lang="pl-PL" sz="1800" dirty="0">
                <a:solidFill>
                  <a:schemeClr val="tx1"/>
                </a:solidFill>
              </a:rPr>
              <a:t>PJB z nie-PJB</a:t>
            </a:r>
          </a:p>
          <a:p>
            <a:pPr>
              <a:buFontTx/>
              <a:buChar char="-"/>
            </a:pPr>
            <a:r>
              <a:rPr lang="pl-PL" sz="1800" dirty="0">
                <a:solidFill>
                  <a:schemeClr val="tx1"/>
                </a:solidFill>
              </a:rPr>
              <a:t>nie-PJB z nie-PJB</a:t>
            </a:r>
          </a:p>
          <a:p>
            <a:pPr>
              <a:buFontTx/>
              <a:buChar char="-"/>
            </a:pPr>
            <a:r>
              <a:rPr lang="pl-PL" sz="1800" dirty="0">
                <a:solidFill>
                  <a:schemeClr val="tx1"/>
                </a:solidFill>
              </a:rPr>
              <a:t>nie-PJB z PJB</a:t>
            </a:r>
          </a:p>
          <a:p>
            <a:pPr>
              <a:buFontTx/>
              <a:buChar char="-"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dirty="0">
                <a:solidFill>
                  <a:schemeClr val="tx1"/>
                </a:solidFill>
              </a:rPr>
              <a:t>Możliwe są też konstrukcje mieszane/złożone z więcej niż 2 partnerów (</a:t>
            </a:r>
            <a:r>
              <a:rPr lang="pl-PL" sz="1800" i="1" dirty="0">
                <a:solidFill>
                  <a:schemeClr val="tx1"/>
                </a:solidFill>
              </a:rPr>
              <a:t>nie-PJB oznacza również partnera zagranicznego, który jednak nie może być liderem</a:t>
            </a:r>
            <a:r>
              <a:rPr lang="pl-PL" sz="1800" dirty="0">
                <a:solidFill>
                  <a:schemeClr val="tx1"/>
                </a:solidFill>
              </a:rPr>
              <a:t>)</a:t>
            </a:r>
          </a:p>
          <a:p>
            <a:endParaRPr lang="pl-PL" sz="1800" dirty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212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435238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>
                <a:solidFill>
                  <a:schemeClr val="tx1"/>
                </a:solidFill>
              </a:rPr>
              <a:t>PARTNERSTWO W PROJEKTACH </a:t>
            </a:r>
          </a:p>
          <a:p>
            <a:pPr marL="0" indent="0" algn="just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>
                <a:solidFill>
                  <a:schemeClr val="tx1"/>
                </a:solidFill>
              </a:rPr>
              <a:t>NIGDY nie można mylić partnera z podwykonawcą!!!</a:t>
            </a:r>
          </a:p>
          <a:p>
            <a:pPr marL="0" indent="0" algn="ctr">
              <a:buNone/>
            </a:pPr>
            <a:r>
              <a:rPr lang="pl-PL" sz="1800" dirty="0">
                <a:solidFill>
                  <a:schemeClr val="tx1"/>
                </a:solidFill>
              </a:rPr>
              <a:t>(partner nie może obciążyć lidera lub innego partnera fakturą/rachunkiem)</a:t>
            </a:r>
          </a:p>
          <a:p>
            <a:pPr marL="0" indent="0" algn="ctr">
              <a:buNone/>
            </a:pPr>
            <a:endParaRPr lang="pl-PL" sz="1800" b="1" u="sng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>
                <a:solidFill>
                  <a:schemeClr val="tx1"/>
                </a:solidFill>
              </a:rPr>
              <a:t>Wszystkich partnerów w projekcie obowiązują te same zasady odnośnie kwalifikowalności wydatków* </a:t>
            </a:r>
          </a:p>
          <a:p>
            <a:pPr marL="0" indent="0" algn="ctr">
              <a:buNone/>
            </a:pPr>
            <a:endParaRPr lang="pl-PL" sz="1800" b="1" u="sng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pl-PL" sz="1800" b="1" u="sng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600" b="1" i="1" dirty="0">
                <a:solidFill>
                  <a:schemeClr val="tx1"/>
                </a:solidFill>
              </a:rPr>
              <a:t>*Odstępstwo: </a:t>
            </a:r>
            <a:r>
              <a:rPr lang="pl-PL" sz="1600" i="1" dirty="0">
                <a:solidFill>
                  <a:schemeClr val="tx1"/>
                </a:solidFill>
              </a:rPr>
              <a:t>partnerzy zagraniczni stosują swoje przepisy krajowe odnośnie np.</a:t>
            </a:r>
            <a:r>
              <a:rPr lang="pl-PL" sz="1600" b="1" i="1" dirty="0">
                <a:solidFill>
                  <a:schemeClr val="tx1"/>
                </a:solidFill>
              </a:rPr>
              <a:t> </a:t>
            </a:r>
            <a:r>
              <a:rPr lang="pl-PL" sz="1600" i="1" dirty="0">
                <a:solidFill>
                  <a:schemeClr val="tx1"/>
                </a:solidFill>
              </a:rPr>
              <a:t>zamówień publicznych, rozliczania delegacji, rachunkowości, księgowości itp.</a:t>
            </a:r>
          </a:p>
          <a:p>
            <a:endParaRPr lang="pl-PL" sz="1800" dirty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598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435238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>
                <a:solidFill>
                  <a:schemeClr val="tx1"/>
                </a:solidFill>
              </a:rPr>
              <a:t>PARTNERSTWO W PROJEKTACH </a:t>
            </a:r>
          </a:p>
          <a:p>
            <a:pPr marL="0" indent="0" algn="just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dirty="0">
                <a:solidFill>
                  <a:schemeClr val="tx1"/>
                </a:solidFill>
              </a:rPr>
              <a:t>W przypadku realizacji projektu w partnerstwie konieczne jest podpisanie </a:t>
            </a:r>
            <a:r>
              <a:rPr lang="pl-PL" sz="1800" b="1" u="sng" dirty="0">
                <a:solidFill>
                  <a:schemeClr val="tx1"/>
                </a:solidFill>
              </a:rPr>
              <a:t>umowy partnerskiej lub listu intencyjnego </a:t>
            </a:r>
            <a:r>
              <a:rPr lang="pl-PL" sz="1800" b="1" dirty="0">
                <a:solidFill>
                  <a:schemeClr val="tx1"/>
                </a:solidFill>
              </a:rPr>
              <a:t>w oparciu o minimalne wymagania określone w art. 7.7 ust. 2 Regulacji</a:t>
            </a:r>
          </a:p>
          <a:p>
            <a:pPr marL="0" indent="0" algn="ctr">
              <a:buNone/>
            </a:pPr>
            <a:endParaRPr lang="pl-PL" sz="1800" b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>
                <a:solidFill>
                  <a:schemeClr val="tx1"/>
                </a:solidFill>
              </a:rPr>
              <a:t>Uwagi:</a:t>
            </a:r>
          </a:p>
          <a:p>
            <a:pPr algn="just">
              <a:buFontTx/>
              <a:buChar char="-"/>
            </a:pPr>
            <a:r>
              <a:rPr lang="pl-PL" sz="1800" dirty="0">
                <a:solidFill>
                  <a:schemeClr val="tx1"/>
                </a:solidFill>
              </a:rPr>
              <a:t>Projekt umowy partnerskiej jest weryfikowany przez OP przed jej podpisaniem (art. 7.7 ust. 7 Regulacji)</a:t>
            </a:r>
          </a:p>
          <a:p>
            <a:pPr algn="just">
              <a:buFontTx/>
              <a:buChar char="-"/>
            </a:pPr>
            <a:r>
              <a:rPr lang="pl-PL" sz="1800" dirty="0">
                <a:solidFill>
                  <a:schemeClr val="tx1"/>
                </a:solidFill>
              </a:rPr>
              <a:t>W przypadku gdy udział partnera w projekcie jest niefinansowy (brak przepływów) i/lub znikomy dopuszcza się odstępstwo od powyższego (indywidualne decyzje OP)</a:t>
            </a:r>
          </a:p>
          <a:p>
            <a:pPr marL="0" indent="0" algn="ctr">
              <a:buNone/>
            </a:pPr>
            <a:endParaRPr lang="pl-PL" sz="18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07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435238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>
                <a:solidFill>
                  <a:schemeClr val="tx1"/>
                </a:solidFill>
              </a:rPr>
              <a:t>PARTNERSTWO W PROJEKTACH </a:t>
            </a:r>
          </a:p>
          <a:p>
            <a:pPr marL="0" indent="0" algn="just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dirty="0">
                <a:solidFill>
                  <a:schemeClr val="tx1"/>
                </a:solidFill>
              </a:rPr>
              <a:t>Lider (Beneficjent)</a:t>
            </a:r>
          </a:p>
          <a:p>
            <a:pPr marL="0" indent="0" algn="just">
              <a:buNone/>
            </a:pPr>
            <a:endParaRPr lang="pl-PL" sz="1800" b="1" dirty="0">
              <a:solidFill>
                <a:schemeClr val="tx1"/>
              </a:solidFill>
            </a:endParaRPr>
          </a:p>
          <a:p>
            <a:pPr algn="just">
              <a:buFontTx/>
              <a:buChar char="-"/>
            </a:pPr>
            <a:r>
              <a:rPr lang="pl-PL" sz="1800" b="1" dirty="0">
                <a:solidFill>
                  <a:schemeClr val="tx1"/>
                </a:solidFill>
              </a:rPr>
              <a:t>Jest odpowiedzialny za realizację projektu</a:t>
            </a:r>
          </a:p>
          <a:p>
            <a:pPr algn="just">
              <a:buFontTx/>
              <a:buChar char="-"/>
            </a:pPr>
            <a:r>
              <a:rPr lang="pl-PL" sz="1800" b="1" dirty="0">
                <a:solidFill>
                  <a:schemeClr val="tx1"/>
                </a:solidFill>
              </a:rPr>
              <a:t>Odpowiada za koordynację projektu</a:t>
            </a:r>
          </a:p>
          <a:p>
            <a:pPr algn="just">
              <a:buFontTx/>
              <a:buChar char="-"/>
            </a:pPr>
            <a:r>
              <a:rPr lang="pl-PL" sz="1800" b="1" dirty="0">
                <a:solidFill>
                  <a:schemeClr val="tx1"/>
                </a:solidFill>
              </a:rPr>
              <a:t>Odpowiada za płatności (o ile dotyczy) lub autoryzuje płatności do partnerów (jak sam nie płaci)</a:t>
            </a:r>
          </a:p>
          <a:p>
            <a:pPr algn="just">
              <a:buFontTx/>
              <a:buChar char="-"/>
            </a:pPr>
            <a:r>
              <a:rPr lang="pl-PL" sz="1800" b="1" dirty="0">
                <a:solidFill>
                  <a:schemeClr val="tx1"/>
                </a:solidFill>
              </a:rPr>
              <a:t>Przyjmuje raporty cząstkowe od partnerów</a:t>
            </a:r>
          </a:p>
          <a:p>
            <a:pPr algn="just">
              <a:buFontTx/>
              <a:buChar char="-"/>
            </a:pPr>
            <a:r>
              <a:rPr lang="pl-PL" sz="1800" b="1" dirty="0">
                <a:solidFill>
                  <a:schemeClr val="tx1"/>
                </a:solidFill>
              </a:rPr>
              <a:t>Przygotowuje raport zbiorczy</a:t>
            </a:r>
          </a:p>
          <a:p>
            <a:pPr algn="just">
              <a:buFontTx/>
              <a:buChar char="-"/>
            </a:pPr>
            <a:r>
              <a:rPr lang="pl-PL" sz="1800" b="1" dirty="0">
                <a:solidFill>
                  <a:schemeClr val="tx1"/>
                </a:solidFill>
              </a:rPr>
              <a:t>Składa raporty do OP/IW</a:t>
            </a:r>
          </a:p>
          <a:p>
            <a:pPr algn="just">
              <a:buFontTx/>
              <a:buChar char="-"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pl-PL" sz="18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046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435238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>
                <a:solidFill>
                  <a:schemeClr val="tx1"/>
                </a:solidFill>
              </a:rPr>
              <a:t>Poziomy dofinansowania projektu</a:t>
            </a:r>
          </a:p>
          <a:p>
            <a:pPr marL="0" indent="0" algn="just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>
                <a:solidFill>
                  <a:schemeClr val="tx1"/>
                </a:solidFill>
              </a:rPr>
              <a:t>Podmioty publiczne</a:t>
            </a:r>
            <a:r>
              <a:rPr lang="pl-PL" sz="1800" dirty="0">
                <a:solidFill>
                  <a:schemeClr val="tx1"/>
                </a:solidFill>
              </a:rPr>
              <a:t> – do 100 % wydatków kwalifikowanych, przy czym 85% z grantu NMF, a 15% pochodzi z budżetu państwa – całość planuje się w swoim  budżecie (rezerwie)</a:t>
            </a:r>
          </a:p>
          <a:p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b="1" dirty="0">
                <a:solidFill>
                  <a:schemeClr val="tx1"/>
                </a:solidFill>
              </a:rPr>
              <a:t>Organizacje pozarządowe i międzynarodowe </a:t>
            </a:r>
            <a:r>
              <a:rPr lang="pl-PL" sz="1800" dirty="0">
                <a:solidFill>
                  <a:schemeClr val="tx1"/>
                </a:solidFill>
              </a:rPr>
              <a:t>– do 90 % wydatków kwalifikowanych (w tym 85% stanowi NMF i 15% budżet państwa), a 10%* pochodzi z wkładu własnego (!!!) </a:t>
            </a: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i="1" dirty="0">
                <a:solidFill>
                  <a:schemeClr val="tx1"/>
                </a:solidFill>
              </a:rPr>
              <a:t>* Połowa wkładu własnego NGO (de facto 5% wydatków kwalifikowanych) może być wkładem rzeczowym (tylko wolontariat)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503509"/>
      </p:ext>
    </p:extLst>
  </p:cSld>
  <p:clrMapOvr>
    <a:masterClrMapping/>
  </p:clrMapOvr>
</p:sld>
</file>

<file path=ppt/theme/theme1.xml><?xml version="1.0" encoding="utf-8"?>
<a:theme xmlns:a="http://schemas.openxmlformats.org/drawingml/2006/main" name="Wycinek">
  <a:themeElements>
    <a:clrScheme name="Wycinek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Wycinek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ycine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4468</TotalTime>
  <Words>926</Words>
  <Application>Microsoft Office PowerPoint</Application>
  <PresentationFormat>Panoramiczny</PresentationFormat>
  <Paragraphs>191</Paragraphs>
  <Slides>15</Slides>
  <Notes>15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21" baseType="lpstr">
      <vt:lpstr>Calibri</vt:lpstr>
      <vt:lpstr>Century Gothic</vt:lpstr>
      <vt:lpstr>Verdana</vt:lpstr>
      <vt:lpstr>Wingdings</vt:lpstr>
      <vt:lpstr>Wingdings 3</vt:lpstr>
      <vt:lpstr>Wycinek</vt:lpstr>
      <vt:lpstr>NMF 2014-2021 Program sprawy wewnętrzne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NMF 2014-2021 Program sprawy wewnętrzne</dc:title>
  <dc:creator>tdylag</dc:creator>
  <cp:lastModifiedBy>Paweł Molenda</cp:lastModifiedBy>
  <cp:revision>148</cp:revision>
  <cp:lastPrinted>2019-11-14T07:16:37Z</cp:lastPrinted>
  <dcterms:created xsi:type="dcterms:W3CDTF">2019-09-17T05:33:52Z</dcterms:created>
  <dcterms:modified xsi:type="dcterms:W3CDTF">2020-07-21T09:37:46Z</dcterms:modified>
</cp:coreProperties>
</file>