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70" r:id="rId4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>
      <p:cViewPr varScale="1">
        <p:scale>
          <a:sx n="80" d="100"/>
          <a:sy n="80" d="100"/>
        </p:scale>
        <p:origin x="1704" y="67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20.09.2019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20.09.2019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20.09.2019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20.09.2019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325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Ocenianie na ekranie: Opracowanie systemu do oceniania </a:t>
            </a:r>
            <a:r>
              <a:rPr lang="pl-PL" sz="96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prac egzaminacyjnych </a:t>
            </a:r>
            <a:r>
              <a:rPr lang="pl-PL" sz="96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z wykorzystaniem technologii informatycznej</a:t>
            </a:r>
          </a:p>
          <a:p>
            <a:endParaRPr lang="pl-PL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7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Ministerstwo Edukacji Narodowej</a:t>
            </a:r>
            <a:endParaRPr lang="pl-PL" sz="74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</a:t>
            </a:r>
            <a:r>
              <a:rPr lang="pl-PL" sz="7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pl-PL" sz="7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Centralna Komisja Egzaminacyjna</a:t>
            </a:r>
            <a:endParaRPr lang="pl-PL" sz="74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</a:t>
            </a:r>
            <a:r>
              <a:rPr lang="pl-PL" sz="7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Projekt nie jest realizowany w partnerstwie.</a:t>
            </a:r>
            <a:endParaRPr lang="pl-PL" sz="74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</a:t>
            </a:r>
            <a:r>
              <a:rPr lang="pl-PL" sz="7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finansowania: </a:t>
            </a:r>
            <a:r>
              <a:rPr lang="pl-PL" sz="74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Program Operacyjny Polska Cyfrowa 2014–2020, II </a:t>
            </a:r>
            <a:r>
              <a:rPr lang="pl-PL" sz="7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Oś priorytetowa </a:t>
            </a:r>
            <a:r>
              <a:rPr lang="pl-PL" sz="74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– E-administracja i otwarty rząd, działanie </a:t>
            </a:r>
            <a:r>
              <a:rPr lang="pl-PL" sz="7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2.2 </a:t>
            </a:r>
            <a:r>
              <a:rPr lang="pl-PL" sz="7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Cyfryzacja </a:t>
            </a:r>
            <a:r>
              <a:rPr lang="pl-PL" sz="7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procesów </a:t>
            </a:r>
            <a:r>
              <a:rPr lang="pl-PL" sz="7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back-office</a:t>
            </a:r>
            <a:r>
              <a:rPr lang="pl-PL" sz="7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 administracji </a:t>
            </a:r>
            <a:r>
              <a:rPr lang="pl-PL" sz="7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rządowej; </a:t>
            </a:r>
            <a:r>
              <a:rPr lang="pl-PL" sz="7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Środki </a:t>
            </a:r>
            <a:r>
              <a:rPr lang="pl-PL" sz="74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UE: 84,63%  |  Środki z BP: 15,37% (część 30.)</a:t>
            </a:r>
            <a:endParaRPr lang="pl-PL" sz="74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</a:t>
            </a: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projektu</a:t>
            </a:r>
            <a:r>
              <a:rPr lang="pl-PL" sz="7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pl-PL" sz="7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12 024 990,66 zł (brutto)</a:t>
            </a:r>
            <a:endParaRPr lang="pl-PL" sz="7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</a:t>
            </a: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projektu</a:t>
            </a:r>
            <a:r>
              <a:rPr lang="pl-PL" sz="7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r>
              <a:rPr lang="pl-PL" sz="7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7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Od 1 stycznia 2020 r. do 31 marca 2022 r</a:t>
            </a:r>
            <a:r>
              <a:rPr lang="pl-PL" sz="7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pl-PL" sz="74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7400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1270565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Prostokąt 12"/>
          <p:cNvSpPr/>
          <p:nvPr/>
        </p:nvSpPr>
        <p:spPr>
          <a:xfrm>
            <a:off x="169962" y="1916782"/>
            <a:ext cx="87129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70C0"/>
              </a:buClr>
              <a:buFont typeface="+mj-lt"/>
              <a:buAutoNum type="arabicPeriod"/>
            </a:pPr>
            <a:r>
              <a:rPr lang="pl-PL" dirty="0" smtClean="0">
                <a:cs typeface="Times New Roman" panose="02020603050405020304" pitchFamily="18" charset="0"/>
              </a:rPr>
              <a:t>Optymalizacja procesu </a:t>
            </a:r>
            <a:r>
              <a:rPr lang="pl-PL" dirty="0">
                <a:cs typeface="Times New Roman" panose="02020603050405020304" pitchFamily="18" charset="0"/>
              </a:rPr>
              <a:t>oceniania prac egzaminacyjnych </a:t>
            </a:r>
            <a:r>
              <a:rPr lang="pl-PL" dirty="0" smtClean="0">
                <a:cs typeface="Times New Roman" panose="02020603050405020304" pitchFamily="18" charset="0"/>
              </a:rPr>
              <a:t>poprzez informatyzację </a:t>
            </a:r>
            <a:r>
              <a:rPr lang="pl-PL" dirty="0">
                <a:cs typeface="Times New Roman" panose="02020603050405020304" pitchFamily="18" charset="0"/>
              </a:rPr>
              <a:t>tego </a:t>
            </a:r>
            <a:r>
              <a:rPr lang="pl-PL" dirty="0" smtClean="0">
                <a:cs typeface="Times New Roman" panose="02020603050405020304" pitchFamily="18" charset="0"/>
              </a:rPr>
              <a:t>procesu.</a:t>
            </a:r>
            <a:endParaRPr lang="pl-PL" dirty="0">
              <a:cs typeface="Times New Roman" panose="02020603050405020304" pitchFamily="18" charset="0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645493" y="2655209"/>
            <a:ext cx="828091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800" dirty="0">
                <a:cs typeface="Times New Roman" panose="02020603050405020304" pitchFamily="18" charset="0"/>
              </a:rPr>
              <a:t>Cele projektu </a:t>
            </a:r>
            <a:r>
              <a:rPr lang="pl-PL" sz="1800" dirty="0" smtClean="0">
                <a:cs typeface="Times New Roman" panose="02020603050405020304" pitchFamily="18" charset="0"/>
              </a:rPr>
              <a:t>wpisują </a:t>
            </a:r>
            <a:r>
              <a:rPr lang="pl-PL" sz="1800" dirty="0">
                <a:cs typeface="Times New Roman" panose="02020603050405020304" pitchFamily="18" charset="0"/>
              </a:rPr>
              <a:t>się bezpośrednio w </a:t>
            </a:r>
            <a:r>
              <a:rPr lang="pl-PL" sz="1800" dirty="0" smtClean="0">
                <a:cs typeface="Times New Roman" panose="02020603050405020304" pitchFamily="18" charset="0"/>
              </a:rPr>
              <a:t>cele strategiczne </a:t>
            </a:r>
            <a:r>
              <a:rPr lang="pl-PL" sz="1800" dirty="0">
                <a:cs typeface="Times New Roman" panose="02020603050405020304" pitchFamily="18" charset="0"/>
              </a:rPr>
              <a:t>wskazane w: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pl-PL" sz="1800" i="1" dirty="0" smtClean="0">
                <a:cs typeface="Times New Roman" panose="02020603050405020304" pitchFamily="18" charset="0"/>
              </a:rPr>
              <a:t>Programie </a:t>
            </a:r>
            <a:r>
              <a:rPr lang="pl-PL" sz="1800" i="1" dirty="0">
                <a:cs typeface="Times New Roman" panose="02020603050405020304" pitchFamily="18" charset="0"/>
              </a:rPr>
              <a:t>Zintegrowanej Informatyzacji </a:t>
            </a:r>
            <a:r>
              <a:rPr lang="pl-PL" sz="1800" i="1" dirty="0" smtClean="0">
                <a:cs typeface="Times New Roman" panose="02020603050405020304" pitchFamily="18" charset="0"/>
              </a:rPr>
              <a:t>Państwa </a:t>
            </a:r>
            <a:r>
              <a:rPr lang="pl-PL" sz="1800" dirty="0">
                <a:cs typeface="Times New Roman" panose="02020603050405020304" pitchFamily="18" charset="0"/>
              </a:rPr>
              <a:t>– zwiększenie </a:t>
            </a:r>
            <a:r>
              <a:rPr lang="pl-PL" sz="1800" dirty="0" smtClean="0">
                <a:cs typeface="Times New Roman" panose="02020603050405020304" pitchFamily="18" charset="0"/>
              </a:rPr>
              <a:t>liczby obywateli korzystających </a:t>
            </a:r>
            <a:r>
              <a:rPr lang="pl-PL" sz="1800" dirty="0">
                <a:cs typeface="Times New Roman" panose="02020603050405020304" pitchFamily="18" charset="0"/>
              </a:rPr>
              <a:t>z Internetu w relacjach z administracją </a:t>
            </a:r>
            <a:r>
              <a:rPr lang="pl-PL" sz="1800" dirty="0" smtClean="0">
                <a:cs typeface="Times New Roman" panose="02020603050405020304" pitchFamily="18" charset="0"/>
              </a:rPr>
              <a:t>publiczną, zapewnienie </a:t>
            </a:r>
            <a:r>
              <a:rPr lang="pl-PL" sz="1800" dirty="0">
                <a:cs typeface="Times New Roman" panose="02020603050405020304" pitchFamily="18" charset="0"/>
              </a:rPr>
              <a:t>interoperacyjności istniejących oraz nowych </a:t>
            </a:r>
            <a:r>
              <a:rPr lang="pl-PL" sz="1800" dirty="0" smtClean="0">
                <a:cs typeface="Times New Roman" panose="02020603050405020304" pitchFamily="18" charset="0"/>
              </a:rPr>
              <a:t>systemów teleinformatycznych </a:t>
            </a:r>
            <a:r>
              <a:rPr lang="pl-PL" sz="1800" dirty="0">
                <a:cs typeface="Times New Roman" panose="02020603050405020304" pitchFamily="18" charset="0"/>
              </a:rPr>
              <a:t>administracji </a:t>
            </a:r>
            <a:r>
              <a:rPr lang="pl-PL" sz="1800" dirty="0" smtClean="0">
                <a:cs typeface="Times New Roman" panose="02020603050405020304" pitchFamily="18" charset="0"/>
              </a:rPr>
              <a:t>publicznej</a:t>
            </a:r>
            <a:endParaRPr lang="pl-PL" sz="1800" dirty="0"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pl-PL" sz="1800" i="1" dirty="0">
                <a:cs typeface="Times New Roman" panose="02020603050405020304" pitchFamily="18" charset="0"/>
              </a:rPr>
              <a:t>Strategii</a:t>
            </a:r>
            <a:r>
              <a:rPr lang="pl-PL" sz="1800" i="1" dirty="0" smtClean="0">
                <a:cs typeface="Times New Roman" panose="02020603050405020304" pitchFamily="18" charset="0"/>
              </a:rPr>
              <a:t> na </a:t>
            </a:r>
            <a:r>
              <a:rPr lang="pl-PL" sz="1800" i="1" dirty="0">
                <a:cs typeface="Times New Roman" panose="02020603050405020304" pitchFamily="18" charset="0"/>
              </a:rPr>
              <a:t>rzecz Odpowiedzialnego Rozwoju do 2020 (</a:t>
            </a:r>
            <a:r>
              <a:rPr lang="pl-PL" sz="1800" i="1" dirty="0" smtClean="0">
                <a:cs typeface="Times New Roman" panose="02020603050405020304" pitchFamily="18" charset="0"/>
              </a:rPr>
              <a:t>z perspektywą </a:t>
            </a:r>
            <a:r>
              <a:rPr lang="pl-PL" sz="1800" i="1" dirty="0">
                <a:cs typeface="Times New Roman" panose="02020603050405020304" pitchFamily="18" charset="0"/>
              </a:rPr>
              <a:t>do 2030 r</a:t>
            </a:r>
            <a:r>
              <a:rPr lang="pl-PL" sz="1800" i="1" dirty="0" smtClean="0">
                <a:cs typeface="Times New Roman" panose="02020603050405020304" pitchFamily="18" charset="0"/>
              </a:rPr>
              <a:t>.)</a:t>
            </a:r>
            <a:r>
              <a:rPr lang="pl-PL" sz="1800" dirty="0" smtClean="0">
                <a:cs typeface="Times New Roman" panose="02020603050405020304" pitchFamily="18" charset="0"/>
              </a:rPr>
              <a:t> </a:t>
            </a:r>
            <a:r>
              <a:rPr lang="pl-PL" sz="1800" dirty="0">
                <a:cs typeface="Times New Roman" panose="02020603050405020304" pitchFamily="18" charset="0"/>
              </a:rPr>
              <a:t>– realizacja celu III.3. zwiększenie </a:t>
            </a:r>
            <a:r>
              <a:rPr lang="pl-PL" sz="1800" dirty="0" smtClean="0">
                <a:cs typeface="Times New Roman" panose="02020603050405020304" pitchFamily="18" charset="0"/>
              </a:rPr>
              <a:t>wykorzystania technologii </a:t>
            </a:r>
            <a:r>
              <a:rPr lang="pl-PL" sz="1800" dirty="0">
                <a:cs typeface="Times New Roman" panose="02020603050405020304" pitchFamily="18" charset="0"/>
              </a:rPr>
              <a:t>cyfrowych, w szczególności w zakresie zapewnienia </a:t>
            </a:r>
            <a:r>
              <a:rPr lang="pl-PL" sz="1800" dirty="0" smtClean="0">
                <a:cs typeface="Times New Roman" panose="02020603050405020304" pitchFamily="18" charset="0"/>
              </a:rPr>
              <a:t>odpowiedniej jakości </a:t>
            </a:r>
            <a:r>
              <a:rPr lang="pl-PL" sz="1800" dirty="0">
                <a:cs typeface="Times New Roman" panose="02020603050405020304" pitchFamily="18" charset="0"/>
              </a:rPr>
              <a:t>treści i usług cyfrowych; 2030 – realizacja celów w </a:t>
            </a:r>
            <a:r>
              <a:rPr lang="pl-PL" sz="1800" dirty="0" smtClean="0">
                <a:cs typeface="Times New Roman" panose="02020603050405020304" pitchFamily="18" charset="0"/>
              </a:rPr>
              <a:t>obszarze efektywności </a:t>
            </a:r>
            <a:r>
              <a:rPr lang="pl-PL" sz="1800" dirty="0">
                <a:cs typeface="Times New Roman" panose="02020603050405020304" pitchFamily="18" charset="0"/>
              </a:rPr>
              <a:t>i sprawności państwa, związanych z dostępnością i rozwojem </a:t>
            </a:r>
            <a:r>
              <a:rPr lang="pl-PL" sz="1800" dirty="0" smtClean="0">
                <a:cs typeface="Times New Roman" panose="02020603050405020304" pitchFamily="18" charset="0"/>
              </a:rPr>
              <a:t>e-administracji</a:t>
            </a:r>
            <a:r>
              <a:rPr lang="pl-PL" sz="1800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200100" y="5609628"/>
            <a:ext cx="87129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70C0"/>
              </a:buClr>
              <a:buFont typeface="+mj-lt"/>
              <a:buAutoNum type="arabicPeriod" startAt="2"/>
            </a:pPr>
            <a:r>
              <a:rPr lang="pl-PL" dirty="0" smtClean="0">
                <a:cs typeface="Times New Roman" panose="02020603050405020304" pitchFamily="18" charset="0"/>
              </a:rPr>
              <a:t>Podniesienie </a:t>
            </a:r>
            <a:r>
              <a:rPr lang="pl-PL" dirty="0">
                <a:cs typeface="Times New Roman" panose="02020603050405020304" pitchFamily="18" charset="0"/>
              </a:rPr>
              <a:t>kompetencji cyfrowych kadry systemu egzaminów zewnętrznych.</a:t>
            </a: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556792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az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091"/>
          <a:stretch/>
        </p:blipFill>
        <p:spPr bwMode="auto">
          <a:xfrm>
            <a:off x="1763688" y="2761035"/>
            <a:ext cx="6048672" cy="39604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1080</TotalTime>
  <Words>221</Words>
  <Application>Microsoft Office PowerPoint</Application>
  <PresentationFormat>Pokaz na ekranie (4:3)</PresentationFormat>
  <Paragraphs>57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Marcin</cp:lastModifiedBy>
  <cp:revision>135</cp:revision>
  <cp:lastPrinted>2014-01-14T19:52:29Z</cp:lastPrinted>
  <dcterms:created xsi:type="dcterms:W3CDTF">2014-01-14T15:20:07Z</dcterms:created>
  <dcterms:modified xsi:type="dcterms:W3CDTF">2019-09-20T13:31:23Z</dcterms:modified>
</cp:coreProperties>
</file>