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4" r:id="rId1"/>
  </p:sldMasterIdLst>
  <p:notesMasterIdLst>
    <p:notesMasterId r:id="rId47"/>
  </p:notesMasterIdLst>
  <p:sldIdLst>
    <p:sldId id="295" r:id="rId2"/>
    <p:sldId id="256" r:id="rId3"/>
    <p:sldId id="305" r:id="rId4"/>
    <p:sldId id="258" r:id="rId5"/>
    <p:sldId id="288" r:id="rId6"/>
    <p:sldId id="294" r:id="rId7"/>
    <p:sldId id="273" r:id="rId8"/>
    <p:sldId id="262" r:id="rId9"/>
    <p:sldId id="296" r:id="rId10"/>
    <p:sldId id="297" r:id="rId11"/>
    <p:sldId id="299" r:id="rId12"/>
    <p:sldId id="284" r:id="rId13"/>
    <p:sldId id="300" r:id="rId14"/>
    <p:sldId id="310" r:id="rId15"/>
    <p:sldId id="320" r:id="rId16"/>
    <p:sldId id="319" r:id="rId17"/>
    <p:sldId id="322" r:id="rId18"/>
    <p:sldId id="302" r:id="rId19"/>
    <p:sldId id="313" r:id="rId20"/>
    <p:sldId id="329" r:id="rId21"/>
    <p:sldId id="324" r:id="rId22"/>
    <p:sldId id="330" r:id="rId23"/>
    <p:sldId id="326" r:id="rId24"/>
    <p:sldId id="314" r:id="rId25"/>
    <p:sldId id="325" r:id="rId26"/>
    <p:sldId id="315" r:id="rId27"/>
    <p:sldId id="331" r:id="rId28"/>
    <p:sldId id="333" r:id="rId29"/>
    <p:sldId id="332" r:id="rId30"/>
    <p:sldId id="323" r:id="rId31"/>
    <p:sldId id="309" r:id="rId32"/>
    <p:sldId id="334" r:id="rId33"/>
    <p:sldId id="327" r:id="rId34"/>
    <p:sldId id="311" r:id="rId35"/>
    <p:sldId id="335" r:id="rId36"/>
    <p:sldId id="328" r:id="rId37"/>
    <p:sldId id="316" r:id="rId38"/>
    <p:sldId id="336" r:id="rId39"/>
    <p:sldId id="303" r:id="rId40"/>
    <p:sldId id="317" r:id="rId41"/>
    <p:sldId id="340" r:id="rId42"/>
    <p:sldId id="304" r:id="rId43"/>
    <p:sldId id="339" r:id="rId44"/>
    <p:sldId id="318" r:id="rId45"/>
    <p:sldId id="292" r:id="rId4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4AEB8C1-17D0-455D-8020-3C09FEE6712E}">
          <p14:sldIdLst>
            <p14:sldId id="295"/>
            <p14:sldId id="256"/>
            <p14:sldId id="305"/>
            <p14:sldId id="258"/>
            <p14:sldId id="288"/>
            <p14:sldId id="294"/>
            <p14:sldId id="273"/>
          </p14:sldIdLst>
        </p14:section>
        <p14:section name="Sekcja bez tytułu" id="{664EBE45-F13B-400D-916A-2469E132F8F0}">
          <p14:sldIdLst>
            <p14:sldId id="262"/>
            <p14:sldId id="296"/>
            <p14:sldId id="297"/>
            <p14:sldId id="299"/>
            <p14:sldId id="284"/>
            <p14:sldId id="300"/>
            <p14:sldId id="310"/>
            <p14:sldId id="320"/>
            <p14:sldId id="319"/>
            <p14:sldId id="322"/>
            <p14:sldId id="302"/>
            <p14:sldId id="313"/>
            <p14:sldId id="329"/>
            <p14:sldId id="324"/>
            <p14:sldId id="330"/>
            <p14:sldId id="326"/>
            <p14:sldId id="314"/>
            <p14:sldId id="325"/>
            <p14:sldId id="315"/>
            <p14:sldId id="331"/>
            <p14:sldId id="333"/>
            <p14:sldId id="332"/>
            <p14:sldId id="323"/>
            <p14:sldId id="309"/>
            <p14:sldId id="334"/>
            <p14:sldId id="327"/>
            <p14:sldId id="311"/>
            <p14:sldId id="335"/>
            <p14:sldId id="328"/>
            <p14:sldId id="316"/>
            <p14:sldId id="336"/>
            <p14:sldId id="303"/>
            <p14:sldId id="317"/>
            <p14:sldId id="340"/>
            <p14:sldId id="304"/>
            <p14:sldId id="339"/>
            <p14:sldId id="318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65CD4-A047-4F71-8088-33F9B841C870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3535A-5B2E-4942-8C9B-D776D8AD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69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627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9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2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727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247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9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10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736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442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977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49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79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466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788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65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22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125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157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043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213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44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88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676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8868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9176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492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983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5906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776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44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035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166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99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272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46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4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4099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98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072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07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35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52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3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59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535A-5B2E-4942-8C9B-D776D8AD8DA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73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61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44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89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96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95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80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98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8291625-0120-6553-6398-5D10880E19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438" y="1608138"/>
            <a:ext cx="11636375" cy="4149725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16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49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93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DC79AA9-65BF-47F0-86C6-3ED38A702C2C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0FB396-8812-4B04-9AD7-29BFCBE00C5B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9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3.jp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ztum.pl/httpssztumplsztumcirculareconomy-odpowiedzianawspolczesnewyzwaniaklimatycznehtml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0FB6347-2464-BAB6-C994-E0DDDEAE2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1" y="1846263"/>
            <a:ext cx="11638138" cy="399592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67814" y="1846263"/>
            <a:ext cx="6684885" cy="4022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323FD7-841A-FC48-F365-BEBE6D1AE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88" y="450900"/>
            <a:ext cx="827920" cy="107622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283CE1-7A8E-7761-906B-94586243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877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7CA0A0A-20A9-1817-9F62-8F5EF0525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511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STOWARZYSZENIE GMIN RP </a:t>
            </a:r>
            <a:b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EUROREGION BAŁTYK</a:t>
            </a: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3952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Sieciowanie – utworzenie grupy roboczej przy Stowarzyszeniu Gmin RP Euroregion Bałtyk – seminaria dla specjalistów z dwóch województw</a:t>
            </a:r>
          </a:p>
          <a:p>
            <a:pPr marL="1200150" lvl="2" indent="-3952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Sieciowanie – konferencja międzynarodowa dla specjalistów krajowych i zagranicznych </a:t>
            </a: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 krajów Morza Bałtyckiego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Publikacje projektowe – biuletyny i broszury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Promocja w mediach społecznościowych i tradycyjnych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Newsletter, Materiały filmowe i fotograficzne, Tablice informacyjne i pamiątkowe 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Specjalista ds. komunikacji i promocji</a:t>
            </a:r>
          </a:p>
          <a:p>
            <a:pPr marL="1200150" lvl="2" indent="-395288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2437" lvl="2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1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0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INTERNATIONAL DEVELOPMENT NORWAY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82563"/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82563"/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Wizyta studyjna w Norwegii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Tematyczne webinaria proekologiczne 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Księga dobrych praktyk norweskich</a:t>
            </a: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Metodologia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hackathonu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i program mentorski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</a:t>
            </a:r>
            <a:b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531BD0-3113-F2A7-F38B-50AF93F9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04" y="2478927"/>
            <a:ext cx="2792053" cy="372273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8EE2F2F-66FC-E0E6-AB77-8CCA88F1E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73" y="2735606"/>
            <a:ext cx="4378120" cy="29187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DBE316-B3DB-1294-8DF7-FDFF48EEE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8AA49C3-DE21-412B-E4A1-E63711F1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7" y="2735606"/>
            <a:ext cx="4049714" cy="26998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860FAA3-F845-0AAC-29F3-9CAB66CF363B}"/>
              </a:ext>
            </a:extLst>
          </p:cNvPr>
          <p:cNvSpPr txBox="1"/>
          <p:nvPr/>
        </p:nvSpPr>
        <p:spPr>
          <a:xfrm>
            <a:off x="264107" y="5654353"/>
            <a:ext cx="404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Konferencja otwierająca projekt</a:t>
            </a: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8-9 czerwca 2022 r. </a:t>
            </a:r>
          </a:p>
        </p:txBody>
      </p:sp>
    </p:spTree>
    <p:extLst>
      <p:ext uri="{BB962C8B-B14F-4D97-AF65-F5344CB8AC3E}">
        <p14:creationId xmlns:p14="http://schemas.microsoft.com/office/powerpoint/2010/main" val="297650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49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Budowa Punktu Selektywnego Zbierania Odpadów Komunalnych </a:t>
            </a:r>
            <a:b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 Sztumskim Polu  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Oficjalne otwarcie: </a:t>
            </a: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20 października 2023 r. </a:t>
            </a:r>
          </a:p>
          <a:p>
            <a:pPr lvl="1">
              <a:lnSpc>
                <a:spcPct val="150000"/>
              </a:lnSpc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W skład PSZOK wchodzą: hala magazynowa, kontenery na odpady, waga samochodowa, budynek socjalny</a:t>
            </a:r>
          </a:p>
          <a:p>
            <a:pPr lvl="1">
              <a:lnSpc>
                <a:spcPct val="150000"/>
              </a:lnSpc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Przyjmowane frakcje odpadów: </a:t>
            </a: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odpady rozbiórkowe, zużyty sprzęt elektryczny i elektroniczny, odpady wielkogabarytowe, odpady niebezpieczne (leki, igły, strzykawki, baterie, chemikalia, zużyte akumulatory i świetlówki), opony a także papier, szkło tworzywa sztuczne, odpady zielone)</a:t>
            </a:r>
          </a:p>
          <a:p>
            <a:pPr lvl="1">
              <a:lnSpc>
                <a:spcPct val="150000"/>
              </a:lnSpc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Godziny otwarcia: </a:t>
            </a: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od wtorku do piątku – od godz. 8.00 do 16.00 i w soboty od 8.00 do 14.00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131947E-EBC2-DD90-BCB2-A90585EE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3" y="2246169"/>
            <a:ext cx="3871075" cy="290330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5BC10D1-12A9-C46A-2700-184C79AE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53" y="2246169"/>
            <a:ext cx="4047491" cy="303561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B64DD0E-6998-A708-C7D2-32F3C0342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35" y="3020462"/>
            <a:ext cx="4289518" cy="321713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9DDB7C3-4A9B-7E1F-67F4-E8072930B1E5}"/>
              </a:ext>
            </a:extLst>
          </p:cNvPr>
          <p:cNvSpPr txBox="1"/>
          <p:nvPr/>
        </p:nvSpPr>
        <p:spPr>
          <a:xfrm>
            <a:off x="521208" y="549554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Punkt Selektywnego Zbierania Odpadów Komunalnych w Sztumskim Polu</a:t>
            </a:r>
          </a:p>
        </p:txBody>
      </p:sp>
    </p:spTree>
    <p:extLst>
      <p:ext uri="{BB962C8B-B14F-4D97-AF65-F5344CB8AC3E}">
        <p14:creationId xmlns:p14="http://schemas.microsoft.com/office/powerpoint/2010/main" val="743083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93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Budowa hali naprawczo – magazynowo – wystawienniczej w Sztumie wraz z montażem miejskiego punktu elektroodpadów</a:t>
            </a:r>
          </a:p>
          <a:p>
            <a:pPr algn="just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Stacja cyrkularna „Druga szansa” –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stanowiska warsztatowe:</a:t>
            </a:r>
          </a:p>
          <a:p>
            <a:pPr marL="895350" indent="-355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do obróbki drewna</a:t>
            </a:r>
          </a:p>
          <a:p>
            <a:pPr marL="895350" indent="-355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do obróbki metalu</a:t>
            </a:r>
          </a:p>
          <a:p>
            <a:pPr marL="895350" indent="-355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naprawy rowerów</a:t>
            </a:r>
          </a:p>
          <a:p>
            <a:pPr marL="895350" indent="-355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stanowisko AGD</a:t>
            </a:r>
          </a:p>
          <a:p>
            <a:pPr marL="895350" indent="-355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stanowisko krawieckie </a:t>
            </a:r>
          </a:p>
          <a:p>
            <a:pPr marL="0"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Pomieszczenia magazynowe, wystawiennicze, socjalne oraz sala edukacyjna 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9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3F884F-ABF4-1A4D-E9CE-2AC836B3F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7" y="2078389"/>
            <a:ext cx="2999609" cy="399947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03B94D-2168-A16F-4597-E60BBCCF6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37" y="2078248"/>
            <a:ext cx="3123438" cy="4164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E6C738A-DADD-B2E8-E9F3-193F87A41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97" y="2149426"/>
            <a:ext cx="4047491" cy="30356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102A302-42E3-1C25-D121-4DA5349ED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97" y="4048687"/>
            <a:ext cx="4515856" cy="21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10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Zakup samochodu elektrycznego </a:t>
            </a: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Termin dostawy samochodu: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20 grudnia 2023 r. 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Wartość zakupionego pojazdu: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282 900,00 zł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Napęd: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elektryczny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45D661-2091-47EB-4B91-F5468B611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15" y="2834640"/>
            <a:ext cx="4175804" cy="32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79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Społeczno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- cyrkularna stacja materiałów „Druga szansa”</a:t>
            </a:r>
          </a:p>
          <a:p>
            <a:pPr marL="0" lvl="1"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Warsztaty z zakresu naprawy, restaurowania, odnawiania i nadawania </a:t>
            </a: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drugiego życia przedmiotom użytym</a:t>
            </a:r>
          </a:p>
          <a:p>
            <a:pPr marL="0" lvl="1" algn="ctr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Warsztaty krawieckie – szycie legowisk dla bezdomnych zwierząt i woreczków </a:t>
            </a:r>
            <a:b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na owoce i warzywa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Termin warsztatów: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7 lutego - 3 kwietnia 2024 r.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Uczestnicy: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Klub Senior + Amator, Uniwersytet Trzeciego Wieku, 30 osób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Ilość uszytych legowisk: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30 szt.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Komu zostały przekazane legowiska: 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OTOZ Animals Schronisko w Starogardzie Gdańskim, Sztumskie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Bezdomniaki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, Kocia Farma,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PWiK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Sztum.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6AD76BD-338E-E4C8-C63D-53ACD11A9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65" y="2401519"/>
            <a:ext cx="4462559" cy="33469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9B3FCC0-FD53-7024-823B-E7BECCE6C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0" y="2190749"/>
            <a:ext cx="2999433" cy="399924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F5BD5D-B28A-2402-75B0-BA53802F41B3}"/>
              </a:ext>
            </a:extLst>
          </p:cNvPr>
          <p:cNvSpPr txBox="1"/>
          <p:nvPr/>
        </p:nvSpPr>
        <p:spPr>
          <a:xfrm>
            <a:off x="5787865" y="5404104"/>
            <a:ext cx="404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szycia legowisk dla zwierząt </a:t>
            </a:r>
            <a:b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i woreczków na owoce</a:t>
            </a:r>
          </a:p>
        </p:txBody>
      </p:sp>
    </p:spTree>
    <p:extLst>
      <p:ext uri="{BB962C8B-B14F-4D97-AF65-F5344CB8AC3E}">
        <p14:creationId xmlns:p14="http://schemas.microsoft.com/office/powerpoint/2010/main" val="387197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4192" y="1846263"/>
            <a:ext cx="10701026" cy="40227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l-PL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pl-PL" sz="2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SZTUM CIRCULAR ECONOMY – ODPOWIEDZIĄ NA WSPÓŁCZESNE WYZWANIA KLIMATYCZNE</a:t>
            </a:r>
          </a:p>
          <a:p>
            <a:pPr algn="ctr">
              <a:lnSpc>
                <a:spcPct val="160000"/>
              </a:lnSpc>
            </a:pPr>
            <a:r>
              <a:rPr lang="pl-PL" sz="2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prezentacja efektów realizacji projektu</a:t>
            </a:r>
            <a:endParaRPr lang="pl-PL" sz="23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sz="2600" b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SZTUM CIRCULAR ECONOMY </a:t>
            </a:r>
            <a:br>
              <a:rPr lang="en-US" sz="2600" b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600" b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- A RESPONSE TO TODAY'S CLIMATE CHALLENGES</a:t>
            </a:r>
          </a:p>
          <a:p>
            <a:pPr algn="ctr">
              <a:lnSpc>
                <a:spcPct val="160000"/>
              </a:lnSpc>
            </a:pPr>
            <a:r>
              <a:rPr lang="pl-PL" sz="23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3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pl-PL" sz="23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pl-PL" sz="23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pl-PL" sz="23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pl-PL" sz="23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pl-PL" sz="23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3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endParaRPr lang="pl-PL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Warszawa, </a:t>
            </a:r>
            <a:r>
              <a:rPr lang="pl-PL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września</a:t>
            </a:r>
            <a:r>
              <a:rPr lang="pl-PL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2024 r.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323FD7-841A-FC48-F365-BEBE6D1AE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84" y="462525"/>
            <a:ext cx="810034" cy="105297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283CE1-7A8E-7761-906B-94586243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877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7CA0A0A-20A9-1817-9F62-8F5EF0525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95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6252637-A21A-7CA9-6808-C8BE64070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63" y="2079366"/>
            <a:ext cx="1895274" cy="41089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2D75A4B-948E-6B1F-8E06-88923A24E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60" y="2164454"/>
            <a:ext cx="4241522" cy="318114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F5BD5D-B28A-2402-75B0-BA53802F41B3}"/>
              </a:ext>
            </a:extLst>
          </p:cNvPr>
          <p:cNvSpPr txBox="1"/>
          <p:nvPr/>
        </p:nvSpPr>
        <p:spPr>
          <a:xfrm>
            <a:off x="3942260" y="5404104"/>
            <a:ext cx="424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szycia legowisk dla zwierząt </a:t>
            </a:r>
            <a:b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i woreczków na owoce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B9776D4-4669-D66D-AC64-61ECA8E02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50" y="2131020"/>
            <a:ext cx="1895274" cy="41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92658" y="164979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F5BD5D-B28A-2402-75B0-BA53802F41B3}"/>
              </a:ext>
            </a:extLst>
          </p:cNvPr>
          <p:cNvSpPr txBox="1"/>
          <p:nvPr/>
        </p:nvSpPr>
        <p:spPr>
          <a:xfrm>
            <a:off x="402336" y="5404104"/>
            <a:ext cx="309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Przekazanie legowisk 03.04.2024 r. 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56E2591-031F-1781-7B77-BA8A61D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8" y="2391344"/>
            <a:ext cx="4358388" cy="326879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1CDCB3-D221-7CB5-BE29-5D3F77ADA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408949"/>
            <a:ext cx="4904382" cy="32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0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92658" y="164979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F5BD5D-B28A-2402-75B0-BA53802F41B3}"/>
              </a:ext>
            </a:extLst>
          </p:cNvPr>
          <p:cNvSpPr txBox="1"/>
          <p:nvPr/>
        </p:nvSpPr>
        <p:spPr>
          <a:xfrm>
            <a:off x="402336" y="5404104"/>
            <a:ext cx="32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Przekazanie legowisk 03.04.2024 r.  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75FC7AF-A2CD-21D2-176D-03B2CD431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1" y="2455652"/>
            <a:ext cx="4999970" cy="33325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960E98A-82F3-4D7C-47A4-8E4EAB2B0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90" y="2455652"/>
            <a:ext cx="4999971" cy="33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37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79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Społeczno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- cyrkularna stacja materiałów „Druga szansa”</a:t>
            </a:r>
          </a:p>
          <a:p>
            <a:pPr marL="0" lvl="1"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Warsztaty z zakresu naprawy, restaurowania, odnawiania i nadawania </a:t>
            </a: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drugiego życia przedmiotom użytym</a:t>
            </a:r>
          </a:p>
          <a:p>
            <a:pPr marL="0" lvl="1" algn="ctr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Warsztaty z naprawy rowerów</a:t>
            </a:r>
          </a:p>
          <a:p>
            <a:pPr marL="0" lvl="1"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6 warsztatów, 21 godz.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Termin warsztatów: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23 lutego – 6 kwietnia 2024 r.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Uczestnicy: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mieszkańcy miasta i gminy Sztum, 38 osób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Prowadzący warsztaty: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Grzegorz Niewdana, Ludowy Klub Sportowy Lider</a:t>
            </a:r>
          </a:p>
          <a:p>
            <a:pPr marL="0" lvl="1" algn="just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77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2F9201D-C5EB-D752-3416-DBCB8B7EC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08" y="2084397"/>
            <a:ext cx="3138968" cy="41852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A03521B-4FBA-F2B1-94FA-572593B83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56" y="2512834"/>
            <a:ext cx="4437888" cy="332841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7BE648-E19D-5FB2-A5DD-81688BD55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7" y="2084519"/>
            <a:ext cx="3138876" cy="418516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7AA3414-767C-A718-4E2B-4EA42A9638BF}"/>
              </a:ext>
            </a:extLst>
          </p:cNvPr>
          <p:cNvSpPr txBox="1"/>
          <p:nvPr/>
        </p:nvSpPr>
        <p:spPr>
          <a:xfrm>
            <a:off x="3872456" y="6035040"/>
            <a:ext cx="443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z naprawy rowerów</a:t>
            </a:r>
          </a:p>
        </p:txBody>
      </p:sp>
    </p:spTree>
    <p:extLst>
      <p:ext uri="{BB962C8B-B14F-4D97-AF65-F5344CB8AC3E}">
        <p14:creationId xmlns:p14="http://schemas.microsoft.com/office/powerpoint/2010/main" val="1070105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79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Społeczno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- cyrkularna stacja materiałów „Druga szansa”</a:t>
            </a:r>
          </a:p>
          <a:p>
            <a:pPr marL="0" lvl="1"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Warsztaty z zakresu naprawy, restaurowania, odnawiania i nadawania </a:t>
            </a: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drugiego życia przedmiotom użytym</a:t>
            </a:r>
          </a:p>
          <a:p>
            <a:pPr marL="0" lvl="1" algn="ctr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Warsztaty mechaniczne, informatyczne, gastronomiczne i artystyczne </a:t>
            </a:r>
          </a:p>
          <a:p>
            <a:pPr marL="0" lvl="1"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16 warsztatów, 56 godz.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Termin warsztatów: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12 marca 2024 r. – 12 kwietnia 2024 r., 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Uczestnicy: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uczniowie szkół podstawowych, 153 uczestników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Miejsce przeprowadzenia warsztatów: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Zespół Szkół Zawodowych w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Barlewiczkach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lvl="1" algn="just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92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66FFA8-CACE-E5EC-EC54-9E520B0A3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7" y="2318663"/>
            <a:ext cx="4681981" cy="351148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A8BDCF-E490-20CD-B300-8A475BD1C6D1}"/>
              </a:ext>
            </a:extLst>
          </p:cNvPr>
          <p:cNvSpPr txBox="1"/>
          <p:nvPr/>
        </p:nvSpPr>
        <p:spPr>
          <a:xfrm>
            <a:off x="219456" y="5595938"/>
            <a:ext cx="348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artystyczne ZSZ 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Barlewiczki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3ACF07A-5AFA-79F0-4D45-36683EE85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49" y="2318663"/>
            <a:ext cx="4399203" cy="35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96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A8BDCF-E490-20CD-B300-8A475BD1C6D1}"/>
              </a:ext>
            </a:extLst>
          </p:cNvPr>
          <p:cNvSpPr txBox="1"/>
          <p:nvPr/>
        </p:nvSpPr>
        <p:spPr>
          <a:xfrm>
            <a:off x="219456" y="5595938"/>
            <a:ext cx="378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mechaniczne ZSZ 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Barlewiczki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E2A9F5C-5A6A-CFED-350E-4AAE361C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94" y="2058268"/>
            <a:ext cx="3148834" cy="418400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5FB8A38-D345-DEF9-DC19-2DB4AAA7F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300764"/>
            <a:ext cx="4739640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4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A8BDCF-E490-20CD-B300-8A475BD1C6D1}"/>
              </a:ext>
            </a:extLst>
          </p:cNvPr>
          <p:cNvSpPr txBox="1"/>
          <p:nvPr/>
        </p:nvSpPr>
        <p:spPr>
          <a:xfrm>
            <a:off x="219456" y="5595938"/>
            <a:ext cx="378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informatyczne ZSZ 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Barlewiczki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F397D1-3686-BAD4-A6A7-709479BE7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0" y="2342586"/>
            <a:ext cx="2766591" cy="37015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21C71ED-4FFE-7270-639F-1A252AD3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1" y="2560320"/>
            <a:ext cx="6504896" cy="30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4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A8BDCF-E490-20CD-B300-8A475BD1C6D1}"/>
              </a:ext>
            </a:extLst>
          </p:cNvPr>
          <p:cNvSpPr txBox="1"/>
          <p:nvPr/>
        </p:nvSpPr>
        <p:spPr>
          <a:xfrm>
            <a:off x="219456" y="5595938"/>
            <a:ext cx="378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gastronomiczne ZSZ 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Barlewiczki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3C94DB-1389-C6D9-7F97-7B4ED79DD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0" y="2176082"/>
            <a:ext cx="4559808" cy="341985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9CF7ED0-BF85-D503-8CB4-707067DBE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39" y="2176082"/>
            <a:ext cx="4559808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KRÓTKA HISTORIA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7DBE316-B3DB-1294-8DF7-FDFF48EEE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60B4E55-4974-5ACB-294E-FF7AE0CC4CED}"/>
              </a:ext>
            </a:extLst>
          </p:cNvPr>
          <p:cNvSpPr txBox="1"/>
          <p:nvPr/>
        </p:nvSpPr>
        <p:spPr>
          <a:xfrm>
            <a:off x="988059" y="2274838"/>
            <a:ext cx="1027770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Projekt pn.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Sztum </a:t>
            </a:r>
            <a:r>
              <a:rPr lang="pl-PL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circular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economy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– odpowiedzią na współczesne wyzwania klimatyczne</a:t>
            </a:r>
          </a:p>
          <a:p>
            <a:pPr algn="ctr"/>
            <a:endParaRPr lang="pl-PL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dofinansowany ze środków Mechanizmu Finansowego EOG 2014-2021 w ramach programu Środowisko, Energia i Zmiany Klimatu, obszar programowy: Klimat  </a:t>
            </a:r>
          </a:p>
          <a:p>
            <a:pPr algn="ctr"/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Umowa nr MFEOG.07.03.03-11-0117/21-00 zawarta w dniu 10 maja 2022 r. </a:t>
            </a:r>
          </a:p>
          <a:p>
            <a:pPr algn="ctr"/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Oficjalny start projektu - Konferencja początkowa</a:t>
            </a:r>
          </a:p>
          <a:p>
            <a:pPr algn="ctr"/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8-9 czerwca 2022 r. </a:t>
            </a:r>
          </a:p>
        </p:txBody>
      </p:sp>
    </p:spTree>
    <p:extLst>
      <p:ext uri="{BB962C8B-B14F-4D97-AF65-F5344CB8AC3E}">
        <p14:creationId xmlns:p14="http://schemas.microsoft.com/office/powerpoint/2010/main" val="2610344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519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Bombajka – publikacja </a:t>
            </a:r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edukacyjno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– promocyjna dla najmłodszych dotycząca adaptacji </a:t>
            </a:r>
            <a:b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do zmian klimatu</a:t>
            </a: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Tytuł: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Żaba i sztumskie klimaty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Ilość egzemplarzy: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2000 szt.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Promocja książki: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9 spotkań w szkołach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i przedszkolach, Dzień z Klimatem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8BE7F2-7C0D-E0FD-CD15-0E8BAEFB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416" y="3053171"/>
            <a:ext cx="4396768" cy="31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F7417DA-EABE-D6C4-1B43-EC737978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52" y="2375985"/>
            <a:ext cx="4994807" cy="332987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53BE543-C8D5-3DAB-36A1-6F738D39B775}"/>
              </a:ext>
            </a:extLst>
          </p:cNvPr>
          <p:cNvSpPr txBox="1"/>
          <p:nvPr/>
        </p:nvSpPr>
        <p:spPr>
          <a:xfrm>
            <a:off x="899154" y="5705856"/>
            <a:ext cx="487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Promocja Bombajki w placówkach oświatowych</a:t>
            </a: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Kwiecień 2023 r.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CBD2AA2-05C8-0545-E9AD-7BF185EB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4" y="2375985"/>
            <a:ext cx="4994807" cy="33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7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7AA0C20-E543-B489-40E9-06DC6C352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2450402"/>
            <a:ext cx="4883182" cy="32554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263827-1C51-945D-9FC5-C4B166CF8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66" y="2450402"/>
            <a:ext cx="4883181" cy="32554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53BE543-C8D5-3DAB-36A1-6F738D39B775}"/>
              </a:ext>
            </a:extLst>
          </p:cNvPr>
          <p:cNvSpPr txBox="1"/>
          <p:nvPr/>
        </p:nvSpPr>
        <p:spPr>
          <a:xfrm>
            <a:off x="774193" y="5705856"/>
            <a:ext cx="488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Promocja Bombajki w placówkach oświatowych</a:t>
            </a: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Kwiecień 2023 r. </a:t>
            </a:r>
          </a:p>
        </p:txBody>
      </p:sp>
    </p:spTree>
    <p:extLst>
      <p:ext uri="{BB962C8B-B14F-4D97-AF65-F5344CB8AC3E}">
        <p14:creationId xmlns:p14="http://schemas.microsoft.com/office/powerpoint/2010/main" val="377980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38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Dzień z Klimatem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I edycja –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3 września 2022 r.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Prowadzenie: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Stowarzyszenie Eko – Inicjatywa z Kwidzyna</a:t>
            </a: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II edycja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– 9 września 2023 r.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Prowadzenie: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Miasto i Gmina Sztum, Politechnika Gdańska, KGW Czernin, ZHP – Sztumski Związek Drużyn JEDNOTA, Kolarski Ludowy Klub Sportowy Lider</a:t>
            </a: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Działania: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Konkurs plastyczny „Przywróć naszą Ziemię”, Wykład „Pod Chmurką”, Warsztaty kulinarne „Zero Waste”, Gra terenowa, Punkt wymiany „Drugie życie”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7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7CACF2-73D7-1E91-7AAE-5E5686E9F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25" y="2298155"/>
            <a:ext cx="4604560" cy="345342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F258074-BC3F-007F-B168-2501153EA4F4}"/>
              </a:ext>
            </a:extLst>
          </p:cNvPr>
          <p:cNvSpPr txBox="1"/>
          <p:nvPr/>
        </p:nvSpPr>
        <p:spPr>
          <a:xfrm>
            <a:off x="694943" y="5968562"/>
            <a:ext cx="4573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Dzień z Klimatem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31B084D-8E08-A919-9B85-8466B2E0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2298156"/>
            <a:ext cx="5181396" cy="34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2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68551E9-AE11-C029-02D2-29A9AB679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939" y="2615190"/>
            <a:ext cx="3832426" cy="287431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8066E48-5CF9-9797-E07D-4AF79A244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77" y="2249212"/>
            <a:ext cx="2492629" cy="373985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F258074-BC3F-007F-B168-2501153EA4F4}"/>
              </a:ext>
            </a:extLst>
          </p:cNvPr>
          <p:cNvSpPr txBox="1"/>
          <p:nvPr/>
        </p:nvSpPr>
        <p:spPr>
          <a:xfrm>
            <a:off x="612647" y="5968562"/>
            <a:ext cx="4655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Dzień z Klimatem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7099CE8-BBBE-4403-1360-A5DBC8754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54" y="2484677"/>
            <a:ext cx="4047491" cy="30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8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396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SferaLab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– doświadczenia empiryczne dla dzieci i młodzieży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Miejsce realizacji warsztatów: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Elbląski Park Technologiczny</a:t>
            </a:r>
          </a:p>
          <a:p>
            <a:pPr lvl="1">
              <a:lnSpc>
                <a:spcPct val="150000"/>
              </a:lnSpc>
            </a:pPr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Dwie edycje:</a:t>
            </a:r>
          </a:p>
          <a:p>
            <a:pPr marL="987425" lvl="1" indent="-2746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25, 28, 29 listopada i 2 grudnia 2022 r., </a:t>
            </a:r>
          </a:p>
          <a:p>
            <a:pPr marL="987425" lvl="1" indent="-2746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16-17, 22 i 29 maja 2023 r.</a:t>
            </a: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Uczestnicy: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uczniowie szkół podstawowych z terenu gminy Sztum, 240 uczestników 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93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0C63786-F90D-3CE6-D7A8-DD50E2669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27" y="2201306"/>
            <a:ext cx="4660542" cy="349540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BB18198-87C9-562E-B83C-A238FBF0EF83}"/>
              </a:ext>
            </a:extLst>
          </p:cNvPr>
          <p:cNvSpPr txBox="1"/>
          <p:nvPr/>
        </p:nvSpPr>
        <p:spPr>
          <a:xfrm>
            <a:off x="438912" y="5548605"/>
            <a:ext cx="274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„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SferaLab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C4AAA22-DCE6-ADD0-5B42-5FA6E664C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34" y="2201306"/>
            <a:ext cx="4660542" cy="34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65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1062335" y="1643664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9811F36-E218-9C32-D3F0-242FFF9E4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" y="2257360"/>
            <a:ext cx="4732106" cy="35490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BA88207-CA77-1434-087A-599ABC3E2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67" y="2229332"/>
            <a:ext cx="4769474" cy="357710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BB18198-87C9-562E-B83C-A238FBF0EF83}"/>
              </a:ext>
            </a:extLst>
          </p:cNvPr>
          <p:cNvSpPr txBox="1"/>
          <p:nvPr/>
        </p:nvSpPr>
        <p:spPr>
          <a:xfrm>
            <a:off x="438912" y="5548605"/>
            <a:ext cx="274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Warsztaty „</a:t>
            </a:r>
            <a:r>
              <a:rPr lang="pl-PL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SferaLab</a:t>
            </a:r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1204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396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Coroczny Dzień Otwarty PSZOK i </a:t>
            </a:r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social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management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Termin wydarzenia: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20 października 2023 r.</a:t>
            </a: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Uczestnicy: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v-ce Marszałek Województwa Pomorskiego Pan Józef Sarnowski, partnerzy projektu, dyrektorzy jednostek, placówek oświatowych, radni, uczniowie  </a:t>
            </a: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Działania: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wystąpienia okolicznościowe, happening w wykonaniu dzieci i młodzieży i Żaby ze Sztumu, oficjalne otwarcie PSZOK, zwiedzanie obiektu </a:t>
            </a:r>
          </a:p>
          <a:p>
            <a:pPr lvl="1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PARTNERZY PROJEKTU</a:t>
            </a: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				Miasto i Gmina Sztum – lider 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Politechnika Gdańska – partner krajowy 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Stowarzyszenie Gmin RP Euroregion Bałtyk – partner krajowy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International Development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Norway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– partner z kraju Państwa – Darczyńcy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8BD4204-3CAA-A53A-A592-5981996AC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87" y="4605207"/>
            <a:ext cx="1172195" cy="7342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FE72E0A-68C3-289B-EA02-5C7999ABD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56" y="2254875"/>
            <a:ext cx="430860" cy="5600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D4F85C1-4404-9893-6D9C-A91526F44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20" y="3731630"/>
            <a:ext cx="794728" cy="794728"/>
          </a:xfrm>
          <a:prstGeom prst="rect">
            <a:avLst/>
          </a:prstGeom>
        </p:spPr>
      </p:pic>
      <p:pic>
        <p:nvPicPr>
          <p:cNvPr id="1026" name="Picture 2" descr="Znalezione obrazy dla zapytania politechnika gdańska logo">
            <a:extLst>
              <a:ext uri="{FF2B5EF4-FFF2-40B4-BE49-F238E27FC236}">
                <a16:creationId xmlns:a16="http://schemas.microsoft.com/office/drawing/2014/main" id="{E6742A9E-E712-3657-F4F4-DB2AAFDE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47" y="2823177"/>
            <a:ext cx="1315077" cy="93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747326B-C8FA-BE1F-9FB7-751C085ED5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9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92658" y="1612961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7C0795F-BDCD-7D97-3775-C80A0FAD5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7" y="2249234"/>
            <a:ext cx="4277392" cy="28515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A916B4E-B6FF-1107-BF95-5FB3C6A87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88" y="2249234"/>
            <a:ext cx="4493707" cy="29958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13B95F0-AEDF-E4B6-51D5-DB3E29A40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84" y="2964836"/>
            <a:ext cx="4758632" cy="320140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FECFE32-4B3B-5A05-A5BC-C6B3B1A93F22}"/>
              </a:ext>
            </a:extLst>
          </p:cNvPr>
          <p:cNvSpPr txBox="1"/>
          <p:nvPr/>
        </p:nvSpPr>
        <p:spPr>
          <a:xfrm>
            <a:off x="449298" y="5404104"/>
            <a:ext cx="3029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Dzień Otwarty PSZOK</a:t>
            </a:r>
          </a:p>
        </p:txBody>
      </p:sp>
    </p:spTree>
    <p:extLst>
      <p:ext uri="{BB962C8B-B14F-4D97-AF65-F5344CB8AC3E}">
        <p14:creationId xmlns:p14="http://schemas.microsoft.com/office/powerpoint/2010/main" val="3342873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92658" y="1612961"/>
            <a:ext cx="10206683" cy="15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95C6F69-E479-E8E0-BC4F-8777F631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1" y="2190788"/>
            <a:ext cx="6121549" cy="320541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E78841-EB33-C97C-8B73-5C8A50BC3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7" y="2560830"/>
            <a:ext cx="6090713" cy="3429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443DC-5D45-A1BA-D2A8-105D476C54AF}"/>
              </a:ext>
            </a:extLst>
          </p:cNvPr>
          <p:cNvSpPr txBox="1"/>
          <p:nvPr/>
        </p:nvSpPr>
        <p:spPr>
          <a:xfrm>
            <a:off x="6830568" y="5595938"/>
            <a:ext cx="5033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Dzień Otwarty Stacji cyrkularnej „Druga szansa”  </a:t>
            </a:r>
          </a:p>
        </p:txBody>
      </p:sp>
    </p:spTree>
    <p:extLst>
      <p:ext uri="{BB962C8B-B14F-4D97-AF65-F5344CB8AC3E}">
        <p14:creationId xmlns:p14="http://schemas.microsoft.com/office/powerpoint/2010/main" val="954239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10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PROMOCJA</a:t>
            </a: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Wirtualna promocja programu i projektu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Wydarzenia projektowe – konferencja początkowa i końcowa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Narzędzia komunikacji wewnętrznej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Specjalista ds. komunikacji i promocji</a:t>
            </a: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7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147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 </a:t>
            </a:r>
          </a:p>
          <a:p>
            <a:pPr marL="447675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BFFAF0-1CA8-739B-1D41-C33DAF25D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76" y="2157889"/>
            <a:ext cx="2705963" cy="40599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5360D0C-F56A-FE47-ABE4-358C839E8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2" y="2157889"/>
            <a:ext cx="2705963" cy="405993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DDE0067-A0C4-0778-90A2-1408E2E0E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5" y="2157889"/>
            <a:ext cx="5282234" cy="352063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A0D3AA-BC3B-3448-2064-7D062FBFE5D7}"/>
              </a:ext>
            </a:extLst>
          </p:cNvPr>
          <p:cNvSpPr txBox="1"/>
          <p:nvPr/>
        </p:nvSpPr>
        <p:spPr>
          <a:xfrm>
            <a:off x="3480155" y="5934456"/>
            <a:ext cx="5325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Konferencja zamykająca projekt 17-18 kwietnia 2024 r. </a:t>
            </a:r>
          </a:p>
        </p:txBody>
      </p:sp>
    </p:spTree>
    <p:extLst>
      <p:ext uri="{BB962C8B-B14F-4D97-AF65-F5344CB8AC3E}">
        <p14:creationId xmlns:p14="http://schemas.microsoft.com/office/powerpoint/2010/main" val="885338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MIASTO I GMINA SZTUM</a:t>
            </a:r>
            <a:b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7DBE316-B3DB-1294-8DF7-FDFF48EEE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541802-B6D9-F77D-59B9-9A895E45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871">
            <a:off x="548117" y="2363701"/>
            <a:ext cx="2770639" cy="39150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1B95C24-0BC1-2AAE-246E-4479FB73C2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6" t="10482" r="6121" b="7348"/>
          <a:stretch/>
        </p:blipFill>
        <p:spPr bwMode="auto">
          <a:xfrm>
            <a:off x="2962783" y="2586713"/>
            <a:ext cx="5208905" cy="2761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A55966B-2976-7DFC-8E0C-386F4DB78F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31" t="29688" r="27083" b="15285"/>
          <a:stretch/>
        </p:blipFill>
        <p:spPr bwMode="auto">
          <a:xfrm rot="674500">
            <a:off x="8256764" y="2347029"/>
            <a:ext cx="3347238" cy="3867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917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4" cy="520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DZIĘKUJĘ ZA UWAGĘ</a:t>
            </a:r>
          </a:p>
          <a:p>
            <a:pPr algn="ctr"/>
            <a:r>
              <a:rPr lang="pl-PL" sz="2400" b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THANK YOU FOR ATTENTION</a:t>
            </a:r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https://sztum.pl/httpssztumplsztumcirculareconomy-odpowiedzianawspolczesnewyzwaniaklimatycznehtml.html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1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ctr">
              <a:lnSpc>
                <a:spcPct val="150000"/>
              </a:lnSpc>
            </a:pPr>
            <a:r>
              <a:rPr lang="pl-PL" sz="1600" b="1" dirty="0">
                <a:latin typeface="Test Founders Grotesk" panose="020B0503030202060203"/>
              </a:rPr>
              <a:t>Wspólnie działamy na rzecz Europy </a:t>
            </a:r>
            <a:r>
              <a:rPr lang="pl-PL" sz="1600" b="1" dirty="0">
                <a:solidFill>
                  <a:srgbClr val="20D17F"/>
                </a:solidFill>
                <a:effectLst/>
                <a:latin typeface="Test Founders Grotesk" panose="020B0503030202060203"/>
              </a:rPr>
              <a:t>zielonej</a:t>
            </a:r>
            <a:r>
              <a:rPr lang="pl-PL" sz="1600" b="1" dirty="0">
                <a:latin typeface="Test Founders Grotesk" panose="020B0503030202060203"/>
              </a:rPr>
              <a:t>, </a:t>
            </a:r>
            <a:r>
              <a:rPr lang="pl-PL" sz="1600" b="1" dirty="0">
                <a:solidFill>
                  <a:srgbClr val="FF0016"/>
                </a:solidFill>
                <a:effectLst/>
                <a:latin typeface="Test Founders Grotesk" panose="020B0503030202060203"/>
              </a:rPr>
              <a:t>konkurencyjnej</a:t>
            </a:r>
            <a:r>
              <a:rPr lang="pl-PL" sz="1600" b="1" dirty="0">
                <a:latin typeface="Test Founders Grotesk" panose="020B0503030202060203"/>
              </a:rPr>
              <a:t> i </a:t>
            </a:r>
            <a:r>
              <a:rPr lang="pl-PL" sz="1600" b="1" dirty="0">
                <a:solidFill>
                  <a:srgbClr val="003096"/>
                </a:solidFill>
                <a:effectLst/>
                <a:latin typeface="Test Founders Grotesk" panose="020B0503030202060203"/>
              </a:rPr>
              <a:t>sprzyjającej integracji społecznej</a:t>
            </a:r>
            <a:endParaRPr lang="pl-PL" sz="1600" dirty="0">
              <a:latin typeface="Test Founders Grotesk" panose="020B0503030202060203"/>
              <a:ea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Projekt pn. 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Sztum </a:t>
            </a:r>
            <a:r>
              <a:rPr lang="pl-PL" sz="1200" dirty="0" err="1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circular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200" dirty="0" err="1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economy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odpowiedzi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ą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na wsp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ół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czesne wyzwania klimatyczne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wsp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ół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finasowany jest z Mechanizmu Finansowego EOG 2014-2021 </a:t>
            </a:r>
            <a:b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w ramach Programu 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„Ś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rodowisko, Energia, Zmiany Klimatu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 oraz ze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rodk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w bud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etu pa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ń</a:t>
            </a:r>
            <a:r>
              <a:rPr lang="pl-PL" sz="1200" dirty="0">
                <a:effectLst/>
                <a:latin typeface="Test Founders Grotesk" panose="020B0503030202060203" pitchFamily="34" charset="-18"/>
                <a:ea typeface="Calibri" panose="020F0502020204030204" pitchFamily="34" charset="0"/>
                <a:cs typeface="Arial" panose="020B0604020202020204" pitchFamily="34" charset="0"/>
              </a:rPr>
              <a:t>stwa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28413BB-9F88-F02F-4CAD-43112AC70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BUDŻET PROJEKTU – ZWIĘKSZENIE KOSZTÓW </a:t>
            </a:r>
            <a:b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INWESTYCYJNYCH PROJEKTU</a:t>
            </a:r>
          </a:p>
          <a:p>
            <a:pPr algn="ctr"/>
            <a:endParaRPr lang="pl-PL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Koszt całkowity projektu - 7 796 122,72 zł</a:t>
            </a:r>
          </a:p>
          <a:p>
            <a:pPr algn="ctr">
              <a:lnSpc>
                <a:spcPct val="150000"/>
              </a:lnSpc>
            </a:pP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Koszty kwalifikowalne projektu – 7 496 262,66 zł </a:t>
            </a:r>
          </a:p>
          <a:p>
            <a:pPr algn="ctr">
              <a:lnSpc>
                <a:spcPct val="150000"/>
              </a:lnSpc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wzrost o 2 673 810,51 zł 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(w tym budżet Miasta i Gminy Sztum – 7 mln zł)</a:t>
            </a:r>
          </a:p>
          <a:p>
            <a:pPr algn="ctr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Przyczyny </a:t>
            </a:r>
          </a:p>
          <a:p>
            <a:pPr algn="ctr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pogorszenie sytuacji gospodarczej w Polsce i na świecie spowodowanej pandemią COVID-19, przerwaniem łańcuchów dostaw,  wojną na Ukrainie, inflacją </a:t>
            </a:r>
          </a:p>
          <a:p>
            <a:pPr algn="ctr">
              <a:lnSpc>
                <a:spcPct val="150000"/>
              </a:lnSpc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Realizacja projektu bez zwiększenia wysokości kosztów kwalifikowalnych i kwoty dofinansowania byłaby niemożliwa </a:t>
            </a:r>
          </a:p>
          <a:p>
            <a:pPr algn="ctr"/>
            <a:endParaRPr lang="pl-PL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21365D6-3A64-4DDF-8EEE-2047F0DFC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9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777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BUDŻET PROJEKTU – PARTNERZY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				Miasto i Gmina Sztum –  6 991 553,49 zł, w tym część inwestycyjna 6 825 964,41zł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Politechnika Gdańska – 252 539,03 zł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</a:t>
            </a: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				Stowarzyszenie Gmin RP Euroregion Bałtyk – 270 126,74 zł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	</a:t>
            </a: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				International Development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Norway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– 281 903,46 zł </a:t>
            </a:r>
          </a:p>
          <a:p>
            <a:pPr algn="just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8BD4204-3CAA-A53A-A592-5981996AC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86" y="4962362"/>
            <a:ext cx="1172195" cy="7342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FE72E0A-68C3-289B-EA02-5C7999ABD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76" y="2467908"/>
            <a:ext cx="497212" cy="64633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D4F85C1-4404-9893-6D9C-A91526F44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19" y="4066926"/>
            <a:ext cx="794728" cy="794728"/>
          </a:xfrm>
          <a:prstGeom prst="rect">
            <a:avLst/>
          </a:prstGeom>
        </p:spPr>
      </p:pic>
      <p:pic>
        <p:nvPicPr>
          <p:cNvPr id="1026" name="Picture 2" descr="Znalezione obrazy dla zapytania politechnika gdańska logo">
            <a:extLst>
              <a:ext uri="{FF2B5EF4-FFF2-40B4-BE49-F238E27FC236}">
                <a16:creationId xmlns:a16="http://schemas.microsoft.com/office/drawing/2014/main" id="{E6742A9E-E712-3657-F4F4-DB2AAFDE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44" y="3135413"/>
            <a:ext cx="1315077" cy="93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747326B-C8FA-BE1F-9FB7-751C085ED5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3600" y="4452938"/>
            <a:ext cx="10058400" cy="1143000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781235" y="1642369"/>
            <a:ext cx="104845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DOFINANSOWANIE</a:t>
            </a: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6 371 823,18 zł (1 455 152,82 euro)</a:t>
            </a: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85 % kosztów kwalifikowalnych 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 tym: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 Mechanizmu Finansowego Europejskiego Obszaru Gospodarczego 2014-2021 – 5 416 049,58 zł (1 236 879,90 euro)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 budżetu państwa – 955 773,46 zł (218 272,92 euro) </a:t>
            </a:r>
          </a:p>
          <a:p>
            <a:pPr algn="ctr"/>
            <a:endParaRPr lang="pl-PL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OKRES REALIZACJI</a:t>
            </a:r>
          </a:p>
          <a:p>
            <a:pPr algn="ctr"/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10 lutego 2022 r. – 30 kwietnia 2024 r.</a:t>
            </a:r>
          </a:p>
          <a:p>
            <a:pPr algn="r"/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9450C5-5C0D-6965-7BCF-A1248DB38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4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75FB040-597C-0E08-6D5A-EC644352D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45" y="2606686"/>
            <a:ext cx="3132058" cy="23490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E21091-B006-5386-E98B-F478F23F9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" y="2606686"/>
            <a:ext cx="3200400" cy="24003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59EFF10-78BF-B902-ED2E-295654774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7" y="4138075"/>
            <a:ext cx="3858768" cy="217055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92658" y="1634646"/>
            <a:ext cx="10206683" cy="24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5 bloków tematycznych, 28 zadań projektowych</a:t>
            </a:r>
          </a:p>
          <a:p>
            <a:pPr algn="ctr">
              <a:lnSpc>
                <a:spcPct val="150000"/>
              </a:lnSpc>
            </a:pPr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E26BBD5-DC58-0DE6-8FC1-2D5452F81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02" y="3721240"/>
            <a:ext cx="3428656" cy="25714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648EA61-5D91-62E6-F890-B7DC4D180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07" y="2657942"/>
            <a:ext cx="3272990" cy="21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DEFAE7A-3651-ECE6-88A2-B1556BF55F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192" y="2560320"/>
            <a:ext cx="10271760" cy="3035618"/>
          </a:xfrm>
        </p:spPr>
        <p:txBody>
          <a:bodyPr/>
          <a:lstStyle/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8312BB-1ADE-F1E3-792D-4F991FBB055F}"/>
              </a:ext>
            </a:extLst>
          </p:cNvPr>
          <p:cNvSpPr txBox="1"/>
          <p:nvPr/>
        </p:nvSpPr>
        <p:spPr>
          <a:xfrm>
            <a:off x="988059" y="1642369"/>
            <a:ext cx="10206683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DZIAŁANIA PROJEKTOWE – POLITECHNIKA GDAŃSKA</a:t>
            </a:r>
          </a:p>
          <a:p>
            <a:pPr lvl="1">
              <a:lnSpc>
                <a:spcPct val="150000"/>
              </a:lnSpc>
            </a:pP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pl-PL" sz="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Księga dobrych praktyk polskich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Kompendium wiedzy w procesy GOZ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Stworzenie i zastosowanie nowoczesnych narzędzi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learningowych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Seminaria ekologiczne dla dzieci i młodzieży szkolnej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Animacja jednego cyklu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hackathonu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EC4690-22C7-5063-0994-6A8709AC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05804"/>
            <a:ext cx="3950208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0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</TotalTime>
  <Words>1587</Words>
  <Application>Microsoft Office PowerPoint</Application>
  <PresentationFormat>Panoramiczny</PresentationFormat>
  <Paragraphs>342</Paragraphs>
  <Slides>45</Slides>
  <Notes>45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Cambria</vt:lpstr>
      <vt:lpstr>Test Founders Grotesk</vt:lpstr>
      <vt:lpstr>Wingdings</vt:lpstr>
      <vt:lpstr>Retrospekcja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szymanska</dc:creator>
  <cp:lastModifiedBy>Adamowicz Agnieszka</cp:lastModifiedBy>
  <cp:revision>50</cp:revision>
  <cp:lastPrinted>2024-04-11T08:28:56Z</cp:lastPrinted>
  <dcterms:created xsi:type="dcterms:W3CDTF">2022-05-26T16:46:09Z</dcterms:created>
  <dcterms:modified xsi:type="dcterms:W3CDTF">2024-09-19T07:01:52Z</dcterms:modified>
</cp:coreProperties>
</file>