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  <p:sldMasterId id="2147483915" r:id="rId5"/>
  </p:sldMasterIdLst>
  <p:notesMasterIdLst>
    <p:notesMasterId r:id="rId14"/>
  </p:notesMasterIdLst>
  <p:handoutMasterIdLst>
    <p:handoutMasterId r:id="rId15"/>
  </p:handoutMasterIdLst>
  <p:sldIdLst>
    <p:sldId id="1520" r:id="rId6"/>
    <p:sldId id="1541" r:id="rId7"/>
    <p:sldId id="1526" r:id="rId8"/>
    <p:sldId id="1535" r:id="rId9"/>
    <p:sldId id="2147377884" r:id="rId10"/>
    <p:sldId id="2147377882" r:id="rId11"/>
    <p:sldId id="2147377883" r:id="rId12"/>
    <p:sldId id="15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4D4D4D"/>
    <a:srgbClr val="5C5D5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97148-9209-4552-9D05-EC63FDE77DDB}" v="1" dt="2026-07-07T09:52:58.644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0" autoAdjust="0"/>
    <p:restoredTop sz="86405" autoAdjust="0"/>
  </p:normalViewPr>
  <p:slideViewPr>
    <p:cSldViewPr snapToGrid="0">
      <p:cViewPr varScale="1">
        <p:scale>
          <a:sx n="57" d="100"/>
          <a:sy n="57" d="100"/>
        </p:scale>
        <p:origin x="77" y="288"/>
      </p:cViewPr>
      <p:guideLst/>
    </p:cSldViewPr>
  </p:slideViewPr>
  <p:outlineViewPr>
    <p:cViewPr>
      <p:scale>
        <a:sx n="33" d="100"/>
        <a:sy n="33" d="100"/>
      </p:scale>
      <p:origin x="0" y="-1099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łąd-Jarocki Mikołaj" userId="cf8b3281-d64d-423f-b6e2-3267af3ec379" providerId="ADAL" clId="{A01B382C-CE9D-4A93-ADD8-BB140489AC35}"/>
    <pc:docChg chg="undo custSel modSld">
      <pc:chgData name="Błąd-Jarocki Mikołaj" userId="cf8b3281-d64d-423f-b6e2-3267af3ec379" providerId="ADAL" clId="{A01B382C-CE9D-4A93-ADD8-BB140489AC35}" dt="2026-07-07T09:52:33.874" v="449" actId="33553"/>
      <pc:docMkLst>
        <pc:docMk/>
      </pc:docMkLst>
      <pc:sldChg chg="modSp mod">
        <pc:chgData name="Błąd-Jarocki Mikołaj" userId="cf8b3281-d64d-423f-b6e2-3267af3ec379" providerId="ADAL" clId="{A01B382C-CE9D-4A93-ADD8-BB140489AC35}" dt="2026-07-06T08:56:48.820" v="5" actId="2711"/>
        <pc:sldMkLst>
          <pc:docMk/>
          <pc:sldMk cId="3342914869" sldId="1520"/>
        </pc:sldMkLst>
        <pc:spChg chg="mod">
          <ac:chgData name="Błąd-Jarocki Mikołaj" userId="cf8b3281-d64d-423f-b6e2-3267af3ec379" providerId="ADAL" clId="{A01B382C-CE9D-4A93-ADD8-BB140489AC35}" dt="2026-07-06T08:56:48.820" v="5" actId="2711"/>
          <ac:spMkLst>
            <pc:docMk/>
            <pc:sldMk cId="3342914869" sldId="1520"/>
            <ac:spMk id="12" creationId="{FA8D9FA2-302E-0315-171F-48BC54215736}"/>
          </ac:spMkLst>
        </pc:spChg>
      </pc:sldChg>
      <pc:sldChg chg="modSp mod">
        <pc:chgData name="Błąd-Jarocki Mikołaj" userId="cf8b3281-d64d-423f-b6e2-3267af3ec379" providerId="ADAL" clId="{A01B382C-CE9D-4A93-ADD8-BB140489AC35}" dt="2026-07-07T09:52:15.674" v="436" actId="962"/>
        <pc:sldMkLst>
          <pc:docMk/>
          <pc:sldMk cId="3516832344" sldId="1526"/>
        </pc:sldMkLst>
        <pc:picChg chg="mod">
          <ac:chgData name="Błąd-Jarocki Mikołaj" userId="cf8b3281-d64d-423f-b6e2-3267af3ec379" providerId="ADAL" clId="{A01B382C-CE9D-4A93-ADD8-BB140489AC35}" dt="2026-07-07T09:52:15.674" v="436" actId="962"/>
          <ac:picMkLst>
            <pc:docMk/>
            <pc:sldMk cId="3516832344" sldId="1526"/>
            <ac:picMk id="23" creationId="{01034447-F7C0-556D-9FB4-38D0AD6C7FE5}"/>
          </ac:picMkLst>
        </pc:picChg>
      </pc:sldChg>
      <pc:sldChg chg="modSp mod">
        <pc:chgData name="Błąd-Jarocki Mikołaj" userId="cf8b3281-d64d-423f-b6e2-3267af3ec379" providerId="ADAL" clId="{A01B382C-CE9D-4A93-ADD8-BB140489AC35}" dt="2026-07-06T08:57:30.268" v="243" actId="962"/>
        <pc:sldMkLst>
          <pc:docMk/>
          <pc:sldMk cId="1044852942" sldId="1535"/>
        </pc:sldMkLst>
        <pc:picChg chg="mod">
          <ac:chgData name="Błąd-Jarocki Mikołaj" userId="cf8b3281-d64d-423f-b6e2-3267af3ec379" providerId="ADAL" clId="{A01B382C-CE9D-4A93-ADD8-BB140489AC35}" dt="2026-07-06T08:57:30.268" v="243" actId="962"/>
          <ac:picMkLst>
            <pc:docMk/>
            <pc:sldMk cId="1044852942" sldId="1535"/>
            <ac:picMk id="6" creationId="{5558231E-66DB-DF0D-B9AD-7B1668E674B3}"/>
          </ac:picMkLst>
        </pc:picChg>
      </pc:sldChg>
      <pc:sldChg chg="modSp mod">
        <pc:chgData name="Błąd-Jarocki Mikołaj" userId="cf8b3281-d64d-423f-b6e2-3267af3ec379" providerId="ADAL" clId="{A01B382C-CE9D-4A93-ADD8-BB140489AC35}" dt="2026-07-06T08:57:05.388" v="89" actId="962"/>
        <pc:sldMkLst>
          <pc:docMk/>
          <pc:sldMk cId="2766970233" sldId="1541"/>
        </pc:sldMkLst>
        <pc:picChg chg="mod">
          <ac:chgData name="Błąd-Jarocki Mikołaj" userId="cf8b3281-d64d-423f-b6e2-3267af3ec379" providerId="ADAL" clId="{A01B382C-CE9D-4A93-ADD8-BB140489AC35}" dt="2026-07-06T08:57:05.388" v="89" actId="962"/>
          <ac:picMkLst>
            <pc:docMk/>
            <pc:sldMk cId="2766970233" sldId="1541"/>
            <ac:picMk id="8" creationId="{D1A50ACF-ED9A-EC13-D52F-AE99D9E6A29B}"/>
          </ac:picMkLst>
        </pc:picChg>
      </pc:sldChg>
      <pc:sldChg chg="modSp mod">
        <pc:chgData name="Błąd-Jarocki Mikołaj" userId="cf8b3281-d64d-423f-b6e2-3267af3ec379" providerId="ADAL" clId="{A01B382C-CE9D-4A93-ADD8-BB140489AC35}" dt="2026-07-07T09:52:25.814" v="446" actId="962"/>
        <pc:sldMkLst>
          <pc:docMk/>
          <pc:sldMk cId="3648672733" sldId="1556"/>
        </pc:sldMkLst>
        <pc:picChg chg="mod">
          <ac:chgData name="Błąd-Jarocki Mikołaj" userId="cf8b3281-d64d-423f-b6e2-3267af3ec379" providerId="ADAL" clId="{A01B382C-CE9D-4A93-ADD8-BB140489AC35}" dt="2026-07-07T09:52:23.867" v="440" actId="962"/>
          <ac:picMkLst>
            <pc:docMk/>
            <pc:sldMk cId="3648672733" sldId="1556"/>
            <ac:picMk id="2" creationId="{7404955E-6E5D-388B-AB94-BBEF75C3C411}"/>
          </ac:picMkLst>
        </pc:picChg>
        <pc:picChg chg="mod">
          <ac:chgData name="Błąd-Jarocki Mikołaj" userId="cf8b3281-d64d-423f-b6e2-3267af3ec379" providerId="ADAL" clId="{A01B382C-CE9D-4A93-ADD8-BB140489AC35}" dt="2026-07-07T09:52:24.453" v="441" actId="962"/>
          <ac:picMkLst>
            <pc:docMk/>
            <pc:sldMk cId="3648672733" sldId="1556"/>
            <ac:picMk id="3" creationId="{D9856368-6FDE-0C5B-8147-B2C752E0C148}"/>
          </ac:picMkLst>
        </pc:picChg>
        <pc:picChg chg="mod">
          <ac:chgData name="Błąd-Jarocki Mikołaj" userId="cf8b3281-d64d-423f-b6e2-3267af3ec379" providerId="ADAL" clId="{A01B382C-CE9D-4A93-ADD8-BB140489AC35}" dt="2026-07-07T09:52:24.755" v="442" actId="962"/>
          <ac:picMkLst>
            <pc:docMk/>
            <pc:sldMk cId="3648672733" sldId="1556"/>
            <ac:picMk id="4" creationId="{DFE8D816-2C15-46DC-6144-DA870A2413B7}"/>
          </ac:picMkLst>
        </pc:picChg>
        <pc:picChg chg="mod">
          <ac:chgData name="Błąd-Jarocki Mikołaj" userId="cf8b3281-d64d-423f-b6e2-3267af3ec379" providerId="ADAL" clId="{A01B382C-CE9D-4A93-ADD8-BB140489AC35}" dt="2026-07-07T09:52:24.912" v="443" actId="962"/>
          <ac:picMkLst>
            <pc:docMk/>
            <pc:sldMk cId="3648672733" sldId="1556"/>
            <ac:picMk id="5" creationId="{746D138C-60E6-BF8D-C712-1E431D1F85A1}"/>
          </ac:picMkLst>
        </pc:picChg>
        <pc:picChg chg="mod">
          <ac:chgData name="Błąd-Jarocki Mikołaj" userId="cf8b3281-d64d-423f-b6e2-3267af3ec379" providerId="ADAL" clId="{A01B382C-CE9D-4A93-ADD8-BB140489AC35}" dt="2026-07-07T09:52:25.814" v="446" actId="962"/>
          <ac:picMkLst>
            <pc:docMk/>
            <pc:sldMk cId="3648672733" sldId="1556"/>
            <ac:picMk id="7" creationId="{89EE1203-6BBA-5AB8-0710-F33CE390F829}"/>
          </ac:picMkLst>
        </pc:picChg>
        <pc:picChg chg="mod">
          <ac:chgData name="Błąd-Jarocki Mikołaj" userId="cf8b3281-d64d-423f-b6e2-3267af3ec379" providerId="ADAL" clId="{A01B382C-CE9D-4A93-ADD8-BB140489AC35}" dt="2026-07-06T09:01:18.169" v="434" actId="962"/>
          <ac:picMkLst>
            <pc:docMk/>
            <pc:sldMk cId="3648672733" sldId="1556"/>
            <ac:picMk id="13" creationId="{32148DF5-3788-2F79-3119-2FD6AA62B81F}"/>
          </ac:picMkLst>
        </pc:picChg>
      </pc:sldChg>
      <pc:sldChg chg="modSp mod">
        <pc:chgData name="Błąd-Jarocki Mikołaj" userId="cf8b3281-d64d-423f-b6e2-3267af3ec379" providerId="ADAL" clId="{A01B382C-CE9D-4A93-ADD8-BB140489AC35}" dt="2026-07-07T09:52:32.588" v="448" actId="33553"/>
        <pc:sldMkLst>
          <pc:docMk/>
          <pc:sldMk cId="2327106544" sldId="2147377882"/>
        </pc:sldMkLst>
        <pc:spChg chg="mod">
          <ac:chgData name="Błąd-Jarocki Mikołaj" userId="cf8b3281-d64d-423f-b6e2-3267af3ec379" providerId="ADAL" clId="{A01B382C-CE9D-4A93-ADD8-BB140489AC35}" dt="2026-07-06T08:59:27.313" v="265" actId="2711"/>
          <ac:spMkLst>
            <pc:docMk/>
            <pc:sldMk cId="2327106544" sldId="2147377882"/>
            <ac:spMk id="9" creationId="{569FAF8C-CC55-2E42-9293-33AF46419B33}"/>
          </ac:spMkLst>
        </pc:spChg>
        <pc:spChg chg="mod">
          <ac:chgData name="Błąd-Jarocki Mikołaj" userId="cf8b3281-d64d-423f-b6e2-3267af3ec379" providerId="ADAL" clId="{A01B382C-CE9D-4A93-ADD8-BB140489AC35}" dt="2026-07-06T08:59:21.641" v="264" actId="2711"/>
          <ac:spMkLst>
            <pc:docMk/>
            <pc:sldMk cId="2327106544" sldId="2147377882"/>
            <ac:spMk id="13" creationId="{BC82D5C4-1DBC-0AED-6A86-26239EC51C0D}"/>
          </ac:spMkLst>
        </pc:spChg>
        <pc:spChg chg="mod">
          <ac:chgData name="Błąd-Jarocki Mikołaj" userId="cf8b3281-d64d-423f-b6e2-3267af3ec379" providerId="ADAL" clId="{A01B382C-CE9D-4A93-ADD8-BB140489AC35}" dt="2026-07-06T08:59:08.694" v="262" actId="2711"/>
          <ac:spMkLst>
            <pc:docMk/>
            <pc:sldMk cId="2327106544" sldId="2147377882"/>
            <ac:spMk id="17" creationId="{0D99E325-5B73-6623-FAF8-B6CEE6BDE184}"/>
          </ac:spMkLst>
        </pc:spChg>
        <pc:spChg chg="mod">
          <ac:chgData name="Błąd-Jarocki Mikołaj" userId="cf8b3281-d64d-423f-b6e2-3267af3ec379" providerId="ADAL" clId="{A01B382C-CE9D-4A93-ADD8-BB140489AC35}" dt="2026-07-06T08:59:16.281" v="263" actId="2711"/>
          <ac:spMkLst>
            <pc:docMk/>
            <pc:sldMk cId="2327106544" sldId="2147377882"/>
            <ac:spMk id="21" creationId="{184A4A29-6D27-0FEA-5532-02A8C2E59BFD}"/>
          </ac:spMkLst>
        </pc:spChg>
        <pc:spChg chg="mod">
          <ac:chgData name="Błąd-Jarocki Mikołaj" userId="cf8b3281-d64d-423f-b6e2-3267af3ec379" providerId="ADAL" clId="{A01B382C-CE9D-4A93-ADD8-BB140489AC35}" dt="2026-07-06T08:58:48.006" v="256" actId="2711"/>
          <ac:spMkLst>
            <pc:docMk/>
            <pc:sldMk cId="2327106544" sldId="2147377882"/>
            <ac:spMk id="23" creationId="{B1D6B458-0D27-1E67-EBDD-B8FCF50EABF0}"/>
          </ac:spMkLst>
        </pc:spChg>
        <pc:spChg chg="mod">
          <ac:chgData name="Błąd-Jarocki Mikołaj" userId="cf8b3281-d64d-423f-b6e2-3267af3ec379" providerId="ADAL" clId="{A01B382C-CE9D-4A93-ADD8-BB140489AC35}" dt="2026-07-07T09:52:32.588" v="448" actId="33553"/>
          <ac:spMkLst>
            <pc:docMk/>
            <pc:sldMk cId="2327106544" sldId="2147377882"/>
            <ac:spMk id="27" creationId="{4389A226-69BA-878C-F186-8FDC7FC28042}"/>
          </ac:spMkLst>
        </pc:spChg>
        <pc:grpChg chg="mod">
          <ac:chgData name="Błąd-Jarocki Mikołaj" userId="cf8b3281-d64d-423f-b6e2-3267af3ec379" providerId="ADAL" clId="{A01B382C-CE9D-4A93-ADD8-BB140489AC35}" dt="2026-07-07T09:52:21.795" v="438" actId="962"/>
          <ac:grpSpMkLst>
            <pc:docMk/>
            <pc:sldMk cId="2327106544" sldId="2147377882"/>
            <ac:grpSpMk id="2" creationId="{CF0DD884-0652-676D-D774-57A0A9AB198E}"/>
          </ac:grpSpMkLst>
        </pc:grpChg>
      </pc:sldChg>
      <pc:sldChg chg="modSp mod">
        <pc:chgData name="Błąd-Jarocki Mikołaj" userId="cf8b3281-d64d-423f-b6e2-3267af3ec379" providerId="ADAL" clId="{A01B382C-CE9D-4A93-ADD8-BB140489AC35}" dt="2026-07-07T09:52:33.874" v="449" actId="33553"/>
        <pc:sldMkLst>
          <pc:docMk/>
          <pc:sldMk cId="1494633807" sldId="2147377883"/>
        </pc:sldMkLst>
        <pc:spChg chg="mod">
          <ac:chgData name="Błąd-Jarocki Mikołaj" userId="cf8b3281-d64d-423f-b6e2-3267af3ec379" providerId="ADAL" clId="{A01B382C-CE9D-4A93-ADD8-BB140489AC35}" dt="2026-07-06T09:00:01.793" v="271" actId="2711"/>
          <ac:spMkLst>
            <pc:docMk/>
            <pc:sldMk cId="1494633807" sldId="2147377883"/>
            <ac:spMk id="35" creationId="{E82F63EF-57A3-8EBA-5674-0B23F370CBB6}"/>
          </ac:spMkLst>
        </pc:spChg>
        <pc:spChg chg="mod">
          <ac:chgData name="Błąd-Jarocki Mikołaj" userId="cf8b3281-d64d-423f-b6e2-3267af3ec379" providerId="ADAL" clId="{A01B382C-CE9D-4A93-ADD8-BB140489AC35}" dt="2026-07-06T09:00:56.567" v="284" actId="2711"/>
          <ac:spMkLst>
            <pc:docMk/>
            <pc:sldMk cId="1494633807" sldId="2147377883"/>
            <ac:spMk id="37" creationId="{FE4FFA9C-DC26-ED62-089A-4B86743CF2BC}"/>
          </ac:spMkLst>
        </pc:spChg>
        <pc:spChg chg="mod">
          <ac:chgData name="Błąd-Jarocki Mikołaj" userId="cf8b3281-d64d-423f-b6e2-3267af3ec379" providerId="ADAL" clId="{A01B382C-CE9D-4A93-ADD8-BB140489AC35}" dt="2026-07-06T08:59:55.310" v="270" actId="2711"/>
          <ac:spMkLst>
            <pc:docMk/>
            <pc:sldMk cId="1494633807" sldId="2147377883"/>
            <ac:spMk id="39" creationId="{1CE3A436-F866-6FF7-D581-104E8E23C1F7}"/>
          </ac:spMkLst>
        </pc:spChg>
        <pc:spChg chg="mod">
          <ac:chgData name="Błąd-Jarocki Mikołaj" userId="cf8b3281-d64d-423f-b6e2-3267af3ec379" providerId="ADAL" clId="{A01B382C-CE9D-4A93-ADD8-BB140489AC35}" dt="2026-07-06T09:00:50.027" v="283" actId="2711"/>
          <ac:spMkLst>
            <pc:docMk/>
            <pc:sldMk cId="1494633807" sldId="2147377883"/>
            <ac:spMk id="41" creationId="{FC0CC937-96BC-D991-8E5C-4FA53163309A}"/>
          </ac:spMkLst>
        </pc:spChg>
        <pc:spChg chg="mod">
          <ac:chgData name="Błąd-Jarocki Mikołaj" userId="cf8b3281-d64d-423f-b6e2-3267af3ec379" providerId="ADAL" clId="{A01B382C-CE9D-4A93-ADD8-BB140489AC35}" dt="2026-07-06T08:59:44.818" v="268" actId="2711"/>
          <ac:spMkLst>
            <pc:docMk/>
            <pc:sldMk cId="1494633807" sldId="2147377883"/>
            <ac:spMk id="43" creationId="{B7390EAD-1027-F298-AEF5-A8E81863AE52}"/>
          </ac:spMkLst>
        </pc:spChg>
        <pc:spChg chg="mod">
          <ac:chgData name="Błąd-Jarocki Mikołaj" userId="cf8b3281-d64d-423f-b6e2-3267af3ec379" providerId="ADAL" clId="{A01B382C-CE9D-4A93-ADD8-BB140489AC35}" dt="2026-07-06T09:00:43.082" v="282" actId="2711"/>
          <ac:spMkLst>
            <pc:docMk/>
            <pc:sldMk cId="1494633807" sldId="2147377883"/>
            <ac:spMk id="45" creationId="{89190D59-FA7D-51C8-CE8B-19E2EF794CDC}"/>
          </ac:spMkLst>
        </pc:spChg>
        <pc:spChg chg="mod">
          <ac:chgData name="Błąd-Jarocki Mikołaj" userId="cf8b3281-d64d-423f-b6e2-3267af3ec379" providerId="ADAL" clId="{A01B382C-CE9D-4A93-ADD8-BB140489AC35}" dt="2026-07-06T08:59:50.208" v="269" actId="2711"/>
          <ac:spMkLst>
            <pc:docMk/>
            <pc:sldMk cId="1494633807" sldId="2147377883"/>
            <ac:spMk id="47" creationId="{72366DD9-5EEC-0FF0-07D5-4FBE0E5CF65A}"/>
          </ac:spMkLst>
        </pc:spChg>
        <pc:spChg chg="mod">
          <ac:chgData name="Błąd-Jarocki Mikołaj" userId="cf8b3281-d64d-423f-b6e2-3267af3ec379" providerId="ADAL" clId="{A01B382C-CE9D-4A93-ADD8-BB140489AC35}" dt="2026-07-06T08:59:39.755" v="267" actId="2711"/>
          <ac:spMkLst>
            <pc:docMk/>
            <pc:sldMk cId="1494633807" sldId="2147377883"/>
            <ac:spMk id="49" creationId="{4511A940-2757-E908-0F2F-86E167B72454}"/>
          </ac:spMkLst>
        </pc:spChg>
        <pc:spChg chg="mod">
          <ac:chgData name="Błąd-Jarocki Mikołaj" userId="cf8b3281-d64d-423f-b6e2-3267af3ec379" providerId="ADAL" clId="{A01B382C-CE9D-4A93-ADD8-BB140489AC35}" dt="2026-07-06T09:00:25.240" v="279" actId="2711"/>
          <ac:spMkLst>
            <pc:docMk/>
            <pc:sldMk cId="1494633807" sldId="2147377883"/>
            <ac:spMk id="52" creationId="{7E7AB798-138A-8308-8623-962CAB2A644D}"/>
          </ac:spMkLst>
        </pc:spChg>
        <pc:spChg chg="mod">
          <ac:chgData name="Błąd-Jarocki Mikołaj" userId="cf8b3281-d64d-423f-b6e2-3267af3ec379" providerId="ADAL" clId="{A01B382C-CE9D-4A93-ADD8-BB140489AC35}" dt="2026-07-07T09:52:33.874" v="449" actId="33553"/>
          <ac:spMkLst>
            <pc:docMk/>
            <pc:sldMk cId="1494633807" sldId="2147377883"/>
            <ac:spMk id="53" creationId="{F5F19824-7578-FDD1-6780-8F2FF9DE007C}"/>
          </ac:spMkLst>
        </pc:spChg>
        <pc:grpChg chg="mod">
          <ac:chgData name="Błąd-Jarocki Mikołaj" userId="cf8b3281-d64d-423f-b6e2-3267af3ec379" providerId="ADAL" clId="{A01B382C-CE9D-4A93-ADD8-BB140489AC35}" dt="2026-07-07T09:52:22.589" v="439" actId="962"/>
          <ac:grpSpMkLst>
            <pc:docMk/>
            <pc:sldMk cId="1494633807" sldId="2147377883"/>
            <ac:grpSpMk id="28" creationId="{2F90D1ED-1A90-3669-0E23-6624ADEE23F4}"/>
          </ac:grpSpMkLst>
        </pc:grpChg>
      </pc:sldChg>
      <pc:sldChg chg="modSp mod">
        <pc:chgData name="Błąd-Jarocki Mikołaj" userId="cf8b3281-d64d-423f-b6e2-3267af3ec379" providerId="ADAL" clId="{A01B382C-CE9D-4A93-ADD8-BB140489AC35}" dt="2026-07-07T09:52:30.839" v="447" actId="33553"/>
        <pc:sldMkLst>
          <pc:docMk/>
          <pc:sldMk cId="2042064275" sldId="2147377884"/>
        </pc:sldMkLst>
        <pc:spChg chg="mod">
          <ac:chgData name="Błąd-Jarocki Mikołaj" userId="cf8b3281-d64d-423f-b6e2-3267af3ec379" providerId="ADAL" clId="{A01B382C-CE9D-4A93-ADD8-BB140489AC35}" dt="2026-07-06T08:58:01.422" v="249" actId="108"/>
          <ac:spMkLst>
            <pc:docMk/>
            <pc:sldMk cId="2042064275" sldId="2147377884"/>
            <ac:spMk id="10" creationId="{A072C811-D00F-57F5-18B4-97E1B965D705}"/>
          </ac:spMkLst>
        </pc:spChg>
        <pc:spChg chg="mod">
          <ac:chgData name="Błąd-Jarocki Mikołaj" userId="cf8b3281-d64d-423f-b6e2-3267af3ec379" providerId="ADAL" clId="{A01B382C-CE9D-4A93-ADD8-BB140489AC35}" dt="2026-07-06T08:58:32.429" v="253" actId="113"/>
          <ac:spMkLst>
            <pc:docMk/>
            <pc:sldMk cId="2042064275" sldId="2147377884"/>
            <ac:spMk id="12" creationId="{2DEC5FE9-DBD6-4722-E4D9-DE53AC5193D9}"/>
          </ac:spMkLst>
        </pc:spChg>
        <pc:spChg chg="mod">
          <ac:chgData name="Błąd-Jarocki Mikołaj" userId="cf8b3281-d64d-423f-b6e2-3267af3ec379" providerId="ADAL" clId="{A01B382C-CE9D-4A93-ADD8-BB140489AC35}" dt="2026-07-06T08:57:56.070" v="248" actId="108"/>
          <ac:spMkLst>
            <pc:docMk/>
            <pc:sldMk cId="2042064275" sldId="2147377884"/>
            <ac:spMk id="14" creationId="{78763C05-17C1-BFAF-E1B6-7B8AD9E40A47}"/>
          </ac:spMkLst>
        </pc:spChg>
        <pc:spChg chg="mod">
          <ac:chgData name="Błąd-Jarocki Mikołaj" userId="cf8b3281-d64d-423f-b6e2-3267af3ec379" providerId="ADAL" clId="{A01B382C-CE9D-4A93-ADD8-BB140489AC35}" dt="2026-07-06T08:57:50.979" v="246" actId="108"/>
          <ac:spMkLst>
            <pc:docMk/>
            <pc:sldMk cId="2042064275" sldId="2147377884"/>
            <ac:spMk id="18" creationId="{3249DDCB-3FA0-272D-D93C-FE18CCBBD8D4}"/>
          </ac:spMkLst>
        </pc:spChg>
        <pc:spChg chg="mod">
          <ac:chgData name="Błąd-Jarocki Mikołaj" userId="cf8b3281-d64d-423f-b6e2-3267af3ec379" providerId="ADAL" clId="{A01B382C-CE9D-4A93-ADD8-BB140489AC35}" dt="2026-07-06T08:58:20.472" v="250" actId="2711"/>
          <ac:spMkLst>
            <pc:docMk/>
            <pc:sldMk cId="2042064275" sldId="2147377884"/>
            <ac:spMk id="20" creationId="{93139945-B468-53CA-2B9C-E56DB351F517}"/>
          </ac:spMkLst>
        </pc:spChg>
        <pc:spChg chg="mod">
          <ac:chgData name="Błąd-Jarocki Mikołaj" userId="cf8b3281-d64d-423f-b6e2-3267af3ec379" providerId="ADAL" clId="{A01B382C-CE9D-4A93-ADD8-BB140489AC35}" dt="2026-07-06T08:57:53.924" v="247" actId="108"/>
          <ac:spMkLst>
            <pc:docMk/>
            <pc:sldMk cId="2042064275" sldId="2147377884"/>
            <ac:spMk id="22" creationId="{F1D400B0-B909-1B98-A28D-7CB4AAA66782}"/>
          </ac:spMkLst>
        </pc:spChg>
        <pc:spChg chg="mod">
          <ac:chgData name="Błąd-Jarocki Mikołaj" userId="cf8b3281-d64d-423f-b6e2-3267af3ec379" providerId="ADAL" clId="{A01B382C-CE9D-4A93-ADD8-BB140489AC35}" dt="2026-07-06T08:57:47.779" v="245" actId="2711"/>
          <ac:spMkLst>
            <pc:docMk/>
            <pc:sldMk cId="2042064275" sldId="2147377884"/>
            <ac:spMk id="24" creationId="{6C3BD468-0BA8-F279-5B15-1B5310C47D47}"/>
          </ac:spMkLst>
        </pc:spChg>
        <pc:spChg chg="mod">
          <ac:chgData name="Błąd-Jarocki Mikołaj" userId="cf8b3281-d64d-423f-b6e2-3267af3ec379" providerId="ADAL" clId="{A01B382C-CE9D-4A93-ADD8-BB140489AC35}" dt="2026-07-07T09:52:30.839" v="447" actId="33553"/>
          <ac:spMkLst>
            <pc:docMk/>
            <pc:sldMk cId="2042064275" sldId="2147377884"/>
            <ac:spMk id="55" creationId="{DB85D9BD-E163-EF2F-2B26-DDD844BDA0D5}"/>
          </ac:spMkLst>
        </pc:spChg>
        <pc:grpChg chg="mod">
          <ac:chgData name="Błąd-Jarocki Mikołaj" userId="cf8b3281-d64d-423f-b6e2-3267af3ec379" providerId="ADAL" clId="{A01B382C-CE9D-4A93-ADD8-BB140489AC35}" dt="2026-07-07T09:52:20.068" v="437" actId="962"/>
          <ac:grpSpMkLst>
            <pc:docMk/>
            <pc:sldMk cId="2042064275" sldId="2147377884"/>
            <ac:grpSpMk id="2" creationId="{6973E473-D36A-7CA4-61AE-AB2A38579355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7/7/2026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7/7/2026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2308332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507074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51825CBF-0C54-DB65-A5C3-6682E75E5DC0}"/>
              </a:ext>
            </a:extLst>
          </p:cNvPr>
          <p:cNvGrpSpPr/>
          <p:nvPr userDrawn="1"/>
        </p:nvGrpSpPr>
        <p:grpSpPr>
          <a:xfrm>
            <a:off x="0" y="972998"/>
            <a:ext cx="12192000" cy="289758"/>
            <a:chOff x="0" y="1046790"/>
            <a:chExt cx="12192000" cy="289758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05CECF91-3305-A7EE-6F48-AF259527CFB7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3F2AE9E7-C9C5-A107-62B1-1A4A1B86A0C7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8DD58805-9748-11A9-A0A2-D5B20F53B121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0D4B8212-2009-1114-654B-2C32E634F0A4}"/>
              </a:ext>
            </a:extLst>
          </p:cNvPr>
          <p:cNvGrpSpPr/>
          <p:nvPr userDrawn="1"/>
        </p:nvGrpSpPr>
        <p:grpSpPr>
          <a:xfrm>
            <a:off x="0" y="0"/>
            <a:ext cx="12192000" cy="289758"/>
            <a:chOff x="0" y="1046790"/>
            <a:chExt cx="12192000" cy="289758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AB11429D-6A88-6AB3-B52D-879C63DC0B6E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8AF0D770-0E5A-0CF1-0C05-B9F1ECCF1246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5D0D3772-538C-CF07-7DCB-7CC10B87C13A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011816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CA955F40-09BE-B838-6616-70205E9A98CB}"/>
              </a:ext>
            </a:extLst>
          </p:cNvPr>
          <p:cNvGrpSpPr/>
          <p:nvPr userDrawn="1"/>
        </p:nvGrpSpPr>
        <p:grpSpPr>
          <a:xfrm>
            <a:off x="0" y="0"/>
            <a:ext cx="12192000" cy="289758"/>
            <a:chOff x="0" y="1046790"/>
            <a:chExt cx="12192000" cy="289758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96719438-F931-6253-C8E9-B79ED5BDF901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1880AED2-C4B7-66D2-32EC-D335497559EC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FE3131A5-BC33-9088-E0FE-65272A3FB785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671666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9EE70930-ACFD-9540-EAEE-55C2869A6F90}"/>
              </a:ext>
            </a:extLst>
          </p:cNvPr>
          <p:cNvGrpSpPr/>
          <p:nvPr userDrawn="1"/>
        </p:nvGrpSpPr>
        <p:grpSpPr>
          <a:xfrm>
            <a:off x="0" y="0"/>
            <a:ext cx="12192000" cy="289758"/>
            <a:chOff x="0" y="1046790"/>
            <a:chExt cx="12192000" cy="289758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60FED8EC-5F87-554C-9846-BD93B750386C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B00711E6-C9A9-6D95-711F-89767281F4FB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93EBE69B-AEBD-8188-A1DE-B38CDBCBC92C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218761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6E5D2E14-019F-8156-E5B5-62388BFEDBAD}"/>
              </a:ext>
            </a:extLst>
          </p:cNvPr>
          <p:cNvGrpSpPr/>
          <p:nvPr userDrawn="1"/>
        </p:nvGrpSpPr>
        <p:grpSpPr>
          <a:xfrm>
            <a:off x="401994" y="2108199"/>
            <a:ext cx="11790006" cy="431888"/>
            <a:chOff x="0" y="1046790"/>
            <a:chExt cx="12192000" cy="289758"/>
          </a:xfrm>
        </p:grpSpPr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0E28AC24-4F40-50DE-5D13-6915434D053D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F1321D8E-E5E5-C76D-0F27-1EA53FBDDE38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F2EA1133-B635-2B26-8516-0DB6CE0B2209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52901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7B2E658D-3701-2AF2-C957-577E1AF3C421}"/>
              </a:ext>
            </a:extLst>
          </p:cNvPr>
          <p:cNvGrpSpPr/>
          <p:nvPr userDrawn="1"/>
        </p:nvGrpSpPr>
        <p:grpSpPr>
          <a:xfrm>
            <a:off x="0" y="0"/>
            <a:ext cx="12192000" cy="289758"/>
            <a:chOff x="0" y="1046790"/>
            <a:chExt cx="12192000" cy="289758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000B46CC-CED8-8EC0-4F34-3F4E5D1915F5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5CBFBE4E-15A0-4CCA-7A0F-56FE75B5A11F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24C3FEBE-0126-B1D8-009B-C973231BC25D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761059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40BD1A7-E4A1-A3F9-9507-BAFD094497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2210234"/>
            <a:ext cx="6675120" cy="51102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>
                <a:solidFill>
                  <a:srgbClr val="4D4D4D"/>
                </a:solidFill>
                <a:latin typeface="+mj-lt"/>
              </a:defRPr>
            </a:lvl1pPr>
          </a:lstStyle>
          <a:p>
            <a:r>
              <a:rPr lang="en-US" dirty="0"/>
              <a:t>TYTUŁ SLAJDU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EEC36B8-D0CB-826D-9E48-34CEADFA4E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7073" y="2917972"/>
            <a:ext cx="6675120" cy="51102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  <a:latin typeface="Source Sans 3 Medium" panose="020B03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25A98770-6C92-26BD-FF56-0DF9B3EF5CA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24857" y="1647645"/>
            <a:ext cx="5150070" cy="5210355"/>
          </a:xfrm>
          <a:prstGeom prst="rect">
            <a:avLst/>
          </a:prstGeom>
        </p:spPr>
      </p:pic>
      <p:pic>
        <p:nvPicPr>
          <p:cNvPr id="10" name="Obraz 9" descr="Obraz zawierający tekst, Czcionka, logo, Grafika&#10;&#10;Zawartość wygenerowana przez AI może być niepoprawna.">
            <a:extLst>
              <a:ext uri="{FF2B5EF4-FFF2-40B4-BE49-F238E27FC236}">
                <a16:creationId xmlns:a16="http://schemas.microsoft.com/office/drawing/2014/main" id="{67D249FB-652C-FF0D-8D0B-A35A87E951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1" y="268337"/>
            <a:ext cx="2849468" cy="835844"/>
          </a:xfrm>
          <a:prstGeom prst="rect">
            <a:avLst/>
          </a:prstGeom>
        </p:spPr>
      </p:pic>
      <p:pic>
        <p:nvPicPr>
          <p:cNvPr id="11" name="Obraz 10" descr="Obraz zawierający tekst, Czcionka, logo, Grafika&#10;&#10;Zawartość wygenerowana przez AI może być niepoprawna.">
            <a:extLst>
              <a:ext uri="{FF2B5EF4-FFF2-40B4-BE49-F238E27FC236}">
                <a16:creationId xmlns:a16="http://schemas.microsoft.com/office/drawing/2014/main" id="{9490F2B2-2DEA-4287-4279-6FD97B3940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8" b="17843"/>
          <a:stretch>
            <a:fillRect/>
          </a:stretch>
        </p:blipFill>
        <p:spPr>
          <a:xfrm>
            <a:off x="8799892" y="268335"/>
            <a:ext cx="2984031" cy="8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1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511028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4D4D4D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7073" y="2474084"/>
            <a:ext cx="6675120" cy="51102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87C5DA7E-2769-1413-10AF-D2E6C69CEB3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32765" y="547687"/>
            <a:ext cx="569595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1DF2E2D4-7C82-00B0-82A5-51B652144B9E}"/>
              </a:ext>
            </a:extLst>
          </p:cNvPr>
          <p:cNvGrpSpPr/>
          <p:nvPr userDrawn="1"/>
        </p:nvGrpSpPr>
        <p:grpSpPr>
          <a:xfrm>
            <a:off x="0" y="0"/>
            <a:ext cx="12192000" cy="289758"/>
            <a:chOff x="0" y="1046790"/>
            <a:chExt cx="12192000" cy="289758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374E2C57-3A1D-205A-19E1-3CE31BF39D82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52651D85-6E48-36FD-19E1-BEA9A8E3672E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8C19FB04-4C79-E2ED-A70A-CCCE0643BA42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Picture 7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48429" y="1789540"/>
            <a:ext cx="4512601" cy="3887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28600" indent="0">
              <a:buNone/>
              <a:defRPr sz="1600">
                <a:solidFill>
                  <a:schemeClr val="tx1"/>
                </a:solidFill>
              </a:defRPr>
            </a:lvl2pPr>
            <a:lvl3pPr marL="457200" indent="0">
              <a:buNone/>
              <a:defRPr sz="1400">
                <a:solidFill>
                  <a:schemeClr val="tx1"/>
                </a:solidFill>
              </a:defRPr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37F2D3C2-7720-F628-2F33-C972CBA4E465}"/>
              </a:ext>
            </a:extLst>
          </p:cNvPr>
          <p:cNvGrpSpPr/>
          <p:nvPr userDrawn="1"/>
        </p:nvGrpSpPr>
        <p:grpSpPr>
          <a:xfrm>
            <a:off x="5672380" y="5891214"/>
            <a:ext cx="6519620" cy="419100"/>
            <a:chOff x="5748580" y="5334000"/>
            <a:chExt cx="6519620" cy="419100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812EF130-BBAE-89F5-FC9B-59D8FA100124}"/>
                </a:ext>
              </a:extLst>
            </p:cNvPr>
            <p:cNvSpPr/>
            <p:nvPr userDrawn="1"/>
          </p:nvSpPr>
          <p:spPr>
            <a:xfrm>
              <a:off x="5748580" y="5648325"/>
              <a:ext cx="6519620" cy="10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6C99D36D-E29E-3956-9837-6D3AA85C2B3E}"/>
                </a:ext>
              </a:extLst>
            </p:cNvPr>
            <p:cNvSpPr/>
            <p:nvPr userDrawn="1"/>
          </p:nvSpPr>
          <p:spPr>
            <a:xfrm>
              <a:off x="5748580" y="5495925"/>
              <a:ext cx="6519620" cy="1047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48F03889-5D32-B380-94E5-8D9821404487}"/>
                </a:ext>
              </a:extLst>
            </p:cNvPr>
            <p:cNvSpPr/>
            <p:nvPr userDrawn="1"/>
          </p:nvSpPr>
          <p:spPr>
            <a:xfrm>
              <a:off x="5748580" y="5334000"/>
              <a:ext cx="6519620" cy="1047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98287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Picture 1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28600" indent="0">
              <a:buNone/>
              <a:defRPr sz="1600">
                <a:solidFill>
                  <a:schemeClr val="tx1"/>
                </a:solidFill>
              </a:defRPr>
            </a:lvl2pPr>
            <a:lvl3pPr marL="457200" indent="0">
              <a:buNone/>
              <a:defRPr sz="1400">
                <a:solidFill>
                  <a:schemeClr val="tx1"/>
                </a:solidFill>
              </a:defRPr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4E9C3EEB-6A10-1BD8-CCA0-141290F0FB52}"/>
              </a:ext>
            </a:extLst>
          </p:cNvPr>
          <p:cNvGrpSpPr/>
          <p:nvPr userDrawn="1"/>
        </p:nvGrpSpPr>
        <p:grpSpPr>
          <a:xfrm>
            <a:off x="7220196" y="5891214"/>
            <a:ext cx="4971803" cy="419100"/>
            <a:chOff x="5748580" y="5334000"/>
            <a:chExt cx="6519620" cy="419100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F2482780-391B-6E86-B308-7B719581FBB2}"/>
                </a:ext>
              </a:extLst>
            </p:cNvPr>
            <p:cNvSpPr/>
            <p:nvPr userDrawn="1"/>
          </p:nvSpPr>
          <p:spPr>
            <a:xfrm>
              <a:off x="5748580" y="5648325"/>
              <a:ext cx="6519620" cy="10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74A8109C-1096-DA69-A026-F3BBC4D3FB54}"/>
                </a:ext>
              </a:extLst>
            </p:cNvPr>
            <p:cNvSpPr/>
            <p:nvPr userDrawn="1"/>
          </p:nvSpPr>
          <p:spPr>
            <a:xfrm>
              <a:off x="5748580" y="5495925"/>
              <a:ext cx="6519620" cy="1047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4EE6710C-5AAE-5DEE-C107-53D01E6792C2}"/>
                </a:ext>
              </a:extLst>
            </p:cNvPr>
            <p:cNvSpPr/>
            <p:nvPr userDrawn="1"/>
          </p:nvSpPr>
          <p:spPr>
            <a:xfrm>
              <a:off x="5748580" y="5334000"/>
              <a:ext cx="6519620" cy="1047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8641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Obraz zawierający tekst, Czcionka, logo, Grafika&#10;&#10;Zawartość wygenerowana przez AI może być niepoprawna.">
            <a:extLst>
              <a:ext uri="{FF2B5EF4-FFF2-40B4-BE49-F238E27FC236}">
                <a16:creationId xmlns:a16="http://schemas.microsoft.com/office/drawing/2014/main" id="{474FB972-0179-DC9D-7AF7-DE7DF8C2DC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r="8653"/>
          <a:stretch>
            <a:fillRect/>
          </a:stretch>
        </p:blipFill>
        <p:spPr>
          <a:xfrm>
            <a:off x="816609" y="6318779"/>
            <a:ext cx="1489495" cy="539220"/>
          </a:xfrm>
          <a:prstGeom prst="rect">
            <a:avLst/>
          </a:prstGeom>
        </p:spPr>
      </p:pic>
      <p:pic>
        <p:nvPicPr>
          <p:cNvPr id="10" name="Obraz 9" descr="Obraz zawierający tekst, Czcionka, logo, Grafika&#10;&#10;Zawartość wygenerowana przez AI może być niepoprawna.">
            <a:extLst>
              <a:ext uri="{FF2B5EF4-FFF2-40B4-BE49-F238E27FC236}">
                <a16:creationId xmlns:a16="http://schemas.microsoft.com/office/drawing/2014/main" id="{78177706-496B-49ED-08F1-25431DB5D8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17108" r="10285" b="17843"/>
          <a:stretch>
            <a:fillRect/>
          </a:stretch>
        </p:blipFill>
        <p:spPr>
          <a:xfrm>
            <a:off x="3637300" y="6318778"/>
            <a:ext cx="1547195" cy="5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 indent="0">
              <a:lnSpc>
                <a:spcPct val="90000"/>
              </a:lnSpc>
              <a:buNone/>
              <a:defRPr sz="1600">
                <a:solidFill>
                  <a:srgbClr val="4D4D4D"/>
                </a:solidFill>
              </a:defRPr>
            </a:lvl2pPr>
            <a:lvl3pPr marL="457200" indent="0">
              <a:lnSpc>
                <a:spcPct val="90000"/>
              </a:lnSpc>
              <a:buNone/>
              <a:defRPr sz="1400">
                <a:solidFill>
                  <a:srgbClr val="4D4D4D"/>
                </a:solidFill>
              </a:defRPr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 indent="0">
              <a:lnSpc>
                <a:spcPct val="90000"/>
              </a:lnSpc>
              <a:buNone/>
              <a:defRPr sz="1600">
                <a:solidFill>
                  <a:srgbClr val="4D4D4D"/>
                </a:solidFill>
              </a:defRPr>
            </a:lvl2pPr>
            <a:lvl3pPr marL="457200" indent="0">
              <a:lnSpc>
                <a:spcPct val="90000"/>
              </a:lnSpc>
              <a:buNone/>
              <a:defRPr sz="1400">
                <a:solidFill>
                  <a:srgbClr val="4D4D4D"/>
                </a:solidFill>
              </a:defRPr>
            </a:lvl3pPr>
            <a:lvl4pPr marL="685800" indent="0">
              <a:lnSpc>
                <a:spcPct val="90000"/>
              </a:lnSpc>
              <a:buNone/>
              <a:defRPr sz="1200">
                <a:solidFill>
                  <a:schemeClr val="tx1"/>
                </a:solidFill>
              </a:defRPr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35C2D493-8F4C-1088-0142-33B1C6D006F3}"/>
              </a:ext>
            </a:extLst>
          </p:cNvPr>
          <p:cNvGrpSpPr/>
          <p:nvPr userDrawn="1"/>
        </p:nvGrpSpPr>
        <p:grpSpPr>
          <a:xfrm>
            <a:off x="0" y="972998"/>
            <a:ext cx="12192000" cy="289758"/>
            <a:chOff x="0" y="1046790"/>
            <a:chExt cx="12192000" cy="289758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39A4A7F6-7CC9-649B-92E5-A9A6DA3BE033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E236D531-533B-FE9D-F980-FD198085CB55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F0508FC3-867A-A41D-2B7A-DEAB8B067F6C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2458995"/>
            <a:ext cx="10528593" cy="325027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638134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E5F0520F-85CA-332E-EFE2-63077CC4C2EF}"/>
              </a:ext>
            </a:extLst>
          </p:cNvPr>
          <p:cNvGrpSpPr/>
          <p:nvPr userDrawn="1"/>
        </p:nvGrpSpPr>
        <p:grpSpPr>
          <a:xfrm>
            <a:off x="0" y="972998"/>
            <a:ext cx="12192000" cy="289758"/>
            <a:chOff x="0" y="1046790"/>
            <a:chExt cx="12192000" cy="289758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9F06AC9C-8FD5-329E-3E1A-D8632186167C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B7A90096-9219-ECCE-38A8-641E7C9783CB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5AF38E58-A5A2-4B87-70D1-60C0C49D2C62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Obraz zawierający tekst, Czcionka, logo, Grafika&#10;&#10;Zawartość wygenerowana przez AI może być niepoprawna.">
            <a:extLst>
              <a:ext uri="{FF2B5EF4-FFF2-40B4-BE49-F238E27FC236}">
                <a16:creationId xmlns:a16="http://schemas.microsoft.com/office/drawing/2014/main" id="{8CBBEE09-B0AD-F92D-B2C0-4789754A650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r="8653"/>
          <a:stretch>
            <a:fillRect/>
          </a:stretch>
        </p:blipFill>
        <p:spPr>
          <a:xfrm>
            <a:off x="816609" y="6318779"/>
            <a:ext cx="1489495" cy="539220"/>
          </a:xfrm>
          <a:prstGeom prst="rect">
            <a:avLst/>
          </a:prstGeom>
        </p:spPr>
      </p:pic>
      <p:pic>
        <p:nvPicPr>
          <p:cNvPr id="8" name="Obraz 7" descr="Obraz zawierający tekst, Czcionka, logo, Grafika&#10;&#10;Zawartość wygenerowana przez AI może być niepoprawna.">
            <a:extLst>
              <a:ext uri="{FF2B5EF4-FFF2-40B4-BE49-F238E27FC236}">
                <a16:creationId xmlns:a16="http://schemas.microsoft.com/office/drawing/2014/main" id="{93F61FAA-4AF9-B374-73C6-AF72BA6BC44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17108" r="10285" b="17843"/>
          <a:stretch>
            <a:fillRect/>
          </a:stretch>
        </p:blipFill>
        <p:spPr>
          <a:xfrm>
            <a:off x="9762678" y="6318778"/>
            <a:ext cx="1547195" cy="5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4" r:id="rId3"/>
    <p:sldLayoutId id="2147483787" r:id="rId4"/>
    <p:sldLayoutId id="2147483843" r:id="rId5"/>
    <p:sldLayoutId id="2147483845" r:id="rId6"/>
    <p:sldLayoutId id="2147483813" r:id="rId7"/>
    <p:sldLayoutId id="2147483817" r:id="rId8"/>
    <p:sldLayoutId id="2147483830" r:id="rId9"/>
    <p:sldLayoutId id="2147483831" r:id="rId10"/>
    <p:sldLayoutId id="2147483835" r:id="rId11"/>
    <p:sldLayoutId id="2147483839" r:id="rId12"/>
    <p:sldLayoutId id="2147483834" r:id="rId13"/>
    <p:sldLayoutId id="2147483840" r:id="rId14"/>
    <p:sldLayoutId id="2147483837" r:id="rId15"/>
    <p:sldLayoutId id="2147483836" r:id="rId16"/>
    <p:sldLayoutId id="2147483841" r:id="rId17"/>
    <p:sldLayoutId id="214748382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39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jpeg"/><Relationship Id="rId7" Type="http://schemas.openxmlformats.org/officeDocument/2006/relationships/hyperlink" Target="https://www.facebook.com/NarodowyFunduszOchronySrodowiskaiGospodarkiWodnej" TargetMode="External"/><Relationship Id="rId2" Type="http://schemas.openxmlformats.org/officeDocument/2006/relationships/hyperlink" Target="https://www.gov.pl/web/nfosigw/spotkanie-z-wykonawcami-podsumowujace-pierwszy-kwartal-wdrazania-nowej-odslony-programu-czyste-powietrz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4.svg"/><Relationship Id="rId5" Type="http://schemas.openxmlformats.org/officeDocument/2006/relationships/hyperlink" Target="https://x.com/NFOSiGW" TargetMode="External"/><Relationship Id="rId10" Type="http://schemas.openxmlformats.org/officeDocument/2006/relationships/image" Target="../media/image17.svg"/><Relationship Id="rId4" Type="http://schemas.openxmlformats.org/officeDocument/2006/relationships/image" Target="../media/image14.png"/><Relationship Id="rId9" Type="http://schemas.openxmlformats.org/officeDocument/2006/relationships/hyperlink" Target="https://www.linkedin.com/company/18824772/admin/page-posts/publishe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2" y="2585138"/>
            <a:ext cx="7037623" cy="511028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Forum Energia–</a:t>
            </a:r>
            <a:r>
              <a:rPr lang="en-US" dirty="0" err="1"/>
              <a:t>Efekt</a:t>
            </a:r>
            <a:r>
              <a:rPr lang="en-US" dirty="0"/>
              <a:t>–</a:t>
            </a:r>
            <a:r>
              <a:rPr lang="en-US" dirty="0" err="1"/>
              <a:t>Środowisko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A8D9FA2-302E-0315-171F-48BC54215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951" y="3429000"/>
            <a:ext cx="6644432" cy="2569464"/>
          </a:xfrm>
        </p:spPr>
        <p:txBody>
          <a:bodyPr anchor="b">
            <a:normAutofit/>
          </a:bodyPr>
          <a:lstStyle/>
          <a:p>
            <a:r>
              <a:rPr lang="pl-PL" sz="2400" b="1" dirty="0">
                <a:latin typeface="+mj-lt"/>
              </a:rPr>
              <a:t>Nowe życie starych ścian – transformacja energetyczna budynków pod okiem NFOŚiGW</a:t>
            </a:r>
          </a:p>
          <a:p>
            <a:endParaRPr lang="pl-PL" b="1" dirty="0"/>
          </a:p>
          <a:p>
            <a:endParaRPr lang="pl-PL" b="1" dirty="0"/>
          </a:p>
          <a:p>
            <a:r>
              <a:rPr lang="pl-PL" sz="1400" dirty="0">
                <a:latin typeface="+mn-lt"/>
              </a:rPr>
              <a:t>Katarzyna Jastrzemska – Dyrektor Departamentu Efektywności Energetycznej</a:t>
            </a:r>
          </a:p>
          <a:p>
            <a:r>
              <a:rPr lang="pl-PL" sz="1400" dirty="0">
                <a:latin typeface="+mn-lt"/>
              </a:rPr>
              <a:t>Warszawa, 27.05.2026 r.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E61352-1920-1A62-43A4-937BFCA5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sz="3000" dirty="0"/>
              <a:t>Od ścian do instalacji</a:t>
            </a:r>
            <a:endParaRPr lang="en-US" sz="3000" dirty="0"/>
          </a:p>
        </p:txBody>
      </p:sp>
      <p:pic>
        <p:nvPicPr>
          <p:cNvPr id="8" name="Symbol zastępczy obrazu 7" descr="Z ziemi wyrasta mała roślinka">
            <a:extLst>
              <a:ext uri="{FF2B5EF4-FFF2-40B4-BE49-F238E27FC236}">
                <a16:creationId xmlns:a16="http://schemas.microsoft.com/office/drawing/2014/main" id="{D1A50ACF-ED9A-EC13-D52F-AE99D9E6A2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9" b="5449"/>
          <a:stretch/>
        </p:blipFill>
        <p:spPr/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1E19BD-5A90-6858-1019-900A42DDACD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fontAlgn="t"/>
            <a:r>
              <a:rPr lang="pl-PL" b="1" i="1" dirty="0"/>
              <a:t>Od termomodernizacji</a:t>
            </a:r>
            <a:r>
              <a:rPr lang="pl-PL" dirty="0"/>
              <a:t>, koncentrującej się głównie na ograniczaniu strat energii w budynku, </a:t>
            </a:r>
          </a:p>
          <a:p>
            <a:pPr fontAlgn="t"/>
            <a:r>
              <a:rPr lang="pl-PL" b="1" i="1" dirty="0"/>
              <a:t>Do poprawy efektywności energetycznej/renowacji/modernizacji energetycznej</a:t>
            </a:r>
            <a:r>
              <a:rPr lang="pl-PL" dirty="0"/>
              <a:t> poprzez kompleksowe podejście do efektywności energetycznej – obejmujące dobór efektywnych OZE, inteligentne zarządzanie energią, magazyny energii z dbałością o podnoszenie komfortu użytkownika budynku</a:t>
            </a:r>
          </a:p>
        </p:txBody>
      </p:sp>
    </p:spTree>
    <p:extLst>
      <p:ext uri="{BB962C8B-B14F-4D97-AF65-F5344CB8AC3E}">
        <p14:creationId xmlns:p14="http://schemas.microsoft.com/office/powerpoint/2010/main" val="276697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ymbol zastępczy obrazu 22" descr="Zdjęcie koron drzew w lesie&#10;">
            <a:extLst>
              <a:ext uri="{FF2B5EF4-FFF2-40B4-BE49-F238E27FC236}">
                <a16:creationId xmlns:a16="http://schemas.microsoft.com/office/drawing/2014/main" id="{01034447-F7C0-556D-9FB4-38D0AD6C7FE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BA7F7D-84A3-2E1A-664F-A52D4FD28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15443"/>
            <a:ext cx="10687050" cy="1051557"/>
          </a:xfrm>
        </p:spPr>
        <p:txBody>
          <a:bodyPr>
            <a:normAutofit/>
          </a:bodyPr>
          <a:lstStyle/>
          <a:p>
            <a:r>
              <a:rPr lang="pl-PL" dirty="0"/>
              <a:t>Co robimy teraz (czyli słów kilka o sukcesach)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0B546-A3C2-9374-B0C2-E79D26B38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2798269"/>
            <a:ext cx="6119865" cy="2011680"/>
          </a:xfrm>
        </p:spPr>
        <p:txBody>
          <a:bodyPr anchor="ctr"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pl-PL" sz="1900" dirty="0"/>
              <a:t>Środki </a:t>
            </a:r>
            <a:r>
              <a:rPr lang="pl-PL" sz="1900" dirty="0" err="1"/>
              <a:t>FEnIKS</a:t>
            </a:r>
            <a:r>
              <a:rPr lang="pl-PL" sz="1900" dirty="0"/>
              <a:t> (Fundusze Europejskie na Infrastrukturę, Klimat, Środowisko)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900" dirty="0"/>
              <a:t>Zabytki/</a:t>
            </a:r>
            <a:r>
              <a:rPr lang="pl-PL" sz="1900" dirty="0" err="1"/>
              <a:t>niezabytki</a:t>
            </a:r>
            <a:r>
              <a:rPr lang="pl-PL" sz="1900" dirty="0"/>
              <a:t> – dofinansowanie dla administracji publicznej (w tym uczelni)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900" dirty="0"/>
              <a:t>Budynki mieszkalne wielorodzinne – spółdzielnie mieszkaniowe – Instrument Finansowy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900" dirty="0"/>
              <a:t>ESCO/EPC – administracja publiczna</a:t>
            </a:r>
            <a:endParaRPr lang="en-US" sz="1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7F07D-BD30-1254-77E8-09638AC7AC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6120" y="2667000"/>
            <a:ext cx="6119865" cy="2011680"/>
          </a:xfrm>
        </p:spPr>
        <p:txBody>
          <a:bodyPr anchor="ctr">
            <a:normAutofit/>
          </a:bodyPr>
          <a:lstStyle/>
          <a:p>
            <a:r>
              <a:rPr lang="en-US" dirty="0"/>
              <a:t>2</a:t>
            </a:r>
            <a:r>
              <a:rPr lang="pl-PL" dirty="0"/>
              <a:t>.</a:t>
            </a:r>
            <a:r>
              <a:rPr lang="en-US" dirty="0"/>
              <a:t> </a:t>
            </a:r>
            <a:r>
              <a:rPr lang="pl-PL" dirty="0"/>
              <a:t>KPO (Krajowy Plan Odbudowy)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900" dirty="0"/>
              <a:t>Blisko 280 umów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900" dirty="0"/>
              <a:t>560 budynków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900" dirty="0"/>
              <a:t>ponad 500 placówek szkolnych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51683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E34F1-7C98-C1DA-D26C-8FB7C8603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2088" y="822516"/>
            <a:ext cx="4069080" cy="1942773"/>
          </a:xfrm>
        </p:spPr>
        <p:txBody>
          <a:bodyPr anchor="t">
            <a:normAutofit/>
          </a:bodyPr>
          <a:lstStyle/>
          <a:p>
            <a:r>
              <a:rPr lang="pl-PL" sz="2400" dirty="0"/>
              <a:t>Nowe programy NFOŚiGW</a:t>
            </a:r>
            <a:endParaRPr lang="en-US" sz="2400" dirty="0"/>
          </a:p>
        </p:txBody>
      </p:sp>
      <p:pic>
        <p:nvPicPr>
          <p:cNvPr id="6" name="Symbol zastępczy obrazu 5" descr="Zdjęcie na którym jest pole z widocznymi 4 wysokimi wiatrakami.">
            <a:extLst>
              <a:ext uri="{FF2B5EF4-FFF2-40B4-BE49-F238E27FC236}">
                <a16:creationId xmlns:a16="http://schemas.microsoft.com/office/drawing/2014/main" id="{5558231E-66DB-DF0D-B9AD-7B1668E674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" b="4028"/>
          <a:stretch/>
        </p:blipFill>
        <p:spPr/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F3BA1AB-A64D-384B-3D33-3C11A296C7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62088" y="1690063"/>
            <a:ext cx="4133088" cy="378681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  <a:defRPr sz="1800"/>
            </a:pPr>
            <a:r>
              <a:rPr lang="pl-PL" sz="2000" dirty="0"/>
              <a:t>Poprawa efektywności energetycznej budynków edukacyjnych</a:t>
            </a:r>
          </a:p>
          <a:p>
            <a:pPr marL="342900" indent="-342900">
              <a:buFont typeface="+mj-lt"/>
              <a:buAutoNum type="arabicPeriod"/>
              <a:defRPr sz="1800"/>
            </a:pPr>
            <a:r>
              <a:rPr lang="pl-PL" sz="2000" dirty="0"/>
              <a:t>Poprawa efektywności energetycznej budynków szpitalnych</a:t>
            </a:r>
          </a:p>
          <a:p>
            <a:pPr marL="342900" indent="-342900">
              <a:buFont typeface="+mj-lt"/>
              <a:buAutoNum type="arabicPeriod"/>
              <a:defRPr sz="1800"/>
            </a:pPr>
            <a:r>
              <a:rPr lang="pl-PL" sz="2000" dirty="0"/>
              <a:t>Poprawa efektywności energetycznej wielorodzinnych budynków mieszkalnych na terenach wiejskich</a:t>
            </a:r>
          </a:p>
        </p:txBody>
      </p:sp>
    </p:spTree>
    <p:extLst>
      <p:ext uri="{BB962C8B-B14F-4D97-AF65-F5344CB8AC3E}">
        <p14:creationId xmlns:p14="http://schemas.microsoft.com/office/powerpoint/2010/main" val="104485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63B98-464D-1602-EE35-6F9F0CF6D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">
            <a:extLst>
              <a:ext uri="{FF2B5EF4-FFF2-40B4-BE49-F238E27FC236}">
                <a16:creationId xmlns:a16="http://schemas.microsoft.com/office/drawing/2014/main" id="{DB85D9BD-E163-EF2F-2B26-DDD844BDA0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7750" y="378768"/>
            <a:ext cx="10893600" cy="835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spc="50" baseline="0">
                <a:solidFill>
                  <a:schemeClr val="tx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all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Poprawa efektywności energetycznej budynków edukacyjnych</a:t>
            </a:r>
            <a:endParaRPr kumimoji="0" lang="en-US" sz="36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37">
            <a:extLst>
              <a:ext uri="{FF2B5EF4-FFF2-40B4-BE49-F238E27FC236}">
                <a16:creationId xmlns:a16="http://schemas.microsoft.com/office/drawing/2014/main" id="{6973E473-D36A-7CA4-61AE-AB2A38579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3445" y="1294704"/>
            <a:ext cx="10865111" cy="3900423"/>
            <a:chOff x="772045" y="1837898"/>
            <a:chExt cx="6811919" cy="4322474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67A8795A-8E22-0659-B22D-643CACDCF12D}"/>
                </a:ext>
              </a:extLst>
            </p:cNvPr>
            <p:cNvGrpSpPr/>
            <p:nvPr/>
          </p:nvGrpSpPr>
          <p:grpSpPr>
            <a:xfrm>
              <a:off x="781251" y="1837898"/>
              <a:ext cx="3208859" cy="1476713"/>
              <a:chOff x="1252721" y="3673564"/>
              <a:chExt cx="1808763" cy="722851"/>
            </a:xfrm>
          </p:grpSpPr>
          <p:grpSp>
            <p:nvGrpSpPr>
              <p:cNvPr id="23" name="Group 4">
                <a:extLst>
                  <a:ext uri="{FF2B5EF4-FFF2-40B4-BE49-F238E27FC236}">
                    <a16:creationId xmlns:a16="http://schemas.microsoft.com/office/drawing/2014/main" id="{14696106-92DB-A05A-2556-326F5E06B0C9}"/>
                  </a:ext>
                </a:extLst>
              </p:cNvPr>
              <p:cNvGrpSpPr/>
              <p:nvPr/>
            </p:nvGrpSpPr>
            <p:grpSpPr>
              <a:xfrm>
                <a:off x="1252721" y="3762230"/>
                <a:ext cx="1808763" cy="634185"/>
                <a:chOff x="1323903" y="3161149"/>
                <a:chExt cx="1808763" cy="634185"/>
              </a:xfrm>
            </p:grpSpPr>
            <p:sp>
              <p:nvSpPr>
                <p:cNvPr id="25" name="Rectangle 13">
                  <a:extLst>
                    <a:ext uri="{FF2B5EF4-FFF2-40B4-BE49-F238E27FC236}">
                      <a16:creationId xmlns:a16="http://schemas.microsoft.com/office/drawing/2014/main" id="{B0D04548-258C-A204-44C0-221E30DFDC84}"/>
                    </a:ext>
                  </a:extLst>
                </p:cNvPr>
                <p:cNvSpPr/>
                <p:nvPr/>
              </p:nvSpPr>
              <p:spPr>
                <a:xfrm>
                  <a:off x="1323903" y="3161149"/>
                  <a:ext cx="1808763" cy="63418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D3D9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4B2D9"/>
                    </a:solidFill>
                    <a:effectLst/>
                    <a:uLnTx/>
                    <a:uFillTx/>
                    <a:latin typeface="Calibri" panose="020F0502020204030204"/>
                    <a:ea typeface="Source Sans Pro Semibold"/>
                    <a:cs typeface="+mn-cs"/>
                  </a:endParaRPr>
                </a:p>
              </p:txBody>
            </p:sp>
            <p:sp>
              <p:nvSpPr>
                <p:cNvPr id="26" name="TextBox 6">
                  <a:extLst>
                    <a:ext uri="{FF2B5EF4-FFF2-40B4-BE49-F238E27FC236}">
                      <a16:creationId xmlns:a16="http://schemas.microsoft.com/office/drawing/2014/main" id="{845A3DE7-6C17-75C5-705A-1AE2F0CF5E96}"/>
                    </a:ext>
                  </a:extLst>
                </p:cNvPr>
                <p:cNvSpPr txBox="1"/>
                <p:nvPr/>
              </p:nvSpPr>
              <p:spPr>
                <a:xfrm>
                  <a:off x="1323903" y="3308689"/>
                  <a:ext cx="1735412" cy="450789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12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JEDNOSTKI SAMORZĄDU TERYTORIALNEGO</a:t>
                  </a:r>
                </a:p>
                <a:p>
                  <a:r>
                    <a:rPr lang="pl-PL" sz="12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INNE OSOBY PRAWNE BĘDĄCE ORGANEM PROWADZĄCYM SZKOŁĘ LUB PLACÓWKĘ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 Semibold"/>
                    <a:ea typeface="Source Sans Pro Semibold"/>
                  </a:endParaRPr>
                </a:p>
              </p:txBody>
            </p:sp>
          </p:grpSp>
          <p:sp>
            <p:nvSpPr>
              <p:cNvPr id="24" name="TextBox 11">
                <a:extLst>
                  <a:ext uri="{FF2B5EF4-FFF2-40B4-BE49-F238E27FC236}">
                    <a16:creationId xmlns:a16="http://schemas.microsoft.com/office/drawing/2014/main" id="{6C3BD468-0BA8-F279-5B15-1B5310C47D47}"/>
                  </a:ext>
                </a:extLst>
              </p:cNvPr>
              <p:cNvSpPr txBox="1"/>
              <p:nvPr/>
            </p:nvSpPr>
            <p:spPr>
              <a:xfrm>
                <a:off x="1375262" y="3673564"/>
                <a:ext cx="1508884" cy="200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Beneficjent</a:t>
                </a:r>
              </a:p>
            </p:txBody>
          </p:sp>
        </p:grpSp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7510369-1A36-8DDB-24B9-FBA0D916EF1E}"/>
                </a:ext>
              </a:extLst>
            </p:cNvPr>
            <p:cNvGrpSpPr/>
            <p:nvPr/>
          </p:nvGrpSpPr>
          <p:grpSpPr>
            <a:xfrm>
              <a:off x="772045" y="3495748"/>
              <a:ext cx="3208859" cy="2664624"/>
              <a:chOff x="1247532" y="4026877"/>
              <a:chExt cx="1808763" cy="1304333"/>
            </a:xfrm>
          </p:grpSpPr>
          <p:sp>
            <p:nvSpPr>
              <p:cNvPr id="21" name="Rectangle 14">
                <a:extLst>
                  <a:ext uri="{FF2B5EF4-FFF2-40B4-BE49-F238E27FC236}">
                    <a16:creationId xmlns:a16="http://schemas.microsoft.com/office/drawing/2014/main" id="{060C8417-2864-F08B-9CDC-F197081A8B1F}"/>
                  </a:ext>
                </a:extLst>
              </p:cNvPr>
              <p:cNvSpPr/>
              <p:nvPr/>
            </p:nvSpPr>
            <p:spPr>
              <a:xfrm>
                <a:off x="1247532" y="4086445"/>
                <a:ext cx="1808763" cy="12447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D3D9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3600" b="0" i="0" u="none" strike="noStrike" kern="1200" cap="none" spc="0" normalizeH="0" baseline="0" noProof="0">
                  <a:ln>
                    <a:noFill/>
                  </a:ln>
                  <a:solidFill>
                    <a:srgbClr val="04B2D9"/>
                  </a:solidFill>
                  <a:effectLst/>
                  <a:uLnTx/>
                  <a:uFillTx/>
                  <a:latin typeface="Calibri" panose="020F0502020204030204"/>
                  <a:ea typeface="Source Sans Pro Semibold"/>
                  <a:cs typeface="+mn-cs"/>
                </a:endParaRPr>
              </a:p>
            </p:txBody>
          </p:sp>
          <p:sp>
            <p:nvSpPr>
              <p:cNvPr id="22" name="TextBox 12">
                <a:extLst>
                  <a:ext uri="{FF2B5EF4-FFF2-40B4-BE49-F238E27FC236}">
                    <a16:creationId xmlns:a16="http://schemas.microsoft.com/office/drawing/2014/main" id="{F1D400B0-B909-1B98-A28D-7CB4AAA66782}"/>
                  </a:ext>
                </a:extLst>
              </p:cNvPr>
              <p:cNvSpPr txBox="1"/>
              <p:nvPr/>
            </p:nvSpPr>
            <p:spPr>
              <a:xfrm>
                <a:off x="1375262" y="4026877"/>
                <a:ext cx="1508884" cy="200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l-PL" dirty="0"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Zakres</a:t>
                </a:r>
                <a:r>
                  <a:rPr kumimoji="0" lang="pl-PL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 wsparcia</a:t>
                </a:r>
              </a:p>
            </p:txBody>
          </p:sp>
        </p:grpSp>
        <p:grpSp>
          <p:nvGrpSpPr>
            <p:cNvPr id="6" name="Group 21">
              <a:extLst>
                <a:ext uri="{FF2B5EF4-FFF2-40B4-BE49-F238E27FC236}">
                  <a16:creationId xmlns:a16="http://schemas.microsoft.com/office/drawing/2014/main" id="{2C7505C3-2707-A01D-7DCF-C82E3F1A24DA}"/>
                </a:ext>
              </a:extLst>
            </p:cNvPr>
            <p:cNvGrpSpPr/>
            <p:nvPr/>
          </p:nvGrpSpPr>
          <p:grpSpPr>
            <a:xfrm>
              <a:off x="4296160" y="1847069"/>
              <a:ext cx="3287803" cy="917039"/>
              <a:chOff x="1258194" y="3678058"/>
              <a:chExt cx="1853262" cy="448891"/>
            </a:xfrm>
          </p:grpSpPr>
          <p:grpSp>
            <p:nvGrpSpPr>
              <p:cNvPr id="17" name="Group 22">
                <a:extLst>
                  <a:ext uri="{FF2B5EF4-FFF2-40B4-BE49-F238E27FC236}">
                    <a16:creationId xmlns:a16="http://schemas.microsoft.com/office/drawing/2014/main" id="{45F74DF3-12DE-AFDE-3791-94DC2C8E3775}"/>
                  </a:ext>
                </a:extLst>
              </p:cNvPr>
              <p:cNvGrpSpPr/>
              <p:nvPr/>
            </p:nvGrpSpPr>
            <p:grpSpPr>
              <a:xfrm>
                <a:off x="1258194" y="3823009"/>
                <a:ext cx="1853262" cy="303940"/>
                <a:chOff x="1329376" y="3221928"/>
                <a:chExt cx="1853262" cy="303940"/>
              </a:xfrm>
            </p:grpSpPr>
            <p:sp>
              <p:nvSpPr>
                <p:cNvPr id="19" name="Rectangle 24">
                  <a:extLst>
                    <a:ext uri="{FF2B5EF4-FFF2-40B4-BE49-F238E27FC236}">
                      <a16:creationId xmlns:a16="http://schemas.microsoft.com/office/drawing/2014/main" id="{02E68F18-F124-A80B-046A-941905BC4345}"/>
                    </a:ext>
                  </a:extLst>
                </p:cNvPr>
                <p:cNvSpPr/>
                <p:nvPr/>
              </p:nvSpPr>
              <p:spPr>
                <a:xfrm>
                  <a:off x="1329376" y="3221928"/>
                  <a:ext cx="1853262" cy="30394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D3D9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B2D9"/>
                    </a:solidFill>
                    <a:effectLst/>
                    <a:uLnTx/>
                    <a:uFillTx/>
                    <a:latin typeface="Calibri" panose="020F0502020204030204"/>
                    <a:ea typeface="Source Sans Pro Semibold"/>
                    <a:cs typeface="+mn-cs"/>
                  </a:endParaRPr>
                </a:p>
              </p:txBody>
            </p:sp>
            <p:sp>
              <p:nvSpPr>
                <p:cNvPr id="20" name="TextBox 25">
                  <a:extLst>
                    <a:ext uri="{FF2B5EF4-FFF2-40B4-BE49-F238E27FC236}">
                      <a16:creationId xmlns:a16="http://schemas.microsoft.com/office/drawing/2014/main" id="{93139945-B468-53CA-2B9C-E56DB351F517}"/>
                    </a:ext>
                  </a:extLst>
                </p:cNvPr>
                <p:cNvSpPr txBox="1"/>
                <p:nvPr/>
              </p:nvSpPr>
              <p:spPr>
                <a:xfrm>
                  <a:off x="1354965" y="3254131"/>
                  <a:ext cx="1653646" cy="250438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Source Sans Pro Semibold"/>
                    </a:rPr>
                    <a:t>2 mld zł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Source Sans Pro Semibold"/>
                    </a:rPr>
                    <a:t>dotacja – 1,8 mld, p</a:t>
                  </a:r>
                  <a:r>
                    <a:rPr lang="pl-PL" sz="1200" dirty="0" err="1">
                      <a:solidFill>
                        <a:srgbClr val="000000"/>
                      </a:solidFill>
                      <a:ea typeface="Source Sans Pro Semibold"/>
                    </a:rPr>
                    <a:t>ożyczka</a:t>
                  </a:r>
                  <a:r>
                    <a:rPr lang="pl-PL" sz="1200" dirty="0">
                      <a:solidFill>
                        <a:srgbClr val="000000"/>
                      </a:solidFill>
                      <a:ea typeface="Source Sans Pro Semibold"/>
                    </a:rPr>
                    <a:t> – 0,2 mld </a:t>
                  </a:r>
                  <a:endParaRPr kumimoji="0" lang="en-US" sz="105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Source Sans Pro Semibold"/>
                  </a:endParaRPr>
                </a:p>
              </p:txBody>
            </p:sp>
          </p:grpSp>
          <p:sp>
            <p:nvSpPr>
              <p:cNvPr id="18" name="TextBox 23">
                <a:extLst>
                  <a:ext uri="{FF2B5EF4-FFF2-40B4-BE49-F238E27FC236}">
                    <a16:creationId xmlns:a16="http://schemas.microsoft.com/office/drawing/2014/main" id="{3249DDCB-3FA0-272D-D93C-FE18CCBBD8D4}"/>
                  </a:ext>
                </a:extLst>
              </p:cNvPr>
              <p:cNvSpPr txBox="1"/>
              <p:nvPr/>
            </p:nvSpPr>
            <p:spPr>
              <a:xfrm>
                <a:off x="1382196" y="3678058"/>
                <a:ext cx="1508884" cy="200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Forma </a:t>
                </a:r>
                <a:r>
                  <a:rPr lang="pl-PL" dirty="0"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wsparcia</a:t>
                </a:r>
              </a:p>
            </p:txBody>
          </p:sp>
        </p:grpSp>
        <p:grpSp>
          <p:nvGrpSpPr>
            <p:cNvPr id="7" name="Group 26">
              <a:extLst>
                <a:ext uri="{FF2B5EF4-FFF2-40B4-BE49-F238E27FC236}">
                  <a16:creationId xmlns:a16="http://schemas.microsoft.com/office/drawing/2014/main" id="{93346AC0-8189-B091-8365-EF40D7F7B55C}"/>
                </a:ext>
              </a:extLst>
            </p:cNvPr>
            <p:cNvGrpSpPr/>
            <p:nvPr/>
          </p:nvGrpSpPr>
          <p:grpSpPr>
            <a:xfrm>
              <a:off x="4289640" y="2987362"/>
              <a:ext cx="3294324" cy="2143617"/>
              <a:chOff x="1254519" y="3778021"/>
              <a:chExt cx="1856938" cy="1049300"/>
            </a:xfrm>
          </p:grpSpPr>
          <p:grpSp>
            <p:nvGrpSpPr>
              <p:cNvPr id="13" name="Group 27">
                <a:extLst>
                  <a:ext uri="{FF2B5EF4-FFF2-40B4-BE49-F238E27FC236}">
                    <a16:creationId xmlns:a16="http://schemas.microsoft.com/office/drawing/2014/main" id="{D3020B6C-EF7F-D1A3-B6B2-2C0F90FF3EE5}"/>
                  </a:ext>
                </a:extLst>
              </p:cNvPr>
              <p:cNvGrpSpPr/>
              <p:nvPr/>
            </p:nvGrpSpPr>
            <p:grpSpPr>
              <a:xfrm>
                <a:off x="1254519" y="3906304"/>
                <a:ext cx="1856938" cy="921017"/>
                <a:chOff x="1325701" y="3305223"/>
                <a:chExt cx="1856938" cy="921017"/>
              </a:xfrm>
            </p:grpSpPr>
            <p:sp>
              <p:nvSpPr>
                <p:cNvPr id="15" name="Rectangle 29">
                  <a:extLst>
                    <a:ext uri="{FF2B5EF4-FFF2-40B4-BE49-F238E27FC236}">
                      <a16:creationId xmlns:a16="http://schemas.microsoft.com/office/drawing/2014/main" id="{4F25A9B9-3B71-62A3-F160-7327428DA986}"/>
                    </a:ext>
                  </a:extLst>
                </p:cNvPr>
                <p:cNvSpPr/>
                <p:nvPr/>
              </p:nvSpPr>
              <p:spPr>
                <a:xfrm>
                  <a:off x="1325701" y="3305223"/>
                  <a:ext cx="1856938" cy="92101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D3D9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4B2D9"/>
                    </a:solidFill>
                    <a:effectLst/>
                    <a:uLnTx/>
                    <a:uFillTx/>
                    <a:latin typeface="Calibri" panose="020F0502020204030204"/>
                    <a:ea typeface="Source Sans Pro Semibold"/>
                    <a:cs typeface="+mn-cs"/>
                  </a:endParaRPr>
                </a:p>
              </p:txBody>
            </p:sp>
            <p:sp>
              <p:nvSpPr>
                <p:cNvPr id="16" name="TextBox 30">
                  <a:extLst>
                    <a:ext uri="{FF2B5EF4-FFF2-40B4-BE49-F238E27FC236}">
                      <a16:creationId xmlns:a16="http://schemas.microsoft.com/office/drawing/2014/main" id="{E235FEFA-07C7-1C8A-B23A-12A6B987507D}"/>
                    </a:ext>
                  </a:extLst>
                </p:cNvPr>
                <p:cNvSpPr txBox="1"/>
                <p:nvPr/>
              </p:nvSpPr>
              <p:spPr>
                <a:xfrm>
                  <a:off x="1380997" y="3505573"/>
                  <a:ext cx="1653646" cy="66366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1050" b="1" dirty="0">
                      <a:solidFill>
                        <a:srgbClr val="262626"/>
                      </a:solidFill>
                    </a:rPr>
                    <a:t>Dofinansowanie w formie dotacji wynosi do 85% kosztów kwalifikowanych, z zastrzeżeniem, że: </a:t>
                  </a:r>
                </a:p>
                <a:p>
                  <a:pPr marL="285750" lvl="0" indent="-285750">
                    <a:buFont typeface="Arial" panose="020B0604020202020204" pitchFamily="34" charset="0"/>
                    <a:buChar char="•"/>
                  </a:pPr>
                  <a:r>
                    <a:rPr lang="pl-PL" sz="1050" dirty="0">
                      <a:solidFill>
                        <a:srgbClr val="262626"/>
                      </a:solidFill>
                    </a:rPr>
                    <a:t>jednostkowy koszt kwalifikowany  - max 2 000 zł za 1 m</a:t>
                  </a:r>
                  <a:r>
                    <a:rPr lang="pl-PL" sz="1050" baseline="30000" dirty="0">
                      <a:solidFill>
                        <a:srgbClr val="262626"/>
                      </a:solidFill>
                    </a:rPr>
                    <a:t>2</a:t>
                  </a:r>
                  <a:r>
                    <a:rPr lang="pl-PL" sz="1050" dirty="0">
                      <a:solidFill>
                        <a:srgbClr val="262626"/>
                      </a:solidFill>
                    </a:rPr>
                    <a:t> powierzchni o regulowanej temperaturze powietrza (nie obowiązuje dla ESCO),</a:t>
                  </a:r>
                </a:p>
                <a:p>
                  <a:pPr marL="285750" lvl="0" indent="-285750">
                    <a:buFont typeface="Arial" panose="020B0604020202020204" pitchFamily="34" charset="0"/>
                    <a:buChar char="•"/>
                  </a:pPr>
                  <a:r>
                    <a:rPr lang="pl-PL" sz="1050" dirty="0">
                      <a:solidFill>
                        <a:srgbClr val="262626"/>
                      </a:solidFill>
                    </a:rPr>
                    <a:t>dla inwestycji, które nie uzyskały min. 7 pkt i inwestycji realizowanych w formule ESCO/EPC dofinasowanie wynosi do 49%,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Source Sans Pro Semibold"/>
                      <a:ea typeface="Source Sans Pro Semibold"/>
                    </a:rPr>
                    <a:t>Pożyczka uzupełniająco</a:t>
                  </a:r>
                  <a:endPara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Source Sans Pro Semibold"/>
                    <a:ea typeface="Source Sans Pro Semibold"/>
                  </a:endParaRPr>
                </a:p>
              </p:txBody>
            </p:sp>
          </p:grpSp>
          <p:sp>
            <p:nvSpPr>
              <p:cNvPr id="14" name="TextBox 28">
                <a:extLst>
                  <a:ext uri="{FF2B5EF4-FFF2-40B4-BE49-F238E27FC236}">
                    <a16:creationId xmlns:a16="http://schemas.microsoft.com/office/drawing/2014/main" id="{78763C05-17C1-BFAF-E1B6-7B8AD9E40A47}"/>
                  </a:ext>
                </a:extLst>
              </p:cNvPr>
              <p:cNvSpPr txBox="1"/>
              <p:nvPr/>
            </p:nvSpPr>
            <p:spPr>
              <a:xfrm>
                <a:off x="1428546" y="3778021"/>
                <a:ext cx="1508884" cy="200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l-PL" dirty="0"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Dofinansowanie</a:t>
                </a:r>
              </a:p>
            </p:txBody>
          </p:sp>
        </p:grpSp>
        <p:grpSp>
          <p:nvGrpSpPr>
            <p:cNvPr id="8" name="Group 31">
              <a:extLst>
                <a:ext uri="{FF2B5EF4-FFF2-40B4-BE49-F238E27FC236}">
                  <a16:creationId xmlns:a16="http://schemas.microsoft.com/office/drawing/2014/main" id="{E2206578-3204-7798-CBED-7C98D69B7F96}"/>
                </a:ext>
              </a:extLst>
            </p:cNvPr>
            <p:cNvGrpSpPr/>
            <p:nvPr/>
          </p:nvGrpSpPr>
          <p:grpSpPr>
            <a:xfrm>
              <a:off x="4289640" y="5235814"/>
              <a:ext cx="3294324" cy="909729"/>
              <a:chOff x="1254519" y="3953307"/>
              <a:chExt cx="1856938" cy="445312"/>
            </a:xfrm>
          </p:grpSpPr>
          <p:grpSp>
            <p:nvGrpSpPr>
              <p:cNvPr id="9" name="Group 32">
                <a:extLst>
                  <a:ext uri="{FF2B5EF4-FFF2-40B4-BE49-F238E27FC236}">
                    <a16:creationId xmlns:a16="http://schemas.microsoft.com/office/drawing/2014/main" id="{34ED8168-587A-7219-D7B1-2F249C8CE975}"/>
                  </a:ext>
                </a:extLst>
              </p:cNvPr>
              <p:cNvGrpSpPr/>
              <p:nvPr/>
            </p:nvGrpSpPr>
            <p:grpSpPr>
              <a:xfrm>
                <a:off x="1254519" y="4097541"/>
                <a:ext cx="1856938" cy="301078"/>
                <a:chOff x="1325701" y="3496460"/>
                <a:chExt cx="1856938" cy="301078"/>
              </a:xfrm>
            </p:grpSpPr>
            <p:sp>
              <p:nvSpPr>
                <p:cNvPr id="11" name="Rectangle 34">
                  <a:extLst>
                    <a:ext uri="{FF2B5EF4-FFF2-40B4-BE49-F238E27FC236}">
                      <a16:creationId xmlns:a16="http://schemas.microsoft.com/office/drawing/2014/main" id="{89EEBCFB-DADD-0CE5-1E6B-315799609938}"/>
                    </a:ext>
                  </a:extLst>
                </p:cNvPr>
                <p:cNvSpPr/>
                <p:nvPr/>
              </p:nvSpPr>
              <p:spPr>
                <a:xfrm>
                  <a:off x="1325701" y="3496460"/>
                  <a:ext cx="1856938" cy="3010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D3D9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4B2D9"/>
                    </a:solidFill>
                    <a:effectLst/>
                    <a:uLnTx/>
                    <a:uFillTx/>
                    <a:latin typeface="Calibri" panose="020F0502020204030204"/>
                    <a:ea typeface="Source Sans Pro Semibold"/>
                    <a:cs typeface="+mn-cs"/>
                  </a:endParaRPr>
                </a:p>
              </p:txBody>
            </p:sp>
            <p:sp>
              <p:nvSpPr>
                <p:cNvPr id="12" name="TextBox 35">
                  <a:extLst>
                    <a:ext uri="{FF2B5EF4-FFF2-40B4-BE49-F238E27FC236}">
                      <a16:creationId xmlns:a16="http://schemas.microsoft.com/office/drawing/2014/main" id="{2DEC5FE9-DBD6-4722-E4D9-DE53AC5193D9}"/>
                    </a:ext>
                  </a:extLst>
                </p:cNvPr>
                <p:cNvSpPr txBox="1"/>
                <p:nvPr/>
              </p:nvSpPr>
              <p:spPr>
                <a:xfrm>
                  <a:off x="1354965" y="3571867"/>
                  <a:ext cx="1653646" cy="150263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pl-PL" sz="1200" b="1" dirty="0">
                      <a:solidFill>
                        <a:srgbClr val="000000"/>
                      </a:solidFill>
                      <a:ea typeface="Source Sans Pro Semibold"/>
                    </a:rPr>
                    <a:t>Planowane rozpoczęcie naboru – III/IV kwartał 2026 r.</a:t>
                  </a:r>
                  <a:endPara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Source Sans Pro Semibold"/>
                  </a:endParaRPr>
                </a:p>
              </p:txBody>
            </p:sp>
          </p:grpSp>
          <p:sp>
            <p:nvSpPr>
              <p:cNvPr id="10" name="TextBox 33">
                <a:extLst>
                  <a:ext uri="{FF2B5EF4-FFF2-40B4-BE49-F238E27FC236}">
                    <a16:creationId xmlns:a16="http://schemas.microsoft.com/office/drawing/2014/main" id="{A072C811-D00F-57F5-18B4-97E1B965D705}"/>
                  </a:ext>
                </a:extLst>
              </p:cNvPr>
              <p:cNvSpPr txBox="1"/>
              <p:nvPr/>
            </p:nvSpPr>
            <p:spPr>
              <a:xfrm>
                <a:off x="1428546" y="3953307"/>
                <a:ext cx="1508884" cy="200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l-PL" dirty="0"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Termin</a:t>
                </a:r>
              </a:p>
            </p:txBody>
          </p:sp>
        </p:grpSp>
      </p:grpSp>
      <p:sp>
        <p:nvSpPr>
          <p:cNvPr id="3" name="TextBox 19">
            <a:extLst>
              <a:ext uri="{FF2B5EF4-FFF2-40B4-BE49-F238E27FC236}">
                <a16:creationId xmlns:a16="http://schemas.microsoft.com/office/drawing/2014/main" id="{6081D14D-331F-9EC8-BE2F-A600A068D180}"/>
              </a:ext>
            </a:extLst>
          </p:cNvPr>
          <p:cNvSpPr txBox="1"/>
          <p:nvPr/>
        </p:nvSpPr>
        <p:spPr>
          <a:xfrm>
            <a:off x="704825" y="3085694"/>
            <a:ext cx="5049009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950" dirty="0">
                <a:solidFill>
                  <a:srgbClr val="262626"/>
                </a:solidFill>
              </a:rPr>
              <a:t>Celem programu jest poprawa efektywności energetycznej budynków edukacyjnych poprzez realizację kompleksowych modernizacji zmniejszających zużycie energii i emisji gazów cieplarnianych z zastosowaniem odnawialnych źródeł energii, w tym poprzez zoptymalizowane inwestycje w formule ESCO/EPC.</a:t>
            </a:r>
          </a:p>
          <a:p>
            <a:endParaRPr lang="pl-PL" sz="950" dirty="0">
              <a:solidFill>
                <a:srgbClr val="262626"/>
              </a:solidFill>
            </a:endParaRPr>
          </a:p>
          <a:p>
            <a:r>
              <a:rPr lang="pl-PL" sz="950" dirty="0">
                <a:solidFill>
                  <a:srgbClr val="262626"/>
                </a:solidFill>
              </a:rPr>
              <a:t>Program wspiera również integrację rozwiązań poprawiających komfort cieplny, jakość powietrza w salach dydaktycznych oraz umożliwia rozwój niebiesko-zielonej infrastruktury, co sprzyja adaptacji budynków edukacyjnych do zmian klimatu.</a:t>
            </a:r>
          </a:p>
          <a:p>
            <a:endParaRPr lang="pl-PL" sz="950" dirty="0">
              <a:solidFill>
                <a:srgbClr val="262626"/>
              </a:solidFill>
            </a:endParaRPr>
          </a:p>
          <a:p>
            <a:r>
              <a:rPr lang="pl-PL" sz="950" b="1" dirty="0">
                <a:solidFill>
                  <a:srgbClr val="262626"/>
                </a:solidFill>
              </a:rPr>
              <a:t>Zakres modernizacji energetycznej ww. budynków musi wynikać z posiadanego audytu energetycznego, wykazującego minimalną łączną redukcję zapotrzebowania na energię pierwotną budynków na poziomie 30% w stosunku do stanu istniejącego oraz redukcję zapotrzebowania na energię końcową na poziomie co najmniej 25% w stosunku do stanu istniejącego.</a:t>
            </a:r>
          </a:p>
          <a:p>
            <a:endParaRPr lang="pl-PL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 Semibold"/>
              <a:ea typeface="Source Sans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04206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A60FE-B7F5-4BD7-D05E-1E1196510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>
            <a:extLst>
              <a:ext uri="{FF2B5EF4-FFF2-40B4-BE49-F238E27FC236}">
                <a16:creationId xmlns:a16="http://schemas.microsoft.com/office/drawing/2014/main" id="{CF0DD884-0652-676D-D774-57A0A9AB1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0720" y="1304586"/>
            <a:ext cx="10865110" cy="3900426"/>
            <a:chOff x="772045" y="1837896"/>
            <a:chExt cx="6811919" cy="4322476"/>
          </a:xfrm>
        </p:grpSpPr>
        <p:grpSp>
          <p:nvGrpSpPr>
            <p:cNvPr id="3" name="Group 7">
              <a:extLst>
                <a:ext uri="{FF2B5EF4-FFF2-40B4-BE49-F238E27FC236}">
                  <a16:creationId xmlns:a16="http://schemas.microsoft.com/office/drawing/2014/main" id="{001E9B9F-68CD-53E4-60A7-F6A4856F1AC8}"/>
                </a:ext>
              </a:extLst>
            </p:cNvPr>
            <p:cNvGrpSpPr/>
            <p:nvPr/>
          </p:nvGrpSpPr>
          <p:grpSpPr>
            <a:xfrm>
              <a:off x="781251" y="1837896"/>
              <a:ext cx="3208859" cy="1595493"/>
              <a:chOff x="1252721" y="3673564"/>
              <a:chExt cx="1808763" cy="780994"/>
            </a:xfrm>
          </p:grpSpPr>
          <p:grpSp>
            <p:nvGrpSpPr>
              <p:cNvPr id="22" name="Group 4">
                <a:extLst>
                  <a:ext uri="{FF2B5EF4-FFF2-40B4-BE49-F238E27FC236}">
                    <a16:creationId xmlns:a16="http://schemas.microsoft.com/office/drawing/2014/main" id="{7D0C7113-E161-F937-5DC9-A1FD78F9FDB1}"/>
                  </a:ext>
                </a:extLst>
              </p:cNvPr>
              <p:cNvGrpSpPr/>
              <p:nvPr/>
            </p:nvGrpSpPr>
            <p:grpSpPr>
              <a:xfrm>
                <a:off x="1252721" y="3762230"/>
                <a:ext cx="1808763" cy="692328"/>
                <a:chOff x="1323903" y="3161149"/>
                <a:chExt cx="1808763" cy="692328"/>
              </a:xfrm>
            </p:grpSpPr>
            <p:sp>
              <p:nvSpPr>
                <p:cNvPr id="24" name="Rectangle 13">
                  <a:extLst>
                    <a:ext uri="{FF2B5EF4-FFF2-40B4-BE49-F238E27FC236}">
                      <a16:creationId xmlns:a16="http://schemas.microsoft.com/office/drawing/2014/main" id="{09209AC5-8A40-F7C7-5EC0-455043370BD7}"/>
                    </a:ext>
                  </a:extLst>
                </p:cNvPr>
                <p:cNvSpPr/>
                <p:nvPr/>
              </p:nvSpPr>
              <p:spPr>
                <a:xfrm>
                  <a:off x="1323903" y="3161149"/>
                  <a:ext cx="1808763" cy="63418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D3D9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4B2D9"/>
                    </a:solidFill>
                    <a:effectLst/>
                    <a:uLnTx/>
                    <a:uFillTx/>
                    <a:latin typeface="Calibri" panose="020F0502020204030204"/>
                    <a:ea typeface="Source Sans Pro Semibold"/>
                    <a:cs typeface="+mn-cs"/>
                  </a:endParaRPr>
                </a:p>
              </p:txBody>
            </p:sp>
            <p:sp>
              <p:nvSpPr>
                <p:cNvPr id="25" name="TextBox 6">
                  <a:extLst>
                    <a:ext uri="{FF2B5EF4-FFF2-40B4-BE49-F238E27FC236}">
                      <a16:creationId xmlns:a16="http://schemas.microsoft.com/office/drawing/2014/main" id="{1609D52D-61AC-CE42-C711-488114E32B40}"/>
                    </a:ext>
                  </a:extLst>
                </p:cNvPr>
                <p:cNvSpPr txBox="1"/>
                <p:nvPr/>
              </p:nvSpPr>
              <p:spPr>
                <a:xfrm>
                  <a:off x="1323930" y="3244078"/>
                  <a:ext cx="1735412" cy="609399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endParaRPr lang="pl-PL" sz="1000" dirty="0"/>
                </a:p>
                <a:p>
                  <a:r>
                    <a:rPr lang="pl-PL" sz="1100" b="1" dirty="0">
                      <a:solidFill>
                        <a:srgbClr val="262626"/>
                      </a:solidFill>
                    </a:rPr>
                    <a:t>Jednostka samorządu terytorialnego (lub ich związek) będąca:</a:t>
                  </a:r>
                </a:p>
                <a:p>
                  <a:pPr marL="171450" indent="-171450">
                    <a:buFont typeface="Wingdings" panose="05000000000000000000" pitchFamily="2" charset="2"/>
                    <a:buChar char="Ø"/>
                  </a:pPr>
                  <a:r>
                    <a:rPr lang="pl-PL" sz="1050" dirty="0">
                      <a:solidFill>
                        <a:srgbClr val="262626"/>
                      </a:solidFill>
                    </a:rPr>
                    <a:t>podmiotem tworzącym SP ZOZ</a:t>
                  </a:r>
                </a:p>
                <a:p>
                  <a:pPr marL="171450" indent="-171450">
                    <a:buFont typeface="Wingdings" panose="05000000000000000000" pitchFamily="2" charset="2"/>
                    <a:buChar char="Ø"/>
                  </a:pPr>
                  <a:r>
                    <a:rPr lang="pl-PL" sz="1050" dirty="0">
                      <a:solidFill>
                        <a:srgbClr val="262626"/>
                      </a:solidFill>
                    </a:rPr>
                    <a:t>udziałowcem lub akcjonariuszem podmiotu leczniczego (szpitala)</a:t>
                  </a:r>
                </a:p>
                <a:p>
                  <a:pPr marL="171450" indent="-171450">
                    <a:buFont typeface="Wingdings" panose="05000000000000000000" pitchFamily="2" charset="2"/>
                    <a:buChar char="Ø"/>
                  </a:pPr>
                  <a:r>
                    <a:rPr lang="pl-PL" sz="1050" dirty="0">
                      <a:solidFill>
                        <a:srgbClr val="262626"/>
                      </a:solidFill>
                    </a:rPr>
                    <a:t>podmiotem tworzącym szpital w formie samorządowej jednostki budżetowej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 Semibold"/>
                    <a:ea typeface="Source Sans Pro Semibold"/>
                  </a:endParaRPr>
                </a:p>
              </p:txBody>
            </p:sp>
          </p:grpSp>
          <p:sp>
            <p:nvSpPr>
              <p:cNvPr id="23" name="TextBox 11">
                <a:extLst>
                  <a:ext uri="{FF2B5EF4-FFF2-40B4-BE49-F238E27FC236}">
                    <a16:creationId xmlns:a16="http://schemas.microsoft.com/office/drawing/2014/main" id="{B1D6B458-0D27-1E67-EBDD-B8FCF50EABF0}"/>
                  </a:ext>
                </a:extLst>
              </p:cNvPr>
              <p:cNvSpPr txBox="1"/>
              <p:nvPr/>
            </p:nvSpPr>
            <p:spPr>
              <a:xfrm>
                <a:off x="1375262" y="3673564"/>
                <a:ext cx="1508884" cy="200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Beneficjent</a:t>
                </a:r>
              </a:p>
            </p:txBody>
          </p:sp>
        </p:grpSp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30E11399-8C61-6D5A-5023-CB756B682975}"/>
                </a:ext>
              </a:extLst>
            </p:cNvPr>
            <p:cNvGrpSpPr/>
            <p:nvPr/>
          </p:nvGrpSpPr>
          <p:grpSpPr>
            <a:xfrm>
              <a:off x="772045" y="3495748"/>
              <a:ext cx="3208859" cy="2664624"/>
              <a:chOff x="1247532" y="4026877"/>
              <a:chExt cx="1808763" cy="1304333"/>
            </a:xfrm>
          </p:grpSpPr>
          <p:sp>
            <p:nvSpPr>
              <p:cNvPr id="20" name="Rectangle 14">
                <a:extLst>
                  <a:ext uri="{FF2B5EF4-FFF2-40B4-BE49-F238E27FC236}">
                    <a16:creationId xmlns:a16="http://schemas.microsoft.com/office/drawing/2014/main" id="{5A73B257-2113-869F-17C4-1307FB896BB0}"/>
                  </a:ext>
                </a:extLst>
              </p:cNvPr>
              <p:cNvSpPr/>
              <p:nvPr/>
            </p:nvSpPr>
            <p:spPr>
              <a:xfrm>
                <a:off x="1247532" y="4086445"/>
                <a:ext cx="1808763" cy="12447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D3D9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3600" b="0" i="0" u="none" strike="noStrike" kern="1200" cap="none" spc="0" normalizeH="0" baseline="0" noProof="0">
                  <a:ln>
                    <a:noFill/>
                  </a:ln>
                  <a:solidFill>
                    <a:srgbClr val="04B2D9"/>
                  </a:solidFill>
                  <a:effectLst/>
                  <a:uLnTx/>
                  <a:uFillTx/>
                  <a:latin typeface="Calibri" panose="020F0502020204030204"/>
                  <a:ea typeface="Source Sans Pro Semibold"/>
                  <a:cs typeface="+mn-cs"/>
                </a:endParaRPr>
              </a:p>
            </p:txBody>
          </p:sp>
          <p:sp>
            <p:nvSpPr>
              <p:cNvPr id="21" name="TextBox 12">
                <a:extLst>
                  <a:ext uri="{FF2B5EF4-FFF2-40B4-BE49-F238E27FC236}">
                    <a16:creationId xmlns:a16="http://schemas.microsoft.com/office/drawing/2014/main" id="{184A4A29-6D27-0FEA-5532-02A8C2E59BFD}"/>
                  </a:ext>
                </a:extLst>
              </p:cNvPr>
              <p:cNvSpPr txBox="1"/>
              <p:nvPr/>
            </p:nvSpPr>
            <p:spPr>
              <a:xfrm>
                <a:off x="1375262" y="4026877"/>
                <a:ext cx="1508884" cy="200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Zakres wsparcia</a:t>
                </a:r>
              </a:p>
            </p:txBody>
          </p:sp>
        </p:grpSp>
        <p:grpSp>
          <p:nvGrpSpPr>
            <p:cNvPr id="5" name="Group 21">
              <a:extLst>
                <a:ext uri="{FF2B5EF4-FFF2-40B4-BE49-F238E27FC236}">
                  <a16:creationId xmlns:a16="http://schemas.microsoft.com/office/drawing/2014/main" id="{687131F6-2DEC-6F0E-665A-C171DE610000}"/>
                </a:ext>
              </a:extLst>
            </p:cNvPr>
            <p:cNvGrpSpPr/>
            <p:nvPr/>
          </p:nvGrpSpPr>
          <p:grpSpPr>
            <a:xfrm>
              <a:off x="4296160" y="1847078"/>
              <a:ext cx="3287803" cy="917040"/>
              <a:chOff x="1258194" y="3678058"/>
              <a:chExt cx="1853262" cy="448891"/>
            </a:xfrm>
          </p:grpSpPr>
          <p:grpSp>
            <p:nvGrpSpPr>
              <p:cNvPr id="16" name="Group 22">
                <a:extLst>
                  <a:ext uri="{FF2B5EF4-FFF2-40B4-BE49-F238E27FC236}">
                    <a16:creationId xmlns:a16="http://schemas.microsoft.com/office/drawing/2014/main" id="{0ACD4957-EBA9-CDD1-E3F6-2977CE39BF16}"/>
                  </a:ext>
                </a:extLst>
              </p:cNvPr>
              <p:cNvGrpSpPr/>
              <p:nvPr/>
            </p:nvGrpSpPr>
            <p:grpSpPr>
              <a:xfrm>
                <a:off x="1258194" y="3823009"/>
                <a:ext cx="1853262" cy="303940"/>
                <a:chOff x="1329376" y="3221928"/>
                <a:chExt cx="1853262" cy="303940"/>
              </a:xfrm>
            </p:grpSpPr>
            <p:sp>
              <p:nvSpPr>
                <p:cNvPr id="18" name="Rectangle 24">
                  <a:extLst>
                    <a:ext uri="{FF2B5EF4-FFF2-40B4-BE49-F238E27FC236}">
                      <a16:creationId xmlns:a16="http://schemas.microsoft.com/office/drawing/2014/main" id="{34172FAD-4FA9-4052-F250-6BAF8225440A}"/>
                    </a:ext>
                  </a:extLst>
                </p:cNvPr>
                <p:cNvSpPr/>
                <p:nvPr/>
              </p:nvSpPr>
              <p:spPr>
                <a:xfrm>
                  <a:off x="1329376" y="3221928"/>
                  <a:ext cx="1853262" cy="30394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D3D9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B2D9"/>
                    </a:solidFill>
                    <a:effectLst/>
                    <a:uLnTx/>
                    <a:uFillTx/>
                    <a:latin typeface="Calibri" panose="020F0502020204030204"/>
                    <a:ea typeface="Source Sans Pro Semibold"/>
                    <a:cs typeface="+mn-cs"/>
                  </a:endParaRPr>
                </a:p>
              </p:txBody>
            </p:sp>
            <p:sp>
              <p:nvSpPr>
                <p:cNvPr id="19" name="TextBox 25">
                  <a:extLst>
                    <a:ext uri="{FF2B5EF4-FFF2-40B4-BE49-F238E27FC236}">
                      <a16:creationId xmlns:a16="http://schemas.microsoft.com/office/drawing/2014/main" id="{756C3B30-3917-4B39-3341-798AC6C4D5EA}"/>
                    </a:ext>
                  </a:extLst>
                </p:cNvPr>
                <p:cNvSpPr txBox="1"/>
                <p:nvPr/>
              </p:nvSpPr>
              <p:spPr>
                <a:xfrm>
                  <a:off x="1354965" y="3254131"/>
                  <a:ext cx="1653646" cy="250438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pl-PL" sz="1200" dirty="0">
                      <a:solidFill>
                        <a:srgbClr val="000000"/>
                      </a:solidFill>
                      <a:latin typeface="Source Sans Pro Semibold"/>
                      <a:ea typeface="Source Sans Pro Semibold"/>
                    </a:rPr>
                    <a:t>1</a:t>
                  </a:r>
                  <a:r>
                    <a:rPr kumimoji="0" lang="pl-PL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ource Sans Pro Semibold"/>
                      <a:ea typeface="Source Sans Pro Semibold"/>
                    </a:rPr>
                    <a:t> mld zł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ource Sans Pro Semibold"/>
                      <a:ea typeface="Source Sans Pro Semibold"/>
                    </a:rPr>
                    <a:t>dotacja – 0,9 mld, pożyczka – 0,1 mld </a:t>
                  </a:r>
                  <a:endParaRPr kumimoji="0" lang="en-US" sz="105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 Semibold"/>
                    <a:ea typeface="Source Sans Pro Semibold"/>
                  </a:endParaRPr>
                </a:p>
              </p:txBody>
            </p:sp>
          </p:grpSp>
          <p:sp>
            <p:nvSpPr>
              <p:cNvPr id="17" name="TextBox 23">
                <a:extLst>
                  <a:ext uri="{FF2B5EF4-FFF2-40B4-BE49-F238E27FC236}">
                    <a16:creationId xmlns:a16="http://schemas.microsoft.com/office/drawing/2014/main" id="{0D99E325-5B73-6623-FAF8-B6CEE6BDE184}"/>
                  </a:ext>
                </a:extLst>
              </p:cNvPr>
              <p:cNvSpPr txBox="1"/>
              <p:nvPr/>
            </p:nvSpPr>
            <p:spPr>
              <a:xfrm>
                <a:off x="1382196" y="3678058"/>
                <a:ext cx="1508884" cy="200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Forma </a:t>
                </a:r>
                <a:r>
                  <a:rPr lang="pl-PL" dirty="0"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wsparcia</a:t>
                </a:r>
              </a:p>
            </p:txBody>
          </p:sp>
        </p:grpSp>
        <p:grpSp>
          <p:nvGrpSpPr>
            <p:cNvPr id="6" name="Group 26">
              <a:extLst>
                <a:ext uri="{FF2B5EF4-FFF2-40B4-BE49-F238E27FC236}">
                  <a16:creationId xmlns:a16="http://schemas.microsoft.com/office/drawing/2014/main" id="{EC1DB0F8-FF12-B5FA-8AB8-B58A6333BC3E}"/>
                </a:ext>
              </a:extLst>
            </p:cNvPr>
            <p:cNvGrpSpPr/>
            <p:nvPr/>
          </p:nvGrpSpPr>
          <p:grpSpPr>
            <a:xfrm>
              <a:off x="4289640" y="2987359"/>
              <a:ext cx="3294324" cy="2143616"/>
              <a:chOff x="1254519" y="3778021"/>
              <a:chExt cx="1856938" cy="1049300"/>
            </a:xfrm>
          </p:grpSpPr>
          <p:grpSp>
            <p:nvGrpSpPr>
              <p:cNvPr id="12" name="Group 27">
                <a:extLst>
                  <a:ext uri="{FF2B5EF4-FFF2-40B4-BE49-F238E27FC236}">
                    <a16:creationId xmlns:a16="http://schemas.microsoft.com/office/drawing/2014/main" id="{E4BFC8AC-03A8-4FE8-9F92-8F9775516565}"/>
                  </a:ext>
                </a:extLst>
              </p:cNvPr>
              <p:cNvGrpSpPr/>
              <p:nvPr/>
            </p:nvGrpSpPr>
            <p:grpSpPr>
              <a:xfrm>
                <a:off x="1254519" y="3906304"/>
                <a:ext cx="1856938" cy="921017"/>
                <a:chOff x="1325701" y="3305223"/>
                <a:chExt cx="1856938" cy="921017"/>
              </a:xfrm>
            </p:grpSpPr>
            <p:sp>
              <p:nvSpPr>
                <p:cNvPr id="14" name="Rectangle 29">
                  <a:extLst>
                    <a:ext uri="{FF2B5EF4-FFF2-40B4-BE49-F238E27FC236}">
                      <a16:creationId xmlns:a16="http://schemas.microsoft.com/office/drawing/2014/main" id="{E4FBA4A2-A0E7-8E04-DBF8-46F99103273C}"/>
                    </a:ext>
                  </a:extLst>
                </p:cNvPr>
                <p:cNvSpPr/>
                <p:nvPr/>
              </p:nvSpPr>
              <p:spPr>
                <a:xfrm>
                  <a:off x="1325701" y="3305223"/>
                  <a:ext cx="1856938" cy="92101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D3D9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4B2D9"/>
                    </a:solidFill>
                    <a:effectLst/>
                    <a:uLnTx/>
                    <a:uFillTx/>
                    <a:latin typeface="Calibri" panose="020F0502020204030204"/>
                    <a:ea typeface="Source Sans Pro Semibold"/>
                    <a:cs typeface="+mn-cs"/>
                  </a:endParaRPr>
                </a:p>
              </p:txBody>
            </p:sp>
            <p:sp>
              <p:nvSpPr>
                <p:cNvPr id="15" name="TextBox 30">
                  <a:extLst>
                    <a:ext uri="{FF2B5EF4-FFF2-40B4-BE49-F238E27FC236}">
                      <a16:creationId xmlns:a16="http://schemas.microsoft.com/office/drawing/2014/main" id="{DADA42E7-F028-9AF5-BEE9-017856C49EE7}"/>
                    </a:ext>
                  </a:extLst>
                </p:cNvPr>
                <p:cNvSpPr txBox="1"/>
                <p:nvPr/>
              </p:nvSpPr>
              <p:spPr>
                <a:xfrm>
                  <a:off x="1377374" y="3456166"/>
                  <a:ext cx="1653646" cy="72627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ource Sans Pro Semibold"/>
                      <a:ea typeface="Source Sans Pro Semibold"/>
                    </a:rPr>
                    <a:t>Dofinansowanie w formie dotacji wynosi do 85% kosztów kwalifikowanych, z zastrzeżeniem, że: </a:t>
                  </a:r>
                </a:p>
                <a:p>
                  <a:pPr marL="285750" lvl="0" indent="-285750">
                    <a:buFont typeface="Arial" panose="020B0604020202020204" pitchFamily="34" charset="0"/>
                    <a:buChar char="•"/>
                  </a:pPr>
                  <a:r>
                    <a:rPr kumimoji="0" lang="pl-P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ource Sans Pro Semibold"/>
                      <a:ea typeface="Source Sans Pro Semibold"/>
                    </a:rPr>
                    <a:t>jednostkowy koszt kwalifikowany – max  2 </a:t>
                  </a:r>
                  <a:r>
                    <a:rPr lang="pl-PL" sz="900" dirty="0">
                      <a:solidFill>
                        <a:srgbClr val="000000"/>
                      </a:solidFill>
                      <a:latin typeface="Source Sans Pro Semibold"/>
                      <a:ea typeface="Source Sans Pro Semibold"/>
                    </a:rPr>
                    <a:t>5</a:t>
                  </a:r>
                  <a:r>
                    <a:rPr kumimoji="0" lang="pl-P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ource Sans Pro Semibold"/>
                      <a:ea typeface="Source Sans Pro Semibold"/>
                    </a:rPr>
                    <a:t>00 zł za 1 m</a:t>
                  </a:r>
                  <a:r>
                    <a:rPr kumimoji="0" lang="pl-PL" sz="9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ource Sans Pro Semibold"/>
                      <a:ea typeface="Source Sans Pro Semibold"/>
                    </a:rPr>
                    <a:t>2</a:t>
                  </a:r>
                  <a:r>
                    <a:rPr kumimoji="0" lang="pl-P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ource Sans Pro Semibold"/>
                      <a:ea typeface="Source Sans Pro Semibold"/>
                    </a:rPr>
                    <a:t> powierzchni o regulowanej temperaturze powietrza, dla budynków </a:t>
                  </a:r>
                  <a:r>
                    <a:rPr lang="pl-PL" sz="900" dirty="0">
                      <a:solidFill>
                        <a:srgbClr val="000000"/>
                      </a:solidFill>
                    </a:rPr>
                    <a:t>zabytkowych 3 000 zł za 1 m</a:t>
                  </a:r>
                  <a:r>
                    <a:rPr lang="pl-PL" sz="900" baseline="30000" dirty="0">
                      <a:solidFill>
                        <a:srgbClr val="000000"/>
                      </a:solidFill>
                    </a:rPr>
                    <a:t>2</a:t>
                  </a:r>
                  <a:r>
                    <a:rPr lang="pl-PL" sz="900" dirty="0">
                      <a:solidFill>
                        <a:srgbClr val="000000"/>
                      </a:solidFill>
                    </a:rPr>
                    <a:t> (</a:t>
                  </a:r>
                  <a:r>
                    <a:rPr kumimoji="0" lang="pl-P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ource Sans Pro Semibold"/>
                      <a:ea typeface="Source Sans Pro Semibold"/>
                    </a:rPr>
                    <a:t>nie obowiązuje dla ESCO),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pl-P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ource Sans Pro Semibold"/>
                      <a:ea typeface="Source Sans Pro Semibold"/>
                    </a:rPr>
                    <a:t>dla inwestycji, które nie uzyskały min. 7 pkt i inwestycji realizowanych w formule ESCO/EPC  (obowiązkowo dla szpitali powyżej I poziomu systemu zabezpieczenia) dofinasowanie wynosi do 49%,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ource Sans Pro Semibold"/>
                      <a:ea typeface="Source Sans Pro Semibold"/>
                    </a:rPr>
                    <a:t>Pożyczka uzupełniająco</a:t>
                  </a:r>
                  <a:endPara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 Semibold"/>
                    <a:ea typeface="Source Sans Pro Semibold"/>
                  </a:endParaRPr>
                </a:p>
              </p:txBody>
            </p:sp>
          </p:grpSp>
          <p:sp>
            <p:nvSpPr>
              <p:cNvPr id="13" name="TextBox 28">
                <a:extLst>
                  <a:ext uri="{FF2B5EF4-FFF2-40B4-BE49-F238E27FC236}">
                    <a16:creationId xmlns:a16="http://schemas.microsoft.com/office/drawing/2014/main" id="{BC82D5C4-1DBC-0AED-6A86-26239EC51C0D}"/>
                  </a:ext>
                </a:extLst>
              </p:cNvPr>
              <p:cNvSpPr txBox="1"/>
              <p:nvPr/>
            </p:nvSpPr>
            <p:spPr>
              <a:xfrm>
                <a:off x="1428546" y="3778021"/>
                <a:ext cx="1508884" cy="200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l-PL" dirty="0"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Dofinansowanie</a:t>
                </a:r>
              </a:p>
            </p:txBody>
          </p:sp>
        </p:grpSp>
        <p:grpSp>
          <p:nvGrpSpPr>
            <p:cNvPr id="7" name="Group 31">
              <a:extLst>
                <a:ext uri="{FF2B5EF4-FFF2-40B4-BE49-F238E27FC236}">
                  <a16:creationId xmlns:a16="http://schemas.microsoft.com/office/drawing/2014/main" id="{AF9969F8-27B8-8C3E-DEF2-4A1C9ADC12DE}"/>
                </a:ext>
              </a:extLst>
            </p:cNvPr>
            <p:cNvGrpSpPr/>
            <p:nvPr/>
          </p:nvGrpSpPr>
          <p:grpSpPr>
            <a:xfrm>
              <a:off x="4289640" y="5235814"/>
              <a:ext cx="3294324" cy="909729"/>
              <a:chOff x="1254519" y="3953307"/>
              <a:chExt cx="1856938" cy="445312"/>
            </a:xfrm>
          </p:grpSpPr>
          <p:grpSp>
            <p:nvGrpSpPr>
              <p:cNvPr id="8" name="Group 32">
                <a:extLst>
                  <a:ext uri="{FF2B5EF4-FFF2-40B4-BE49-F238E27FC236}">
                    <a16:creationId xmlns:a16="http://schemas.microsoft.com/office/drawing/2014/main" id="{B4DDAB24-EA4D-307A-6AD3-77262E770B70}"/>
                  </a:ext>
                </a:extLst>
              </p:cNvPr>
              <p:cNvGrpSpPr/>
              <p:nvPr/>
            </p:nvGrpSpPr>
            <p:grpSpPr>
              <a:xfrm>
                <a:off x="1254519" y="4097541"/>
                <a:ext cx="1856938" cy="301078"/>
                <a:chOff x="1325701" y="3496460"/>
                <a:chExt cx="1856938" cy="301078"/>
              </a:xfrm>
            </p:grpSpPr>
            <p:sp>
              <p:nvSpPr>
                <p:cNvPr id="10" name="Rectangle 34">
                  <a:extLst>
                    <a:ext uri="{FF2B5EF4-FFF2-40B4-BE49-F238E27FC236}">
                      <a16:creationId xmlns:a16="http://schemas.microsoft.com/office/drawing/2014/main" id="{7EAB92EC-62D1-8504-C191-A665235075B9}"/>
                    </a:ext>
                  </a:extLst>
                </p:cNvPr>
                <p:cNvSpPr/>
                <p:nvPr/>
              </p:nvSpPr>
              <p:spPr>
                <a:xfrm>
                  <a:off x="1325701" y="3496460"/>
                  <a:ext cx="1856938" cy="3010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D3D9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4B2D9"/>
                    </a:solidFill>
                    <a:effectLst/>
                    <a:uLnTx/>
                    <a:uFillTx/>
                    <a:latin typeface="Calibri" panose="020F0502020204030204"/>
                    <a:ea typeface="Source Sans Pro Semibold"/>
                    <a:cs typeface="+mn-cs"/>
                  </a:endParaRPr>
                </a:p>
              </p:txBody>
            </p:sp>
            <p:sp>
              <p:nvSpPr>
                <p:cNvPr id="11" name="TextBox 35">
                  <a:extLst>
                    <a:ext uri="{FF2B5EF4-FFF2-40B4-BE49-F238E27FC236}">
                      <a16:creationId xmlns:a16="http://schemas.microsoft.com/office/drawing/2014/main" id="{F4180516-F8F6-E14D-A826-9556FFA9164F}"/>
                    </a:ext>
                  </a:extLst>
                </p:cNvPr>
                <p:cNvSpPr txBox="1"/>
                <p:nvPr/>
              </p:nvSpPr>
              <p:spPr>
                <a:xfrm>
                  <a:off x="1354965" y="3597865"/>
                  <a:ext cx="1653646" cy="150263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ource Sans Pro Semibold"/>
                      <a:ea typeface="Source Sans Pro Semibold"/>
                    </a:rPr>
                    <a:t>Planowane rozpoczęcie naboru – III kwartał 2026 r.</a:t>
                  </a: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 Semibold"/>
                    <a:ea typeface="Source Sans Pro Semibold"/>
                  </a:endParaRPr>
                </a:p>
              </p:txBody>
            </p:sp>
          </p:grpSp>
          <p:sp>
            <p:nvSpPr>
              <p:cNvPr id="9" name="TextBox 33">
                <a:extLst>
                  <a:ext uri="{FF2B5EF4-FFF2-40B4-BE49-F238E27FC236}">
                    <a16:creationId xmlns:a16="http://schemas.microsoft.com/office/drawing/2014/main" id="{569FAF8C-CC55-2E42-9293-33AF46419B33}"/>
                  </a:ext>
                </a:extLst>
              </p:cNvPr>
              <p:cNvSpPr txBox="1"/>
              <p:nvPr/>
            </p:nvSpPr>
            <p:spPr>
              <a:xfrm>
                <a:off x="1428546" y="3953307"/>
                <a:ext cx="1508884" cy="200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Termin</a:t>
                </a:r>
              </a:p>
            </p:txBody>
          </p:sp>
        </p:grpSp>
      </p:grpSp>
      <p:sp>
        <p:nvSpPr>
          <p:cNvPr id="26" name="TextBox 19">
            <a:extLst>
              <a:ext uri="{FF2B5EF4-FFF2-40B4-BE49-F238E27FC236}">
                <a16:creationId xmlns:a16="http://schemas.microsoft.com/office/drawing/2014/main" id="{6FFA4968-0A65-C66C-139C-6FAA3771F10A}"/>
              </a:ext>
            </a:extLst>
          </p:cNvPr>
          <p:cNvSpPr txBox="1"/>
          <p:nvPr/>
        </p:nvSpPr>
        <p:spPr>
          <a:xfrm>
            <a:off x="802100" y="3095577"/>
            <a:ext cx="5049009" cy="2331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50" dirty="0">
                <a:solidFill>
                  <a:srgbClr val="262626"/>
                </a:solidFill>
              </a:rPr>
              <a:t>Celem programu jest poprawa efektywności energetycznej budynków szpitalnych poprzez realizację kompleksowych modernizacji zmniejszających zużycie energii i emisji gazów cieplarnianych z zastosowaniem odnawialnych źródeł energii, w tym poprzez zoptymalizowane inwestycje w formule ESCO/EPC.</a:t>
            </a:r>
          </a:p>
          <a:p>
            <a:r>
              <a:rPr lang="pl-PL" sz="950" dirty="0">
                <a:solidFill>
                  <a:srgbClr val="262626"/>
                </a:solidFill>
              </a:rPr>
              <a:t>Program wspiera również integrację rozwiązań poprawiających komfort cieplny z  zapewnieniem wysokiego stopnia samowystarczalności energetycznej oraz umożliwia rozwój niebiesko-zielonej infrastruktury, co sprzyja adaptacji budynków szpitalnych do zmian klimatu.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9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Source Sans Pro Semibold"/>
              <a:ea typeface="Source Sans Pro Semi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5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 Semibold"/>
                <a:ea typeface="Source Sans Pro Semibold"/>
              </a:rPr>
              <a:t>Zakres modernizacji energetycznej budynków musi wynikać z posiadanego audytu energetycznego, wykazującego minimalną łączną redukcję zapotrzebowania na energię pierwotną budynków na poziomie 30% w stosunku do stanu istniejącego oraz redukcję zapotrzebowania na energię końcową na poziomie co najmniej 25% w stosunku do stanu istniejącego.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 Semibold"/>
              <a:ea typeface="Source Sans Pro Semi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 Semibold"/>
              <a:ea typeface="Source Sans Pro Semibold"/>
            </a:endParaRP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4389A226-69BA-878C-F186-8FDC7FC280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9200" y="547312"/>
            <a:ext cx="10893600" cy="835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spc="50" baseline="0">
                <a:solidFill>
                  <a:schemeClr val="tx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all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Poprawa efektywności energetycznej budynków szpitalnych</a:t>
            </a:r>
            <a:endParaRPr kumimoji="0" lang="en-US" sz="24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710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EC33B-0CCD-B2F7-C0BC-3A70C57DB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37">
            <a:extLst>
              <a:ext uri="{FF2B5EF4-FFF2-40B4-BE49-F238E27FC236}">
                <a16:creationId xmlns:a16="http://schemas.microsoft.com/office/drawing/2014/main" id="{2F90D1ED-1A90-3669-0E23-6624ADEE2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440" y="1761787"/>
            <a:ext cx="11451360" cy="4114703"/>
            <a:chOff x="772045" y="1837897"/>
            <a:chExt cx="6811919" cy="4322475"/>
          </a:xfrm>
        </p:grpSpPr>
        <p:grpSp>
          <p:nvGrpSpPr>
            <p:cNvPr id="29" name="Group 7">
              <a:extLst>
                <a:ext uri="{FF2B5EF4-FFF2-40B4-BE49-F238E27FC236}">
                  <a16:creationId xmlns:a16="http://schemas.microsoft.com/office/drawing/2014/main" id="{713DB6EE-FE0D-B628-02EA-060B918DA276}"/>
                </a:ext>
              </a:extLst>
            </p:cNvPr>
            <p:cNvGrpSpPr/>
            <p:nvPr/>
          </p:nvGrpSpPr>
          <p:grpSpPr>
            <a:xfrm>
              <a:off x="781251" y="1837897"/>
              <a:ext cx="3208859" cy="1476713"/>
              <a:chOff x="1252721" y="3673564"/>
              <a:chExt cx="1808763" cy="722851"/>
            </a:xfrm>
          </p:grpSpPr>
          <p:grpSp>
            <p:nvGrpSpPr>
              <p:cNvPr id="48" name="Group 4">
                <a:extLst>
                  <a:ext uri="{FF2B5EF4-FFF2-40B4-BE49-F238E27FC236}">
                    <a16:creationId xmlns:a16="http://schemas.microsoft.com/office/drawing/2014/main" id="{85745A6E-2B9B-3A9C-95E0-5C9590C06D8B}"/>
                  </a:ext>
                </a:extLst>
              </p:cNvPr>
              <p:cNvGrpSpPr/>
              <p:nvPr/>
            </p:nvGrpSpPr>
            <p:grpSpPr>
              <a:xfrm>
                <a:off x="1252721" y="3762230"/>
                <a:ext cx="1808763" cy="634185"/>
                <a:chOff x="1323903" y="3161149"/>
                <a:chExt cx="1808763" cy="634185"/>
              </a:xfrm>
            </p:grpSpPr>
            <p:sp>
              <p:nvSpPr>
                <p:cNvPr id="50" name="Rectangle 13">
                  <a:extLst>
                    <a:ext uri="{FF2B5EF4-FFF2-40B4-BE49-F238E27FC236}">
                      <a16:creationId xmlns:a16="http://schemas.microsoft.com/office/drawing/2014/main" id="{50DC43DE-E1A1-6628-C4F0-33260AADDF3B}"/>
                    </a:ext>
                  </a:extLst>
                </p:cNvPr>
                <p:cNvSpPr/>
                <p:nvPr/>
              </p:nvSpPr>
              <p:spPr>
                <a:xfrm>
                  <a:off x="1323903" y="3161149"/>
                  <a:ext cx="1808763" cy="63418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D3D9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Calibri" panose="020F0502020204030204"/>
                    <a:ea typeface="Source Sans Pro Semibold"/>
                    <a:cs typeface="+mn-cs"/>
                  </a:endParaRPr>
                </a:p>
              </p:txBody>
            </p:sp>
            <p:sp>
              <p:nvSpPr>
                <p:cNvPr id="51" name="TextBox 6">
                  <a:extLst>
                    <a:ext uri="{FF2B5EF4-FFF2-40B4-BE49-F238E27FC236}">
                      <a16:creationId xmlns:a16="http://schemas.microsoft.com/office/drawing/2014/main" id="{6451C8A3-807A-3BBA-EA6D-AE68C6E1CB30}"/>
                    </a:ext>
                  </a:extLst>
                </p:cNvPr>
                <p:cNvSpPr txBox="1"/>
                <p:nvPr/>
              </p:nvSpPr>
              <p:spPr>
                <a:xfrm>
                  <a:off x="1332841" y="3215281"/>
                  <a:ext cx="1735412" cy="52592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Source Sans Pro Semibold"/>
                    <a:ea typeface="Source Sans Pro Semibold"/>
                  </a:endParaRPr>
                </a:p>
                <a:p>
                  <a:r>
                    <a:rPr lang="pl-PL" sz="1200" dirty="0">
                      <a:solidFill>
                        <a:srgbClr val="262626"/>
                      </a:solidFill>
                    </a:rPr>
                    <a:t>Wojewódzkie fundusze ochrony środowiska i gospodarki wodnej </a:t>
                  </a:r>
                  <a:r>
                    <a:rPr lang="pl-PL" sz="1200" b="1" dirty="0">
                      <a:solidFill>
                        <a:srgbClr val="262626"/>
                      </a:solidFill>
                    </a:rPr>
                    <a:t>docelowo jednostki samorządu terytorialnego</a:t>
                  </a:r>
                  <a:r>
                    <a:rPr lang="pl-PL" sz="1200" dirty="0">
                      <a:solidFill>
                        <a:srgbClr val="262626"/>
                      </a:solidFill>
                    </a:rPr>
                    <a:t>, które będą wspierać inwestycje realizowane przez wspólnoty mieszkaniowe/</a:t>
                  </a:r>
                  <a:r>
                    <a:rPr lang="pl-PL" sz="1200" dirty="0" err="1">
                      <a:solidFill>
                        <a:srgbClr val="262626"/>
                      </a:solidFill>
                    </a:rPr>
                    <a:t>jst</a:t>
                  </a:r>
                  <a:r>
                    <a:rPr lang="pl-PL" sz="1200" dirty="0">
                      <a:solidFill>
                        <a:srgbClr val="262626"/>
                      </a:solidFill>
                    </a:rPr>
                    <a:t> na terenach wiejskich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Source Sans Pro Semibold"/>
                    <a:ea typeface="Source Sans Pro Semibold"/>
                  </a:endParaRPr>
                </a:p>
              </p:txBody>
            </p:sp>
          </p:grpSp>
          <p:sp>
            <p:nvSpPr>
              <p:cNvPr id="49" name="TextBox 11">
                <a:extLst>
                  <a:ext uri="{FF2B5EF4-FFF2-40B4-BE49-F238E27FC236}">
                    <a16:creationId xmlns:a16="http://schemas.microsoft.com/office/drawing/2014/main" id="{4511A940-2757-E908-0F2F-86E167B72454}"/>
                  </a:ext>
                </a:extLst>
              </p:cNvPr>
              <p:cNvSpPr txBox="1"/>
              <p:nvPr/>
            </p:nvSpPr>
            <p:spPr>
              <a:xfrm>
                <a:off x="1375262" y="3673564"/>
                <a:ext cx="1508884" cy="200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Beneficjent</a:t>
                </a:r>
              </a:p>
            </p:txBody>
          </p:sp>
        </p:grpSp>
        <p:grpSp>
          <p:nvGrpSpPr>
            <p:cNvPr id="30" name="Group 8">
              <a:extLst>
                <a:ext uri="{FF2B5EF4-FFF2-40B4-BE49-F238E27FC236}">
                  <a16:creationId xmlns:a16="http://schemas.microsoft.com/office/drawing/2014/main" id="{B5E4797A-F080-2FAA-7182-A9284C78600B}"/>
                </a:ext>
              </a:extLst>
            </p:cNvPr>
            <p:cNvGrpSpPr/>
            <p:nvPr/>
          </p:nvGrpSpPr>
          <p:grpSpPr>
            <a:xfrm>
              <a:off x="772045" y="3495748"/>
              <a:ext cx="3208859" cy="2664624"/>
              <a:chOff x="1247532" y="4026877"/>
              <a:chExt cx="1808763" cy="1304333"/>
            </a:xfrm>
          </p:grpSpPr>
          <p:sp>
            <p:nvSpPr>
              <p:cNvPr id="46" name="Rectangle 14">
                <a:extLst>
                  <a:ext uri="{FF2B5EF4-FFF2-40B4-BE49-F238E27FC236}">
                    <a16:creationId xmlns:a16="http://schemas.microsoft.com/office/drawing/2014/main" id="{3CD8AC7B-3FCC-1DB0-9B1C-5C8925E9A0E0}"/>
                  </a:ext>
                </a:extLst>
              </p:cNvPr>
              <p:cNvSpPr/>
              <p:nvPr/>
            </p:nvSpPr>
            <p:spPr>
              <a:xfrm>
                <a:off x="1247532" y="4086445"/>
                <a:ext cx="1808763" cy="12447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D3D9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36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/>
                  <a:ea typeface="Source Sans Pro Semibold"/>
                  <a:cs typeface="+mn-cs"/>
                </a:endParaRPr>
              </a:p>
            </p:txBody>
          </p:sp>
          <p:sp>
            <p:nvSpPr>
              <p:cNvPr id="47" name="TextBox 12">
                <a:extLst>
                  <a:ext uri="{FF2B5EF4-FFF2-40B4-BE49-F238E27FC236}">
                    <a16:creationId xmlns:a16="http://schemas.microsoft.com/office/drawing/2014/main" id="{72366DD9-5EEC-0FF0-07D5-4FBE0E5CF65A}"/>
                  </a:ext>
                </a:extLst>
              </p:cNvPr>
              <p:cNvSpPr txBox="1"/>
              <p:nvPr/>
            </p:nvSpPr>
            <p:spPr>
              <a:xfrm>
                <a:off x="1375262" y="4026877"/>
                <a:ext cx="1508884" cy="200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Zakres wsparcia</a:t>
                </a:r>
              </a:p>
            </p:txBody>
          </p:sp>
        </p:grpSp>
        <p:grpSp>
          <p:nvGrpSpPr>
            <p:cNvPr id="31" name="Group 21">
              <a:extLst>
                <a:ext uri="{FF2B5EF4-FFF2-40B4-BE49-F238E27FC236}">
                  <a16:creationId xmlns:a16="http://schemas.microsoft.com/office/drawing/2014/main" id="{82D1FE3A-001A-D2E7-D92F-1BF5778A26DC}"/>
                </a:ext>
              </a:extLst>
            </p:cNvPr>
            <p:cNvGrpSpPr/>
            <p:nvPr/>
          </p:nvGrpSpPr>
          <p:grpSpPr>
            <a:xfrm>
              <a:off x="4296160" y="1847078"/>
              <a:ext cx="3287803" cy="917040"/>
              <a:chOff x="1258194" y="3678058"/>
              <a:chExt cx="1853262" cy="448891"/>
            </a:xfrm>
          </p:grpSpPr>
          <p:grpSp>
            <p:nvGrpSpPr>
              <p:cNvPr id="42" name="Group 22">
                <a:extLst>
                  <a:ext uri="{FF2B5EF4-FFF2-40B4-BE49-F238E27FC236}">
                    <a16:creationId xmlns:a16="http://schemas.microsoft.com/office/drawing/2014/main" id="{5121EFF0-5BA8-E699-651A-F0B6D2931D66}"/>
                  </a:ext>
                </a:extLst>
              </p:cNvPr>
              <p:cNvGrpSpPr/>
              <p:nvPr/>
            </p:nvGrpSpPr>
            <p:grpSpPr>
              <a:xfrm>
                <a:off x="1258194" y="3823009"/>
                <a:ext cx="1853262" cy="303940"/>
                <a:chOff x="1329376" y="3221928"/>
                <a:chExt cx="1853262" cy="303940"/>
              </a:xfrm>
            </p:grpSpPr>
            <p:sp>
              <p:nvSpPr>
                <p:cNvPr id="44" name="Rectangle 24">
                  <a:extLst>
                    <a:ext uri="{FF2B5EF4-FFF2-40B4-BE49-F238E27FC236}">
                      <a16:creationId xmlns:a16="http://schemas.microsoft.com/office/drawing/2014/main" id="{8938BDDA-D0FE-668C-D527-28DE5E67EEE6}"/>
                    </a:ext>
                  </a:extLst>
                </p:cNvPr>
                <p:cNvSpPr/>
                <p:nvPr/>
              </p:nvSpPr>
              <p:spPr>
                <a:xfrm>
                  <a:off x="1329376" y="3221928"/>
                  <a:ext cx="1853262" cy="30394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D3D9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Calibri" panose="020F0502020204030204"/>
                    <a:ea typeface="Source Sans Pro Semibold"/>
                    <a:cs typeface="+mn-cs"/>
                  </a:endParaRPr>
                </a:p>
              </p:txBody>
            </p:sp>
            <p:sp>
              <p:nvSpPr>
                <p:cNvPr id="45" name="TextBox 25">
                  <a:extLst>
                    <a:ext uri="{FF2B5EF4-FFF2-40B4-BE49-F238E27FC236}">
                      <a16:creationId xmlns:a16="http://schemas.microsoft.com/office/drawing/2014/main" id="{89190D59-FA7D-51C8-CE8B-19E2EF794CDC}"/>
                    </a:ext>
                  </a:extLst>
                </p:cNvPr>
                <p:cNvSpPr txBox="1"/>
                <p:nvPr/>
              </p:nvSpPr>
              <p:spPr>
                <a:xfrm>
                  <a:off x="1427347" y="3294776"/>
                  <a:ext cx="1653646" cy="17409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pl-PL" sz="1600" dirty="0">
                      <a:solidFill>
                        <a:srgbClr val="262626"/>
                      </a:solidFill>
                      <a:ea typeface="Source Sans Pro Semibold"/>
                    </a:rPr>
                    <a:t>D</a:t>
                  </a:r>
                  <a:r>
                    <a:rPr kumimoji="0" lang="pl-PL" sz="1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ea typeface="Source Sans Pro Semibold"/>
                    </a:rPr>
                    <a:t>otacja</a:t>
                  </a:r>
                  <a:r>
                    <a:rPr kumimoji="0" lang="pl-PL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ea typeface="Source Sans Pro Semibold"/>
                    </a:rPr>
                    <a:t> – 500 mln</a:t>
                  </a:r>
                  <a:endPara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ea typeface="Source Sans Pro Semibold"/>
                  </a:endParaRPr>
                </a:p>
              </p:txBody>
            </p:sp>
          </p:grpSp>
          <p:sp>
            <p:nvSpPr>
              <p:cNvPr id="43" name="TextBox 23">
                <a:extLst>
                  <a:ext uri="{FF2B5EF4-FFF2-40B4-BE49-F238E27FC236}">
                    <a16:creationId xmlns:a16="http://schemas.microsoft.com/office/drawing/2014/main" id="{B7390EAD-1027-F298-AEF5-A8E81863AE52}"/>
                  </a:ext>
                </a:extLst>
              </p:cNvPr>
              <p:cNvSpPr txBox="1"/>
              <p:nvPr/>
            </p:nvSpPr>
            <p:spPr>
              <a:xfrm>
                <a:off x="1382196" y="3678058"/>
                <a:ext cx="1508884" cy="200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Forma wsparcia</a:t>
                </a:r>
              </a:p>
            </p:txBody>
          </p:sp>
        </p:grpSp>
        <p:grpSp>
          <p:nvGrpSpPr>
            <p:cNvPr id="32" name="Group 26">
              <a:extLst>
                <a:ext uri="{FF2B5EF4-FFF2-40B4-BE49-F238E27FC236}">
                  <a16:creationId xmlns:a16="http://schemas.microsoft.com/office/drawing/2014/main" id="{29419A3A-C4F3-B854-32E3-4723B9F7B1CF}"/>
                </a:ext>
              </a:extLst>
            </p:cNvPr>
            <p:cNvGrpSpPr/>
            <p:nvPr/>
          </p:nvGrpSpPr>
          <p:grpSpPr>
            <a:xfrm>
              <a:off x="4289640" y="2987359"/>
              <a:ext cx="3294324" cy="2143616"/>
              <a:chOff x="1254519" y="3778021"/>
              <a:chExt cx="1856938" cy="1049300"/>
            </a:xfrm>
          </p:grpSpPr>
          <p:grpSp>
            <p:nvGrpSpPr>
              <p:cNvPr id="38" name="Group 27">
                <a:extLst>
                  <a:ext uri="{FF2B5EF4-FFF2-40B4-BE49-F238E27FC236}">
                    <a16:creationId xmlns:a16="http://schemas.microsoft.com/office/drawing/2014/main" id="{708258FA-6D00-861B-7551-14948AAE8BDC}"/>
                  </a:ext>
                </a:extLst>
              </p:cNvPr>
              <p:cNvGrpSpPr/>
              <p:nvPr/>
            </p:nvGrpSpPr>
            <p:grpSpPr>
              <a:xfrm>
                <a:off x="1254519" y="3906304"/>
                <a:ext cx="1856938" cy="921017"/>
                <a:chOff x="1325701" y="3305223"/>
                <a:chExt cx="1856938" cy="921017"/>
              </a:xfrm>
            </p:grpSpPr>
            <p:sp>
              <p:nvSpPr>
                <p:cNvPr id="40" name="Rectangle 29">
                  <a:extLst>
                    <a:ext uri="{FF2B5EF4-FFF2-40B4-BE49-F238E27FC236}">
                      <a16:creationId xmlns:a16="http://schemas.microsoft.com/office/drawing/2014/main" id="{A883D80E-7A86-64F7-335F-88AE165A5B3E}"/>
                    </a:ext>
                  </a:extLst>
                </p:cNvPr>
                <p:cNvSpPr/>
                <p:nvPr/>
              </p:nvSpPr>
              <p:spPr>
                <a:xfrm>
                  <a:off x="1325701" y="3305223"/>
                  <a:ext cx="1856938" cy="92101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D3D9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Calibri" panose="020F0502020204030204"/>
                    <a:ea typeface="Source Sans Pro Semibold"/>
                    <a:cs typeface="+mn-cs"/>
                  </a:endParaRPr>
                </a:p>
              </p:txBody>
            </p:sp>
            <p:sp>
              <p:nvSpPr>
                <p:cNvPr id="41" name="TextBox 30">
                  <a:extLst>
                    <a:ext uri="{FF2B5EF4-FFF2-40B4-BE49-F238E27FC236}">
                      <a16:creationId xmlns:a16="http://schemas.microsoft.com/office/drawing/2014/main" id="{FC0CC937-96BC-D991-8E5C-4FA53163309A}"/>
                    </a:ext>
                  </a:extLst>
                </p:cNvPr>
                <p:cNvSpPr txBox="1"/>
                <p:nvPr/>
              </p:nvSpPr>
              <p:spPr>
                <a:xfrm>
                  <a:off x="1377374" y="3456166"/>
                  <a:ext cx="1653646" cy="759667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ea typeface="Source Sans Pro Semibold"/>
                    </a:rPr>
                    <a:t>Dofinansowanie w formie dotacji wynosi do 85% kosztów kwalifikowanych, z zastrzeżeniem, że: 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pl-PL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ea typeface="Source Sans Pro Semibold"/>
                    </a:rPr>
                    <a:t>jednostkowy koszt kwalifikowany – max  2 500 zł za 1 m</a:t>
                  </a:r>
                  <a:r>
                    <a:rPr kumimoji="0" lang="pl-PL" sz="10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ea typeface="Source Sans Pro Semibold"/>
                    </a:rPr>
                    <a:t>2</a:t>
                  </a:r>
                  <a:r>
                    <a:rPr kumimoji="0" lang="pl-PL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ea typeface="Source Sans Pro Semibold"/>
                    </a:rPr>
                    <a:t> powierzchni o regulowanej temperaturze powietrza, dla budynków zabytkowych 3 000 zł za 1 m</a:t>
                  </a:r>
                  <a:r>
                    <a:rPr kumimoji="0" lang="pl-PL" sz="10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ea typeface="Source Sans Pro Semibold"/>
                    </a:rPr>
                    <a:t>2</a:t>
                  </a:r>
                  <a:r>
                    <a:rPr kumimoji="0" lang="pl-PL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ea typeface="Source Sans Pro Semibold"/>
                    </a:rPr>
                    <a:t> (nie obowiązuje dla ESCO),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pl-PL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ea typeface="Source Sans Pro Semibold"/>
                    </a:rPr>
                    <a:t>dla inwestycji, które nie uzyskały min. 7 pkt i inwestycji realizowanych w formule ESCO/EPC  (obowiązkowo dla szpitali powyżej I poziomu systemu zabezpieczenia) dofinasowanie wynosi do 49%,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ea typeface="Source Sans Pro Semibold"/>
                    </a:rPr>
                    <a:t>Pożyczka uzupełniająco</a:t>
                  </a: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ea typeface="Source Sans Pro Semibold"/>
                  </a:endParaRPr>
                </a:p>
              </p:txBody>
            </p:sp>
          </p:grpSp>
          <p:sp>
            <p:nvSpPr>
              <p:cNvPr id="39" name="TextBox 28">
                <a:extLst>
                  <a:ext uri="{FF2B5EF4-FFF2-40B4-BE49-F238E27FC236}">
                    <a16:creationId xmlns:a16="http://schemas.microsoft.com/office/drawing/2014/main" id="{1CE3A436-F866-6FF7-D581-104E8E23C1F7}"/>
                  </a:ext>
                </a:extLst>
              </p:cNvPr>
              <p:cNvSpPr txBox="1"/>
              <p:nvPr/>
            </p:nvSpPr>
            <p:spPr>
              <a:xfrm>
                <a:off x="1428546" y="3778021"/>
                <a:ext cx="1508884" cy="200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Dofinansowanie</a:t>
                </a:r>
              </a:p>
            </p:txBody>
          </p:sp>
        </p:grpSp>
        <p:grpSp>
          <p:nvGrpSpPr>
            <p:cNvPr id="33" name="Group 31">
              <a:extLst>
                <a:ext uri="{FF2B5EF4-FFF2-40B4-BE49-F238E27FC236}">
                  <a16:creationId xmlns:a16="http://schemas.microsoft.com/office/drawing/2014/main" id="{75610430-E78A-A732-95C4-D73D9F388884}"/>
                </a:ext>
              </a:extLst>
            </p:cNvPr>
            <p:cNvGrpSpPr/>
            <p:nvPr/>
          </p:nvGrpSpPr>
          <p:grpSpPr>
            <a:xfrm>
              <a:off x="4289640" y="5235814"/>
              <a:ext cx="3294324" cy="909729"/>
              <a:chOff x="1254519" y="3953307"/>
              <a:chExt cx="1856938" cy="445312"/>
            </a:xfrm>
          </p:grpSpPr>
          <p:grpSp>
            <p:nvGrpSpPr>
              <p:cNvPr id="34" name="Group 32">
                <a:extLst>
                  <a:ext uri="{FF2B5EF4-FFF2-40B4-BE49-F238E27FC236}">
                    <a16:creationId xmlns:a16="http://schemas.microsoft.com/office/drawing/2014/main" id="{8C5012C9-4162-BAEF-CF87-66AA578D5472}"/>
                  </a:ext>
                </a:extLst>
              </p:cNvPr>
              <p:cNvGrpSpPr/>
              <p:nvPr/>
            </p:nvGrpSpPr>
            <p:grpSpPr>
              <a:xfrm>
                <a:off x="1254519" y="4097541"/>
                <a:ext cx="1856938" cy="301078"/>
                <a:chOff x="1325701" y="3496460"/>
                <a:chExt cx="1856938" cy="301078"/>
              </a:xfrm>
            </p:grpSpPr>
            <p:sp>
              <p:nvSpPr>
                <p:cNvPr id="36" name="Rectangle 34">
                  <a:extLst>
                    <a:ext uri="{FF2B5EF4-FFF2-40B4-BE49-F238E27FC236}">
                      <a16:creationId xmlns:a16="http://schemas.microsoft.com/office/drawing/2014/main" id="{CDD6D3B3-D763-A6E5-C5C1-7210763783BA}"/>
                    </a:ext>
                  </a:extLst>
                </p:cNvPr>
                <p:cNvSpPr/>
                <p:nvPr/>
              </p:nvSpPr>
              <p:spPr>
                <a:xfrm>
                  <a:off x="1325701" y="3496460"/>
                  <a:ext cx="1856938" cy="3010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D3D9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Calibri" panose="020F0502020204030204"/>
                    <a:ea typeface="Source Sans Pro Semibold"/>
                    <a:cs typeface="+mn-cs"/>
                  </a:endParaRPr>
                </a:p>
              </p:txBody>
            </p:sp>
            <p:sp>
              <p:nvSpPr>
                <p:cNvPr id="37" name="TextBox 35">
                  <a:extLst>
                    <a:ext uri="{FF2B5EF4-FFF2-40B4-BE49-F238E27FC236}">
                      <a16:creationId xmlns:a16="http://schemas.microsoft.com/office/drawing/2014/main" id="{FE4FFA9C-DC26-ED62-089A-4B86743CF2BC}"/>
                    </a:ext>
                  </a:extLst>
                </p:cNvPr>
                <p:cNvSpPr txBox="1"/>
                <p:nvPr/>
              </p:nvSpPr>
              <p:spPr>
                <a:xfrm>
                  <a:off x="1363546" y="3576041"/>
                  <a:ext cx="1653646" cy="13452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ea typeface="Source Sans Pro Semibold"/>
                    </a:rPr>
                    <a:t>Planowane rozpoczęcie naboru – III kwartał 2026 r.</a:t>
                  </a: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ea typeface="Source Sans Pro Semibold"/>
                  </a:endParaRPr>
                </a:p>
              </p:txBody>
            </p:sp>
          </p:grpSp>
          <p:sp>
            <p:nvSpPr>
              <p:cNvPr id="35" name="TextBox 33">
                <a:extLst>
                  <a:ext uri="{FF2B5EF4-FFF2-40B4-BE49-F238E27FC236}">
                    <a16:creationId xmlns:a16="http://schemas.microsoft.com/office/drawing/2014/main" id="{E82F63EF-57A3-8EBA-5674-0B23F370CBB6}"/>
                  </a:ext>
                </a:extLst>
              </p:cNvPr>
              <p:cNvSpPr txBox="1"/>
              <p:nvPr/>
            </p:nvSpPr>
            <p:spPr>
              <a:xfrm>
                <a:off x="1428546" y="3953307"/>
                <a:ext cx="1508884" cy="200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Termin</a:t>
                </a:r>
              </a:p>
            </p:txBody>
          </p:sp>
        </p:grpSp>
      </p:grpSp>
      <p:sp>
        <p:nvSpPr>
          <p:cNvPr id="52" name="TextBox 19">
            <a:extLst>
              <a:ext uri="{FF2B5EF4-FFF2-40B4-BE49-F238E27FC236}">
                <a16:creationId xmlns:a16="http://schemas.microsoft.com/office/drawing/2014/main" id="{7E7AB798-138A-8308-8623-962CAB2A644D}"/>
              </a:ext>
            </a:extLst>
          </p:cNvPr>
          <p:cNvSpPr txBox="1"/>
          <p:nvPr/>
        </p:nvSpPr>
        <p:spPr>
          <a:xfrm>
            <a:off x="279580" y="3649531"/>
            <a:ext cx="504900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srgbClr val="262626"/>
                </a:solidFill>
              </a:rPr>
              <a:t>Celem programu jest poprawa efektywności energetycznej wielorodzinnych budynków mieszkalnych położonych na terenach wiejskich dotkniętych ubóstwem energetycznym związanym z procesami transformacji ustrojowej, poprzez zmniejszenie zapotrzebowania budynków na energię, w tym poprzez zastosowanie odnawialnych źródeł energii. </a:t>
            </a:r>
          </a:p>
          <a:p>
            <a:r>
              <a:rPr lang="pl-PL" sz="1000" dirty="0">
                <a:solidFill>
                  <a:srgbClr val="262626"/>
                </a:solidFill>
              </a:rPr>
              <a:t>Jednocześnie program wpłynie na poprawę stanu infrastruktury wielorodzinnych budynków mieszkalnych poprawiając jakość powietrza i komfort cieplny użytkowników poprzez m.in. poprawę efektywności energetycznej i likwidację źródeł ciepła na stałe paliwa kopalne, a także przyczyni się do likwidacji ubóstwa energetycznego na terenach wiejskich.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Source Sans Pro Semibold"/>
            </a:endParaRPr>
          </a:p>
          <a:p>
            <a:r>
              <a:rPr lang="pl-PL" sz="1000" b="1" dirty="0">
                <a:solidFill>
                  <a:srgbClr val="262626"/>
                </a:solidFill>
              </a:rPr>
              <a:t>Zakres modernizacji energetycznej każdego z budynków musi wynikać z opracowanego audytu energetycznego, wykazującego minimalną redukcję zapotrzebowania na </a:t>
            </a:r>
            <a:r>
              <a:rPr lang="pl-PL" sz="1000" b="1" dirty="0" err="1">
                <a:solidFill>
                  <a:srgbClr val="262626"/>
                </a:solidFill>
              </a:rPr>
              <a:t>Ep</a:t>
            </a:r>
            <a:r>
              <a:rPr lang="pl-PL" sz="1000" b="1" dirty="0">
                <a:solidFill>
                  <a:srgbClr val="262626"/>
                </a:solidFill>
              </a:rPr>
              <a:t> budynku na poziomie 30% w stosunku do stanu istniejącego, a żaden z budynków w standardzie po modernizacji: nie jest wyposażony w źródła ciepła na stałe paliwa kopalne, a w przypadku indywidualnego źródła ciepła na jakiekolwiek paliwa kopalne.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Source Sans Pro Semibold"/>
              <a:ea typeface="Source Sans Pro Semibold"/>
            </a:endParaRPr>
          </a:p>
        </p:txBody>
      </p:sp>
      <p:sp>
        <p:nvSpPr>
          <p:cNvPr id="53" name="Title 5">
            <a:extLst>
              <a:ext uri="{FF2B5EF4-FFF2-40B4-BE49-F238E27FC236}">
                <a16:creationId xmlns:a16="http://schemas.microsoft.com/office/drawing/2014/main" id="{F5F19824-7578-FDD1-6780-8F2FF9DE00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7665" y="599078"/>
            <a:ext cx="10893600" cy="835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spc="50" baseline="0">
                <a:solidFill>
                  <a:schemeClr val="tx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all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Poprawa efektywności energetycznej wielorodzinnych budynków mieszkalnych na terenach wiejskich</a:t>
            </a:r>
            <a:endParaRPr kumimoji="0" lang="en-US" sz="24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463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209348"/>
            <a:ext cx="10262223" cy="914400"/>
          </a:xfrm>
        </p:spPr>
        <p:txBody>
          <a:bodyPr/>
          <a:lstStyle/>
          <a:p>
            <a:r>
              <a:rPr lang="en-US" dirty="0" err="1"/>
              <a:t>Dziękujemy</a:t>
            </a:r>
            <a:r>
              <a:rPr lang="en-US" dirty="0"/>
              <a:t>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123500"/>
            <a:ext cx="10478450" cy="32800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3" name="Picture Placeholder 12" descr="na grafice jest dłoń, wzdłuż której rośnie roślina.">
            <a:extLst>
              <a:ext uri="{FF2B5EF4-FFF2-40B4-BE49-F238E27FC236}">
                <a16:creationId xmlns:a16="http://schemas.microsoft.com/office/drawing/2014/main" id="{32148DF5-3788-2F79-3119-2FD6AA62B8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404955E-6E5D-388B-AB94-BBEF75C3C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3" name="Grafika 2">
            <a:hlinkClick r:id="rId5"/>
            <a:extLst>
              <a:ext uri="{FF2B5EF4-FFF2-40B4-BE49-F238E27FC236}">
                <a16:creationId xmlns:a16="http://schemas.microsoft.com/office/drawing/2014/main" id="{D9856368-6FDE-0C5B-8147-B2C752E0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4" name="Grafika 3">
            <a:hlinkClick r:id="rId7"/>
            <a:extLst>
              <a:ext uri="{FF2B5EF4-FFF2-40B4-BE49-F238E27FC236}">
                <a16:creationId xmlns:a16="http://schemas.microsoft.com/office/drawing/2014/main" id="{DFE8D816-2C15-46DC-6144-DA870A241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5" name="Grafika 4">
            <a:hlinkClick r:id="rId9"/>
            <a:extLst>
              <a:ext uri="{FF2B5EF4-FFF2-40B4-BE49-F238E27FC236}">
                <a16:creationId xmlns:a16="http://schemas.microsoft.com/office/drawing/2014/main" id="{746D138C-60E6-BF8D-C712-1E431D1F8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89EE1203-6BBA-5AB8-0710-F33CE390F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99999" y="2436779"/>
            <a:ext cx="3828715" cy="387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Projekt niestandardowy">
  <a:themeElements>
    <a:clrScheme name="feniks">
      <a:dk1>
        <a:srgbClr val="003399"/>
      </a:dk1>
      <a:lt1>
        <a:srgbClr val="FFFFFF"/>
      </a:lt1>
      <a:dk2>
        <a:srgbClr val="11306E"/>
      </a:dk2>
      <a:lt2>
        <a:srgbClr val="F5F5F5"/>
      </a:lt2>
      <a:accent1>
        <a:srgbClr val="FFCC00"/>
      </a:accent1>
      <a:accent2>
        <a:srgbClr val="A6D4FF"/>
      </a:accent2>
      <a:accent3>
        <a:srgbClr val="6BB1E2"/>
      </a:accent3>
      <a:accent4>
        <a:srgbClr val="2CB349"/>
      </a:accent4>
      <a:accent5>
        <a:srgbClr val="208551"/>
      </a:accent5>
      <a:accent6>
        <a:srgbClr val="3CBD86"/>
      </a:accent6>
      <a:hlink>
        <a:srgbClr val="009999"/>
      </a:hlink>
      <a:folHlink>
        <a:srgbClr val="DCDCD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4B9AF2-5B11-48FF-A8A8-964B2D972562}">
  <ds:schemaRefs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97730884-5bf0-4adb-963c-097f91638024"/>
    <ds:schemaRef ds:uri="http://schemas.microsoft.com/office/2006/documentManagement/types"/>
    <ds:schemaRef ds:uri="07042158-f47d-48be-ab93-8f6036e20404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3512</TotalTime>
  <Words>941</Words>
  <Application>Microsoft Office PowerPoint</Application>
  <PresentationFormat>Panoramiczny</PresentationFormat>
  <Paragraphs>84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8</vt:i4>
      </vt:variant>
    </vt:vector>
  </HeadingPairs>
  <TitlesOfParts>
    <vt:vector size="18" baseType="lpstr">
      <vt:lpstr>Aptos</vt:lpstr>
      <vt:lpstr>Arial</vt:lpstr>
      <vt:lpstr>Calibri</vt:lpstr>
      <vt:lpstr>Open Sans SemiBold</vt:lpstr>
      <vt:lpstr>Source Sans 3</vt:lpstr>
      <vt:lpstr>Source Sans 3 Medium</vt:lpstr>
      <vt:lpstr>Source Sans Pro Semibold</vt:lpstr>
      <vt:lpstr>Wingdings</vt:lpstr>
      <vt:lpstr>Epic Nature</vt:lpstr>
      <vt:lpstr>Projekt niestandardowy</vt:lpstr>
      <vt:lpstr>Forum Energia–Efekt–Środowisko</vt:lpstr>
      <vt:lpstr>Od ścian do instalacji</vt:lpstr>
      <vt:lpstr>Co robimy teraz (czyli słów kilka o sukcesach)</vt:lpstr>
      <vt:lpstr>Nowe programy NFOŚiGW</vt:lpstr>
      <vt:lpstr>Poprawa efektywności energetycznej budynków edukacyjnych</vt:lpstr>
      <vt:lpstr>Poprawa efektywności energetycznej budynków szpitalnych</vt:lpstr>
      <vt:lpstr>Poprawa efektywności energetycznej wielorodzinnych budynków mieszkalnych na terenach wiejskich</vt:lpstr>
      <vt:lpstr>Dziękujemy!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NFOŚiGW - Termomodernizacja budynków</dc:title>
  <dc:creator>Godz Agata</dc:creator>
  <cp:lastModifiedBy>Błąd-Jarocki Mikołaj</cp:lastModifiedBy>
  <cp:revision>18</cp:revision>
  <dcterms:created xsi:type="dcterms:W3CDTF">2024-06-26T20:20:27Z</dcterms:created>
  <dcterms:modified xsi:type="dcterms:W3CDTF">2026-07-07T09:53:07Z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