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313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99" r:id="rId14"/>
    <p:sldId id="300" r:id="rId15"/>
    <p:sldId id="292" r:id="rId16"/>
    <p:sldId id="295" r:id="rId17"/>
    <p:sldId id="297" r:id="rId18"/>
    <p:sldId id="298" r:id="rId19"/>
    <p:sldId id="306" r:id="rId20"/>
    <p:sldId id="307" r:id="rId21"/>
    <p:sldId id="285" r:id="rId22"/>
    <p:sldId id="312" r:id="rId23"/>
    <p:sldId id="286" r:id="rId24"/>
    <p:sldId id="288" r:id="rId25"/>
    <p:sldId id="305" r:id="rId26"/>
    <p:sldId id="289" r:id="rId27"/>
    <p:sldId id="290" r:id="rId28"/>
    <p:sldId id="287" r:id="rId29"/>
    <p:sldId id="284" r:id="rId30"/>
    <p:sldId id="276" r:id="rId31"/>
    <p:sldId id="277" r:id="rId32"/>
    <p:sldId id="278" r:id="rId33"/>
    <p:sldId id="279" r:id="rId34"/>
    <p:sldId id="291" r:id="rId35"/>
    <p:sldId id="282" r:id="rId36"/>
    <p:sldId id="283" r:id="rId37"/>
    <p:sldId id="269" r:id="rId38"/>
    <p:sldId id="271" r:id="rId39"/>
    <p:sldId id="272" r:id="rId40"/>
    <p:sldId id="308" r:id="rId41"/>
    <p:sldId id="309" r:id="rId42"/>
    <p:sldId id="310" r:id="rId43"/>
    <p:sldId id="314" r:id="rId44"/>
    <p:sldId id="273" r:id="rId45"/>
    <p:sldId id="274" r:id="rId46"/>
    <p:sldId id="303" r:id="rId47"/>
    <p:sldId id="304" r:id="rId48"/>
    <p:sldId id="311" r:id="rId49"/>
    <p:sldId id="315" r:id="rId50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1644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pl-PL" smtClean="0"/>
              <a:t>Kliknij, aby edytować styl wzorca podtytułu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1CC2EF-C906-4E21-9CED-5D818BA7C40D}" type="datetimeFigureOut">
              <a:rPr lang="pl-PL" smtClean="0"/>
              <a:t>08.11.2019</a:t>
            </a:fld>
            <a:endParaRPr lang="pl-PL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AFB00-C78A-4044-B88E-CED450AB0CA1}" type="slidenum">
              <a:rPr lang="pl-PL" smtClean="0"/>
              <a:t>‹#›</a:t>
            </a:fld>
            <a:endParaRPr lang="pl-PL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1CC2EF-C906-4E21-9CED-5D818BA7C40D}" type="datetimeFigureOut">
              <a:rPr lang="pl-PL" smtClean="0"/>
              <a:t>08.11.2019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AFB00-C78A-4044-B88E-CED450AB0CA1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1CC2EF-C906-4E21-9CED-5D818BA7C40D}" type="datetimeFigureOut">
              <a:rPr lang="pl-PL" smtClean="0"/>
              <a:t>08.11.2019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AFB00-C78A-4044-B88E-CED450AB0CA1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1CC2EF-C906-4E21-9CED-5D818BA7C40D}" type="datetimeFigureOut">
              <a:rPr lang="pl-PL" smtClean="0"/>
              <a:t>08.11.2019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AFB00-C78A-4044-B88E-CED450AB0CA1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1CC2EF-C906-4E21-9CED-5D818BA7C40D}" type="datetimeFigureOut">
              <a:rPr lang="pl-PL" smtClean="0"/>
              <a:t>08.11.2019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AFB00-C78A-4044-B88E-CED450AB0CA1}" type="slidenum">
              <a:rPr lang="pl-PL" smtClean="0"/>
              <a:t>‹#›</a:t>
            </a:fld>
            <a:endParaRPr lang="pl-PL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1CC2EF-C906-4E21-9CED-5D818BA7C40D}" type="datetimeFigureOut">
              <a:rPr lang="pl-PL" smtClean="0"/>
              <a:t>08.11.2019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AFB00-C78A-4044-B88E-CED450AB0CA1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1CC2EF-C906-4E21-9CED-5D818BA7C40D}" type="datetimeFigureOut">
              <a:rPr lang="pl-PL" smtClean="0"/>
              <a:t>08.11.2019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AFB00-C78A-4044-B88E-CED450AB0CA1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1CC2EF-C906-4E21-9CED-5D818BA7C40D}" type="datetimeFigureOut">
              <a:rPr lang="pl-PL" smtClean="0"/>
              <a:t>08.11.2019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AFB00-C78A-4044-B88E-CED450AB0CA1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1CC2EF-C906-4E21-9CED-5D818BA7C40D}" type="datetimeFigureOut">
              <a:rPr lang="pl-PL" smtClean="0"/>
              <a:t>08.11.2019</a:t>
            </a:fld>
            <a:endParaRPr lang="pl-P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AFB00-C78A-4044-B88E-CED450AB0CA1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1CC2EF-C906-4E21-9CED-5D818BA7C40D}" type="datetimeFigureOut">
              <a:rPr lang="pl-PL" smtClean="0"/>
              <a:t>08.11.2019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AFB00-C78A-4044-B88E-CED450AB0CA1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1CC2EF-C906-4E21-9CED-5D818BA7C40D}" type="datetimeFigureOut">
              <a:rPr lang="pl-PL" smtClean="0"/>
              <a:t>08.11.2019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7DDAFB00-C78A-4044-B88E-CED450AB0CA1}" type="slidenum">
              <a:rPr lang="pl-PL" smtClean="0"/>
              <a:t>‹#›</a:t>
            </a:fld>
            <a:endParaRPr lang="pl-PL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pl-PL" smtClean="0"/>
              <a:t>Kliknij ikonę, aby dodać obraz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  <a:p>
            <a:pPr lvl="1" eaLnBrk="1" latinLnBrk="0" hangingPunct="1"/>
            <a:r>
              <a:rPr kumimoji="0" lang="pl-PL" smtClean="0"/>
              <a:t>Drugi poziom</a:t>
            </a:r>
          </a:p>
          <a:p>
            <a:pPr lvl="2" eaLnBrk="1" latinLnBrk="0" hangingPunct="1"/>
            <a:r>
              <a:rPr kumimoji="0" lang="pl-PL" smtClean="0"/>
              <a:t>Trzeci poziom</a:t>
            </a:r>
          </a:p>
          <a:p>
            <a:pPr lvl="3" eaLnBrk="1" latinLnBrk="0" hangingPunct="1"/>
            <a:r>
              <a:rPr kumimoji="0" lang="pl-PL" smtClean="0"/>
              <a:t>Czwarty poziom</a:t>
            </a:r>
          </a:p>
          <a:p>
            <a:pPr lvl="4" eaLnBrk="1" latinLnBrk="0" hangingPunct="1"/>
            <a:r>
              <a:rPr kumimoji="0" lang="pl-PL" smtClean="0"/>
              <a:t>Piąty poziom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821CC2EF-C906-4E21-9CED-5D818BA7C40D}" type="datetimeFigureOut">
              <a:rPr lang="pl-PL" smtClean="0"/>
              <a:t>08.11.2019</a:t>
            </a:fld>
            <a:endParaRPr lang="pl-PL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DDAFB00-C78A-4044-B88E-CED450AB0CA1}" type="slidenum">
              <a:rPr lang="pl-PL" smtClean="0"/>
              <a:t>‹#›</a:t>
            </a:fld>
            <a:endParaRPr lang="pl-PL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#_edn1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#_edn1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1844825"/>
            <a:ext cx="7772400" cy="1755626"/>
          </a:xfrm>
        </p:spPr>
        <p:txBody>
          <a:bodyPr>
            <a:noAutofit/>
          </a:bodyPr>
          <a:lstStyle/>
          <a:p>
            <a:pPr algn="ctr"/>
            <a:r>
              <a:rPr lang="pl-PL" sz="4400" b="1" dirty="0" smtClean="0">
                <a:latin typeface="Garamond" panose="02020404030301010803" pitchFamily="18" charset="0"/>
              </a:rPr>
              <a:t>FUNKCJONOWANIE ŚRODOWISKOWYCH DOMÓW SAMOPOMOCY</a:t>
            </a:r>
            <a:endParaRPr lang="pl-PL" sz="4400" dirty="0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endParaRPr lang="pl-PL" b="1" dirty="0" smtClean="0">
              <a:solidFill>
                <a:schemeClr val="tx1"/>
              </a:solidFill>
              <a:latin typeface="Garamond" panose="02020404030301010803" pitchFamily="18" charset="0"/>
            </a:endParaRPr>
          </a:p>
          <a:p>
            <a:endParaRPr lang="pl-PL" b="1" dirty="0" smtClean="0">
              <a:solidFill>
                <a:schemeClr val="tx1"/>
              </a:solidFill>
              <a:latin typeface="Garamond" panose="02020404030301010803" pitchFamily="18" charset="0"/>
            </a:endParaRPr>
          </a:p>
          <a:p>
            <a:pPr algn="ctr"/>
            <a:r>
              <a:rPr lang="pl-PL" b="1" dirty="0" smtClean="0">
                <a:solidFill>
                  <a:schemeClr val="tx1"/>
                </a:solidFill>
                <a:latin typeface="Garamond" panose="02020404030301010803" pitchFamily="18" charset="0"/>
              </a:rPr>
              <a:t>Warmińsko-Mazurski Urząd Wojewódzki w Olsztynie</a:t>
            </a:r>
          </a:p>
          <a:p>
            <a:pPr algn="ctr"/>
            <a:endParaRPr lang="pl-PL" b="1" dirty="0" smtClean="0">
              <a:solidFill>
                <a:schemeClr val="tx1"/>
              </a:solidFill>
              <a:latin typeface="Garamond" panose="02020404030301010803" pitchFamily="18" charset="0"/>
            </a:endParaRPr>
          </a:p>
          <a:p>
            <a:pPr algn="ctr"/>
            <a:r>
              <a:rPr lang="pl-PL" b="1" dirty="0" smtClean="0">
                <a:solidFill>
                  <a:schemeClr val="tx1"/>
                </a:solidFill>
                <a:latin typeface="Garamond" panose="02020404030301010803" pitchFamily="18" charset="0"/>
              </a:rPr>
              <a:t>OLSZTYN,  4 LISTOPADA 2019 r.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6519689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l-PL" sz="2800" b="1" dirty="0">
                <a:latin typeface="Garamond" panose="02020404030301010803" pitchFamily="18" charset="0"/>
              </a:rPr>
              <a:t>ZMIANY WPROWADZONE </a:t>
            </a:r>
            <a:br>
              <a:rPr lang="pl-PL" sz="2800" b="1" dirty="0">
                <a:latin typeface="Garamond" panose="02020404030301010803" pitchFamily="18" charset="0"/>
              </a:rPr>
            </a:br>
            <a:r>
              <a:rPr lang="pl-PL" sz="2800" b="1" dirty="0">
                <a:latin typeface="Garamond" panose="02020404030301010803" pitchFamily="18" charset="0"/>
              </a:rPr>
              <a:t>W ROZPORZĄDZENIU c.d.</a:t>
            </a:r>
            <a:endParaRPr lang="pl-PL" sz="28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pl-PL" b="1" dirty="0">
                <a:latin typeface="Times New Roman"/>
                <a:cs typeface="Times New Roman"/>
              </a:rPr>
              <a:t>§</a:t>
            </a:r>
            <a:r>
              <a:rPr lang="pl-PL" b="1" dirty="0">
                <a:latin typeface="Garamond" panose="02020404030301010803" pitchFamily="18" charset="0"/>
              </a:rPr>
              <a:t> 18 </a:t>
            </a:r>
            <a:r>
              <a:rPr lang="pl-PL" dirty="0">
                <a:latin typeface="Garamond" panose="02020404030301010803" pitchFamily="18" charset="0"/>
              </a:rPr>
              <a:t>- standard usług w domu uważa się za spełniony, jeżeli obiekt, w którym usługi są świadczone, spełnia następujące warunki:</a:t>
            </a:r>
          </a:p>
          <a:p>
            <a:pPr marL="0" indent="0" algn="just">
              <a:buNone/>
            </a:pPr>
            <a:r>
              <a:rPr lang="pl-PL" b="1" dirty="0">
                <a:latin typeface="Garamond" panose="02020404030301010803" pitchFamily="18" charset="0"/>
              </a:rPr>
              <a:t>5) </a:t>
            </a:r>
            <a:r>
              <a:rPr lang="pl-PL" dirty="0">
                <a:latin typeface="Garamond" panose="02020404030301010803" pitchFamily="18" charset="0"/>
              </a:rPr>
              <a:t>znajdują się w nim pomieszczenia wyposażone w meble </a:t>
            </a:r>
            <a:br>
              <a:rPr lang="pl-PL" dirty="0">
                <a:latin typeface="Garamond" panose="02020404030301010803" pitchFamily="18" charset="0"/>
              </a:rPr>
            </a:br>
            <a:r>
              <a:rPr lang="pl-PL" dirty="0">
                <a:latin typeface="Garamond" panose="02020404030301010803" pitchFamily="18" charset="0"/>
              </a:rPr>
              <a:t>i sprzęty niezbędne do prowadzonych w nich zajęć, w tym: </a:t>
            </a:r>
          </a:p>
          <a:p>
            <a:pPr marL="0" indent="0" algn="just">
              <a:buNone/>
            </a:pPr>
            <a:r>
              <a:rPr lang="pl-PL" b="1" dirty="0">
                <a:latin typeface="Garamond" panose="02020404030301010803" pitchFamily="18" charset="0"/>
              </a:rPr>
              <a:t>c) </a:t>
            </a:r>
            <a:r>
              <a:rPr lang="pl-PL" dirty="0">
                <a:latin typeface="Garamond" panose="02020404030301010803" pitchFamily="18" charset="0"/>
              </a:rPr>
              <a:t> pokój do indywidualnego poradnictwa psychologicznego, socjalnego, pedagogicznego lub logopedycznego, pełniący ponadto funkcję pokoju wyciszenia, </a:t>
            </a:r>
            <a:r>
              <a:rPr lang="pl-PL" b="1" u="sng" dirty="0">
                <a:solidFill>
                  <a:srgbClr val="FF0000"/>
                </a:solidFill>
                <a:latin typeface="Garamond" panose="02020404030301010803" pitchFamily="18" charset="0"/>
              </a:rPr>
              <a:t>przy czym w domach, </a:t>
            </a:r>
            <a:br>
              <a:rPr lang="pl-PL" b="1" u="sng" dirty="0">
                <a:solidFill>
                  <a:srgbClr val="FF0000"/>
                </a:solidFill>
                <a:latin typeface="Garamond" panose="02020404030301010803" pitchFamily="18" charset="0"/>
              </a:rPr>
            </a:br>
            <a:r>
              <a:rPr lang="pl-PL" b="1" u="sng" dirty="0">
                <a:solidFill>
                  <a:srgbClr val="FF0000"/>
                </a:solidFill>
                <a:latin typeface="Garamond" panose="02020404030301010803" pitchFamily="18" charset="0"/>
              </a:rPr>
              <a:t>w których uczestnikami są osoby ze spektrum autyzmu </a:t>
            </a:r>
            <a:br>
              <a:rPr lang="pl-PL" b="1" u="sng" dirty="0">
                <a:solidFill>
                  <a:srgbClr val="FF0000"/>
                </a:solidFill>
                <a:latin typeface="Garamond" panose="02020404030301010803" pitchFamily="18" charset="0"/>
              </a:rPr>
            </a:br>
            <a:r>
              <a:rPr lang="pl-PL" b="1" u="sng" dirty="0">
                <a:solidFill>
                  <a:srgbClr val="FF0000"/>
                </a:solidFill>
                <a:latin typeface="Garamond" panose="02020404030301010803" pitchFamily="18" charset="0"/>
              </a:rPr>
              <a:t>w liczbie przekraczającej 3 osoby, pokój wyciszeń stanowi odrębne </a:t>
            </a:r>
            <a:r>
              <a:rPr lang="pl-PL" b="1" u="sng" dirty="0" smtClean="0">
                <a:solidFill>
                  <a:srgbClr val="FF0000"/>
                </a:solidFill>
                <a:latin typeface="Garamond" panose="02020404030301010803" pitchFamily="18" charset="0"/>
              </a:rPr>
              <a:t>pomieszczenie. </a:t>
            </a:r>
            <a:endParaRPr lang="pl-PL" b="1" u="sng" dirty="0">
              <a:solidFill>
                <a:srgbClr val="FF0000"/>
              </a:solidFill>
              <a:latin typeface="Garamond" panose="02020404030301010803" pitchFamily="18" charset="0"/>
            </a:endParaRP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07345118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l-PL" sz="2800" b="1" dirty="0">
                <a:latin typeface="Garamond" panose="02020404030301010803" pitchFamily="18" charset="0"/>
              </a:rPr>
              <a:t>ZMIANY WPROWADZONE </a:t>
            </a:r>
            <a:br>
              <a:rPr lang="pl-PL" sz="2800" b="1" dirty="0">
                <a:latin typeface="Garamond" panose="02020404030301010803" pitchFamily="18" charset="0"/>
              </a:rPr>
            </a:br>
            <a:r>
              <a:rPr lang="pl-PL" sz="2800" b="1" dirty="0">
                <a:latin typeface="Garamond" panose="02020404030301010803" pitchFamily="18" charset="0"/>
              </a:rPr>
              <a:t>W ROZPORZĄDZENIU c.d.</a:t>
            </a:r>
            <a:endParaRPr lang="pl-PL" sz="28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pl-PL" b="1" dirty="0">
                <a:latin typeface="Times New Roman"/>
                <a:cs typeface="Times New Roman"/>
              </a:rPr>
              <a:t>§ </a:t>
            </a:r>
            <a:r>
              <a:rPr lang="pl-PL" u="sng" dirty="0">
                <a:solidFill>
                  <a:srgbClr val="FF0000"/>
                </a:solidFill>
                <a:latin typeface="Garamond" panose="02020404030301010803" pitchFamily="18" charset="0"/>
              </a:rPr>
              <a:t>18a -</a:t>
            </a:r>
            <a:r>
              <a:rPr lang="pl-PL" u="sng" baseline="30000" dirty="0">
                <a:solidFill>
                  <a:srgbClr val="FF0000"/>
                </a:solidFill>
                <a:latin typeface="Garamond" panose="02020404030301010803" pitchFamily="18" charset="0"/>
                <a:hlinkClick r:id="rId2"/>
              </a:rPr>
              <a:t> </a:t>
            </a:r>
            <a:r>
              <a:rPr lang="pl-PL" u="sng" baseline="30000" dirty="0">
                <a:solidFill>
                  <a:srgbClr val="FF0000"/>
                </a:solidFill>
                <a:latin typeface="Garamond" panose="02020404030301010803" pitchFamily="18" charset="0"/>
              </a:rPr>
              <a:t> </a:t>
            </a:r>
            <a:r>
              <a:rPr lang="pl-PL" u="sng" dirty="0">
                <a:solidFill>
                  <a:srgbClr val="FF0000"/>
                </a:solidFill>
                <a:latin typeface="Garamond" panose="02020404030301010803" pitchFamily="18" charset="0"/>
              </a:rPr>
              <a:t>sala ogólna umożliwiająca spotykanie się uczestników zajęć i ich rodzin może pełnić funkcję sali aktywizacji i terapii zajęciowej lub pomieszczenia do terapii ruchowej. </a:t>
            </a:r>
          </a:p>
          <a:p>
            <a:pPr marL="0" indent="0" algn="just">
              <a:buNone/>
            </a:pPr>
            <a:r>
              <a:rPr lang="pl-PL" b="1" dirty="0">
                <a:latin typeface="Times New Roman"/>
                <a:cs typeface="Times New Roman"/>
              </a:rPr>
              <a:t>§ </a:t>
            </a:r>
            <a:r>
              <a:rPr lang="pl-PL" b="1" dirty="0">
                <a:latin typeface="Garamond" panose="02020404030301010803" pitchFamily="18" charset="0"/>
              </a:rPr>
              <a:t>23 </a:t>
            </a:r>
            <a:r>
              <a:rPr lang="pl-PL" b="1" dirty="0">
                <a:solidFill>
                  <a:srgbClr val="FF0000"/>
                </a:solidFill>
                <a:latin typeface="Garamond" panose="02020404030301010803" pitchFamily="18" charset="0"/>
              </a:rPr>
              <a:t>ust. 1 </a:t>
            </a:r>
            <a:r>
              <a:rPr lang="pl-PL" dirty="0">
                <a:latin typeface="Garamond" panose="02020404030301010803" pitchFamily="18" charset="0"/>
              </a:rPr>
              <a:t>-</a:t>
            </a:r>
            <a:r>
              <a:rPr lang="pl-PL" b="1" dirty="0">
                <a:latin typeface="Garamond" panose="02020404030301010803" pitchFamily="18" charset="0"/>
              </a:rPr>
              <a:t> </a:t>
            </a:r>
            <a:r>
              <a:rPr lang="pl-PL" dirty="0">
                <a:latin typeface="Garamond" panose="02020404030301010803" pitchFamily="18" charset="0"/>
              </a:rPr>
              <a:t>kierownik domu lub upoważniony przez niego pracownik organizuje, co najmniej raz na 6 miesięcy, zajęcia </a:t>
            </a:r>
            <a:br>
              <a:rPr lang="pl-PL" dirty="0">
                <a:latin typeface="Garamond" panose="02020404030301010803" pitchFamily="18" charset="0"/>
              </a:rPr>
            </a:br>
            <a:r>
              <a:rPr lang="pl-PL" dirty="0">
                <a:latin typeface="Garamond" panose="02020404030301010803" pitchFamily="18" charset="0"/>
              </a:rPr>
              <a:t>i szkolenie dla pracowników w zakresie tematycznym wynikającym ze zgłoszonych przez nich potrzeb, związanych </a:t>
            </a:r>
            <a:br>
              <a:rPr lang="pl-PL" dirty="0">
                <a:latin typeface="Garamond" panose="02020404030301010803" pitchFamily="18" charset="0"/>
              </a:rPr>
            </a:br>
            <a:r>
              <a:rPr lang="pl-PL" dirty="0">
                <a:latin typeface="Garamond" panose="02020404030301010803" pitchFamily="18" charset="0"/>
              </a:rPr>
              <a:t>z funkcjonowaniem domu. </a:t>
            </a:r>
          </a:p>
          <a:p>
            <a:pPr marL="0" indent="0" algn="just">
              <a:buNone/>
            </a:pPr>
            <a:r>
              <a:rPr lang="pl-PL" b="1" dirty="0">
                <a:latin typeface="Times New Roman"/>
                <a:cs typeface="Times New Roman"/>
              </a:rPr>
              <a:t>§ </a:t>
            </a:r>
            <a:r>
              <a:rPr lang="pl-PL" b="1" dirty="0">
                <a:latin typeface="Garamond" panose="02020404030301010803" pitchFamily="18" charset="0"/>
              </a:rPr>
              <a:t>23 </a:t>
            </a:r>
            <a:r>
              <a:rPr lang="pl-PL" b="1" u="sng" dirty="0">
                <a:solidFill>
                  <a:srgbClr val="FF0000"/>
                </a:solidFill>
                <a:latin typeface="Garamond" panose="02020404030301010803" pitchFamily="18" charset="0"/>
              </a:rPr>
              <a:t>ust. 2</a:t>
            </a:r>
            <a:r>
              <a:rPr lang="pl-PL" u="sng" dirty="0">
                <a:solidFill>
                  <a:srgbClr val="FF0000"/>
                </a:solidFill>
                <a:latin typeface="Garamond" panose="02020404030301010803" pitchFamily="18" charset="0"/>
              </a:rPr>
              <a:t> - szkolenie, o którym mowa w ust. 1, w zakresie usług wymienionych w § 14 pkt 2a przeprowadza się dla wszystkich pracowników, przy czym dla osób realizujących treningi, </a:t>
            </a:r>
            <a:br>
              <a:rPr lang="pl-PL" u="sng" dirty="0">
                <a:solidFill>
                  <a:srgbClr val="FF0000"/>
                </a:solidFill>
                <a:latin typeface="Garamond" panose="02020404030301010803" pitchFamily="18" charset="0"/>
              </a:rPr>
            </a:br>
            <a:r>
              <a:rPr lang="pl-PL" u="sng" dirty="0">
                <a:solidFill>
                  <a:srgbClr val="FF0000"/>
                </a:solidFill>
                <a:latin typeface="Garamond" panose="02020404030301010803" pitchFamily="18" charset="0"/>
              </a:rPr>
              <a:t>o których mowa w § 14 pkt 2a, nie rzadziej niż raz na trzy lata. </a:t>
            </a:r>
          </a:p>
          <a:p>
            <a:pPr marL="0" indent="0">
              <a:buNone/>
            </a:pPr>
            <a:endParaRPr lang="pl-PL" dirty="0">
              <a:latin typeface="Garamond" panose="02020404030301010803" pitchFamily="18" charset="0"/>
            </a:endParaRP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53142620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l-PL" sz="2800" b="1" dirty="0">
                <a:latin typeface="Garamond" panose="02020404030301010803" pitchFamily="18" charset="0"/>
              </a:rPr>
              <a:t>ZMIANY WPROWADZONE </a:t>
            </a:r>
            <a:br>
              <a:rPr lang="pl-PL" sz="2800" b="1" dirty="0">
                <a:latin typeface="Garamond" panose="02020404030301010803" pitchFamily="18" charset="0"/>
              </a:rPr>
            </a:br>
            <a:r>
              <a:rPr lang="pl-PL" sz="2800" b="1" dirty="0">
                <a:latin typeface="Garamond" panose="02020404030301010803" pitchFamily="18" charset="0"/>
              </a:rPr>
              <a:t>W ROZPORZĄDZENIU c.d.</a:t>
            </a:r>
            <a:endParaRPr lang="pl-PL" sz="28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 algn="just">
              <a:buNone/>
            </a:pPr>
            <a:r>
              <a:rPr lang="pl-PL" sz="3600" b="1" dirty="0">
                <a:latin typeface="Times New Roman"/>
                <a:cs typeface="Times New Roman"/>
              </a:rPr>
              <a:t>§</a:t>
            </a:r>
            <a:r>
              <a:rPr lang="pl-PL" sz="3600" b="1" dirty="0">
                <a:latin typeface="Garamond" panose="02020404030301010803" pitchFamily="18" charset="0"/>
              </a:rPr>
              <a:t> 26 </a:t>
            </a:r>
            <a:r>
              <a:rPr lang="pl-PL" sz="3600" baseline="30000" dirty="0">
                <a:latin typeface="Garamond" panose="02020404030301010803" pitchFamily="18" charset="0"/>
                <a:hlinkClick r:id="rId2"/>
              </a:rPr>
              <a:t> </a:t>
            </a:r>
            <a:r>
              <a:rPr lang="pl-PL" sz="3600" baseline="30000" dirty="0">
                <a:latin typeface="Garamond" panose="02020404030301010803" pitchFamily="18" charset="0"/>
              </a:rPr>
              <a:t> </a:t>
            </a:r>
            <a:r>
              <a:rPr lang="pl-PL" sz="3600" dirty="0">
                <a:latin typeface="Garamond" panose="02020404030301010803" pitchFamily="18" charset="0"/>
              </a:rPr>
              <a:t>termin dostosowania domów do wymaganych standardów upływa z dniem </a:t>
            </a:r>
            <a:r>
              <a:rPr lang="pl-PL" sz="3600" b="1" u="sng" dirty="0" smtClean="0">
                <a:solidFill>
                  <a:srgbClr val="FF0000"/>
                </a:solidFill>
                <a:latin typeface="Garamond" panose="02020404030301010803" pitchFamily="18" charset="0"/>
              </a:rPr>
              <a:t>31 </a:t>
            </a:r>
            <a:r>
              <a:rPr lang="pl-PL" sz="3600" b="1" u="sng" dirty="0">
                <a:solidFill>
                  <a:srgbClr val="FF0000"/>
                </a:solidFill>
                <a:latin typeface="Garamond" panose="02020404030301010803" pitchFamily="18" charset="0"/>
              </a:rPr>
              <a:t>grudnia 2022 r</a:t>
            </a:r>
            <a:r>
              <a:rPr lang="pl-PL" sz="3600" dirty="0" smtClean="0">
                <a:solidFill>
                  <a:srgbClr val="FF0000"/>
                </a:solidFill>
                <a:latin typeface="Garamond" panose="02020404030301010803" pitchFamily="18" charset="0"/>
              </a:rPr>
              <a:t>.</a:t>
            </a:r>
          </a:p>
          <a:p>
            <a:pPr marL="0" indent="0" algn="just">
              <a:buNone/>
            </a:pPr>
            <a:endParaRPr lang="pl-PL" sz="3600" dirty="0" smtClean="0">
              <a:solidFill>
                <a:srgbClr val="FF0000"/>
              </a:solidFill>
              <a:latin typeface="Garamond" panose="02020404030301010803" pitchFamily="18" charset="0"/>
            </a:endParaRPr>
          </a:p>
          <a:p>
            <a:pPr marL="0" indent="0" algn="just">
              <a:buNone/>
            </a:pPr>
            <a:r>
              <a:rPr lang="pl-PL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§ </a:t>
            </a:r>
            <a:r>
              <a:rPr lang="pl-PL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pl-PL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Termin zamknięcia środowiskowego domu samopomocy ustalony na dany rok kalendarzowy przed dniem wejścia w życie </a:t>
            </a:r>
            <a:r>
              <a:rPr lang="pl-PL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§ </a:t>
            </a:r>
            <a:r>
              <a:rPr lang="pl-PL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6 ust. 3–5 rozporządzenia zmienianego w § 1 w brzmieniu nadanym niniejszym rozporządzeniem w trybie, o którym mowa w § 6 ust. 3 rozporządzenia zmienianego w § 1 w brzmieniu dotychczasowym</a:t>
            </a:r>
            <a:r>
              <a:rPr lang="pl-PL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pozostaje aktualny</a:t>
            </a:r>
            <a:r>
              <a:rPr lang="pl-PL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ctr"/>
            <a:endParaRPr lang="pl-PL" sz="3600" dirty="0"/>
          </a:p>
        </p:txBody>
      </p:sp>
    </p:spTree>
    <p:extLst>
      <p:ext uri="{BB962C8B-B14F-4D97-AF65-F5344CB8AC3E}">
        <p14:creationId xmlns:p14="http://schemas.microsoft.com/office/powerpoint/2010/main" val="167902872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l-PL" sz="2800" b="1" dirty="0">
                <a:latin typeface="Garamond" panose="02020404030301010803" pitchFamily="18" charset="0"/>
              </a:rPr>
              <a:t>ZMIANY WPROWADZONE </a:t>
            </a:r>
            <a:br>
              <a:rPr lang="pl-PL" sz="2800" b="1" dirty="0">
                <a:latin typeface="Garamond" panose="02020404030301010803" pitchFamily="18" charset="0"/>
              </a:rPr>
            </a:br>
            <a:r>
              <a:rPr lang="pl-PL" sz="2800" b="1" dirty="0">
                <a:latin typeface="Garamond" panose="02020404030301010803" pitchFamily="18" charset="0"/>
              </a:rPr>
              <a:t>W ROZPORZĄDZENIU c.d.</a:t>
            </a:r>
            <a:endParaRPr lang="pl-PL" sz="28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pl-PL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§ </a:t>
            </a:r>
            <a:r>
              <a:rPr lang="pl-PL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Do postępowań o skierowanie do środowiskowego domu samopomocy, wszczętych i niezakończonych przed dniem wejścia w życie § 7 ust. 9 rozporządzenia zmienianego w § 1 w brzmieniu nadanym niniejszym rozporządzeniem, stosuje się § 7 ust. 9 rozporządzenia zmienianego w § 1 </a:t>
            </a:r>
            <a:r>
              <a:rPr lang="pl-PL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 </a:t>
            </a:r>
            <a:r>
              <a:rPr lang="pl-PL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brzmieniu  dotychczasowym</a:t>
            </a:r>
            <a: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Decyzje o skierowaniu do środowiskowych domów samopomocy wydane przed dniem wejścia w życie § 7 ust. 9 rozporządzenia zmienianego w § 1 w brzmieniu nadanym niniejszym rozporządzeniem </a:t>
            </a:r>
            <a:r>
              <a:rPr lang="pl-PL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zachowują ważność na okres w nich wskazany</a:t>
            </a:r>
            <a: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34841546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l-PL" sz="2800" b="1" dirty="0">
                <a:latin typeface="Garamond" panose="02020404030301010803" pitchFamily="18" charset="0"/>
              </a:rPr>
              <a:t>ZMIANY WPROWADZONE </a:t>
            </a:r>
            <a:br>
              <a:rPr lang="pl-PL" sz="2800" b="1" dirty="0">
                <a:latin typeface="Garamond" panose="02020404030301010803" pitchFamily="18" charset="0"/>
              </a:rPr>
            </a:br>
            <a:r>
              <a:rPr lang="pl-PL" sz="2800" b="1" dirty="0">
                <a:latin typeface="Garamond" panose="02020404030301010803" pitchFamily="18" charset="0"/>
              </a:rPr>
              <a:t>W ROZPORZĄDZENIU c.d.</a:t>
            </a:r>
            <a:endParaRPr lang="pl-PL" sz="28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pl-PL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§ 4. </a:t>
            </a:r>
            <a:r>
              <a:rPr lang="pl-PL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 przypadku środowiskowego domu samopomocy zlokalizowanego w budynku, w którym w dniu wejścia </a:t>
            </a:r>
            <a:r>
              <a:rPr lang="pl-PL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pl-PL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 życie § </a:t>
            </a:r>
            <a:r>
              <a:rPr lang="pl-PL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18 pkt 5 lit. c rozporządzenia zmienianego </a:t>
            </a:r>
            <a:r>
              <a:rPr lang="pl-PL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pl-PL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 </a:t>
            </a:r>
            <a:r>
              <a:rPr lang="pl-PL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§ 1 w brzmieniu nadanym niniejszym rozporządzeniem </a:t>
            </a:r>
            <a:r>
              <a:rPr lang="pl-PL" sz="28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był </a:t>
            </a:r>
            <a:r>
              <a:rPr lang="pl-PL" sz="28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prowadzony środowiskowy </a:t>
            </a:r>
            <a:r>
              <a:rPr lang="pl-PL" sz="28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dom samopomocy, wymóg dotyczący usytuowania pokoju </a:t>
            </a:r>
            <a:r>
              <a:rPr lang="pl-PL" sz="2800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wyciszeń</a:t>
            </a:r>
            <a:r>
              <a:rPr lang="pl-PL" sz="28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w odrębnym pomieszczeniu stosuje się, </a:t>
            </a:r>
            <a:r>
              <a:rPr lang="pl-PL" sz="2800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jeżeli liczba uczestników ze spektrum autyzmu przekracza 5 osób</a:t>
            </a:r>
            <a:r>
              <a:rPr lang="pl-PL" sz="28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pl-PL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§ </a:t>
            </a:r>
            <a:r>
              <a:rPr lang="pl-PL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5. </a:t>
            </a:r>
            <a:r>
              <a:rPr lang="pl-PL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Pierwsze szkolenie, o którym mowa w § 23 ust. 2 rozporządzenia zmienianego w § 1 w brzmieniu nadanym niniejszym rozporządzeniem, przeprowadza się w terminie roku od dnia wejścia w życie niniejszego rozporządzenia</a:t>
            </a:r>
            <a: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18364235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l-PL" sz="2800" b="1" dirty="0">
                <a:latin typeface="Garamond" panose="02020404030301010803" pitchFamily="18" charset="0"/>
              </a:rPr>
              <a:t>ZMIANY WPROWADZONE </a:t>
            </a:r>
            <a:br>
              <a:rPr lang="pl-PL" sz="2800" b="1" dirty="0">
                <a:latin typeface="Garamond" panose="02020404030301010803" pitchFamily="18" charset="0"/>
              </a:rPr>
            </a:br>
            <a:r>
              <a:rPr lang="pl-PL" sz="2800" b="1" dirty="0">
                <a:latin typeface="Garamond" panose="02020404030301010803" pitchFamily="18" charset="0"/>
              </a:rPr>
              <a:t>W ROZPORZĄDZENIU </a:t>
            </a:r>
            <a:r>
              <a:rPr lang="pl-PL" sz="2800" b="1" dirty="0" smtClean="0">
                <a:solidFill>
                  <a:srgbClr val="FF0000"/>
                </a:solidFill>
                <a:latin typeface="Garamond" panose="02020404030301010803" pitchFamily="18" charset="0"/>
              </a:rPr>
              <a:t>od 6.06.2019 r.</a:t>
            </a:r>
            <a:endParaRPr lang="pl-PL" sz="2800" dirty="0">
              <a:solidFill>
                <a:srgbClr val="FF0000"/>
              </a:solidFill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pl-PL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§ 3. </a:t>
            </a:r>
            <a: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Domy, w zależności od kategorii osób, dla których są przeznaczone, dzielą się na następujące typy:</a:t>
            </a:r>
          </a:p>
          <a:p>
            <a:pPr marL="0" indent="0" algn="just">
              <a:buNone/>
            </a:pPr>
            <a: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0" indent="0" algn="just">
              <a:buNone/>
            </a:pPr>
            <a:r>
              <a:rPr lang="pl-PL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1) </a:t>
            </a:r>
            <a: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typ A - dla osób przewlekle psychicznie chorych;</a:t>
            </a:r>
          </a:p>
          <a:p>
            <a:pPr marL="0" indent="0" algn="just">
              <a:buNone/>
            </a:pPr>
            <a:endParaRPr lang="pl-PL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pl-PL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 </a:t>
            </a:r>
            <a:r>
              <a:rPr lang="pl-P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typ </a:t>
            </a:r>
            <a: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  <a:t>B - dla osób z niepełnosprawnością intelektualną; </a:t>
            </a:r>
          </a:p>
          <a:p>
            <a:pPr marL="0" indent="0" algn="just">
              <a:buNone/>
            </a:pPr>
            <a:endParaRPr lang="pl-PL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pl-PL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3) </a:t>
            </a:r>
            <a: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typ C - dla osób wykazujących inne przewlekłe zaburzenia czynności psychicznych; </a:t>
            </a:r>
          </a:p>
          <a:p>
            <a:pPr marL="0" indent="0" algn="just">
              <a:buNone/>
            </a:pPr>
            <a:endParaRPr lang="pl-PL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pl-PL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4) </a:t>
            </a:r>
            <a:r>
              <a:rPr lang="pl-PL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typ </a:t>
            </a:r>
            <a:r>
              <a:rPr lang="pl-PL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 - dla osób ze spektr</a:t>
            </a:r>
            <a:r>
              <a:rPr lang="pl-PL" dirty="0">
                <a:solidFill>
                  <a:srgbClr val="FF0000"/>
                </a:solidFill>
              </a:rPr>
              <a:t>um autyzmu lub niepełnosprawnościami sprzężonymi. </a:t>
            </a:r>
          </a:p>
        </p:txBody>
      </p:sp>
    </p:spTree>
    <p:extLst>
      <p:ext uri="{BB962C8B-B14F-4D97-AF65-F5344CB8AC3E}">
        <p14:creationId xmlns:p14="http://schemas.microsoft.com/office/powerpoint/2010/main" val="174359161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l-PL" sz="2800" b="1" dirty="0">
                <a:latin typeface="Garamond" panose="02020404030301010803" pitchFamily="18" charset="0"/>
              </a:rPr>
              <a:t>ZMIANY WPROWADZONE </a:t>
            </a:r>
            <a:br>
              <a:rPr lang="pl-PL" sz="2800" b="1" dirty="0">
                <a:latin typeface="Garamond" panose="02020404030301010803" pitchFamily="18" charset="0"/>
              </a:rPr>
            </a:br>
            <a:r>
              <a:rPr lang="pl-PL" sz="2800" b="1" dirty="0">
                <a:latin typeface="Garamond" panose="02020404030301010803" pitchFamily="18" charset="0"/>
              </a:rPr>
              <a:t>W ROZPORZĄDZENIU </a:t>
            </a:r>
            <a:r>
              <a:rPr lang="pl-PL" sz="2800" b="1" dirty="0">
                <a:solidFill>
                  <a:srgbClr val="FF0000"/>
                </a:solidFill>
                <a:latin typeface="Garamond" panose="02020404030301010803" pitchFamily="18" charset="0"/>
              </a:rPr>
              <a:t>od 6.06.2019 r.</a:t>
            </a:r>
            <a:endParaRPr lang="pl-PL" sz="28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pl-PL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§ </a:t>
            </a:r>
            <a:r>
              <a:rPr lang="pl-PL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5. </a:t>
            </a:r>
            <a:r>
              <a:rPr lang="pl-P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Liczba </a:t>
            </a:r>
            <a: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  <a:t>miejsc w domu usytuowanym w jednym budynku nie może być mniejsza niż 15 i większa niż 60, z zastrzeżeniem ust. 2 </a:t>
            </a:r>
            <a:r>
              <a:rPr lang="pl-PL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 3. </a:t>
            </a:r>
          </a:p>
          <a:p>
            <a:pPr marL="0" indent="0" algn="just">
              <a:buNone/>
            </a:pPr>
            <a:r>
              <a:rPr lang="pl-P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Maksymalna liczba miejsc w domu prowadzonym </a:t>
            </a:r>
            <a:r>
              <a:rPr lang="pl-PL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w kilku odrębnych budynkach nie może być większa niż 120</a:t>
            </a:r>
            <a: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pl-PL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3.Liczba </a:t>
            </a:r>
            <a:r>
              <a:rPr lang="pl-PL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miejsc w domu typu D nie może być mniejsza niż: </a:t>
            </a:r>
          </a:p>
          <a:p>
            <a:pPr marL="0" indent="0" algn="just">
              <a:buNone/>
            </a:pPr>
            <a:r>
              <a:rPr lang="pl-PL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pl-PL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pl-PL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5 - w przypadku gdy uczestnikami domu są wyłącznie osoby ze spektrum autyzmu; </a:t>
            </a:r>
          </a:p>
          <a:p>
            <a:pPr marL="0" indent="0" algn="just">
              <a:buNone/>
            </a:pPr>
            <a:r>
              <a:rPr lang="pl-PL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pl-PL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pl-PL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7 - w przypadku gdy uczestnikami domu są wyłącznie osoby </a:t>
            </a:r>
            <a:r>
              <a:rPr lang="pl-PL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pl-PL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 </a:t>
            </a:r>
            <a:r>
              <a:rPr lang="pl-PL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niepełnosprawnościami sprzężonymi albo osoby ze spektrum autyzmu i niepełnosprawnościami sprzężonymi. </a:t>
            </a:r>
          </a:p>
        </p:txBody>
      </p:sp>
    </p:spTree>
    <p:extLst>
      <p:ext uri="{BB962C8B-B14F-4D97-AF65-F5344CB8AC3E}">
        <p14:creationId xmlns:p14="http://schemas.microsoft.com/office/powerpoint/2010/main" val="203591475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l-PL" sz="2800" b="1" dirty="0">
                <a:latin typeface="Garamond" panose="02020404030301010803" pitchFamily="18" charset="0"/>
              </a:rPr>
              <a:t>ZMIANY WPROWADZONE </a:t>
            </a:r>
            <a:br>
              <a:rPr lang="pl-PL" sz="2800" b="1" dirty="0">
                <a:latin typeface="Garamond" panose="02020404030301010803" pitchFamily="18" charset="0"/>
              </a:rPr>
            </a:br>
            <a:r>
              <a:rPr lang="pl-PL" sz="2800" b="1" dirty="0">
                <a:latin typeface="Garamond" panose="02020404030301010803" pitchFamily="18" charset="0"/>
              </a:rPr>
              <a:t>W ROZPORZĄDZENIU </a:t>
            </a:r>
            <a:r>
              <a:rPr lang="pl-PL" sz="2800" b="1" dirty="0">
                <a:solidFill>
                  <a:srgbClr val="FF0000"/>
                </a:solidFill>
                <a:latin typeface="Garamond" panose="02020404030301010803" pitchFamily="18" charset="0"/>
              </a:rPr>
              <a:t>od 6.06.2019 r.</a:t>
            </a:r>
            <a:endParaRPr lang="pl-PL" sz="28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pl-PL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§ 12. </a:t>
            </a:r>
            <a: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Wskaźnik zatrudnienia pracowników zespołu wspierająco-aktywizującego wynosi nie mniej niż 1 etat na:</a:t>
            </a:r>
          </a:p>
          <a:p>
            <a:pPr marL="0" indent="0" algn="just">
              <a:buNone/>
            </a:pPr>
            <a:r>
              <a:rPr lang="pl-PL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1) </a:t>
            </a:r>
            <a:r>
              <a:rPr lang="pl-P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7 </a:t>
            </a:r>
            <a: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  <a:t>uczestników w domu typu </a:t>
            </a:r>
            <a:r>
              <a:rPr lang="pl-P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A;</a:t>
            </a:r>
          </a:p>
          <a:p>
            <a:pPr marL="0" indent="0" algn="just">
              <a:buNone/>
            </a:pPr>
            <a:r>
              <a:rPr lang="pl-PL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2) </a:t>
            </a:r>
            <a:r>
              <a:rPr lang="pl-P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5 uczestników w domu typu B lub C; </a:t>
            </a:r>
          </a:p>
          <a:p>
            <a:pPr marL="0" indent="0" algn="just">
              <a:buNone/>
            </a:pPr>
            <a:r>
              <a:rPr lang="pl-PL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pl-PL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pl-PL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l-PL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 uczestników w domu typu D. </a:t>
            </a:r>
          </a:p>
          <a:p>
            <a:pPr marL="0" indent="0" algn="just">
              <a:buNone/>
            </a:pPr>
            <a:r>
              <a:rPr lang="pl-P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1a.W </a:t>
            </a:r>
            <a: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przypadku uczestników z niepełnosprawnościami sprzężonymi lub spektrum autyzmu, będących uczestnikami domów typu A, B i C, wskaźnik zatrudnienia pracowników zespołu wspierająco-aktywizującego wynosi nie mniej niż </a:t>
            </a:r>
            <a:r>
              <a:rPr lang="pl-P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pl-P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 </a:t>
            </a:r>
            <a: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  <a:t>etat na 3 uczestników. </a:t>
            </a:r>
          </a:p>
          <a:p>
            <a:pPr marL="0" indent="0" algn="just">
              <a:buNone/>
            </a:pPr>
            <a:r>
              <a:rPr lang="pl-P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W przypadku łączenia typów domów wskaźnik zatrudnienia stosuje się odpowiednio do liczby uczestników każdego typu.</a:t>
            </a:r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73839109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l-PL" sz="2800" b="1" dirty="0">
                <a:latin typeface="Garamond" panose="02020404030301010803" pitchFamily="18" charset="0"/>
              </a:rPr>
              <a:t>ZMIANY WPROWADZONE </a:t>
            </a:r>
            <a:br>
              <a:rPr lang="pl-PL" sz="2800" b="1" dirty="0">
                <a:latin typeface="Garamond" panose="02020404030301010803" pitchFamily="18" charset="0"/>
              </a:rPr>
            </a:br>
            <a:r>
              <a:rPr lang="pl-PL" sz="2800" b="1" dirty="0">
                <a:latin typeface="Garamond" panose="02020404030301010803" pitchFamily="18" charset="0"/>
              </a:rPr>
              <a:t>W ROZPORZĄDZENIU </a:t>
            </a:r>
            <a:r>
              <a:rPr lang="pl-PL" sz="2800" b="1" dirty="0">
                <a:solidFill>
                  <a:srgbClr val="FF0000"/>
                </a:solidFill>
                <a:latin typeface="Garamond" panose="02020404030301010803" pitchFamily="18" charset="0"/>
              </a:rPr>
              <a:t>od 6.06.2019 r.</a:t>
            </a:r>
            <a:endParaRPr lang="pl-PL" sz="28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pl-PL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§ 26 </a:t>
            </a:r>
            <a:r>
              <a:rPr lang="pl-P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Termin </a:t>
            </a:r>
            <a: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dostosowania domów do wymaganych standardów upływa z dniem </a:t>
            </a:r>
            <a:r>
              <a:rPr lang="pl-PL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31 grudnia 2022 r., </a:t>
            </a:r>
            <a:r>
              <a:rPr lang="pl-PL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 wyłączeniem domów typu </a:t>
            </a:r>
            <a:r>
              <a:rPr lang="pl-PL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D.</a:t>
            </a:r>
          </a:p>
          <a:p>
            <a:pPr marL="0" indent="0" algn="just">
              <a:buNone/>
            </a:pPr>
            <a:endParaRPr lang="pl-PL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pl-PL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§ </a:t>
            </a:r>
            <a:r>
              <a:rPr lang="pl-PL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26 w brzmieniu rozporządzenia z dnia 18.12.2018 r. (Dz.U. z 2018 r. poz. 2411), które </a:t>
            </a:r>
            <a:r>
              <a:rPr lang="pl-PL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weszło </a:t>
            </a:r>
            <a:r>
              <a:rPr lang="pl-PL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 życie 31.12.2018 r.; zmieniony rozporządzeniem z dnia 16.05.2019 r. (Dz.U. z 2019 r. poz. 967), które </a:t>
            </a:r>
            <a:r>
              <a:rPr lang="pl-PL" b="1" u="sng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weszło </a:t>
            </a:r>
            <a:r>
              <a:rPr lang="pl-PL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 życie 6.06.2019 r.</a:t>
            </a:r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58116612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4294967295"/>
          </p:nvPr>
        </p:nvSpPr>
        <p:spPr>
          <a:xfrm>
            <a:off x="539552" y="1196752"/>
            <a:ext cx="8229600" cy="505584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pl-PL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NIEPRAWIDŁOWOŚCI </a:t>
            </a:r>
            <a:r>
              <a:rPr lang="pl-PL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pl-PL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 </a:t>
            </a:r>
            <a:r>
              <a:rPr lang="pl-PL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UCHYBIENIA STWIERDZONE </a:t>
            </a:r>
            <a:r>
              <a:rPr lang="pl-PL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pl-PL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 </a:t>
            </a:r>
            <a:r>
              <a:rPr lang="pl-PL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TOKU KONTROLI ŚRODOWISKOWYCH DOMÓW </a:t>
            </a:r>
            <a:r>
              <a:rPr lang="pl-PL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SAMOPOMOCY - </a:t>
            </a:r>
            <a:r>
              <a:rPr lang="pl-PL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M.IN.</a:t>
            </a:r>
            <a:endParaRPr lang="pl-PL" sz="4000" dirty="0"/>
          </a:p>
        </p:txBody>
      </p:sp>
    </p:spTree>
    <p:extLst>
      <p:ext uri="{BB962C8B-B14F-4D97-AF65-F5344CB8AC3E}">
        <p14:creationId xmlns:p14="http://schemas.microsoft.com/office/powerpoint/2010/main" val="8190416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4294967295"/>
          </p:nvPr>
        </p:nvSpPr>
        <p:spPr>
          <a:xfrm>
            <a:off x="467544" y="1844824"/>
            <a:ext cx="8229600" cy="438943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pl-PL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ZMIANY </a:t>
            </a:r>
            <a:r>
              <a:rPr lang="pl-PL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WPROWADZONE </a:t>
            </a:r>
            <a:r>
              <a:rPr lang="pl-PL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pl-PL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 ROZPORZĄDZENIU MPiPS WS. ŚRODOWISKOWYCH DOMÓW </a:t>
            </a:r>
            <a:r>
              <a:rPr lang="pl-PL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SAMOPOMOCY -</a:t>
            </a:r>
          </a:p>
          <a:p>
            <a:pPr marL="0" indent="0" algn="ctr">
              <a:buNone/>
            </a:pPr>
            <a:r>
              <a:rPr lang="pl-PL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od </a:t>
            </a:r>
            <a:r>
              <a:rPr lang="pl-PL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31.12.2018 r. i od 11.01.2019 r. </a:t>
            </a:r>
            <a:endParaRPr lang="pl-PL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97288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pl-PL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NIEPRAWIDŁOWOŚCI i UCHYBIENIA STWIERDZONE W TOKU KONTROLI ŚRODOWISKOWYCH DOMÓW SAMOPOMOCY </a:t>
            </a:r>
            <a:endParaRPr lang="pl-PL" sz="28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Font typeface="Arial" panose="020B0604020202020204" pitchFamily="34" charset="0"/>
              <a:buChar char="•"/>
            </a:pPr>
            <a:r>
              <a:rPr lang="pl-PL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Powierzanie osobom zatrudnionym na stanowisku opiekuna prowadzenia pracowni i zajęć w ramach terapii zajęciowej, niezgodnie z rozporządzeniem Ministra Pracy i Polityki Społecznej z dnia 7 sierpnia 2014 r. w sprawie klasyfikacji zawodów i specjalności na potrzeby rynku pracy oraz zakresu jej stosowania (Dz. U. z 2018 r., poz. 227) oraz opracowanymi do ww. rozporządzenia </a:t>
            </a:r>
            <a:r>
              <a:rPr lang="pl-PL" sz="24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opisami stanowisk </a:t>
            </a:r>
            <a:r>
              <a:rPr lang="pl-PL" sz="24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pracy</a:t>
            </a:r>
            <a:r>
              <a:rPr lang="pl-PL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pl-PL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Brak </a:t>
            </a:r>
            <a:r>
              <a:rPr lang="pl-PL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ciągłości zatrudnienia psychologa przez co uczestnikom nie zabezpieczano w sposób ciągły poradnictwa psychologicznego zgodnie z § 14 ust. 4 rozporządzenia </a:t>
            </a:r>
            <a:r>
              <a:rPr lang="pl-PL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pl-PL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 </a:t>
            </a:r>
            <a:r>
              <a:rPr lang="pl-PL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sprawie </a:t>
            </a:r>
            <a:r>
              <a:rPr lang="pl-PL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śds</a:t>
            </a:r>
            <a:r>
              <a:rPr lang="pl-PL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514350" indent="-514350" algn="just">
              <a:buAutoNum type="arabicPeriod"/>
            </a:pPr>
            <a:endParaRPr lang="pl-PL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 algn="just">
              <a:buAutoNum type="arabicPeriod"/>
            </a:pPr>
            <a:endParaRPr lang="pl-PL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86230635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pl-PL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NIEPRAWIDŁOWOŚCI i UCHYBIENIA STWIERDZONE W TOKU KONTROLI ŚRODOWISKOWYCH DOMÓW SAMOPOMOCY</a:t>
            </a:r>
            <a:endParaRPr lang="pl-PL" sz="28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pl-PL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Świadczenie poradnictwa psychologicznego </a:t>
            </a:r>
            <a:r>
              <a:rPr lang="pl-PL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pl-PL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 </a:t>
            </a:r>
            <a:r>
              <a:rPr lang="pl-PL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ograniczonym zakresie, nieadekwatnie do potrzeb uczestników</a:t>
            </a:r>
            <a:r>
              <a:rPr lang="pl-PL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pl-PL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Zatrudnienie psychologa w systemie zadaniowym </a:t>
            </a:r>
            <a:br>
              <a:rPr lang="pl-PL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 powierzenie mu między innymi nadzoru nad dokumentacją ŚDS</a:t>
            </a:r>
            <a:r>
              <a:rPr lang="pl-PL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pl-PL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pl-PL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Brak </a:t>
            </a:r>
            <a:r>
              <a:rPr lang="pl-PL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wypełniania przez opiekuna zakresu obowiązków </a:t>
            </a:r>
            <a:r>
              <a:rPr lang="pl-PL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pl-PL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 </a:t>
            </a:r>
            <a:r>
              <a:rPr lang="pl-PL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pełnym wymiarze czasu pracy, zgodnie z zawartą umową o pracę (realizacja zadań z zakresu sprzątania, kierowania pojazdami, bieżących napraw urządzeń i mebli</a:t>
            </a:r>
            <a:r>
              <a:rPr lang="pl-PL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endParaRPr lang="pl-PL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4754338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pl-PL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NIEPRAWIDŁOWOŚCI i UCHYBIENIA STWIERDZONE W TOKU KONTROLI ŚRODOWISKOWYCH DOMÓW SAMOPOMOCY</a:t>
            </a:r>
            <a:endParaRPr lang="pl-PL" sz="28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lvl="0" algn="just"/>
            <a:r>
              <a:rPr lang="pl-PL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Zatrudnianie pracowników niespełniających wymagań </a:t>
            </a:r>
            <a:r>
              <a:rPr lang="pl-PL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pl-PL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 </a:t>
            </a:r>
            <a:r>
              <a:rPr lang="pl-PL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zakresie posiadania doświadczenia zawodowego polegającego na realizacji usług dla osób </a:t>
            </a:r>
            <a:br>
              <a:rPr lang="pl-PL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z zaburzeniami psychicznymi. </a:t>
            </a:r>
          </a:p>
          <a:p>
            <a:pPr algn="just"/>
            <a:r>
              <a:rPr lang="pl-PL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Wynagrodzenia </a:t>
            </a:r>
            <a:r>
              <a:rPr lang="pl-PL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pracowników Domu przekraczało dwukrotność wysokości przeciętnego miesięcznego wynagrodzenia brutto w sektorze przedsiębiorstw ustalonego w oparciu o informacje GUS.</a:t>
            </a:r>
          </a:p>
          <a:p>
            <a:pPr lvl="0" algn="just"/>
            <a:r>
              <a:rPr lang="pl-PL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Brak spełnienia wskaźnika </a:t>
            </a:r>
            <a:r>
              <a:rPr lang="pl-PL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zatrudnienia pracowników zespołu wspierająco-aktywizującego, zgodnie </a:t>
            </a:r>
            <a:r>
              <a:rPr lang="pl-PL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 wymogiem </a:t>
            </a:r>
            <a:r>
              <a:rPr lang="pl-PL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§12 </a:t>
            </a:r>
            <a:r>
              <a:rPr lang="pl-PL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rozporządzenia </a:t>
            </a:r>
            <a:r>
              <a:rPr lang="pl-PL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 sprawie </a:t>
            </a:r>
            <a:r>
              <a:rPr lang="pl-PL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środowiskowych </a:t>
            </a:r>
            <a:r>
              <a:rPr lang="pl-PL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domów samopomocy.</a:t>
            </a:r>
          </a:p>
          <a:p>
            <a:pPr algn="just"/>
            <a:endParaRPr lang="pl-PL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64952603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pl-PL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NIEPRAWIDŁOWOŚCI i UCHYBIENIA STWIERDZONE W TOKU KONTROLI ŚRODOWISKOWYCH DOMÓW SAMOPOMOCY</a:t>
            </a:r>
            <a:endParaRPr lang="pl-PL" sz="28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pl-PL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Zatrudnienie lekarza psychiatry w ŚDS wbrew </a:t>
            </a:r>
            <a:r>
              <a:rPr lang="pl-PL" sz="2800" dirty="0">
                <a:latin typeface="Times New Roman"/>
                <a:cs typeface="Times New Roman"/>
              </a:rPr>
              <a:t>§ 10 ust. 2 rozporządzenia </a:t>
            </a:r>
            <a:r>
              <a:rPr lang="pl-PL" sz="2800" dirty="0" err="1">
                <a:latin typeface="Times New Roman"/>
                <a:cs typeface="Times New Roman"/>
              </a:rPr>
              <a:t>ws</a:t>
            </a:r>
            <a:r>
              <a:rPr lang="pl-PL" sz="2800" dirty="0">
                <a:latin typeface="Times New Roman"/>
                <a:cs typeface="Times New Roman"/>
              </a:rPr>
              <a:t>. </a:t>
            </a:r>
            <a:r>
              <a:rPr lang="pl-PL" sz="2800" dirty="0" err="1">
                <a:latin typeface="Times New Roman"/>
                <a:cs typeface="Times New Roman"/>
              </a:rPr>
              <a:t>śds</a:t>
            </a:r>
            <a:r>
              <a:rPr lang="pl-PL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oraz dowożenie do lekarza psychiatry </a:t>
            </a:r>
            <a:r>
              <a:rPr lang="pl-PL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 </a:t>
            </a:r>
            <a:r>
              <a:rPr lang="pl-PL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opłacanie wizyty z dotacji na funkcjonowanie </a:t>
            </a:r>
            <a:r>
              <a:rPr lang="pl-PL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śds</a:t>
            </a:r>
            <a:r>
              <a:rPr lang="pl-PL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(wizyty prywatne).</a:t>
            </a:r>
          </a:p>
          <a:p>
            <a:pPr marL="0" indent="0" algn="just">
              <a:buNone/>
            </a:pPr>
            <a:r>
              <a:rPr lang="pl-PL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Dopuszcza się zatrudnienie pracowników realizujących świadczenia zdrowotne, w szczególności rehabilitacyjne i w zakresie opieki pielęgniarskiej, jeżeli potrzeby uczestników wskazują na konieczność </a:t>
            </a:r>
            <a:r>
              <a:rPr lang="pl-PL" sz="28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codziennego świadczenia tych usług</a:t>
            </a:r>
            <a:endParaRPr lang="pl-PL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endParaRPr lang="pl-PL" dirty="0"/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31858561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pl-PL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NIEPRAWIDŁOWOŚCI i UCHYBIENIA STWIERDZONE W TOKU KONTROLI ŚRODOWISKOWYCH DOMÓW SAMOPOMOCY</a:t>
            </a:r>
            <a:endParaRPr lang="pl-PL" sz="28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 algn="just">
              <a:buNone/>
            </a:pPr>
            <a:r>
              <a:rPr lang="pl-PL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Środowiskowe </a:t>
            </a:r>
            <a:r>
              <a:rPr lang="pl-PL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domy samopomocy są to ośrodki wsparcia dla osób </a:t>
            </a:r>
            <a:r>
              <a:rPr lang="pl-PL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 </a:t>
            </a:r>
            <a:r>
              <a:rPr lang="pl-PL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zaburzeniami psychicznymi. Niemniej jednak, </a:t>
            </a:r>
            <a:r>
              <a:rPr lang="pl-PL" sz="28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 do zasady nie świadczą usług leczniczych i medycznych</a:t>
            </a:r>
            <a:r>
              <a:rPr lang="pl-PL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lecz usługi w ramach indywidulanych lub zespołowych treningów samoobsługi </a:t>
            </a:r>
            <a:r>
              <a:rPr lang="pl-PL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 </a:t>
            </a:r>
            <a:r>
              <a:rPr lang="pl-PL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treningów umiejętności społecznych, polegających na nauce, rozwijaniu lub podtrzymywaniu umiejętności w zakresie czynności dnia codziennego i funkcjonowaniu w życiu społecznym. </a:t>
            </a:r>
          </a:p>
          <a:p>
            <a:pPr marL="0" indent="0" algn="just">
              <a:buNone/>
            </a:pPr>
            <a:endParaRPr lang="pl-PL" sz="2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pl-PL" sz="23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4068471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pl-PL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NIEPRAWIDŁOWOŚCI i UCHYBIENIA STWIERDZONE W TOKU KONTROLI ŚRODOWISKOWYCH DOMÓW SAMOPOMOCY</a:t>
            </a:r>
            <a:endParaRPr lang="pl-PL" sz="28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pl-P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Ponadto</a:t>
            </a:r>
            <a: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§ 14 pkt 6 rozporządzenia w </a:t>
            </a:r>
            <a:r>
              <a:rPr lang="pl-P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sprawie środowiskowych </a:t>
            </a:r>
            <a: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domów pomocy społecznej obliguje ŚDS względem </a:t>
            </a:r>
            <a:r>
              <a:rPr lang="pl-P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uczestników </a:t>
            </a:r>
            <a:r>
              <a:rPr lang="pl-PL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wyłącznie </a:t>
            </a:r>
            <a:r>
              <a:rPr lang="pl-PL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 pomocy w dostępie do niezbędnych świadczeń zdrowotnych</a:t>
            </a:r>
            <a:r>
              <a:rPr lang="pl-PL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uzgadniania </a:t>
            </a:r>
            <a:r>
              <a:rPr lang="pl-PL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i planowania terminów wizyt </a:t>
            </a:r>
            <a:r>
              <a:rPr lang="pl-PL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pl-PL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 </a:t>
            </a:r>
            <a:r>
              <a:rPr lang="pl-PL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właściwego lekarza specjalisty, </a:t>
            </a:r>
            <a:r>
              <a:rPr lang="pl-PL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pomocy w </a:t>
            </a:r>
            <a:r>
              <a:rPr lang="pl-PL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zakupie leków oraz </a:t>
            </a:r>
            <a:r>
              <a:rPr lang="pl-PL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 </a:t>
            </a:r>
            <a:r>
              <a:rPr lang="pl-PL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dotarciu do placówek medycznych</a:t>
            </a:r>
            <a: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Zatem ponoszenie </a:t>
            </a:r>
            <a:r>
              <a:rPr lang="pl-P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przez ŚDS </a:t>
            </a:r>
            <a: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kosztów związanych z opłaceniem lekarza psychiatry jest </a:t>
            </a:r>
            <a:r>
              <a:rPr lang="pl-P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nieuzasadnionym wydatkowaniem </a:t>
            </a:r>
            <a: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  <a:t>środków publicznych.</a:t>
            </a:r>
          </a:p>
        </p:txBody>
      </p:sp>
    </p:spTree>
    <p:extLst>
      <p:ext uri="{BB962C8B-B14F-4D97-AF65-F5344CB8AC3E}">
        <p14:creationId xmlns:p14="http://schemas.microsoft.com/office/powerpoint/2010/main" val="217168572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pl-PL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NIEPRAWIDŁOWOŚCI i UCHYBIENIA STWIERDZONE W TOKU KONTROLI ŚRODOWISKOWYCH DOMÓW SAMOPOMOCY</a:t>
            </a:r>
            <a:endParaRPr lang="pl-PL" sz="28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pl-PL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Brak organizowania nie rzadziej niż raz na 6 m-</a:t>
            </a:r>
            <a:r>
              <a:rPr lang="pl-PL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cy</a:t>
            </a:r>
            <a:r>
              <a:rPr lang="pl-PL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zajęć </a:t>
            </a:r>
            <a:r>
              <a:rPr lang="pl-PL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 </a:t>
            </a:r>
            <a:r>
              <a:rPr lang="pl-PL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szkoleń dla pracowników w zakresie wynikającym ze zgłoszonych przez nich potrzeb związanych z funkcjonowaniem domu.</a:t>
            </a:r>
          </a:p>
          <a:p>
            <a:pPr algn="just"/>
            <a:r>
              <a:rPr lang="pl-PL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Podpisywanie ewidencji obecności </a:t>
            </a:r>
            <a:r>
              <a:rPr lang="pl-PL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przez uczestników </a:t>
            </a:r>
            <a:r>
              <a:rPr lang="pl-PL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pl-PL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 wyprzedzeniem.</a:t>
            </a:r>
          </a:p>
          <a:p>
            <a:pPr algn="just"/>
            <a:r>
              <a:rPr lang="pl-PL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Brak </a:t>
            </a:r>
            <a:r>
              <a:rPr lang="pl-PL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dokumentów organizacyjnych </a:t>
            </a:r>
            <a:r>
              <a:rPr lang="pl-PL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ŚDS oraz </a:t>
            </a:r>
            <a:r>
              <a:rPr lang="pl-PL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akt </a:t>
            </a:r>
            <a:r>
              <a:rPr lang="pl-PL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pl-PL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 </a:t>
            </a:r>
            <a:r>
              <a:rPr lang="pl-PL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siedzibie </a:t>
            </a:r>
            <a:r>
              <a:rPr lang="pl-PL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Domu.</a:t>
            </a:r>
            <a:endParaRPr lang="pl-PL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8330301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pl-PL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NIEPRAWIDŁOWOŚCI i UCHYBIENIA STWIERDZONE W TOKU KONTROLI ŚRODOWISKOWYCH DOMÓW SAMOPOMOCY</a:t>
            </a:r>
            <a:endParaRPr lang="pl-PL" sz="28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pl-PL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Brak przedłożenia informacji jednostce zlecającej </a:t>
            </a:r>
            <a:br>
              <a:rPr lang="pl-PL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 zamknięciu Domu.</a:t>
            </a:r>
          </a:p>
          <a:p>
            <a:pPr algn="just"/>
            <a:r>
              <a:rPr lang="pl-PL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Brak przedłożenia sprawozdania z działalności ŚDS jednostce zlecającej. </a:t>
            </a:r>
            <a:endParaRPr lang="pl-PL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pl-PL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Ewidencja obecności uczestników niezgodna </a:t>
            </a:r>
            <a:br>
              <a:rPr lang="pl-PL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 meldunkiem, co skutkowało pobraniem dotacji </a:t>
            </a:r>
            <a:br>
              <a:rPr lang="pl-PL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 nadmiernej wysokości.</a:t>
            </a:r>
          </a:p>
          <a:p>
            <a:pPr lvl="0" algn="just"/>
            <a:r>
              <a:rPr lang="pl-PL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 </a:t>
            </a:r>
            <a:r>
              <a:rPr lang="pl-PL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kartach drogowych brak informacji co do godziny wyjazdu z ŚDS i przyjazdu do ŚDS każdego kursu samochodu - danego </a:t>
            </a:r>
            <a:r>
              <a:rPr lang="pl-PL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dnia, zgodnie z Wytycznymi Wojewody Warmińsko-Mazurskiego. </a:t>
            </a:r>
            <a:endParaRPr lang="pl-PL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pl-PL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pl-PL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3919416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pl-PL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NIEPRAWIDŁOWOŚCI i UCHYBIENIA STWIERDZONE W TOKU KONTROLI ŚRODOWISKOWYCH DOMÓW SAMOPOMOCY</a:t>
            </a:r>
            <a:endParaRPr lang="pl-PL" sz="28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pl-P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Organizacja </a:t>
            </a:r>
            <a: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  <a:t>usług transportowych w sposób uniemożliwiający uczestnikom </a:t>
            </a:r>
            <a:r>
              <a:rPr lang="pl-P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udział w </a:t>
            </a:r>
            <a: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  <a:t>zajęciach ŚDS przez co najmniej 6 godzin dziennie.</a:t>
            </a:r>
          </a:p>
          <a:p>
            <a:pPr algn="just"/>
            <a:r>
              <a:rPr lang="pl-P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Brak przestrzegania terminu spotkań zespołu wspierająco – aktywizującego, co </a:t>
            </a:r>
            <a: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najmniej raz na 6 miesięcy </a:t>
            </a:r>
            <a:r>
              <a:rPr lang="pl-P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 celu </a:t>
            </a:r>
            <a: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  <a:t>omówienia realizacji indywidualnych planów postępowania </a:t>
            </a:r>
            <a:r>
              <a:rPr lang="pl-P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wspierająco-aktywizującego </a:t>
            </a:r>
            <a: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  <a:t>i osiągniętych rezultatów, a także ewentualnej możliwości ich modyfikacji.</a:t>
            </a:r>
          </a:p>
          <a:p>
            <a:pPr lvl="0" algn="just"/>
            <a:endParaRPr lang="pl-PL" dirty="0"/>
          </a:p>
          <a:p>
            <a:pPr algn="just"/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80447469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pl-PL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NIEPRAWIDŁOWOŚCI i UCHYBIENIA STWIERDZONE W TOKU KONTROLI ŚRODOWISKOWYCH DOMÓW SAMOPOMOCY</a:t>
            </a:r>
            <a:endParaRPr lang="pl-PL" sz="28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pl-PL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Brak </a:t>
            </a:r>
            <a:r>
              <a:rPr lang="pl-PL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zasadności wydatkowania kwoty na zakup sprzętu, niezgodnie z usługami jakie winien świadczyć </a:t>
            </a:r>
            <a:r>
              <a:rPr lang="pl-PL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ŚDS np.:</a:t>
            </a:r>
            <a:endParaRPr lang="pl-PL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buFontTx/>
              <a:buChar char="-"/>
            </a:pPr>
            <a:r>
              <a:rPr lang="pl-PL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Zakup zmywarki</a:t>
            </a:r>
            <a:r>
              <a:rPr lang="pl-PL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która nie służyła do realizacji usług </a:t>
            </a:r>
            <a:br>
              <a:rPr lang="pl-PL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z </a:t>
            </a:r>
            <a:r>
              <a:rPr lang="pl-PL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uczestnikami.</a:t>
            </a:r>
          </a:p>
          <a:p>
            <a:pPr lvl="0" algn="just">
              <a:buFontTx/>
              <a:buChar char="-"/>
            </a:pPr>
            <a:r>
              <a:rPr lang="pl-PL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Zakup stołu </a:t>
            </a:r>
            <a:r>
              <a:rPr lang="pl-PL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rehabilitacyjnego (</a:t>
            </a:r>
            <a:r>
              <a:rPr lang="pl-PL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śds</a:t>
            </a:r>
            <a:r>
              <a:rPr lang="pl-PL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posiadał zakupiony wcześniej stół, nie zatrudniał specjalisty do świadczenia usług </a:t>
            </a:r>
            <a:r>
              <a:rPr lang="pl-PL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rehabilitacyjnych).</a:t>
            </a:r>
          </a:p>
          <a:p>
            <a:pPr lvl="0" algn="just">
              <a:buFontTx/>
              <a:buChar char="-"/>
            </a:pPr>
            <a:r>
              <a:rPr lang="pl-PL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Zakup leków </a:t>
            </a:r>
            <a:r>
              <a:rPr lang="pl-PL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 </a:t>
            </a:r>
            <a:r>
              <a:rPr lang="pl-PL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pieluchomajtek.</a:t>
            </a:r>
          </a:p>
          <a:p>
            <a:pPr algn="just"/>
            <a:r>
              <a:rPr lang="pl-PL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Wynajem urządzeń i mat masujących, których wartość przekraczała kwotę ich zakupu.</a:t>
            </a:r>
          </a:p>
          <a:p>
            <a:pPr lvl="0" algn="just"/>
            <a:endParaRPr lang="pl-PL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endParaRPr lang="pl-PL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endParaRPr lang="pl-PL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1735105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1730456"/>
          </a:xfrm>
        </p:spPr>
        <p:txBody>
          <a:bodyPr>
            <a:noAutofit/>
          </a:bodyPr>
          <a:lstStyle/>
          <a:p>
            <a:pPr algn="ctr"/>
            <a:r>
              <a:rPr lang="pl-PL" sz="2800" b="1" dirty="0">
                <a:latin typeface="Garamond" panose="02020404030301010803" pitchFamily="18" charset="0"/>
              </a:rPr>
              <a:t>ZMIANY WPROWADZONE </a:t>
            </a:r>
            <a:br>
              <a:rPr lang="pl-PL" sz="2800" b="1" dirty="0">
                <a:latin typeface="Garamond" panose="02020404030301010803" pitchFamily="18" charset="0"/>
              </a:rPr>
            </a:br>
            <a:r>
              <a:rPr lang="pl-PL" sz="2800" b="1" dirty="0">
                <a:latin typeface="Garamond" panose="02020404030301010803" pitchFamily="18" charset="0"/>
              </a:rPr>
              <a:t>W </a:t>
            </a:r>
            <a:r>
              <a:rPr lang="pl-PL" sz="2800" b="1" dirty="0" smtClean="0">
                <a:latin typeface="Garamond" panose="02020404030301010803" pitchFamily="18" charset="0"/>
              </a:rPr>
              <a:t>ROZPORZĄDZENIU </a:t>
            </a:r>
            <a:r>
              <a:rPr lang="pl-PL" sz="2800" b="1" dirty="0" err="1" smtClean="0">
                <a:latin typeface="Garamond" panose="02020404030301010803" pitchFamily="18" charset="0"/>
              </a:rPr>
              <a:t>ws</a:t>
            </a:r>
            <a:r>
              <a:rPr lang="pl-PL" sz="2800" b="1" dirty="0" smtClean="0">
                <a:latin typeface="Garamond" panose="02020404030301010803" pitchFamily="18" charset="0"/>
              </a:rPr>
              <a:t>. ŚDS</a:t>
            </a:r>
            <a:endParaRPr lang="pl-PL" sz="28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 algn="just">
              <a:buNone/>
            </a:pPr>
            <a:r>
              <a:rPr lang="pl-PL" sz="2800" b="1" dirty="0">
                <a:latin typeface="Garamond" panose="02020404030301010803" pitchFamily="18" charset="0"/>
                <a:cs typeface="Times New Roman"/>
              </a:rPr>
              <a:t>Zgodnie z §</a:t>
            </a:r>
            <a:r>
              <a:rPr lang="pl-PL" sz="2800" b="1" dirty="0">
                <a:latin typeface="Garamond" panose="02020404030301010803" pitchFamily="18" charset="0"/>
              </a:rPr>
              <a:t> 2 pkt 5 lit. b, ilekroć w rozporządzeniu jest mowa o: </a:t>
            </a:r>
            <a:r>
              <a:rPr lang="pl-PL" sz="2800" b="1" u="sng" dirty="0">
                <a:solidFill>
                  <a:srgbClr val="FF0000"/>
                </a:solidFill>
                <a:latin typeface="Garamond" panose="02020404030301010803" pitchFamily="18" charset="0"/>
              </a:rPr>
              <a:t>uczestniku</a:t>
            </a:r>
            <a:r>
              <a:rPr lang="pl-PL" sz="2800" dirty="0">
                <a:solidFill>
                  <a:srgbClr val="FF0000"/>
                </a:solidFill>
                <a:latin typeface="Garamond" panose="02020404030301010803" pitchFamily="18" charset="0"/>
              </a:rPr>
              <a:t> </a:t>
            </a:r>
            <a:r>
              <a:rPr lang="pl-PL" sz="2800" dirty="0">
                <a:latin typeface="Garamond" panose="02020404030301010803" pitchFamily="18" charset="0"/>
              </a:rPr>
              <a:t>- należy przez to rozumieć przyjęte do domu osoby z zaburzeniami psychicznymi, </a:t>
            </a:r>
            <a:br>
              <a:rPr lang="pl-PL" sz="2800" dirty="0">
                <a:latin typeface="Garamond" panose="02020404030301010803" pitchFamily="18" charset="0"/>
              </a:rPr>
            </a:br>
            <a:r>
              <a:rPr lang="pl-PL" sz="2800" dirty="0">
                <a:latin typeface="Garamond" panose="02020404030301010803" pitchFamily="18" charset="0"/>
              </a:rPr>
              <a:t>w tym m. in.: </a:t>
            </a:r>
          </a:p>
          <a:p>
            <a:pPr marL="0" indent="0" algn="just">
              <a:buNone/>
            </a:pPr>
            <a:r>
              <a:rPr lang="pl-PL" sz="2800" b="1" dirty="0" smtClean="0">
                <a:latin typeface="Garamond" panose="02020404030301010803" pitchFamily="18" charset="0"/>
              </a:rPr>
              <a:t>b</a:t>
            </a:r>
            <a:r>
              <a:rPr lang="pl-PL" sz="2800" b="1" dirty="0">
                <a:latin typeface="Garamond" panose="02020404030301010803" pitchFamily="18" charset="0"/>
              </a:rPr>
              <a:t>) </a:t>
            </a:r>
            <a:r>
              <a:rPr lang="pl-PL" sz="2800" dirty="0">
                <a:latin typeface="Garamond" panose="02020404030301010803" pitchFamily="18" charset="0"/>
              </a:rPr>
              <a:t> osoby z </a:t>
            </a:r>
            <a:r>
              <a:rPr lang="pl-PL" sz="2800" b="1" u="sng" dirty="0">
                <a:solidFill>
                  <a:srgbClr val="FF0000"/>
                </a:solidFill>
                <a:latin typeface="Garamond" panose="02020404030301010803" pitchFamily="18" charset="0"/>
              </a:rPr>
              <a:t>niepełnosprawnością intelektualną</a:t>
            </a:r>
            <a:r>
              <a:rPr lang="pl-PL" sz="2800" b="1" dirty="0">
                <a:solidFill>
                  <a:srgbClr val="FF0000"/>
                </a:solidFill>
                <a:latin typeface="Garamond" panose="02020404030301010803" pitchFamily="18" charset="0"/>
              </a:rPr>
              <a:t> </a:t>
            </a:r>
            <a:br>
              <a:rPr lang="pl-PL" sz="2800" b="1" dirty="0">
                <a:solidFill>
                  <a:srgbClr val="FF0000"/>
                </a:solidFill>
                <a:latin typeface="Garamond" panose="02020404030301010803" pitchFamily="18" charset="0"/>
              </a:rPr>
            </a:br>
            <a:r>
              <a:rPr lang="pl-PL" sz="2800" dirty="0">
                <a:latin typeface="Garamond" panose="02020404030301010803" pitchFamily="18" charset="0"/>
              </a:rPr>
              <a:t>w stopniu głębokim, znacznym i umiarkowanym, a także osoby z niepełnosprawnością intelektualną w stopniu lekkim, jeżeli jednocześnie występują inne zaburzenia, zwłaszcza </a:t>
            </a:r>
            <a:r>
              <a:rPr lang="pl-PL" sz="2800" dirty="0" smtClean="0">
                <a:latin typeface="Garamond" panose="02020404030301010803" pitchFamily="18" charset="0"/>
              </a:rPr>
              <a:t>neurologiczne</a:t>
            </a:r>
            <a:r>
              <a:rPr lang="pl-PL" sz="2800" dirty="0" smtClean="0"/>
              <a:t>.</a:t>
            </a:r>
            <a:endParaRPr lang="pl-PL" sz="2800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443987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pl-PL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NIEPRAWIDŁOWOŚCI i UCHYBIENIA STWIERDZONE W TOKU KONTROLI ŚRODOWISKOWYCH DOMÓW SAMOPOMOCY</a:t>
            </a:r>
            <a:endParaRPr lang="pl-PL" sz="28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 algn="just"/>
            <a:r>
              <a:rPr lang="pl-PL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 ewidencji uczestników:</a:t>
            </a:r>
          </a:p>
          <a:p>
            <a:pPr lvl="0" algn="just">
              <a:buFontTx/>
              <a:buChar char="-"/>
            </a:pPr>
            <a:r>
              <a:rPr lang="pl-PL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Brak </a:t>
            </a:r>
            <a:r>
              <a:rPr lang="pl-PL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danych dot. </a:t>
            </a:r>
            <a:r>
              <a:rPr lang="pl-PL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opiekuna uczestnika, a </a:t>
            </a:r>
            <a:r>
              <a:rPr lang="pl-PL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także brak bieżącej aktualizacji danych dot. opiekuna </a:t>
            </a:r>
            <a:r>
              <a:rPr lang="pl-PL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uczestnika.</a:t>
            </a:r>
          </a:p>
          <a:p>
            <a:pPr lvl="0" algn="just">
              <a:buFontTx/>
              <a:buChar char="-"/>
            </a:pPr>
            <a:r>
              <a:rPr lang="pl-PL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Brak </a:t>
            </a:r>
            <a:r>
              <a:rPr lang="pl-PL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danych dot. miejsca urodzenia uczestnika </a:t>
            </a:r>
            <a:r>
              <a:rPr lang="pl-PL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śds</a:t>
            </a:r>
            <a:r>
              <a:rPr lang="pl-PL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lvl="0" algn="just"/>
            <a:r>
              <a:rPr lang="pl-PL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Prowadzenie </a:t>
            </a:r>
            <a:r>
              <a:rPr lang="pl-PL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chronologicznych dwóch </a:t>
            </a:r>
            <a:r>
              <a:rPr lang="pl-PL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odrębnych ewidencji </a:t>
            </a:r>
            <a:r>
              <a:rPr lang="pl-PL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uczestników dla </a:t>
            </a:r>
            <a:r>
              <a:rPr lang="pl-PL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uczestników pobytu dziennego </a:t>
            </a:r>
            <a:r>
              <a:rPr lang="pl-PL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 </a:t>
            </a:r>
            <a:r>
              <a:rPr lang="pl-PL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uczestników pobytu całodobowego</a:t>
            </a:r>
            <a:r>
              <a:rPr lang="pl-PL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pl-PL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7366657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pl-PL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NIEPRAWIDŁOWOŚCI i UCHYBIENIA STWIERDZONE W TOKU KONTROLI ŚRODOWISKOWYCH DOMÓW SAMOPOMOCY</a:t>
            </a:r>
            <a:endParaRPr lang="pl-PL" sz="28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67544" y="1844824"/>
            <a:ext cx="8229600" cy="4389120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pl-PL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Brak prowadzenia </a:t>
            </a:r>
            <a:r>
              <a:rPr lang="pl-PL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dziennika zajęć.</a:t>
            </a:r>
          </a:p>
          <a:p>
            <a:pPr lvl="0" algn="just"/>
            <a:r>
              <a:rPr lang="pl-PL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Brak </a:t>
            </a:r>
            <a:r>
              <a:rPr lang="pl-PL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 </a:t>
            </a:r>
            <a:r>
              <a:rPr lang="pl-PL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dziennikach zajęć:</a:t>
            </a:r>
          </a:p>
          <a:p>
            <a:pPr lvl="0" algn="just">
              <a:buFontTx/>
              <a:buChar char="-"/>
            </a:pPr>
            <a:r>
              <a:rPr lang="pl-PL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imion i </a:t>
            </a:r>
            <a:r>
              <a:rPr lang="pl-PL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nazwisk osób prowadzących zajęcia oraz </a:t>
            </a:r>
            <a:r>
              <a:rPr lang="pl-PL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podpisów pracowników realizujących usługi,</a:t>
            </a:r>
          </a:p>
          <a:p>
            <a:pPr lvl="0" algn="just">
              <a:buFontTx/>
              <a:buChar char="-"/>
            </a:pPr>
            <a:r>
              <a:rPr lang="pl-PL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imion </a:t>
            </a:r>
            <a:r>
              <a:rPr lang="pl-PL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 nazwisk uczestników, którzy brali udział w </a:t>
            </a:r>
            <a:r>
              <a:rPr lang="pl-PL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zajęciach czy treningach,</a:t>
            </a:r>
          </a:p>
          <a:p>
            <a:pPr lvl="0" algn="just">
              <a:buFontTx/>
              <a:buChar char="-"/>
            </a:pPr>
            <a:r>
              <a:rPr lang="pl-PL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tematyki </a:t>
            </a:r>
            <a:r>
              <a:rPr lang="pl-PL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zajęć i sposobu ich </a:t>
            </a:r>
            <a:r>
              <a:rPr lang="pl-PL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realizacji, </a:t>
            </a:r>
          </a:p>
          <a:p>
            <a:pPr lvl="0" algn="just">
              <a:buFontTx/>
              <a:buChar char="-"/>
            </a:pPr>
            <a:r>
              <a:rPr lang="pl-PL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uwag </a:t>
            </a:r>
            <a:r>
              <a:rPr lang="pl-PL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 realizacji zajęć i aktywności uczestnika ważnych </a:t>
            </a:r>
            <a:r>
              <a:rPr lang="pl-PL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pl-PL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 </a:t>
            </a:r>
            <a:r>
              <a:rPr lang="pl-PL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punktu widzenia przebiegu indywidualnych planów postępowania wspierająco – </a:t>
            </a:r>
            <a:r>
              <a:rPr lang="pl-PL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aktywizującego, </a:t>
            </a:r>
          </a:p>
          <a:p>
            <a:pPr lvl="0" algn="just">
              <a:buFontTx/>
              <a:buChar char="-"/>
            </a:pPr>
            <a:r>
              <a:rPr lang="pl-PL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informacji </a:t>
            </a:r>
            <a:r>
              <a:rPr lang="pl-PL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 przyczynach niezrealizowania </a:t>
            </a:r>
            <a:r>
              <a:rPr lang="pl-PL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zajęć,</a:t>
            </a:r>
          </a:p>
          <a:p>
            <a:pPr marL="0" indent="0">
              <a:buNone/>
            </a:pPr>
            <a:endParaRPr lang="pl-PL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pl-PL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72766608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pl-PL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NIEPRAWIDŁOWOŚCI i UCHYBIENIA STWIERDZONE W TOKU KONTROLI ŚRODOWISKOWYCH DOMÓW SAMOPOMOCY</a:t>
            </a:r>
            <a:endParaRPr lang="pl-PL" sz="28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pl-PL" b="1" dirty="0" smtClean="0"/>
              <a:t>- </a:t>
            </a:r>
            <a:r>
              <a:rPr lang="pl-PL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 </a:t>
            </a:r>
            <a:r>
              <a:rPr lang="pl-PL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zakresie dokumentacji indywidualnej:</a:t>
            </a:r>
            <a:endParaRPr lang="pl-PL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  <a:t>Zaplanowane w IPPW-A treningi i cele nie wynikały ze szczególnych potrzeb uczestników, które określono w diagnozie funkcjonowania psychospołecznego.</a:t>
            </a:r>
          </a:p>
          <a:p>
            <a:pPr lvl="0" algn="just"/>
            <a: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  <a:t>Brak wskazania w IPPW-A potrzeby skierowania uczestnika na pobyt całodobowy wraz z podaniem powodu.</a:t>
            </a:r>
          </a:p>
          <a:p>
            <a:pPr lvl="0" algn="just"/>
            <a: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  <a:t>Brak daty sporządzenia IPPW-A uczestnika.</a:t>
            </a:r>
          </a:p>
          <a:p>
            <a:pPr lvl="0" algn="just"/>
            <a: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  <a:t>Zapisy dot. celów i metod pracy z uczestnikami </a:t>
            </a:r>
            <a:r>
              <a:rPr lang="pl-P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pl-P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 </a:t>
            </a:r>
            <a: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  <a:t>niepełnosprawnością sprzężoną nie wskazywały potrzeb tych osób do korzystania z </a:t>
            </a:r>
            <a:r>
              <a:rPr lang="pl-P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usług, artykułów </a:t>
            </a:r>
            <a: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  <a:t>oraz sprzętu zakupionego </a:t>
            </a:r>
            <a:r>
              <a:rPr lang="pl-P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 </a:t>
            </a:r>
            <a: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  <a:t>ramach programu „Za życiem”, jako niezbędnych do realizacji planów i osiągnięcia założonych celów.</a:t>
            </a:r>
          </a:p>
          <a:p>
            <a:endParaRPr lang="pl-PL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02660829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pl-PL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NIEPRAWIDŁOWOŚCI i UCHYBIENIA STWIERDZONE W TOKU KONTROLI ŚRODOWISKOWYCH DOMÓW SAMOPOMOCY</a:t>
            </a:r>
            <a:endParaRPr lang="pl-PL" sz="28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 algn="just"/>
            <a:r>
              <a:rPr lang="pl-PL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Brak terminowego sporządzenia </a:t>
            </a:r>
            <a:r>
              <a:rPr lang="pl-PL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IPPW-A.</a:t>
            </a:r>
          </a:p>
          <a:p>
            <a:pPr algn="just"/>
            <a:r>
              <a:rPr lang="pl-PL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Brak zawarcia w IPPW-A przyczyn modyfikacji planu</a:t>
            </a:r>
            <a:r>
              <a:rPr lang="pl-PL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pl-PL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Brak spełnienia warunków do otrzymania podwyższonej dotacji na uczestników z niepełnosprawnościami sprzężonymi tj. uczestnicy posiadali orzeczenia, które nie zawierały wymaganych co najmniej dwóch przyczyn niepełnosprawności.</a:t>
            </a:r>
          </a:p>
          <a:p>
            <a:pPr algn="just"/>
            <a:endParaRPr lang="pl-PL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just">
              <a:buNone/>
            </a:pPr>
            <a:endParaRPr lang="pl-PL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endParaRPr lang="pl-PL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pl-PL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36759413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pl-PL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NIEPRAWIDŁOWOŚCI i UCHYBIENIA STWIERDZONE W TOKU KONTROLI ŚRODOWISKOWYCH DOMÓW SAMOPOMOCY</a:t>
            </a:r>
            <a:endParaRPr lang="pl-PL" sz="28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pl-PL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Tworzenie </a:t>
            </a:r>
            <a:r>
              <a:rPr lang="pl-PL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 ŚDS, poza stanowiskami wskazanymi w pkt IV 1.2 wytycznych z Wojewody Warmińsko-Mazurskiego, innych stanowisk kierowniczych tj. z-</a:t>
            </a:r>
            <a:r>
              <a:rPr lang="pl-PL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cy</a:t>
            </a:r>
            <a:r>
              <a:rPr lang="pl-PL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dyrektora </a:t>
            </a:r>
            <a:r>
              <a:rPr lang="pl-PL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śds</a:t>
            </a:r>
            <a:r>
              <a:rPr lang="pl-PL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pl-PL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bez uzyskania zgody Wojewody </a:t>
            </a:r>
            <a:r>
              <a:rPr lang="pl-PL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Warmińsko-Mazurskiego.</a:t>
            </a:r>
          </a:p>
          <a:p>
            <a:pPr algn="just"/>
            <a:r>
              <a:rPr lang="pl-PL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Zatrudnianie kierownika/dyrektora </a:t>
            </a:r>
            <a:r>
              <a:rPr lang="pl-PL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śds</a:t>
            </a:r>
            <a:r>
              <a:rPr lang="pl-PL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w niepełnym wymiarze czasu pracy, wbrew Wytycznym Wojewody.</a:t>
            </a:r>
          </a:p>
          <a:p>
            <a:pPr algn="just"/>
            <a:r>
              <a:rPr lang="pl-PL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Otrzymywanie przez pracowników </a:t>
            </a:r>
            <a:r>
              <a:rPr lang="pl-PL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śds</a:t>
            </a:r>
            <a:r>
              <a:rPr lang="pl-PL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wynagrodzeń wyższych od wynagrodzenia dyrektora jednostki.</a:t>
            </a:r>
          </a:p>
          <a:p>
            <a:pPr algn="just"/>
            <a:endParaRPr lang="pl-PL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pl-PL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pl-PL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901383405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pl-PL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NIEPRAWIDŁOWOŚCI i UCHYBIENIA STWIERDZONE W TOKU KONTROLI ŚRODOWISKOWYCH DOMÓW SAMOPOMOCY</a:t>
            </a:r>
            <a:endParaRPr lang="pl-PL" sz="28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/>
            <a:r>
              <a:rPr lang="pl-PL" sz="2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Brak </a:t>
            </a:r>
            <a:r>
              <a:rPr lang="pl-PL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zapewnienia wszystkim uczestnikom </a:t>
            </a:r>
            <a:r>
              <a:rPr lang="pl-PL" sz="2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śds</a:t>
            </a:r>
            <a:r>
              <a:rPr lang="pl-PL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gorącego posiłku. Nowelizacją rozporządzenia w sprawie środowiskowych domów samopomocy dokonano zmian </a:t>
            </a:r>
            <a:br>
              <a:rPr lang="pl-PL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 § 15 dodając ust. 2 w brzmieniu: w przypadku braku możliwości zapewnienia posiłku </a:t>
            </a:r>
            <a:r>
              <a:rPr lang="pl-PL" sz="2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 </a:t>
            </a:r>
            <a:r>
              <a:rPr lang="pl-PL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sposób, o którym mowa w ust. 1 (tj. przyznanego w ramach zadania własnego gminy lub w ramach treningu kulinarnego), dopuszcza się możliwość zakupu gorącego posiłku dla uczestników. Powyższy przepis  obowiązuje od </a:t>
            </a:r>
            <a:r>
              <a:rPr lang="pl-PL" sz="2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pl-PL" sz="2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sz="2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11 </a:t>
            </a:r>
            <a:r>
              <a:rPr lang="pl-PL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stycznia 2019 r. </a:t>
            </a:r>
          </a:p>
          <a:p>
            <a:endParaRPr lang="pl-PL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36203189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pl-PL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NIEPRAWIDŁOWOŚCI i UCHYBIENIA STWIERDZONE W TOKU KONTROLI ŚRODOWISKOWYCH DOMÓW SAMOPOMOCY</a:t>
            </a:r>
            <a:endParaRPr lang="pl-PL" sz="28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pl-P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Przekroczenie </a:t>
            </a:r>
            <a: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liczby statutowej miejsc spowodowane:</a:t>
            </a:r>
          </a:p>
          <a:p>
            <a:pPr lvl="0" algn="just">
              <a:buFontTx/>
              <a:buChar char="-"/>
            </a:pPr>
            <a:r>
              <a:rPr lang="pl-P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Kierowaniem </a:t>
            </a:r>
            <a: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 </a:t>
            </a:r>
            <a:r>
              <a:rPr lang="pl-PL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śds</a:t>
            </a:r>
            <a:r>
              <a:rPr lang="pl-P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osób w miejsce osób, których nieobecność w </a:t>
            </a:r>
            <a:r>
              <a:rPr lang="pl-PL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śds</a:t>
            </a:r>
            <a:r>
              <a:rPr lang="pl-P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była krótsza niż 10 dni. </a:t>
            </a:r>
          </a:p>
          <a:p>
            <a:pPr lvl="0" algn="just">
              <a:buFontTx/>
              <a:buChar char="-"/>
            </a:pPr>
            <a:r>
              <a:rPr lang="pl-P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Kierowaniem </a:t>
            </a:r>
            <a: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 </a:t>
            </a:r>
            <a:r>
              <a:rPr lang="pl-PL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śds</a:t>
            </a:r>
            <a: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na całodobowy pobyt dodatkowych osób</a:t>
            </a:r>
            <a:r>
              <a:rPr lang="pl-P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pl-P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-Brak prowadzenia kart eksploatacyjnych. Dokumentowanie świadczonych usług transportowych niezgodnie z wytycznymi Wojewody. Nierzetelne prowadzenie kart drogowych w zakresie godzin transportu – brak możliwości ustalenia na podstawie kart, ile czasu dowożeni uczestnicy przebywali w </a:t>
            </a:r>
            <a:r>
              <a:rPr lang="pl-PL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śds</a:t>
            </a:r>
            <a:r>
              <a:rPr lang="pl-P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lvl="0"/>
            <a:endParaRPr lang="pl-PL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351775136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pl-PL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NIEPRAWIDŁOWOŚCI </a:t>
            </a:r>
            <a:r>
              <a:rPr lang="pl-PL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 UCHYBIENIA STWIERDZONE W TOKU KONTROLI </a:t>
            </a:r>
            <a:r>
              <a:rPr lang="pl-PL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ŚRODOWISKOWYCH DOMÓW SAMOPOMOCY</a:t>
            </a:r>
            <a:endParaRPr lang="pl-PL" sz="28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Brak opieki podczas dowożenia na zajęcia i odwożenia po zajęciach.</a:t>
            </a:r>
          </a:p>
          <a:p>
            <a:pPr marL="0" indent="0" algn="just">
              <a:buNone/>
            </a:pPr>
            <a:r>
              <a:rPr lang="pl-P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Nieprawidłowości </a:t>
            </a:r>
            <a: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  <a:t>w prowadzeniu ewidencji obecności uczestników, co przekładało się na błędy w miesięcznych meldunkach </a:t>
            </a:r>
            <a:r>
              <a:rPr lang="pl-P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dot. liczby </a:t>
            </a:r>
            <a: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  <a:t>uczestników, przekazywanych do Wydziału Polityki Społecznej. </a:t>
            </a:r>
          </a:p>
          <a:p>
            <a:pPr marL="0" indent="0" algn="just">
              <a:buNone/>
            </a:pPr>
            <a:r>
              <a:rPr lang="pl-P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  <a:t>Brak </a:t>
            </a:r>
            <a:r>
              <a:rPr lang="pl-P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 ewidencji uczestników informacji dot. dłuższej </a:t>
            </a:r>
            <a: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  <a:t>niż dwutygodniowej nieobecności uczestników w domu.</a:t>
            </a:r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106930394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pl-PL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NIEPRAWIDŁOWOŚCI  STWIERDZONE W TOKU KONTROLI ŚRODOWISKOWYCH DOMÓW SAMOPOMOCY</a:t>
            </a:r>
            <a:endParaRPr lang="pl-PL" sz="28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pl-PL" dirty="0" smtClean="0">
                <a:latin typeface="Garamond" panose="02020404030301010803" pitchFamily="18" charset="0"/>
              </a:rPr>
              <a:t>- </a:t>
            </a:r>
            <a:r>
              <a:rPr lang="pl-P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Brak </a:t>
            </a:r>
            <a: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poinformowania o zamknięciu </a:t>
            </a:r>
            <a:r>
              <a:rPr lang="pl-PL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śds</a:t>
            </a:r>
            <a: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zarówno jednostki zlecającej, jak i Wydziału Polityki Społecznej </a:t>
            </a:r>
            <a:r>
              <a:rPr lang="pl-P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W-MUW </a:t>
            </a:r>
            <a:br>
              <a:rPr lang="pl-P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 </a:t>
            </a:r>
            <a: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  <a:t>Olsztynie oraz brak uzgodnienia zamknięcia </a:t>
            </a:r>
            <a:r>
              <a:rPr lang="pl-PL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śds</a:t>
            </a:r>
            <a: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l-P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pl-P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 </a:t>
            </a:r>
            <a: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  <a:t>uczestnikami lub ich opiekunami.</a:t>
            </a:r>
          </a:p>
          <a:p>
            <a:pPr marL="0" indent="0" algn="just">
              <a:buNone/>
            </a:pPr>
            <a:r>
              <a:rPr lang="pl-P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Nieaktualne </a:t>
            </a:r>
            <a: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dane zawarte w dokumentach organizacyjnych</a:t>
            </a:r>
            <a:r>
              <a:rPr lang="pl-P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pl-PL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69829233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pl-PL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NIEPRAWIDŁOWOŚCI  STWIERDZONE W TOKU KONTROLI ŚRODOWISKOWYCH DOMÓW SAMOPOMOCY</a:t>
            </a:r>
            <a:endParaRPr lang="pl-PL" sz="28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FontTx/>
              <a:buChar char="-"/>
            </a:pPr>
            <a:r>
              <a:rPr lang="pl-PL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Użyczanie </a:t>
            </a:r>
            <a:r>
              <a:rPr lang="pl-PL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pomieszczeń </a:t>
            </a:r>
            <a:r>
              <a:rPr lang="pl-PL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śds</a:t>
            </a:r>
            <a:r>
              <a:rPr lang="pl-PL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na cele niezwiązane </a:t>
            </a:r>
            <a:r>
              <a:rPr lang="pl-PL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pl-PL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 </a:t>
            </a:r>
            <a:r>
              <a:rPr lang="pl-PL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działalnością </a:t>
            </a:r>
            <a:r>
              <a:rPr lang="pl-PL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śds</a:t>
            </a:r>
            <a:r>
              <a:rPr lang="pl-PL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pl-PL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Tx/>
              <a:buChar char="-"/>
            </a:pPr>
            <a:r>
              <a:rPr lang="pl-PL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Prowadzenie </a:t>
            </a:r>
            <a:r>
              <a:rPr lang="pl-PL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zajęć krócej niż 5 dni w tygodniu</a:t>
            </a:r>
            <a:r>
              <a:rPr lang="pl-PL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pl-PL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Tx/>
              <a:buChar char="-"/>
            </a:pPr>
            <a:r>
              <a:rPr lang="pl-PL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Przeterminowana </a:t>
            </a:r>
            <a:r>
              <a:rPr lang="pl-PL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żywność</a:t>
            </a:r>
            <a:r>
              <a:rPr lang="pl-PL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>
              <a:buFontTx/>
              <a:buChar char="-"/>
            </a:pPr>
            <a:r>
              <a:rPr lang="pl-PL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Zakup monitoringu do pracowni terapeutycznych </a:t>
            </a:r>
            <a:br>
              <a:rPr lang="pl-PL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 monitorowanie tych pomieszczeń, z których korzystają uczestnicy.</a:t>
            </a:r>
          </a:p>
          <a:p>
            <a:pPr algn="just">
              <a:buFontTx/>
              <a:buChar char="-"/>
            </a:pPr>
            <a:endParaRPr lang="pl-PL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Tx/>
              <a:buChar char="-"/>
            </a:pPr>
            <a:endParaRPr lang="pl-PL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Tx/>
              <a:buChar char="-"/>
            </a:pPr>
            <a:endParaRPr lang="pl-PL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pl-PL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419755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pl-PL" sz="2800" b="1" dirty="0">
                <a:latin typeface="Garamond" panose="02020404030301010803" pitchFamily="18" charset="0"/>
              </a:rPr>
              <a:t>ZMIANY WPROWADZONE </a:t>
            </a:r>
            <a:r>
              <a:rPr lang="pl-PL" sz="2800" b="1" dirty="0" smtClean="0">
                <a:latin typeface="Garamond" panose="02020404030301010803" pitchFamily="18" charset="0"/>
              </a:rPr>
              <a:t/>
            </a:r>
            <a:br>
              <a:rPr lang="pl-PL" sz="2800" b="1" dirty="0" smtClean="0">
                <a:latin typeface="Garamond" panose="02020404030301010803" pitchFamily="18" charset="0"/>
              </a:rPr>
            </a:br>
            <a:r>
              <a:rPr lang="pl-PL" sz="2800" b="1" dirty="0" smtClean="0">
                <a:latin typeface="Garamond" panose="02020404030301010803" pitchFamily="18" charset="0"/>
              </a:rPr>
              <a:t>W </a:t>
            </a:r>
            <a:r>
              <a:rPr lang="pl-PL" sz="2800" b="1" dirty="0">
                <a:latin typeface="Garamond" panose="02020404030301010803" pitchFamily="18" charset="0"/>
              </a:rPr>
              <a:t>ROZPORZĄDZENIU </a:t>
            </a:r>
            <a:r>
              <a:rPr lang="pl-PL" sz="2800" b="1" dirty="0" smtClean="0">
                <a:latin typeface="Garamond" panose="02020404030301010803" pitchFamily="18" charset="0"/>
              </a:rPr>
              <a:t>c.d.</a:t>
            </a:r>
            <a:endParaRPr lang="pl-PL" sz="28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pl-PL" sz="3200" b="1" dirty="0">
                <a:latin typeface="Times New Roman"/>
                <a:cs typeface="Times New Roman"/>
              </a:rPr>
              <a:t>§</a:t>
            </a:r>
            <a:r>
              <a:rPr lang="pl-PL" sz="3200" b="1" dirty="0">
                <a:latin typeface="Garamond" panose="02020404030301010803" pitchFamily="18" charset="0"/>
              </a:rPr>
              <a:t> 3. </a:t>
            </a:r>
            <a:r>
              <a:rPr lang="pl-PL" sz="3200" dirty="0">
                <a:latin typeface="Garamond" panose="02020404030301010803" pitchFamily="18" charset="0"/>
              </a:rPr>
              <a:t>1. Domy, w zależności od kategorii osób, dla których są przeznaczone, dzielą się na następujące typy:</a:t>
            </a:r>
          </a:p>
          <a:p>
            <a:pPr marL="0" indent="0">
              <a:buNone/>
            </a:pPr>
            <a:r>
              <a:rPr lang="pl-PL" sz="3200" b="1" dirty="0">
                <a:latin typeface="Garamond" panose="02020404030301010803" pitchFamily="18" charset="0"/>
              </a:rPr>
              <a:t>1) </a:t>
            </a:r>
            <a:r>
              <a:rPr lang="pl-PL" sz="3200" dirty="0">
                <a:latin typeface="Garamond" panose="02020404030301010803" pitchFamily="18" charset="0"/>
              </a:rPr>
              <a:t> typ A - dla osób przewlekle psychicznie chorych;</a:t>
            </a:r>
          </a:p>
          <a:p>
            <a:pPr marL="0" indent="0">
              <a:buNone/>
            </a:pPr>
            <a:r>
              <a:rPr lang="pl-PL" sz="3200" b="1" dirty="0">
                <a:latin typeface="Garamond" panose="02020404030301010803" pitchFamily="18" charset="0"/>
              </a:rPr>
              <a:t>2) </a:t>
            </a:r>
            <a:r>
              <a:rPr lang="pl-PL" sz="3200" u="sng" dirty="0">
                <a:latin typeface="Garamond" panose="02020404030301010803" pitchFamily="18" charset="0"/>
              </a:rPr>
              <a:t>typ B - </a:t>
            </a:r>
            <a:r>
              <a:rPr lang="pl-PL" sz="3200" u="sng" dirty="0">
                <a:solidFill>
                  <a:srgbClr val="FF0000"/>
                </a:solidFill>
                <a:latin typeface="Garamond" panose="02020404030301010803" pitchFamily="18" charset="0"/>
              </a:rPr>
              <a:t>dla osób z niepełnosprawnością intelektualną; </a:t>
            </a:r>
          </a:p>
          <a:p>
            <a:pPr marL="0" indent="0">
              <a:buNone/>
            </a:pPr>
            <a:r>
              <a:rPr lang="pl-PL" sz="3200" b="1" dirty="0">
                <a:latin typeface="Garamond" panose="02020404030301010803" pitchFamily="18" charset="0"/>
              </a:rPr>
              <a:t>3) </a:t>
            </a:r>
            <a:r>
              <a:rPr lang="pl-PL" sz="3200" dirty="0">
                <a:latin typeface="Garamond" panose="02020404030301010803" pitchFamily="18" charset="0"/>
              </a:rPr>
              <a:t> typ C - dla osób wykazujących inne przewlekłe zaburzenia czynności psychicznych.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996683496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pl-PL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NIEPRAWIDŁOWOŚCI  STWIERDZONE W TOKU KONTROLI ŚRODOWISKOWYCH DOMÓW SAMOPOMOCY</a:t>
            </a:r>
            <a:endParaRPr lang="pl-PL" sz="28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pl-P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Dla </a:t>
            </a:r>
            <a: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  <a:t>zapewnienia ochrony mienia środowiskowego </a:t>
            </a:r>
            <a:r>
              <a:rPr lang="pl-P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domu samopomocy</a:t>
            </a:r>
            <a: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wystarczające byłoby zamontowanie monitoringu zewnętrznego </a:t>
            </a:r>
            <a:r>
              <a:rPr lang="pl-P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oraz monitoringu </a:t>
            </a:r>
            <a: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  <a:t>wewnętrznego obejmującego ciągi komunikacyjne. Monitoring </a:t>
            </a:r>
            <a:r>
              <a:rPr lang="pl-P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nie powinien </a:t>
            </a:r>
            <a: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  <a:t>być instalowany w salach terapeutycznych, ponieważ </a:t>
            </a:r>
            <a:r>
              <a:rPr lang="pl-P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opiekę i </a:t>
            </a:r>
            <a: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bezpieczeństwo uczestnikom zajęć zapewnia kadra merytoryczna ŚDS, która </a:t>
            </a:r>
            <a:r>
              <a:rPr lang="pl-P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posiada uprawnienia </a:t>
            </a:r>
            <a: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  <a:t>i narzędzia, by w przypadku wystąpienia zdarzeń </a:t>
            </a:r>
            <a:r>
              <a:rPr lang="pl-P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niepożądanych, odpowiednio </a:t>
            </a:r>
            <a: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  <a:t>zareagować.</a:t>
            </a:r>
          </a:p>
        </p:txBody>
      </p:sp>
    </p:spTree>
    <p:extLst>
      <p:ext uri="{BB962C8B-B14F-4D97-AF65-F5344CB8AC3E}">
        <p14:creationId xmlns:p14="http://schemas.microsoft.com/office/powerpoint/2010/main" val="275139489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pl-PL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NIEPRAWIDŁOWOŚCI  STWIERDZONE W TOKU KONTROLI ŚRODOWISKOWYCH DOMÓW SAMOPOMOCY</a:t>
            </a:r>
            <a:endParaRPr lang="pl-PL" sz="28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 algn="just">
              <a:buNone/>
            </a:pPr>
            <a:r>
              <a:rPr lang="pl-PL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Od </a:t>
            </a:r>
            <a:r>
              <a:rPr lang="pl-PL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25 maja 2018 r. stosowanie monitoringu </a:t>
            </a:r>
            <a:r>
              <a:rPr lang="pl-PL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wizyjnego podlega </a:t>
            </a:r>
            <a:r>
              <a:rPr lang="pl-PL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przepisom ogólnego rozporządzenia Parlamentu Europejskiego i Rady (UE</a:t>
            </a:r>
            <a:r>
              <a:rPr lang="pl-PL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2016/679 </a:t>
            </a:r>
            <a:br>
              <a:rPr lang="pl-PL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 </a:t>
            </a:r>
            <a:r>
              <a:rPr lang="pl-PL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dnia 26 kwietnia 2016 r. w sprawie ochrony osób fizycznych w </a:t>
            </a:r>
            <a:r>
              <a:rPr lang="pl-PL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związku </a:t>
            </a:r>
            <a:br>
              <a:rPr lang="pl-PL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 </a:t>
            </a:r>
            <a:r>
              <a:rPr lang="pl-PL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przetwarzaniem danych osobowych i w sprawie swobodnego przepływu </a:t>
            </a:r>
            <a:r>
              <a:rPr lang="pl-PL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takich danych </a:t>
            </a:r>
            <a:r>
              <a:rPr lang="pl-PL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oraz uchylenia dyrektywy 95/46/WE (Dz. Urz. UE, L rok 2016, nr 119, poz. 1</a:t>
            </a:r>
            <a:r>
              <a:rPr lang="pl-PL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oraz </a:t>
            </a:r>
            <a:r>
              <a:rPr lang="pl-PL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uregulowaniom krajowym, które odnoszą się m.in. do: pracodawców, </a:t>
            </a:r>
            <a:r>
              <a:rPr lang="pl-PL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placówek oświatowych </a:t>
            </a:r>
            <a:r>
              <a:rPr lang="pl-PL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oraz jednostek samorządu terytorialnego. Zgodnie z art. 5 ust.1 lit. b ww</a:t>
            </a:r>
            <a:r>
              <a:rPr lang="pl-PL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rozporządzenia</a:t>
            </a:r>
            <a:r>
              <a:rPr lang="pl-PL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pl-PL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„dane osobowe muszą być zbierane w konkretnych, </a:t>
            </a:r>
            <a:r>
              <a:rPr lang="pl-PL" sz="2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wyraźnych i </a:t>
            </a:r>
            <a:r>
              <a:rPr lang="pl-PL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prawnie uzasadnionych celach </a:t>
            </a:r>
            <a:r>
              <a:rPr lang="pl-PL" sz="2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 </a:t>
            </a:r>
            <a:r>
              <a:rPr lang="pl-PL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nieprzetwarzane dalej w sposób niezgodny z </a:t>
            </a:r>
            <a:r>
              <a:rPr lang="pl-PL" sz="2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tymi celami</a:t>
            </a:r>
            <a:r>
              <a:rPr lang="pl-PL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dalsze przetwarzanie do celów archiwalnych w interesie publicznym, do </a:t>
            </a:r>
            <a:r>
              <a:rPr lang="pl-PL" sz="2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celów badań </a:t>
            </a:r>
            <a:r>
              <a:rPr lang="pl-PL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naukowych lub historycznych lub do celów statystycznych nie jest </a:t>
            </a:r>
            <a:r>
              <a:rPr lang="pl-PL" sz="2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uznawane w </a:t>
            </a:r>
            <a:r>
              <a:rPr lang="pl-PL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myśl art. 89 ust. 1 za niezgodne </a:t>
            </a:r>
            <a:r>
              <a:rPr lang="pl-PL" sz="2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 </a:t>
            </a:r>
            <a:r>
              <a:rPr lang="pl-PL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pierwotnymi celami („ograniczenie celu</a:t>
            </a:r>
            <a:r>
              <a:rPr lang="pl-PL" sz="2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”)</a:t>
            </a:r>
            <a:r>
              <a:rPr lang="pl-PL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”. </a:t>
            </a:r>
          </a:p>
        </p:txBody>
      </p:sp>
    </p:spTree>
    <p:extLst>
      <p:ext uri="{BB962C8B-B14F-4D97-AF65-F5344CB8AC3E}">
        <p14:creationId xmlns:p14="http://schemas.microsoft.com/office/powerpoint/2010/main" val="455092580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pl-PL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NIEPRAWIDŁOWOŚCI  STWIERDZONE W TOKU KONTROLI ŚRODOWISKOWYCH DOMÓW SAMOPOMOCY</a:t>
            </a:r>
            <a:endParaRPr lang="pl-PL" sz="28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 algn="just">
              <a:buNone/>
            </a:pPr>
            <a:r>
              <a:rPr lang="pl-PL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Musi  więc brać pod uwagę potrzebę ochrony prawa do prywatności i ochrony danych osobowych i ich ograniczanie tylko w niezbędnym zakresie. </a:t>
            </a:r>
            <a:r>
              <a:rPr lang="pl-PL" sz="28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Oznacza to, że monitoring może być wprowadzany wtedy, kiedy inne, mniej inwazyjne metody zapewniania bezpieczeństwa są niewystarczające.</a:t>
            </a:r>
          </a:p>
          <a:p>
            <a:pPr marL="0" indent="0" algn="just">
              <a:buNone/>
            </a:pPr>
            <a:r>
              <a:rPr lang="pl-P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Zasady </a:t>
            </a:r>
            <a: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  <a:t>ograniczenia celu i minimalizacji wymagają ograniczenia obszaru monitorowania do niezbędnego zasięgu. Należy mieć na uwadze, że interesy administratora nie mogą w każdej sytuacji w sposób nadmierny ograniczać prawa do prywatności i ochrony danych oraz uzasadnionego oczekiwania osób obserwowanych co do zapewnienia intymności.</a:t>
            </a:r>
          </a:p>
          <a:p>
            <a:endParaRPr lang="pl-PL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6687372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pl-PL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NIEPRAWIDŁOWOŚCI  STWIERDZONE W TOKU KONTROLI ŚRODOWISKOWYCH DOMÓW SAMOPOMOCY</a:t>
            </a:r>
            <a:endParaRPr lang="pl-PL" sz="28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algn="just">
              <a:buFont typeface="Arial" panose="020B0604020202020204" pitchFamily="34" charset="0"/>
              <a:buChar char="•"/>
            </a:pPr>
            <a:r>
              <a:rPr lang="pl-PL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Brak udokumentowania zasadności korzystania z usług prawnych.</a:t>
            </a:r>
          </a:p>
          <a:p>
            <a:pPr marL="0" indent="0" algn="just">
              <a:buNone/>
            </a:pPr>
            <a:r>
              <a:rPr lang="pl-PL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Rozporządzenie </a:t>
            </a:r>
            <a:r>
              <a:rPr lang="pl-PL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ws</a:t>
            </a:r>
            <a:r>
              <a:rPr lang="pl-PL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pl-PL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śds</a:t>
            </a:r>
            <a:r>
              <a:rPr lang="pl-PL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nie określa świadczenia usług prawnych dla uczestników. Oznacza to, że ewentualne zatrudnienie prawnika może pełnić jedynie funkcję wspomagającą kierownika jednostki w wypełnianiu przez niego zadań związanych z zarządzaniem placówką. </a:t>
            </a:r>
          </a:p>
          <a:p>
            <a:pPr marL="0" indent="0" algn="just">
              <a:buNone/>
            </a:pPr>
            <a:r>
              <a:rPr lang="pl-PL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Zgodnie z obowiązującymi przepisami kierownik </a:t>
            </a:r>
            <a:r>
              <a:rPr lang="pl-PL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śds</a:t>
            </a:r>
            <a:r>
              <a:rPr lang="pl-PL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powinien posiadać </a:t>
            </a:r>
            <a:r>
              <a:rPr lang="pl-PL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pl-PL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3-letni </a:t>
            </a:r>
            <a:r>
              <a:rPr lang="pl-PL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staż pracy w pomocy społecznej, specjalizację z zakresu organizacji pomocy społecznej, wykształcenie wyższe na kierunku mającym zastosowanie przy świadczeniu usług w domu oraz co najmniej półroczne doświadczenie zawodowe polegające na realizacji usług dla osób z zaburzeniami psychicznymi, a takie kwalifikacje powinny gwarantować wiedzę </a:t>
            </a:r>
            <a:r>
              <a:rPr lang="pl-PL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pl-PL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 </a:t>
            </a:r>
            <a:r>
              <a:rPr lang="pl-PL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doświadczenie niezbędne do pełnienia tej funkcji.  </a:t>
            </a:r>
          </a:p>
          <a:p>
            <a:pPr marL="0" indent="0" algn="just">
              <a:buNone/>
            </a:pPr>
            <a:r>
              <a:rPr lang="pl-PL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Zatem, jeżeli kierownik </a:t>
            </a:r>
            <a:r>
              <a:rPr lang="pl-PL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śds</a:t>
            </a:r>
            <a:r>
              <a:rPr lang="pl-PL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oceni, że usługi prawnicze są konieczne, to raczej w stopniu minimalnym i bezwzględnie musi je mieć udokumentowane</a:t>
            </a:r>
            <a:r>
              <a:rPr lang="pl-PL" sz="280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pl-PL" sz="28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pl-PL" sz="280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sz="28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 </a:t>
            </a:r>
            <a:r>
              <a:rPr lang="pl-PL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przeciwnym razie nie ma możliwości ocenić ich zasadności.</a:t>
            </a:r>
          </a:p>
          <a:p>
            <a:pPr algn="just">
              <a:buFont typeface="Arial" panose="020B0604020202020204" pitchFamily="34" charset="0"/>
              <a:buChar char="•"/>
            </a:pPr>
            <a:endParaRPr lang="pl-PL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Arial" panose="020B0604020202020204" pitchFamily="34" charset="0"/>
              <a:buChar char="•"/>
            </a:pPr>
            <a:endParaRPr lang="pl-PL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pl-PL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pl-PL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AutoNum type="arabicPeriod"/>
            </a:pPr>
            <a:endParaRPr lang="pl-PL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pl-PL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711622953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pl-PL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NIEPRAWIDŁOWOŚCI  STWIERDZONE W TOKU KONTROLI ŚRODOWISKOWYCH DOMÓW SAMOPOMOCY</a:t>
            </a:r>
            <a:endParaRPr lang="pl-PL" sz="28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pl-P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pl-PL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Opracowanie </a:t>
            </a:r>
            <a:r>
              <a:rPr lang="pl-PL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procedur wewnętrznych niezgodnych </a:t>
            </a:r>
            <a:r>
              <a:rPr lang="pl-PL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pl-PL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 </a:t>
            </a:r>
            <a:r>
              <a:rPr lang="pl-PL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obowiązującymi przepisami prawa.</a:t>
            </a:r>
          </a:p>
          <a:p>
            <a:pPr marL="0" indent="0" algn="just">
              <a:buNone/>
            </a:pPr>
            <a:r>
              <a:rPr lang="pl-PL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Nieuzasadnione </a:t>
            </a:r>
            <a:r>
              <a:rPr lang="pl-PL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zorganizowanie i sfinansowanie szkolenia uczestnikowi </a:t>
            </a:r>
            <a:r>
              <a:rPr lang="pl-PL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śds</a:t>
            </a:r>
            <a:r>
              <a:rPr lang="pl-PL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pl-PL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Stosowanie </a:t>
            </a:r>
            <a:r>
              <a:rPr lang="pl-PL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kar w stosunku do uczestników, np.: zakaz </a:t>
            </a:r>
            <a:r>
              <a:rPr lang="pl-PL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uczestniczenia w zajęciach </a:t>
            </a:r>
            <a:r>
              <a:rPr lang="pl-PL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śds</a:t>
            </a:r>
            <a:r>
              <a:rPr lang="pl-PL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pl-PL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zakaz wyjazdu na wycieczkę</a:t>
            </a:r>
            <a:r>
              <a:rPr lang="pl-P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pl-PL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30708247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pl-PL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NIEPRAWIDŁOWOŚCI  STWIERDZONE W TOKU KONTROLI ŚRODOWISKOWYCH DOMÓW SAMOPOMOCY</a:t>
            </a:r>
            <a:endParaRPr lang="pl-PL" sz="28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pl-PL" sz="2800" b="1" dirty="0" smtClean="0">
                <a:latin typeface="Garamond" panose="02020404030301010803" pitchFamily="18" charset="0"/>
              </a:rPr>
              <a:t>- </a:t>
            </a:r>
            <a:r>
              <a:rPr lang="pl-PL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Podrabianie </a:t>
            </a:r>
            <a:r>
              <a:rPr lang="pl-PL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ewidencji obecności uczestników.</a:t>
            </a:r>
          </a:p>
          <a:p>
            <a:pPr marL="0" indent="0" algn="just">
              <a:buNone/>
            </a:pPr>
            <a:r>
              <a:rPr lang="pl-PL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Podpisywanie </a:t>
            </a:r>
            <a:r>
              <a:rPr lang="pl-PL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ewidencji obecności przez uczestników w miejscu ich zamieszkania, a nie </a:t>
            </a:r>
            <a:r>
              <a:rPr lang="pl-PL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 </a:t>
            </a:r>
            <a:r>
              <a:rPr lang="pl-PL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ŚDS.</a:t>
            </a:r>
          </a:p>
          <a:p>
            <a:pPr marL="0" indent="0" algn="just">
              <a:buNone/>
            </a:pPr>
            <a:r>
              <a:rPr lang="pl-PL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Upoważnienie </a:t>
            </a:r>
            <a:r>
              <a:rPr lang="pl-PL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wzajemne małżonków (uczestników) do podpisywania ewidencji za siebie.</a:t>
            </a:r>
          </a:p>
          <a:p>
            <a:pPr marL="0" indent="0" algn="just">
              <a:buNone/>
            </a:pPr>
            <a:r>
              <a:rPr lang="pl-PL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Podpisywanie </a:t>
            </a:r>
            <a:r>
              <a:rPr lang="pl-PL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upoważnionego pracownika Domu </a:t>
            </a:r>
            <a:r>
              <a:rPr lang="pl-PL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pl-PL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 </a:t>
            </a:r>
            <a:r>
              <a:rPr lang="pl-PL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ewidencji obecności uczestników nazwiskiem uczestnika, a nie swoim.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028267834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pl-PL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NIEPRAWIDŁOWOŚCI  STWIERDZONE W TOKU KONTROLI ŚRODOWISKOWYCH DOMÓW SAMOPOMOCY</a:t>
            </a:r>
            <a:endParaRPr lang="pl-PL" sz="28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pl-PL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Brak </a:t>
            </a:r>
            <a:r>
              <a:rPr lang="pl-PL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prowadzenia księgi </a:t>
            </a:r>
            <a:r>
              <a:rPr lang="pl-PL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inwentarzowej</a:t>
            </a:r>
            <a:r>
              <a:rPr lang="pl-PL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pl-PL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Rozbieżność pomiędzy wykazem składników majątkowych, a </a:t>
            </a:r>
            <a:r>
              <a:rPr lang="pl-PL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księgą </a:t>
            </a:r>
            <a:r>
              <a:rPr lang="pl-PL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inwentarzową.</a:t>
            </a:r>
          </a:p>
          <a:p>
            <a:pPr algn="just"/>
            <a:r>
              <a:rPr lang="pl-PL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Nierzetelnie prowadzona ewidencja księgowa:</a:t>
            </a:r>
          </a:p>
          <a:p>
            <a:pPr marL="0" indent="0" algn="just">
              <a:buNone/>
            </a:pPr>
            <a:r>
              <a:rPr lang="pl-PL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Na </a:t>
            </a:r>
            <a:r>
              <a:rPr lang="pl-PL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podstawie dokumentów księgowych </a:t>
            </a:r>
            <a:r>
              <a:rPr lang="pl-PL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m.in</a:t>
            </a:r>
            <a:r>
              <a:rPr lang="pl-PL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pl-PL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faktur i </a:t>
            </a:r>
            <a:r>
              <a:rPr lang="pl-PL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ewidencji księgowej </a:t>
            </a:r>
            <a:r>
              <a:rPr lang="pl-PL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kont wystąpiło </a:t>
            </a:r>
            <a:r>
              <a:rPr lang="pl-PL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szereg </a:t>
            </a:r>
            <a:r>
              <a:rPr lang="pl-PL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rozbieżności pomiędzy </a:t>
            </a:r>
            <a:r>
              <a:rPr lang="pl-PL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dokumentami potwierdzającymi dokonanie wydatku, a ich </a:t>
            </a:r>
            <a:r>
              <a:rPr lang="pl-PL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księgowaniem np.: nieujęcie </a:t>
            </a:r>
            <a:r>
              <a:rPr lang="pl-PL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 ewidencji księgowej </a:t>
            </a:r>
            <a:r>
              <a:rPr lang="pl-PL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faktur/not obciążeniowych </a:t>
            </a:r>
            <a:r>
              <a:rPr lang="pl-PL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za dokonane </a:t>
            </a:r>
            <a:r>
              <a:rPr lang="pl-PL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wydatki.</a:t>
            </a:r>
          </a:p>
          <a:p>
            <a:pPr marL="0" indent="0" algn="just">
              <a:buNone/>
            </a:pPr>
            <a:r>
              <a:rPr lang="pl-PL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Braku </a:t>
            </a:r>
            <a:r>
              <a:rPr lang="pl-PL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szczegółowego opisu operacji gospodarczych na dokumentach </a:t>
            </a:r>
            <a:r>
              <a:rPr lang="pl-PL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księgowych.</a:t>
            </a:r>
            <a:endParaRPr lang="pl-PL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pl-PL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57521376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pl-PL"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NIEPRAWIDŁOWOŚCI  STWIERDZONE W TOKU KONTROLI ŚRODOWISKOWYCH DOMÓW SAMOPOMOCY</a:t>
            </a:r>
            <a:endParaRPr lang="pl-PL" sz="280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pl-P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Brak ewidencjonowania </a:t>
            </a:r>
            <a: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  <a:t>czasu pracy pracowników jednostki w sposób nie </a:t>
            </a:r>
            <a:r>
              <a:rPr lang="pl-P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budzący wątpliwości</a:t>
            </a:r>
            <a: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co do realizowanych przez nich usług na rzecz uczestników ŚDS w </a:t>
            </a:r>
            <a:r>
              <a:rPr lang="pl-P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siedzibie jednostki</a:t>
            </a:r>
            <a: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stosownie do Wytycznych Wojewody </a:t>
            </a:r>
            <a:r>
              <a:rPr lang="pl-P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Warmińsko-Mazurskiego.</a:t>
            </a:r>
          </a:p>
          <a:p>
            <a:pPr algn="just"/>
            <a:r>
              <a:rPr lang="pl-P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Powierzanie </a:t>
            </a:r>
            <a: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  <a:t>zadań administracyjno-gospodarczych kadrze merytorycznej </a:t>
            </a:r>
            <a:r>
              <a:rPr lang="pl-P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ŚDS.</a:t>
            </a:r>
          </a:p>
          <a:p>
            <a:pPr marL="0" indent="0" algn="just">
              <a:buNone/>
            </a:pPr>
            <a: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  <a:t>Czynności z zakresu obsługi jednostki należy powierzać pracownikom </a:t>
            </a:r>
            <a:r>
              <a:rPr lang="pl-P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zatrudnionym w </a:t>
            </a:r>
            <a: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  <a:t>ŚDS, zgodnie z § 10 ust. 3 rozporządzenia w sprawie środowiskowych </a:t>
            </a:r>
            <a:r>
              <a:rPr lang="pl-P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domów samopomocy</a:t>
            </a:r>
            <a: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505653298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4294967295"/>
          </p:nvPr>
        </p:nvSpPr>
        <p:spPr>
          <a:xfrm>
            <a:off x="683568" y="1700807"/>
            <a:ext cx="8229600" cy="3816425"/>
          </a:xfrm>
        </p:spPr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pl-PL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Informacja dot. kontroli przeprowadzanej przez </a:t>
            </a:r>
          </a:p>
          <a:p>
            <a:pPr marL="0" indent="0" algn="ctr">
              <a:buNone/>
            </a:pPr>
            <a:r>
              <a:rPr lang="pl-PL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Najwyższą Izbę Kontroli</a:t>
            </a:r>
          </a:p>
          <a:p>
            <a:pPr marL="0" indent="0" algn="ctr">
              <a:buNone/>
            </a:pPr>
            <a:endParaRPr lang="pl-PL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pl-PL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Źródło</a:t>
            </a:r>
            <a:r>
              <a:rPr lang="pl-PL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Materiały z kontroli NIK.</a:t>
            </a:r>
          </a:p>
          <a:p>
            <a:pPr marL="0" indent="0" algn="ctr">
              <a:buNone/>
            </a:pPr>
            <a:r>
              <a:rPr lang="pl-PL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Pomoc </a:t>
            </a:r>
            <a:r>
              <a:rPr lang="pl-PL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państwa realizowana w formie środowiskowych domów samopomocy udzielana osobom z zaburzeniami </a:t>
            </a:r>
            <a:r>
              <a:rPr lang="pl-PL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psychicznymi. Lata </a:t>
            </a:r>
            <a:r>
              <a:rPr lang="pl-PL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2016–2019 (I kwartał)</a:t>
            </a:r>
          </a:p>
          <a:p>
            <a:pPr marL="0" indent="0" algn="ctr">
              <a:buNone/>
            </a:pPr>
            <a:endParaRPr lang="pl-PL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pl-PL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Najwyższa </a:t>
            </a:r>
            <a:r>
              <a:rPr lang="pl-PL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Izba </a:t>
            </a:r>
            <a:r>
              <a:rPr lang="pl-PL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Kontroli</a:t>
            </a:r>
          </a:p>
          <a:p>
            <a:pPr marL="0" indent="0" algn="ctr">
              <a:buNone/>
            </a:pPr>
            <a:r>
              <a:rPr lang="pl-PL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Warszawa</a:t>
            </a:r>
            <a:r>
              <a:rPr lang="pl-PL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październik 2019 r</a:t>
            </a:r>
            <a:r>
              <a:rPr lang="pl-PL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60492007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4294967295"/>
          </p:nvPr>
        </p:nvSpPr>
        <p:spPr>
          <a:xfrm>
            <a:off x="1043608" y="1935163"/>
            <a:ext cx="7185992" cy="4389437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endParaRPr lang="pl-PL" dirty="0" smtClean="0"/>
          </a:p>
          <a:p>
            <a:pPr marL="0" indent="0" algn="ctr">
              <a:buNone/>
            </a:pPr>
            <a:endParaRPr lang="pl-PL" dirty="0"/>
          </a:p>
          <a:p>
            <a:pPr marL="0" indent="0" algn="ctr">
              <a:buNone/>
            </a:pPr>
            <a:r>
              <a:rPr lang="pl-PL" dirty="0" smtClean="0"/>
              <a:t>Dziękuję za uwagę</a:t>
            </a:r>
          </a:p>
          <a:p>
            <a:pPr marL="0" indent="0" algn="ctr">
              <a:buNone/>
            </a:pPr>
            <a:endParaRPr lang="pl-PL" dirty="0" smtClean="0"/>
          </a:p>
          <a:p>
            <a:pPr marL="0" indent="0" algn="ctr">
              <a:buNone/>
            </a:pPr>
            <a:endParaRPr lang="pl-PL" dirty="0"/>
          </a:p>
          <a:p>
            <a:pPr marL="0" indent="0" algn="ctr">
              <a:buNone/>
            </a:pPr>
            <a:endParaRPr lang="pl-PL" dirty="0"/>
          </a:p>
          <a:p>
            <a:pPr marL="0" indent="0">
              <a:buNone/>
            </a:pPr>
            <a:r>
              <a:rPr lang="pl-PL" sz="1600" b="1" dirty="0" smtClean="0"/>
              <a:t>Sporządziła:</a:t>
            </a:r>
          </a:p>
          <a:p>
            <a:pPr marL="0" indent="0">
              <a:buNone/>
            </a:pPr>
            <a:r>
              <a:rPr lang="pl-PL" sz="1600" b="1" dirty="0" smtClean="0"/>
              <a:t>Ewa Kordalska </a:t>
            </a:r>
          </a:p>
          <a:p>
            <a:pPr marL="0" indent="0">
              <a:buNone/>
            </a:pPr>
            <a:r>
              <a:rPr lang="pl-PL" sz="1600" b="1" dirty="0" smtClean="0"/>
              <a:t>Kierownik Oddziału Nadzoru i Kontroli</a:t>
            </a:r>
          </a:p>
          <a:p>
            <a:pPr marL="0" indent="0">
              <a:buNone/>
            </a:pPr>
            <a:r>
              <a:rPr lang="pl-PL" sz="1600" b="1" dirty="0" smtClean="0"/>
              <a:t>w Pomocy Społecznej</a:t>
            </a:r>
          </a:p>
          <a:p>
            <a:pPr marL="0" indent="0">
              <a:buNone/>
            </a:pPr>
            <a:r>
              <a:rPr lang="pl-PL" sz="1600" b="1" smtClean="0"/>
              <a:t>Warmińsko-Mazurski </a:t>
            </a:r>
            <a:r>
              <a:rPr lang="pl-PL" sz="1600" b="1" dirty="0" smtClean="0"/>
              <a:t>Urząd Wojewódzki </a:t>
            </a:r>
          </a:p>
          <a:p>
            <a:pPr marL="0" indent="0">
              <a:buNone/>
            </a:pPr>
            <a:r>
              <a:rPr lang="pl-PL" sz="1600" b="1" dirty="0" smtClean="0"/>
              <a:t>w Olsztynie</a:t>
            </a:r>
            <a:endParaRPr lang="pl-PL" sz="1600" b="1" dirty="0"/>
          </a:p>
        </p:txBody>
      </p:sp>
    </p:spTree>
    <p:extLst>
      <p:ext uri="{BB962C8B-B14F-4D97-AF65-F5344CB8AC3E}">
        <p14:creationId xmlns:p14="http://schemas.microsoft.com/office/powerpoint/2010/main" val="18395994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pl-PL" sz="2800" b="1" dirty="0">
                <a:latin typeface="Garamond" panose="02020404030301010803" pitchFamily="18" charset="0"/>
              </a:rPr>
              <a:t>ZMIANY WPROWADZONE </a:t>
            </a:r>
            <a:r>
              <a:rPr lang="pl-PL" sz="2800" b="1" dirty="0" smtClean="0">
                <a:latin typeface="Garamond" panose="02020404030301010803" pitchFamily="18" charset="0"/>
              </a:rPr>
              <a:t/>
            </a:r>
            <a:br>
              <a:rPr lang="pl-PL" sz="2800" b="1" dirty="0" smtClean="0">
                <a:latin typeface="Garamond" panose="02020404030301010803" pitchFamily="18" charset="0"/>
              </a:rPr>
            </a:br>
            <a:r>
              <a:rPr lang="pl-PL" sz="2800" b="1" dirty="0" smtClean="0">
                <a:latin typeface="Garamond" panose="02020404030301010803" pitchFamily="18" charset="0"/>
              </a:rPr>
              <a:t>W </a:t>
            </a:r>
            <a:r>
              <a:rPr lang="pl-PL" sz="2800" b="1" dirty="0">
                <a:latin typeface="Garamond" panose="02020404030301010803" pitchFamily="18" charset="0"/>
              </a:rPr>
              <a:t>ROZPORZĄDZENIU c.d.</a:t>
            </a:r>
            <a:endParaRPr lang="pl-PL" sz="28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pl-PL" sz="3200" b="1" dirty="0">
                <a:latin typeface="Times New Roman"/>
                <a:cs typeface="Times New Roman"/>
              </a:rPr>
              <a:t>§ 6 </a:t>
            </a:r>
            <a:r>
              <a:rPr lang="pl-PL" sz="3200" b="1" dirty="0">
                <a:latin typeface="Garamond" panose="02020404030301010803" pitchFamily="18" charset="0"/>
                <a:cs typeface="Times New Roman"/>
              </a:rPr>
              <a:t>ust. </a:t>
            </a:r>
            <a:r>
              <a:rPr lang="pl-PL" sz="3200" b="1" dirty="0">
                <a:latin typeface="Garamond" panose="02020404030301010803" pitchFamily="18" charset="0"/>
              </a:rPr>
              <a:t>3 </a:t>
            </a:r>
            <a:r>
              <a:rPr lang="pl-PL" sz="3200" dirty="0">
                <a:latin typeface="Garamond" panose="02020404030301010803" pitchFamily="18" charset="0"/>
              </a:rPr>
              <a:t>- </a:t>
            </a:r>
            <a:r>
              <a:rPr lang="pl-PL" sz="3200" b="1" dirty="0">
                <a:solidFill>
                  <a:srgbClr val="FF0000"/>
                </a:solidFill>
                <a:latin typeface="Garamond" panose="02020404030301010803" pitchFamily="18" charset="0"/>
              </a:rPr>
              <a:t>dopuszcza się możliwość zamknięcia domu na okres łącznie </a:t>
            </a:r>
            <a:r>
              <a:rPr lang="pl-PL" sz="3200" b="1" dirty="0">
                <a:latin typeface="Garamond" panose="02020404030301010803" pitchFamily="18" charset="0"/>
              </a:rPr>
              <a:t>nie dłuższy niż 15 dni roboczych w roku kalendarzowym. </a:t>
            </a:r>
          </a:p>
          <a:p>
            <a:pPr marL="0" indent="0">
              <a:buNone/>
            </a:pPr>
            <a:endParaRPr lang="pl-PL" sz="3200" dirty="0">
              <a:latin typeface="Garamond" panose="02020404030301010803" pitchFamily="18" charset="0"/>
            </a:endParaRPr>
          </a:p>
          <a:p>
            <a:pPr marL="0" indent="0" algn="just">
              <a:buNone/>
            </a:pPr>
            <a:r>
              <a:rPr lang="pl-PL" sz="3200" b="1" dirty="0">
                <a:latin typeface="Garamond" panose="02020404030301010803" pitchFamily="18" charset="0"/>
                <a:cs typeface="Times New Roman"/>
              </a:rPr>
              <a:t>§ 6 ust. </a:t>
            </a:r>
            <a:r>
              <a:rPr lang="pl-PL" sz="3200" b="1" dirty="0">
                <a:latin typeface="Garamond" panose="02020404030301010803" pitchFamily="18" charset="0"/>
              </a:rPr>
              <a:t>4 </a:t>
            </a:r>
            <a:r>
              <a:rPr lang="pl-PL" sz="3200" dirty="0">
                <a:latin typeface="Garamond" panose="02020404030301010803" pitchFamily="18" charset="0"/>
              </a:rPr>
              <a:t>- </a:t>
            </a:r>
            <a:r>
              <a:rPr lang="pl-PL" sz="3200" b="1" dirty="0">
                <a:solidFill>
                  <a:srgbClr val="FF0000"/>
                </a:solidFill>
                <a:latin typeface="Garamond" panose="02020404030301010803" pitchFamily="18" charset="0"/>
              </a:rPr>
              <a:t>termin zamknięcia domu ustala się po uprzednim zasięgnięciu opinii uczestników lub ich opiekunów. </a:t>
            </a:r>
          </a:p>
          <a:p>
            <a:pPr marL="0" indent="0">
              <a:buNone/>
            </a:pPr>
            <a:r>
              <a:rPr lang="pl-PL" sz="3200" b="1" dirty="0">
                <a:latin typeface="Garamond" panose="02020404030301010803" pitchFamily="18" charset="0"/>
              </a:rPr>
              <a:t> 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4048792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pl-PL" sz="2800" b="1" dirty="0">
                <a:latin typeface="Garamond" panose="02020404030301010803" pitchFamily="18" charset="0"/>
              </a:rPr>
              <a:t>ZMIANY WPROWADZONE </a:t>
            </a:r>
            <a:r>
              <a:rPr lang="pl-PL" sz="2800" b="1" dirty="0" smtClean="0">
                <a:latin typeface="Garamond" panose="02020404030301010803" pitchFamily="18" charset="0"/>
              </a:rPr>
              <a:t/>
            </a:r>
            <a:br>
              <a:rPr lang="pl-PL" sz="2800" b="1" dirty="0" smtClean="0">
                <a:latin typeface="Garamond" panose="02020404030301010803" pitchFamily="18" charset="0"/>
              </a:rPr>
            </a:br>
            <a:r>
              <a:rPr lang="pl-PL" sz="2800" b="1" dirty="0" smtClean="0">
                <a:latin typeface="Garamond" panose="02020404030301010803" pitchFamily="18" charset="0"/>
              </a:rPr>
              <a:t>W </a:t>
            </a:r>
            <a:r>
              <a:rPr lang="pl-PL" sz="2800" b="1" dirty="0">
                <a:latin typeface="Garamond" panose="02020404030301010803" pitchFamily="18" charset="0"/>
              </a:rPr>
              <a:t>ROZPORZĄDZENIU c.d.</a:t>
            </a:r>
            <a:endParaRPr lang="pl-PL" sz="28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pl-PL" b="1" dirty="0">
                <a:latin typeface="Garamond" panose="02020404030301010803" pitchFamily="18" charset="0"/>
                <a:cs typeface="Times New Roman"/>
              </a:rPr>
              <a:t>§ 6 ust. </a:t>
            </a:r>
            <a:r>
              <a:rPr lang="pl-PL" b="1" dirty="0">
                <a:latin typeface="Garamond" panose="02020404030301010803" pitchFamily="18" charset="0"/>
              </a:rPr>
              <a:t>5 </a:t>
            </a:r>
            <a:r>
              <a:rPr lang="pl-PL" dirty="0">
                <a:latin typeface="Garamond" panose="02020404030301010803" pitchFamily="18" charset="0"/>
              </a:rPr>
              <a:t>- </a:t>
            </a:r>
            <a:r>
              <a:rPr lang="pl-PL" b="1" dirty="0">
                <a:solidFill>
                  <a:srgbClr val="FF0000"/>
                </a:solidFill>
                <a:latin typeface="Garamond" panose="02020404030301010803" pitchFamily="18" charset="0"/>
              </a:rPr>
              <a:t>zamknięcie domu może nastąpić po uprzednim poinformowaniu</a:t>
            </a:r>
            <a:r>
              <a:rPr lang="pl-PL" b="1" dirty="0">
                <a:latin typeface="Garamond" panose="02020404030301010803" pitchFamily="18" charset="0"/>
              </a:rPr>
              <a:t>, z dwutygodniowym wyprzedzeniem, jednostki prowadzącej lub jednostki zlecającej oraz wydziału właściwego do spraw pomocy społecznej odpowiedniego urzędu wojewódzkiego. </a:t>
            </a:r>
          </a:p>
          <a:p>
            <a:pPr marL="0" indent="0" algn="just">
              <a:buNone/>
            </a:pPr>
            <a:r>
              <a:rPr lang="pl-PL" b="1" dirty="0" smtClean="0">
                <a:latin typeface="Garamond" panose="02020404030301010803" pitchFamily="18" charset="0"/>
                <a:cs typeface="Times New Roman"/>
              </a:rPr>
              <a:t>§ </a:t>
            </a:r>
            <a:r>
              <a:rPr lang="pl-PL" b="1" dirty="0">
                <a:latin typeface="Garamond" panose="02020404030301010803" pitchFamily="18" charset="0"/>
                <a:cs typeface="Times New Roman"/>
              </a:rPr>
              <a:t>7 ust. </a:t>
            </a:r>
            <a:r>
              <a:rPr lang="pl-PL" b="1" dirty="0">
                <a:latin typeface="Garamond" panose="02020404030301010803" pitchFamily="18" charset="0"/>
              </a:rPr>
              <a:t>9 - w razie częstych nieobecności uczestników, trwających przez okres dłuższy niż 10 dni roboczych i związanej z tym możliwości świadczenia usług dla dodatkowych osób, do domu mogą być skierowane kolejne osoby, jednak w liczbie nieprzekraczającej liczby uczestników o częstych nieobecnościach, </a:t>
            </a:r>
            <a:r>
              <a:rPr lang="pl-PL" b="1" dirty="0">
                <a:solidFill>
                  <a:srgbClr val="FF0000"/>
                </a:solidFill>
                <a:latin typeface="Garamond" panose="02020404030301010803" pitchFamily="18" charset="0"/>
              </a:rPr>
              <a:t>nie wyższej niż 20% liczby miejsc w domu. 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4222760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pl-PL" sz="2800" b="1" dirty="0">
                <a:latin typeface="Garamond" panose="02020404030301010803" pitchFamily="18" charset="0"/>
              </a:rPr>
              <a:t>ZMIANY WPROWADZONE </a:t>
            </a:r>
            <a:r>
              <a:rPr lang="pl-PL" sz="2800" b="1" dirty="0" smtClean="0">
                <a:latin typeface="Garamond" panose="02020404030301010803" pitchFamily="18" charset="0"/>
              </a:rPr>
              <a:t/>
            </a:r>
            <a:br>
              <a:rPr lang="pl-PL" sz="2800" b="1" dirty="0" smtClean="0">
                <a:latin typeface="Garamond" panose="02020404030301010803" pitchFamily="18" charset="0"/>
              </a:rPr>
            </a:br>
            <a:r>
              <a:rPr lang="pl-PL" sz="2800" b="1" dirty="0" smtClean="0">
                <a:latin typeface="Garamond" panose="02020404030301010803" pitchFamily="18" charset="0"/>
              </a:rPr>
              <a:t>W </a:t>
            </a:r>
            <a:r>
              <a:rPr lang="pl-PL" sz="2800" b="1" dirty="0">
                <a:latin typeface="Garamond" panose="02020404030301010803" pitchFamily="18" charset="0"/>
              </a:rPr>
              <a:t>ROZPORZĄDZENIU c.d.</a:t>
            </a:r>
            <a:endParaRPr lang="pl-PL" sz="28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 algn="just">
              <a:buNone/>
            </a:pPr>
            <a:r>
              <a:rPr lang="pl-PL" sz="2800" b="1" dirty="0">
                <a:latin typeface="Times New Roman"/>
                <a:cs typeface="Times New Roman"/>
              </a:rPr>
              <a:t>§ </a:t>
            </a:r>
            <a:r>
              <a:rPr lang="pl-PL" sz="2800" b="1" dirty="0">
                <a:latin typeface="Garamond" panose="02020404030301010803" pitchFamily="18" charset="0"/>
              </a:rPr>
              <a:t>11 ust. 1</a:t>
            </a:r>
            <a:r>
              <a:rPr lang="pl-PL" sz="2800" dirty="0">
                <a:latin typeface="Garamond" panose="02020404030301010803" pitchFamily="18" charset="0"/>
              </a:rPr>
              <a:t> - pracownicy, o których mowa w </a:t>
            </a:r>
            <a:r>
              <a:rPr lang="pl-PL" sz="2800" dirty="0">
                <a:latin typeface="Garamond" panose="02020404030301010803" pitchFamily="18" charset="0"/>
                <a:cs typeface="Times New Roman"/>
              </a:rPr>
              <a:t>§</a:t>
            </a:r>
            <a:r>
              <a:rPr lang="pl-PL" sz="2800" dirty="0">
                <a:latin typeface="Garamond" panose="02020404030301010803" pitchFamily="18" charset="0"/>
              </a:rPr>
              <a:t> 10 ust. 1 i 2, są obowiązani posiadać co najmniej </a:t>
            </a:r>
            <a:r>
              <a:rPr lang="pl-PL" sz="2800" u="sng" dirty="0">
                <a:solidFill>
                  <a:srgbClr val="FF0000"/>
                </a:solidFill>
                <a:latin typeface="Garamond" panose="02020404030301010803" pitchFamily="18" charset="0"/>
              </a:rPr>
              <a:t>trzymiesięczne doświadczenie zawodowe </a:t>
            </a:r>
            <a:r>
              <a:rPr lang="pl-PL" sz="2800" dirty="0">
                <a:latin typeface="Garamond" panose="02020404030301010803" pitchFamily="18" charset="0"/>
              </a:rPr>
              <a:t>w pracy z osobami z zaburzeniami psychicznymi. </a:t>
            </a:r>
          </a:p>
          <a:p>
            <a:pPr marL="0" indent="0" algn="just">
              <a:buNone/>
            </a:pPr>
            <a:r>
              <a:rPr lang="pl-PL" sz="2800" b="1" dirty="0">
                <a:latin typeface="Times New Roman"/>
                <a:cs typeface="Times New Roman"/>
              </a:rPr>
              <a:t>§ </a:t>
            </a:r>
            <a:r>
              <a:rPr lang="pl-PL" sz="2800" b="1" dirty="0">
                <a:latin typeface="Garamond" panose="02020404030301010803" pitchFamily="18" charset="0"/>
              </a:rPr>
              <a:t>12 ust. 1 </a:t>
            </a:r>
            <a:r>
              <a:rPr lang="pl-PL" sz="2800" dirty="0">
                <a:latin typeface="Garamond" panose="02020404030301010803" pitchFamily="18" charset="0"/>
              </a:rPr>
              <a:t>- wskaźnik zatrudnienia pracowników zespołu wspierająco-aktywizującego wynosi nie mniej niż 1 etat na:</a:t>
            </a:r>
          </a:p>
          <a:p>
            <a:pPr marL="0" indent="0" algn="just">
              <a:buNone/>
            </a:pPr>
            <a:r>
              <a:rPr lang="pl-PL" sz="2800" b="1" dirty="0">
                <a:latin typeface="Garamond" panose="02020404030301010803" pitchFamily="18" charset="0"/>
              </a:rPr>
              <a:t>1) </a:t>
            </a:r>
            <a:r>
              <a:rPr lang="pl-PL" sz="2800" dirty="0">
                <a:latin typeface="Garamond" panose="02020404030301010803" pitchFamily="18" charset="0"/>
              </a:rPr>
              <a:t> 7 uczestników w domu typu A;</a:t>
            </a:r>
          </a:p>
          <a:p>
            <a:pPr marL="0" indent="0" algn="just">
              <a:buNone/>
            </a:pPr>
            <a:r>
              <a:rPr lang="pl-PL" sz="2800" b="1" dirty="0">
                <a:latin typeface="Garamond" panose="02020404030301010803" pitchFamily="18" charset="0"/>
              </a:rPr>
              <a:t>2) </a:t>
            </a:r>
            <a:r>
              <a:rPr lang="pl-PL" sz="2800" dirty="0">
                <a:latin typeface="Garamond" panose="02020404030301010803" pitchFamily="18" charset="0"/>
              </a:rPr>
              <a:t> 5 uczestników w domu typu B lub C.</a:t>
            </a:r>
          </a:p>
          <a:p>
            <a:pPr marL="0" indent="0" algn="just">
              <a:buNone/>
            </a:pPr>
            <a:r>
              <a:rPr lang="pl-PL" sz="2800" b="1" dirty="0">
                <a:latin typeface="Times New Roman"/>
                <a:cs typeface="Times New Roman"/>
              </a:rPr>
              <a:t>§ 12 ust.</a:t>
            </a:r>
            <a:r>
              <a:rPr lang="pl-PL" sz="2800" b="1" dirty="0">
                <a:latin typeface="Garamond" panose="02020404030301010803" pitchFamily="18" charset="0"/>
              </a:rPr>
              <a:t>1a</a:t>
            </a:r>
            <a:r>
              <a:rPr lang="pl-PL" sz="2800" dirty="0">
                <a:latin typeface="Garamond" panose="02020404030301010803" pitchFamily="18" charset="0"/>
              </a:rPr>
              <a:t> - </a:t>
            </a:r>
            <a:r>
              <a:rPr lang="pl-PL" sz="2800" u="sng" dirty="0">
                <a:solidFill>
                  <a:srgbClr val="FF0000"/>
                </a:solidFill>
                <a:latin typeface="Garamond" panose="02020404030301010803" pitchFamily="18" charset="0"/>
              </a:rPr>
              <a:t>w przypadku uczestników z niepełnosprawnościami sprzężonymi lub spektrum autyzmu, będących uczestnikami domów typu A, B i C, wskaźnik zatrudnienia pracowników zespołu wspierająco-aktywizującego wynosi nie mniej niż 1 etat na 3 uczestników. 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7628322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pl-PL" sz="2800" b="1" dirty="0">
                <a:latin typeface="Garamond" panose="02020404030301010803" pitchFamily="18" charset="0"/>
              </a:rPr>
              <a:t>ZMIANY WPROWADZONE </a:t>
            </a:r>
            <a:r>
              <a:rPr lang="pl-PL" sz="2800" b="1" dirty="0" smtClean="0">
                <a:latin typeface="Garamond" panose="02020404030301010803" pitchFamily="18" charset="0"/>
              </a:rPr>
              <a:t/>
            </a:r>
            <a:br>
              <a:rPr lang="pl-PL" sz="2800" b="1" dirty="0" smtClean="0">
                <a:latin typeface="Garamond" panose="02020404030301010803" pitchFamily="18" charset="0"/>
              </a:rPr>
            </a:br>
            <a:r>
              <a:rPr lang="pl-PL" sz="2800" b="1" dirty="0" smtClean="0">
                <a:latin typeface="Garamond" panose="02020404030301010803" pitchFamily="18" charset="0"/>
              </a:rPr>
              <a:t>W </a:t>
            </a:r>
            <a:r>
              <a:rPr lang="pl-PL" sz="2800" b="1" dirty="0">
                <a:latin typeface="Garamond" panose="02020404030301010803" pitchFamily="18" charset="0"/>
              </a:rPr>
              <a:t>ROZPORZĄDZENIU c.d.</a:t>
            </a:r>
            <a:endParaRPr lang="pl-PL" sz="28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 algn="just">
              <a:buNone/>
            </a:pPr>
            <a:r>
              <a:rPr lang="pl-PL" sz="2400" b="1" dirty="0">
                <a:latin typeface="Garamond" panose="02020404030301010803" pitchFamily="18" charset="0"/>
                <a:cs typeface="Times New Roman"/>
              </a:rPr>
              <a:t>§</a:t>
            </a:r>
            <a:r>
              <a:rPr lang="pl-PL" sz="2400" b="1" dirty="0">
                <a:latin typeface="Garamond" panose="02020404030301010803" pitchFamily="18" charset="0"/>
              </a:rPr>
              <a:t> 14 </a:t>
            </a:r>
            <a:r>
              <a:rPr lang="pl-PL" sz="2400" dirty="0">
                <a:latin typeface="Garamond" panose="02020404030301010803" pitchFamily="18" charset="0"/>
              </a:rPr>
              <a:t>Usługi, o których mowa w art. 51a ust. 2 ustawy, obejmują w szczególności:</a:t>
            </a:r>
          </a:p>
          <a:p>
            <a:pPr marL="0" indent="0" algn="just">
              <a:buNone/>
            </a:pPr>
            <a:r>
              <a:rPr lang="pl-PL" sz="2400" b="1" dirty="0">
                <a:latin typeface="Garamond" panose="02020404030301010803" pitchFamily="18" charset="0"/>
              </a:rPr>
              <a:t>2a) </a:t>
            </a:r>
            <a:r>
              <a:rPr lang="pl-PL" sz="2400" b="1" u="sng" dirty="0">
                <a:solidFill>
                  <a:srgbClr val="FF0000"/>
                </a:solidFill>
                <a:latin typeface="Garamond" panose="02020404030301010803" pitchFamily="18" charset="0"/>
              </a:rPr>
              <a:t>trening umiejętności komunikacyjnych</a:t>
            </a:r>
            <a:r>
              <a:rPr lang="pl-PL" sz="2400" b="1" u="sng" dirty="0" smtClean="0">
                <a:solidFill>
                  <a:srgbClr val="FF0000"/>
                </a:solidFill>
                <a:latin typeface="Garamond" panose="02020404030301010803" pitchFamily="18" charset="0"/>
              </a:rPr>
              <a:t>, w </a:t>
            </a:r>
            <a:r>
              <a:rPr lang="pl-PL" sz="2400" b="1" u="sng" dirty="0">
                <a:solidFill>
                  <a:srgbClr val="FF0000"/>
                </a:solidFill>
                <a:latin typeface="Garamond" panose="02020404030301010803" pitchFamily="18" charset="0"/>
              </a:rPr>
              <a:t>tym </a:t>
            </a:r>
            <a:r>
              <a:rPr lang="pl-PL" sz="2400" b="1" u="sng" dirty="0" smtClean="0">
                <a:solidFill>
                  <a:srgbClr val="FF0000"/>
                </a:solidFill>
                <a:latin typeface="Garamond" panose="02020404030301010803" pitchFamily="18" charset="0"/>
              </a:rPr>
              <a:t>z </a:t>
            </a:r>
            <a:r>
              <a:rPr lang="pl-PL" sz="2400" b="1" u="sng" dirty="0">
                <a:solidFill>
                  <a:srgbClr val="FF0000"/>
                </a:solidFill>
                <a:latin typeface="Garamond" panose="02020404030301010803" pitchFamily="18" charset="0"/>
              </a:rPr>
              <a:t>wykorzystaniem alternatywnych i wspomagających sposobów porozumiewania się, w przypadku osób </a:t>
            </a:r>
            <a:r>
              <a:rPr lang="pl-PL" sz="2400" b="1" u="sng" dirty="0" smtClean="0">
                <a:solidFill>
                  <a:srgbClr val="FF0000"/>
                </a:solidFill>
                <a:latin typeface="Garamond" panose="02020404030301010803" pitchFamily="18" charset="0"/>
              </a:rPr>
              <a:t>z </a:t>
            </a:r>
            <a:r>
              <a:rPr lang="pl-PL" sz="2400" b="1" u="sng" dirty="0">
                <a:solidFill>
                  <a:srgbClr val="FF0000"/>
                </a:solidFill>
                <a:latin typeface="Garamond" panose="02020404030301010803" pitchFamily="18" charset="0"/>
              </a:rPr>
              <a:t>problemami w komunikacji werbalnej; </a:t>
            </a:r>
          </a:p>
          <a:p>
            <a:pPr marL="0" indent="0" algn="just">
              <a:buNone/>
            </a:pPr>
            <a:r>
              <a:rPr lang="pl-PL" sz="2400" b="1" dirty="0">
                <a:latin typeface="Garamond" panose="02020404030301010803" pitchFamily="18" charset="0"/>
              </a:rPr>
              <a:t>7)</a:t>
            </a:r>
            <a:r>
              <a:rPr lang="pl-PL" sz="2400" dirty="0">
                <a:solidFill>
                  <a:srgbClr val="FF0000"/>
                </a:solidFill>
                <a:latin typeface="Garamond" panose="02020404030301010803" pitchFamily="18" charset="0"/>
              </a:rPr>
              <a:t> </a:t>
            </a:r>
            <a:r>
              <a:rPr lang="pl-PL" sz="2400" dirty="0">
                <a:latin typeface="Garamond" panose="02020404030301010803" pitchFamily="18" charset="0"/>
              </a:rPr>
              <a:t>niezbędną opiekę, </a:t>
            </a:r>
            <a:r>
              <a:rPr lang="pl-PL" sz="2400" b="1" u="sng" dirty="0">
                <a:solidFill>
                  <a:srgbClr val="FF0000"/>
                </a:solidFill>
                <a:latin typeface="Garamond" panose="02020404030301010803" pitchFamily="18" charset="0"/>
              </a:rPr>
              <a:t>w szczególności dla uczestników, o których mowa w art. 51c ust. 5 ustawy;</a:t>
            </a:r>
            <a:r>
              <a:rPr lang="pl-PL" sz="2400" dirty="0">
                <a:latin typeface="Garamond" panose="02020404030301010803" pitchFamily="18" charset="0"/>
              </a:rPr>
              <a:t> (uczestników </a:t>
            </a:r>
            <a:br>
              <a:rPr lang="pl-PL" sz="2400" dirty="0">
                <a:latin typeface="Garamond" panose="02020404030301010803" pitchFamily="18" charset="0"/>
              </a:rPr>
            </a:br>
            <a:r>
              <a:rPr lang="pl-PL" sz="2400" dirty="0">
                <a:latin typeface="Garamond" panose="02020404030301010803" pitchFamily="18" charset="0"/>
              </a:rPr>
              <a:t>z niepełnosprawnościami sprzężonymi lub spektrum autyzmu, którzy posiadają orzeczenie o znacznym stopniu niepełnosprawności wraz ze wskazaniem konieczności stałej lub długotrwałej opieki lub pomocy innej osoby w związku ze znacznie ograniczoną możliwością samodzielnej egzystencji</a:t>
            </a:r>
            <a:r>
              <a:rPr lang="pl-PL" sz="2400" dirty="0" smtClean="0">
                <a:latin typeface="Garamond" panose="02020404030301010803" pitchFamily="18" charset="0"/>
              </a:rPr>
              <a:t>).</a:t>
            </a:r>
            <a:endParaRPr lang="pl-PL" sz="2400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4035807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l-PL" sz="2800" b="1" dirty="0">
                <a:latin typeface="Garamond" panose="02020404030301010803" pitchFamily="18" charset="0"/>
              </a:rPr>
              <a:t>ZMIANY WPROWADZONE </a:t>
            </a:r>
            <a:r>
              <a:rPr lang="pl-PL" sz="2800" b="1" dirty="0" smtClean="0">
                <a:latin typeface="Garamond" panose="02020404030301010803" pitchFamily="18" charset="0"/>
              </a:rPr>
              <a:t/>
            </a:r>
            <a:br>
              <a:rPr lang="pl-PL" sz="2800" b="1" dirty="0" smtClean="0">
                <a:latin typeface="Garamond" panose="02020404030301010803" pitchFamily="18" charset="0"/>
              </a:rPr>
            </a:br>
            <a:r>
              <a:rPr lang="pl-PL" sz="2800" b="1" dirty="0" smtClean="0">
                <a:latin typeface="Garamond" panose="02020404030301010803" pitchFamily="18" charset="0"/>
              </a:rPr>
              <a:t>W </a:t>
            </a:r>
            <a:r>
              <a:rPr lang="pl-PL" sz="2800" b="1" dirty="0">
                <a:latin typeface="Garamond" panose="02020404030301010803" pitchFamily="18" charset="0"/>
              </a:rPr>
              <a:t>ROZPORZĄDZENIU c.d.</a:t>
            </a:r>
            <a:endParaRPr lang="pl-PL" sz="28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sz="2800" b="1" dirty="0">
                <a:latin typeface="Times New Roman"/>
                <a:cs typeface="Times New Roman"/>
              </a:rPr>
              <a:t>§</a:t>
            </a:r>
            <a:r>
              <a:rPr lang="pl-PL" sz="2800" b="1" dirty="0">
                <a:latin typeface="Garamond" panose="02020404030301010803" pitchFamily="18" charset="0"/>
              </a:rPr>
              <a:t> 15 </a:t>
            </a:r>
            <a:r>
              <a:rPr lang="pl-PL" sz="2800" b="1" u="sng" dirty="0">
                <a:solidFill>
                  <a:srgbClr val="FF0000"/>
                </a:solidFill>
                <a:latin typeface="Garamond" panose="02020404030301010803" pitchFamily="18" charset="0"/>
              </a:rPr>
              <a:t>ust. </a:t>
            </a:r>
            <a:r>
              <a:rPr lang="pl-PL" sz="2800" u="sng" dirty="0">
                <a:solidFill>
                  <a:srgbClr val="FF0000"/>
                </a:solidFill>
                <a:latin typeface="Garamond" panose="02020404030301010803" pitchFamily="18" charset="0"/>
              </a:rPr>
              <a:t>1 </a:t>
            </a:r>
            <a:r>
              <a:rPr lang="pl-PL" sz="2800" dirty="0">
                <a:latin typeface="Garamond" panose="02020404030301010803" pitchFamily="18" charset="0"/>
              </a:rPr>
              <a:t>- dom umożliwia uczestnikom skierowanym na pobyt dzienny spożywanie gorącego posiłku, przyznanego w ramach zadania własnego gminy, o którym mowa w art. 17 ust. 1 pkt 3 i 14 ustawy, lub w ramach treningu kulinarnego. </a:t>
            </a:r>
          </a:p>
          <a:p>
            <a:pPr marL="0" indent="0">
              <a:buNone/>
            </a:pPr>
            <a:r>
              <a:rPr lang="pl-PL" sz="2800" b="1" dirty="0">
                <a:latin typeface="Times New Roman"/>
                <a:cs typeface="Times New Roman"/>
              </a:rPr>
              <a:t>§</a:t>
            </a:r>
            <a:r>
              <a:rPr lang="pl-PL" sz="2800" b="1" dirty="0">
                <a:latin typeface="Garamond" panose="02020404030301010803" pitchFamily="18" charset="0"/>
              </a:rPr>
              <a:t> 15 </a:t>
            </a:r>
            <a:r>
              <a:rPr lang="pl-PL" sz="2800" b="1" u="sng" dirty="0">
                <a:solidFill>
                  <a:srgbClr val="FF0000"/>
                </a:solidFill>
                <a:latin typeface="Garamond" panose="02020404030301010803" pitchFamily="18" charset="0"/>
              </a:rPr>
              <a:t>ust. </a:t>
            </a:r>
            <a:r>
              <a:rPr lang="pl-PL" sz="2800" u="sng" dirty="0">
                <a:solidFill>
                  <a:srgbClr val="FF0000"/>
                </a:solidFill>
                <a:latin typeface="Garamond" panose="02020404030301010803" pitchFamily="18" charset="0"/>
              </a:rPr>
              <a:t>2 - w przypadku braku możliwości zapewnienia posiłku w sposób, o którym mowa w ust. 1, dopuszcza się możliwość zakupu gorącego posiłku dla uczestników. </a:t>
            </a:r>
          </a:p>
          <a:p>
            <a:pPr marL="0" indent="0">
              <a:buNone/>
            </a:pPr>
            <a:endParaRPr lang="pl-PL" sz="2800" u="sng" dirty="0">
              <a:latin typeface="Garamond" panose="02020404030301010803" pitchFamily="18" charset="0"/>
            </a:endParaRPr>
          </a:p>
          <a:p>
            <a:pPr marL="0" indent="0">
              <a:buNone/>
            </a:pPr>
            <a:endParaRPr lang="pl-PL" sz="2800" dirty="0">
              <a:latin typeface="Garamond" panose="02020404030301010803" pitchFamily="18" charset="0"/>
            </a:endParaRP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34475734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rzepływ">
  <a:themeElements>
    <a:clrScheme name="Przepły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Przepły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Przepły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1379</TotalTime>
  <Words>2569</Words>
  <Application>Microsoft Office PowerPoint</Application>
  <PresentationFormat>Pokaz na ekranie (4:3)</PresentationFormat>
  <Paragraphs>232</Paragraphs>
  <Slides>49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6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49</vt:i4>
      </vt:variant>
    </vt:vector>
  </HeadingPairs>
  <TitlesOfParts>
    <vt:vector size="56" baseType="lpstr">
      <vt:lpstr>Arial</vt:lpstr>
      <vt:lpstr>Calibri</vt:lpstr>
      <vt:lpstr>Constantia</vt:lpstr>
      <vt:lpstr>Garamond</vt:lpstr>
      <vt:lpstr>Times New Roman</vt:lpstr>
      <vt:lpstr>Wingdings 2</vt:lpstr>
      <vt:lpstr>Przepływ</vt:lpstr>
      <vt:lpstr>FUNKCJONOWANIE ŚRODOWISKOWYCH DOMÓW SAMOPOMOCY</vt:lpstr>
      <vt:lpstr>Prezentacja programu PowerPoint</vt:lpstr>
      <vt:lpstr>ZMIANY WPROWADZONE  W ROZPORZĄDZENIU ws. ŚDS</vt:lpstr>
      <vt:lpstr>ZMIANY WPROWADZONE  W ROZPORZĄDZENIU c.d.</vt:lpstr>
      <vt:lpstr>ZMIANY WPROWADZONE  W ROZPORZĄDZENIU c.d.</vt:lpstr>
      <vt:lpstr>ZMIANY WPROWADZONE  W ROZPORZĄDZENIU c.d.</vt:lpstr>
      <vt:lpstr>ZMIANY WPROWADZONE  W ROZPORZĄDZENIU c.d.</vt:lpstr>
      <vt:lpstr>ZMIANY WPROWADZONE  W ROZPORZĄDZENIU c.d.</vt:lpstr>
      <vt:lpstr>ZMIANY WPROWADZONE  W ROZPORZĄDZENIU c.d.</vt:lpstr>
      <vt:lpstr>ZMIANY WPROWADZONE  W ROZPORZĄDZENIU c.d.</vt:lpstr>
      <vt:lpstr>ZMIANY WPROWADZONE  W ROZPORZĄDZENIU c.d.</vt:lpstr>
      <vt:lpstr>ZMIANY WPROWADZONE  W ROZPORZĄDZENIU c.d.</vt:lpstr>
      <vt:lpstr>ZMIANY WPROWADZONE  W ROZPORZĄDZENIU c.d.</vt:lpstr>
      <vt:lpstr>ZMIANY WPROWADZONE  W ROZPORZĄDZENIU c.d.</vt:lpstr>
      <vt:lpstr>ZMIANY WPROWADZONE  W ROZPORZĄDZENIU od 6.06.2019 r.</vt:lpstr>
      <vt:lpstr>ZMIANY WPROWADZONE  W ROZPORZĄDZENIU od 6.06.2019 r.</vt:lpstr>
      <vt:lpstr>ZMIANY WPROWADZONE  W ROZPORZĄDZENIU od 6.06.2019 r.</vt:lpstr>
      <vt:lpstr>ZMIANY WPROWADZONE  W ROZPORZĄDZENIU od 6.06.2019 r.</vt:lpstr>
      <vt:lpstr>Prezentacja programu PowerPoint</vt:lpstr>
      <vt:lpstr>NIEPRAWIDŁOWOŚCI i UCHYBIENIA STWIERDZONE W TOKU KONTROLI ŚRODOWISKOWYCH DOMÓW SAMOPOMOCY </vt:lpstr>
      <vt:lpstr>NIEPRAWIDŁOWOŚCI i UCHYBIENIA STWIERDZONE W TOKU KONTROLI ŚRODOWISKOWYCH DOMÓW SAMOPOMOCY</vt:lpstr>
      <vt:lpstr>NIEPRAWIDŁOWOŚCI i UCHYBIENIA STWIERDZONE W TOKU KONTROLI ŚRODOWISKOWYCH DOMÓW SAMOPOMOCY</vt:lpstr>
      <vt:lpstr>NIEPRAWIDŁOWOŚCI i UCHYBIENIA STWIERDZONE W TOKU KONTROLI ŚRODOWISKOWYCH DOMÓW SAMOPOMOCY</vt:lpstr>
      <vt:lpstr>NIEPRAWIDŁOWOŚCI i UCHYBIENIA STWIERDZONE W TOKU KONTROLI ŚRODOWISKOWYCH DOMÓW SAMOPOMOCY</vt:lpstr>
      <vt:lpstr>NIEPRAWIDŁOWOŚCI i UCHYBIENIA STWIERDZONE W TOKU KONTROLI ŚRODOWISKOWYCH DOMÓW SAMOPOMOCY</vt:lpstr>
      <vt:lpstr>NIEPRAWIDŁOWOŚCI i UCHYBIENIA STWIERDZONE W TOKU KONTROLI ŚRODOWISKOWYCH DOMÓW SAMOPOMOCY</vt:lpstr>
      <vt:lpstr>NIEPRAWIDŁOWOŚCI i UCHYBIENIA STWIERDZONE W TOKU KONTROLI ŚRODOWISKOWYCH DOMÓW SAMOPOMOCY</vt:lpstr>
      <vt:lpstr>NIEPRAWIDŁOWOŚCI i UCHYBIENIA STWIERDZONE W TOKU KONTROLI ŚRODOWISKOWYCH DOMÓW SAMOPOMOCY</vt:lpstr>
      <vt:lpstr>NIEPRAWIDŁOWOŚCI i UCHYBIENIA STWIERDZONE W TOKU KONTROLI ŚRODOWISKOWYCH DOMÓW SAMOPOMOCY</vt:lpstr>
      <vt:lpstr>NIEPRAWIDŁOWOŚCI i UCHYBIENIA STWIERDZONE W TOKU KONTROLI ŚRODOWISKOWYCH DOMÓW SAMOPOMOCY</vt:lpstr>
      <vt:lpstr>NIEPRAWIDŁOWOŚCI i UCHYBIENIA STWIERDZONE W TOKU KONTROLI ŚRODOWISKOWYCH DOMÓW SAMOPOMOCY</vt:lpstr>
      <vt:lpstr>NIEPRAWIDŁOWOŚCI i UCHYBIENIA STWIERDZONE W TOKU KONTROLI ŚRODOWISKOWYCH DOMÓW SAMOPOMOCY</vt:lpstr>
      <vt:lpstr>NIEPRAWIDŁOWOŚCI i UCHYBIENIA STWIERDZONE W TOKU KONTROLI ŚRODOWISKOWYCH DOMÓW SAMOPOMOCY</vt:lpstr>
      <vt:lpstr>NIEPRAWIDŁOWOŚCI i UCHYBIENIA STWIERDZONE W TOKU KONTROLI ŚRODOWISKOWYCH DOMÓW SAMOPOMOCY</vt:lpstr>
      <vt:lpstr>NIEPRAWIDŁOWOŚCI i UCHYBIENIA STWIERDZONE W TOKU KONTROLI ŚRODOWISKOWYCH DOMÓW SAMOPOMOCY</vt:lpstr>
      <vt:lpstr>NIEPRAWIDŁOWOŚCI i UCHYBIENIA STWIERDZONE W TOKU KONTROLI ŚRODOWISKOWYCH DOMÓW SAMOPOMOCY</vt:lpstr>
      <vt:lpstr>NIEPRAWIDŁOWOŚCI i UCHYBIENIA STWIERDZONE W TOKU KONTROLI ŚRODOWISKOWYCH DOMÓW SAMOPOMOCY</vt:lpstr>
      <vt:lpstr>NIEPRAWIDŁOWOŚCI  STWIERDZONE W TOKU KONTROLI ŚRODOWISKOWYCH DOMÓW SAMOPOMOCY</vt:lpstr>
      <vt:lpstr>NIEPRAWIDŁOWOŚCI  STWIERDZONE W TOKU KONTROLI ŚRODOWISKOWYCH DOMÓW SAMOPOMOCY</vt:lpstr>
      <vt:lpstr>NIEPRAWIDŁOWOŚCI  STWIERDZONE W TOKU KONTROLI ŚRODOWISKOWYCH DOMÓW SAMOPOMOCY</vt:lpstr>
      <vt:lpstr>NIEPRAWIDŁOWOŚCI  STWIERDZONE W TOKU KONTROLI ŚRODOWISKOWYCH DOMÓW SAMOPOMOCY</vt:lpstr>
      <vt:lpstr>NIEPRAWIDŁOWOŚCI  STWIERDZONE W TOKU KONTROLI ŚRODOWISKOWYCH DOMÓW SAMOPOMOCY</vt:lpstr>
      <vt:lpstr>NIEPRAWIDŁOWOŚCI  STWIERDZONE W TOKU KONTROLI ŚRODOWISKOWYCH DOMÓW SAMOPOMOCY</vt:lpstr>
      <vt:lpstr>NIEPRAWIDŁOWOŚCI  STWIERDZONE W TOKU KONTROLI ŚRODOWISKOWYCH DOMÓW SAMOPOMOCY</vt:lpstr>
      <vt:lpstr>NIEPRAWIDŁOWOŚCI  STWIERDZONE W TOKU KONTROLI ŚRODOWISKOWYCH DOMÓW SAMOPOMOCY</vt:lpstr>
      <vt:lpstr>NIEPRAWIDŁOWOŚCI  STWIERDZONE W TOKU KONTROLI ŚRODOWISKOWYCH DOMÓW SAMOPOMOCY</vt:lpstr>
      <vt:lpstr>NIEPRAWIDŁOWOŚCI  STWIERDZONE W TOKU KONTROLI ŚRODOWISKOWYCH DOMÓW SAMOPOMOCY</vt:lpstr>
      <vt:lpstr>Prezentacja programu PowerPoint</vt:lpstr>
      <vt:lpstr>Prezentacja programu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FUNKCJONOWANIE ŚRODOWISKOWYCH DOMÓW SAMOPOMOCY</dc:title>
  <dc:creator>epuzio</dc:creator>
  <cp:lastModifiedBy>Ewa Kordalska</cp:lastModifiedBy>
  <cp:revision>76</cp:revision>
  <dcterms:created xsi:type="dcterms:W3CDTF">2019-10-23T17:32:08Z</dcterms:created>
  <dcterms:modified xsi:type="dcterms:W3CDTF">2019-11-08T06:10:19Z</dcterms:modified>
</cp:coreProperties>
</file>