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Arimo" panose="020B0604020202020204" charset="0"/>
      <p:regular r:id="rId16"/>
      <p:bold r:id="rId17"/>
      <p:italic r:id="rId18"/>
      <p:boldItalic r:id="rId19"/>
    </p:embeddedFont>
    <p:embeddedFont>
      <p:font typeface="League Spartan" panose="020B0604020202020204" charset="-18"/>
      <p:regular r:id="rId20"/>
      <p:bold r:id="rId21"/>
    </p:embeddedFont>
    <p:embeddedFont>
      <p:font typeface="Montserrat" pitchFamily="2" charset="-18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2886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komunikaty.tvp.pl/komunikaty/wszystkie/wszystkie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13499217" y="5427000"/>
            <a:ext cx="4860000" cy="4860000"/>
          </a:xfrm>
          <a:custGeom>
            <a:avLst/>
            <a:gdLst/>
            <a:ahLst/>
            <a:cxnLst/>
            <a:rect l="l" t="t" r="r" b="b"/>
            <a:pathLst>
              <a:path w="4860000" h="4860000" extrusionOk="0">
                <a:moveTo>
                  <a:pt x="0" y="0"/>
                </a:moveTo>
                <a:lnTo>
                  <a:pt x="4860000" y="0"/>
                </a:lnTo>
                <a:lnTo>
                  <a:pt x="4860000" y="4860000"/>
                </a:lnTo>
                <a:lnTo>
                  <a:pt x="0" y="486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5" name="Google Shape;85;p13"/>
          <p:cNvSpPr/>
          <p:nvPr/>
        </p:nvSpPr>
        <p:spPr>
          <a:xfrm>
            <a:off x="-400500" y="8104050"/>
            <a:ext cx="2308500" cy="2308500"/>
          </a:xfrm>
          <a:custGeom>
            <a:avLst/>
            <a:gdLst/>
            <a:ahLst/>
            <a:cxnLst/>
            <a:rect l="l" t="t" r="r" b="b"/>
            <a:pathLst>
              <a:path w="2308500" h="2308500" extrusionOk="0">
                <a:moveTo>
                  <a:pt x="0" y="0"/>
                </a:moveTo>
                <a:lnTo>
                  <a:pt x="2308500" y="0"/>
                </a:lnTo>
                <a:lnTo>
                  <a:pt x="2308500" y="2308500"/>
                </a:lnTo>
                <a:lnTo>
                  <a:pt x="0" y="23085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cxnSp>
        <p:nvCxnSpPr>
          <p:cNvPr id="86" name="Google Shape;86;p13"/>
          <p:cNvCxnSpPr/>
          <p:nvPr/>
        </p:nvCxnSpPr>
        <p:spPr>
          <a:xfrm rot="10800000">
            <a:off x="1908000" y="-2952397"/>
            <a:ext cx="0" cy="12920819"/>
          </a:xfrm>
          <a:prstGeom prst="straightConnector1">
            <a:avLst/>
          </a:prstGeom>
          <a:noFill/>
          <a:ln w="9525" cap="flat" cmpd="sng">
            <a:solidFill>
              <a:srgbClr val="FFF0D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7" name="Google Shape;87;p13"/>
          <p:cNvSpPr/>
          <p:nvPr/>
        </p:nvSpPr>
        <p:spPr>
          <a:xfrm>
            <a:off x="14336413" y="8982372"/>
            <a:ext cx="3642375" cy="986050"/>
          </a:xfrm>
          <a:custGeom>
            <a:avLst/>
            <a:gdLst/>
            <a:ahLst/>
            <a:cxnLst/>
            <a:rect l="l" t="t" r="r" b="b"/>
            <a:pathLst>
              <a:path w="3642375" h="986050" extrusionOk="0">
                <a:moveTo>
                  <a:pt x="0" y="0"/>
                </a:moveTo>
                <a:lnTo>
                  <a:pt x="3642375" y="0"/>
                </a:lnTo>
                <a:lnTo>
                  <a:pt x="3642375" y="986050"/>
                </a:lnTo>
                <a:lnTo>
                  <a:pt x="0" y="9860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6068"/>
            </a:stretch>
          </a:blipFill>
          <a:ln>
            <a:noFill/>
          </a:ln>
        </p:spPr>
      </p:sp>
      <p:sp>
        <p:nvSpPr>
          <p:cNvPr id="88" name="Google Shape;88;p13"/>
          <p:cNvSpPr/>
          <p:nvPr/>
        </p:nvSpPr>
        <p:spPr>
          <a:xfrm>
            <a:off x="14091137" y="7481378"/>
            <a:ext cx="3676160" cy="1245344"/>
          </a:xfrm>
          <a:custGeom>
            <a:avLst/>
            <a:gdLst/>
            <a:ahLst/>
            <a:cxnLst/>
            <a:rect l="l" t="t" r="r" b="b"/>
            <a:pathLst>
              <a:path w="3676160" h="1245344" extrusionOk="0">
                <a:moveTo>
                  <a:pt x="0" y="0"/>
                </a:moveTo>
                <a:lnTo>
                  <a:pt x="3676161" y="0"/>
                </a:lnTo>
                <a:lnTo>
                  <a:pt x="3676161" y="1245344"/>
                </a:lnTo>
                <a:lnTo>
                  <a:pt x="0" y="12453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9" name="Google Shape;89;p13"/>
          <p:cNvSpPr txBox="1"/>
          <p:nvPr/>
        </p:nvSpPr>
        <p:spPr>
          <a:xfrm>
            <a:off x="2822134" y="2520410"/>
            <a:ext cx="14201092" cy="298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4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51" b="0" i="0" u="none" strike="noStrike" cap="none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What if…? </a:t>
            </a:r>
            <a:endParaRPr/>
          </a:p>
          <a:p>
            <a:pPr marL="0" marR="0" lvl="0" indent="0" algn="l" rtl="0">
              <a:lnSpc>
                <a:spcPct val="94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51" b="0" i="0" u="none" strike="noStrike" cap="none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Scenariusze kryzysowe w świecie nadmiaru informacji</a:t>
            </a:r>
            <a:endParaRPr/>
          </a:p>
          <a:p>
            <a:pPr marL="0" marR="0" lvl="0" indent="0" algn="l" rtl="0">
              <a:lnSpc>
                <a:spcPct val="9499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151" b="0" i="0" u="none" strike="noStrike" cap="none">
              <a:solidFill>
                <a:srgbClr val="FFFFFF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2822134" y="5016515"/>
            <a:ext cx="6887343" cy="292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1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89" b="1" i="0" u="none" strike="noStrike" cap="none">
                <a:solidFill>
                  <a:srgbClr val="FFAE04"/>
                </a:solidFill>
                <a:latin typeface="Montserrat"/>
                <a:ea typeface="Montserrat"/>
                <a:cs typeface="Montserrat"/>
                <a:sym typeface="Montserrat"/>
              </a:rPr>
              <a:t>ZAJĘCIA DLA SZKÓŁ ŚREDNICH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/>
          <p:nvPr/>
        </p:nvSpPr>
        <p:spPr>
          <a:xfrm>
            <a:off x="1028700" y="1297322"/>
            <a:ext cx="15827930" cy="7568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51" b="0" i="0" u="none" strike="noStrike" cap="none">
                <a:solidFill>
                  <a:srgbClr val="FFAE0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Gdzie NIE szukać sprawdzonych informacji</a:t>
            </a:r>
            <a:endParaRPr/>
          </a:p>
          <a:p>
            <a:pPr marL="0" marR="0" lvl="0" indent="0" algn="ctr" rtl="0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151" b="0" i="0" u="none" strike="noStrike" cap="none">
              <a:solidFill>
                <a:srgbClr val="FFAE04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1328073" marR="0" lvl="1" indent="-664037" algn="l" rtl="0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6151"/>
              <a:buFont typeface="Arial"/>
              <a:buChar char="•"/>
            </a:pPr>
            <a:r>
              <a:rPr lang="en-US" sz="6151" b="1" i="0" u="none" strike="noStrike" cap="none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losowe posty</a:t>
            </a:r>
            <a:endParaRPr/>
          </a:p>
          <a:p>
            <a:pPr marL="1328073" marR="0" lvl="1" indent="-664037" algn="l" rtl="0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6151"/>
              <a:buFont typeface="Arial"/>
              <a:buChar char="•"/>
            </a:pPr>
            <a:r>
              <a:rPr lang="en-US" sz="6151" b="1" i="0" u="none" strike="noStrike" cap="none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screeny bez źródła</a:t>
            </a:r>
            <a:endParaRPr/>
          </a:p>
          <a:p>
            <a:pPr marL="1328073" marR="0" lvl="1" indent="-664037" algn="l" rtl="0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6151"/>
              <a:buFont typeface="Arial"/>
              <a:buChar char="•"/>
            </a:pPr>
            <a:r>
              <a:rPr lang="en-US" sz="6151" b="1" i="0" u="none" strike="noStrike" cap="none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„znajomy znajomego”</a:t>
            </a:r>
            <a:endParaRPr/>
          </a:p>
          <a:p>
            <a:pPr marL="0" marR="0" lvl="0" indent="0" algn="l" rtl="0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151" b="1" i="0" u="none" strike="noStrike" cap="none">
              <a:solidFill>
                <a:srgbClr val="004AAD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ctr" rtl="0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51" b="1" i="0" u="none" strike="noStrike" cap="none">
                <a:solidFill>
                  <a:srgbClr val="FFAE0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Coś byście dodali?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/>
          <p:nvPr/>
        </p:nvSpPr>
        <p:spPr>
          <a:xfrm>
            <a:off x="1028700" y="754397"/>
            <a:ext cx="16004620" cy="8654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51" b="0" i="0" u="none" strike="noStrike" cap="none">
                <a:solidFill>
                  <a:srgbClr val="FFAE0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Czego NIE robić w kryzysie</a:t>
            </a:r>
            <a:endParaRPr/>
          </a:p>
          <a:p>
            <a:pPr marL="0" marR="0" lvl="0" indent="0" algn="l" rtl="0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151" b="0" i="0" u="none" strike="noStrike" cap="none">
              <a:solidFill>
                <a:srgbClr val="FFAE04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1328073" marR="0" lvl="1" indent="-664037" algn="l" rtl="0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6151"/>
              <a:buFont typeface="Arial"/>
              <a:buChar char="•"/>
            </a:pPr>
            <a:r>
              <a:rPr lang="en-US" sz="6151" b="1" i="0" u="none" strike="noStrike" cap="none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nie działać pod wpływem emocji</a:t>
            </a:r>
            <a:endParaRPr/>
          </a:p>
          <a:p>
            <a:pPr marL="1328073" marR="0" lvl="1" indent="-664037" algn="l" rtl="0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6151"/>
              <a:buFont typeface="Arial"/>
              <a:buChar char="•"/>
            </a:pPr>
            <a:r>
              <a:rPr lang="en-US" sz="6151" b="1" i="0" u="none" strike="noStrike" cap="none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nie udostępniać niesprawdzonych treści</a:t>
            </a:r>
            <a:endParaRPr/>
          </a:p>
          <a:p>
            <a:pPr marL="1328073" marR="0" lvl="1" indent="-664037" algn="l" rtl="0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6151"/>
              <a:buFont typeface="Arial"/>
              <a:buChar char="•"/>
            </a:pPr>
            <a:r>
              <a:rPr lang="en-US" sz="6151" b="1" i="0" u="none" strike="noStrike" cap="none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nie „interpretować” komunikatów</a:t>
            </a:r>
            <a:endParaRPr/>
          </a:p>
          <a:p>
            <a:pPr marL="1328073" marR="0" lvl="1" indent="-664037" algn="l" rtl="0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6151"/>
              <a:buFont typeface="Arial"/>
              <a:buChar char="•"/>
            </a:pPr>
            <a:r>
              <a:rPr lang="en-US" sz="6151" b="1" i="0" u="none" strike="noStrike" cap="none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nie zakładać, że „to mnie nie dotyczy”</a:t>
            </a:r>
            <a:endParaRPr/>
          </a:p>
          <a:p>
            <a:pPr marL="0" marR="0" lvl="0" indent="0" algn="l" rtl="0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151" b="1" i="0" u="none" strike="noStrike" cap="none">
              <a:solidFill>
                <a:srgbClr val="004AAD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ctr" rtl="0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51" b="1" i="0" u="none" strike="noStrike" cap="none">
                <a:solidFill>
                  <a:srgbClr val="FFAE0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Coś byście dodali?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/>
          <p:nvPr/>
        </p:nvSpPr>
        <p:spPr>
          <a:xfrm>
            <a:off x="0" y="2669068"/>
            <a:ext cx="18288000" cy="4310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51" b="0" i="0" u="none" strike="noStrike" cap="none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„C</a:t>
            </a:r>
            <a:r>
              <a:rPr lang="en-US" sz="6151" b="1" i="0" u="none" strike="noStrike" cap="none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 robię, gdy pojawia się informacja o zagrożeniu?”</a:t>
            </a:r>
            <a:endParaRPr/>
          </a:p>
          <a:p>
            <a:pPr marL="0" marR="0" lvl="0" indent="0" algn="ctr" rtl="0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151" b="1" i="0" u="none" strike="noStrike" cap="none">
              <a:solidFill>
                <a:srgbClr val="FFFFFF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ctr" rtl="0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51" b="1" i="0" u="none" strike="noStrike" cap="none">
                <a:solidFill>
                  <a:srgbClr val="FFAE0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PROCEDURA INFORMACYJNA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/>
          <p:nvPr/>
        </p:nvSpPr>
        <p:spPr>
          <a:xfrm>
            <a:off x="13499217" y="5427000"/>
            <a:ext cx="4860000" cy="4860000"/>
          </a:xfrm>
          <a:custGeom>
            <a:avLst/>
            <a:gdLst/>
            <a:ahLst/>
            <a:cxnLst/>
            <a:rect l="l" t="t" r="r" b="b"/>
            <a:pathLst>
              <a:path w="4860000" h="4860000" extrusionOk="0">
                <a:moveTo>
                  <a:pt x="0" y="0"/>
                </a:moveTo>
                <a:lnTo>
                  <a:pt x="4860000" y="0"/>
                </a:lnTo>
                <a:lnTo>
                  <a:pt x="4860000" y="4860000"/>
                </a:lnTo>
                <a:lnTo>
                  <a:pt x="0" y="486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52" name="Google Shape;152;p25"/>
          <p:cNvSpPr txBox="1"/>
          <p:nvPr/>
        </p:nvSpPr>
        <p:spPr>
          <a:xfrm>
            <a:off x="7462421" y="4554872"/>
            <a:ext cx="3363158" cy="1053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51" b="0" i="0" u="none" strike="noStrike" cap="none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Dziękuję!</a:t>
            </a:r>
            <a:endParaRPr/>
          </a:p>
        </p:txBody>
      </p:sp>
      <p:sp>
        <p:nvSpPr>
          <p:cNvPr id="153" name="Google Shape;153;p25"/>
          <p:cNvSpPr/>
          <p:nvPr/>
        </p:nvSpPr>
        <p:spPr>
          <a:xfrm>
            <a:off x="14091137" y="7481378"/>
            <a:ext cx="3676160" cy="1245344"/>
          </a:xfrm>
          <a:custGeom>
            <a:avLst/>
            <a:gdLst/>
            <a:ahLst/>
            <a:cxnLst/>
            <a:rect l="l" t="t" r="r" b="b"/>
            <a:pathLst>
              <a:path w="3676160" h="1245344" extrusionOk="0">
                <a:moveTo>
                  <a:pt x="0" y="0"/>
                </a:moveTo>
                <a:lnTo>
                  <a:pt x="3676161" y="0"/>
                </a:lnTo>
                <a:lnTo>
                  <a:pt x="3676161" y="1245344"/>
                </a:lnTo>
                <a:lnTo>
                  <a:pt x="0" y="12453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54" name="Google Shape;154;p25"/>
          <p:cNvSpPr/>
          <p:nvPr/>
        </p:nvSpPr>
        <p:spPr>
          <a:xfrm>
            <a:off x="14336413" y="8982372"/>
            <a:ext cx="3642375" cy="986050"/>
          </a:xfrm>
          <a:custGeom>
            <a:avLst/>
            <a:gdLst/>
            <a:ahLst/>
            <a:cxnLst/>
            <a:rect l="l" t="t" r="r" b="b"/>
            <a:pathLst>
              <a:path w="3642375" h="986050" extrusionOk="0">
                <a:moveTo>
                  <a:pt x="0" y="0"/>
                </a:moveTo>
                <a:lnTo>
                  <a:pt x="3642375" y="0"/>
                </a:lnTo>
                <a:lnTo>
                  <a:pt x="3642375" y="986050"/>
                </a:lnTo>
                <a:lnTo>
                  <a:pt x="0" y="9860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6068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/>
        </p:nvSpPr>
        <p:spPr>
          <a:xfrm>
            <a:off x="1028700" y="1840247"/>
            <a:ext cx="16230600" cy="6482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51" b="1" i="0" u="none" strike="noStrike" cap="none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Na telefon przychodzi Alert RCB. Jednocześnie w mediach społecznościowych pojawiają się sprzeczne informacje: jedni bagatelizują sytuację, inni piszą o zagrożeniu. Macie kilka minut, żeby zdecydować, co robicie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/>
        </p:nvSpPr>
        <p:spPr>
          <a:xfrm>
            <a:off x="0" y="211472"/>
            <a:ext cx="18288000" cy="927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51" b="0" i="0" u="none" strike="noStrike" cap="none" dirty="0">
                <a:solidFill>
                  <a:srgbClr val="FFAE0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</a:t>
            </a:r>
            <a:r>
              <a:rPr lang="en-US" sz="6151" b="1" i="0" u="none" strike="noStrike" cap="none" dirty="0">
                <a:solidFill>
                  <a:srgbClr val="FFAE0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 </a:t>
            </a:r>
            <a:r>
              <a:rPr lang="en-US" sz="6151" b="1" i="0" u="none" strike="noStrike" cap="none" dirty="0" err="1">
                <a:solidFill>
                  <a:srgbClr val="FFAE0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się</a:t>
            </a:r>
            <a:r>
              <a:rPr lang="en-US" sz="6151" b="1" i="0" u="none" strike="noStrike" cap="none" dirty="0">
                <a:solidFill>
                  <a:srgbClr val="FFAE0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6151" b="1" i="0" u="none" strike="noStrike" cap="none" dirty="0" err="1">
                <a:solidFill>
                  <a:srgbClr val="FFAE0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dzieje</a:t>
            </a:r>
            <a:r>
              <a:rPr lang="en-US" sz="6151" b="1" i="0" u="none" strike="noStrike" cap="none" dirty="0">
                <a:solidFill>
                  <a:srgbClr val="FFAE0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w </a:t>
            </a:r>
            <a:r>
              <a:rPr lang="en-US" sz="6151" b="1" i="0" u="none" strike="noStrike" cap="none" dirty="0" err="1">
                <a:solidFill>
                  <a:srgbClr val="FFAE0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sytuacji</a:t>
            </a:r>
            <a:r>
              <a:rPr lang="en-US" sz="6151" b="1" i="0" u="none" strike="noStrike" cap="none" dirty="0">
                <a:solidFill>
                  <a:srgbClr val="FFAE0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6151" b="1" i="0" u="none" strike="noStrike" cap="none" dirty="0" err="1">
                <a:solidFill>
                  <a:srgbClr val="FFAE0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kryzysowej</a:t>
            </a:r>
            <a:r>
              <a:rPr lang="en-US" sz="6151" b="1" i="0" u="none" strike="noStrike" cap="none" dirty="0">
                <a:solidFill>
                  <a:srgbClr val="FFAE0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?</a:t>
            </a:r>
            <a:endParaRPr dirty="0"/>
          </a:p>
          <a:p>
            <a:pPr marL="1328073" marR="0" lvl="1" indent="-664037" algn="l" rtl="0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6151"/>
              <a:buFont typeface="Arial"/>
              <a:buChar char="•"/>
            </a:pPr>
            <a:r>
              <a:rPr lang="en-US" sz="6151" b="1" i="0" u="none" strike="noStrike" cap="none" dirty="0" err="1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dużo</a:t>
            </a:r>
            <a:r>
              <a:rPr lang="en-US" sz="6151" b="1" i="0" u="none" strike="noStrike" cap="none" dirty="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6151" b="1" i="0" u="none" strike="noStrike" cap="none" dirty="0" err="1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informacji</a:t>
            </a:r>
            <a:r>
              <a:rPr lang="en-US" sz="6151" b="1" i="0" u="none" strike="noStrike" cap="none" dirty="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6151" b="1" i="0" u="none" strike="noStrike" cap="none" dirty="0" err="1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naraz</a:t>
            </a:r>
            <a:endParaRPr dirty="0"/>
          </a:p>
          <a:p>
            <a:pPr marL="1328073" marR="0" lvl="1" indent="-664037" algn="l" rtl="0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6151"/>
              <a:buFont typeface="Arial"/>
              <a:buChar char="•"/>
            </a:pPr>
            <a:r>
              <a:rPr lang="en-US" sz="6151" b="1" i="0" u="none" strike="noStrike" cap="none" dirty="0" err="1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sprzeczne</a:t>
            </a:r>
            <a:r>
              <a:rPr lang="en-US" sz="6151" b="1" i="0" u="none" strike="noStrike" cap="none" dirty="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6151" b="1" i="0" u="none" strike="noStrike" cap="none" dirty="0" err="1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komunikaty</a:t>
            </a:r>
            <a:endParaRPr dirty="0"/>
          </a:p>
          <a:p>
            <a:pPr marL="1328073" marR="0" lvl="1" indent="-664037" algn="l" rtl="0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6151"/>
              <a:buFont typeface="Arial"/>
              <a:buChar char="•"/>
            </a:pPr>
            <a:r>
              <a:rPr lang="en-US" sz="6151" b="1" i="0" u="none" strike="noStrike" cap="none" dirty="0" err="1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silne</a:t>
            </a:r>
            <a:r>
              <a:rPr lang="en-US" sz="6151" b="1" i="0" u="none" strike="noStrike" cap="none" dirty="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6151" b="1" i="0" u="none" strike="noStrike" cap="none" dirty="0" err="1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emocje</a:t>
            </a:r>
            <a:endParaRPr dirty="0"/>
          </a:p>
          <a:p>
            <a:pPr marL="1328073" marR="0" lvl="1" indent="-664037" algn="l" rtl="0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6151"/>
              <a:buFont typeface="Arial"/>
              <a:buChar char="•"/>
            </a:pPr>
            <a:r>
              <a:rPr lang="en-US" sz="6151" b="1" i="0" u="none" strike="noStrike" cap="none" dirty="0" err="1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presja</a:t>
            </a:r>
            <a:r>
              <a:rPr lang="en-US" sz="6151" b="1" i="0" u="none" strike="noStrike" cap="none" dirty="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6151" b="1" i="0" u="none" strike="noStrike" cap="none" dirty="0" err="1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czasu</a:t>
            </a:r>
            <a:endParaRPr sz="6151" b="1" i="0" u="none" strike="noStrike" cap="none" dirty="0">
              <a:solidFill>
                <a:srgbClr val="004AAD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ctr" rtl="0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51" b="1" i="0" u="none" strike="noStrike" cap="none" dirty="0" err="1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Wniosek</a:t>
            </a:r>
            <a:r>
              <a:rPr lang="en-US" sz="6151" b="1" i="0" u="none" strike="noStrike" cap="none" dirty="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: </a:t>
            </a:r>
            <a:r>
              <a:rPr lang="en-US" sz="6151" b="1" i="0" u="none" strike="noStrike" cap="none" dirty="0" err="1">
                <a:solidFill>
                  <a:srgbClr val="FFAE0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pierwsza</a:t>
            </a:r>
            <a:r>
              <a:rPr lang="en-US" sz="6151" b="1" i="0" u="none" strike="noStrike" cap="none" dirty="0">
                <a:solidFill>
                  <a:srgbClr val="FFAE0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6151" b="1" i="0" u="none" strike="noStrike" cap="none" dirty="0" err="1">
                <a:solidFill>
                  <a:srgbClr val="FFAE0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decyzja</a:t>
            </a:r>
            <a:r>
              <a:rPr lang="en-US" sz="6151" b="1" i="0" u="none" strike="noStrike" cap="none" dirty="0">
                <a:solidFill>
                  <a:srgbClr val="FFAE0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6151" b="1" i="0" u="none" strike="noStrike" cap="none" dirty="0" err="1">
                <a:solidFill>
                  <a:srgbClr val="FFAE0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dotyczy</a:t>
            </a:r>
            <a:r>
              <a:rPr lang="en-US" sz="6151" b="1" i="0" u="none" strike="noStrike" cap="none" dirty="0">
                <a:solidFill>
                  <a:srgbClr val="FFAE0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6151" b="1" i="0" u="none" strike="noStrike" cap="none" dirty="0" err="1">
                <a:solidFill>
                  <a:srgbClr val="FFAE0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źródła</a:t>
            </a:r>
            <a:r>
              <a:rPr lang="en-US" sz="6151" b="1" i="0" u="none" strike="noStrike" cap="none" dirty="0">
                <a:solidFill>
                  <a:srgbClr val="FFAE0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6151" b="1" i="0" u="none" strike="noStrike" cap="none" dirty="0" err="1">
                <a:solidFill>
                  <a:srgbClr val="FFAE0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informacji</a:t>
            </a:r>
            <a:r>
              <a:rPr lang="en-US" sz="6151" b="1" i="0" u="none" strike="noStrike" cap="none" dirty="0">
                <a:solidFill>
                  <a:srgbClr val="FFAE0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, </a:t>
            </a:r>
            <a:r>
              <a:rPr lang="en-US" sz="6151" b="1" i="0" u="none" strike="noStrike" cap="none" dirty="0" err="1">
                <a:solidFill>
                  <a:srgbClr val="FFAE0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nie</a:t>
            </a:r>
            <a:r>
              <a:rPr lang="en-US" sz="6151" b="1" i="0" u="none" strike="noStrike" cap="none" dirty="0">
                <a:solidFill>
                  <a:srgbClr val="FFAE0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6151" b="1" i="0" u="none" strike="noStrike" cap="none" dirty="0" err="1">
                <a:solidFill>
                  <a:srgbClr val="FFAE0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działania</a:t>
            </a:r>
            <a:r>
              <a:rPr lang="en-US" sz="6151" b="1" i="0" u="none" strike="noStrike" cap="none" dirty="0">
                <a:solidFill>
                  <a:srgbClr val="FFAE0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/>
        </p:nvSpPr>
        <p:spPr>
          <a:xfrm>
            <a:off x="0" y="211472"/>
            <a:ext cx="18288000" cy="927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51" b="0" i="0" u="none" strike="noStrike" cap="none" dirty="0">
                <a:solidFill>
                  <a:srgbClr val="FFAE0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Alert RCB</a:t>
            </a:r>
            <a:endParaRPr dirty="0"/>
          </a:p>
          <a:p>
            <a:pPr marL="0" marR="0" lvl="0" indent="0" algn="ctr" rtl="0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151" b="0" i="0" u="none" strike="noStrike" cap="none" dirty="0">
              <a:solidFill>
                <a:srgbClr val="FFAE04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1328073" marR="0" lvl="1" indent="-664037" algn="l" rtl="0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6151"/>
              <a:buFont typeface="Arial"/>
              <a:buChar char="•"/>
            </a:pPr>
            <a:r>
              <a:rPr lang="en-US" sz="6151" b="1" i="0" u="none" strike="noStrike" cap="none" dirty="0" err="1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oficjalny</a:t>
            </a:r>
            <a:r>
              <a:rPr lang="en-US" sz="6151" b="1" i="0" u="none" strike="noStrike" cap="none" dirty="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6151" b="1" i="0" u="none" strike="noStrike" cap="none" dirty="0" err="1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komunikat</a:t>
            </a:r>
            <a:r>
              <a:rPr lang="en-US" sz="6151" b="1" i="0" u="none" strike="noStrike" cap="none" dirty="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6151" b="1" i="0" u="none" strike="noStrike" cap="none" dirty="0" err="1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państwowy</a:t>
            </a:r>
            <a:endParaRPr dirty="0"/>
          </a:p>
          <a:p>
            <a:pPr marL="1328073" marR="0" lvl="1" indent="-664037" algn="l" rtl="0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6151"/>
              <a:buFont typeface="Arial"/>
              <a:buChar char="•"/>
            </a:pPr>
            <a:r>
              <a:rPr lang="en-US" sz="6151" b="1" i="0" u="none" strike="noStrike" cap="none" dirty="0" err="1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wysyłany</a:t>
            </a:r>
            <a:r>
              <a:rPr lang="en-US" sz="6151" b="1" i="0" u="none" strike="noStrike" cap="none" dirty="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6151" b="1" i="0" u="none" strike="noStrike" cap="none" dirty="0" err="1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na</a:t>
            </a:r>
            <a:r>
              <a:rPr lang="en-US" sz="6151" b="1" i="0" u="none" strike="noStrike" cap="none" dirty="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6151" b="1" i="0" u="none" strike="noStrike" cap="none" dirty="0" err="1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telefony</a:t>
            </a:r>
            <a:r>
              <a:rPr lang="en-US" sz="6151" b="1" i="0" u="none" strike="noStrike" cap="none" dirty="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w </a:t>
            </a:r>
            <a:r>
              <a:rPr lang="en-US" sz="6151" b="1" i="0" u="none" strike="noStrike" cap="none" dirty="0" err="1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danym</a:t>
            </a:r>
            <a:r>
              <a:rPr lang="en-US" sz="6151" b="1" i="0" u="none" strike="noStrike" cap="none" dirty="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6151" b="1" i="0" u="none" strike="noStrike" cap="none" dirty="0" err="1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obszarze</a:t>
            </a:r>
            <a:endParaRPr dirty="0"/>
          </a:p>
          <a:p>
            <a:pPr marL="1328073" marR="0" lvl="1" indent="-664037" algn="l" rtl="0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6151"/>
              <a:buFont typeface="Arial"/>
              <a:buChar char="•"/>
            </a:pPr>
            <a:r>
              <a:rPr lang="en-US" sz="6151" b="1" i="0" u="none" strike="noStrike" cap="none" dirty="0" err="1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dotyczy</a:t>
            </a:r>
            <a:r>
              <a:rPr lang="en-US" sz="6151" b="1" i="0" u="none" strike="noStrike" cap="none" dirty="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6151" b="1" i="0" u="none" strike="noStrike" cap="none" dirty="0" err="1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realnego</a:t>
            </a:r>
            <a:r>
              <a:rPr lang="en-US" sz="6151" b="1" i="0" u="none" strike="noStrike" cap="none" dirty="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6151" b="1" i="0" u="none" strike="noStrike" cap="none" dirty="0" err="1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zagrożenia</a:t>
            </a:r>
            <a:endParaRPr dirty="0"/>
          </a:p>
          <a:p>
            <a:pPr marL="1328073" marR="0" lvl="1" indent="-664037" algn="l" rtl="0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6151"/>
              <a:buFont typeface="Arial"/>
              <a:buChar char="•"/>
            </a:pPr>
            <a:r>
              <a:rPr lang="en-US" sz="6151" b="1" i="0" u="none" strike="noStrike" cap="none" dirty="0" err="1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zawiera</a:t>
            </a:r>
            <a:r>
              <a:rPr lang="en-US" sz="6151" b="1" i="0" u="none" strike="noStrike" cap="none" dirty="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6151" b="1" i="0" u="none" strike="noStrike" cap="none" dirty="0" err="1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zalecenie</a:t>
            </a:r>
            <a:r>
              <a:rPr lang="en-US" sz="6151" b="1" i="0" u="none" strike="noStrike" cap="none" dirty="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, a </a:t>
            </a:r>
            <a:r>
              <a:rPr lang="en-US" sz="6151" b="1" i="0" u="none" strike="noStrike" cap="none" dirty="0" err="1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nie</a:t>
            </a:r>
            <a:r>
              <a:rPr lang="en-US" sz="6151" b="1" i="0" u="none" strike="noStrike" cap="none" dirty="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„</a:t>
            </a:r>
            <a:r>
              <a:rPr lang="en-US" sz="6151" b="1" i="0" u="none" strike="noStrike" cap="none" dirty="0" err="1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newsa</a:t>
            </a:r>
            <a:r>
              <a:rPr lang="en-US" sz="6151" b="1" i="0" u="none" strike="noStrike" cap="none" dirty="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”</a:t>
            </a:r>
            <a:endParaRPr sz="6151" b="1" i="0" u="none" strike="noStrike" cap="none" dirty="0">
              <a:solidFill>
                <a:srgbClr val="004AAD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ctr" rtl="0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51" b="1" i="0" u="none" strike="noStrike" cap="none" dirty="0">
                <a:solidFill>
                  <a:srgbClr val="FFAE0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Alert RCB ≠ fake SMS ≠ </a:t>
            </a:r>
            <a:r>
              <a:rPr lang="en-US" sz="6151" b="1" i="0" u="none" strike="noStrike" cap="none" dirty="0" err="1">
                <a:solidFill>
                  <a:srgbClr val="FFAE0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informacja</a:t>
            </a:r>
            <a:r>
              <a:rPr lang="en-US" sz="6151" b="1" i="0" u="none" strike="noStrike" cap="none" dirty="0">
                <a:solidFill>
                  <a:srgbClr val="FFAE0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z social </a:t>
            </a:r>
            <a:r>
              <a:rPr lang="en-US" sz="6151" b="1" i="0" u="none" strike="noStrike" cap="none" dirty="0" err="1">
                <a:solidFill>
                  <a:srgbClr val="FFAE0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mediów</a:t>
            </a:r>
            <a:r>
              <a:rPr lang="en-US" sz="6151" b="1" i="0" u="none" strike="noStrike" cap="none" dirty="0">
                <a:solidFill>
                  <a:srgbClr val="FFAE0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/>
        </p:nvSpPr>
        <p:spPr>
          <a:xfrm>
            <a:off x="0" y="211472"/>
            <a:ext cx="18288000" cy="8654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51" b="0" i="0" u="none" strike="noStrike" cap="none">
                <a:solidFill>
                  <a:srgbClr val="FFAE0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 zrobić, gdy dostajesz Alert RCB</a:t>
            </a:r>
            <a:endParaRPr/>
          </a:p>
          <a:p>
            <a:pPr marL="0" marR="0" lvl="0" indent="0" algn="ctr" rtl="0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151" b="0" i="0" u="none" strike="noStrike" cap="none">
              <a:solidFill>
                <a:srgbClr val="FFAE04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1328073" marR="0" lvl="1" indent="-664037" algn="l" rtl="0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6151"/>
              <a:buFont typeface="Arial"/>
              <a:buChar char="•"/>
            </a:pPr>
            <a:r>
              <a:rPr lang="en-US" sz="6151" b="1" i="0" u="none" strike="noStrike" cap="none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przeczytać całość, nie tylko pierwsze zdanie</a:t>
            </a:r>
            <a:endParaRPr/>
          </a:p>
          <a:p>
            <a:pPr marL="1328073" marR="0" lvl="1" indent="-664037" algn="l" rtl="0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6151"/>
              <a:buFont typeface="Arial"/>
              <a:buChar char="•"/>
            </a:pPr>
            <a:r>
              <a:rPr lang="en-US" sz="6151" b="1" i="0" u="none" strike="noStrike" cap="none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nie panikować</a:t>
            </a:r>
            <a:endParaRPr/>
          </a:p>
          <a:p>
            <a:pPr marL="1328073" marR="0" lvl="1" indent="-664037" algn="l" rtl="0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6151"/>
              <a:buFont typeface="Arial"/>
              <a:buChar char="•"/>
            </a:pPr>
            <a:r>
              <a:rPr lang="en-US" sz="6151" b="1" i="0" u="none" strike="noStrike" cap="none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nie przekazywać dalej z własnym komentarzem</a:t>
            </a:r>
            <a:endParaRPr/>
          </a:p>
          <a:p>
            <a:pPr marL="1328073" marR="0" lvl="1" indent="-664037" algn="l" rtl="0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Clr>
                <a:srgbClr val="FFAE04"/>
              </a:buClr>
              <a:buSzPts val="6151"/>
              <a:buFont typeface="Arial"/>
              <a:buChar char="•"/>
            </a:pPr>
            <a:r>
              <a:rPr lang="en-US" sz="6151" b="1" i="0" u="none" strike="noStrike" cap="none">
                <a:solidFill>
                  <a:srgbClr val="FFAE0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sprawdzić oficjalne źródła uzupełniające</a:t>
            </a:r>
            <a:endParaRPr/>
          </a:p>
          <a:p>
            <a:pPr marL="0" marR="0" lvl="0" indent="0" algn="ctr" rtl="0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51" b="1" i="0" u="none" strike="noStrike" cap="none">
                <a:solidFill>
                  <a:srgbClr val="FFAE0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ZNACIE JAKIEŚ?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/>
        </p:nvSpPr>
        <p:spPr>
          <a:xfrm>
            <a:off x="0" y="211472"/>
            <a:ext cx="18288000" cy="9740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51" b="0" i="0" u="none" strike="noStrike" cap="none">
                <a:solidFill>
                  <a:srgbClr val="FFAE0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Regionalny System Ostrzegania (RSO)</a:t>
            </a:r>
            <a:endParaRPr/>
          </a:p>
          <a:p>
            <a:pPr marL="0" marR="0" lvl="0" indent="0" algn="ctr" rtl="0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151" b="0" i="0" u="none" strike="noStrike" cap="none">
              <a:solidFill>
                <a:srgbClr val="FFAE04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1328073" marR="0" lvl="1" indent="-664037" algn="l" rtl="0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6151"/>
              <a:buFont typeface="Arial"/>
              <a:buChar char="•"/>
            </a:pPr>
            <a:r>
              <a:rPr lang="en-US" sz="6151" b="1" i="0" u="none" strike="noStrike" cap="none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oficjalny system ostrzegania ludności</a:t>
            </a:r>
            <a:endParaRPr/>
          </a:p>
          <a:p>
            <a:pPr marL="1328073" marR="0" lvl="1" indent="-664037" algn="l" rtl="0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6151"/>
              <a:buFont typeface="Arial"/>
              <a:buChar char="•"/>
            </a:pPr>
            <a:r>
              <a:rPr lang="en-US" sz="6151" b="1" i="0" u="none" strike="noStrike" cap="none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komunikaty regionalne</a:t>
            </a:r>
            <a:endParaRPr/>
          </a:p>
          <a:p>
            <a:pPr marL="1328073" marR="0" lvl="1" indent="-664037" algn="l" rtl="0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6151"/>
              <a:buFont typeface="Arial"/>
              <a:buChar char="•"/>
            </a:pPr>
            <a:r>
              <a:rPr lang="en-US" sz="6151" b="1" i="0" u="none" strike="noStrike" cap="none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informacje + zalecenia, co robić</a:t>
            </a:r>
            <a:endParaRPr/>
          </a:p>
          <a:p>
            <a:pPr marL="1328073" marR="0" lvl="1" indent="-664037" algn="l" rtl="0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6151"/>
              <a:buFont typeface="Arial"/>
              <a:buChar char="•"/>
            </a:pPr>
            <a:r>
              <a:rPr lang="en-US" sz="6151" b="1" i="0" u="none" strike="noStrike" cap="none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dostęp: aplikacja RSO, strony rządowe, media współpracujące (radio, TV)</a:t>
            </a:r>
            <a:endParaRPr/>
          </a:p>
          <a:p>
            <a:pPr marL="0" marR="0" lvl="0" indent="0" algn="l" rtl="0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151" b="1" i="0" u="none" strike="noStrike" cap="none">
              <a:solidFill>
                <a:srgbClr val="004AAD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ctr" rtl="0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51" b="1" i="0" u="none" strike="noStrike" cap="none">
                <a:solidFill>
                  <a:srgbClr val="FFAE0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RSO = informacja lokalna, konkretna,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/>
          <p:nvPr/>
        </p:nvSpPr>
        <p:spPr>
          <a:xfrm>
            <a:off x="1261574" y="2256562"/>
            <a:ext cx="15764851" cy="5773877"/>
          </a:xfrm>
          <a:custGeom>
            <a:avLst/>
            <a:gdLst/>
            <a:ahLst/>
            <a:cxnLst/>
            <a:rect l="l" t="t" r="r" b="b"/>
            <a:pathLst>
              <a:path w="15764851" h="5773877" extrusionOk="0">
                <a:moveTo>
                  <a:pt x="0" y="0"/>
                </a:moveTo>
                <a:lnTo>
                  <a:pt x="15764852" y="0"/>
                </a:lnTo>
                <a:lnTo>
                  <a:pt x="15764852" y="5773876"/>
                </a:lnTo>
                <a:lnTo>
                  <a:pt x="0" y="57738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/>
          <p:nvPr/>
        </p:nvSpPr>
        <p:spPr>
          <a:xfrm>
            <a:off x="1812727" y="1733906"/>
            <a:ext cx="14662547" cy="5241861"/>
          </a:xfrm>
          <a:custGeom>
            <a:avLst/>
            <a:gdLst/>
            <a:ahLst/>
            <a:cxnLst/>
            <a:rect l="l" t="t" r="r" b="b"/>
            <a:pathLst>
              <a:path w="14662547" h="5241861" extrusionOk="0">
                <a:moveTo>
                  <a:pt x="0" y="0"/>
                </a:moveTo>
                <a:lnTo>
                  <a:pt x="14662546" y="0"/>
                </a:lnTo>
                <a:lnTo>
                  <a:pt x="14662546" y="5241860"/>
                </a:lnTo>
                <a:lnTo>
                  <a:pt x="0" y="52418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26" name="Google Shape;126;p20"/>
          <p:cNvSpPr txBox="1"/>
          <p:nvPr/>
        </p:nvSpPr>
        <p:spPr>
          <a:xfrm>
            <a:off x="1812727" y="7900584"/>
            <a:ext cx="14662547" cy="807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99" b="0" i="0" u="sng" strike="noStrike" cap="none">
                <a:solidFill>
                  <a:schemeClr val="hlink"/>
                </a:solidFill>
                <a:latin typeface="Arimo"/>
                <a:ea typeface="Arimo"/>
                <a:cs typeface="Arimo"/>
                <a:sym typeface="Arimo"/>
                <a:hlinkClick r:id="rId4"/>
              </a:rPr>
              <a:t>https://komunikaty.tvp.pl/komunikaty/wszystkie/wszystkie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/>
          <p:nvPr/>
        </p:nvSpPr>
        <p:spPr>
          <a:xfrm>
            <a:off x="1928039" y="455243"/>
            <a:ext cx="14431923" cy="927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51" b="0" i="0" u="none" strike="noStrike" cap="none" dirty="0" err="1">
                <a:solidFill>
                  <a:srgbClr val="FFAE0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Gdzie</a:t>
            </a:r>
            <a:r>
              <a:rPr lang="en-US" sz="6151" b="0" i="0" u="none" strike="noStrike" cap="none" dirty="0">
                <a:solidFill>
                  <a:srgbClr val="FFAE0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6151" b="0" i="0" u="none" strike="noStrike" cap="none" dirty="0" err="1">
                <a:solidFill>
                  <a:srgbClr val="FFAE0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szukać</a:t>
            </a:r>
            <a:r>
              <a:rPr lang="en-US" sz="6151" b="0" i="0" u="none" strike="noStrike" cap="none" dirty="0">
                <a:solidFill>
                  <a:srgbClr val="FFAE0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6151" b="0" i="0" u="none" strike="noStrike" cap="none" dirty="0" err="1">
                <a:solidFill>
                  <a:srgbClr val="FFAE0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sprawdzonych</a:t>
            </a:r>
            <a:r>
              <a:rPr lang="en-US" sz="6151" b="0" i="0" u="none" strike="noStrike" cap="none" dirty="0">
                <a:solidFill>
                  <a:srgbClr val="FFAE0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6151" b="0" i="0" u="none" strike="noStrike" cap="none" dirty="0" err="1">
                <a:solidFill>
                  <a:srgbClr val="FFAE0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informacji</a:t>
            </a:r>
            <a:endParaRPr dirty="0"/>
          </a:p>
          <a:p>
            <a:pPr marL="0" marR="0" lvl="0" indent="0" algn="ctr" rtl="0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151" b="0" i="0" u="none" strike="noStrike" cap="none" dirty="0">
              <a:solidFill>
                <a:srgbClr val="FFAE04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1328073" marR="0" lvl="1" indent="-664037" algn="l" rtl="0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6151"/>
              <a:buFont typeface="Arial"/>
              <a:buChar char="•"/>
            </a:pPr>
            <a:r>
              <a:rPr lang="en-US" sz="6151" b="1" i="0" u="none" strike="noStrike" cap="none" dirty="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gov.pl</a:t>
            </a:r>
            <a:endParaRPr dirty="0"/>
          </a:p>
          <a:p>
            <a:pPr marL="1328073" marR="0" lvl="1" indent="-664037" algn="l" rtl="0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6151"/>
              <a:buFont typeface="Arial"/>
              <a:buChar char="•"/>
            </a:pPr>
            <a:r>
              <a:rPr lang="en-US" sz="6151" b="1" i="0" u="none" strike="noStrike" cap="none" dirty="0" err="1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Rządowe</a:t>
            </a:r>
            <a:r>
              <a:rPr lang="en-US" sz="6151" b="1" i="0" u="none" strike="noStrike" cap="none" dirty="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Centrum </a:t>
            </a:r>
            <a:r>
              <a:rPr lang="en-US" sz="6151" b="1" i="0" u="none" strike="noStrike" cap="none" dirty="0" err="1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Bezpieczeństwa</a:t>
            </a:r>
            <a:endParaRPr dirty="0"/>
          </a:p>
          <a:p>
            <a:pPr marL="1328073" marR="0" lvl="1" indent="-664037" algn="l" rtl="0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6151"/>
              <a:buFont typeface="Arial"/>
              <a:buChar char="•"/>
            </a:pPr>
            <a:r>
              <a:rPr lang="en-US" sz="6151" b="1" i="0" u="none" strike="noStrike" cap="none" dirty="0" err="1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komunikaty</a:t>
            </a:r>
            <a:r>
              <a:rPr lang="en-US" sz="6151" b="1" i="0" u="none" strike="noStrike" cap="none" dirty="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6151" b="1" i="0" u="none" strike="noStrike" cap="none" dirty="0" err="1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służb</a:t>
            </a:r>
            <a:endParaRPr dirty="0"/>
          </a:p>
          <a:p>
            <a:pPr marL="1328073" marR="0" lvl="1" indent="-664037" algn="l" rtl="0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6151"/>
              <a:buFont typeface="Arial"/>
              <a:buChar char="•"/>
            </a:pPr>
            <a:r>
              <a:rPr lang="en-US" sz="6151" b="1" i="0" u="none" strike="noStrike" cap="none" dirty="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radio </a:t>
            </a:r>
            <a:r>
              <a:rPr lang="en-US" sz="6151" b="1" i="0" u="none" strike="noStrike" cap="none" dirty="0" err="1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</a:t>
            </a:r>
            <a:r>
              <a:rPr lang="en-US" sz="6151" b="1" i="0" u="none" strike="noStrike" cap="none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TV</a:t>
            </a:r>
            <a:endParaRPr/>
          </a:p>
          <a:p>
            <a:pPr marL="0" marR="0" lvl="0" indent="0" algn="ctr" rtl="0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51" b="1" i="0" u="none" strike="noStrike" cap="none">
                <a:solidFill>
                  <a:srgbClr val="FFAE0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Coś</a:t>
            </a:r>
            <a:r>
              <a:rPr lang="en-US" sz="6151" b="1" i="0" u="none" strike="noStrike" cap="none" dirty="0">
                <a:solidFill>
                  <a:srgbClr val="FFAE0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6151" b="1" i="0" u="none" strike="noStrike" cap="none" dirty="0" err="1">
                <a:solidFill>
                  <a:srgbClr val="FFAE0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byście</a:t>
            </a:r>
            <a:r>
              <a:rPr lang="en-US" sz="6151" b="1" i="0" u="none" strike="noStrike" cap="none" dirty="0">
                <a:solidFill>
                  <a:srgbClr val="FFAE0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6151" b="1" i="0" u="none" strike="noStrike" cap="none" dirty="0" err="1">
                <a:solidFill>
                  <a:srgbClr val="FFAE0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dodali</a:t>
            </a:r>
            <a:r>
              <a:rPr lang="en-US" sz="6151" b="1" i="0" u="none" strike="noStrike" cap="none" dirty="0">
                <a:solidFill>
                  <a:srgbClr val="FFAE0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?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</Words>
  <Application>Microsoft Office PowerPoint</Application>
  <PresentationFormat>Niestandardowy</PresentationFormat>
  <Paragraphs>59</Paragraphs>
  <Slides>13</Slides>
  <Notes>13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9" baseType="lpstr">
      <vt:lpstr>Montserrat</vt:lpstr>
      <vt:lpstr>League Spartan</vt:lpstr>
      <vt:lpstr>Arimo</vt:lpstr>
      <vt:lpstr>Arial</vt:lpstr>
      <vt:lpstr>Calibri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Jan Karpierz</cp:lastModifiedBy>
  <cp:revision>2</cp:revision>
  <dcterms:modified xsi:type="dcterms:W3CDTF">2026-03-10T12:10:11Z</dcterms:modified>
</cp:coreProperties>
</file>