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66" r:id="rId6"/>
    <p:sldId id="265" r:id="rId7"/>
    <p:sldId id="262" r:id="rId8"/>
    <p:sldId id="263" r:id="rId9"/>
    <p:sldId id="264" r:id="rId10"/>
    <p:sldId id="308" r:id="rId11"/>
    <p:sldId id="267" r:id="rId12"/>
    <p:sldId id="268" r:id="rId13"/>
    <p:sldId id="269" r:id="rId14"/>
    <p:sldId id="304" r:id="rId15"/>
    <p:sldId id="270" r:id="rId16"/>
    <p:sldId id="305" r:id="rId17"/>
    <p:sldId id="271" r:id="rId18"/>
    <p:sldId id="272" r:id="rId19"/>
    <p:sldId id="301" r:id="rId20"/>
    <p:sldId id="275" r:id="rId21"/>
    <p:sldId id="274" r:id="rId22"/>
    <p:sldId id="276" r:id="rId23"/>
    <p:sldId id="300" r:id="rId24"/>
    <p:sldId id="277" r:id="rId25"/>
    <p:sldId id="278" r:id="rId26"/>
    <p:sldId id="279" r:id="rId27"/>
    <p:sldId id="297" r:id="rId28"/>
    <p:sldId id="280" r:id="rId29"/>
    <p:sldId id="281" r:id="rId30"/>
    <p:sldId id="282" r:id="rId31"/>
    <p:sldId id="298" r:id="rId32"/>
    <p:sldId id="283" r:id="rId33"/>
    <p:sldId id="284" r:id="rId34"/>
    <p:sldId id="285" r:id="rId35"/>
    <p:sldId id="299" r:id="rId36"/>
    <p:sldId id="306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57" r:id="rId49"/>
  </p:sldIdLst>
  <p:sldSz cx="9906000" cy="6858000" type="A4"/>
  <p:notesSz cx="6797675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8EC5"/>
    <a:srgbClr val="DEE8EF"/>
    <a:srgbClr val="282B5E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6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EC02EB-F54B-49EC-BAB0-3B48B01F37EB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427523-AAD1-4581-85CC-C6B004BE072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Konkurs ogłoszono 15 listopada 2022 r. w oparciu o ustawę z dnia 11 września 2019 r. Prawo zamówień publicznych (Dz. U. </a:t>
          </a:r>
          <a:br>
            <a:rPr lang="pl-PL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pl-PL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z 2022 r. poz. 1710 z </a:t>
          </a:r>
          <a:r>
            <a:rPr lang="pl-PL" sz="1400" dirty="0" err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późn</a:t>
          </a:r>
          <a:r>
            <a:rPr lang="pl-PL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. zm.). </a:t>
          </a:r>
        </a:p>
      </dgm:t>
    </dgm:pt>
    <dgm:pt modelId="{2F71E19D-C31B-49C8-87AF-FDA380A8617D}" type="parTrans" cxnId="{4B51D65A-E3B7-4307-B225-E0CD555223D1}">
      <dgm:prSet/>
      <dgm:spPr/>
      <dgm:t>
        <a:bodyPr/>
        <a:lstStyle/>
        <a:p>
          <a:endParaRPr lang="en-US"/>
        </a:p>
      </dgm:t>
    </dgm:pt>
    <dgm:pt modelId="{27E14705-08AD-4859-9191-B58FFD8D7837}" type="sibTrans" cxnId="{4B51D65A-E3B7-4307-B225-E0CD555223D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CF97026-4ACD-45A2-BE99-0F7233C8D09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Etap I - przygotowanie opracowania studialnego.</a:t>
          </a:r>
        </a:p>
        <a:p>
          <a:pPr>
            <a:lnSpc>
              <a:spcPct val="100000"/>
            </a:lnSpc>
          </a:pPr>
          <a:r>
            <a:rPr lang="pl-PL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Etap II - przygotowanie pracy konkursowej.</a:t>
          </a:r>
          <a:endParaRPr lang="en-US" sz="14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9EE76534-2E2F-4528-8E22-13211606E056}" type="parTrans" cxnId="{14C6A199-91DA-45CA-8C13-D0A3BE3316A3}">
      <dgm:prSet/>
      <dgm:spPr/>
      <dgm:t>
        <a:bodyPr/>
        <a:lstStyle/>
        <a:p>
          <a:endParaRPr lang="en-US"/>
        </a:p>
      </dgm:t>
    </dgm:pt>
    <dgm:pt modelId="{FF3C675C-0FF7-4052-9739-C2CCD070198B}" type="sibTrans" cxnId="{14C6A199-91DA-45CA-8C13-D0A3BE3316A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62CEDF1-4338-4F03-878A-87CB2CF21B2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Ogłoszenie wyników konkursu </a:t>
          </a:r>
          <a:br>
            <a:rPr lang="pl-PL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pl-PL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30 maja 2023 r.</a:t>
          </a:r>
        </a:p>
        <a:p>
          <a:pPr>
            <a:lnSpc>
              <a:spcPct val="100000"/>
            </a:lnSpc>
          </a:pPr>
          <a:r>
            <a:rPr lang="pl-PL" sz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https://www.gov.pl/web/rozwoj-technologia/wielorodzinny-budynek-mieszkalny-o-obnizonej-energochlonnosci--wyniki-konkursu</a:t>
          </a:r>
          <a:endParaRPr lang="en-US" sz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2AE63964-1DBF-4CAE-8856-557825F57AFA}" type="parTrans" cxnId="{75BBD656-D23B-4675-95B9-D1C921BBE08B}">
      <dgm:prSet/>
      <dgm:spPr/>
      <dgm:t>
        <a:bodyPr/>
        <a:lstStyle/>
        <a:p>
          <a:endParaRPr lang="en-US"/>
        </a:p>
      </dgm:t>
    </dgm:pt>
    <dgm:pt modelId="{A4E0B452-8DAE-4E00-9D76-024E381E890D}" type="sibTrans" cxnId="{75BBD656-D23B-4675-95B9-D1C921BBE08B}">
      <dgm:prSet/>
      <dgm:spPr/>
      <dgm:t>
        <a:bodyPr/>
        <a:lstStyle/>
        <a:p>
          <a:endParaRPr lang="en-US"/>
        </a:p>
      </dgm:t>
    </dgm:pt>
    <dgm:pt modelId="{8E330F05-EB28-41EB-B671-53FF2640FC3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14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Informacje o konkursie: https://www.gov.pl/web/rozwoj-technologia/konkurs-na-koncepcje-architektoniczna-wielorodzinnego-budynku-mieszkalnego-o-obnizonej-energochlonnosci.</a:t>
          </a:r>
          <a:endParaRPr lang="en-US" sz="14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gm:t>
    </dgm:pt>
    <dgm:pt modelId="{D8AAF2C6-6792-490B-ADEF-FB17D7F31053}" type="parTrans" cxnId="{302F8AF6-D1D2-4AD0-A8D5-E168607B0B60}">
      <dgm:prSet/>
      <dgm:spPr/>
      <dgm:t>
        <a:bodyPr/>
        <a:lstStyle/>
        <a:p>
          <a:endParaRPr lang="pl-PL"/>
        </a:p>
      </dgm:t>
    </dgm:pt>
    <dgm:pt modelId="{7D667C72-C061-4992-8503-CB7CAE40CD47}" type="sibTrans" cxnId="{302F8AF6-D1D2-4AD0-A8D5-E168607B0B60}">
      <dgm:prSet/>
      <dgm:spPr/>
      <dgm:t>
        <a:bodyPr/>
        <a:lstStyle/>
        <a:p>
          <a:pPr>
            <a:lnSpc>
              <a:spcPct val="100000"/>
            </a:lnSpc>
          </a:pPr>
          <a:endParaRPr lang="pl-PL"/>
        </a:p>
      </dgm:t>
    </dgm:pt>
    <dgm:pt modelId="{E43B7C87-F50B-409F-BDEA-15FFFED62496}" type="pres">
      <dgm:prSet presAssocID="{65EC02EB-F54B-49EC-BAB0-3B48B01F37EB}" presName="root" presStyleCnt="0">
        <dgm:presLayoutVars>
          <dgm:dir/>
          <dgm:resizeHandles val="exact"/>
        </dgm:presLayoutVars>
      </dgm:prSet>
      <dgm:spPr/>
    </dgm:pt>
    <dgm:pt modelId="{B7FE8C2C-9755-4439-8804-8130026F260B}" type="pres">
      <dgm:prSet presAssocID="{65EC02EB-F54B-49EC-BAB0-3B48B01F37EB}" presName="container" presStyleCnt="0">
        <dgm:presLayoutVars>
          <dgm:dir/>
          <dgm:resizeHandles val="exact"/>
        </dgm:presLayoutVars>
      </dgm:prSet>
      <dgm:spPr/>
    </dgm:pt>
    <dgm:pt modelId="{6ECF4B4F-E044-45C8-9B98-597B004D250E}" type="pres">
      <dgm:prSet presAssocID="{AE427523-AAD1-4581-85CC-C6B004BE0726}" presName="compNode" presStyleCnt="0"/>
      <dgm:spPr/>
    </dgm:pt>
    <dgm:pt modelId="{02446677-CB76-4191-B3E8-0F58DCA9082E}" type="pres">
      <dgm:prSet presAssocID="{AE427523-AAD1-4581-85CC-C6B004BE0726}" presName="iconBgRect" presStyleLbl="bgShp" presStyleIdx="0" presStyleCnt="4"/>
      <dgm:spPr/>
    </dgm:pt>
    <dgm:pt modelId="{9855A763-A181-4458-A945-670D0DB7EFF4}" type="pres">
      <dgm:prSet presAssocID="{AE427523-AAD1-4581-85CC-C6B004BE072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dynek kontur"/>
        </a:ext>
      </dgm:extLst>
    </dgm:pt>
    <dgm:pt modelId="{11784C83-9275-4F7F-8A39-93AB9879E180}" type="pres">
      <dgm:prSet presAssocID="{AE427523-AAD1-4581-85CC-C6B004BE0726}" presName="spaceRect" presStyleCnt="0"/>
      <dgm:spPr/>
    </dgm:pt>
    <dgm:pt modelId="{FE9551C9-35E0-4B95-9C08-53D7D15AD380}" type="pres">
      <dgm:prSet presAssocID="{AE427523-AAD1-4581-85CC-C6B004BE0726}" presName="textRect" presStyleLbl="revTx" presStyleIdx="0" presStyleCnt="4" custScaleX="102117">
        <dgm:presLayoutVars>
          <dgm:chMax val="1"/>
          <dgm:chPref val="1"/>
        </dgm:presLayoutVars>
      </dgm:prSet>
      <dgm:spPr/>
    </dgm:pt>
    <dgm:pt modelId="{FF745274-8DA4-4658-B4B4-9F57746FB3F4}" type="pres">
      <dgm:prSet presAssocID="{27E14705-08AD-4859-9191-B58FFD8D7837}" presName="sibTrans" presStyleLbl="sibTrans2D1" presStyleIdx="0" presStyleCnt="0"/>
      <dgm:spPr/>
    </dgm:pt>
    <dgm:pt modelId="{D4C7234D-2654-4C93-ADF7-FDD883DD47F7}" type="pres">
      <dgm:prSet presAssocID="{8E330F05-EB28-41EB-B671-53FF2640FC37}" presName="compNode" presStyleCnt="0"/>
      <dgm:spPr/>
    </dgm:pt>
    <dgm:pt modelId="{548E125D-8A22-4FF6-A79C-36E13DC8BEB4}" type="pres">
      <dgm:prSet presAssocID="{8E330F05-EB28-41EB-B671-53FF2640FC37}" presName="iconBgRect" presStyleLbl="bgShp" presStyleIdx="1" presStyleCnt="4"/>
      <dgm:spPr/>
    </dgm:pt>
    <dgm:pt modelId="{4EF28CCA-F5DD-4E32-B5B1-61DBB4847AB7}" type="pres">
      <dgm:prSet presAssocID="{8E330F05-EB28-41EB-B671-53FF2640FC3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ternet z wypełnieniem pełnym"/>
        </a:ext>
      </dgm:extLst>
    </dgm:pt>
    <dgm:pt modelId="{C6E1D764-46D0-403A-B3E9-D020D037A084}" type="pres">
      <dgm:prSet presAssocID="{8E330F05-EB28-41EB-B671-53FF2640FC37}" presName="spaceRect" presStyleCnt="0"/>
      <dgm:spPr/>
    </dgm:pt>
    <dgm:pt modelId="{619A649A-25EB-44D8-9677-F4BA5B32C102}" type="pres">
      <dgm:prSet presAssocID="{8E330F05-EB28-41EB-B671-53FF2640FC37}" presName="textRect" presStyleLbl="revTx" presStyleIdx="1" presStyleCnt="4">
        <dgm:presLayoutVars>
          <dgm:chMax val="1"/>
          <dgm:chPref val="1"/>
        </dgm:presLayoutVars>
      </dgm:prSet>
      <dgm:spPr/>
    </dgm:pt>
    <dgm:pt modelId="{E98A0BA0-B90B-42C2-8E36-E892717EEC06}" type="pres">
      <dgm:prSet presAssocID="{7D667C72-C061-4992-8503-CB7CAE40CD47}" presName="sibTrans" presStyleLbl="sibTrans2D1" presStyleIdx="0" presStyleCnt="0"/>
      <dgm:spPr/>
    </dgm:pt>
    <dgm:pt modelId="{9E0A72A1-9FCD-4475-BE1C-F02F760E3256}" type="pres">
      <dgm:prSet presAssocID="{4CF97026-4ACD-45A2-BE99-0F7233C8D094}" presName="compNode" presStyleCnt="0"/>
      <dgm:spPr/>
    </dgm:pt>
    <dgm:pt modelId="{20F8AD70-26F5-4271-B209-C3CC5A96E029}" type="pres">
      <dgm:prSet presAssocID="{4CF97026-4ACD-45A2-BE99-0F7233C8D094}" presName="iconBgRect" presStyleLbl="bgShp" presStyleIdx="2" presStyleCnt="4"/>
      <dgm:spPr/>
    </dgm:pt>
    <dgm:pt modelId="{544B69D5-E97B-481F-8DF3-7D33F7B77C0F}" type="pres">
      <dgm:prSet presAssocID="{4CF97026-4ACD-45A2-BE99-0F7233C8D09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 kontur"/>
        </a:ext>
      </dgm:extLst>
    </dgm:pt>
    <dgm:pt modelId="{78633672-451F-46B8-B575-32E01804F0E4}" type="pres">
      <dgm:prSet presAssocID="{4CF97026-4ACD-45A2-BE99-0F7233C8D094}" presName="spaceRect" presStyleCnt="0"/>
      <dgm:spPr/>
    </dgm:pt>
    <dgm:pt modelId="{F5385494-9FB9-4961-A4C2-088C0E737F0E}" type="pres">
      <dgm:prSet presAssocID="{4CF97026-4ACD-45A2-BE99-0F7233C8D094}" presName="textRect" presStyleLbl="revTx" presStyleIdx="2" presStyleCnt="4">
        <dgm:presLayoutVars>
          <dgm:chMax val="1"/>
          <dgm:chPref val="1"/>
        </dgm:presLayoutVars>
      </dgm:prSet>
      <dgm:spPr/>
    </dgm:pt>
    <dgm:pt modelId="{44558553-BD4E-461B-93F5-F016F0F98EBE}" type="pres">
      <dgm:prSet presAssocID="{FF3C675C-0FF7-4052-9739-C2CCD070198B}" presName="sibTrans" presStyleLbl="sibTrans2D1" presStyleIdx="0" presStyleCnt="0"/>
      <dgm:spPr/>
    </dgm:pt>
    <dgm:pt modelId="{E4BE2422-7F92-4975-8E02-7A64E65A70E9}" type="pres">
      <dgm:prSet presAssocID="{862CEDF1-4338-4F03-878A-87CB2CF21B2A}" presName="compNode" presStyleCnt="0"/>
      <dgm:spPr/>
    </dgm:pt>
    <dgm:pt modelId="{9344383F-58CF-427A-8C86-0C8EBF7CDC5E}" type="pres">
      <dgm:prSet presAssocID="{862CEDF1-4338-4F03-878A-87CB2CF21B2A}" presName="iconBgRect" presStyleLbl="bgShp" presStyleIdx="3" presStyleCnt="4"/>
      <dgm:spPr/>
    </dgm:pt>
    <dgm:pt modelId="{85EBF31F-8ADA-49AE-9C90-AE57653DEF8A}" type="pres">
      <dgm:prSet presAssocID="{862CEDF1-4338-4F03-878A-87CB2CF21B2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ykładowca kontur"/>
        </a:ext>
      </dgm:extLst>
    </dgm:pt>
    <dgm:pt modelId="{3E07B6E9-B280-4900-92F4-0C836C1915E3}" type="pres">
      <dgm:prSet presAssocID="{862CEDF1-4338-4F03-878A-87CB2CF21B2A}" presName="spaceRect" presStyleCnt="0"/>
      <dgm:spPr/>
    </dgm:pt>
    <dgm:pt modelId="{4463D2E3-7AAB-44F1-A4B9-A67E54222657}" type="pres">
      <dgm:prSet presAssocID="{862CEDF1-4338-4F03-878A-87CB2CF21B2A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8F22020B-B5FC-44F5-BA17-AA010BF826FA}" type="presOf" srcId="{65EC02EB-F54B-49EC-BAB0-3B48B01F37EB}" destId="{E43B7C87-F50B-409F-BDEA-15FFFED62496}" srcOrd="0" destOrd="0" presId="urn:microsoft.com/office/officeart/2018/2/layout/IconCircleList"/>
    <dgm:cxn modelId="{4FDC1D1F-A436-4F4D-BA59-AB9F685A42DA}" type="presOf" srcId="{AE427523-AAD1-4581-85CC-C6B004BE0726}" destId="{FE9551C9-35E0-4B95-9C08-53D7D15AD380}" srcOrd="0" destOrd="0" presId="urn:microsoft.com/office/officeart/2018/2/layout/IconCircleList"/>
    <dgm:cxn modelId="{A247A060-D6A9-46F9-BE5F-6352C3FC9E87}" type="presOf" srcId="{8E330F05-EB28-41EB-B671-53FF2640FC37}" destId="{619A649A-25EB-44D8-9677-F4BA5B32C102}" srcOrd="0" destOrd="0" presId="urn:microsoft.com/office/officeart/2018/2/layout/IconCircleList"/>
    <dgm:cxn modelId="{7845CA62-EABE-426E-BD84-D7DCC9A05651}" type="presOf" srcId="{862CEDF1-4338-4F03-878A-87CB2CF21B2A}" destId="{4463D2E3-7AAB-44F1-A4B9-A67E54222657}" srcOrd="0" destOrd="0" presId="urn:microsoft.com/office/officeart/2018/2/layout/IconCircleList"/>
    <dgm:cxn modelId="{27617A6C-7B24-4711-8047-4A734239CB99}" type="presOf" srcId="{FF3C675C-0FF7-4052-9739-C2CCD070198B}" destId="{44558553-BD4E-461B-93F5-F016F0F98EBE}" srcOrd="0" destOrd="0" presId="urn:microsoft.com/office/officeart/2018/2/layout/IconCircleList"/>
    <dgm:cxn modelId="{75BBD656-D23B-4675-95B9-D1C921BBE08B}" srcId="{65EC02EB-F54B-49EC-BAB0-3B48B01F37EB}" destId="{862CEDF1-4338-4F03-878A-87CB2CF21B2A}" srcOrd="3" destOrd="0" parTransId="{2AE63964-1DBF-4CAE-8856-557825F57AFA}" sibTransId="{A4E0B452-8DAE-4E00-9D76-024E381E890D}"/>
    <dgm:cxn modelId="{4B51D65A-E3B7-4307-B225-E0CD555223D1}" srcId="{65EC02EB-F54B-49EC-BAB0-3B48B01F37EB}" destId="{AE427523-AAD1-4581-85CC-C6B004BE0726}" srcOrd="0" destOrd="0" parTransId="{2F71E19D-C31B-49C8-87AF-FDA380A8617D}" sibTransId="{27E14705-08AD-4859-9191-B58FFD8D7837}"/>
    <dgm:cxn modelId="{97933693-D336-4D77-B5CB-2074B5C68D16}" type="presOf" srcId="{7D667C72-C061-4992-8503-CB7CAE40CD47}" destId="{E98A0BA0-B90B-42C2-8E36-E892717EEC06}" srcOrd="0" destOrd="0" presId="urn:microsoft.com/office/officeart/2018/2/layout/IconCircleList"/>
    <dgm:cxn modelId="{14C6A199-91DA-45CA-8C13-D0A3BE3316A3}" srcId="{65EC02EB-F54B-49EC-BAB0-3B48B01F37EB}" destId="{4CF97026-4ACD-45A2-BE99-0F7233C8D094}" srcOrd="2" destOrd="0" parTransId="{9EE76534-2E2F-4528-8E22-13211606E056}" sibTransId="{FF3C675C-0FF7-4052-9739-C2CCD070198B}"/>
    <dgm:cxn modelId="{57C506BC-4F6F-44E5-8303-3E6A98EFCB6F}" type="presOf" srcId="{4CF97026-4ACD-45A2-BE99-0F7233C8D094}" destId="{F5385494-9FB9-4961-A4C2-088C0E737F0E}" srcOrd="0" destOrd="0" presId="urn:microsoft.com/office/officeart/2018/2/layout/IconCircleList"/>
    <dgm:cxn modelId="{25CE4EDC-0186-4964-93D8-D05D6DA44C41}" type="presOf" srcId="{27E14705-08AD-4859-9191-B58FFD8D7837}" destId="{FF745274-8DA4-4658-B4B4-9F57746FB3F4}" srcOrd="0" destOrd="0" presId="urn:microsoft.com/office/officeart/2018/2/layout/IconCircleList"/>
    <dgm:cxn modelId="{302F8AF6-D1D2-4AD0-A8D5-E168607B0B60}" srcId="{65EC02EB-F54B-49EC-BAB0-3B48B01F37EB}" destId="{8E330F05-EB28-41EB-B671-53FF2640FC37}" srcOrd="1" destOrd="0" parTransId="{D8AAF2C6-6792-490B-ADEF-FB17D7F31053}" sibTransId="{7D667C72-C061-4992-8503-CB7CAE40CD47}"/>
    <dgm:cxn modelId="{5B302247-8E2F-44A0-BCCE-A6C76EC70E27}" type="presParOf" srcId="{E43B7C87-F50B-409F-BDEA-15FFFED62496}" destId="{B7FE8C2C-9755-4439-8804-8130026F260B}" srcOrd="0" destOrd="0" presId="urn:microsoft.com/office/officeart/2018/2/layout/IconCircleList"/>
    <dgm:cxn modelId="{15E032FD-920C-41F3-9F56-7EE03C0FAD17}" type="presParOf" srcId="{B7FE8C2C-9755-4439-8804-8130026F260B}" destId="{6ECF4B4F-E044-45C8-9B98-597B004D250E}" srcOrd="0" destOrd="0" presId="urn:microsoft.com/office/officeart/2018/2/layout/IconCircleList"/>
    <dgm:cxn modelId="{9709BBFD-3951-4685-A2B9-CD5365A9AFF6}" type="presParOf" srcId="{6ECF4B4F-E044-45C8-9B98-597B004D250E}" destId="{02446677-CB76-4191-B3E8-0F58DCA9082E}" srcOrd="0" destOrd="0" presId="urn:microsoft.com/office/officeart/2018/2/layout/IconCircleList"/>
    <dgm:cxn modelId="{1B42FD3F-4B40-40D3-9F06-51F0A539A656}" type="presParOf" srcId="{6ECF4B4F-E044-45C8-9B98-597B004D250E}" destId="{9855A763-A181-4458-A945-670D0DB7EFF4}" srcOrd="1" destOrd="0" presId="urn:microsoft.com/office/officeart/2018/2/layout/IconCircleList"/>
    <dgm:cxn modelId="{AEF71E3F-FAD0-4AE1-B655-0677E254882C}" type="presParOf" srcId="{6ECF4B4F-E044-45C8-9B98-597B004D250E}" destId="{11784C83-9275-4F7F-8A39-93AB9879E180}" srcOrd="2" destOrd="0" presId="urn:microsoft.com/office/officeart/2018/2/layout/IconCircleList"/>
    <dgm:cxn modelId="{35AF2177-D04D-4255-92F6-FAFC9D7BF669}" type="presParOf" srcId="{6ECF4B4F-E044-45C8-9B98-597B004D250E}" destId="{FE9551C9-35E0-4B95-9C08-53D7D15AD380}" srcOrd="3" destOrd="0" presId="urn:microsoft.com/office/officeart/2018/2/layout/IconCircleList"/>
    <dgm:cxn modelId="{BD090CE3-9DFA-41D9-927C-DD5536FA4038}" type="presParOf" srcId="{B7FE8C2C-9755-4439-8804-8130026F260B}" destId="{FF745274-8DA4-4658-B4B4-9F57746FB3F4}" srcOrd="1" destOrd="0" presId="urn:microsoft.com/office/officeart/2018/2/layout/IconCircleList"/>
    <dgm:cxn modelId="{86D2DACC-5A10-4355-9062-1EB9291D768A}" type="presParOf" srcId="{B7FE8C2C-9755-4439-8804-8130026F260B}" destId="{D4C7234D-2654-4C93-ADF7-FDD883DD47F7}" srcOrd="2" destOrd="0" presId="urn:microsoft.com/office/officeart/2018/2/layout/IconCircleList"/>
    <dgm:cxn modelId="{8AEFC087-88EA-470A-B4E4-D7047251C0D9}" type="presParOf" srcId="{D4C7234D-2654-4C93-ADF7-FDD883DD47F7}" destId="{548E125D-8A22-4FF6-A79C-36E13DC8BEB4}" srcOrd="0" destOrd="0" presId="urn:microsoft.com/office/officeart/2018/2/layout/IconCircleList"/>
    <dgm:cxn modelId="{23466D93-1531-466C-B992-C09DF26496AE}" type="presParOf" srcId="{D4C7234D-2654-4C93-ADF7-FDD883DD47F7}" destId="{4EF28CCA-F5DD-4E32-B5B1-61DBB4847AB7}" srcOrd="1" destOrd="0" presId="urn:microsoft.com/office/officeart/2018/2/layout/IconCircleList"/>
    <dgm:cxn modelId="{AD618BA0-60A9-4E4E-B766-BEC5FD40963D}" type="presParOf" srcId="{D4C7234D-2654-4C93-ADF7-FDD883DD47F7}" destId="{C6E1D764-46D0-403A-B3E9-D020D037A084}" srcOrd="2" destOrd="0" presId="urn:microsoft.com/office/officeart/2018/2/layout/IconCircleList"/>
    <dgm:cxn modelId="{23E01B73-D5B0-4E97-8BD7-FC5268507CA8}" type="presParOf" srcId="{D4C7234D-2654-4C93-ADF7-FDD883DD47F7}" destId="{619A649A-25EB-44D8-9677-F4BA5B32C102}" srcOrd="3" destOrd="0" presId="urn:microsoft.com/office/officeart/2018/2/layout/IconCircleList"/>
    <dgm:cxn modelId="{2D33FDD1-F1E4-4B4B-AB75-4D61DAD58B95}" type="presParOf" srcId="{B7FE8C2C-9755-4439-8804-8130026F260B}" destId="{E98A0BA0-B90B-42C2-8E36-E892717EEC06}" srcOrd="3" destOrd="0" presId="urn:microsoft.com/office/officeart/2018/2/layout/IconCircleList"/>
    <dgm:cxn modelId="{FE00F203-5DC3-4835-8113-F4B0D1E9D7E3}" type="presParOf" srcId="{B7FE8C2C-9755-4439-8804-8130026F260B}" destId="{9E0A72A1-9FCD-4475-BE1C-F02F760E3256}" srcOrd="4" destOrd="0" presId="urn:microsoft.com/office/officeart/2018/2/layout/IconCircleList"/>
    <dgm:cxn modelId="{C8128733-4D5A-4E02-A229-58F80D1B41FC}" type="presParOf" srcId="{9E0A72A1-9FCD-4475-BE1C-F02F760E3256}" destId="{20F8AD70-26F5-4271-B209-C3CC5A96E029}" srcOrd="0" destOrd="0" presId="urn:microsoft.com/office/officeart/2018/2/layout/IconCircleList"/>
    <dgm:cxn modelId="{4C45105E-6776-44F7-AA47-CE7B88181A91}" type="presParOf" srcId="{9E0A72A1-9FCD-4475-BE1C-F02F760E3256}" destId="{544B69D5-E97B-481F-8DF3-7D33F7B77C0F}" srcOrd="1" destOrd="0" presId="urn:microsoft.com/office/officeart/2018/2/layout/IconCircleList"/>
    <dgm:cxn modelId="{79B874F2-CD30-493E-AC4E-A8C2E241FF42}" type="presParOf" srcId="{9E0A72A1-9FCD-4475-BE1C-F02F760E3256}" destId="{78633672-451F-46B8-B575-32E01804F0E4}" srcOrd="2" destOrd="0" presId="urn:microsoft.com/office/officeart/2018/2/layout/IconCircleList"/>
    <dgm:cxn modelId="{7C1AE8BA-F908-4E4E-B55C-B2C343FB1F3D}" type="presParOf" srcId="{9E0A72A1-9FCD-4475-BE1C-F02F760E3256}" destId="{F5385494-9FB9-4961-A4C2-088C0E737F0E}" srcOrd="3" destOrd="0" presId="urn:microsoft.com/office/officeart/2018/2/layout/IconCircleList"/>
    <dgm:cxn modelId="{966D7EB9-A158-4470-8FF9-B96A1C0C6671}" type="presParOf" srcId="{B7FE8C2C-9755-4439-8804-8130026F260B}" destId="{44558553-BD4E-461B-93F5-F016F0F98EBE}" srcOrd="5" destOrd="0" presId="urn:microsoft.com/office/officeart/2018/2/layout/IconCircleList"/>
    <dgm:cxn modelId="{416BFE64-DCEE-4335-A121-DC4D12898AAD}" type="presParOf" srcId="{B7FE8C2C-9755-4439-8804-8130026F260B}" destId="{E4BE2422-7F92-4975-8E02-7A64E65A70E9}" srcOrd="6" destOrd="0" presId="urn:microsoft.com/office/officeart/2018/2/layout/IconCircleList"/>
    <dgm:cxn modelId="{93EB7C09-C1F8-4748-B8A9-D0D582369E29}" type="presParOf" srcId="{E4BE2422-7F92-4975-8E02-7A64E65A70E9}" destId="{9344383F-58CF-427A-8C86-0C8EBF7CDC5E}" srcOrd="0" destOrd="0" presId="urn:microsoft.com/office/officeart/2018/2/layout/IconCircleList"/>
    <dgm:cxn modelId="{1D70A403-B5B6-4AAB-A7AE-B5C9FF25DE3D}" type="presParOf" srcId="{E4BE2422-7F92-4975-8E02-7A64E65A70E9}" destId="{85EBF31F-8ADA-49AE-9C90-AE57653DEF8A}" srcOrd="1" destOrd="0" presId="urn:microsoft.com/office/officeart/2018/2/layout/IconCircleList"/>
    <dgm:cxn modelId="{4856FF7C-8FFD-44E6-8DB3-57900BC7FAD9}" type="presParOf" srcId="{E4BE2422-7F92-4975-8E02-7A64E65A70E9}" destId="{3E07B6E9-B280-4900-92F4-0C836C1915E3}" srcOrd="2" destOrd="0" presId="urn:microsoft.com/office/officeart/2018/2/layout/IconCircleList"/>
    <dgm:cxn modelId="{C6916181-93F2-4C46-8047-928E67DB4182}" type="presParOf" srcId="{E4BE2422-7F92-4975-8E02-7A64E65A70E9}" destId="{4463D2E3-7AAB-44F1-A4B9-A67E54222657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446677-CB76-4191-B3E8-0F58DCA9082E}">
      <dsp:nvSpPr>
        <dsp:cNvPr id="0" name=""/>
        <dsp:cNvSpPr/>
      </dsp:nvSpPr>
      <dsp:spPr>
        <a:xfrm>
          <a:off x="99549" y="336305"/>
          <a:ext cx="1117035" cy="111703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55A763-A181-4458-A945-670D0DB7EFF4}">
      <dsp:nvSpPr>
        <dsp:cNvPr id="0" name=""/>
        <dsp:cNvSpPr/>
      </dsp:nvSpPr>
      <dsp:spPr>
        <a:xfrm>
          <a:off x="334126" y="570882"/>
          <a:ext cx="647880" cy="6478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9551C9-35E0-4B95-9C08-53D7D15AD380}">
      <dsp:nvSpPr>
        <dsp:cNvPr id="0" name=""/>
        <dsp:cNvSpPr/>
      </dsp:nvSpPr>
      <dsp:spPr>
        <a:xfrm>
          <a:off x="1428078" y="336305"/>
          <a:ext cx="2688752" cy="1117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Konkurs ogłoszono 15 listopada 2022 r. w oparciu o ustawę z dnia 11 września 2019 r. Prawo zamówień publicznych (Dz. U. </a:t>
          </a:r>
          <a:br>
            <a:rPr lang="pl-PL" sz="14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pl-PL" sz="14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z 2022 r. poz. 1710 z </a:t>
          </a:r>
          <a:r>
            <a:rPr lang="pl-PL" sz="1400" kern="1200" dirty="0" err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późn</a:t>
          </a:r>
          <a:r>
            <a:rPr lang="pl-PL" sz="14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. zm.). </a:t>
          </a:r>
        </a:p>
      </dsp:txBody>
      <dsp:txXfrm>
        <a:off x="1428078" y="336305"/>
        <a:ext cx="2688752" cy="1117035"/>
      </dsp:txXfrm>
    </dsp:sp>
    <dsp:sp modelId="{548E125D-8A22-4FF6-A79C-36E13DC8BEB4}">
      <dsp:nvSpPr>
        <dsp:cNvPr id="0" name=""/>
        <dsp:cNvSpPr/>
      </dsp:nvSpPr>
      <dsp:spPr>
        <a:xfrm>
          <a:off x="4575613" y="336305"/>
          <a:ext cx="1117035" cy="111703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F28CCA-F5DD-4E32-B5B1-61DBB4847AB7}">
      <dsp:nvSpPr>
        <dsp:cNvPr id="0" name=""/>
        <dsp:cNvSpPr/>
      </dsp:nvSpPr>
      <dsp:spPr>
        <a:xfrm>
          <a:off x="4810191" y="570882"/>
          <a:ext cx="647880" cy="6478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9A649A-25EB-44D8-9677-F4BA5B32C102}">
      <dsp:nvSpPr>
        <dsp:cNvPr id="0" name=""/>
        <dsp:cNvSpPr/>
      </dsp:nvSpPr>
      <dsp:spPr>
        <a:xfrm>
          <a:off x="5932013" y="336305"/>
          <a:ext cx="2633011" cy="1117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Informacje o konkursie: https://www.gov.pl/web/rozwoj-technologia/konkurs-na-koncepcje-architektoniczna-wielorodzinnego-budynku-mieszkalnego-o-obnizonej-energochlonnosci.</a:t>
          </a:r>
          <a:endParaRPr lang="en-US" sz="1400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5932013" y="336305"/>
        <a:ext cx="2633011" cy="1117035"/>
      </dsp:txXfrm>
    </dsp:sp>
    <dsp:sp modelId="{20F8AD70-26F5-4271-B209-C3CC5A96E029}">
      <dsp:nvSpPr>
        <dsp:cNvPr id="0" name=""/>
        <dsp:cNvSpPr/>
      </dsp:nvSpPr>
      <dsp:spPr>
        <a:xfrm>
          <a:off x="99549" y="2048684"/>
          <a:ext cx="1117035" cy="111703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4B69D5-E97B-481F-8DF3-7D33F7B77C0F}">
      <dsp:nvSpPr>
        <dsp:cNvPr id="0" name=""/>
        <dsp:cNvSpPr/>
      </dsp:nvSpPr>
      <dsp:spPr>
        <a:xfrm>
          <a:off x="334126" y="2283262"/>
          <a:ext cx="647880" cy="6478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385494-9FB9-4961-A4C2-088C0E737F0E}">
      <dsp:nvSpPr>
        <dsp:cNvPr id="0" name=""/>
        <dsp:cNvSpPr/>
      </dsp:nvSpPr>
      <dsp:spPr>
        <a:xfrm>
          <a:off x="1455949" y="2048684"/>
          <a:ext cx="2633011" cy="1117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Etap I - przygotowanie opracowania studialnego.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Etap II - przygotowanie pracy konkursowej.</a:t>
          </a:r>
          <a:endParaRPr lang="en-US" sz="1400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1455949" y="2048684"/>
        <a:ext cx="2633011" cy="1117035"/>
      </dsp:txXfrm>
    </dsp:sp>
    <dsp:sp modelId="{9344383F-58CF-427A-8C86-0C8EBF7CDC5E}">
      <dsp:nvSpPr>
        <dsp:cNvPr id="0" name=""/>
        <dsp:cNvSpPr/>
      </dsp:nvSpPr>
      <dsp:spPr>
        <a:xfrm>
          <a:off x="4547743" y="2048684"/>
          <a:ext cx="1117035" cy="111703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EBF31F-8ADA-49AE-9C90-AE57653DEF8A}">
      <dsp:nvSpPr>
        <dsp:cNvPr id="0" name=""/>
        <dsp:cNvSpPr/>
      </dsp:nvSpPr>
      <dsp:spPr>
        <a:xfrm>
          <a:off x="4782320" y="2283262"/>
          <a:ext cx="647880" cy="64788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63D2E3-7AAB-44F1-A4B9-A67E54222657}">
      <dsp:nvSpPr>
        <dsp:cNvPr id="0" name=""/>
        <dsp:cNvSpPr/>
      </dsp:nvSpPr>
      <dsp:spPr>
        <a:xfrm>
          <a:off x="5904143" y="2048684"/>
          <a:ext cx="2633011" cy="1117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Ogłoszenie wyników konkursu </a:t>
          </a:r>
          <a:br>
            <a:rPr lang="pl-PL" sz="14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</a:br>
          <a:r>
            <a:rPr lang="pl-PL" sz="14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30 maja 2023 r.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https://www.gov.pl/web/rozwoj-technologia/wielorodzinny-budynek-mieszkalny-o-obnizonej-energochlonnosci--wyniki-konkursu</a:t>
          </a:r>
          <a:endParaRPr lang="en-US" sz="1200" kern="1200" dirty="0">
            <a:latin typeface="Lato" panose="020F0502020204030203" pitchFamily="34" charset="0"/>
            <a:ea typeface="Lato" panose="020F0502020204030203" pitchFamily="34" charset="0"/>
            <a:cs typeface="Lato" panose="020F0502020204030203" pitchFamily="34" charset="0"/>
          </a:endParaRPr>
        </a:p>
      </dsp:txBody>
      <dsp:txXfrm>
        <a:off x="5904143" y="2048684"/>
        <a:ext cx="2633011" cy="1117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10C15500-940A-145B-1487-339B61103D5B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282B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8FC31F6-4E4F-DF91-B152-AE7E8D2D31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06" t="15108" r="-213" b="40647"/>
          <a:stretch/>
        </p:blipFill>
        <p:spPr>
          <a:xfrm>
            <a:off x="0" y="0"/>
            <a:ext cx="5257800" cy="3524301"/>
          </a:xfrm>
          <a:prstGeom prst="rect">
            <a:avLst/>
          </a:prstGeom>
        </p:spPr>
      </p:pic>
      <p:grpSp>
        <p:nvGrpSpPr>
          <p:cNvPr id="18" name="Grupa 17">
            <a:extLst>
              <a:ext uri="{FF2B5EF4-FFF2-40B4-BE49-F238E27FC236}">
                <a16:creationId xmlns:a16="http://schemas.microsoft.com/office/drawing/2014/main" id="{1171CD2B-CC27-39CD-9DE8-D19885210870}"/>
              </a:ext>
            </a:extLst>
          </p:cNvPr>
          <p:cNvGrpSpPr/>
          <p:nvPr userDrawn="1"/>
        </p:nvGrpSpPr>
        <p:grpSpPr>
          <a:xfrm>
            <a:off x="1198256" y="2441467"/>
            <a:ext cx="159727" cy="453961"/>
            <a:chOff x="1312556" y="2873265"/>
            <a:chExt cx="159727" cy="453961"/>
          </a:xfrm>
        </p:grpSpPr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47D8E1A9-ABB8-C37D-1BCA-9A199E622B7C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1"/>
            </a:p>
          </p:txBody>
        </p:sp>
        <p:sp>
          <p:nvSpPr>
            <p:cNvPr id="20" name="Prostokąt 19">
              <a:extLst>
                <a:ext uri="{FF2B5EF4-FFF2-40B4-BE49-F238E27FC236}">
                  <a16:creationId xmlns:a16="http://schemas.microsoft.com/office/drawing/2014/main" id="{B42E13A4-22D2-DB9A-5223-B8D66917A1EA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801" dirty="0"/>
            </a:p>
          </p:txBody>
        </p:sp>
      </p:grpSp>
      <p:sp>
        <p:nvSpPr>
          <p:cNvPr id="17" name="Podtytuł 2">
            <a:extLst>
              <a:ext uri="{FF2B5EF4-FFF2-40B4-BE49-F238E27FC236}">
                <a16:creationId xmlns:a16="http://schemas.microsoft.com/office/drawing/2014/main" id="{A41F9D4C-7FB9-4F9A-220E-64ADAAC06E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2512" y="4148292"/>
            <a:ext cx="6435412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457211" indent="0" algn="ctr">
              <a:buNone/>
              <a:defRPr sz="2000"/>
            </a:lvl2pPr>
            <a:lvl3pPr marL="914423" indent="0" algn="ctr">
              <a:buNone/>
              <a:defRPr sz="1801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9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1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16" name="Tytuł 1">
            <a:extLst>
              <a:ext uri="{FF2B5EF4-FFF2-40B4-BE49-F238E27FC236}">
                <a16:creationId xmlns:a16="http://schemas.microsoft.com/office/drawing/2014/main" id="{DCB59A54-85D1-9D89-5835-90FF318494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62514" y="2342801"/>
            <a:ext cx="7866259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1182786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1206877"/>
            <a:ext cx="5851638" cy="1325563"/>
          </a:xfrm>
        </p:spPr>
        <p:txBody>
          <a:bodyPr anchor="b">
            <a:normAutofit/>
          </a:bodyPr>
          <a:lstStyle>
            <a:lvl1pPr>
              <a:defRPr sz="325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1038" y="2667374"/>
            <a:ext cx="5851638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3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3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3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3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3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ED44634-0678-6C45-8526-3DA8F49033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823" t="20512" r="245" b="13070"/>
          <a:stretch/>
        </p:blipFill>
        <p:spPr>
          <a:xfrm>
            <a:off x="6766702" y="1052739"/>
            <a:ext cx="3139299" cy="524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80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7995338" y="0"/>
            <a:ext cx="1910662" cy="6858000"/>
          </a:xfrm>
          <a:prstGeom prst="rect">
            <a:avLst/>
          </a:prstGeom>
          <a:solidFill>
            <a:srgbClr val="628E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63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1206877"/>
            <a:ext cx="6787742" cy="1325563"/>
          </a:xfrm>
        </p:spPr>
        <p:txBody>
          <a:bodyPr anchor="b">
            <a:normAutofit/>
          </a:bodyPr>
          <a:lstStyle>
            <a:lvl1pPr>
              <a:defRPr sz="325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1038" y="2667374"/>
            <a:ext cx="6787742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3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3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3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3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3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E0A2F5E-126A-0C4B-80CB-1A43826952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807" t="13601" r="10903" b="7066"/>
          <a:stretch/>
        </p:blipFill>
        <p:spPr>
          <a:xfrm>
            <a:off x="7995338" y="960120"/>
            <a:ext cx="1910662" cy="544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83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282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63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72917" y="2774601"/>
            <a:ext cx="5228771" cy="1518290"/>
          </a:xfrm>
        </p:spPr>
        <p:txBody>
          <a:bodyPr anchor="t">
            <a:normAutofit/>
          </a:bodyPr>
          <a:lstStyle>
            <a:lvl1pPr algn="l">
              <a:defRPr sz="39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Dziękuję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2917" y="5445224"/>
            <a:ext cx="3570538" cy="65315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138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371484" indent="0" algn="ctr">
              <a:buNone/>
              <a:defRPr sz="1625"/>
            </a:lvl2pPr>
            <a:lvl3pPr marL="742969" indent="0" algn="ctr">
              <a:buNone/>
              <a:defRPr sz="1463"/>
            </a:lvl3pPr>
            <a:lvl4pPr marL="1114453" indent="0" algn="ctr">
              <a:buNone/>
              <a:defRPr sz="1300"/>
            </a:lvl4pPr>
            <a:lvl5pPr marL="1485937" indent="0" algn="ctr">
              <a:buNone/>
              <a:defRPr sz="1300"/>
            </a:lvl5pPr>
            <a:lvl6pPr marL="1857421" indent="0" algn="ctr">
              <a:buNone/>
              <a:defRPr sz="1300"/>
            </a:lvl6pPr>
            <a:lvl7pPr marL="2228906" indent="0" algn="ctr">
              <a:buNone/>
              <a:defRPr sz="1300"/>
            </a:lvl7pPr>
            <a:lvl8pPr marL="2600390" indent="0" algn="ctr">
              <a:buNone/>
              <a:defRPr sz="1300"/>
            </a:lvl8pPr>
            <a:lvl9pPr marL="2971874" indent="0" algn="ctr">
              <a:buNone/>
              <a:defRPr sz="13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D045BA4-C6A5-2D45-BF2B-C98EA8725C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62545" y="5449098"/>
            <a:ext cx="3570538" cy="649287"/>
          </a:xfrm>
        </p:spPr>
        <p:txBody>
          <a:bodyPr>
            <a:noAutofit/>
          </a:bodyPr>
          <a:lstStyle>
            <a:lvl1pPr>
              <a:defRPr sz="1138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8FA264C-938C-6B66-5660-34E3432CFA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66" t="15163" b="7769"/>
          <a:stretch/>
        </p:blipFill>
        <p:spPr>
          <a:xfrm>
            <a:off x="0" y="0"/>
            <a:ext cx="5849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97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1206877"/>
            <a:ext cx="8425924" cy="1325563"/>
          </a:xfrm>
        </p:spPr>
        <p:txBody>
          <a:bodyPr anchor="b">
            <a:normAutofit/>
          </a:bodyPr>
          <a:lstStyle>
            <a:lvl1pPr>
              <a:defRPr sz="3250" b="1" i="0">
                <a:solidFill>
                  <a:srgbClr val="002060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1038" y="2667374"/>
            <a:ext cx="8425924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300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300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300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300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300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23558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928D1-6A04-495B-9A92-7A381C699383}" type="datetimeFigureOut">
              <a:rPr lang="pl-PL" smtClean="0"/>
              <a:t>2023-07-13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CD68-13B5-4030-BCC1-1EE18F0229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2180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928D1-6A04-495B-9A92-7A381C699383}" type="datetimeFigureOut">
              <a:rPr lang="pl-PL" smtClean="0"/>
              <a:t>2023-07-13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CD68-13B5-4030-BCC1-1EE18F0229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5461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928D1-6A04-495B-9A92-7A381C699383}" type="datetimeFigureOut">
              <a:rPr lang="pl-PL" smtClean="0"/>
              <a:t>2023-07-13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CD68-13B5-4030-BCC1-1EE18F0229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1560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928D1-6A04-495B-9A92-7A381C699383}" type="datetimeFigureOut">
              <a:rPr lang="pl-PL" smtClean="0"/>
              <a:t>2023-07-13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CD68-13B5-4030-BCC1-1EE18F0229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9466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928D1-6A04-495B-9A92-7A381C699383}" type="datetimeFigureOut">
              <a:rPr lang="pl-PL" smtClean="0"/>
              <a:t>2023-07-13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CD68-13B5-4030-BCC1-1EE18F0229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78238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928D1-6A04-495B-9A92-7A381C699383}" type="datetimeFigureOut">
              <a:rPr lang="pl-PL" smtClean="0"/>
              <a:t>2023-07-13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CD68-13B5-4030-BCC1-1EE18F0229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5224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3"/>
            <a:ext cx="9906000" cy="3050655"/>
          </a:xfrm>
          <a:prstGeom prst="rect">
            <a:avLst/>
          </a:prstGeom>
          <a:solidFill>
            <a:srgbClr val="628E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63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5522DDD-DFEF-6746-BDA0-AAD2E667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9" y="836715"/>
            <a:ext cx="4031460" cy="1656185"/>
          </a:xfrm>
        </p:spPr>
        <p:txBody>
          <a:bodyPr anchor="b">
            <a:normAutofit/>
          </a:bodyPr>
          <a:lstStyle>
            <a:lvl1pPr>
              <a:defRPr sz="2600" b="1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B1C7C8-A1C9-2D4C-A3E1-4F103A485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7" y="3563940"/>
            <a:ext cx="4031461" cy="2241327"/>
          </a:xfrm>
        </p:spPr>
        <p:txBody>
          <a:bodyPr/>
          <a:lstStyle>
            <a:lvl1pPr>
              <a:defRPr>
                <a:latin typeface="Lato" panose="020F0502020204030203" pitchFamily="34" charset="-18"/>
              </a:defRPr>
            </a:lvl1pPr>
            <a:lvl2pPr>
              <a:defRPr>
                <a:latin typeface="Lato" panose="020F0502020204030203" pitchFamily="34" charset="-18"/>
              </a:defRPr>
            </a:lvl2pPr>
            <a:lvl3pPr>
              <a:defRPr>
                <a:latin typeface="Lato" panose="020F0502020204030203" pitchFamily="34" charset="-18"/>
              </a:defRPr>
            </a:lvl3pPr>
            <a:lvl4pPr>
              <a:defRPr>
                <a:latin typeface="Lato" panose="020F0502020204030203" pitchFamily="34" charset="-18"/>
              </a:defRPr>
            </a:lvl4pPr>
            <a:lvl5pPr>
              <a:defRPr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Shape 614">
            <a:extLst>
              <a:ext uri="{FF2B5EF4-FFF2-40B4-BE49-F238E27FC236}">
                <a16:creationId xmlns:a16="http://schemas.microsoft.com/office/drawing/2014/main" id="{FF14EB92-1F38-A64F-8FA2-B8116D822EAB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393536" y="894558"/>
            <a:ext cx="3831427" cy="5068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>
                <a:solidFill>
                  <a:srgbClr val="002060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/>
              <a:t>Kliknij ikonę, aby dodać obraz</a:t>
            </a:r>
            <a:endParaRPr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6A04AE33-6D3F-964A-B571-73A4185C3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910" t="14583" r="388" b="63452"/>
          <a:stretch/>
        </p:blipFill>
        <p:spPr>
          <a:xfrm flipV="1">
            <a:off x="4953001" y="4985336"/>
            <a:ext cx="4856040" cy="187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044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928D1-6A04-495B-9A92-7A381C699383}" type="datetimeFigureOut">
              <a:rPr lang="pl-PL" smtClean="0"/>
              <a:t>2023-07-13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CD68-13B5-4030-BCC1-1EE18F0229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8153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928D1-6A04-495B-9A92-7A381C699383}" type="datetimeFigureOut">
              <a:rPr lang="pl-PL" smtClean="0"/>
              <a:t>2023-07-13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CD68-13B5-4030-BCC1-1EE18F0229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71360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928D1-6A04-495B-9A92-7A381C699383}" type="datetimeFigureOut">
              <a:rPr lang="pl-PL" smtClean="0"/>
              <a:t>2023-07-13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CD68-13B5-4030-BCC1-1EE18F0229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6395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928D1-6A04-495B-9A92-7A381C699383}" type="datetimeFigureOut">
              <a:rPr lang="pl-PL" smtClean="0"/>
              <a:t>2023-07-13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CD68-13B5-4030-BCC1-1EE18F0229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6870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0" y="0"/>
            <a:ext cx="4953000" cy="6858000"/>
          </a:xfrm>
          <a:prstGeom prst="rect">
            <a:avLst/>
          </a:prstGeom>
          <a:solidFill>
            <a:srgbClr val="DEE8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63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8" y="2403825"/>
            <a:ext cx="3675331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300" b="1">
                <a:solidFill>
                  <a:srgbClr val="282B5E"/>
                </a:solidFill>
                <a:latin typeface="Lato" panose="020F0502020204030203" pitchFamily="34" charset="-18"/>
              </a:defRPr>
            </a:lvl1pPr>
            <a:lvl2pPr marL="371484" indent="0">
              <a:buNone/>
              <a:defRPr sz="1625" b="1"/>
            </a:lvl2pPr>
            <a:lvl3pPr marL="742969" indent="0">
              <a:buNone/>
              <a:defRPr sz="1463" b="1"/>
            </a:lvl3pPr>
            <a:lvl4pPr marL="1114453" indent="0">
              <a:buNone/>
              <a:defRPr sz="1300" b="1"/>
            </a:lvl4pPr>
            <a:lvl5pPr marL="1485937" indent="0">
              <a:buNone/>
              <a:defRPr sz="1300" b="1"/>
            </a:lvl5pPr>
            <a:lvl6pPr marL="1857421" indent="0">
              <a:buNone/>
              <a:defRPr sz="1300" b="1"/>
            </a:lvl6pPr>
            <a:lvl7pPr marL="2228906" indent="0">
              <a:buNone/>
              <a:defRPr sz="1300" b="1"/>
            </a:lvl7pPr>
            <a:lvl8pPr marL="2600390" indent="0">
              <a:buNone/>
              <a:defRPr sz="1300" b="1"/>
            </a:lvl8pPr>
            <a:lvl9pPr marL="2971874" indent="0">
              <a:buNone/>
              <a:defRPr sz="13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8" y="3172564"/>
            <a:ext cx="3675331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138">
                <a:solidFill>
                  <a:srgbClr val="282B5E"/>
                </a:solidFill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138">
                <a:solidFill>
                  <a:srgbClr val="282B5E"/>
                </a:solidFill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138">
                <a:solidFill>
                  <a:srgbClr val="282B5E"/>
                </a:solidFill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138">
                <a:solidFill>
                  <a:srgbClr val="282B5E"/>
                </a:solidFill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138">
                <a:solidFill>
                  <a:srgbClr val="282B5E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1088260"/>
            <a:ext cx="3676621" cy="1116607"/>
          </a:xfrm>
        </p:spPr>
        <p:txBody>
          <a:bodyPr anchor="b">
            <a:normAutofit/>
          </a:bodyPr>
          <a:lstStyle>
            <a:lvl1pPr>
              <a:defRPr sz="2600" b="1" i="0">
                <a:solidFill>
                  <a:srgbClr val="002060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548341" y="2403825"/>
            <a:ext cx="3675331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300" b="1">
                <a:latin typeface="Lato" panose="020F0502020204030203" pitchFamily="34" charset="-18"/>
              </a:defRPr>
            </a:lvl1pPr>
            <a:lvl2pPr marL="371484" indent="0">
              <a:buNone/>
              <a:defRPr sz="1625" b="1"/>
            </a:lvl2pPr>
            <a:lvl3pPr marL="742969" indent="0">
              <a:buNone/>
              <a:defRPr sz="1463" b="1"/>
            </a:lvl3pPr>
            <a:lvl4pPr marL="1114453" indent="0">
              <a:buNone/>
              <a:defRPr sz="1300" b="1"/>
            </a:lvl4pPr>
            <a:lvl5pPr marL="1485937" indent="0">
              <a:buNone/>
              <a:defRPr sz="1300" b="1"/>
            </a:lvl5pPr>
            <a:lvl6pPr marL="1857421" indent="0">
              <a:buNone/>
              <a:defRPr sz="1300" b="1"/>
            </a:lvl6pPr>
            <a:lvl7pPr marL="2228906" indent="0">
              <a:buNone/>
              <a:defRPr sz="1300" b="1"/>
            </a:lvl7pPr>
            <a:lvl8pPr marL="2600390" indent="0">
              <a:buNone/>
              <a:defRPr sz="1300" b="1"/>
            </a:lvl8pPr>
            <a:lvl9pPr marL="2971874" indent="0">
              <a:buNone/>
              <a:defRPr sz="13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5548341" y="3172564"/>
            <a:ext cx="3675331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138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138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138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138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138"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18022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5830598" y="0"/>
            <a:ext cx="4075403" cy="6858000"/>
          </a:xfrm>
          <a:prstGeom prst="rect">
            <a:avLst/>
          </a:prstGeom>
          <a:solidFill>
            <a:srgbClr val="DEE8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63"/>
          </a:p>
        </p:txBody>
      </p:sp>
      <p:sp>
        <p:nvSpPr>
          <p:cNvPr id="9" name="Shape 614">
            <a:extLst>
              <a:ext uri="{FF2B5EF4-FFF2-40B4-BE49-F238E27FC236}">
                <a16:creationId xmlns:a16="http://schemas.microsoft.com/office/drawing/2014/main" id="{4DEE3495-EA60-0D4A-99D3-C6045BB12EA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807324" y="894558"/>
            <a:ext cx="4417639" cy="5068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>
            <a:lvl1pPr>
              <a:defRPr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 ikonę, aby dodać obraz</a:t>
            </a:r>
            <a:endParaRPr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1206877"/>
            <a:ext cx="3676621" cy="1325563"/>
          </a:xfrm>
        </p:spPr>
        <p:txBody>
          <a:bodyPr anchor="b">
            <a:normAutofit/>
          </a:bodyPr>
          <a:lstStyle>
            <a:lvl1pPr>
              <a:defRPr sz="325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1038" y="2667374"/>
            <a:ext cx="3676621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138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138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138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138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138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5761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3328990"/>
            <a:ext cx="9906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63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3328990"/>
            <a:ext cx="9906000" cy="3529013"/>
          </a:xfrm>
          <a:prstGeom prst="rect">
            <a:avLst/>
          </a:prstGeom>
          <a:solidFill>
            <a:srgbClr val="628E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63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05B014EB-A133-C94B-BEE7-C17DA5AA4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82" r="24000"/>
          <a:stretch/>
        </p:blipFill>
        <p:spPr>
          <a:xfrm>
            <a:off x="0" y="4931524"/>
            <a:ext cx="9906000" cy="1962337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3556894" y="1628799"/>
            <a:ext cx="2784387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63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6582240" y="1628799"/>
            <a:ext cx="2784387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63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539374" y="1628799"/>
            <a:ext cx="2784387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63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9" y="677937"/>
            <a:ext cx="8543925" cy="823912"/>
          </a:xfrm>
        </p:spPr>
        <p:txBody>
          <a:bodyPr>
            <a:normAutofit/>
          </a:bodyPr>
          <a:lstStyle>
            <a:lvl1pPr>
              <a:defRPr sz="3250" b="1" i="0">
                <a:solidFill>
                  <a:schemeClr val="accent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2526437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300" b="1">
                <a:latin typeface="Lato" panose="020F0502020204030203" pitchFamily="34" charset="-18"/>
              </a:defRPr>
            </a:lvl1pPr>
            <a:lvl2pPr marL="371484" indent="0">
              <a:buNone/>
              <a:defRPr sz="1625" b="1"/>
            </a:lvl2pPr>
            <a:lvl3pPr marL="742969" indent="0">
              <a:buNone/>
              <a:defRPr sz="1463" b="1"/>
            </a:lvl3pPr>
            <a:lvl4pPr marL="1114453" indent="0">
              <a:buNone/>
              <a:defRPr sz="1300" b="1"/>
            </a:lvl4pPr>
            <a:lvl5pPr marL="1485937" indent="0">
              <a:buNone/>
              <a:defRPr sz="1300" b="1"/>
            </a:lvl5pPr>
            <a:lvl6pPr marL="1857421" indent="0">
              <a:buNone/>
              <a:defRPr sz="1300" b="1"/>
            </a:lvl6pPr>
            <a:lvl7pPr marL="2228906" indent="0">
              <a:buNone/>
              <a:defRPr sz="1300" b="1"/>
            </a:lvl7pPr>
            <a:lvl8pPr marL="2600390" indent="0">
              <a:buNone/>
              <a:defRPr sz="1300" b="1"/>
            </a:lvl8pPr>
            <a:lvl9pPr marL="2971874" indent="0">
              <a:buNone/>
              <a:defRPr sz="13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9" y="2632025"/>
            <a:ext cx="2526437" cy="2597176"/>
          </a:xfrm>
        </p:spPr>
        <p:txBody>
          <a:bodyPr>
            <a:noAutofit/>
          </a:bodyPr>
          <a:lstStyle>
            <a:lvl1pPr>
              <a:lnSpc>
                <a:spcPts val="1333"/>
              </a:lnSpc>
              <a:spcBef>
                <a:spcPts val="488"/>
              </a:spcBef>
              <a:spcAft>
                <a:spcPts val="0"/>
              </a:spcAft>
              <a:defRPr sz="975">
                <a:latin typeface="Lato" panose="020F0502020204030203" pitchFamily="34" charset="-18"/>
              </a:defRPr>
            </a:lvl1pPr>
            <a:lvl2pPr>
              <a:lnSpc>
                <a:spcPts val="1333"/>
              </a:lnSpc>
              <a:spcBef>
                <a:spcPts val="488"/>
              </a:spcBef>
              <a:spcAft>
                <a:spcPts val="0"/>
              </a:spcAft>
              <a:defRPr sz="975">
                <a:latin typeface="Lato" panose="020F0502020204030203" pitchFamily="34" charset="-18"/>
              </a:defRPr>
            </a:lvl2pPr>
            <a:lvl3pPr>
              <a:lnSpc>
                <a:spcPts val="1333"/>
              </a:lnSpc>
              <a:spcBef>
                <a:spcPts val="488"/>
              </a:spcBef>
              <a:spcAft>
                <a:spcPts val="0"/>
              </a:spcAft>
              <a:defRPr sz="975">
                <a:latin typeface="Lato" panose="020F0502020204030203" pitchFamily="34" charset="-18"/>
              </a:defRPr>
            </a:lvl3pPr>
            <a:lvl4pPr>
              <a:lnSpc>
                <a:spcPts val="1333"/>
              </a:lnSpc>
              <a:spcBef>
                <a:spcPts val="488"/>
              </a:spcBef>
              <a:spcAft>
                <a:spcPts val="0"/>
              </a:spcAft>
              <a:defRPr sz="975">
                <a:latin typeface="Lato" panose="020F0502020204030203" pitchFamily="34" charset="-18"/>
              </a:defRPr>
            </a:lvl4pPr>
            <a:lvl5pPr>
              <a:lnSpc>
                <a:spcPts val="1333"/>
              </a:lnSpc>
              <a:spcBef>
                <a:spcPts val="488"/>
              </a:spcBef>
              <a:spcAft>
                <a:spcPts val="0"/>
              </a:spcAft>
              <a:defRPr sz="975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689783" y="1681163"/>
            <a:ext cx="2526437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300" b="1">
                <a:latin typeface="Lato" panose="020F0502020204030203" pitchFamily="34" charset="-18"/>
              </a:defRPr>
            </a:lvl1pPr>
            <a:lvl2pPr marL="371484" indent="0">
              <a:buNone/>
              <a:defRPr sz="1625" b="1"/>
            </a:lvl2pPr>
            <a:lvl3pPr marL="742969" indent="0">
              <a:buNone/>
              <a:defRPr sz="1463" b="1"/>
            </a:lvl3pPr>
            <a:lvl4pPr marL="1114453" indent="0">
              <a:buNone/>
              <a:defRPr sz="1300" b="1"/>
            </a:lvl4pPr>
            <a:lvl5pPr marL="1485937" indent="0">
              <a:buNone/>
              <a:defRPr sz="1300" b="1"/>
            </a:lvl5pPr>
            <a:lvl6pPr marL="1857421" indent="0">
              <a:buNone/>
              <a:defRPr sz="1300" b="1"/>
            </a:lvl6pPr>
            <a:lvl7pPr marL="2228906" indent="0">
              <a:buNone/>
              <a:defRPr sz="1300" b="1"/>
            </a:lvl7pPr>
            <a:lvl8pPr marL="2600390" indent="0">
              <a:buNone/>
              <a:defRPr sz="1300" b="1"/>
            </a:lvl8pPr>
            <a:lvl9pPr marL="2971874" indent="0">
              <a:buNone/>
              <a:defRPr sz="13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689783" y="2632025"/>
            <a:ext cx="2526437" cy="2597176"/>
          </a:xfrm>
        </p:spPr>
        <p:txBody>
          <a:bodyPr>
            <a:noAutofit/>
          </a:bodyPr>
          <a:lstStyle>
            <a:lvl1pPr>
              <a:lnSpc>
                <a:spcPts val="1333"/>
              </a:lnSpc>
              <a:spcBef>
                <a:spcPts val="488"/>
              </a:spcBef>
              <a:spcAft>
                <a:spcPts val="0"/>
              </a:spcAft>
              <a:defRPr sz="975">
                <a:latin typeface="Lato" panose="020F0502020204030203" pitchFamily="34" charset="-18"/>
              </a:defRPr>
            </a:lvl1pPr>
            <a:lvl2pPr>
              <a:lnSpc>
                <a:spcPts val="1333"/>
              </a:lnSpc>
              <a:spcBef>
                <a:spcPts val="488"/>
              </a:spcBef>
              <a:spcAft>
                <a:spcPts val="0"/>
              </a:spcAft>
              <a:defRPr sz="975">
                <a:latin typeface="Lato" panose="020F0502020204030203" pitchFamily="34" charset="-18"/>
              </a:defRPr>
            </a:lvl2pPr>
            <a:lvl3pPr>
              <a:lnSpc>
                <a:spcPts val="1333"/>
              </a:lnSpc>
              <a:spcBef>
                <a:spcPts val="488"/>
              </a:spcBef>
              <a:spcAft>
                <a:spcPts val="0"/>
              </a:spcAft>
              <a:defRPr sz="975">
                <a:latin typeface="Lato" panose="020F0502020204030203" pitchFamily="34" charset="-18"/>
              </a:defRPr>
            </a:lvl3pPr>
            <a:lvl4pPr>
              <a:lnSpc>
                <a:spcPts val="1333"/>
              </a:lnSpc>
              <a:spcBef>
                <a:spcPts val="488"/>
              </a:spcBef>
              <a:spcAft>
                <a:spcPts val="0"/>
              </a:spcAft>
              <a:defRPr sz="975">
                <a:latin typeface="Lato" panose="020F0502020204030203" pitchFamily="34" charset="-18"/>
              </a:defRPr>
            </a:lvl4pPr>
            <a:lvl5pPr>
              <a:lnSpc>
                <a:spcPts val="1333"/>
              </a:lnSpc>
              <a:spcBef>
                <a:spcPts val="488"/>
              </a:spcBef>
              <a:spcAft>
                <a:spcPts val="0"/>
              </a:spcAft>
              <a:defRPr sz="975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697237" y="1681163"/>
            <a:ext cx="2526437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300" b="1">
                <a:latin typeface="Lato" panose="020F0502020204030203" pitchFamily="34" charset="-18"/>
              </a:defRPr>
            </a:lvl1pPr>
            <a:lvl2pPr marL="371484" indent="0">
              <a:buNone/>
              <a:defRPr sz="1625" b="1"/>
            </a:lvl2pPr>
            <a:lvl3pPr marL="742969" indent="0">
              <a:buNone/>
              <a:defRPr sz="1463" b="1"/>
            </a:lvl3pPr>
            <a:lvl4pPr marL="1114453" indent="0">
              <a:buNone/>
              <a:defRPr sz="1300" b="1"/>
            </a:lvl4pPr>
            <a:lvl5pPr marL="1485937" indent="0">
              <a:buNone/>
              <a:defRPr sz="1300" b="1"/>
            </a:lvl5pPr>
            <a:lvl6pPr marL="1857421" indent="0">
              <a:buNone/>
              <a:defRPr sz="1300" b="1"/>
            </a:lvl6pPr>
            <a:lvl7pPr marL="2228906" indent="0">
              <a:buNone/>
              <a:defRPr sz="1300" b="1"/>
            </a:lvl7pPr>
            <a:lvl8pPr marL="2600390" indent="0">
              <a:buNone/>
              <a:defRPr sz="1300" b="1"/>
            </a:lvl8pPr>
            <a:lvl9pPr marL="2971874" indent="0">
              <a:buNone/>
              <a:defRPr sz="13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697237" y="2632025"/>
            <a:ext cx="2526437" cy="2597176"/>
          </a:xfrm>
        </p:spPr>
        <p:txBody>
          <a:bodyPr>
            <a:noAutofit/>
          </a:bodyPr>
          <a:lstStyle>
            <a:lvl1pPr>
              <a:lnSpc>
                <a:spcPts val="1333"/>
              </a:lnSpc>
              <a:spcBef>
                <a:spcPts val="488"/>
              </a:spcBef>
              <a:spcAft>
                <a:spcPts val="0"/>
              </a:spcAft>
              <a:defRPr sz="975">
                <a:latin typeface="Lato" panose="020F0502020204030203" pitchFamily="34" charset="-18"/>
              </a:defRPr>
            </a:lvl1pPr>
            <a:lvl2pPr>
              <a:lnSpc>
                <a:spcPts val="1333"/>
              </a:lnSpc>
              <a:spcBef>
                <a:spcPts val="488"/>
              </a:spcBef>
              <a:spcAft>
                <a:spcPts val="0"/>
              </a:spcAft>
              <a:defRPr sz="975">
                <a:latin typeface="Lato" panose="020F0502020204030203" pitchFamily="34" charset="-18"/>
              </a:defRPr>
            </a:lvl2pPr>
            <a:lvl3pPr>
              <a:lnSpc>
                <a:spcPts val="1333"/>
              </a:lnSpc>
              <a:spcBef>
                <a:spcPts val="488"/>
              </a:spcBef>
              <a:spcAft>
                <a:spcPts val="0"/>
              </a:spcAft>
              <a:defRPr sz="975">
                <a:latin typeface="Lato" panose="020F0502020204030203" pitchFamily="34" charset="-18"/>
              </a:defRPr>
            </a:lvl3pPr>
            <a:lvl4pPr>
              <a:lnSpc>
                <a:spcPts val="1333"/>
              </a:lnSpc>
              <a:spcBef>
                <a:spcPts val="488"/>
              </a:spcBef>
              <a:spcAft>
                <a:spcPts val="0"/>
              </a:spcAft>
              <a:defRPr sz="975">
                <a:latin typeface="Lato" panose="020F0502020204030203" pitchFamily="34" charset="-18"/>
              </a:defRPr>
            </a:lvl4pPr>
            <a:lvl5pPr>
              <a:lnSpc>
                <a:spcPts val="1333"/>
              </a:lnSpc>
              <a:spcBef>
                <a:spcPts val="488"/>
              </a:spcBef>
              <a:spcAft>
                <a:spcPts val="0"/>
              </a:spcAft>
              <a:defRPr sz="975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3965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3328990"/>
            <a:ext cx="9906000" cy="3529013"/>
          </a:xfrm>
          <a:prstGeom prst="rect">
            <a:avLst/>
          </a:prstGeom>
          <a:solidFill>
            <a:srgbClr val="DEE8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63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9" y="677937"/>
            <a:ext cx="8543925" cy="823912"/>
          </a:xfrm>
        </p:spPr>
        <p:txBody>
          <a:bodyPr>
            <a:normAutofit/>
          </a:bodyPr>
          <a:lstStyle>
            <a:lvl1pPr>
              <a:defRPr sz="3250" b="1" i="0">
                <a:solidFill>
                  <a:srgbClr val="002060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43" r="24040"/>
          <a:stretch/>
        </p:blipFill>
        <p:spPr>
          <a:xfrm>
            <a:off x="0" y="4923050"/>
            <a:ext cx="9906000" cy="1962337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3556894" y="1628799"/>
            <a:ext cx="2784387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63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6582240" y="1628799"/>
            <a:ext cx="2784387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63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565013" y="1628799"/>
            <a:ext cx="2784387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63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9" y="2632025"/>
            <a:ext cx="2526437" cy="2597176"/>
          </a:xfrm>
        </p:spPr>
        <p:txBody>
          <a:bodyPr>
            <a:noAutofit/>
          </a:bodyPr>
          <a:lstStyle>
            <a:lvl1pPr>
              <a:lnSpc>
                <a:spcPts val="1333"/>
              </a:lnSpc>
              <a:spcBef>
                <a:spcPts val="488"/>
              </a:spcBef>
              <a:spcAft>
                <a:spcPts val="0"/>
              </a:spcAft>
              <a:defRPr sz="975">
                <a:latin typeface="Lato" panose="020F0502020204030203" pitchFamily="34" charset="-18"/>
              </a:defRPr>
            </a:lvl1pPr>
            <a:lvl2pPr>
              <a:lnSpc>
                <a:spcPts val="1333"/>
              </a:lnSpc>
              <a:spcBef>
                <a:spcPts val="488"/>
              </a:spcBef>
              <a:spcAft>
                <a:spcPts val="0"/>
              </a:spcAft>
              <a:defRPr sz="975">
                <a:latin typeface="Lato" panose="020F0502020204030203" pitchFamily="34" charset="-18"/>
              </a:defRPr>
            </a:lvl2pPr>
            <a:lvl3pPr>
              <a:lnSpc>
                <a:spcPts val="1333"/>
              </a:lnSpc>
              <a:spcBef>
                <a:spcPts val="488"/>
              </a:spcBef>
              <a:spcAft>
                <a:spcPts val="0"/>
              </a:spcAft>
              <a:defRPr sz="975">
                <a:latin typeface="Lato" panose="020F0502020204030203" pitchFamily="34" charset="-18"/>
              </a:defRPr>
            </a:lvl3pPr>
            <a:lvl4pPr>
              <a:lnSpc>
                <a:spcPts val="1333"/>
              </a:lnSpc>
              <a:spcBef>
                <a:spcPts val="488"/>
              </a:spcBef>
              <a:spcAft>
                <a:spcPts val="0"/>
              </a:spcAft>
              <a:defRPr sz="975">
                <a:latin typeface="Lato" panose="020F0502020204030203" pitchFamily="34" charset="-18"/>
              </a:defRPr>
            </a:lvl4pPr>
            <a:lvl5pPr>
              <a:lnSpc>
                <a:spcPts val="1333"/>
              </a:lnSpc>
              <a:spcBef>
                <a:spcPts val="488"/>
              </a:spcBef>
              <a:spcAft>
                <a:spcPts val="0"/>
              </a:spcAft>
              <a:defRPr sz="975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689783" y="2632025"/>
            <a:ext cx="2526437" cy="2597176"/>
          </a:xfrm>
        </p:spPr>
        <p:txBody>
          <a:bodyPr>
            <a:noAutofit/>
          </a:bodyPr>
          <a:lstStyle>
            <a:lvl1pPr>
              <a:lnSpc>
                <a:spcPts val="1333"/>
              </a:lnSpc>
              <a:spcBef>
                <a:spcPts val="488"/>
              </a:spcBef>
              <a:spcAft>
                <a:spcPts val="0"/>
              </a:spcAft>
              <a:defRPr sz="975">
                <a:latin typeface="Lato" panose="020F0502020204030203" pitchFamily="34" charset="-18"/>
              </a:defRPr>
            </a:lvl1pPr>
            <a:lvl2pPr>
              <a:lnSpc>
                <a:spcPts val="1333"/>
              </a:lnSpc>
              <a:spcBef>
                <a:spcPts val="488"/>
              </a:spcBef>
              <a:spcAft>
                <a:spcPts val="0"/>
              </a:spcAft>
              <a:defRPr sz="975">
                <a:latin typeface="Lato" panose="020F0502020204030203" pitchFamily="34" charset="-18"/>
              </a:defRPr>
            </a:lvl2pPr>
            <a:lvl3pPr>
              <a:lnSpc>
                <a:spcPts val="1333"/>
              </a:lnSpc>
              <a:spcBef>
                <a:spcPts val="488"/>
              </a:spcBef>
              <a:spcAft>
                <a:spcPts val="0"/>
              </a:spcAft>
              <a:defRPr sz="975">
                <a:latin typeface="Lato" panose="020F0502020204030203" pitchFamily="34" charset="-18"/>
              </a:defRPr>
            </a:lvl3pPr>
            <a:lvl4pPr>
              <a:lnSpc>
                <a:spcPts val="1333"/>
              </a:lnSpc>
              <a:spcBef>
                <a:spcPts val="488"/>
              </a:spcBef>
              <a:spcAft>
                <a:spcPts val="0"/>
              </a:spcAft>
              <a:defRPr sz="975">
                <a:latin typeface="Lato" panose="020F0502020204030203" pitchFamily="34" charset="-18"/>
              </a:defRPr>
            </a:lvl4pPr>
            <a:lvl5pPr>
              <a:lnSpc>
                <a:spcPts val="1333"/>
              </a:lnSpc>
              <a:spcBef>
                <a:spcPts val="488"/>
              </a:spcBef>
              <a:spcAft>
                <a:spcPts val="0"/>
              </a:spcAft>
              <a:defRPr sz="975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697237" y="2632025"/>
            <a:ext cx="2526437" cy="2597176"/>
          </a:xfrm>
        </p:spPr>
        <p:txBody>
          <a:bodyPr>
            <a:noAutofit/>
          </a:bodyPr>
          <a:lstStyle>
            <a:lvl1pPr>
              <a:lnSpc>
                <a:spcPts val="1333"/>
              </a:lnSpc>
              <a:spcBef>
                <a:spcPts val="488"/>
              </a:spcBef>
              <a:spcAft>
                <a:spcPts val="0"/>
              </a:spcAft>
              <a:defRPr sz="975">
                <a:latin typeface="Lato" panose="020F0502020204030203" pitchFamily="34" charset="-18"/>
              </a:defRPr>
            </a:lvl1pPr>
            <a:lvl2pPr>
              <a:lnSpc>
                <a:spcPts val="1333"/>
              </a:lnSpc>
              <a:spcBef>
                <a:spcPts val="488"/>
              </a:spcBef>
              <a:spcAft>
                <a:spcPts val="0"/>
              </a:spcAft>
              <a:defRPr sz="975">
                <a:latin typeface="Lato" panose="020F0502020204030203" pitchFamily="34" charset="-18"/>
              </a:defRPr>
            </a:lvl2pPr>
            <a:lvl3pPr>
              <a:lnSpc>
                <a:spcPts val="1333"/>
              </a:lnSpc>
              <a:spcBef>
                <a:spcPts val="488"/>
              </a:spcBef>
              <a:spcAft>
                <a:spcPts val="0"/>
              </a:spcAft>
              <a:defRPr sz="975">
                <a:latin typeface="Lato" panose="020F0502020204030203" pitchFamily="34" charset="-18"/>
              </a:defRPr>
            </a:lvl3pPr>
            <a:lvl4pPr>
              <a:lnSpc>
                <a:spcPts val="1333"/>
              </a:lnSpc>
              <a:spcBef>
                <a:spcPts val="488"/>
              </a:spcBef>
              <a:spcAft>
                <a:spcPts val="0"/>
              </a:spcAft>
              <a:defRPr sz="975">
                <a:latin typeface="Lato" panose="020F0502020204030203" pitchFamily="34" charset="-18"/>
              </a:defRPr>
            </a:lvl4pPr>
            <a:lvl5pPr>
              <a:lnSpc>
                <a:spcPts val="1333"/>
              </a:lnSpc>
              <a:spcBef>
                <a:spcPts val="488"/>
              </a:spcBef>
              <a:spcAft>
                <a:spcPts val="0"/>
              </a:spcAft>
              <a:defRPr sz="975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2526437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300" b="1">
                <a:latin typeface="Lato" panose="020F0502020204030203" pitchFamily="34" charset="-18"/>
              </a:defRPr>
            </a:lvl1pPr>
            <a:lvl2pPr marL="371484" indent="0">
              <a:buNone/>
              <a:defRPr sz="1625" b="1"/>
            </a:lvl2pPr>
            <a:lvl3pPr marL="742969" indent="0">
              <a:buNone/>
              <a:defRPr sz="1463" b="1"/>
            </a:lvl3pPr>
            <a:lvl4pPr marL="1114453" indent="0">
              <a:buNone/>
              <a:defRPr sz="1300" b="1"/>
            </a:lvl4pPr>
            <a:lvl5pPr marL="1485937" indent="0">
              <a:buNone/>
              <a:defRPr sz="1300" b="1"/>
            </a:lvl5pPr>
            <a:lvl6pPr marL="1857421" indent="0">
              <a:buNone/>
              <a:defRPr sz="1300" b="1"/>
            </a:lvl6pPr>
            <a:lvl7pPr marL="2228906" indent="0">
              <a:buNone/>
              <a:defRPr sz="1300" b="1"/>
            </a:lvl7pPr>
            <a:lvl8pPr marL="2600390" indent="0">
              <a:buNone/>
              <a:defRPr sz="1300" b="1"/>
            </a:lvl8pPr>
            <a:lvl9pPr marL="2971874" indent="0">
              <a:buNone/>
              <a:defRPr sz="13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689783" y="1681163"/>
            <a:ext cx="2526437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300" b="1">
                <a:latin typeface="Lato" panose="020F0502020204030203" pitchFamily="34" charset="-18"/>
              </a:defRPr>
            </a:lvl1pPr>
            <a:lvl2pPr marL="371484" indent="0">
              <a:buNone/>
              <a:defRPr sz="1625" b="1"/>
            </a:lvl2pPr>
            <a:lvl3pPr marL="742969" indent="0">
              <a:buNone/>
              <a:defRPr sz="1463" b="1"/>
            </a:lvl3pPr>
            <a:lvl4pPr marL="1114453" indent="0">
              <a:buNone/>
              <a:defRPr sz="1300" b="1"/>
            </a:lvl4pPr>
            <a:lvl5pPr marL="1485937" indent="0">
              <a:buNone/>
              <a:defRPr sz="1300" b="1"/>
            </a:lvl5pPr>
            <a:lvl6pPr marL="1857421" indent="0">
              <a:buNone/>
              <a:defRPr sz="1300" b="1"/>
            </a:lvl6pPr>
            <a:lvl7pPr marL="2228906" indent="0">
              <a:buNone/>
              <a:defRPr sz="1300" b="1"/>
            </a:lvl7pPr>
            <a:lvl8pPr marL="2600390" indent="0">
              <a:buNone/>
              <a:defRPr sz="1300" b="1"/>
            </a:lvl8pPr>
            <a:lvl9pPr marL="2971874" indent="0">
              <a:buNone/>
              <a:defRPr sz="13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697237" y="1681163"/>
            <a:ext cx="2526437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300" b="1">
                <a:latin typeface="Lato" panose="020F0502020204030203" pitchFamily="34" charset="-18"/>
              </a:defRPr>
            </a:lvl1pPr>
            <a:lvl2pPr marL="371484" indent="0">
              <a:buNone/>
              <a:defRPr sz="1625" b="1"/>
            </a:lvl2pPr>
            <a:lvl3pPr marL="742969" indent="0">
              <a:buNone/>
              <a:defRPr sz="1463" b="1"/>
            </a:lvl3pPr>
            <a:lvl4pPr marL="1114453" indent="0">
              <a:buNone/>
              <a:defRPr sz="1300" b="1"/>
            </a:lvl4pPr>
            <a:lvl5pPr marL="1485937" indent="0">
              <a:buNone/>
              <a:defRPr sz="1300" b="1"/>
            </a:lvl5pPr>
            <a:lvl6pPr marL="1857421" indent="0">
              <a:buNone/>
              <a:defRPr sz="1300" b="1"/>
            </a:lvl6pPr>
            <a:lvl7pPr marL="2228906" indent="0">
              <a:buNone/>
              <a:defRPr sz="1300" b="1"/>
            </a:lvl7pPr>
            <a:lvl8pPr marL="2600390" indent="0">
              <a:buNone/>
              <a:defRPr sz="1300" b="1"/>
            </a:lvl8pPr>
            <a:lvl9pPr marL="2971874" indent="0">
              <a:buNone/>
              <a:defRPr sz="13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614446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3328990"/>
            <a:ext cx="9906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63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3328990"/>
            <a:ext cx="9906000" cy="3529013"/>
          </a:xfrm>
          <a:prstGeom prst="rect">
            <a:avLst/>
          </a:prstGeom>
          <a:solidFill>
            <a:srgbClr val="628E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63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05B014EB-A133-C94B-BEE7-C17DA5AA4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82" r="24000"/>
          <a:stretch/>
        </p:blipFill>
        <p:spPr>
          <a:xfrm>
            <a:off x="0" y="4931524"/>
            <a:ext cx="9906000" cy="1962337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539374" y="1628799"/>
            <a:ext cx="8860120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63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9" y="677937"/>
            <a:ext cx="8543925" cy="823912"/>
          </a:xfrm>
        </p:spPr>
        <p:txBody>
          <a:bodyPr>
            <a:normAutofit/>
          </a:bodyPr>
          <a:lstStyle>
            <a:lvl1pPr>
              <a:defRPr sz="3250" b="1" i="0">
                <a:solidFill>
                  <a:schemeClr val="accent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8543925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300" b="1">
                <a:latin typeface="Lato" panose="020F0502020204030203" pitchFamily="34" charset="-18"/>
              </a:defRPr>
            </a:lvl1pPr>
            <a:lvl2pPr marL="371484" indent="0">
              <a:buNone/>
              <a:defRPr sz="1625" b="1"/>
            </a:lvl2pPr>
            <a:lvl3pPr marL="742969" indent="0">
              <a:buNone/>
              <a:defRPr sz="1463" b="1"/>
            </a:lvl3pPr>
            <a:lvl4pPr marL="1114453" indent="0">
              <a:buNone/>
              <a:defRPr sz="1300" b="1"/>
            </a:lvl4pPr>
            <a:lvl5pPr marL="1485937" indent="0">
              <a:buNone/>
              <a:defRPr sz="1300" b="1"/>
            </a:lvl5pPr>
            <a:lvl6pPr marL="1857421" indent="0">
              <a:buNone/>
              <a:defRPr sz="1300" b="1"/>
            </a:lvl6pPr>
            <a:lvl7pPr marL="2228906" indent="0">
              <a:buNone/>
              <a:defRPr sz="1300" b="1"/>
            </a:lvl7pPr>
            <a:lvl8pPr marL="2600390" indent="0">
              <a:buNone/>
              <a:defRPr sz="1300" b="1"/>
            </a:lvl8pPr>
            <a:lvl9pPr marL="2971874" indent="0">
              <a:buNone/>
              <a:defRPr sz="13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9" y="2632025"/>
            <a:ext cx="8543925" cy="2597176"/>
          </a:xfrm>
        </p:spPr>
        <p:txBody>
          <a:bodyPr>
            <a:noAutofit/>
          </a:bodyPr>
          <a:lstStyle>
            <a:lvl1pPr>
              <a:lnSpc>
                <a:spcPts val="1333"/>
              </a:lnSpc>
              <a:spcBef>
                <a:spcPts val="488"/>
              </a:spcBef>
              <a:spcAft>
                <a:spcPts val="0"/>
              </a:spcAft>
              <a:defRPr sz="975">
                <a:latin typeface="Lato" panose="020F0502020204030203" pitchFamily="34" charset="-18"/>
              </a:defRPr>
            </a:lvl1pPr>
            <a:lvl2pPr>
              <a:lnSpc>
                <a:spcPts val="1333"/>
              </a:lnSpc>
              <a:spcBef>
                <a:spcPts val="488"/>
              </a:spcBef>
              <a:spcAft>
                <a:spcPts val="0"/>
              </a:spcAft>
              <a:defRPr sz="975">
                <a:latin typeface="Lato" panose="020F0502020204030203" pitchFamily="34" charset="-18"/>
              </a:defRPr>
            </a:lvl2pPr>
            <a:lvl3pPr>
              <a:lnSpc>
                <a:spcPts val="1333"/>
              </a:lnSpc>
              <a:spcBef>
                <a:spcPts val="488"/>
              </a:spcBef>
              <a:spcAft>
                <a:spcPts val="0"/>
              </a:spcAft>
              <a:defRPr sz="975">
                <a:latin typeface="Lato" panose="020F0502020204030203" pitchFamily="34" charset="-18"/>
              </a:defRPr>
            </a:lvl3pPr>
            <a:lvl4pPr>
              <a:lnSpc>
                <a:spcPts val="1333"/>
              </a:lnSpc>
              <a:spcBef>
                <a:spcPts val="488"/>
              </a:spcBef>
              <a:spcAft>
                <a:spcPts val="0"/>
              </a:spcAft>
              <a:defRPr sz="975">
                <a:latin typeface="Lato" panose="020F0502020204030203" pitchFamily="34" charset="-18"/>
              </a:defRPr>
            </a:lvl4pPr>
            <a:lvl5pPr>
              <a:lnSpc>
                <a:spcPts val="1333"/>
              </a:lnSpc>
              <a:spcBef>
                <a:spcPts val="488"/>
              </a:spcBef>
              <a:spcAft>
                <a:spcPts val="0"/>
              </a:spcAft>
              <a:defRPr sz="975"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24003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14D44F0-4599-CB40-9472-F00AC6D17B32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628E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63">
              <a:solidFill>
                <a:schemeClr val="bg1"/>
              </a:solidFill>
            </a:endParaRP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13025" y="1557340"/>
            <a:ext cx="7079952" cy="3743325"/>
          </a:xfrm>
        </p:spPr>
        <p:txBody>
          <a:bodyPr anchor="ctr">
            <a:normAutofit/>
          </a:bodyPr>
          <a:lstStyle>
            <a:lvl1pPr algn="ctr">
              <a:defRPr sz="2600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algn="ctr">
              <a:defRPr sz="2275" b="1" i="0">
                <a:solidFill>
                  <a:schemeClr val="bg1"/>
                </a:solidFill>
                <a:latin typeface="Lato" panose="020F0502020204030203" pitchFamily="34" charset="-18"/>
              </a:defRPr>
            </a:lvl2pPr>
            <a:lvl3pPr algn="ctr">
              <a:defRPr sz="1950" b="1" i="0">
                <a:solidFill>
                  <a:schemeClr val="bg1"/>
                </a:solidFill>
                <a:latin typeface="Lato" panose="020F0502020204030203" pitchFamily="34" charset="-18"/>
              </a:defRPr>
            </a:lvl3pPr>
            <a:lvl4pPr algn="ctr">
              <a:defRPr sz="1625" b="1" i="0">
                <a:solidFill>
                  <a:schemeClr val="bg1"/>
                </a:solidFill>
                <a:latin typeface="Lato" panose="020F0502020204030203" pitchFamily="34" charset="-18"/>
              </a:defRPr>
            </a:lvl4pPr>
            <a:lvl5pPr algn="ctr">
              <a:defRPr sz="1625" b="1" i="0">
                <a:solidFill>
                  <a:schemeClr val="bg1"/>
                </a:solidFill>
                <a:latin typeface="Lato" panose="020F0502020204030203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D587C08-A869-AA43-A94E-610941725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092" r="52286" b="12092"/>
          <a:stretch/>
        </p:blipFill>
        <p:spPr>
          <a:xfrm>
            <a:off x="-16426" y="0"/>
            <a:ext cx="3801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01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14">
            <a:extLst>
              <a:ext uri="{FF2B5EF4-FFF2-40B4-BE49-F238E27FC236}">
                <a16:creationId xmlns:a16="http://schemas.microsoft.com/office/drawing/2014/main" id="{4DEE3495-EA60-0D4A-99D3-C6045BB12EA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" y="13447"/>
            <a:ext cx="4188199" cy="68445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pl-PL" dirty="0"/>
              <a:t>Kliknij ikonę, aby dodać obraz</a:t>
            </a:r>
            <a:endParaRPr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7324" y="1206877"/>
            <a:ext cx="4417639" cy="1325563"/>
          </a:xfrm>
        </p:spPr>
        <p:txBody>
          <a:bodyPr anchor="b">
            <a:normAutofit/>
          </a:bodyPr>
          <a:lstStyle>
            <a:lvl1pPr>
              <a:defRPr sz="3250" b="1" i="0"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07324" y="2667377"/>
            <a:ext cx="4417639" cy="311420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138">
                <a:latin typeface="Lato" panose="020F0502020204030203" pitchFamily="34" charset="-18"/>
              </a:defRPr>
            </a:lvl1pPr>
            <a:lvl2pPr>
              <a:lnSpc>
                <a:spcPct val="100000"/>
              </a:lnSpc>
              <a:defRPr sz="1138">
                <a:latin typeface="Lato" panose="020F0502020204030203" pitchFamily="34" charset="-18"/>
              </a:defRPr>
            </a:lvl2pPr>
            <a:lvl3pPr>
              <a:lnSpc>
                <a:spcPct val="100000"/>
              </a:lnSpc>
              <a:defRPr sz="1138">
                <a:latin typeface="Lato" panose="020F0502020204030203" pitchFamily="34" charset="-18"/>
              </a:defRPr>
            </a:lvl3pPr>
            <a:lvl4pPr>
              <a:lnSpc>
                <a:spcPct val="100000"/>
              </a:lnSpc>
              <a:defRPr sz="1138">
                <a:latin typeface="Lato" panose="020F0502020204030203" pitchFamily="34" charset="-18"/>
              </a:defRPr>
            </a:lvl4pPr>
            <a:lvl5pPr>
              <a:lnSpc>
                <a:spcPct val="100000"/>
              </a:lnSpc>
              <a:defRPr sz="1138">
                <a:latin typeface="Lato" panose="020F0502020204030203" pitchFamily="34" charset="-18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826A2E8-BDAB-BE42-BDE6-4C0DE790B6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67" t="14583" r="35531" b="63452"/>
          <a:stretch/>
        </p:blipFill>
        <p:spPr>
          <a:xfrm>
            <a:off x="1208585" y="-315416"/>
            <a:ext cx="4856040" cy="206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98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928D1-6A04-495B-9A92-7A381C699383}" type="datetimeFigureOut">
              <a:rPr lang="pl-PL" smtClean="0"/>
              <a:t>2023-07-13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5CD68-13B5-4030-BCC1-1EE18F0229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330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0" r:id="rId2"/>
    <p:sldLayoutId id="2147483672" r:id="rId3"/>
    <p:sldLayoutId id="2147483674" r:id="rId4"/>
    <p:sldLayoutId id="2147483682" r:id="rId5"/>
    <p:sldLayoutId id="2147483676" r:id="rId6"/>
    <p:sldLayoutId id="2147483681" r:id="rId7"/>
    <p:sldLayoutId id="2147483678" r:id="rId8"/>
    <p:sldLayoutId id="2147483683" r:id="rId9"/>
    <p:sldLayoutId id="2147483679" r:id="rId10"/>
    <p:sldLayoutId id="2147483684" r:id="rId11"/>
    <p:sldLayoutId id="2147483677" r:id="rId12"/>
    <p:sldLayoutId id="2147483675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BF0801CA-87A2-11D6-BEC3-BFF0C4B2B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9813" y="2393601"/>
            <a:ext cx="7886287" cy="1518290"/>
          </a:xfrm>
        </p:spPr>
        <p:txBody>
          <a:bodyPr>
            <a:noAutofit/>
          </a:bodyPr>
          <a:lstStyle/>
          <a:p>
            <a:r>
              <a:rPr lang="pl-PL" sz="3200" dirty="0"/>
              <a:t>Konkurs na koncepcję architektoniczną wielorodzinnego budynku mieszkalnego </a:t>
            </a:r>
            <a:br>
              <a:rPr lang="pl-PL" sz="3200" dirty="0"/>
            </a:br>
            <a:r>
              <a:rPr lang="pl-PL" sz="3200" dirty="0"/>
              <a:t>o obniżonej energochłonności</a:t>
            </a:r>
            <a:br>
              <a:rPr lang="pl-PL" sz="3200" dirty="0"/>
            </a:br>
            <a:br>
              <a:rPr lang="pl-PL" sz="3200" dirty="0"/>
            </a:br>
            <a:endParaRPr lang="pl-PL" sz="3200" dirty="0"/>
          </a:p>
        </p:txBody>
      </p:sp>
      <p:sp>
        <p:nvSpPr>
          <p:cNvPr id="7" name="Podtytuł 2">
            <a:extLst>
              <a:ext uri="{FF2B5EF4-FFF2-40B4-BE49-F238E27FC236}">
                <a16:creationId xmlns:a16="http://schemas.microsoft.com/office/drawing/2014/main" id="{2BD29C84-9243-C0A9-B5AD-E26255985C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9812" y="4199092"/>
            <a:ext cx="7515532" cy="1518290"/>
          </a:xfrm>
        </p:spPr>
        <p:txBody>
          <a:bodyPr/>
          <a:lstStyle/>
          <a:p>
            <a:r>
              <a:rPr lang="pl-PL" b="1" kern="0" dirty="0"/>
              <a:t>Wystawa pokonkursowa </a:t>
            </a:r>
          </a:p>
        </p:txBody>
      </p:sp>
      <p:pic>
        <p:nvPicPr>
          <p:cNvPr id="9" name="Obraz 8" descr="Obraz zawierający tekst, Czcionka, zrzut ekranu, Grafika&#10;&#10;Opis wygenerowany automatycznie">
            <a:extLst>
              <a:ext uri="{FF2B5EF4-FFF2-40B4-BE49-F238E27FC236}">
                <a16:creationId xmlns:a16="http://schemas.microsoft.com/office/drawing/2014/main" id="{4478E79E-4423-479F-A461-2B1CB6C9F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290" y="381761"/>
            <a:ext cx="1958156" cy="75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45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3E4682-F141-8A60-460E-537732451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0" y="836716"/>
            <a:ext cx="8420099" cy="1173060"/>
          </a:xfrm>
        </p:spPr>
        <p:txBody>
          <a:bodyPr>
            <a:normAutofit/>
          </a:bodyPr>
          <a:lstStyle/>
          <a:p>
            <a:r>
              <a:rPr lang="pl-PL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 podstawie pracy konkursowej nagrodzone pracownie przygotują dokumentację projektową.</a:t>
            </a:r>
            <a:endParaRPr lang="pl-PL" sz="2800" dirty="0"/>
          </a:p>
        </p:txBody>
      </p:sp>
      <p:sp>
        <p:nvSpPr>
          <p:cNvPr id="5" name="Podtytuł 2">
            <a:extLst>
              <a:ext uri="{FF2B5EF4-FFF2-40B4-BE49-F238E27FC236}">
                <a16:creationId xmlns:a16="http://schemas.microsoft.com/office/drawing/2014/main" id="{FB00C002-A8A5-FEFF-A2B5-83087D731B7E}"/>
              </a:ext>
            </a:extLst>
          </p:cNvPr>
          <p:cNvSpPr txBox="1">
            <a:spLocks/>
          </p:cNvSpPr>
          <p:nvPr/>
        </p:nvSpPr>
        <p:spPr>
          <a:xfrm>
            <a:off x="602274" y="2533650"/>
            <a:ext cx="8998926" cy="3629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85750" indent="-285750" defTabSz="914400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indent="0" defTabSz="91440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2pPr>
            <a:lvl3pPr indent="0" defTabSz="91440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3pPr>
            <a:lvl4pPr indent="0" defTabSz="91440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4pPr>
            <a:lvl5pPr indent="0" defTabSz="91440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1900" dirty="0">
                <a:solidFill>
                  <a:schemeClr val="bg1"/>
                </a:solidFill>
              </a:rPr>
              <a:t>Dokumentacja obejmować będzie: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pl-PL" sz="19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l-PL" sz="1900" dirty="0"/>
              <a:t>koncepcję pokonkursową uwzględniającą pokonkursowe zalecenia Sądu Konkursowego,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l-PL" sz="1900" dirty="0"/>
              <a:t>projekt architektoniczno-budowlany (bez uzgodnień, opinii, pozwolenia </a:t>
            </a:r>
            <a:br>
              <a:rPr lang="pl-PL" sz="1900" dirty="0"/>
            </a:br>
            <a:r>
              <a:rPr lang="pl-PL" sz="1900" dirty="0"/>
              <a:t>na budowę),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l-PL" sz="1900" dirty="0"/>
              <a:t>projekt techniczny,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l-PL" sz="1900" dirty="0"/>
              <a:t>wstępne przedmiary robót oraz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l-PL" sz="1900" dirty="0"/>
              <a:t>wstępne kosztorysy inwestorskie.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pl-PL" sz="2000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1900" dirty="0"/>
              <a:t>Na opracowanie szczegółowych projektów pracownie będą miały około 4 miesiące. 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E6BDD710-BB07-5A1A-A7B9-8461953F718C}"/>
              </a:ext>
            </a:extLst>
          </p:cNvPr>
          <p:cNvGrpSpPr/>
          <p:nvPr/>
        </p:nvGrpSpPr>
        <p:grpSpPr>
          <a:xfrm>
            <a:off x="602274" y="1331234"/>
            <a:ext cx="159727" cy="453961"/>
            <a:chOff x="1312556" y="2873265"/>
            <a:chExt cx="159727" cy="453961"/>
          </a:xfrm>
        </p:grpSpPr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6306E04A-2159-0093-4A78-1FA04D93036F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FF30ED79-74E1-5DC4-5204-429855B0389C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</p:spTree>
    <p:extLst>
      <p:ext uri="{BB962C8B-B14F-4D97-AF65-F5344CB8AC3E}">
        <p14:creationId xmlns:p14="http://schemas.microsoft.com/office/powerpoint/2010/main" val="3630155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3">
            <a:extLst>
              <a:ext uri="{FF2B5EF4-FFF2-40B4-BE49-F238E27FC236}">
                <a16:creationId xmlns:a16="http://schemas.microsoft.com/office/drawing/2014/main" id="{5B39D5BA-20B6-D869-F909-B6E867EA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28516" y="2667374"/>
            <a:ext cx="4523484" cy="3168352"/>
          </a:xfrm>
        </p:spPr>
        <p:txBody>
          <a:bodyPr/>
          <a:lstStyle/>
          <a:p>
            <a:pPr marL="0" indent="0">
              <a:buNone/>
            </a:pPr>
            <a:r>
              <a:rPr lang="pl-PL" sz="1800" dirty="0">
                <a:solidFill>
                  <a:schemeClr val="tx1"/>
                </a:solidFill>
              </a:rPr>
              <a:t>Projekty będą mogły być nieodpłatnie udostępniane zainteresowanym podmiotom (gminom, jednoosobowym spółkom gminnym lub społecznym inicjatywom mieszkaniowym), realizującym komunalne i czynszowe społeczne inwestycje mieszkaniowe z udziałem finansowego wsparcia z Funduszu Dopłat w ramach rządowego programu wsparcia budownictwa socjalnego i komunalnego.</a:t>
            </a:r>
          </a:p>
        </p:txBody>
      </p:sp>
      <p:sp>
        <p:nvSpPr>
          <p:cNvPr id="8" name="Tytuł 5">
            <a:extLst>
              <a:ext uri="{FF2B5EF4-FFF2-40B4-BE49-F238E27FC236}">
                <a16:creationId xmlns:a16="http://schemas.microsoft.com/office/drawing/2014/main" id="{F9C867D2-F486-ABBC-304B-BA15E9566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764703"/>
            <a:ext cx="4525072" cy="1440161"/>
          </a:xfrm>
        </p:spPr>
        <p:txBody>
          <a:bodyPr>
            <a:normAutofit/>
          </a:bodyPr>
          <a:lstStyle/>
          <a:p>
            <a:r>
              <a:rPr lang="pl-PL" sz="3200" dirty="0"/>
              <a:t>Zasób projektów</a:t>
            </a:r>
          </a:p>
        </p:txBody>
      </p:sp>
      <p:sp>
        <p:nvSpPr>
          <p:cNvPr id="9" name="Symbol zastępczy zawartości 4">
            <a:extLst>
              <a:ext uri="{FF2B5EF4-FFF2-40B4-BE49-F238E27FC236}">
                <a16:creationId xmlns:a16="http://schemas.microsoft.com/office/drawing/2014/main" id="{A097D3A3-DCEB-1052-37C3-280191603523}"/>
              </a:ext>
            </a:extLst>
          </p:cNvPr>
          <p:cNvSpPr txBox="1">
            <a:spLocks/>
          </p:cNvSpPr>
          <p:nvPr/>
        </p:nvSpPr>
        <p:spPr>
          <a:xfrm>
            <a:off x="254000" y="2667374"/>
            <a:ext cx="4525072" cy="3296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400" kern="1200">
                <a:solidFill>
                  <a:schemeClr val="tx2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2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2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2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400" kern="1200">
                <a:solidFill>
                  <a:schemeClr val="tx2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dirty="0">
                <a:solidFill>
                  <a:srgbClr val="002060"/>
                </a:solidFill>
              </a:rPr>
              <a:t>Opracowane na podstawie pracy konkursowej projekty zasilą zasób projektów architektoniczno-budowlanych prowadzony przez Ministerstwo Rozwoju i Technologii w oparciu o ustawę z dnia </a:t>
            </a:r>
            <a:br>
              <a:rPr lang="pl-PL" sz="1800" dirty="0">
                <a:solidFill>
                  <a:srgbClr val="002060"/>
                </a:solidFill>
              </a:rPr>
            </a:br>
            <a:r>
              <a:rPr lang="pl-PL" sz="1800" dirty="0">
                <a:solidFill>
                  <a:srgbClr val="002060"/>
                </a:solidFill>
              </a:rPr>
              <a:t>8 grudnia 2006 r. o finansowym wsparciu niektórych przedsięwzięć mieszkaniowych (Dz. U. z 2022 r. poz. 377 z późn. zm.).</a:t>
            </a:r>
          </a:p>
        </p:txBody>
      </p:sp>
    </p:spTree>
    <p:extLst>
      <p:ext uri="{BB962C8B-B14F-4D97-AF65-F5344CB8AC3E}">
        <p14:creationId xmlns:p14="http://schemas.microsoft.com/office/powerpoint/2010/main" val="2016771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6FC99E-4E6C-4264-477E-42331E107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/>
              <a:t>Wykorzystanie projektów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29513F36-17D1-FF8E-137A-576A41919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7" y="3563938"/>
            <a:ext cx="4271963" cy="22415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800" dirty="0"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Dzięki projektom, gminy uzyskają wymierne wsparcie – gotowy projekt, który po dostosowaniu do lokalnych warunków będzie mógł być wykorzystany </a:t>
            </a:r>
            <a:r>
              <a:rPr lang="pl-PL" sz="1800" dirty="0"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przy </a:t>
            </a:r>
            <a:r>
              <a:rPr lang="pl-PL" sz="1800" dirty="0"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realizacji inwestycji mieszkaniowych finansowanych ze środków KPO przeznaczonych na budownictwo komunalne i społeczne.</a:t>
            </a:r>
            <a:endParaRPr lang="pl-PL" sz="1600" dirty="0"/>
          </a:p>
        </p:txBody>
      </p:sp>
      <p:pic>
        <p:nvPicPr>
          <p:cNvPr id="8" name="Obraz 7" descr="Obraz zawierający na wolnym powietrzu, okno, niebo, budynek&#10;&#10;Opis wygenerowany automatycznie">
            <a:extLst>
              <a:ext uri="{FF2B5EF4-FFF2-40B4-BE49-F238E27FC236}">
                <a16:creationId xmlns:a16="http://schemas.microsoft.com/office/drawing/2014/main" id="{25C1A528-345B-FD79-EA6C-F45168EEA4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5" r="20063"/>
          <a:stretch/>
        </p:blipFill>
        <p:spPr>
          <a:xfrm>
            <a:off x="5120640" y="605137"/>
            <a:ext cx="4437246" cy="537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598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ED3439-30F7-AF50-FD8A-9041DD55C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/>
              <a:t>Dostęp do zasobu projektów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21FE5D8-739C-3465-0E8D-D06F3F4A5F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600" dirty="0">
                <a:solidFill>
                  <a:srgbClr val="002060"/>
                </a:solidFill>
              </a:rPr>
              <a:t>Zarządzanie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48BF514-4489-9C81-8F2C-56A9311314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1200" dirty="0"/>
              <a:t>Bank Gospodarstwa Krajowego będzie zarządzał zasobem projektów, w tym prawami autorskimi do projektów architektoniczno-budowlanych </a:t>
            </a:r>
            <a:br>
              <a:rPr lang="pl-PL" sz="1200" dirty="0"/>
            </a:br>
            <a:r>
              <a:rPr lang="pl-PL" sz="1200" dirty="0"/>
              <a:t>i projektów technicznych.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0F6E992-C859-BE15-7973-B48FEA3F2D7E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pl-PL" sz="1600" dirty="0">
                <a:solidFill>
                  <a:srgbClr val="002060"/>
                </a:solidFill>
              </a:rPr>
              <a:t>Warunki udostępniania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BACB705-2CE5-BF91-EFFF-8C71ED141A20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1200" dirty="0"/>
              <a:t>Projekt architektoniczno-budowlany lub projekt techniczny zamieszczony w zasobie projektów będzie udostępniany przez Bank Gospodarstwa Krajowego na wniosek gminy, jednoosobowej spółki gminnej albo społecznej inicjatywy mieszkaniowej.</a:t>
            </a:r>
          </a:p>
          <a:p>
            <a:pPr marL="0" indent="0">
              <a:buNone/>
            </a:pPr>
            <a:r>
              <a:rPr lang="pl-PL" sz="1200" dirty="0"/>
              <a:t>Bank Gospodarstwa Krajowego udzieli nieodpłatnie prawa </a:t>
            </a:r>
            <a:br>
              <a:rPr lang="pl-PL" sz="1200" dirty="0"/>
            </a:br>
            <a:r>
              <a:rPr lang="pl-PL" sz="1200" dirty="0"/>
              <a:t>do korzystania z praw autorskich do danego projektu.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899A75A7-8D9F-4F1D-194A-43A53E441F8D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pl-PL" sz="1600" dirty="0">
                <a:solidFill>
                  <a:srgbClr val="002060"/>
                </a:solidFill>
              </a:rPr>
              <a:t>Wynagrodzenie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ADA29AF9-4C25-7CC1-A25C-F9ABAB45DA2A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1200" dirty="0"/>
              <a:t>Bank Gospodarstwa Krajowego wypłaci twórcy wykorzystanego projektu wynagrodzenie </a:t>
            </a:r>
            <a:br>
              <a:rPr lang="pl-PL" sz="1200" dirty="0"/>
            </a:br>
            <a:r>
              <a:rPr lang="pl-PL" sz="1200" dirty="0"/>
              <a:t>w wysokości 10 zł za każdy 1 m² powierzchni użytkowej lokali mieszkalnych tworzonych </a:t>
            </a:r>
            <a:br>
              <a:rPr lang="pl-PL" sz="1200" dirty="0"/>
            </a:br>
            <a:r>
              <a:rPr lang="pl-PL" sz="1200" dirty="0"/>
              <a:t>w ramach przedsięwzięcia powstałego na podstawie wybranego z zasobu projektu. </a:t>
            </a:r>
          </a:p>
          <a:p>
            <a:pPr marL="0" indent="0">
              <a:buNone/>
            </a:pPr>
            <a:r>
              <a:rPr lang="pl-PL" sz="1200" dirty="0"/>
              <a:t>Środki na wynagrodzenie będą pochodzić z Funduszu Dopłat.</a:t>
            </a:r>
          </a:p>
        </p:txBody>
      </p:sp>
    </p:spTree>
    <p:extLst>
      <p:ext uri="{BB962C8B-B14F-4D97-AF65-F5344CB8AC3E}">
        <p14:creationId xmlns:p14="http://schemas.microsoft.com/office/powerpoint/2010/main" val="2509599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4942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030EA85D-E7AA-C4A8-DDDD-5F2C8AA624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4000" dirty="0"/>
              <a:t>Nagrodzone prace</a:t>
            </a:r>
          </a:p>
        </p:txBody>
      </p:sp>
    </p:spTree>
    <p:extLst>
      <p:ext uri="{BB962C8B-B14F-4D97-AF65-F5344CB8AC3E}">
        <p14:creationId xmlns:p14="http://schemas.microsoft.com/office/powerpoint/2010/main" val="1234553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78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1">
            <a:extLst>
              <a:ext uri="{FF2B5EF4-FFF2-40B4-BE49-F238E27FC236}">
                <a16:creationId xmlns:a16="http://schemas.microsoft.com/office/drawing/2014/main" id="{84BB8009-0431-B06D-56E4-C15B00BE4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488" y="2403822"/>
            <a:ext cx="4523484" cy="641791"/>
          </a:xfrm>
        </p:spPr>
        <p:txBody>
          <a:bodyPr/>
          <a:lstStyle/>
          <a:p>
            <a:r>
              <a:rPr lang="pl-PL" sz="1400" dirty="0">
                <a:solidFill>
                  <a:srgbClr val="002060"/>
                </a:solidFill>
              </a:rPr>
              <a:t>Budynek z 22 mieszkaniami</a:t>
            </a:r>
          </a:p>
        </p:txBody>
      </p:sp>
      <p:sp>
        <p:nvSpPr>
          <p:cNvPr id="8" name="Symbol zastępczy zawartości 3">
            <a:extLst>
              <a:ext uri="{FF2B5EF4-FFF2-40B4-BE49-F238E27FC236}">
                <a16:creationId xmlns:a16="http://schemas.microsoft.com/office/drawing/2014/main" id="{11C43697-C754-E845-DACF-BD908C110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7488" y="3172564"/>
            <a:ext cx="4523484" cy="2597176"/>
          </a:xfrm>
        </p:spPr>
        <p:txBody>
          <a:bodyPr/>
          <a:lstStyle/>
          <a:p>
            <a:pPr marL="0" indent="0">
              <a:buNone/>
            </a:pPr>
            <a:r>
              <a:rPr lang="pl-PL" sz="1400" dirty="0">
                <a:solidFill>
                  <a:srgbClr val="002060"/>
                </a:solidFill>
              </a:rPr>
              <a:t>Budynek o zwartej bryle i orientacji dłuższego boku w osi północ-południe z odchyleniami wynikającymi z wymagań nasłonecznienia mieszkań zawiera </a:t>
            </a:r>
            <a:br>
              <a:rPr lang="pl-PL" sz="1400" dirty="0">
                <a:solidFill>
                  <a:srgbClr val="002060"/>
                </a:solidFill>
              </a:rPr>
            </a:br>
            <a:r>
              <a:rPr lang="pl-PL" sz="1400" dirty="0">
                <a:solidFill>
                  <a:srgbClr val="002060"/>
                </a:solidFill>
              </a:rPr>
              <a:t>22 mieszkania w dwóch zetkniętych ze sobą sekcjach, każda z klatką schodową i windą oraz wspólnym hallem wejściowym. </a:t>
            </a:r>
          </a:p>
          <a:p>
            <a:pPr marL="0" indent="0">
              <a:buNone/>
            </a:pPr>
            <a:r>
              <a:rPr lang="pl-PL" sz="1400" dirty="0">
                <a:solidFill>
                  <a:srgbClr val="002060"/>
                </a:solidFill>
              </a:rPr>
              <a:t>Przestrzenie wspólne przewidziano w najwyższej części budynku, na poddaszu. Budynek projektowany w technologii tradycyjnej, modyfikowanej w oparciu o szczegółową analizę poszczególnych komponentów w celu redukcji śladu węglowego (stosowanie okien i parapetów drewnianych, posadzek drewnianych na legarach, wełny mineralnej jako izolacji ścian zewnętrznych, rynien i rur spustowych stalowych).</a:t>
            </a:r>
          </a:p>
        </p:txBody>
      </p:sp>
      <p:sp>
        <p:nvSpPr>
          <p:cNvPr id="9" name="Tytuł 5">
            <a:extLst>
              <a:ext uri="{FF2B5EF4-FFF2-40B4-BE49-F238E27FC236}">
                <a16:creationId xmlns:a16="http://schemas.microsoft.com/office/drawing/2014/main" id="{AF12B0CD-DA50-D2C5-88F2-52F2EEB2A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764703"/>
            <a:ext cx="4525072" cy="1440161"/>
          </a:xfrm>
        </p:spPr>
        <p:txBody>
          <a:bodyPr>
            <a:normAutofit/>
          </a:bodyPr>
          <a:lstStyle/>
          <a:p>
            <a:r>
              <a:rPr lang="pl-PL" dirty="0"/>
              <a:t>Rafał Mazur,</a:t>
            </a:r>
            <a:br>
              <a:rPr lang="pl-PL" dirty="0"/>
            </a:br>
            <a:r>
              <a:rPr lang="pl-PL" dirty="0"/>
              <a:t>Łukasz Gaj</a:t>
            </a:r>
          </a:p>
        </p:txBody>
      </p:sp>
      <p:sp>
        <p:nvSpPr>
          <p:cNvPr id="10" name="Podtytuł 2">
            <a:extLst>
              <a:ext uri="{FF2B5EF4-FFF2-40B4-BE49-F238E27FC236}">
                <a16:creationId xmlns:a16="http://schemas.microsoft.com/office/drawing/2014/main" id="{401A6DBD-79D9-D7DA-7510-D6CE5149ECC8}"/>
              </a:ext>
            </a:extLst>
          </p:cNvPr>
          <p:cNvSpPr txBox="1">
            <a:spLocks/>
          </p:cNvSpPr>
          <p:nvPr/>
        </p:nvSpPr>
        <p:spPr>
          <a:xfrm>
            <a:off x="239192" y="337896"/>
            <a:ext cx="5018484" cy="8536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600" b="1" kern="1200">
                <a:solidFill>
                  <a:schemeClr val="bg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002060"/>
                </a:solidFill>
              </a:rPr>
              <a:t>Praca konkursowa opracowana przez uczestników wspólnie biorących udział w konkursie:</a:t>
            </a:r>
            <a:br>
              <a:rPr lang="pl-PL" dirty="0">
                <a:solidFill>
                  <a:srgbClr val="002060"/>
                </a:solidFill>
              </a:rPr>
            </a:b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1498910C-7B00-1C7A-A876-1EC4BBF64AB0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5165030" y="3172564"/>
            <a:ext cx="4523484" cy="2597176"/>
          </a:xfrm>
        </p:spPr>
        <p:txBody>
          <a:bodyPr/>
          <a:lstStyle/>
          <a:p>
            <a:pPr marL="0" indent="0">
              <a:buNone/>
            </a:pPr>
            <a:r>
              <a:rPr lang="pl-PL" sz="1400" dirty="0"/>
              <a:t>Możliwość prefabrykacji elementów wykończeniowych. </a:t>
            </a:r>
          </a:p>
          <a:p>
            <a:pPr marL="0" indent="0">
              <a:buNone/>
            </a:pPr>
            <a:r>
              <a:rPr lang="pl-PL" sz="1400" dirty="0"/>
              <a:t>Kondygnacja parteru umożliwia wprowadzenie usług dostępnych z poziomu terenu bez zmiany gabarytu budynku. </a:t>
            </a:r>
          </a:p>
          <a:p>
            <a:pPr marL="0" indent="0">
              <a:buNone/>
            </a:pPr>
            <a:r>
              <a:rPr lang="pl-PL" sz="1400" dirty="0"/>
              <a:t>Systemy instalacyjne oparte na gruntowej pompie ciepła dla potrzeb co i </a:t>
            </a:r>
            <a:r>
              <a:rPr lang="pl-PL" sz="1400" dirty="0" err="1"/>
              <a:t>cwu</a:t>
            </a:r>
            <a:r>
              <a:rPr lang="pl-PL" sz="1400" dirty="0"/>
              <a:t> oraz wentylacji </a:t>
            </a:r>
            <a:r>
              <a:rPr lang="pl-PL" sz="1400" dirty="0" err="1"/>
              <a:t>nawiewno</a:t>
            </a:r>
            <a:r>
              <a:rPr lang="pl-PL" sz="1400" dirty="0"/>
              <a:t>-wyciągowej z wysokosprawnym odzyskiem energii, współpracującej z gruntowym wymiennikiem ciepła. Instalacja fotowoltaiczna na zadaszeniu wiaty parkingowej. </a:t>
            </a:r>
          </a:p>
          <a:p>
            <a:pPr marL="0" indent="0">
              <a:buNone/>
            </a:pPr>
            <a:r>
              <a:rPr lang="pl-PL" sz="1400" dirty="0"/>
              <a:t>Wskaźnik EP = 21 </a:t>
            </a:r>
            <a:r>
              <a:rPr lang="pl-PL" sz="14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kWh/(</a:t>
            </a:r>
            <a:r>
              <a:rPr lang="pl-PL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m²</a:t>
            </a:r>
            <a:r>
              <a:rPr lang="pl-PL" sz="14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·rok)</a:t>
            </a:r>
            <a:r>
              <a:rPr lang="pl-PL" sz="1400" dirty="0"/>
              <a:t>. </a:t>
            </a:r>
          </a:p>
          <a:p>
            <a:pPr marL="0" indent="0">
              <a:buNone/>
            </a:pPr>
            <a:r>
              <a:rPr lang="pl-PL" sz="1400" dirty="0"/>
              <a:t>Powierzchnia użytkowa mieszkań 1126,2 m².</a:t>
            </a:r>
          </a:p>
        </p:txBody>
      </p:sp>
      <p:sp>
        <p:nvSpPr>
          <p:cNvPr id="12" name="Symbol zastępczy zawartości 10">
            <a:extLst>
              <a:ext uri="{FF2B5EF4-FFF2-40B4-BE49-F238E27FC236}">
                <a16:creationId xmlns:a16="http://schemas.microsoft.com/office/drawing/2014/main" id="{F8916A5F-3066-5068-154D-03BF7436AFE6}"/>
              </a:ext>
            </a:extLst>
          </p:cNvPr>
          <p:cNvSpPr txBox="1">
            <a:spLocks/>
          </p:cNvSpPr>
          <p:nvPr/>
        </p:nvSpPr>
        <p:spPr>
          <a:xfrm>
            <a:off x="5165030" y="1364113"/>
            <a:ext cx="4523484" cy="840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400">
                <a:latin typeface="Lato" panose="020F0502020204030203" pitchFamily="34" charset="-18"/>
              </a:defRPr>
            </a:lvl1pPr>
            <a:lvl2pPr indent="0">
              <a:lnSpc>
                <a:spcPct val="100000"/>
              </a:lnSpc>
              <a:spcBef>
                <a:spcPts val="500"/>
              </a:spcBef>
              <a:buFontTx/>
              <a:buNone/>
              <a:defRPr sz="1400">
                <a:latin typeface="Lato" panose="020F0502020204030203" pitchFamily="34" charset="-18"/>
              </a:defRPr>
            </a:lvl2pPr>
            <a:lvl3pPr indent="0">
              <a:lnSpc>
                <a:spcPct val="100000"/>
              </a:lnSpc>
              <a:spcBef>
                <a:spcPts val="500"/>
              </a:spcBef>
              <a:buFontTx/>
              <a:buNone/>
              <a:defRPr sz="1400">
                <a:latin typeface="Lato" panose="020F0502020204030203" pitchFamily="34" charset="-18"/>
              </a:defRPr>
            </a:lvl3pPr>
            <a:lvl4pPr indent="0">
              <a:lnSpc>
                <a:spcPct val="100000"/>
              </a:lnSpc>
              <a:spcBef>
                <a:spcPts val="500"/>
              </a:spcBef>
              <a:buFontTx/>
              <a:buNone/>
              <a:defRPr sz="1400">
                <a:latin typeface="Lato" panose="020F0502020204030203" pitchFamily="34" charset="-18"/>
              </a:defRPr>
            </a:lvl4pPr>
            <a:lvl5pPr indent="0">
              <a:lnSpc>
                <a:spcPct val="100000"/>
              </a:lnSpc>
              <a:spcBef>
                <a:spcPts val="500"/>
              </a:spcBef>
              <a:buFontTx/>
              <a:buNone/>
              <a:defRPr sz="1400">
                <a:latin typeface="Lato" panose="020F0502020204030203" pitchFamily="34" charset="-18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l-PL" i="1" dirty="0"/>
              <a:t>Skład zespołu autorskiego:</a:t>
            </a:r>
          </a:p>
          <a:p>
            <a:r>
              <a:rPr lang="pl-PL" i="1" dirty="0"/>
              <a:t>Rafał Mazur (Warszawa), Łukasz Gaj (Warszawa).</a:t>
            </a:r>
          </a:p>
          <a:p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874416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2">
            <a:extLst>
              <a:ext uri="{FF2B5EF4-FFF2-40B4-BE49-F238E27FC236}">
                <a16:creationId xmlns:a16="http://schemas.microsoft.com/office/drawing/2014/main" id="{F93FEB51-D3D0-00DE-81A1-C312C8A7D2ED}"/>
              </a:ext>
            </a:extLst>
          </p:cNvPr>
          <p:cNvSpPr txBox="1">
            <a:spLocks/>
          </p:cNvSpPr>
          <p:nvPr/>
        </p:nvSpPr>
        <p:spPr>
          <a:xfrm>
            <a:off x="498316" y="335040"/>
            <a:ext cx="8909367" cy="668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sz="3200" b="1" i="0">
                <a:solidFill>
                  <a:schemeClr val="accent1"/>
                </a:solidFill>
                <a:latin typeface="Lato" panose="020F0502020204030203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dirty="0">
                <a:solidFill>
                  <a:srgbClr val="002060"/>
                </a:solidFill>
              </a:rPr>
              <a:t>Praca Rafała Mazura i Łukasza Gaja</a:t>
            </a:r>
          </a:p>
        </p:txBody>
      </p:sp>
      <p:pic>
        <p:nvPicPr>
          <p:cNvPr id="3" name="Obraz 2" descr="Obraz zawierający tekst, niebo, budynek, zrzut ekranu&#10;&#10;Opis wygenerowany automatycznie">
            <a:extLst>
              <a:ext uri="{FF2B5EF4-FFF2-40B4-BE49-F238E27FC236}">
                <a16:creationId xmlns:a16="http://schemas.microsoft.com/office/drawing/2014/main" id="{01148C93-D502-EAF3-DB96-EB35AE0048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316" y="1353468"/>
            <a:ext cx="8909367" cy="521228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C08726A-D57B-D7B8-804E-D77F44EBA465}"/>
              </a:ext>
            </a:extLst>
          </p:cNvPr>
          <p:cNvSpPr txBox="1"/>
          <p:nvPr/>
        </p:nvSpPr>
        <p:spPr>
          <a:xfrm>
            <a:off x="1424607" y="871956"/>
            <a:ext cx="7056784" cy="3294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600">
                <a:latin typeface="Lato" panose="020F0502020204030203" pitchFamily="34" charset="-18"/>
              </a:defRPr>
            </a:lvl1pPr>
            <a:lvl2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2pPr>
            <a:lvl3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3pPr>
            <a:lvl4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4pPr>
            <a:lvl5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pl-PL" sz="1800" i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Wizualizacja od strony wejścia do budynku.</a:t>
            </a:r>
          </a:p>
        </p:txBody>
      </p:sp>
    </p:spTree>
    <p:extLst>
      <p:ext uri="{BB962C8B-B14F-4D97-AF65-F5344CB8AC3E}">
        <p14:creationId xmlns:p14="http://schemas.microsoft.com/office/powerpoint/2010/main" val="259800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2">
            <a:extLst>
              <a:ext uri="{FF2B5EF4-FFF2-40B4-BE49-F238E27FC236}">
                <a16:creationId xmlns:a16="http://schemas.microsoft.com/office/drawing/2014/main" id="{F93FEB51-D3D0-00DE-81A1-C312C8A7D2ED}"/>
              </a:ext>
            </a:extLst>
          </p:cNvPr>
          <p:cNvSpPr txBox="1">
            <a:spLocks/>
          </p:cNvSpPr>
          <p:nvPr/>
        </p:nvSpPr>
        <p:spPr>
          <a:xfrm>
            <a:off x="498316" y="335040"/>
            <a:ext cx="8909367" cy="668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sz="3200" b="1" i="0">
                <a:solidFill>
                  <a:schemeClr val="accent1"/>
                </a:solidFill>
                <a:latin typeface="Lato" panose="020F0502020204030203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dirty="0">
                <a:solidFill>
                  <a:srgbClr val="002060"/>
                </a:solidFill>
              </a:rPr>
              <a:t>Praca Rafała Mazura i Łukasza Gaja</a:t>
            </a:r>
          </a:p>
        </p:txBody>
      </p:sp>
      <p:pic>
        <p:nvPicPr>
          <p:cNvPr id="4" name="Obraz 3" descr="Obraz zawierający tekst, Plan, mapa&#10;&#10;Opis wygenerowany automatycznie">
            <a:extLst>
              <a:ext uri="{FF2B5EF4-FFF2-40B4-BE49-F238E27FC236}">
                <a16:creationId xmlns:a16="http://schemas.microsoft.com/office/drawing/2014/main" id="{7BB3D065-3FA5-7299-AF5D-31E110244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40" y="915262"/>
            <a:ext cx="8489318" cy="594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41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1">
            <a:extLst>
              <a:ext uri="{FF2B5EF4-FFF2-40B4-BE49-F238E27FC236}">
                <a16:creationId xmlns:a16="http://schemas.microsoft.com/office/drawing/2014/main" id="{2588B81F-0588-4FB6-1547-7817BDA9BD4D}"/>
              </a:ext>
            </a:extLst>
          </p:cNvPr>
          <p:cNvSpPr txBox="1">
            <a:spLocks/>
          </p:cNvSpPr>
          <p:nvPr/>
        </p:nvSpPr>
        <p:spPr>
          <a:xfrm>
            <a:off x="704850" y="1493841"/>
            <a:ext cx="8496300" cy="2811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4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Konkurs przeprowadzony </a:t>
            </a:r>
            <a:br>
              <a:rPr lang="pl-PL" sz="24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4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przez Ministerstwo Rozwoju i Technologii  </a:t>
            </a:r>
            <a:br>
              <a:rPr lang="pl-PL" sz="24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4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 współpracy </a:t>
            </a:r>
            <a:br>
              <a:rPr lang="pl-PL" sz="24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400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ze Stowarzyszeniem Architektów Polskich (nr 023/R/2022)</a:t>
            </a:r>
          </a:p>
        </p:txBody>
      </p:sp>
    </p:spTree>
    <p:extLst>
      <p:ext uri="{BB962C8B-B14F-4D97-AF65-F5344CB8AC3E}">
        <p14:creationId xmlns:p14="http://schemas.microsoft.com/office/powerpoint/2010/main" val="1840526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1">
            <a:extLst>
              <a:ext uri="{FF2B5EF4-FFF2-40B4-BE49-F238E27FC236}">
                <a16:creationId xmlns:a16="http://schemas.microsoft.com/office/drawing/2014/main" id="{84BB8009-0431-B06D-56E4-C15B00BE4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488" y="2403822"/>
            <a:ext cx="4523484" cy="641791"/>
          </a:xfrm>
        </p:spPr>
        <p:txBody>
          <a:bodyPr/>
          <a:lstStyle/>
          <a:p>
            <a:r>
              <a:rPr lang="pl-PL" sz="1400" dirty="0">
                <a:solidFill>
                  <a:srgbClr val="002060"/>
                </a:solidFill>
              </a:rPr>
              <a:t>Budynek z 24 mieszkaniami</a:t>
            </a:r>
          </a:p>
        </p:txBody>
      </p:sp>
      <p:sp>
        <p:nvSpPr>
          <p:cNvPr id="8" name="Symbol zastępczy zawartości 3">
            <a:extLst>
              <a:ext uri="{FF2B5EF4-FFF2-40B4-BE49-F238E27FC236}">
                <a16:creationId xmlns:a16="http://schemas.microsoft.com/office/drawing/2014/main" id="{11C43697-C754-E845-DACF-BD908C110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7488" y="3172564"/>
            <a:ext cx="4523484" cy="2597176"/>
          </a:xfrm>
        </p:spPr>
        <p:txBody>
          <a:bodyPr/>
          <a:lstStyle/>
          <a:p>
            <a:pPr marL="0" indent="0">
              <a:buNone/>
            </a:pPr>
            <a:r>
              <a:rPr lang="pl-PL" sz="1400" dirty="0"/>
              <a:t>Zaprojektowany budynek o prostej trzykondygnacyjnej bryle i orientacji dłuższego boku w osi północ-południe z odchyleniami wynikającymi z wymagań nasłonecznienia mieszkań zawiera 24 mieszkania w układzie korytarzowym obsługiwane przez 1 klatkę schodową z windą. </a:t>
            </a:r>
          </a:p>
          <a:p>
            <a:pPr marL="0" indent="0">
              <a:buNone/>
            </a:pPr>
            <a:r>
              <a:rPr lang="pl-PL" sz="1400" dirty="0"/>
              <a:t>Parter ma wyższą wysokość i jego część przeznaczona jest na 4 lokale usługowe, które mogą być także wykorzystane jako powierzchnie wspólne dla mieszkańców.</a:t>
            </a: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</a:endParaRPr>
          </a:p>
        </p:txBody>
      </p:sp>
      <p:sp>
        <p:nvSpPr>
          <p:cNvPr id="9" name="Tytuł 5">
            <a:extLst>
              <a:ext uri="{FF2B5EF4-FFF2-40B4-BE49-F238E27FC236}">
                <a16:creationId xmlns:a16="http://schemas.microsoft.com/office/drawing/2014/main" id="{AF12B0CD-DA50-D2C5-88F2-52F2EEB2A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1031403"/>
            <a:ext cx="4525072" cy="1440161"/>
          </a:xfrm>
        </p:spPr>
        <p:txBody>
          <a:bodyPr>
            <a:normAutofit/>
          </a:bodyPr>
          <a:lstStyle/>
          <a:p>
            <a:r>
              <a:rPr lang="pl-PL" sz="24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WAWW Pracownia Projektowa Mirosław Wojcieszak,</a:t>
            </a:r>
            <a:b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4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Gąska Studio Łukasz Gąska,</a:t>
            </a:r>
            <a:br>
              <a:rPr lang="pl-PL" sz="24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4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Marta Sowińska-Gąska</a:t>
            </a:r>
            <a:endParaRPr lang="pl-PL" dirty="0"/>
          </a:p>
        </p:txBody>
      </p:sp>
      <p:sp>
        <p:nvSpPr>
          <p:cNvPr id="10" name="Podtytuł 2">
            <a:extLst>
              <a:ext uri="{FF2B5EF4-FFF2-40B4-BE49-F238E27FC236}">
                <a16:creationId xmlns:a16="http://schemas.microsoft.com/office/drawing/2014/main" id="{401A6DBD-79D9-D7DA-7510-D6CE5149ECC8}"/>
              </a:ext>
            </a:extLst>
          </p:cNvPr>
          <p:cNvSpPr txBox="1">
            <a:spLocks/>
          </p:cNvSpPr>
          <p:nvPr/>
        </p:nvSpPr>
        <p:spPr>
          <a:xfrm>
            <a:off x="239192" y="337896"/>
            <a:ext cx="5018484" cy="8536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600" b="1" kern="1200">
                <a:solidFill>
                  <a:schemeClr val="bg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002060"/>
                </a:solidFill>
              </a:rPr>
              <a:t>Praca konkursowa opracowana przez uczestników wspólnie biorących udział w Konkursie:</a:t>
            </a:r>
            <a:br>
              <a:rPr lang="pl-PL" dirty="0">
                <a:solidFill>
                  <a:srgbClr val="002060"/>
                </a:solidFill>
              </a:rPr>
            </a:b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12" name="Symbol zastępczy zawartości 10">
            <a:extLst>
              <a:ext uri="{FF2B5EF4-FFF2-40B4-BE49-F238E27FC236}">
                <a16:creationId xmlns:a16="http://schemas.microsoft.com/office/drawing/2014/main" id="{F8916A5F-3066-5068-154D-03BF7436AFE6}"/>
              </a:ext>
            </a:extLst>
          </p:cNvPr>
          <p:cNvSpPr txBox="1">
            <a:spLocks/>
          </p:cNvSpPr>
          <p:nvPr/>
        </p:nvSpPr>
        <p:spPr>
          <a:xfrm>
            <a:off x="5165030" y="1364113"/>
            <a:ext cx="4523484" cy="840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400">
                <a:latin typeface="Lato" panose="020F0502020204030203" pitchFamily="34" charset="-18"/>
              </a:defRPr>
            </a:lvl1pPr>
            <a:lvl2pPr indent="0">
              <a:lnSpc>
                <a:spcPct val="100000"/>
              </a:lnSpc>
              <a:spcBef>
                <a:spcPts val="500"/>
              </a:spcBef>
              <a:buFontTx/>
              <a:buNone/>
              <a:defRPr sz="1400">
                <a:latin typeface="Lato" panose="020F0502020204030203" pitchFamily="34" charset="-18"/>
              </a:defRPr>
            </a:lvl2pPr>
            <a:lvl3pPr indent="0">
              <a:lnSpc>
                <a:spcPct val="100000"/>
              </a:lnSpc>
              <a:spcBef>
                <a:spcPts val="500"/>
              </a:spcBef>
              <a:buFontTx/>
              <a:buNone/>
              <a:defRPr sz="1400">
                <a:latin typeface="Lato" panose="020F0502020204030203" pitchFamily="34" charset="-18"/>
              </a:defRPr>
            </a:lvl3pPr>
            <a:lvl4pPr indent="0">
              <a:lnSpc>
                <a:spcPct val="100000"/>
              </a:lnSpc>
              <a:spcBef>
                <a:spcPts val="500"/>
              </a:spcBef>
              <a:buFontTx/>
              <a:buNone/>
              <a:defRPr sz="1400">
                <a:latin typeface="Lato" panose="020F0502020204030203" pitchFamily="34" charset="-18"/>
              </a:defRPr>
            </a:lvl4pPr>
            <a:lvl5pPr indent="0">
              <a:lnSpc>
                <a:spcPct val="100000"/>
              </a:lnSpc>
              <a:spcBef>
                <a:spcPts val="500"/>
              </a:spcBef>
              <a:buFontTx/>
              <a:buNone/>
              <a:defRPr sz="1400">
                <a:latin typeface="Lato" panose="020F0502020204030203" pitchFamily="34" charset="-18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l-PL" i="1" dirty="0"/>
              <a:t>Skład zespołu autorskiego:</a:t>
            </a:r>
          </a:p>
          <a:p>
            <a:r>
              <a:rPr lang="pl-PL" i="1" dirty="0"/>
              <a:t>Mirosław Wojcieszak (Poznań), Łukasz Gąska (Poznań), Marta Sowińska-Gąska (Poznań).</a:t>
            </a:r>
          </a:p>
        </p:txBody>
      </p:sp>
    </p:spTree>
    <p:extLst>
      <p:ext uri="{BB962C8B-B14F-4D97-AF65-F5344CB8AC3E}">
        <p14:creationId xmlns:p14="http://schemas.microsoft.com/office/powerpoint/2010/main" val="906136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3">
            <a:extLst>
              <a:ext uri="{FF2B5EF4-FFF2-40B4-BE49-F238E27FC236}">
                <a16:creationId xmlns:a16="http://schemas.microsoft.com/office/drawing/2014/main" id="{DC2A475B-73DB-FC0C-044E-581789B432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8288" y="997744"/>
            <a:ext cx="4523484" cy="5166118"/>
          </a:xfrm>
        </p:spPr>
        <p:txBody>
          <a:bodyPr/>
          <a:lstStyle/>
          <a:p>
            <a:pPr marL="0" indent="0">
              <a:buNone/>
            </a:pPr>
            <a:r>
              <a:rPr lang="pl-PL" sz="1400" dirty="0"/>
              <a:t>Klatka schodowa i winda umożliwiają mieszkańcom dostęp do tarasu dachowego z zielenią. </a:t>
            </a:r>
          </a:p>
          <a:p>
            <a:pPr marL="0" indent="0">
              <a:buNone/>
            </a:pPr>
            <a:r>
              <a:rPr lang="pl-PL" sz="1400" dirty="0"/>
              <a:t>Technologia mieszana - trzon komunikacyjny oraz pomieszczenia usługowe i techniczne parteru żelbetowe prefabrykowane lub murowane, pozostała część z prefabrykowanych elementów ściennych i stropowych z drewna klejonego krzyżowo CLT, moduły przestrzenne łazienek o w pełni powtarzalnych wymiarach wykończone w fabryce wraz z instalacjami i urządzeniami. </a:t>
            </a:r>
          </a:p>
          <a:p>
            <a:pPr marL="0" indent="0">
              <a:buNone/>
            </a:pPr>
            <a:r>
              <a:rPr lang="pl-PL" sz="1400" dirty="0"/>
              <a:t>Balkony i zadaszenia wejść parteru zaprojektowane jako osobna konstrukcja z ram drewnianych do obrośnięcia roślinami pnącymi chroniącymi mieszkania przed przegrzewaniem, decydująca wraz z podziałami tynku o wyrazie architektonicznym. Praca wskazuje możliwości tworzenia zespołów zabudowy w różnych kontekstach, wariantowania projektu, zmian technologii realizacji. Zaprojektowano mieszkania o prawidłowych układach, z jasnymi kuchniami wydzielonymi lub włączonymi przestrzennie do dużego pokoju, jedynie w mieszkaniach jednopokojowych przewidziano aneksy kuchenne. </a:t>
            </a:r>
          </a:p>
          <a:p>
            <a:pPr marL="0" indent="0">
              <a:buNone/>
            </a:pPr>
            <a:endParaRPr lang="pl-PL" sz="1400" dirty="0"/>
          </a:p>
        </p:txBody>
      </p:sp>
      <p:sp>
        <p:nvSpPr>
          <p:cNvPr id="3" name="Symbol zastępczy zawartości 13">
            <a:extLst>
              <a:ext uri="{FF2B5EF4-FFF2-40B4-BE49-F238E27FC236}">
                <a16:creationId xmlns:a16="http://schemas.microsoft.com/office/drawing/2014/main" id="{B6E84F0A-C006-4DCB-7E78-E0FD9EF0966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5114230" y="997744"/>
            <a:ext cx="4523484" cy="5166118"/>
          </a:xfrm>
        </p:spPr>
        <p:txBody>
          <a:bodyPr/>
          <a:lstStyle/>
          <a:p>
            <a:pPr marL="0" indent="0">
              <a:buNone/>
            </a:pPr>
            <a:r>
              <a:rPr lang="pl-PL" sz="1400" dirty="0"/>
              <a:t>Systemy instalacyjne oparte są na powietrznych pompach ciepła dla przygotowania </a:t>
            </a:r>
            <a:r>
              <a:rPr lang="pl-PL" sz="1400" dirty="0" err="1"/>
              <a:t>cwu</a:t>
            </a:r>
            <a:r>
              <a:rPr lang="pl-PL" sz="1400" dirty="0"/>
              <a:t> i co podłogowego oraz rozbudowanej dachowej instalacji fotowoltaicznej, co przy parametrach przegród zewnętrznych lepszych od wymaganych przepisami pozwala autorom zadeklarować wskaźnik </a:t>
            </a:r>
            <a:br>
              <a:rPr lang="pl-PL" sz="1400" dirty="0"/>
            </a:br>
            <a:r>
              <a:rPr lang="pl-PL" sz="1400" dirty="0"/>
              <a:t>EP = 0 </a:t>
            </a:r>
            <a:r>
              <a:rPr lang="pl-PL" sz="14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kWh/(</a:t>
            </a:r>
            <a:r>
              <a:rPr lang="pl-PL" sz="1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m²</a:t>
            </a:r>
            <a:r>
              <a:rPr lang="pl-PL" sz="1400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·rok) </a:t>
            </a:r>
            <a:r>
              <a:rPr lang="pl-PL" sz="1400" dirty="0"/>
              <a:t>dla 2 strefy klimatycznej. </a:t>
            </a:r>
          </a:p>
          <a:p>
            <a:pPr marL="0" indent="0">
              <a:buNone/>
            </a:pPr>
            <a:r>
              <a:rPr lang="pl-PL" sz="1400" dirty="0"/>
              <a:t>Wentylacja wywiewna </a:t>
            </a:r>
            <a:r>
              <a:rPr lang="pl-PL" sz="1400" dirty="0" err="1"/>
              <a:t>higrosterowalna</a:t>
            </a:r>
            <a:r>
              <a:rPr lang="pl-PL" sz="1400" dirty="0"/>
              <a:t> z nawiewnikami okiennymi. Przewidywane zastosowanie systemu zarządzania energią. Praca pokazuje możliwość zmiany struktury mieszkań przez łączenie niektórych z nich. </a:t>
            </a:r>
          </a:p>
          <a:p>
            <a:pPr marL="0" indent="0">
              <a:buNone/>
            </a:pPr>
            <a:r>
              <a:rPr lang="pl-PL" sz="1400" dirty="0"/>
              <a:t>Zwraca uwagę świadoma decyzja o zagospodarowaniu całości wód opadowych na działce własnej w postaci zróżnicowanej retencji powierzchniowej, bez gromadzenia wody w zbiornikach podziemnych.</a:t>
            </a:r>
          </a:p>
          <a:p>
            <a:pPr marL="0" indent="0">
              <a:buNone/>
            </a:pPr>
            <a:r>
              <a:rPr lang="pl-PL" sz="1400" dirty="0"/>
              <a:t>Szczegółowa analiza możliwości redukcji śladu węglowego w całym cyklu życia budynku została przejrzyście przedstawiona w opisie i na rysunkach.</a:t>
            </a:r>
          </a:p>
          <a:p>
            <a:pPr marL="0" indent="0">
              <a:buNone/>
            </a:pPr>
            <a:r>
              <a:rPr lang="pl-PL" sz="1400" dirty="0"/>
              <a:t>Powierzchnia użytkowa 24 mieszkań to 1205,81 m².</a:t>
            </a:r>
          </a:p>
        </p:txBody>
      </p:sp>
    </p:spTree>
    <p:extLst>
      <p:ext uri="{BB962C8B-B14F-4D97-AF65-F5344CB8AC3E}">
        <p14:creationId xmlns:p14="http://schemas.microsoft.com/office/powerpoint/2010/main" val="1098380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2">
            <a:extLst>
              <a:ext uri="{FF2B5EF4-FFF2-40B4-BE49-F238E27FC236}">
                <a16:creationId xmlns:a16="http://schemas.microsoft.com/office/drawing/2014/main" id="{F93FEB51-D3D0-00DE-81A1-C312C8A7D2ED}"/>
              </a:ext>
            </a:extLst>
          </p:cNvPr>
          <p:cNvSpPr txBox="1">
            <a:spLocks/>
          </p:cNvSpPr>
          <p:nvPr/>
        </p:nvSpPr>
        <p:spPr>
          <a:xfrm>
            <a:off x="498316" y="325731"/>
            <a:ext cx="8909367" cy="668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sz="3200" b="1" i="0">
                <a:solidFill>
                  <a:schemeClr val="accent1"/>
                </a:solidFill>
                <a:latin typeface="Lato" panose="020F0502020204030203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400" dirty="0">
                <a:solidFill>
                  <a:srgbClr val="002060"/>
                </a:solidFill>
              </a:rPr>
              <a:t>Praca WAWW Pracownia Projektowa Mirosław Wojcieszak, 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Gąska Studio Łukasz Gąska, Marta Sowińska-Gąska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C08726A-D57B-D7B8-804E-D77F44EBA465}"/>
              </a:ext>
            </a:extLst>
          </p:cNvPr>
          <p:cNvSpPr txBox="1"/>
          <p:nvPr/>
        </p:nvSpPr>
        <p:spPr>
          <a:xfrm>
            <a:off x="498316" y="998593"/>
            <a:ext cx="8909366" cy="322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600">
                <a:latin typeface="Lato" panose="020F0502020204030203" pitchFamily="34" charset="-18"/>
              </a:defRPr>
            </a:lvl1pPr>
            <a:lvl2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2pPr>
            <a:lvl3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3pPr>
            <a:lvl4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4pPr>
            <a:lvl5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pl-PL" sz="1800" i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Widok na elewację frontową ze strefą wejściową.</a:t>
            </a:r>
          </a:p>
          <a:p>
            <a:r>
              <a:rPr lang="pl-PL" sz="1800" i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5" name="Obraz 4" descr="Obraz zawierający tekst, drzewo, mapa&#10;&#10;Opis wygenerowany automatycznie">
            <a:extLst>
              <a:ext uri="{FF2B5EF4-FFF2-40B4-BE49-F238E27FC236}">
                <a16:creationId xmlns:a16="http://schemas.microsoft.com/office/drawing/2014/main" id="{EB01373F-CCC8-1BF9-7D1F-6FFFBE41E3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297" y="1556667"/>
            <a:ext cx="9457406" cy="483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17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2">
            <a:extLst>
              <a:ext uri="{FF2B5EF4-FFF2-40B4-BE49-F238E27FC236}">
                <a16:creationId xmlns:a16="http://schemas.microsoft.com/office/drawing/2014/main" id="{F93FEB51-D3D0-00DE-81A1-C312C8A7D2ED}"/>
              </a:ext>
            </a:extLst>
          </p:cNvPr>
          <p:cNvSpPr txBox="1">
            <a:spLocks/>
          </p:cNvSpPr>
          <p:nvPr/>
        </p:nvSpPr>
        <p:spPr>
          <a:xfrm>
            <a:off x="498316" y="325731"/>
            <a:ext cx="8909367" cy="668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sz="3200" b="1" i="0">
                <a:solidFill>
                  <a:schemeClr val="accent1"/>
                </a:solidFill>
                <a:latin typeface="Lato" panose="020F0502020204030203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400" dirty="0">
                <a:solidFill>
                  <a:srgbClr val="002060"/>
                </a:solidFill>
              </a:rPr>
              <a:t>Praca WAWW Pracownia Projektowa Mirosław Wojcieszak, 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Gąska Studio Łukasz Gąska, Marta Sowińska-Gąska</a:t>
            </a:r>
          </a:p>
        </p:txBody>
      </p:sp>
      <p:pic>
        <p:nvPicPr>
          <p:cNvPr id="5" name="Obraz 4" descr="Obraz zawierający tekst, drzewo, mapa&#10;&#10;Opis wygenerowany automatycznie">
            <a:extLst>
              <a:ext uri="{FF2B5EF4-FFF2-40B4-BE49-F238E27FC236}">
                <a16:creationId xmlns:a16="http://schemas.microsoft.com/office/drawing/2014/main" id="{74359E28-CD98-3069-8AA1-050A98A66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82" y="1012936"/>
            <a:ext cx="8299233" cy="580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47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1">
            <a:extLst>
              <a:ext uri="{FF2B5EF4-FFF2-40B4-BE49-F238E27FC236}">
                <a16:creationId xmlns:a16="http://schemas.microsoft.com/office/drawing/2014/main" id="{84BB8009-0431-B06D-56E4-C15B00BE4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488" y="2403822"/>
            <a:ext cx="4523484" cy="641791"/>
          </a:xfrm>
        </p:spPr>
        <p:txBody>
          <a:bodyPr/>
          <a:lstStyle/>
          <a:p>
            <a:r>
              <a:rPr lang="pl-PL" sz="1400" dirty="0">
                <a:solidFill>
                  <a:srgbClr val="002060"/>
                </a:solidFill>
              </a:rPr>
              <a:t>Budynek z 24 mieszkaniami</a:t>
            </a:r>
          </a:p>
        </p:txBody>
      </p:sp>
      <p:sp>
        <p:nvSpPr>
          <p:cNvPr id="8" name="Symbol zastępczy zawartości 3">
            <a:extLst>
              <a:ext uri="{FF2B5EF4-FFF2-40B4-BE49-F238E27FC236}">
                <a16:creationId xmlns:a16="http://schemas.microsoft.com/office/drawing/2014/main" id="{11C43697-C754-E845-DACF-BD908C110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7488" y="3172564"/>
            <a:ext cx="4523484" cy="2597176"/>
          </a:xfrm>
        </p:spPr>
        <p:txBody>
          <a:bodyPr/>
          <a:lstStyle/>
          <a:p>
            <a:pPr marL="0" indent="0">
              <a:buNone/>
            </a:pPr>
            <a:r>
              <a:rPr lang="pl-PL" sz="1400" dirty="0"/>
              <a:t>Zaprojektowany budynek (wariant podstawowy) jest rodzajem ”punktowca” o wydłużonym holu towarzyszącym jednokierunkowej klatce schodowej. Przestrzeń ta z racji zaproponowanych otworów w stropach może stanowić miejsce współdzielone przez mieszkańców, a jej zwieńczenie będące układem dachów z otworami okiennymi lub obudową dla urządzeń technicznych (wentylacji i powietrznej pompy ciepła), to rozwiązanie gwarantujące dobre doświetlenie komunikacji wewnętrznej i służące systemowi wymiany powietrza, w tym letniej naturalnej wentylacji nocnej. Ten świetlik - komin jest także ciekawą propozycją znalezienia wyrazu architektonicznego związanego z cechami </a:t>
            </a:r>
            <a:r>
              <a:rPr lang="pl-PL" sz="1400" dirty="0" err="1"/>
              <a:t>proklimatycznymi</a:t>
            </a:r>
            <a:r>
              <a:rPr lang="pl-PL" sz="1400" dirty="0"/>
              <a:t> projektu.</a:t>
            </a: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</a:endParaRPr>
          </a:p>
        </p:txBody>
      </p:sp>
      <p:sp>
        <p:nvSpPr>
          <p:cNvPr id="9" name="Tytuł 5">
            <a:extLst>
              <a:ext uri="{FF2B5EF4-FFF2-40B4-BE49-F238E27FC236}">
                <a16:creationId xmlns:a16="http://schemas.microsoft.com/office/drawing/2014/main" id="{AF12B0CD-DA50-D2C5-88F2-52F2EEB2A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1031403"/>
            <a:ext cx="4525072" cy="1051397"/>
          </a:xfrm>
        </p:spPr>
        <p:txBody>
          <a:bodyPr>
            <a:normAutofit/>
          </a:bodyPr>
          <a:lstStyle/>
          <a:p>
            <a:r>
              <a:rPr lang="pl-PL" sz="2800" dirty="0"/>
              <a:t>Łukasz </a:t>
            </a:r>
            <a:r>
              <a:rPr lang="pl-PL" sz="2800" dirty="0" err="1"/>
              <a:t>Stępnik</a:t>
            </a:r>
            <a:endParaRPr lang="pl-PL" dirty="0"/>
          </a:p>
        </p:txBody>
      </p:sp>
      <p:sp>
        <p:nvSpPr>
          <p:cNvPr id="10" name="Podtytuł 2">
            <a:extLst>
              <a:ext uri="{FF2B5EF4-FFF2-40B4-BE49-F238E27FC236}">
                <a16:creationId xmlns:a16="http://schemas.microsoft.com/office/drawing/2014/main" id="{401A6DBD-79D9-D7DA-7510-D6CE5149ECC8}"/>
              </a:ext>
            </a:extLst>
          </p:cNvPr>
          <p:cNvSpPr txBox="1">
            <a:spLocks/>
          </p:cNvSpPr>
          <p:nvPr/>
        </p:nvSpPr>
        <p:spPr>
          <a:xfrm>
            <a:off x="239192" y="337896"/>
            <a:ext cx="5018484" cy="8536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600" b="1" kern="1200">
                <a:solidFill>
                  <a:schemeClr val="bg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002060"/>
                </a:solidFill>
              </a:rPr>
              <a:t>Praca konkursowa opracowana przez uczestnika samodzielnie biorącego udział w Konkursie:</a:t>
            </a:r>
            <a:br>
              <a:rPr lang="pl-PL" dirty="0">
                <a:solidFill>
                  <a:srgbClr val="002060"/>
                </a:solidFill>
              </a:rPr>
            </a:b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12" name="Symbol zastępczy zawartości 10">
            <a:extLst>
              <a:ext uri="{FF2B5EF4-FFF2-40B4-BE49-F238E27FC236}">
                <a16:creationId xmlns:a16="http://schemas.microsoft.com/office/drawing/2014/main" id="{F8916A5F-3066-5068-154D-03BF7436AFE6}"/>
              </a:ext>
            </a:extLst>
          </p:cNvPr>
          <p:cNvSpPr txBox="1">
            <a:spLocks/>
          </p:cNvSpPr>
          <p:nvPr/>
        </p:nvSpPr>
        <p:spPr>
          <a:xfrm>
            <a:off x="5165030" y="1364113"/>
            <a:ext cx="4523484" cy="1681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400">
                <a:latin typeface="Lato" panose="020F0502020204030203" pitchFamily="34" charset="-18"/>
              </a:defRPr>
            </a:lvl1pPr>
            <a:lvl2pPr indent="0">
              <a:lnSpc>
                <a:spcPct val="100000"/>
              </a:lnSpc>
              <a:spcBef>
                <a:spcPts val="500"/>
              </a:spcBef>
              <a:buFontTx/>
              <a:buNone/>
              <a:defRPr sz="1400">
                <a:latin typeface="Lato" panose="020F0502020204030203" pitchFamily="34" charset="-18"/>
              </a:defRPr>
            </a:lvl2pPr>
            <a:lvl3pPr indent="0">
              <a:lnSpc>
                <a:spcPct val="100000"/>
              </a:lnSpc>
              <a:spcBef>
                <a:spcPts val="500"/>
              </a:spcBef>
              <a:buFontTx/>
              <a:buNone/>
              <a:defRPr sz="1400">
                <a:latin typeface="Lato" panose="020F0502020204030203" pitchFamily="34" charset="-18"/>
              </a:defRPr>
            </a:lvl3pPr>
            <a:lvl4pPr indent="0">
              <a:lnSpc>
                <a:spcPct val="100000"/>
              </a:lnSpc>
              <a:spcBef>
                <a:spcPts val="500"/>
              </a:spcBef>
              <a:buFontTx/>
              <a:buNone/>
              <a:defRPr sz="1400">
                <a:latin typeface="Lato" panose="020F0502020204030203" pitchFamily="34" charset="-18"/>
              </a:defRPr>
            </a:lvl4pPr>
            <a:lvl5pPr indent="0">
              <a:lnSpc>
                <a:spcPct val="100000"/>
              </a:lnSpc>
              <a:spcBef>
                <a:spcPts val="500"/>
              </a:spcBef>
              <a:buFontTx/>
              <a:buNone/>
              <a:defRPr sz="1400">
                <a:latin typeface="Lato" panose="020F0502020204030203" pitchFamily="34" charset="-18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l-PL" i="1" dirty="0"/>
              <a:t>Skład zespołu autorskiego:</a:t>
            </a:r>
          </a:p>
          <a:p>
            <a:r>
              <a:rPr lang="pl-PL" i="1" dirty="0"/>
              <a:t>mgr inż. arch. Milena Trzcińska (Warszawa), dr inż. Filip Pawlak (Gniezno), dr inż. arch. Mateusz Płoszaj-Mazurek, </a:t>
            </a:r>
            <a:r>
              <a:rPr lang="pl-PL" i="1" dirty="0" err="1"/>
              <a:t>Bjerg</a:t>
            </a:r>
            <a:r>
              <a:rPr lang="pl-PL" i="1" dirty="0"/>
              <a:t> </a:t>
            </a:r>
            <a:r>
              <a:rPr lang="pl-PL" i="1" dirty="0" err="1"/>
              <a:t>Arkitektur</a:t>
            </a:r>
            <a:r>
              <a:rPr lang="pl-PL" i="1" dirty="0"/>
              <a:t> (Warszawa), Jonathan </a:t>
            </a:r>
            <a:r>
              <a:rPr lang="pl-PL" i="1" dirty="0" err="1"/>
              <a:t>Bundgaard</a:t>
            </a:r>
            <a:r>
              <a:rPr lang="pl-PL" i="1" dirty="0"/>
              <a:t> </a:t>
            </a:r>
            <a:r>
              <a:rPr lang="pl-PL" i="1" dirty="0" err="1"/>
              <a:t>Kristensen</a:t>
            </a:r>
            <a:r>
              <a:rPr lang="pl-PL" i="1" dirty="0"/>
              <a:t>, </a:t>
            </a:r>
            <a:r>
              <a:rPr lang="pl-PL" i="1" dirty="0" err="1"/>
              <a:t>Bjerg</a:t>
            </a:r>
            <a:r>
              <a:rPr lang="pl-PL" i="1" dirty="0"/>
              <a:t> </a:t>
            </a:r>
            <a:r>
              <a:rPr lang="pl-PL" i="1" dirty="0" err="1"/>
              <a:t>Arkitektur</a:t>
            </a:r>
            <a:r>
              <a:rPr lang="pl-PL" i="1" dirty="0"/>
              <a:t> (Warszawa), mgr inż. Adam Wiśniewski (Warszawa).</a:t>
            </a:r>
          </a:p>
        </p:txBody>
      </p:sp>
    </p:spTree>
    <p:extLst>
      <p:ext uri="{BB962C8B-B14F-4D97-AF65-F5344CB8AC3E}">
        <p14:creationId xmlns:p14="http://schemas.microsoft.com/office/powerpoint/2010/main" val="3751713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3">
            <a:extLst>
              <a:ext uri="{FF2B5EF4-FFF2-40B4-BE49-F238E27FC236}">
                <a16:creationId xmlns:a16="http://schemas.microsoft.com/office/drawing/2014/main" id="{DC2A475B-73DB-FC0C-044E-581789B432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8288" y="997744"/>
            <a:ext cx="4523484" cy="5166118"/>
          </a:xfrm>
        </p:spPr>
        <p:txBody>
          <a:bodyPr/>
          <a:lstStyle/>
          <a:p>
            <a:pPr marL="0" indent="0">
              <a:buNone/>
            </a:pPr>
            <a:r>
              <a:rPr lang="pl-PL" sz="1400" dirty="0"/>
              <a:t>Przedstawione warianty konfiguracji różnych wielkościowo mieszkań dowodzą możliwości wykorzystania rozwiązania podstawowego jako podstawy do tworzenia różnych przestrzennie układów zabudowy. Pozwala to również na zmienne sytuowanie budynku w relacji do stron świata, w konsekwencji do jego sytuowania w różnych przestrzennie lokalizacjach.</a:t>
            </a:r>
          </a:p>
          <a:p>
            <a:pPr marL="0" indent="0">
              <a:buNone/>
            </a:pPr>
            <a:r>
              <a:rPr lang="pl-PL" sz="1400" dirty="0"/>
              <a:t>Budynek rozwiązany z jedną klatką schodową i jednym dźwigiem towarowo-osobowym mieści 24 mieszkania, klub sąsiedzki, </a:t>
            </a:r>
            <a:r>
              <a:rPr lang="pl-PL" sz="1400" dirty="0" err="1"/>
              <a:t>rowerownię</a:t>
            </a:r>
            <a:r>
              <a:rPr lang="pl-PL" sz="1400" dirty="0"/>
              <a:t> i wózkownie (3 - po jednej na każdej kondygnacji).</a:t>
            </a:r>
          </a:p>
          <a:p>
            <a:pPr marL="0" indent="0">
              <a:buNone/>
            </a:pPr>
            <a:r>
              <a:rPr lang="pl-PL" sz="1400" dirty="0"/>
              <a:t>Zaproponowana technologia realizacji (trzon komunikacyjny w technologii tradycyjnej murowanej, mieszkania jako układ przestrzennych modułów w technologii drewnianej szkieletowej i 2 różne moduły balkonowe w technologii szkieletu stalowego) otwierają możliwość prefabrykacji budynku złożonego z elementów. Elastyczność rozwiązań wewnętrznych daje asumpt do budowania układów mieszkań adekwatnych w ich rozwiązaniach do różnych preferencji mieszkańców – np. w zakresie podziałów wewnętrznych bądź zakresu doświetlenia pomieszczeń światłem naturalnym. </a:t>
            </a:r>
          </a:p>
        </p:txBody>
      </p:sp>
      <p:sp>
        <p:nvSpPr>
          <p:cNvPr id="3" name="Symbol zastępczy zawartości 13">
            <a:extLst>
              <a:ext uri="{FF2B5EF4-FFF2-40B4-BE49-F238E27FC236}">
                <a16:creationId xmlns:a16="http://schemas.microsoft.com/office/drawing/2014/main" id="{B6E84F0A-C006-4DCB-7E78-E0FD9EF0966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5114230" y="997744"/>
            <a:ext cx="4523484" cy="5166118"/>
          </a:xfrm>
        </p:spPr>
        <p:txBody>
          <a:bodyPr/>
          <a:lstStyle/>
          <a:p>
            <a:pPr marL="0" indent="0">
              <a:buNone/>
            </a:pPr>
            <a:r>
              <a:rPr lang="pl-PL" sz="1400" dirty="0"/>
              <a:t>Zaproponowana technologia zapowiada możliwość istotnego skrócenia cyklu realizacji budynku, a wnikliwie przeanalizowane komponenty technologiczne dowodzą możliwości obniżenia śladu węglowego.</a:t>
            </a:r>
          </a:p>
          <a:p>
            <a:pPr marL="0" indent="0">
              <a:buNone/>
            </a:pPr>
            <a:r>
              <a:rPr lang="pl-PL" sz="1400" dirty="0"/>
              <a:t>Proponowane systemy infrastruktury technicznej budynku (powietrzna pompa ciepła dla </a:t>
            </a:r>
            <a:r>
              <a:rPr lang="pl-PL" sz="1400" dirty="0" err="1"/>
              <a:t>cwu</a:t>
            </a:r>
            <a:r>
              <a:rPr lang="pl-PL" sz="1400" dirty="0"/>
              <a:t> i co grzejnikowego, wentylacja centralna </a:t>
            </a:r>
            <a:r>
              <a:rPr lang="pl-PL" sz="1400" dirty="0" err="1"/>
              <a:t>nawiewno</a:t>
            </a:r>
            <a:r>
              <a:rPr lang="pl-PL" sz="1400" dirty="0"/>
              <a:t>-wyciągowa z wysokosprawnym odzyskiem energii, </a:t>
            </a:r>
            <a:r>
              <a:rPr lang="pl-PL" sz="1400" dirty="0" err="1"/>
              <a:t>fotowoltaika</a:t>
            </a:r>
            <a:r>
              <a:rPr lang="pl-PL" sz="1400" dirty="0"/>
              <a:t> 11,5 </a:t>
            </a:r>
            <a:r>
              <a:rPr lang="pl-PL" sz="1400" dirty="0" err="1"/>
              <a:t>kWp</a:t>
            </a:r>
            <a:r>
              <a:rPr lang="pl-PL" sz="1400" dirty="0"/>
              <a:t>) oraz profesjonalny opis, w tym odnoszący się do gospodarki energetycznej, potwierdzają racjonalizm przyjętych rozwiązań. Na podkreślenie zasługuje stosowanie rozwiązań pasywnych - akumulacja energii w tradycyjnym trzonie, naturalna wentylacja i chłodzenie.</a:t>
            </a:r>
          </a:p>
          <a:p>
            <a:pPr marL="0" indent="0">
              <a:buNone/>
            </a:pPr>
            <a:r>
              <a:rPr lang="pl-PL" sz="1400" dirty="0"/>
              <a:t>Cechą rozwiązania jest możliwość ewentualnego ponownego wykorzystania materiałów w wypadku demontażu obiektu.</a:t>
            </a:r>
          </a:p>
          <a:p>
            <a:pPr marL="0" indent="0">
              <a:buNone/>
            </a:pPr>
            <a:r>
              <a:rPr lang="pl-PL" sz="1400" dirty="0"/>
              <a:t>Wskaźnik EP = 40 kWh/(m²·rok) dla 3 strefy klimatycznej, praca wskazuje też na spełnienie wymaganej wartości EP dla terenu całego kraju.</a:t>
            </a:r>
          </a:p>
          <a:p>
            <a:pPr marL="0" indent="0">
              <a:buNone/>
            </a:pPr>
            <a:r>
              <a:rPr lang="pl-PL" sz="1400" dirty="0"/>
              <a:t>Powierzchnia użytkowa mieszkań 1231 m².</a:t>
            </a:r>
          </a:p>
          <a:p>
            <a:pPr marL="0" indent="0">
              <a:buNone/>
            </a:pP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980885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2">
            <a:extLst>
              <a:ext uri="{FF2B5EF4-FFF2-40B4-BE49-F238E27FC236}">
                <a16:creationId xmlns:a16="http://schemas.microsoft.com/office/drawing/2014/main" id="{F93FEB51-D3D0-00DE-81A1-C312C8A7D2ED}"/>
              </a:ext>
            </a:extLst>
          </p:cNvPr>
          <p:cNvSpPr txBox="1">
            <a:spLocks/>
          </p:cNvSpPr>
          <p:nvPr/>
        </p:nvSpPr>
        <p:spPr>
          <a:xfrm>
            <a:off x="830540" y="305037"/>
            <a:ext cx="8244916" cy="668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3200" b="1" i="0">
                <a:solidFill>
                  <a:srgbClr val="002060"/>
                </a:solidFill>
                <a:latin typeface="Lato" panose="020F0502020204030203" pitchFamily="34" charset="-18"/>
                <a:ea typeface="+mj-ea"/>
                <a:cs typeface="+mj-cs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pl-PL" dirty="0"/>
              <a:t>Praca Łukasza </a:t>
            </a:r>
            <a:r>
              <a:rPr lang="pl-PL" dirty="0" err="1"/>
              <a:t>Stępnika</a:t>
            </a:r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C08726A-D57B-D7B8-804E-D77F44EBA465}"/>
              </a:ext>
            </a:extLst>
          </p:cNvPr>
          <p:cNvSpPr txBox="1"/>
          <p:nvPr/>
        </p:nvSpPr>
        <p:spPr>
          <a:xfrm>
            <a:off x="719056" y="909692"/>
            <a:ext cx="8467884" cy="3730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600">
                <a:latin typeface="Lato" panose="020F0502020204030203" pitchFamily="34" charset="-18"/>
              </a:defRPr>
            </a:lvl1pPr>
            <a:lvl2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2pPr>
            <a:lvl3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3pPr>
            <a:lvl4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4pPr>
            <a:lvl5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l-PL" sz="1800" i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Zabudowa kwartałowa poza strefą śródmiejską. Widok od strony wejścia budynku.</a:t>
            </a:r>
          </a:p>
          <a:p>
            <a:pPr algn="ctr"/>
            <a:r>
              <a:rPr lang="pl-PL" sz="1800" i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3" name="Obraz 2" descr="Obraz zawierający tekst, drzewo, zrzut ekranu, budynek&#10;&#10;Opis wygenerowany automatycznie">
            <a:extLst>
              <a:ext uri="{FF2B5EF4-FFF2-40B4-BE49-F238E27FC236}">
                <a16:creationId xmlns:a16="http://schemas.microsoft.com/office/drawing/2014/main" id="{36A7EDE6-8CF9-F59F-B76E-CF561885D2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540" y="1346199"/>
            <a:ext cx="8244916" cy="536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832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2">
            <a:extLst>
              <a:ext uri="{FF2B5EF4-FFF2-40B4-BE49-F238E27FC236}">
                <a16:creationId xmlns:a16="http://schemas.microsoft.com/office/drawing/2014/main" id="{F93FEB51-D3D0-00DE-81A1-C312C8A7D2ED}"/>
              </a:ext>
            </a:extLst>
          </p:cNvPr>
          <p:cNvSpPr txBox="1">
            <a:spLocks/>
          </p:cNvSpPr>
          <p:nvPr/>
        </p:nvSpPr>
        <p:spPr>
          <a:xfrm>
            <a:off x="830540" y="305037"/>
            <a:ext cx="8244916" cy="668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3200" b="1" i="0">
                <a:solidFill>
                  <a:srgbClr val="002060"/>
                </a:solidFill>
                <a:latin typeface="Lato" panose="020F0502020204030203" pitchFamily="34" charset="-18"/>
                <a:ea typeface="+mj-ea"/>
                <a:cs typeface="+mj-cs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pl-PL" dirty="0"/>
              <a:t>Praca Łukasza </a:t>
            </a:r>
            <a:r>
              <a:rPr lang="pl-PL" dirty="0" err="1"/>
              <a:t>Stępnika</a:t>
            </a:r>
            <a:endParaRPr lang="pl-PL" dirty="0"/>
          </a:p>
        </p:txBody>
      </p:sp>
      <p:pic>
        <p:nvPicPr>
          <p:cNvPr id="4" name="Obraz 3" descr="Obraz zawierający tekst, drzewo, zrzut ekranu, budynek&#10;&#10;Opis wygenerowany automatycznie">
            <a:extLst>
              <a:ext uri="{FF2B5EF4-FFF2-40B4-BE49-F238E27FC236}">
                <a16:creationId xmlns:a16="http://schemas.microsoft.com/office/drawing/2014/main" id="{D111B853-8FF9-02D0-594A-A524A594B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39" y="895350"/>
            <a:ext cx="8436122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63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1">
            <a:extLst>
              <a:ext uri="{FF2B5EF4-FFF2-40B4-BE49-F238E27FC236}">
                <a16:creationId xmlns:a16="http://schemas.microsoft.com/office/drawing/2014/main" id="{84BB8009-0431-B06D-56E4-C15B00BE4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488" y="2403822"/>
            <a:ext cx="4523484" cy="641791"/>
          </a:xfrm>
        </p:spPr>
        <p:txBody>
          <a:bodyPr/>
          <a:lstStyle/>
          <a:p>
            <a:r>
              <a:rPr lang="pl-PL" sz="1400" dirty="0">
                <a:solidFill>
                  <a:srgbClr val="002060"/>
                </a:solidFill>
              </a:rPr>
              <a:t>Budynek z 24 mieszkaniami</a:t>
            </a:r>
          </a:p>
        </p:txBody>
      </p:sp>
      <p:sp>
        <p:nvSpPr>
          <p:cNvPr id="8" name="Symbol zastępczy zawartości 3">
            <a:extLst>
              <a:ext uri="{FF2B5EF4-FFF2-40B4-BE49-F238E27FC236}">
                <a16:creationId xmlns:a16="http://schemas.microsoft.com/office/drawing/2014/main" id="{11C43697-C754-E845-DACF-BD908C110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7488" y="3172564"/>
            <a:ext cx="4523484" cy="2597176"/>
          </a:xfrm>
        </p:spPr>
        <p:txBody>
          <a:bodyPr/>
          <a:lstStyle/>
          <a:p>
            <a:pPr marL="0" indent="0">
              <a:buNone/>
            </a:pPr>
            <a:r>
              <a:rPr lang="pl-PL" sz="1400" dirty="0"/>
              <a:t>Zaprojektowany budynek w kształcie litery L złożony z dwóch brył trzykondygnacyjnych z łącznikami parterowymi zawiera 24 mieszkania, pomieszczenia wspólne mieszkańców i rozbudowany program usługowy, z możliwością zamiany na dodatkowe mieszkania. </a:t>
            </a:r>
          </a:p>
          <a:p>
            <a:pPr marL="0" indent="0">
              <a:buNone/>
            </a:pPr>
            <a:r>
              <a:rPr lang="pl-PL" sz="1400" dirty="0"/>
              <a:t>Komunikacja pionowa dwoma klatkami schodowymi </a:t>
            </a:r>
            <a:br>
              <a:rPr lang="pl-PL" sz="1400" dirty="0"/>
            </a:br>
            <a:r>
              <a:rPr lang="pl-PL" sz="1400" dirty="0"/>
              <a:t>i dwoma windami. </a:t>
            </a:r>
          </a:p>
          <a:p>
            <a:pPr marL="0" indent="0">
              <a:buNone/>
            </a:pPr>
            <a:r>
              <a:rPr lang="pl-PL" sz="1400" dirty="0"/>
              <a:t>Projekt umożliwia różne położenie względem stron świata. </a:t>
            </a: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</a:endParaRPr>
          </a:p>
        </p:txBody>
      </p:sp>
      <p:sp>
        <p:nvSpPr>
          <p:cNvPr id="9" name="Tytuł 5">
            <a:extLst>
              <a:ext uri="{FF2B5EF4-FFF2-40B4-BE49-F238E27FC236}">
                <a16:creationId xmlns:a16="http://schemas.microsoft.com/office/drawing/2014/main" id="{AF12B0CD-DA50-D2C5-88F2-52F2EEB2A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1031403"/>
            <a:ext cx="4525072" cy="1025997"/>
          </a:xfrm>
        </p:spPr>
        <p:txBody>
          <a:bodyPr>
            <a:normAutofit/>
          </a:bodyPr>
          <a:lstStyle/>
          <a:p>
            <a:r>
              <a:rPr lang="pl-PL" sz="2800" dirty="0"/>
              <a:t>Racing Green </a:t>
            </a:r>
            <a:r>
              <a:rPr lang="pl-PL" sz="2800" dirty="0" err="1"/>
              <a:t>Interiors</a:t>
            </a:r>
            <a:r>
              <a:rPr lang="pl-PL" sz="2800" dirty="0"/>
              <a:t> </a:t>
            </a:r>
            <a:r>
              <a:rPr lang="pl-PL" sz="2800" dirty="0" err="1"/>
              <a:t>Ltd</a:t>
            </a:r>
            <a:endParaRPr lang="pl-PL" sz="2800" dirty="0"/>
          </a:p>
        </p:txBody>
      </p:sp>
      <p:sp>
        <p:nvSpPr>
          <p:cNvPr id="10" name="Podtytuł 2">
            <a:extLst>
              <a:ext uri="{FF2B5EF4-FFF2-40B4-BE49-F238E27FC236}">
                <a16:creationId xmlns:a16="http://schemas.microsoft.com/office/drawing/2014/main" id="{401A6DBD-79D9-D7DA-7510-D6CE5149ECC8}"/>
              </a:ext>
            </a:extLst>
          </p:cNvPr>
          <p:cNvSpPr txBox="1">
            <a:spLocks/>
          </p:cNvSpPr>
          <p:nvPr/>
        </p:nvSpPr>
        <p:spPr>
          <a:xfrm>
            <a:off x="239192" y="337896"/>
            <a:ext cx="5018484" cy="8536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600" b="1" kern="1200">
                <a:solidFill>
                  <a:schemeClr val="bg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002060"/>
                </a:solidFill>
              </a:rPr>
              <a:t>Praca konkursowa opracowana przez uczestnika samodzielnie biorącego udział w Konkursie:</a:t>
            </a:r>
            <a:br>
              <a:rPr lang="pl-PL" dirty="0">
                <a:solidFill>
                  <a:srgbClr val="002060"/>
                </a:solidFill>
              </a:rPr>
            </a:b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12" name="Symbol zastępczy zawartości 10">
            <a:extLst>
              <a:ext uri="{FF2B5EF4-FFF2-40B4-BE49-F238E27FC236}">
                <a16:creationId xmlns:a16="http://schemas.microsoft.com/office/drawing/2014/main" id="{F8916A5F-3066-5068-154D-03BF7436AFE6}"/>
              </a:ext>
            </a:extLst>
          </p:cNvPr>
          <p:cNvSpPr txBox="1">
            <a:spLocks/>
          </p:cNvSpPr>
          <p:nvPr/>
        </p:nvSpPr>
        <p:spPr>
          <a:xfrm>
            <a:off x="5165030" y="1364113"/>
            <a:ext cx="4523484" cy="1681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400">
                <a:latin typeface="Lato" panose="020F0502020204030203" pitchFamily="34" charset="-18"/>
              </a:defRPr>
            </a:lvl1pPr>
            <a:lvl2pPr indent="0">
              <a:lnSpc>
                <a:spcPct val="100000"/>
              </a:lnSpc>
              <a:spcBef>
                <a:spcPts val="500"/>
              </a:spcBef>
              <a:buFontTx/>
              <a:buNone/>
              <a:defRPr sz="1400">
                <a:latin typeface="Lato" panose="020F0502020204030203" pitchFamily="34" charset="-18"/>
              </a:defRPr>
            </a:lvl2pPr>
            <a:lvl3pPr indent="0">
              <a:lnSpc>
                <a:spcPct val="100000"/>
              </a:lnSpc>
              <a:spcBef>
                <a:spcPts val="500"/>
              </a:spcBef>
              <a:buFontTx/>
              <a:buNone/>
              <a:defRPr sz="1400">
                <a:latin typeface="Lato" panose="020F0502020204030203" pitchFamily="34" charset="-18"/>
              </a:defRPr>
            </a:lvl3pPr>
            <a:lvl4pPr indent="0">
              <a:lnSpc>
                <a:spcPct val="100000"/>
              </a:lnSpc>
              <a:spcBef>
                <a:spcPts val="500"/>
              </a:spcBef>
              <a:buFontTx/>
              <a:buNone/>
              <a:defRPr sz="1400">
                <a:latin typeface="Lato" panose="020F0502020204030203" pitchFamily="34" charset="-18"/>
              </a:defRPr>
            </a:lvl4pPr>
            <a:lvl5pPr indent="0">
              <a:lnSpc>
                <a:spcPct val="100000"/>
              </a:lnSpc>
              <a:spcBef>
                <a:spcPts val="500"/>
              </a:spcBef>
              <a:buFontTx/>
              <a:buNone/>
              <a:defRPr sz="1400">
                <a:latin typeface="Lato" panose="020F0502020204030203" pitchFamily="34" charset="-18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l-PL" i="1" dirty="0"/>
              <a:t>Skład zespołu autorskiego:</a:t>
            </a:r>
          </a:p>
          <a:p>
            <a:r>
              <a:rPr lang="pl-PL" i="1" dirty="0"/>
              <a:t>Michał </a:t>
            </a:r>
            <a:r>
              <a:rPr lang="pl-PL" i="1" dirty="0" err="1"/>
              <a:t>Owadowicz</a:t>
            </a:r>
            <a:r>
              <a:rPr lang="pl-PL" i="1" dirty="0"/>
              <a:t> (Podkowa Leśna), Michał </a:t>
            </a:r>
            <a:r>
              <a:rPr lang="pl-PL" i="1" dirty="0" err="1"/>
              <a:t>Dołbniak</a:t>
            </a:r>
            <a:r>
              <a:rPr lang="pl-PL" i="1" dirty="0"/>
              <a:t> (Piaseczno), Tomasz </a:t>
            </a:r>
            <a:r>
              <a:rPr lang="pl-PL" i="1" dirty="0" err="1"/>
              <a:t>Szymosz</a:t>
            </a:r>
            <a:r>
              <a:rPr lang="pl-PL" i="1" dirty="0"/>
              <a:t> (Warszawa), Maciej </a:t>
            </a:r>
            <a:r>
              <a:rPr lang="pl-PL" i="1" dirty="0" err="1"/>
              <a:t>Szpalerski</a:t>
            </a:r>
            <a:r>
              <a:rPr lang="pl-PL" i="1" dirty="0"/>
              <a:t> (Szczecin).</a:t>
            </a:r>
          </a:p>
        </p:txBody>
      </p:sp>
    </p:spTree>
    <p:extLst>
      <p:ext uri="{BB962C8B-B14F-4D97-AF65-F5344CB8AC3E}">
        <p14:creationId xmlns:p14="http://schemas.microsoft.com/office/powerpoint/2010/main" val="36390817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3">
            <a:extLst>
              <a:ext uri="{FF2B5EF4-FFF2-40B4-BE49-F238E27FC236}">
                <a16:creationId xmlns:a16="http://schemas.microsoft.com/office/drawing/2014/main" id="{DC2A475B-73DB-FC0C-044E-581789B432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8288" y="997744"/>
            <a:ext cx="4523484" cy="5166118"/>
          </a:xfrm>
        </p:spPr>
        <p:txBody>
          <a:bodyPr/>
          <a:lstStyle/>
          <a:p>
            <a:pPr marL="0" indent="0">
              <a:buNone/>
            </a:pPr>
            <a:r>
              <a:rPr lang="pl-PL" sz="1400" dirty="0"/>
              <a:t>Wyraz architektoniczny opiera się na zestawieniu tynkowanych elewacji z odrębnymi konstrukcjami balkonów ujętymi w rytmy filarów o wysokości budynku, z eksponowanym materiałem: fakturowanymi bloczkami betonowymi lub dostępnym lokalnie kamieniem. </a:t>
            </a:r>
          </a:p>
          <a:p>
            <a:pPr marL="0" indent="0">
              <a:buNone/>
            </a:pPr>
            <a:r>
              <a:rPr lang="pl-PL" sz="1400" dirty="0"/>
              <a:t>Balustrady balkonów wykonane są z prefabrykowanych donic na zieleń. </a:t>
            </a:r>
          </a:p>
          <a:p>
            <a:pPr marL="0" indent="0">
              <a:buNone/>
            </a:pPr>
            <a:r>
              <a:rPr lang="pl-PL" sz="1400" dirty="0"/>
              <a:t>Technologia realizacji jest tradycyjna, dzięki zdyscyplinowanej geometrii możliwa prefabrykacja. </a:t>
            </a:r>
          </a:p>
          <a:p>
            <a:pPr marL="0" indent="0">
              <a:buNone/>
            </a:pPr>
            <a:r>
              <a:rPr lang="pl-PL" sz="1400" dirty="0"/>
              <a:t>Rozwiązania mieszkań atrakcyjne i zróżnicowane, </a:t>
            </a:r>
            <a:br>
              <a:rPr lang="pl-PL" sz="1400" dirty="0"/>
            </a:br>
            <a:r>
              <a:rPr lang="pl-PL" sz="1400" dirty="0"/>
              <a:t>w tym propozycje układów ze stołem jadalnym w powiększonych hallach i wykorzystaniem dużego pokoju jako sypialni.</a:t>
            </a:r>
          </a:p>
          <a:p>
            <a:pPr marL="0" indent="0">
              <a:buNone/>
            </a:pPr>
            <a:endParaRPr lang="pl-PL" sz="1400" dirty="0"/>
          </a:p>
        </p:txBody>
      </p:sp>
      <p:sp>
        <p:nvSpPr>
          <p:cNvPr id="3" name="Symbol zastępczy zawartości 13">
            <a:extLst>
              <a:ext uri="{FF2B5EF4-FFF2-40B4-BE49-F238E27FC236}">
                <a16:creationId xmlns:a16="http://schemas.microsoft.com/office/drawing/2014/main" id="{B6E84F0A-C006-4DCB-7E78-E0FD9EF0966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5114230" y="997744"/>
            <a:ext cx="4523484" cy="5166118"/>
          </a:xfrm>
        </p:spPr>
        <p:txBody>
          <a:bodyPr/>
          <a:lstStyle/>
          <a:p>
            <a:pPr marL="0" indent="0">
              <a:buNone/>
            </a:pPr>
            <a:r>
              <a:rPr lang="pl-PL" sz="1400" dirty="0"/>
              <a:t>Parametry cieplne przegród wyraźnie lepsze od wymaganych przepisami, wraz z gruntową pompą ciepła dla potrzeb co i </a:t>
            </a:r>
            <a:r>
              <a:rPr lang="pl-PL" sz="1400" dirty="0" err="1"/>
              <a:t>cwu</a:t>
            </a:r>
            <a:r>
              <a:rPr lang="pl-PL" sz="1400" dirty="0"/>
              <a:t> oraz instalacją fotowoltaiczną na dachu pozwalają osiągnąć wskaźnik EP = 32 kWh/(m²·rok). </a:t>
            </a:r>
          </a:p>
          <a:p>
            <a:pPr marL="0" indent="0">
              <a:buNone/>
            </a:pPr>
            <a:r>
              <a:rPr lang="pl-PL" sz="1400" dirty="0"/>
              <a:t>Zaproponowano atrakcyjne elementy zagospodarowania terenu, w tym wykorzystanie konstrukcji balkonów do zadaszenia wejść parteru i pokonywania różnic poziomów oraz sposób zagospodarowania wód opadowych z kilkustopniową retencją powierzchniową oraz zasilaniem wody do podlewania ze zbiorników podziemnych.</a:t>
            </a:r>
          </a:p>
          <a:p>
            <a:pPr marL="0" indent="0">
              <a:buNone/>
            </a:pPr>
            <a:r>
              <a:rPr lang="pl-PL" sz="1400" dirty="0"/>
              <a:t>Powierzchnia użytkowa mieszkań 1204,00 m². </a:t>
            </a:r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2978350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D44942-90D3-160B-F2AD-C0FFCBE74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/>
              <a:t>Cel konkursu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671FD48-7FB7-199A-884F-2A414E866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l-PL" sz="2000" dirty="0"/>
              <a:t>Uzyskanie maksymalnie </a:t>
            </a:r>
            <a:br>
              <a:rPr lang="pl-PL" sz="2000" dirty="0"/>
            </a:br>
            <a:r>
              <a:rPr lang="pl-PL" sz="2000" dirty="0"/>
              <a:t>5 najlepszych pod względem architektonicznym i funkcjonalno-użytkowym koncepcji architektonicznych typowego wielorodzinnego budynku mieszkalnego o obniżonej energochłonności.</a:t>
            </a:r>
          </a:p>
          <a:p>
            <a:pPr marL="0" indent="0">
              <a:lnSpc>
                <a:spcPct val="100000"/>
              </a:lnSpc>
              <a:buNone/>
            </a:pPr>
            <a:endParaRPr lang="pl-PL" sz="2000" dirty="0"/>
          </a:p>
        </p:txBody>
      </p:sp>
      <p:pic>
        <p:nvPicPr>
          <p:cNvPr id="13" name="Obraz 12" descr="Obraz zawierający tekst, Materiały biurowe, pismo odręczne&#10;&#10;Opis wygenerowany automatycznie">
            <a:extLst>
              <a:ext uri="{FF2B5EF4-FFF2-40B4-BE49-F238E27FC236}">
                <a16:creationId xmlns:a16="http://schemas.microsoft.com/office/drawing/2014/main" id="{F18E189B-B428-9A86-3662-B001E82878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3" r="10527"/>
          <a:stretch/>
        </p:blipFill>
        <p:spPr>
          <a:xfrm>
            <a:off x="4953000" y="1184606"/>
            <a:ext cx="4812631" cy="457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948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2">
            <a:extLst>
              <a:ext uri="{FF2B5EF4-FFF2-40B4-BE49-F238E27FC236}">
                <a16:creationId xmlns:a16="http://schemas.microsoft.com/office/drawing/2014/main" id="{F93FEB51-D3D0-00DE-81A1-C312C8A7D2ED}"/>
              </a:ext>
            </a:extLst>
          </p:cNvPr>
          <p:cNvSpPr txBox="1">
            <a:spLocks/>
          </p:cNvSpPr>
          <p:nvPr/>
        </p:nvSpPr>
        <p:spPr>
          <a:xfrm>
            <a:off x="830542" y="359756"/>
            <a:ext cx="8244916" cy="668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3200" b="1" i="0">
                <a:solidFill>
                  <a:srgbClr val="002060"/>
                </a:solidFill>
                <a:latin typeface="Lato" panose="020F0502020204030203" pitchFamily="34" charset="-18"/>
                <a:ea typeface="+mj-ea"/>
                <a:cs typeface="+mj-cs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pl-PL" dirty="0"/>
              <a:t>Praca Racing Green </a:t>
            </a:r>
            <a:r>
              <a:rPr lang="pl-PL" dirty="0" err="1"/>
              <a:t>Interiors</a:t>
            </a:r>
            <a:r>
              <a:rPr lang="pl-PL" dirty="0"/>
              <a:t> </a:t>
            </a:r>
            <a:r>
              <a:rPr lang="pl-PL" dirty="0" err="1"/>
              <a:t>Ltd</a:t>
            </a:r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C08726A-D57B-D7B8-804E-D77F44EBA465}"/>
              </a:ext>
            </a:extLst>
          </p:cNvPr>
          <p:cNvSpPr txBox="1"/>
          <p:nvPr/>
        </p:nvSpPr>
        <p:spPr>
          <a:xfrm>
            <a:off x="719058" y="935092"/>
            <a:ext cx="8467884" cy="3730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600">
                <a:latin typeface="Lato" panose="020F0502020204030203" pitchFamily="34" charset="-18"/>
              </a:defRPr>
            </a:lvl1pPr>
            <a:lvl2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2pPr>
            <a:lvl3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3pPr>
            <a:lvl4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4pPr>
            <a:lvl5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l-PL" sz="1800" i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Widok z narożnika ulic.</a:t>
            </a:r>
          </a:p>
        </p:txBody>
      </p:sp>
      <p:pic>
        <p:nvPicPr>
          <p:cNvPr id="5" name="Obraz 4" descr="Obraz zawierający tekst, drzewo, mapa, gazeta">
            <a:extLst>
              <a:ext uri="{FF2B5EF4-FFF2-40B4-BE49-F238E27FC236}">
                <a16:creationId xmlns:a16="http://schemas.microsoft.com/office/drawing/2014/main" id="{BAD7D3A3-0A76-03AB-DDAA-4576EF0E66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58" r="1977"/>
          <a:stretch/>
        </p:blipFill>
        <p:spPr>
          <a:xfrm>
            <a:off x="210836" y="1781200"/>
            <a:ext cx="9484328" cy="414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234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2">
            <a:extLst>
              <a:ext uri="{FF2B5EF4-FFF2-40B4-BE49-F238E27FC236}">
                <a16:creationId xmlns:a16="http://schemas.microsoft.com/office/drawing/2014/main" id="{F93FEB51-D3D0-00DE-81A1-C312C8A7D2ED}"/>
              </a:ext>
            </a:extLst>
          </p:cNvPr>
          <p:cNvSpPr txBox="1">
            <a:spLocks/>
          </p:cNvSpPr>
          <p:nvPr/>
        </p:nvSpPr>
        <p:spPr>
          <a:xfrm>
            <a:off x="830542" y="359756"/>
            <a:ext cx="8244916" cy="668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3200" b="1" i="0">
                <a:solidFill>
                  <a:srgbClr val="002060"/>
                </a:solidFill>
                <a:latin typeface="Lato" panose="020F0502020204030203" pitchFamily="34" charset="-18"/>
                <a:ea typeface="+mj-ea"/>
                <a:cs typeface="+mj-cs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pl-PL" dirty="0"/>
              <a:t>Praca Racing Green </a:t>
            </a:r>
            <a:r>
              <a:rPr lang="pl-PL" dirty="0" err="1"/>
              <a:t>Interiors</a:t>
            </a:r>
            <a:r>
              <a:rPr lang="pl-PL" dirty="0"/>
              <a:t> </a:t>
            </a:r>
            <a:r>
              <a:rPr lang="pl-PL" dirty="0" err="1"/>
              <a:t>Ltd</a:t>
            </a:r>
            <a:endParaRPr lang="pl-PL" dirty="0"/>
          </a:p>
        </p:txBody>
      </p:sp>
      <p:pic>
        <p:nvPicPr>
          <p:cNvPr id="5" name="Obraz 4" descr="Obraz zawierający tekst, drzewo, mapa, gazeta&#10;&#10;Opis wygenerowany automatycznie">
            <a:extLst>
              <a:ext uri="{FF2B5EF4-FFF2-40B4-BE49-F238E27FC236}">
                <a16:creationId xmlns:a16="http://schemas.microsoft.com/office/drawing/2014/main" id="{E4805740-F25B-A703-A59A-38970D58A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35" y="947987"/>
            <a:ext cx="8360929" cy="585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467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1">
            <a:extLst>
              <a:ext uri="{FF2B5EF4-FFF2-40B4-BE49-F238E27FC236}">
                <a16:creationId xmlns:a16="http://schemas.microsoft.com/office/drawing/2014/main" id="{84BB8009-0431-B06D-56E4-C15B00BE4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488" y="2403822"/>
            <a:ext cx="4523484" cy="641791"/>
          </a:xfrm>
        </p:spPr>
        <p:txBody>
          <a:bodyPr/>
          <a:lstStyle/>
          <a:p>
            <a:r>
              <a:rPr lang="pl-PL" sz="1400" dirty="0">
                <a:solidFill>
                  <a:srgbClr val="002060"/>
                </a:solidFill>
              </a:rPr>
              <a:t>Budynek z 24 mieszkaniami</a:t>
            </a:r>
          </a:p>
        </p:txBody>
      </p:sp>
      <p:sp>
        <p:nvSpPr>
          <p:cNvPr id="8" name="Symbol zastępczy zawartości 3">
            <a:extLst>
              <a:ext uri="{FF2B5EF4-FFF2-40B4-BE49-F238E27FC236}">
                <a16:creationId xmlns:a16="http://schemas.microsoft.com/office/drawing/2014/main" id="{11C43697-C754-E845-DACF-BD908C110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7488" y="3172564"/>
            <a:ext cx="4523484" cy="2809136"/>
          </a:xfrm>
        </p:spPr>
        <p:txBody>
          <a:bodyPr/>
          <a:lstStyle/>
          <a:p>
            <a:pPr marL="0" indent="0">
              <a:buNone/>
            </a:pPr>
            <a:r>
              <a:rPr lang="pl-PL" sz="1400" dirty="0"/>
              <a:t>Budynek z centralnym wydłużonym hallem - klatką schodową, jednoklatkowy, bryła prosta i zwarta o szerokim trakcie i orientacji dłuższego boku w osi północ-południe z odchyleniami wynikającymi z wymagań nasłonecznienia mieszkań. </a:t>
            </a:r>
          </a:p>
          <a:p>
            <a:pPr marL="0" indent="0">
              <a:buNone/>
            </a:pPr>
            <a:r>
              <a:rPr lang="pl-PL" sz="1400" dirty="0"/>
              <a:t>Na dachu: szklarnia, ogród zimowy, taras rekreacyjny, zieleń ogólnodostępna, ogród warzywny, zielnik dostępne schodami oraz windą. </a:t>
            </a:r>
          </a:p>
          <a:p>
            <a:pPr marL="0" indent="0">
              <a:buNone/>
            </a:pPr>
            <a:r>
              <a:rPr lang="pl-PL" sz="1400" dirty="0"/>
              <a:t>W budynku zlokalizowano 24 mieszkania oraz na parterze lokal usługowy i świetlicę mieszkańców, </a:t>
            </a:r>
            <a:br>
              <a:rPr lang="pl-PL" sz="1400" dirty="0"/>
            </a:br>
            <a:r>
              <a:rPr lang="pl-PL" sz="1400" dirty="0"/>
              <a:t>z możliwością zamiany na dwa mieszkania. </a:t>
            </a:r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</a:endParaRPr>
          </a:p>
        </p:txBody>
      </p:sp>
      <p:sp>
        <p:nvSpPr>
          <p:cNvPr id="9" name="Tytuł 5">
            <a:extLst>
              <a:ext uri="{FF2B5EF4-FFF2-40B4-BE49-F238E27FC236}">
                <a16:creationId xmlns:a16="http://schemas.microsoft.com/office/drawing/2014/main" id="{AF12B0CD-DA50-D2C5-88F2-52F2EEB2A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1031404"/>
            <a:ext cx="4525072" cy="1245468"/>
          </a:xfrm>
        </p:spPr>
        <p:txBody>
          <a:bodyPr>
            <a:normAutofit/>
          </a:bodyPr>
          <a:lstStyle/>
          <a:p>
            <a:r>
              <a:rPr lang="pl-PL" sz="32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Młynarczyk Architekci </a:t>
            </a:r>
            <a:r>
              <a:rPr lang="pl-PL" sz="14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sp. z o.o.</a:t>
            </a:r>
            <a:endParaRPr lang="pl-PL" sz="1400" dirty="0"/>
          </a:p>
        </p:txBody>
      </p:sp>
      <p:sp>
        <p:nvSpPr>
          <p:cNvPr id="10" name="Podtytuł 2">
            <a:extLst>
              <a:ext uri="{FF2B5EF4-FFF2-40B4-BE49-F238E27FC236}">
                <a16:creationId xmlns:a16="http://schemas.microsoft.com/office/drawing/2014/main" id="{401A6DBD-79D9-D7DA-7510-D6CE5149ECC8}"/>
              </a:ext>
            </a:extLst>
          </p:cNvPr>
          <p:cNvSpPr txBox="1">
            <a:spLocks/>
          </p:cNvSpPr>
          <p:nvPr/>
        </p:nvSpPr>
        <p:spPr>
          <a:xfrm>
            <a:off x="239192" y="337896"/>
            <a:ext cx="5018484" cy="8536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600" b="1" kern="1200">
                <a:solidFill>
                  <a:schemeClr val="bg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002060"/>
                </a:solidFill>
              </a:rPr>
              <a:t>Praca konkursowa opracowana przez uczestnika samodzielnie biorącego udział w Konkursie:</a:t>
            </a:r>
            <a:br>
              <a:rPr lang="pl-PL" dirty="0">
                <a:solidFill>
                  <a:srgbClr val="002060"/>
                </a:solidFill>
              </a:rPr>
            </a:b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12" name="Symbol zastępczy zawartości 10">
            <a:extLst>
              <a:ext uri="{FF2B5EF4-FFF2-40B4-BE49-F238E27FC236}">
                <a16:creationId xmlns:a16="http://schemas.microsoft.com/office/drawing/2014/main" id="{F8916A5F-3066-5068-154D-03BF7436AFE6}"/>
              </a:ext>
            </a:extLst>
          </p:cNvPr>
          <p:cNvSpPr txBox="1">
            <a:spLocks/>
          </p:cNvSpPr>
          <p:nvPr/>
        </p:nvSpPr>
        <p:spPr>
          <a:xfrm>
            <a:off x="5165030" y="1364113"/>
            <a:ext cx="4523484" cy="1681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400">
                <a:latin typeface="Lato" panose="020F0502020204030203" pitchFamily="34" charset="-18"/>
              </a:defRPr>
            </a:lvl1pPr>
            <a:lvl2pPr indent="0">
              <a:lnSpc>
                <a:spcPct val="100000"/>
              </a:lnSpc>
              <a:spcBef>
                <a:spcPts val="500"/>
              </a:spcBef>
              <a:buFontTx/>
              <a:buNone/>
              <a:defRPr sz="1400">
                <a:latin typeface="Lato" panose="020F0502020204030203" pitchFamily="34" charset="-18"/>
              </a:defRPr>
            </a:lvl2pPr>
            <a:lvl3pPr indent="0">
              <a:lnSpc>
                <a:spcPct val="100000"/>
              </a:lnSpc>
              <a:spcBef>
                <a:spcPts val="500"/>
              </a:spcBef>
              <a:buFontTx/>
              <a:buNone/>
              <a:defRPr sz="1400">
                <a:latin typeface="Lato" panose="020F0502020204030203" pitchFamily="34" charset="-18"/>
              </a:defRPr>
            </a:lvl3pPr>
            <a:lvl4pPr indent="0">
              <a:lnSpc>
                <a:spcPct val="100000"/>
              </a:lnSpc>
              <a:spcBef>
                <a:spcPts val="500"/>
              </a:spcBef>
              <a:buFontTx/>
              <a:buNone/>
              <a:defRPr sz="1400">
                <a:latin typeface="Lato" panose="020F0502020204030203" pitchFamily="34" charset="-18"/>
              </a:defRPr>
            </a:lvl4pPr>
            <a:lvl5pPr indent="0">
              <a:lnSpc>
                <a:spcPct val="100000"/>
              </a:lnSpc>
              <a:spcBef>
                <a:spcPts val="500"/>
              </a:spcBef>
              <a:buFontTx/>
              <a:buNone/>
              <a:defRPr sz="1400">
                <a:latin typeface="Lato" panose="020F0502020204030203" pitchFamily="34" charset="-18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pl-PL" i="1" dirty="0"/>
              <a:t>Skład zespołu autorskiego:</a:t>
            </a:r>
          </a:p>
          <a:p>
            <a:r>
              <a:rPr lang="pl-PL" i="1" dirty="0"/>
              <a:t>Wojciech Młynarczyk (Warszawa), Piotr Zieliński (Warszawa), Mateusz Pankiewicz (Łódź).</a:t>
            </a:r>
          </a:p>
        </p:txBody>
      </p:sp>
    </p:spTree>
    <p:extLst>
      <p:ext uri="{BB962C8B-B14F-4D97-AF65-F5344CB8AC3E}">
        <p14:creationId xmlns:p14="http://schemas.microsoft.com/office/powerpoint/2010/main" val="30889557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3">
            <a:extLst>
              <a:ext uri="{FF2B5EF4-FFF2-40B4-BE49-F238E27FC236}">
                <a16:creationId xmlns:a16="http://schemas.microsoft.com/office/drawing/2014/main" id="{DC2A475B-73DB-FC0C-044E-581789B432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8288" y="997744"/>
            <a:ext cx="4523484" cy="5166118"/>
          </a:xfrm>
        </p:spPr>
        <p:txBody>
          <a:bodyPr/>
          <a:lstStyle/>
          <a:p>
            <a:pPr marL="0" indent="0">
              <a:buNone/>
            </a:pPr>
            <a:r>
              <a:rPr lang="pl-PL" sz="1400" dirty="0"/>
              <a:t>Technologia tradycyjna modyfikowana: ściany wewnętrzne z bloków wapienno-piaskowych, prefabrykowane płyty stropowe z betonu komórkowego, ściany zewnętrzne jednowarstwowe z bloków betonu komórkowego. </a:t>
            </a:r>
          </a:p>
          <a:p>
            <a:pPr marL="0" indent="0">
              <a:buNone/>
            </a:pPr>
            <a:r>
              <a:rPr lang="pl-PL" sz="1400" dirty="0"/>
              <a:t>Opisano możliwość zastosowania pełnej prefabrykacji, w tym wykorzystania modułów przestrzennych. </a:t>
            </a:r>
          </a:p>
          <a:p>
            <a:pPr marL="0" indent="0">
              <a:buNone/>
            </a:pPr>
            <a:r>
              <a:rPr lang="pl-PL" sz="1400" dirty="0"/>
              <a:t>Mieszkania zaprojektowane w z zastosowaniem aneksów kuchennych, w mieszkaniach większych aneksy z oknem. </a:t>
            </a:r>
          </a:p>
          <a:p>
            <a:pPr marL="0" indent="0">
              <a:buNone/>
            </a:pPr>
            <a:r>
              <a:rPr lang="pl-PL" sz="1400" dirty="0"/>
              <a:t>Systemy instalacyjne oparte są na gruntowej pompie ciepła dla co grzejnikowego, dachowej instalacji fotowoltaicznej biorącej udział w przygotowaniu </a:t>
            </a:r>
            <a:r>
              <a:rPr lang="pl-PL" sz="1400" dirty="0" err="1"/>
              <a:t>cwu</a:t>
            </a:r>
            <a:r>
              <a:rPr lang="pl-PL" sz="1400" dirty="0"/>
              <a:t> oraz wentylacji </a:t>
            </a:r>
            <a:r>
              <a:rPr lang="pl-PL" sz="1400" dirty="0" err="1"/>
              <a:t>nawiewno</a:t>
            </a:r>
            <a:r>
              <a:rPr lang="pl-PL" sz="1400" dirty="0"/>
              <a:t>-wyciągowej z wysokosprawnym odzyskiem ciepła. </a:t>
            </a:r>
          </a:p>
          <a:p>
            <a:pPr marL="0" indent="0">
              <a:buNone/>
            </a:pPr>
            <a:endParaRPr lang="pl-PL" sz="1400" dirty="0"/>
          </a:p>
        </p:txBody>
      </p:sp>
      <p:sp>
        <p:nvSpPr>
          <p:cNvPr id="3" name="Symbol zastępczy zawartości 13">
            <a:extLst>
              <a:ext uri="{FF2B5EF4-FFF2-40B4-BE49-F238E27FC236}">
                <a16:creationId xmlns:a16="http://schemas.microsoft.com/office/drawing/2014/main" id="{B6E84F0A-C006-4DCB-7E78-E0FD9EF0966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5114230" y="997744"/>
            <a:ext cx="4626670" cy="5166118"/>
          </a:xfrm>
        </p:spPr>
        <p:txBody>
          <a:bodyPr/>
          <a:lstStyle/>
          <a:p>
            <a:pPr marL="0" indent="0">
              <a:buNone/>
            </a:pPr>
            <a:r>
              <a:rPr lang="pl-PL" sz="1400" dirty="0"/>
              <a:t>Wskaźniki: </a:t>
            </a:r>
          </a:p>
          <a:p>
            <a:pPr marL="0" indent="0">
              <a:buNone/>
            </a:pPr>
            <a:r>
              <a:rPr lang="pl-PL" sz="1400" dirty="0"/>
              <a:t>EP = 50 kWh/(m²·rok), </a:t>
            </a:r>
          </a:p>
          <a:p>
            <a:pPr marL="0" indent="0">
              <a:buNone/>
            </a:pPr>
            <a:r>
              <a:rPr lang="pl-PL" sz="1400" dirty="0"/>
              <a:t>Eu = 15 kWh/(m²·rok). </a:t>
            </a:r>
          </a:p>
          <a:p>
            <a:pPr marL="0" indent="0">
              <a:buNone/>
            </a:pPr>
            <a:r>
              <a:rPr lang="pl-PL" sz="1400" dirty="0"/>
              <a:t>Istotną rolę w efektywności energetycznej pełnić ma wysoka zdolność akumulacji energii przez konstrukcję budynku. </a:t>
            </a:r>
          </a:p>
          <a:p>
            <a:pPr marL="0" indent="0">
              <a:buNone/>
            </a:pPr>
            <a:r>
              <a:rPr lang="pl-PL" sz="1400" dirty="0"/>
              <a:t>Deklarowana powierzchnia użytkowa to 1314 m², </a:t>
            </a:r>
            <a:br>
              <a:rPr lang="pl-PL" sz="1400" dirty="0"/>
            </a:br>
            <a:r>
              <a:rPr lang="pl-PL" sz="1400" dirty="0"/>
              <a:t>w tym powierzchnia użytkowa mieszkań 1193,39 m². </a:t>
            </a:r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25668387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2">
            <a:extLst>
              <a:ext uri="{FF2B5EF4-FFF2-40B4-BE49-F238E27FC236}">
                <a16:creationId xmlns:a16="http://schemas.microsoft.com/office/drawing/2014/main" id="{F93FEB51-D3D0-00DE-81A1-C312C8A7D2ED}"/>
              </a:ext>
            </a:extLst>
          </p:cNvPr>
          <p:cNvSpPr txBox="1">
            <a:spLocks/>
          </p:cNvSpPr>
          <p:nvPr/>
        </p:nvSpPr>
        <p:spPr>
          <a:xfrm>
            <a:off x="722884" y="330438"/>
            <a:ext cx="8460231" cy="668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3200" b="1" i="0">
                <a:solidFill>
                  <a:srgbClr val="002060"/>
                </a:solidFill>
                <a:latin typeface="Lato" panose="020F0502020204030203" pitchFamily="34" charset="-18"/>
                <a:ea typeface="+mj-ea"/>
                <a:cs typeface="+mj-cs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pl-PL" dirty="0"/>
              <a:t>Praca Młynarczyk Architekci sp. z o.o.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4C08726A-D57B-D7B8-804E-D77F44EBA465}"/>
              </a:ext>
            </a:extLst>
          </p:cNvPr>
          <p:cNvSpPr txBox="1"/>
          <p:nvPr/>
        </p:nvSpPr>
        <p:spPr>
          <a:xfrm>
            <a:off x="722884" y="862889"/>
            <a:ext cx="8467884" cy="3730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600">
                <a:latin typeface="Lato" panose="020F0502020204030203" pitchFamily="34" charset="-18"/>
              </a:defRPr>
            </a:lvl1pPr>
            <a:lvl2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2pPr>
            <a:lvl3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3pPr>
            <a:lvl4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4pPr>
            <a:lvl5pPr indent="0">
              <a:lnSpc>
                <a:spcPct val="100000"/>
              </a:lnSpc>
              <a:spcBef>
                <a:spcPts val="500"/>
              </a:spcBef>
              <a:buFontTx/>
              <a:buNone/>
              <a:defRPr sz="1600">
                <a:latin typeface="Lato" panose="020F0502020204030203" pitchFamily="34" charset="-18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l-PL" sz="1800" i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Widok od strony wejścia głównego do budynku.</a:t>
            </a:r>
          </a:p>
        </p:txBody>
      </p:sp>
      <p:pic>
        <p:nvPicPr>
          <p:cNvPr id="3" name="Obraz 2" descr="Obraz zawierający tekst, meble, dom, stół&#10;&#10;Opis wygenerowany automatycznie">
            <a:extLst>
              <a:ext uri="{FF2B5EF4-FFF2-40B4-BE49-F238E27FC236}">
                <a16:creationId xmlns:a16="http://schemas.microsoft.com/office/drawing/2014/main" id="{3C80E152-8E77-54D3-31A6-83CAE8F973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883" y="1354226"/>
            <a:ext cx="8460232" cy="517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189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2">
            <a:extLst>
              <a:ext uri="{FF2B5EF4-FFF2-40B4-BE49-F238E27FC236}">
                <a16:creationId xmlns:a16="http://schemas.microsoft.com/office/drawing/2014/main" id="{F93FEB51-D3D0-00DE-81A1-C312C8A7D2ED}"/>
              </a:ext>
            </a:extLst>
          </p:cNvPr>
          <p:cNvSpPr txBox="1">
            <a:spLocks/>
          </p:cNvSpPr>
          <p:nvPr/>
        </p:nvSpPr>
        <p:spPr>
          <a:xfrm>
            <a:off x="722884" y="330438"/>
            <a:ext cx="8460231" cy="668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3200" b="1" i="0">
                <a:solidFill>
                  <a:srgbClr val="002060"/>
                </a:solidFill>
                <a:latin typeface="Lato" panose="020F0502020204030203" pitchFamily="34" charset="-18"/>
                <a:ea typeface="+mj-ea"/>
                <a:cs typeface="+mj-cs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pl-PL" dirty="0"/>
              <a:t>Praca Młynarczyk Architekci sp. z o.o.</a:t>
            </a:r>
          </a:p>
        </p:txBody>
      </p:sp>
      <p:pic>
        <p:nvPicPr>
          <p:cNvPr id="6" name="Obraz 5" descr="Obraz zawierający tekst, dom, drzewo, budynek&#10;&#10;Opis wygenerowany automatycznie">
            <a:extLst>
              <a:ext uri="{FF2B5EF4-FFF2-40B4-BE49-F238E27FC236}">
                <a16:creationId xmlns:a16="http://schemas.microsoft.com/office/drawing/2014/main" id="{639742AC-D17F-7803-1AC7-3CFF4D12E0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1"/>
          <a:stretch/>
        </p:blipFill>
        <p:spPr>
          <a:xfrm>
            <a:off x="627752" y="998593"/>
            <a:ext cx="8650494" cy="583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766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1711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030EA85D-E7AA-C4A8-DDDD-5F2C8AA624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13024" y="1557337"/>
            <a:ext cx="7079952" cy="37433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4000" dirty="0"/>
              <a:t>Wyróżnione prace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607C4E-EE68-F1A4-ACF1-671733220F45}"/>
              </a:ext>
            </a:extLst>
          </p:cNvPr>
          <p:cNvSpPr txBox="1">
            <a:spLocks/>
          </p:cNvSpPr>
          <p:nvPr/>
        </p:nvSpPr>
        <p:spPr>
          <a:xfrm>
            <a:off x="4162425" y="4933949"/>
            <a:ext cx="5353050" cy="15335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1200" i="1" dirty="0">
                <a:solidFill>
                  <a:schemeClr val="bg1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Zgodnie z założeniami konkursu architektonicznego dla wyróżnionych prac </a:t>
            </a:r>
            <a:br>
              <a:rPr lang="pl-PL" sz="1200" i="1" dirty="0">
                <a:solidFill>
                  <a:schemeClr val="bg1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200" i="1" dirty="0">
                <a:solidFill>
                  <a:schemeClr val="bg1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 będzie opracowywana dokumentacja projektowa.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1200" i="1" dirty="0">
                <a:solidFill>
                  <a:schemeClr val="bg1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Projekty te nie znajdą się zatem w zasobie projektów </a:t>
            </a:r>
            <a:r>
              <a:rPr lang="pl-PL" sz="1200" i="1" dirty="0">
                <a:solidFill>
                  <a:schemeClr val="bg1"/>
                </a:solidFill>
                <a:latin typeface="Lato" panose="020F0502020204030203" pitchFamily="34" charset="0"/>
                <a:cs typeface="Times New Roman" panose="02020603050405020304" pitchFamily="18" charset="0"/>
              </a:rPr>
              <a:t>architektoniczno-budowlanych prowadzonym przez Ministerstwo Rozwoju i Technologii w oparciu o ustawę z dnia 8 grudnia 2006 r. o finansowym wsparciu niektórych przedsięwzięć mieszkaniowych (Dz. U. z 2022 r. poz. 377 z </a:t>
            </a:r>
            <a:r>
              <a:rPr lang="pl-PL" sz="1200" i="1" dirty="0" err="1">
                <a:solidFill>
                  <a:schemeClr val="bg1"/>
                </a:solidFill>
                <a:latin typeface="Lato" panose="020F0502020204030203" pitchFamily="34" charset="0"/>
                <a:cs typeface="Times New Roman" panose="02020603050405020304" pitchFamily="18" charset="0"/>
              </a:rPr>
              <a:t>późn</a:t>
            </a:r>
            <a:r>
              <a:rPr lang="pl-PL" sz="1200" i="1" dirty="0">
                <a:solidFill>
                  <a:schemeClr val="bg1"/>
                </a:solidFill>
                <a:latin typeface="Lato" panose="020F0502020204030203" pitchFamily="34" charset="0"/>
                <a:cs typeface="Times New Roman" panose="02020603050405020304" pitchFamily="18" charset="0"/>
              </a:rPr>
              <a:t>. zm.). </a:t>
            </a:r>
          </a:p>
        </p:txBody>
      </p:sp>
    </p:spTree>
    <p:extLst>
      <p:ext uri="{BB962C8B-B14F-4D97-AF65-F5344CB8AC3E}">
        <p14:creationId xmlns:p14="http://schemas.microsoft.com/office/powerpoint/2010/main" val="24773777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1">
            <a:extLst>
              <a:ext uri="{FF2B5EF4-FFF2-40B4-BE49-F238E27FC236}">
                <a16:creationId xmlns:a16="http://schemas.microsoft.com/office/drawing/2014/main" id="{84BB8009-0431-B06D-56E4-C15B00BE4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488" y="2403822"/>
            <a:ext cx="4523484" cy="641791"/>
          </a:xfrm>
        </p:spPr>
        <p:txBody>
          <a:bodyPr/>
          <a:lstStyle/>
          <a:p>
            <a:r>
              <a:rPr lang="pl-PL" sz="1400" dirty="0">
                <a:solidFill>
                  <a:srgbClr val="002060"/>
                </a:solidFill>
              </a:rPr>
              <a:t>Budynek z 24 mieszkaniami</a:t>
            </a:r>
          </a:p>
        </p:txBody>
      </p:sp>
      <p:sp>
        <p:nvSpPr>
          <p:cNvPr id="8" name="Symbol zastępczy zawartości 3">
            <a:extLst>
              <a:ext uri="{FF2B5EF4-FFF2-40B4-BE49-F238E27FC236}">
                <a16:creationId xmlns:a16="http://schemas.microsoft.com/office/drawing/2014/main" id="{11C43697-C754-E845-DACF-BD908C110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7488" y="3172564"/>
            <a:ext cx="4523484" cy="2597176"/>
          </a:xfrm>
        </p:spPr>
        <p:txBody>
          <a:bodyPr/>
          <a:lstStyle/>
          <a:p>
            <a:pPr marL="0" indent="0">
              <a:buNone/>
            </a:pPr>
            <a:r>
              <a:rPr lang="pl-PL" sz="1400" dirty="0"/>
              <a:t>Budynek galeriowy, według opisu autorskiego: </a:t>
            </a:r>
            <a:br>
              <a:rPr lang="pl-PL" sz="1400" dirty="0"/>
            </a:br>
            <a:r>
              <a:rPr lang="pl-PL" sz="1400" dirty="0"/>
              <a:t>w układzie atrialnym, z wewnętrznym dziedzińcem </a:t>
            </a:r>
            <a:br>
              <a:rPr lang="pl-PL" sz="1400" dirty="0"/>
            </a:br>
            <a:r>
              <a:rPr lang="pl-PL" sz="1400" dirty="0"/>
              <a:t>i obiegającymi go galeriami, prosty, dwuklatkowy, </a:t>
            </a:r>
            <a:br>
              <a:rPr lang="pl-PL" sz="1400" dirty="0"/>
            </a:br>
            <a:r>
              <a:rPr lang="pl-PL" sz="1400" dirty="0"/>
              <a:t>z jedną windą. </a:t>
            </a:r>
          </a:p>
          <a:p>
            <a:pPr marL="0" indent="0">
              <a:buNone/>
            </a:pPr>
            <a:r>
              <a:rPr lang="pl-PL" sz="1400" dirty="0"/>
              <a:t>Bryła prosta. 24 mieszkania o powierzchni użytkowej 1268 m², bez pomieszczeń wspólnego użytku mieszkańców oraz lokali usługowych. </a:t>
            </a:r>
          </a:p>
          <a:p>
            <a:pPr marL="0" indent="0">
              <a:buNone/>
            </a:pPr>
            <a:r>
              <a:rPr lang="pl-PL" sz="1400" dirty="0"/>
              <a:t>Ściany nośne, stropy i dach części mieszkalnej z prefabrykatów w technologii CLT, trzony komunikacyjne z prefabrykatów żelbetowych. </a:t>
            </a:r>
          </a:p>
          <a:p>
            <a:pPr marL="0" indent="0">
              <a:buNone/>
            </a:pPr>
            <a:r>
              <a:rPr lang="pl-PL" sz="1400" dirty="0"/>
              <a:t>Galerie jako odrębna konstrukcja. Elewacje tynkowane z dodatkiem innych materiałów jak płytki klinkierowe. </a:t>
            </a:r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</a:endParaRPr>
          </a:p>
        </p:txBody>
      </p:sp>
      <p:sp>
        <p:nvSpPr>
          <p:cNvPr id="9" name="Tytuł 5">
            <a:extLst>
              <a:ext uri="{FF2B5EF4-FFF2-40B4-BE49-F238E27FC236}">
                <a16:creationId xmlns:a16="http://schemas.microsoft.com/office/drawing/2014/main" id="{AF12B0CD-DA50-D2C5-88F2-52F2EEB2A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1031403"/>
            <a:ext cx="4525072" cy="1440161"/>
          </a:xfrm>
        </p:spPr>
        <p:txBody>
          <a:bodyPr>
            <a:normAutofit/>
          </a:bodyPr>
          <a:lstStyle/>
          <a:p>
            <a:r>
              <a:rPr lang="pl-PL" sz="3200" b="1" dirty="0"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ANOVA ARCHITEKTURA </a:t>
            </a:r>
            <a:r>
              <a:rPr lang="pl-PL" sz="14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sp. z o.o.</a:t>
            </a:r>
            <a:endParaRPr lang="pl-PL" sz="1400" dirty="0"/>
          </a:p>
        </p:txBody>
      </p:sp>
      <p:sp>
        <p:nvSpPr>
          <p:cNvPr id="10" name="Podtytuł 2">
            <a:extLst>
              <a:ext uri="{FF2B5EF4-FFF2-40B4-BE49-F238E27FC236}">
                <a16:creationId xmlns:a16="http://schemas.microsoft.com/office/drawing/2014/main" id="{401A6DBD-79D9-D7DA-7510-D6CE5149ECC8}"/>
              </a:ext>
            </a:extLst>
          </p:cNvPr>
          <p:cNvSpPr txBox="1">
            <a:spLocks/>
          </p:cNvSpPr>
          <p:nvPr/>
        </p:nvSpPr>
        <p:spPr>
          <a:xfrm>
            <a:off x="239192" y="337896"/>
            <a:ext cx="5018484" cy="8536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600" b="1" kern="1200">
                <a:solidFill>
                  <a:schemeClr val="bg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002060"/>
                </a:solidFill>
              </a:rPr>
              <a:t>Praca konkursowa opracowana przez uczestnika samodzielnie biorącego udział w Konkursie:</a:t>
            </a:r>
            <a:br>
              <a:rPr lang="pl-PL" dirty="0">
                <a:solidFill>
                  <a:srgbClr val="002060"/>
                </a:solidFill>
              </a:rPr>
            </a:b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2" name="Symbol zastępczy zawartości 13">
            <a:extLst>
              <a:ext uri="{FF2B5EF4-FFF2-40B4-BE49-F238E27FC236}">
                <a16:creationId xmlns:a16="http://schemas.microsoft.com/office/drawing/2014/main" id="{2C451048-2A54-A354-6517-90FE2CA225A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5114230" y="997744"/>
            <a:ext cx="4626670" cy="5166118"/>
          </a:xfrm>
        </p:spPr>
        <p:txBody>
          <a:bodyPr/>
          <a:lstStyle/>
          <a:p>
            <a:pPr marL="0" indent="0">
              <a:buNone/>
            </a:pPr>
            <a:r>
              <a:rPr lang="pl-PL" sz="1400" dirty="0"/>
              <a:t>Projekt o silnym wyrazie architektonicznym i zdyscyplinowanej formie, dzięki przyjętej koncepcji wąskiego traktu pozwala na oświetlenie naturalne wszystkich pomieszczeń, ale kosztem niekorzystnego współczynnika kształtu A/V. </a:t>
            </a:r>
          </a:p>
          <a:p>
            <a:pPr marL="0" indent="0">
              <a:buNone/>
            </a:pPr>
            <a:r>
              <a:rPr lang="pl-PL" sz="1400" dirty="0"/>
              <a:t>Z projektu nie wynika możliwość dostosowania mieszkań dla potrzeb osób z niepełnosprawnościami. </a:t>
            </a:r>
          </a:p>
          <a:p>
            <a:pPr marL="0" indent="0">
              <a:buNone/>
            </a:pPr>
            <a:r>
              <a:rPr lang="pl-PL" sz="1400" dirty="0"/>
              <a:t>Dobrze zilustrowane możliwości kształtowania zespołów zabudowy z wykorzystaniem wariantów projektu. </a:t>
            </a:r>
          </a:p>
          <a:p>
            <a:pPr marL="0" indent="0">
              <a:buNone/>
            </a:pPr>
            <a:r>
              <a:rPr lang="pl-PL" sz="1400" dirty="0"/>
              <a:t>Systemy instalacyjne oparte na pompach ciepła i </a:t>
            </a:r>
            <a:r>
              <a:rPr lang="pl-PL" sz="1400" dirty="0" err="1"/>
              <a:t>fotowoltaice</a:t>
            </a:r>
            <a:r>
              <a:rPr lang="pl-PL" sz="1400" dirty="0"/>
              <a:t>. </a:t>
            </a:r>
          </a:p>
          <a:p>
            <a:pPr marL="0" indent="0">
              <a:buNone/>
            </a:pPr>
            <a:r>
              <a:rPr lang="pl-PL" sz="1400" dirty="0"/>
              <a:t>Deklarowany wskaźnik EP wynosi 20,9 kWh/(m²·rok).</a:t>
            </a:r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1115449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2">
            <a:extLst>
              <a:ext uri="{FF2B5EF4-FFF2-40B4-BE49-F238E27FC236}">
                <a16:creationId xmlns:a16="http://schemas.microsoft.com/office/drawing/2014/main" id="{F93FEB51-D3D0-00DE-81A1-C312C8A7D2ED}"/>
              </a:ext>
            </a:extLst>
          </p:cNvPr>
          <p:cNvSpPr txBox="1">
            <a:spLocks/>
          </p:cNvSpPr>
          <p:nvPr/>
        </p:nvSpPr>
        <p:spPr>
          <a:xfrm>
            <a:off x="722884" y="330438"/>
            <a:ext cx="8460231" cy="668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3200" b="1" i="0">
                <a:solidFill>
                  <a:srgbClr val="002060"/>
                </a:solidFill>
                <a:latin typeface="Lato" panose="020F0502020204030203" pitchFamily="34" charset="-18"/>
                <a:ea typeface="+mj-ea"/>
                <a:cs typeface="+mj-cs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pl-PL" dirty="0"/>
              <a:t>Praca ANOVA ARCHITEKTURA sp. z o.o.</a:t>
            </a:r>
          </a:p>
        </p:txBody>
      </p:sp>
      <p:pic>
        <p:nvPicPr>
          <p:cNvPr id="4" name="Obraz 3" descr="Obraz zawierający tekst, drzewo, zrzut ekranu, dom&#10;&#10;Opis wygenerowany automatycznie">
            <a:extLst>
              <a:ext uri="{FF2B5EF4-FFF2-40B4-BE49-F238E27FC236}">
                <a16:creationId xmlns:a16="http://schemas.microsoft.com/office/drawing/2014/main" id="{E8B04855-D4F9-BDDC-EC50-A700A0217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84" y="892263"/>
            <a:ext cx="8460231" cy="592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97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0C80AA-4C3C-5BF3-5EF0-3A75762E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/>
              <a:t>Przebieg konkursu</a:t>
            </a:r>
          </a:p>
        </p:txBody>
      </p:sp>
      <p:graphicFrame>
        <p:nvGraphicFramePr>
          <p:cNvPr id="6" name="Symbol zastępczy zawartości 3">
            <a:extLst>
              <a:ext uri="{FF2B5EF4-FFF2-40B4-BE49-F238E27FC236}">
                <a16:creationId xmlns:a16="http://schemas.microsoft.com/office/drawing/2014/main" id="{EF81D851-FAFC-FC4E-D0AE-3C7B619ADC6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39700887"/>
              </p:ext>
            </p:extLst>
          </p:nvPr>
        </p:nvGraphicFramePr>
        <p:xfrm>
          <a:off x="606425" y="1727200"/>
          <a:ext cx="8664575" cy="3502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0006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1">
            <a:extLst>
              <a:ext uri="{FF2B5EF4-FFF2-40B4-BE49-F238E27FC236}">
                <a16:creationId xmlns:a16="http://schemas.microsoft.com/office/drawing/2014/main" id="{84BB8009-0431-B06D-56E4-C15B00BE4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488" y="2403822"/>
            <a:ext cx="4523484" cy="641791"/>
          </a:xfrm>
        </p:spPr>
        <p:txBody>
          <a:bodyPr/>
          <a:lstStyle/>
          <a:p>
            <a:r>
              <a:rPr lang="pl-PL" sz="1400" dirty="0">
                <a:solidFill>
                  <a:srgbClr val="002060"/>
                </a:solidFill>
              </a:rPr>
              <a:t>Budynek z 24 mieszkaniami</a:t>
            </a:r>
          </a:p>
        </p:txBody>
      </p:sp>
      <p:sp>
        <p:nvSpPr>
          <p:cNvPr id="8" name="Symbol zastępczy zawartości 3">
            <a:extLst>
              <a:ext uri="{FF2B5EF4-FFF2-40B4-BE49-F238E27FC236}">
                <a16:creationId xmlns:a16="http://schemas.microsoft.com/office/drawing/2014/main" id="{11C43697-C754-E845-DACF-BD908C110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7488" y="3172564"/>
            <a:ext cx="4523484" cy="2597176"/>
          </a:xfrm>
        </p:spPr>
        <p:txBody>
          <a:bodyPr/>
          <a:lstStyle/>
          <a:p>
            <a:pPr marL="0" indent="0">
              <a:buNone/>
            </a:pPr>
            <a:r>
              <a:rPr lang="pl-PL" sz="1400" dirty="0"/>
              <a:t>Budynek zawiera 2 sekcje galeriowe, każda </a:t>
            </a:r>
            <a:r>
              <a:rPr lang="pl-PL" sz="1400" dirty="0">
                <a:solidFill>
                  <a:srgbClr val="002060"/>
                </a:solidFill>
              </a:rPr>
              <a:t>obsługiwana własną klatką schodową z windą. </a:t>
            </a:r>
          </a:p>
          <a:p>
            <a:pPr marL="0" indent="0">
              <a:buNone/>
            </a:pPr>
            <a:r>
              <a:rPr lang="pl-PL" sz="1400" dirty="0">
                <a:solidFill>
                  <a:srgbClr val="002060"/>
                </a:solidFill>
              </a:rPr>
              <a:t>Konstrukcja: ściany i stropy prefabrykowane, z drewna – krzyżowo klejonego. Elewacja wentylowana z drewna oraz tynk, płytki </a:t>
            </a:r>
            <a:r>
              <a:rPr lang="pl-PL" sz="1400" dirty="0" err="1">
                <a:solidFill>
                  <a:srgbClr val="002060"/>
                </a:solidFill>
              </a:rPr>
              <a:t>gresowe</a:t>
            </a:r>
            <a:r>
              <a:rPr lang="pl-PL" sz="1400" dirty="0">
                <a:solidFill>
                  <a:srgbClr val="002060"/>
                </a:solidFill>
              </a:rPr>
              <a:t>. </a:t>
            </a:r>
          </a:p>
          <a:p>
            <a:pPr marL="0" indent="0">
              <a:buNone/>
            </a:pPr>
            <a:r>
              <a:rPr lang="pl-PL" sz="1400" dirty="0">
                <a:solidFill>
                  <a:srgbClr val="002060"/>
                </a:solidFill>
              </a:rPr>
              <a:t>Na dachu </a:t>
            </a:r>
            <a:r>
              <a:rPr lang="pl-PL" sz="1400" dirty="0" err="1">
                <a:solidFill>
                  <a:srgbClr val="002060"/>
                </a:solidFill>
              </a:rPr>
              <a:t>fotowoltaika</a:t>
            </a:r>
            <a:r>
              <a:rPr lang="pl-PL" sz="1400" dirty="0">
                <a:solidFill>
                  <a:srgbClr val="002060"/>
                </a:solidFill>
              </a:rPr>
              <a:t>, urządzenia techniczne i technologicznie. Mieszkania w niestandardowych układach funkcjonalnych (proporcje powierzchni pomieszczeń, długie korytarze). </a:t>
            </a:r>
          </a:p>
          <a:p>
            <a:pPr marL="0" indent="0">
              <a:buNone/>
            </a:pPr>
            <a:r>
              <a:rPr lang="pl-PL" sz="1400" dirty="0"/>
              <a:t>Mieszkania na piętrach są wyposażone w loggie z donicami na nasadzenia zieleni. Ganki przed mieszkaniami na parterach są wyposażone w zewnętrzne komórki lokatorskie.</a:t>
            </a:r>
            <a:endParaRPr lang="pl-PL" sz="1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</a:endParaRPr>
          </a:p>
        </p:txBody>
      </p:sp>
      <p:sp>
        <p:nvSpPr>
          <p:cNvPr id="9" name="Tytuł 5">
            <a:extLst>
              <a:ext uri="{FF2B5EF4-FFF2-40B4-BE49-F238E27FC236}">
                <a16:creationId xmlns:a16="http://schemas.microsoft.com/office/drawing/2014/main" id="{AF12B0CD-DA50-D2C5-88F2-52F2EEB2A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764703"/>
            <a:ext cx="4525072" cy="1440161"/>
          </a:xfrm>
        </p:spPr>
        <p:txBody>
          <a:bodyPr>
            <a:normAutofit/>
          </a:bodyPr>
          <a:lstStyle/>
          <a:p>
            <a:r>
              <a:rPr lang="pl-PL" sz="2400" b="1" dirty="0"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k3xmore </a:t>
            </a:r>
            <a:br>
              <a:rPr lang="pl-PL" sz="2400" b="1" dirty="0">
                <a:effectLst/>
                <a:latin typeface="Arial" panose="020B0604020202020204" pitchFamily="34" charset="0"/>
                <a:ea typeface="SimSun" panose="02010600030101010101" pitchFamily="2" charset="-122"/>
              </a:rPr>
            </a:br>
            <a:r>
              <a:rPr lang="pl-PL" sz="2400" b="1" dirty="0"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pracownia architektury s.c.</a:t>
            </a:r>
            <a:br>
              <a:rPr lang="pl-PL" sz="2400" b="1" dirty="0">
                <a:effectLst/>
                <a:latin typeface="Arial" panose="020B0604020202020204" pitchFamily="34" charset="0"/>
                <a:ea typeface="SimSun" panose="02010600030101010101" pitchFamily="2" charset="-122"/>
              </a:rPr>
            </a:br>
            <a:r>
              <a:rPr lang="pl-PL" sz="1600" b="1" dirty="0"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Magdalena Orzeł-Rurańska, Kinga Bączyk</a:t>
            </a:r>
            <a:endParaRPr lang="pl-PL" sz="1600" dirty="0"/>
          </a:p>
        </p:txBody>
      </p:sp>
      <p:sp>
        <p:nvSpPr>
          <p:cNvPr id="10" name="Podtytuł 2">
            <a:extLst>
              <a:ext uri="{FF2B5EF4-FFF2-40B4-BE49-F238E27FC236}">
                <a16:creationId xmlns:a16="http://schemas.microsoft.com/office/drawing/2014/main" id="{401A6DBD-79D9-D7DA-7510-D6CE5149ECC8}"/>
              </a:ext>
            </a:extLst>
          </p:cNvPr>
          <p:cNvSpPr txBox="1">
            <a:spLocks/>
          </p:cNvSpPr>
          <p:nvPr/>
        </p:nvSpPr>
        <p:spPr>
          <a:xfrm>
            <a:off x="239192" y="337896"/>
            <a:ext cx="5018484" cy="8536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600" b="1" kern="1200">
                <a:solidFill>
                  <a:schemeClr val="bg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002060"/>
                </a:solidFill>
              </a:rPr>
              <a:t>Praca konkursowa opracowana przez uczestników wspólnie biorących udział w Konkursie:</a:t>
            </a:r>
            <a:br>
              <a:rPr lang="pl-PL" dirty="0">
                <a:solidFill>
                  <a:srgbClr val="002060"/>
                </a:solidFill>
              </a:rPr>
            </a:b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1498910C-7B00-1C7A-A876-1EC4BBF64AB0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5165030" y="1191510"/>
            <a:ext cx="4523484" cy="4578230"/>
          </a:xfrm>
        </p:spPr>
        <p:txBody>
          <a:bodyPr/>
          <a:lstStyle/>
          <a:p>
            <a:pPr marL="0" indent="0">
              <a:buNone/>
            </a:pPr>
            <a:r>
              <a:rPr lang="pl-PL" sz="1400" dirty="0"/>
              <a:t>Systemy instalacyjne oparte na standardowych źródłach ciepła, np. ciepło systemowe i pompach ciepła typu woda-powietrze tworzących wspólnie układ hybrydowy. Ponadto, planuje się zastosowanie systemu wentylacji mechanicznej z odzyskiem ciepła, ogniw fotowoltaicznych, infrastruktury do zagospodarowania wody opadowej na działce, w tym wykorzystanie zbiorników retencyjnych i sytemu odzysku wody deszczowej i jej wtórnego użycia do spłukiwania toalet, organizacji „oczka wodnego”, ogrodów deszczowych.</a:t>
            </a:r>
          </a:p>
          <a:p>
            <a:pPr marL="0" indent="0">
              <a:buNone/>
            </a:pPr>
            <a:r>
              <a:rPr lang="pl-PL" sz="1400" dirty="0"/>
              <a:t>Deklarowana wartość wskaźnika EP wynosi 50,4 kWh/(m²·rok). </a:t>
            </a:r>
          </a:p>
          <a:p>
            <a:pPr marL="0" indent="0">
              <a:buNone/>
            </a:pPr>
            <a:r>
              <a:rPr lang="pl-PL" sz="1400" dirty="0"/>
              <a:t>W budynku zlokalizowano 24 mieszkania </a:t>
            </a:r>
            <a:br>
              <a:rPr lang="pl-PL" sz="1400" dirty="0"/>
            </a:br>
            <a:r>
              <a:rPr lang="pl-PL" sz="1400" dirty="0"/>
              <a:t>o powierzchni użytkowej 1271,76 m². Bez pomieszczeń wspólnego użytkowania mieszkańców.</a:t>
            </a:r>
          </a:p>
          <a:p>
            <a:pPr marL="0" indent="0">
              <a:buNone/>
            </a:pP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8970065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2">
            <a:extLst>
              <a:ext uri="{FF2B5EF4-FFF2-40B4-BE49-F238E27FC236}">
                <a16:creationId xmlns:a16="http://schemas.microsoft.com/office/drawing/2014/main" id="{F93FEB51-D3D0-00DE-81A1-C312C8A7D2ED}"/>
              </a:ext>
            </a:extLst>
          </p:cNvPr>
          <p:cNvSpPr txBox="1">
            <a:spLocks/>
          </p:cNvSpPr>
          <p:nvPr/>
        </p:nvSpPr>
        <p:spPr>
          <a:xfrm>
            <a:off x="722884" y="330438"/>
            <a:ext cx="8460231" cy="668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3200" b="1" i="0">
                <a:solidFill>
                  <a:srgbClr val="002060"/>
                </a:solidFill>
                <a:latin typeface="Lato" panose="020F0502020204030203" pitchFamily="34" charset="-18"/>
                <a:ea typeface="+mj-ea"/>
                <a:cs typeface="+mj-cs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pl-PL" dirty="0"/>
              <a:t>Praca </a:t>
            </a:r>
            <a:r>
              <a:rPr lang="pl-PL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k3xmore pracownia architektury s.c.</a:t>
            </a:r>
            <a:endParaRPr lang="pl-PL" dirty="0"/>
          </a:p>
        </p:txBody>
      </p:sp>
      <p:pic>
        <p:nvPicPr>
          <p:cNvPr id="5" name="Obraz 4" descr="Obraz zawierający tekst, drzewo, dom, zrzut ekranu&#10;&#10;Opis wygenerowany automatycznie">
            <a:extLst>
              <a:ext uri="{FF2B5EF4-FFF2-40B4-BE49-F238E27FC236}">
                <a16:creationId xmlns:a16="http://schemas.microsoft.com/office/drawing/2014/main" id="{12B39ACC-FD17-6CFA-A555-206569FF7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84" y="903724"/>
            <a:ext cx="8460231" cy="592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966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1">
            <a:extLst>
              <a:ext uri="{FF2B5EF4-FFF2-40B4-BE49-F238E27FC236}">
                <a16:creationId xmlns:a16="http://schemas.microsoft.com/office/drawing/2014/main" id="{84BB8009-0431-B06D-56E4-C15B00BE4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488" y="2403822"/>
            <a:ext cx="4523484" cy="641791"/>
          </a:xfrm>
        </p:spPr>
        <p:txBody>
          <a:bodyPr/>
          <a:lstStyle/>
          <a:p>
            <a:r>
              <a:rPr lang="pl-PL" sz="1400" dirty="0">
                <a:solidFill>
                  <a:srgbClr val="002060"/>
                </a:solidFill>
              </a:rPr>
              <a:t>Budynek z 24 mieszkaniami</a:t>
            </a:r>
          </a:p>
        </p:txBody>
      </p:sp>
      <p:sp>
        <p:nvSpPr>
          <p:cNvPr id="8" name="Symbol zastępczy zawartości 3">
            <a:extLst>
              <a:ext uri="{FF2B5EF4-FFF2-40B4-BE49-F238E27FC236}">
                <a16:creationId xmlns:a16="http://schemas.microsoft.com/office/drawing/2014/main" id="{11C43697-C754-E845-DACF-BD908C110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7488" y="3172564"/>
            <a:ext cx="4523484" cy="2597176"/>
          </a:xfrm>
        </p:spPr>
        <p:txBody>
          <a:bodyPr/>
          <a:lstStyle/>
          <a:p>
            <a:pPr marL="0" indent="0">
              <a:buNone/>
            </a:pPr>
            <a:r>
              <a:rPr lang="pl-PL" sz="1400" dirty="0"/>
              <a:t>Budynek korytarzowy, prosty, jednoklatkowy, bryła zwarta, o orientacji dłuższego boku w osi północ-południe z odchyleniami wynikającymi z wymagań nasłonecznienia mieszkań. </a:t>
            </a:r>
          </a:p>
          <a:p>
            <a:pPr marL="0" indent="0">
              <a:buNone/>
            </a:pPr>
            <a:r>
              <a:rPr lang="pl-PL" sz="1400" dirty="0"/>
              <a:t>Na parterze, oprócz mieszkań znajdują się m.in. 4 lokale usługowe oraz świetlica sąsiedzka. </a:t>
            </a:r>
          </a:p>
          <a:p>
            <a:pPr marL="0" indent="0">
              <a:buNone/>
            </a:pPr>
            <a:r>
              <a:rPr lang="pl-PL" sz="1400" dirty="0"/>
              <a:t>Na dachu panele fotowoltaiczne, urządzenia i instalacja rekuperacji, lokalna pasieka, zieleń. Lokale usługowe można zmienić na mieszkania. </a:t>
            </a:r>
          </a:p>
          <a:p>
            <a:pPr marL="0" indent="0">
              <a:buNone/>
            </a:pPr>
            <a:r>
              <a:rPr lang="pl-PL" sz="1400" dirty="0"/>
              <a:t> </a:t>
            </a:r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</a:endParaRPr>
          </a:p>
        </p:txBody>
      </p:sp>
      <p:sp>
        <p:nvSpPr>
          <p:cNvPr id="9" name="Tytuł 5">
            <a:extLst>
              <a:ext uri="{FF2B5EF4-FFF2-40B4-BE49-F238E27FC236}">
                <a16:creationId xmlns:a16="http://schemas.microsoft.com/office/drawing/2014/main" id="{AF12B0CD-DA50-D2C5-88F2-52F2EEB2A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1031404"/>
            <a:ext cx="4525072" cy="1092671"/>
          </a:xfrm>
        </p:spPr>
        <p:txBody>
          <a:bodyPr>
            <a:normAutofit/>
          </a:bodyPr>
          <a:lstStyle/>
          <a:p>
            <a:r>
              <a:rPr lang="pl-PL" sz="36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ADC Sp. z o.o.</a:t>
            </a:r>
            <a:endParaRPr lang="pl-PL" sz="1400" dirty="0"/>
          </a:p>
        </p:txBody>
      </p:sp>
      <p:sp>
        <p:nvSpPr>
          <p:cNvPr id="10" name="Podtytuł 2">
            <a:extLst>
              <a:ext uri="{FF2B5EF4-FFF2-40B4-BE49-F238E27FC236}">
                <a16:creationId xmlns:a16="http://schemas.microsoft.com/office/drawing/2014/main" id="{401A6DBD-79D9-D7DA-7510-D6CE5149ECC8}"/>
              </a:ext>
            </a:extLst>
          </p:cNvPr>
          <p:cNvSpPr txBox="1">
            <a:spLocks/>
          </p:cNvSpPr>
          <p:nvPr/>
        </p:nvSpPr>
        <p:spPr>
          <a:xfrm>
            <a:off x="239192" y="337896"/>
            <a:ext cx="5018484" cy="8536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600" b="1" kern="1200">
                <a:solidFill>
                  <a:schemeClr val="bg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002060"/>
                </a:solidFill>
              </a:rPr>
              <a:t>Praca konkursowa opracowana przez uczestnika samodzielnie biorącego udział w Konkursie:</a:t>
            </a:r>
            <a:br>
              <a:rPr lang="pl-PL" dirty="0">
                <a:solidFill>
                  <a:srgbClr val="002060"/>
                </a:solidFill>
              </a:rPr>
            </a:b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2" name="Symbol zastępczy zawartości 13">
            <a:extLst>
              <a:ext uri="{FF2B5EF4-FFF2-40B4-BE49-F238E27FC236}">
                <a16:creationId xmlns:a16="http://schemas.microsoft.com/office/drawing/2014/main" id="{2C451048-2A54-A354-6517-90FE2CA225A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5114230" y="997744"/>
            <a:ext cx="4626670" cy="5166118"/>
          </a:xfrm>
        </p:spPr>
        <p:txBody>
          <a:bodyPr/>
          <a:lstStyle/>
          <a:p>
            <a:pPr marL="0" indent="0">
              <a:buNone/>
            </a:pPr>
            <a:r>
              <a:rPr lang="pl-PL" sz="1400" dirty="0"/>
              <a:t>Konstrukcja budynku z prefabrykowanych elementów ściennych i stropowych, wykonanych w technologii szkieletu drewnianego, a w części usługowej i trzonie komunikacyjnym szkieletu stalowego zabezpieczonego do wymaganej odporności pożarowej. </a:t>
            </a:r>
          </a:p>
          <a:p>
            <a:pPr marL="0" indent="0">
              <a:buNone/>
            </a:pPr>
            <a:r>
              <a:rPr lang="pl-PL" sz="1400" dirty="0"/>
              <a:t>Elewacja z szalówki drewnianej, przy oknach przesuwne okiennice. </a:t>
            </a:r>
          </a:p>
          <a:p>
            <a:pPr marL="0" indent="0">
              <a:buNone/>
            </a:pPr>
            <a:r>
              <a:rPr lang="pl-PL" sz="1400" dirty="0"/>
              <a:t>Pod częścią budynku zbiornik retencyjny w układzie żelbetowej skrzyni. </a:t>
            </a:r>
          </a:p>
          <a:p>
            <a:pPr marL="0" indent="0">
              <a:buNone/>
            </a:pPr>
            <a:r>
              <a:rPr lang="pl-PL" sz="1400" dirty="0"/>
              <a:t>Powierzchnia użytkowa 24 mieszkań to 1177,40 m². </a:t>
            </a:r>
          </a:p>
          <a:p>
            <a:pPr marL="0" indent="0">
              <a:buNone/>
            </a:pPr>
            <a:r>
              <a:rPr lang="pl-PL" sz="1400" dirty="0"/>
              <a:t>Wskaźnik EP = 49,4 kWh/(m²·rok).</a:t>
            </a:r>
          </a:p>
        </p:txBody>
      </p:sp>
    </p:spTree>
    <p:extLst>
      <p:ext uri="{BB962C8B-B14F-4D97-AF65-F5344CB8AC3E}">
        <p14:creationId xmlns:p14="http://schemas.microsoft.com/office/powerpoint/2010/main" val="13074150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2">
            <a:extLst>
              <a:ext uri="{FF2B5EF4-FFF2-40B4-BE49-F238E27FC236}">
                <a16:creationId xmlns:a16="http://schemas.microsoft.com/office/drawing/2014/main" id="{F93FEB51-D3D0-00DE-81A1-C312C8A7D2ED}"/>
              </a:ext>
            </a:extLst>
          </p:cNvPr>
          <p:cNvSpPr txBox="1">
            <a:spLocks/>
          </p:cNvSpPr>
          <p:nvPr/>
        </p:nvSpPr>
        <p:spPr>
          <a:xfrm>
            <a:off x="722884" y="330438"/>
            <a:ext cx="8460231" cy="668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3200" b="1" i="0">
                <a:solidFill>
                  <a:srgbClr val="002060"/>
                </a:solidFill>
                <a:latin typeface="Lato" panose="020F0502020204030203" pitchFamily="34" charset="-18"/>
                <a:ea typeface="+mj-ea"/>
                <a:cs typeface="+mj-cs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pl-PL" dirty="0"/>
              <a:t>Praca </a:t>
            </a:r>
            <a:r>
              <a:rPr lang="pl-PL" sz="3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ADC sp. z o.o.</a:t>
            </a:r>
            <a:endParaRPr lang="pl-PL" dirty="0"/>
          </a:p>
        </p:txBody>
      </p:sp>
      <p:pic>
        <p:nvPicPr>
          <p:cNvPr id="5" name="Obraz 4" descr="Obraz zawierający tekst, drzewo, okno, roślina&#10;&#10;Opis wygenerowany automatycznie">
            <a:extLst>
              <a:ext uri="{FF2B5EF4-FFF2-40B4-BE49-F238E27FC236}">
                <a16:creationId xmlns:a16="http://schemas.microsoft.com/office/drawing/2014/main" id="{37284211-699D-9886-EE63-E10FA259B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83" y="903724"/>
            <a:ext cx="8460231" cy="592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074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1">
            <a:extLst>
              <a:ext uri="{FF2B5EF4-FFF2-40B4-BE49-F238E27FC236}">
                <a16:creationId xmlns:a16="http://schemas.microsoft.com/office/drawing/2014/main" id="{84BB8009-0431-B06D-56E4-C15B00BE4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488" y="2403822"/>
            <a:ext cx="4523484" cy="641791"/>
          </a:xfrm>
        </p:spPr>
        <p:txBody>
          <a:bodyPr/>
          <a:lstStyle/>
          <a:p>
            <a:r>
              <a:rPr lang="pl-PL" sz="1400" dirty="0">
                <a:solidFill>
                  <a:srgbClr val="002060"/>
                </a:solidFill>
              </a:rPr>
              <a:t>Budynek z 24 mieszkaniami</a:t>
            </a:r>
          </a:p>
        </p:txBody>
      </p:sp>
      <p:sp>
        <p:nvSpPr>
          <p:cNvPr id="8" name="Symbol zastępczy zawartości 3">
            <a:extLst>
              <a:ext uri="{FF2B5EF4-FFF2-40B4-BE49-F238E27FC236}">
                <a16:creationId xmlns:a16="http://schemas.microsoft.com/office/drawing/2014/main" id="{11C43697-C754-E845-DACF-BD908C110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7488" y="3172564"/>
            <a:ext cx="4523484" cy="2597176"/>
          </a:xfrm>
        </p:spPr>
        <p:txBody>
          <a:bodyPr/>
          <a:lstStyle/>
          <a:p>
            <a:pPr marL="0" indent="0">
              <a:buNone/>
            </a:pPr>
            <a:r>
              <a:rPr lang="pl-PL" sz="1400" dirty="0"/>
              <a:t>Budynek złożony z dwóch zetkniętych sekcji korytarzowych, każda z nich obsługiwana przez klatkę schodową i windę, o orientacji dłuższego boku w osi północ-południe z odchyleniami wynikającymi z wymagań nasłonecznienia mieszkań. Kondygnacja parteru podwyższona zgodnie z wymaganiami dla lokali usługowych. Wejścia do klatek z bramy. </a:t>
            </a:r>
          </a:p>
          <a:p>
            <a:pPr marL="0" indent="0">
              <a:buNone/>
            </a:pPr>
            <a:r>
              <a:rPr lang="pl-PL" sz="1400" dirty="0"/>
              <a:t>Konstrukcja z prefabrykowanych belek i płyt ściennych i stropowych z CLT. Izolacja ścian z płyt z włókien drzewnych. Elewacje tynkowane oraz w okładzinie z naturalnego drewna. </a:t>
            </a:r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</a:endParaRPr>
          </a:p>
        </p:txBody>
      </p:sp>
      <p:sp>
        <p:nvSpPr>
          <p:cNvPr id="9" name="Tytuł 5">
            <a:extLst>
              <a:ext uri="{FF2B5EF4-FFF2-40B4-BE49-F238E27FC236}">
                <a16:creationId xmlns:a16="http://schemas.microsoft.com/office/drawing/2014/main" id="{AF12B0CD-DA50-D2C5-88F2-52F2EEB2A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764703"/>
            <a:ext cx="4525072" cy="1785992"/>
          </a:xfrm>
        </p:spPr>
        <p:txBody>
          <a:bodyPr>
            <a:normAutofit/>
          </a:bodyPr>
          <a:lstStyle/>
          <a:p>
            <a:r>
              <a:rPr lang="pl-PL" sz="24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AKKT Adam Kozłowski</a:t>
            </a:r>
            <a:br>
              <a:rPr lang="pl-PL" sz="24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4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Karol Tomaszewski</a:t>
            </a:r>
            <a:br>
              <a:rPr lang="pl-PL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4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Izabela Gorzka</a:t>
            </a:r>
            <a:br>
              <a:rPr lang="pl-PL" sz="24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4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Natalia Lewko</a:t>
            </a:r>
            <a:endParaRPr lang="pl-PL" sz="1600" dirty="0"/>
          </a:p>
        </p:txBody>
      </p:sp>
      <p:sp>
        <p:nvSpPr>
          <p:cNvPr id="10" name="Podtytuł 2">
            <a:extLst>
              <a:ext uri="{FF2B5EF4-FFF2-40B4-BE49-F238E27FC236}">
                <a16:creationId xmlns:a16="http://schemas.microsoft.com/office/drawing/2014/main" id="{401A6DBD-79D9-D7DA-7510-D6CE5149ECC8}"/>
              </a:ext>
            </a:extLst>
          </p:cNvPr>
          <p:cNvSpPr txBox="1">
            <a:spLocks/>
          </p:cNvSpPr>
          <p:nvPr/>
        </p:nvSpPr>
        <p:spPr>
          <a:xfrm>
            <a:off x="239192" y="337896"/>
            <a:ext cx="5018484" cy="8536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600" b="1" kern="1200">
                <a:solidFill>
                  <a:schemeClr val="bg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002060"/>
                </a:solidFill>
              </a:rPr>
              <a:t>Praca konkursowa opracowana przez uczestników wspólnie biorących udział w Konkursie:</a:t>
            </a:r>
            <a:br>
              <a:rPr lang="pl-PL" dirty="0">
                <a:solidFill>
                  <a:srgbClr val="002060"/>
                </a:solidFill>
              </a:rPr>
            </a:b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1498910C-7B00-1C7A-A876-1EC4BBF64AB0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5165030" y="1191510"/>
            <a:ext cx="4523484" cy="4578230"/>
          </a:xfrm>
        </p:spPr>
        <p:txBody>
          <a:bodyPr/>
          <a:lstStyle/>
          <a:p>
            <a:pPr marL="0" indent="0">
              <a:buNone/>
            </a:pPr>
            <a:r>
              <a:rPr lang="pl-PL" sz="1400" dirty="0"/>
              <a:t>Wyraz architektoniczny oparty o ciągłe balkony o szerokości ok. 1 m z poszerzeniami na loggie mieszkań, balustrady z przewidzianym miejscem na rośliny. </a:t>
            </a:r>
          </a:p>
          <a:p>
            <a:pPr marL="0" indent="0">
              <a:buNone/>
            </a:pPr>
            <a:r>
              <a:rPr lang="pl-PL" sz="1400" dirty="0"/>
              <a:t>W mieszkaniach oprócz jednopokojowych wydzielone kuchnie. </a:t>
            </a:r>
          </a:p>
          <a:p>
            <a:pPr marL="0" indent="0">
              <a:buNone/>
            </a:pPr>
            <a:r>
              <a:rPr lang="pl-PL" sz="1400" dirty="0"/>
              <a:t>Na dachu szklarnie i tarasy dostępne klatką schodową i windą. </a:t>
            </a:r>
          </a:p>
          <a:p>
            <a:pPr marL="0" indent="0">
              <a:buNone/>
            </a:pPr>
            <a:r>
              <a:rPr lang="pl-PL" sz="1400" dirty="0"/>
              <a:t>Systemy instalacyjne oparte na miejskiej sieci cieplnej dla co i </a:t>
            </a:r>
            <a:r>
              <a:rPr lang="pl-PL" sz="1400" dirty="0" err="1"/>
              <a:t>cwu</a:t>
            </a:r>
            <a:r>
              <a:rPr lang="pl-PL" sz="1400" dirty="0"/>
              <a:t>, wentylacji </a:t>
            </a:r>
            <a:r>
              <a:rPr lang="pl-PL" sz="1400" dirty="0" err="1"/>
              <a:t>nawiewno</a:t>
            </a:r>
            <a:r>
              <a:rPr lang="pl-PL" sz="1400" dirty="0"/>
              <a:t>-wyciągowej z odzyskiem ciepła, użyciu wody szarej i opadowej.</a:t>
            </a:r>
          </a:p>
          <a:p>
            <a:pPr marL="0" indent="0">
              <a:buNone/>
            </a:pPr>
            <a:r>
              <a:rPr lang="pl-PL" sz="1400" dirty="0"/>
              <a:t>W budynku zlokalizowano 24 mieszkania </a:t>
            </a:r>
            <a:br>
              <a:rPr lang="pl-PL" sz="1400" dirty="0"/>
            </a:br>
            <a:r>
              <a:rPr lang="pl-PL" sz="1400" dirty="0"/>
              <a:t>o powierzchni użytkowej 1187 m². </a:t>
            </a:r>
          </a:p>
          <a:p>
            <a:pPr marL="0" indent="0">
              <a:buNone/>
            </a:pPr>
            <a:r>
              <a:rPr lang="pl-PL" sz="1400" dirty="0"/>
              <a:t>Wskaźnik EP = 24,1 kWh/(m²·rok).</a:t>
            </a:r>
          </a:p>
        </p:txBody>
      </p:sp>
    </p:spTree>
    <p:extLst>
      <p:ext uri="{BB962C8B-B14F-4D97-AF65-F5344CB8AC3E}">
        <p14:creationId xmlns:p14="http://schemas.microsoft.com/office/powerpoint/2010/main" val="29145129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62ADEC58-F10D-8051-1CC3-235B6833BE21}"/>
              </a:ext>
            </a:extLst>
          </p:cNvPr>
          <p:cNvSpPr txBox="1">
            <a:spLocks/>
          </p:cNvSpPr>
          <p:nvPr/>
        </p:nvSpPr>
        <p:spPr>
          <a:xfrm>
            <a:off x="498316" y="325731"/>
            <a:ext cx="8909367" cy="668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defTabSz="914400">
              <a:lnSpc>
                <a:spcPct val="90000"/>
              </a:lnSpc>
              <a:spcBef>
                <a:spcPct val="0"/>
              </a:spcBef>
              <a:buNone/>
              <a:defRPr sz="3200" b="1" i="0">
                <a:solidFill>
                  <a:schemeClr val="accent1"/>
                </a:solidFill>
                <a:latin typeface="Lato" panose="020F0502020204030203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400" dirty="0">
                <a:solidFill>
                  <a:srgbClr val="002060"/>
                </a:solidFill>
              </a:rPr>
              <a:t>Praca AKKT Adam Kozłowski, Karol Tomaszewski, 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Izabela Gorzka, Natalia Lewko</a:t>
            </a:r>
          </a:p>
        </p:txBody>
      </p:sp>
      <p:pic>
        <p:nvPicPr>
          <p:cNvPr id="5" name="Obraz 4" descr="Obraz zawierający tekst, drzewo, niebo, zrzut ekranu&#10;&#10;Opis wygenerowany automatycznie">
            <a:extLst>
              <a:ext uri="{FF2B5EF4-FFF2-40B4-BE49-F238E27FC236}">
                <a16:creationId xmlns:a16="http://schemas.microsoft.com/office/drawing/2014/main" id="{80D20401-AF4A-C381-6207-7F586B797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29" y="1049524"/>
            <a:ext cx="8267142" cy="578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793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1">
            <a:extLst>
              <a:ext uri="{FF2B5EF4-FFF2-40B4-BE49-F238E27FC236}">
                <a16:creationId xmlns:a16="http://schemas.microsoft.com/office/drawing/2014/main" id="{84BB8009-0431-B06D-56E4-C15B00BE4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488" y="2403822"/>
            <a:ext cx="4523484" cy="641791"/>
          </a:xfrm>
        </p:spPr>
        <p:txBody>
          <a:bodyPr/>
          <a:lstStyle/>
          <a:p>
            <a:r>
              <a:rPr lang="pl-PL" sz="1400" dirty="0">
                <a:solidFill>
                  <a:srgbClr val="002060"/>
                </a:solidFill>
              </a:rPr>
              <a:t>Budynek z 24 mieszkaniami</a:t>
            </a:r>
          </a:p>
        </p:txBody>
      </p:sp>
      <p:sp>
        <p:nvSpPr>
          <p:cNvPr id="8" name="Symbol zastępczy zawartości 3">
            <a:extLst>
              <a:ext uri="{FF2B5EF4-FFF2-40B4-BE49-F238E27FC236}">
                <a16:creationId xmlns:a16="http://schemas.microsoft.com/office/drawing/2014/main" id="{11C43697-C754-E845-DACF-BD908C110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7488" y="3172564"/>
            <a:ext cx="4523484" cy="2597176"/>
          </a:xfrm>
        </p:spPr>
        <p:txBody>
          <a:bodyPr/>
          <a:lstStyle/>
          <a:p>
            <a:pPr marL="0" indent="0">
              <a:buNone/>
            </a:pPr>
            <a:r>
              <a:rPr lang="pl-PL" sz="1400" dirty="0"/>
              <a:t>Budynek z centralnym wydłużonym hallem - klatką schodową, bryła zwarta, o orientacji dłuższego boku </a:t>
            </a:r>
            <a:br>
              <a:rPr lang="pl-PL" sz="1400" dirty="0"/>
            </a:br>
            <a:r>
              <a:rPr lang="pl-PL" sz="1400" dirty="0"/>
              <a:t>w osi północ-południe z odchyleniami wynikającymi z wymagań nasłonecznienia mieszkań. </a:t>
            </a:r>
          </a:p>
          <a:p>
            <a:pPr marL="0" indent="0">
              <a:buNone/>
            </a:pPr>
            <a:r>
              <a:rPr lang="pl-PL" sz="1400" dirty="0"/>
              <a:t>Technologia realizacji tradycyjna, z bloków wapienno-piaskowych, rozpiętości konstrukcyjne umożliwiają realizację innymi metodami, w tym z zastosowaniem prefabrykacji. </a:t>
            </a:r>
          </a:p>
          <a:p>
            <a:pPr marL="0" indent="0">
              <a:buNone/>
            </a:pPr>
            <a:r>
              <a:rPr lang="pl-PL" sz="1400" dirty="0"/>
              <a:t> </a:t>
            </a:r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endParaRPr lang="pl-PL" sz="1400" dirty="0">
              <a:solidFill>
                <a:srgbClr val="002060"/>
              </a:solidFill>
            </a:endParaRPr>
          </a:p>
        </p:txBody>
      </p:sp>
      <p:sp>
        <p:nvSpPr>
          <p:cNvPr id="9" name="Tytuł 5">
            <a:extLst>
              <a:ext uri="{FF2B5EF4-FFF2-40B4-BE49-F238E27FC236}">
                <a16:creationId xmlns:a16="http://schemas.microsoft.com/office/drawing/2014/main" id="{AF12B0CD-DA50-D2C5-88F2-52F2EEB2A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1031404"/>
            <a:ext cx="4525072" cy="1372418"/>
          </a:xfrm>
        </p:spPr>
        <p:txBody>
          <a:bodyPr>
            <a:normAutofit/>
          </a:bodyPr>
          <a:lstStyle/>
          <a:p>
            <a:r>
              <a:rPr lang="pl-PL" sz="28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LABORATORIUM ARCHITEKTURY, </a:t>
            </a:r>
            <a:br>
              <a:rPr lang="pl-PL" sz="28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28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Anna Małek</a:t>
            </a:r>
            <a:endParaRPr lang="pl-PL" sz="2800" dirty="0"/>
          </a:p>
        </p:txBody>
      </p:sp>
      <p:sp>
        <p:nvSpPr>
          <p:cNvPr id="10" name="Podtytuł 2">
            <a:extLst>
              <a:ext uri="{FF2B5EF4-FFF2-40B4-BE49-F238E27FC236}">
                <a16:creationId xmlns:a16="http://schemas.microsoft.com/office/drawing/2014/main" id="{401A6DBD-79D9-D7DA-7510-D6CE5149ECC8}"/>
              </a:ext>
            </a:extLst>
          </p:cNvPr>
          <p:cNvSpPr txBox="1">
            <a:spLocks/>
          </p:cNvSpPr>
          <p:nvPr/>
        </p:nvSpPr>
        <p:spPr>
          <a:xfrm>
            <a:off x="239192" y="337896"/>
            <a:ext cx="5018484" cy="8536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600" b="1" kern="1200">
                <a:solidFill>
                  <a:schemeClr val="bg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1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solidFill>
                  <a:srgbClr val="002060"/>
                </a:solidFill>
              </a:rPr>
              <a:t>Praca konkursowa opracowana przez uczestnika samodzielnie biorącego udział w Konkursie:</a:t>
            </a:r>
            <a:br>
              <a:rPr lang="pl-PL" dirty="0">
                <a:solidFill>
                  <a:srgbClr val="002060"/>
                </a:solidFill>
              </a:rPr>
            </a:b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2" name="Symbol zastępczy zawartości 13">
            <a:extLst>
              <a:ext uri="{FF2B5EF4-FFF2-40B4-BE49-F238E27FC236}">
                <a16:creationId xmlns:a16="http://schemas.microsoft.com/office/drawing/2014/main" id="{2C451048-2A54-A354-6517-90FE2CA225A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5114230" y="997744"/>
            <a:ext cx="4626670" cy="5166118"/>
          </a:xfrm>
        </p:spPr>
        <p:txBody>
          <a:bodyPr/>
          <a:lstStyle/>
          <a:p>
            <a:pPr marL="0" indent="0">
              <a:buNone/>
            </a:pPr>
            <a:r>
              <a:rPr lang="pl-PL" sz="1400" dirty="0"/>
              <a:t>Wyraz architektoniczny oparty na jasnej elewacji tynkowanej zestawionej z drewnianą okładziną parteru. </a:t>
            </a:r>
          </a:p>
          <a:p>
            <a:pPr marL="0" indent="0">
              <a:buNone/>
            </a:pPr>
            <a:r>
              <a:rPr lang="pl-PL" sz="1400" dirty="0"/>
              <a:t>Balkony wspornikowe, z pokazaną możliwością wariantowania. Klarowne układy mieszkań z możliwością wydzielenia pomieszczeń kuchni. </a:t>
            </a:r>
          </a:p>
          <a:p>
            <a:pPr marL="0" indent="0">
              <a:buNone/>
            </a:pPr>
            <a:r>
              <a:rPr lang="pl-PL" sz="1400" dirty="0"/>
              <a:t>Dachy zielone, świetliki hallu umożliwiać mają jego naturalną wentylację. </a:t>
            </a:r>
          </a:p>
          <a:p>
            <a:pPr marL="0" indent="0">
              <a:buNone/>
            </a:pPr>
            <a:r>
              <a:rPr lang="pl-PL" sz="1400" dirty="0"/>
              <a:t>Systemy instalacyjne oparte na sieci miejskiej lub pompie ciepła, wentylacji hybrydowej i rozbudowanej </a:t>
            </a:r>
            <a:r>
              <a:rPr lang="pl-PL" sz="1400" dirty="0" err="1"/>
              <a:t>fotowoltaice</a:t>
            </a:r>
            <a:r>
              <a:rPr lang="pl-PL" sz="1400" dirty="0"/>
              <a:t> dachowej. </a:t>
            </a:r>
          </a:p>
          <a:p>
            <a:pPr marL="0" indent="0">
              <a:buNone/>
            </a:pPr>
            <a:r>
              <a:rPr lang="pl-PL" sz="1400" dirty="0"/>
              <a:t>W budynku zlokalizowano 24 mieszkania. </a:t>
            </a:r>
          </a:p>
          <a:p>
            <a:pPr marL="0" indent="0">
              <a:buNone/>
            </a:pPr>
            <a:r>
              <a:rPr lang="pl-PL" sz="1400" dirty="0"/>
              <a:t>Powierzchnia użytkowa mieszkań 1185 m². </a:t>
            </a:r>
          </a:p>
          <a:p>
            <a:pPr marL="0" indent="0">
              <a:buNone/>
            </a:pPr>
            <a:r>
              <a:rPr lang="pl-PL" sz="1400" dirty="0"/>
              <a:t>Wskaźnik EP = 48 kWh/(m²·rok).</a:t>
            </a:r>
          </a:p>
          <a:p>
            <a:pPr marL="0" indent="0">
              <a:buNone/>
            </a:pP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2937595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2">
            <a:extLst>
              <a:ext uri="{FF2B5EF4-FFF2-40B4-BE49-F238E27FC236}">
                <a16:creationId xmlns:a16="http://schemas.microsoft.com/office/drawing/2014/main" id="{F93FEB51-D3D0-00DE-81A1-C312C8A7D2ED}"/>
              </a:ext>
            </a:extLst>
          </p:cNvPr>
          <p:cNvSpPr txBox="1">
            <a:spLocks/>
          </p:cNvSpPr>
          <p:nvPr/>
        </p:nvSpPr>
        <p:spPr>
          <a:xfrm>
            <a:off x="385813" y="291938"/>
            <a:ext cx="9134373" cy="6681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3200" b="1" i="0">
                <a:solidFill>
                  <a:srgbClr val="002060"/>
                </a:solidFill>
                <a:latin typeface="Lato" panose="020F0502020204030203" pitchFamily="34" charset="-18"/>
                <a:ea typeface="+mj-ea"/>
                <a:cs typeface="+mj-cs"/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pl-PL" sz="2800" dirty="0"/>
              <a:t>Praca </a:t>
            </a:r>
            <a:r>
              <a:rPr lang="pl-PL" sz="2800" b="1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LABORATORIUM ARCHITEKTURY, Anna Małek</a:t>
            </a:r>
            <a:endParaRPr lang="pl-PL" sz="2800" dirty="0"/>
          </a:p>
        </p:txBody>
      </p:sp>
      <p:pic>
        <p:nvPicPr>
          <p:cNvPr id="5" name="Obraz 4" descr="Obraz zawierający drzewo, zrzut ekranu, budynek, tekst&#10;&#10;Opis wygenerowany automatycznie">
            <a:extLst>
              <a:ext uri="{FF2B5EF4-FFF2-40B4-BE49-F238E27FC236}">
                <a16:creationId xmlns:a16="http://schemas.microsoft.com/office/drawing/2014/main" id="{29BA7E0C-9EEB-405C-CE4E-B56E7EFE0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92" y="922488"/>
            <a:ext cx="8448616" cy="591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985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9">
            <a:extLst>
              <a:ext uri="{FF2B5EF4-FFF2-40B4-BE49-F238E27FC236}">
                <a16:creationId xmlns:a16="http://schemas.microsoft.com/office/drawing/2014/main" id="{A3E407CA-C1BF-610D-F2FA-7F34EB897BCB}"/>
              </a:ext>
            </a:extLst>
          </p:cNvPr>
          <p:cNvSpPr txBox="1">
            <a:spLocks/>
          </p:cNvSpPr>
          <p:nvPr/>
        </p:nvSpPr>
        <p:spPr>
          <a:xfrm>
            <a:off x="6502400" y="2975993"/>
            <a:ext cx="3162300" cy="15325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400" kern="1200">
                <a:solidFill>
                  <a:schemeClr val="bg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Pl. Trzech Krzyży 3/5</a:t>
            </a:r>
            <a:br>
              <a:rPr lang="pl-PL" dirty="0"/>
            </a:br>
            <a:r>
              <a:rPr lang="pl-PL" dirty="0"/>
              <a:t>00-507 Warszawa</a:t>
            </a:r>
          </a:p>
          <a:p>
            <a:br>
              <a:rPr lang="pl-PL" dirty="0"/>
            </a:br>
            <a:r>
              <a:rPr lang="pl-PL" dirty="0"/>
              <a:t>Telefon: +48 222 500 123</a:t>
            </a:r>
            <a:br>
              <a:rPr lang="pl-PL" dirty="0"/>
            </a:br>
            <a:r>
              <a:rPr lang="pl-PL" dirty="0"/>
              <a:t>E-mail: kancelaria@mrit.gov.pl</a:t>
            </a:r>
            <a:br>
              <a:rPr lang="pl-PL" dirty="0"/>
            </a:br>
            <a:endParaRPr lang="pl-PL" dirty="0"/>
          </a:p>
        </p:txBody>
      </p:sp>
      <p:pic>
        <p:nvPicPr>
          <p:cNvPr id="9" name="Obraz 8" descr="Obraz zawierający tekst, Czcionka, zrzut ekranu, Grafika&#10;&#10;Opis wygenerowany automatycznie">
            <a:extLst>
              <a:ext uri="{FF2B5EF4-FFF2-40B4-BE49-F238E27FC236}">
                <a16:creationId xmlns:a16="http://schemas.microsoft.com/office/drawing/2014/main" id="{AF2C617C-EE5E-2840-2F40-49EDB54C5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1400143"/>
            <a:ext cx="2023698" cy="78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75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8">
            <a:extLst>
              <a:ext uri="{FF2B5EF4-FFF2-40B4-BE49-F238E27FC236}">
                <a16:creationId xmlns:a16="http://schemas.microsoft.com/office/drawing/2014/main" id="{4EDF8528-674F-DEA7-B92D-41CAD0F0B23B}"/>
              </a:ext>
            </a:extLst>
          </p:cNvPr>
          <p:cNvSpPr txBox="1">
            <a:spLocks/>
          </p:cNvSpPr>
          <p:nvPr/>
        </p:nvSpPr>
        <p:spPr>
          <a:xfrm>
            <a:off x="596900" y="1124744"/>
            <a:ext cx="6273800" cy="50347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defTabSz="91440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38">
                <a:latin typeface="Lato" panose="020F0502020204030203" pitchFamily="34" charset="-18"/>
              </a:defRPr>
            </a:lvl2pPr>
            <a:lvl3pPr marL="1143000" indent="-22860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38">
                <a:latin typeface="Lato" panose="020F0502020204030203" pitchFamily="34" charset="-18"/>
              </a:defRPr>
            </a:lvl3pPr>
            <a:lvl4pPr marL="1600200" indent="-22860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38">
                <a:latin typeface="Lato" panose="020F0502020204030203" pitchFamily="34" charset="-18"/>
              </a:defRPr>
            </a:lvl4pPr>
            <a:lvl5pPr marL="2057400" indent="-228600" defTabSz="91440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38">
                <a:latin typeface="Lato" panose="020F0502020204030203" pitchFamily="34" charset="-18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pl-PL" sz="2000" b="1" dirty="0">
                <a:solidFill>
                  <a:srgbClr val="002060"/>
                </a:solidFill>
              </a:rPr>
              <a:t>Skład sądu konkursowego:</a:t>
            </a:r>
          </a:p>
          <a:p>
            <a:r>
              <a:rPr lang="pl-PL" dirty="0"/>
              <a:t>prof. arch. Bolesław Stelmach – Przewodniczący Sądu konkursowego, Sędzia Konkursowy Stowarzyszenia Architektów Polskich, Oddział Warszawa</a:t>
            </a:r>
          </a:p>
          <a:p>
            <a:r>
              <a:rPr lang="pl-PL" dirty="0"/>
              <a:t>mgr inż. arch. Piotr Jurkiewicz – Sędzia referent, Sędzia Konkursowy Stowarzyszenia Architektów Polskich, Oddział Warszawa</a:t>
            </a:r>
          </a:p>
          <a:p>
            <a:r>
              <a:rPr lang="pl-PL" dirty="0"/>
              <a:t>prof. Politechniki Warszawskiej, dr arch. Jerzy Grochulski – członek Sądu Konkursowego, Sędzia Konkursowy Stowarzyszenia Architektów Polskich, Oddział Warszawa</a:t>
            </a:r>
          </a:p>
          <a:p>
            <a:r>
              <a:rPr lang="pl-PL" dirty="0"/>
              <a:t>mgr Juliusz Tetzlaff – członek Sądu Konkursowego, Dyrektor Departamentu Mieszkalnictwa w Ministerstwie Rozwoju </a:t>
            </a:r>
            <a:br>
              <a:rPr lang="pl-PL" dirty="0"/>
            </a:br>
            <a:r>
              <a:rPr lang="pl-PL" dirty="0"/>
              <a:t>i Technologii, Sędzia ze strony Organizatora</a:t>
            </a:r>
          </a:p>
          <a:p>
            <a:r>
              <a:rPr lang="pl-PL" dirty="0"/>
              <a:t>mgr inż. Zuzanna Lulińska – członek Sądu Konkursowego,  Główny specjalista w Departamencie Mieszkalnictwa </a:t>
            </a:r>
            <a:br>
              <a:rPr lang="pl-PL" dirty="0"/>
            </a:br>
            <a:r>
              <a:rPr lang="pl-PL" dirty="0"/>
              <a:t>w Ministerstwie Rozwoju i Technologii, Sędzia ze strony Organizatora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44297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3">
            <a:extLst>
              <a:ext uri="{FF2B5EF4-FFF2-40B4-BE49-F238E27FC236}">
                <a16:creationId xmlns:a16="http://schemas.microsoft.com/office/drawing/2014/main" id="{1BB3CB2C-1330-9133-03B3-242B7EC78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7988" y="2577604"/>
            <a:ext cx="4405312" cy="3204836"/>
          </a:xfrm>
        </p:spPr>
        <p:txBody>
          <a:bodyPr/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l-PL" sz="1800" dirty="0"/>
              <a:t>WAWW Pracownia Projektowa Mirosław Wojcieszak, Gąska Studio Łukasz Gąska, Marta Sowińska-Gąska,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l-PL" sz="1800" dirty="0"/>
              <a:t>Rafał Mazur i Łukasz Gaj,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l-PL" sz="1800" dirty="0"/>
              <a:t>Łukasz </a:t>
            </a:r>
            <a:r>
              <a:rPr lang="pl-PL" sz="1800" dirty="0" err="1"/>
              <a:t>Stępnik</a:t>
            </a:r>
            <a:r>
              <a:rPr lang="pl-PL" sz="1800" dirty="0"/>
              <a:t>,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l-PL" sz="1800" dirty="0"/>
              <a:t>Racing Green </a:t>
            </a:r>
            <a:r>
              <a:rPr lang="pl-PL" sz="1800" dirty="0" err="1"/>
              <a:t>Interiors</a:t>
            </a:r>
            <a:r>
              <a:rPr lang="pl-PL" sz="1800" dirty="0"/>
              <a:t> Limited </a:t>
            </a:r>
            <a:r>
              <a:rPr lang="pl-PL" sz="1800" dirty="0" err="1"/>
              <a:t>Ltd</a:t>
            </a:r>
            <a:r>
              <a:rPr lang="pl-PL" sz="1800" dirty="0"/>
              <a:t>,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l-PL" sz="1800" dirty="0"/>
              <a:t>Młynarczyk Architekci Sp. z o.o.</a:t>
            </a:r>
          </a:p>
          <a:p>
            <a:endParaRPr lang="pl-PL" sz="1800" dirty="0"/>
          </a:p>
        </p:txBody>
      </p:sp>
      <p:sp>
        <p:nvSpPr>
          <p:cNvPr id="8" name="Tytuł 5">
            <a:extLst>
              <a:ext uri="{FF2B5EF4-FFF2-40B4-BE49-F238E27FC236}">
                <a16:creationId xmlns:a16="http://schemas.microsoft.com/office/drawing/2014/main" id="{BFB10809-756C-E300-48C9-918A8EBA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1552226"/>
            <a:ext cx="4525072" cy="665338"/>
          </a:xfrm>
        </p:spPr>
        <p:txBody>
          <a:bodyPr>
            <a:normAutofit/>
          </a:bodyPr>
          <a:lstStyle/>
          <a:p>
            <a:r>
              <a:rPr lang="pl-PL" sz="2400" dirty="0"/>
              <a:t>Laureaci konkursu</a:t>
            </a:r>
          </a:p>
        </p:txBody>
      </p:sp>
      <p:sp>
        <p:nvSpPr>
          <p:cNvPr id="9" name="Symbol zastępczy tekstu 2">
            <a:extLst>
              <a:ext uri="{FF2B5EF4-FFF2-40B4-BE49-F238E27FC236}">
                <a16:creationId xmlns:a16="http://schemas.microsoft.com/office/drawing/2014/main" id="{D878AB18-397E-C870-A309-044437EE5C76}"/>
              </a:ext>
            </a:extLst>
          </p:cNvPr>
          <p:cNvSpPr txBox="1">
            <a:spLocks/>
          </p:cNvSpPr>
          <p:nvPr/>
        </p:nvSpPr>
        <p:spPr>
          <a:xfrm>
            <a:off x="5212728" y="1552226"/>
            <a:ext cx="4693272" cy="6653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37148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2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296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6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445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3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5742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0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003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7187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dirty="0"/>
              <a:t>Wyróżnieni uczestnicy konkursu</a:t>
            </a:r>
          </a:p>
        </p:txBody>
      </p:sp>
      <p:sp>
        <p:nvSpPr>
          <p:cNvPr id="10" name="Symbol zastępczy zawartości 4">
            <a:extLst>
              <a:ext uri="{FF2B5EF4-FFF2-40B4-BE49-F238E27FC236}">
                <a16:creationId xmlns:a16="http://schemas.microsoft.com/office/drawing/2014/main" id="{D1C9D62B-8349-9FF5-CA56-2B600AD7466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5212728" y="2577604"/>
            <a:ext cx="4405312" cy="2597176"/>
          </a:xfrm>
        </p:spPr>
        <p:txBody>
          <a:bodyPr/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l-PL" sz="1800" dirty="0"/>
              <a:t>ANOVA ARCHITEKTURA Sp. z o.o.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l-PL" sz="1800" dirty="0"/>
              <a:t>Magdalena Orzeł-Rurańska, Kinga Bączyk, wspólnicy spółki cywilnej k3xmore pracownia architektury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l-PL" sz="1800" dirty="0"/>
              <a:t>ADC Sp. z o.o.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l-PL" sz="1800" dirty="0"/>
              <a:t>AKKT Adam Kozłowski, Karol Tomaszewski, Izabela Gorzka, </a:t>
            </a:r>
            <a:br>
              <a:rPr lang="pl-PL" sz="1800" dirty="0"/>
            </a:br>
            <a:r>
              <a:rPr lang="pl-PL" sz="1800" dirty="0"/>
              <a:t>Natalia Lewko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l-PL" sz="1800" dirty="0"/>
              <a:t>LABORATORIUM ARCHITEKTURY, Anna Małek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pl-PL" sz="1800" dirty="0"/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1722729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10EA3A34-24FA-9169-87FF-ACA3297D3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/>
              <a:t>Wytyczne i założenia prac konkursowych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18CD8E3F-3B78-2FD8-9513-AC879F8FA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2600" y="2657128"/>
            <a:ext cx="5499100" cy="3796084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Wzorcowe projekty budynków mieszkalnych wielorodzinnych.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Budynek o trzech kondygnacjach naziemnych zawierający 24 mieszkania o średniej wielkości 50 m².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Bez podpiwniczenia.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Budynek efektywny w całym cyklu życia, pod względem ekonomicznym, technicznym, środowiskowym i społecznym.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l-P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Maksymalny koszt budowy metra kwadratowego powierzchni budynku – 8 tys. zł brutto (bez zakupu gruntu i zagospodarowania terenu).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pl-PL" sz="1600" dirty="0" err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93D4FE4C-3FAD-F897-EB05-B76A11BB0A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01" r="-120"/>
          <a:stretch/>
        </p:blipFill>
        <p:spPr>
          <a:xfrm>
            <a:off x="0" y="0"/>
            <a:ext cx="4185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68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E3AFF70E-566F-2C83-0C61-7DC6F36AD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714" y="340893"/>
            <a:ext cx="8354144" cy="508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1600" dirty="0"/>
              <a:t>Wytyczne i założenia prac konkursowych (cd.)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67192A1F-4E12-AD27-5809-ED4E2990130C}"/>
              </a:ext>
            </a:extLst>
          </p:cNvPr>
          <p:cNvSpPr txBox="1">
            <a:spLocks/>
          </p:cNvSpPr>
          <p:nvPr/>
        </p:nvSpPr>
        <p:spPr>
          <a:xfrm>
            <a:off x="812721" y="1065560"/>
            <a:ext cx="7150179" cy="4680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6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Budynek zaprojektowany w sposób modularny (tzn. składający się z części funkcjonalno-budowlanych o optymalnej wielkości, które poprzez powtórzenie lub modyfikację ich położenia umożliwią powiększenie, zmniejszenie czy dostosowanie budynku do konkretnych warunków lokalizacyjnych czy indywidualnych wymogów inwestora).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Budynek efektywny w całym cyklu życia, pod względem ekonomicznym, technicznym, środowiskowym i społecznym.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Dowolna metoda realizacji, w tym także technologii prefabrykowanej, modułowej.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Rozwiązania technologiczne ograniczające koszty budowy i eksploatacji.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l-PL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Przestrzenie wspólne dla seniorów czy dzieci, z przeznaczeniem np. </a:t>
            </a:r>
            <a:br>
              <a:rPr lang="pl-PL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 świetlicę (w przypadku, gdy nie będzie potrzeby realizowania tego typu powierzchni, zaprojektowane przestrzenie wspólne powinno dać się przekształcić w lokale mieszkalne).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l-PL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Projekt powinien uwzględniać ewentualne adaptacje budynku związane </a:t>
            </a:r>
            <a:br>
              <a:rPr lang="pl-PL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 koniecznością wprowadzenia dodatkowej, jednej kondygnacji nadziemnej lub jej usunięcia.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551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A1F262A7-BD64-CF35-D2F3-8B714D69C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714" y="340893"/>
            <a:ext cx="8354144" cy="508644"/>
          </a:xfrm>
        </p:spPr>
        <p:txBody>
          <a:bodyPr>
            <a:normAutofit/>
          </a:bodyPr>
          <a:lstStyle/>
          <a:p>
            <a:r>
              <a:rPr lang="pl-PL" sz="1600" dirty="0"/>
              <a:t>Wytyczne i założenia prac konkursowych (cd.)</a:t>
            </a:r>
          </a:p>
        </p:txBody>
      </p:sp>
      <p:sp>
        <p:nvSpPr>
          <p:cNvPr id="7" name="Symbol zastępczy zawartości 4">
            <a:extLst>
              <a:ext uri="{FF2B5EF4-FFF2-40B4-BE49-F238E27FC236}">
                <a16:creationId xmlns:a16="http://schemas.microsoft.com/office/drawing/2014/main" id="{5A99CF4C-EADE-E7CB-F696-27C19BCD320D}"/>
              </a:ext>
            </a:extLst>
          </p:cNvPr>
          <p:cNvSpPr txBox="1">
            <a:spLocks/>
          </p:cNvSpPr>
          <p:nvPr/>
        </p:nvSpPr>
        <p:spPr>
          <a:xfrm>
            <a:off x="812721" y="1065560"/>
            <a:ext cx="7124779" cy="4680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6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Lato" panose="020F0502020204030203" pitchFamily="34" charset="-18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Możliwie duża</a:t>
            </a:r>
            <a:r>
              <a:rPr lang="pl-PL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elastyczność podziału wewnątrz mieszkań – opcja zwiększenie liczby pokoi lub ich połączenie</a:t>
            </a: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pl-PL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l-PL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Wymagane zaprojektowanie dźwigu – windy (dźwig osobowy powinien być montowany jeżeli budynek posiada trzy lub więcej kondygnacji naziemnych); możliwość rezygnacji z montażu wind, np. w przypadku redukcji liczby kondygnacji budynku poniżej trzech i zagospodarowanie przestrzeni szybu windowego, np. na pomieszczenia pomocnicze, techniczne, itp. 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l-PL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Projekty spełniają wymogi stawiane dla inwestycji finansowanych </a:t>
            </a:r>
            <a:br>
              <a:rPr lang="pl-PL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ze środków UE w ramach Instrumentu na rzecz Odbudowy i Zwiększenia Odporności (KPO), które mają na celu realizację inwestycji o najwyższych standardach energetycznych, spełniających nadrzędną zasadę, </a:t>
            </a:r>
            <a:br>
              <a:rPr lang="pl-PL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że przedsięwzięcie nie wyrządza poważnych szkód dla celów środowiskowych. 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l-PL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Wartość wskaźnika rocznego zapotrzebowania na nieodnawialną energię pierwotną EP w budynku nie może przekraczać 52 kWh/(</a:t>
            </a:r>
            <a:r>
              <a:rPr lang="pl-PL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m²</a:t>
            </a:r>
            <a:r>
              <a:rPr lang="pl-PL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·rok).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pl-PL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Zalecane: jednostkowe zapotrzebowanie energii użytkowej na cele ogrzewania i wentylacji Eu nie więcej niż 15 kWh/(</a:t>
            </a:r>
            <a:r>
              <a: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m²</a:t>
            </a:r>
            <a:r>
              <a:rPr lang="pl-PL" dirty="0"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·rok).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pl-PL" dirty="0"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69057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416</TotalTime>
  <Words>3713</Words>
  <Application>Microsoft Office PowerPoint</Application>
  <PresentationFormat>Papier A4 (210x297 mm)</PresentationFormat>
  <Paragraphs>235</Paragraphs>
  <Slides>48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48</vt:i4>
      </vt:variant>
    </vt:vector>
  </HeadingPairs>
  <TitlesOfParts>
    <vt:vector size="54" baseType="lpstr">
      <vt:lpstr>Arial</vt:lpstr>
      <vt:lpstr>Calibri</vt:lpstr>
      <vt:lpstr>Calibri Light</vt:lpstr>
      <vt:lpstr>Lato</vt:lpstr>
      <vt:lpstr>Wingdings</vt:lpstr>
      <vt:lpstr>Motyw pakietu Office</vt:lpstr>
      <vt:lpstr>Konkurs na koncepcję architektoniczną wielorodzinnego budynku mieszkalnego  o obniżonej energochłonności  </vt:lpstr>
      <vt:lpstr>Prezentacja programu PowerPoint</vt:lpstr>
      <vt:lpstr>Cel konkursu</vt:lpstr>
      <vt:lpstr>Przebieg konkursu</vt:lpstr>
      <vt:lpstr>Prezentacja programu PowerPoint</vt:lpstr>
      <vt:lpstr>Laureaci konkursu</vt:lpstr>
      <vt:lpstr>Wytyczne i założenia prac konkursowych</vt:lpstr>
      <vt:lpstr>Wytyczne i założenia prac konkursowych (cd.)</vt:lpstr>
      <vt:lpstr>Wytyczne i założenia prac konkursowych (cd.)</vt:lpstr>
      <vt:lpstr>Na podstawie pracy konkursowej nagrodzone pracownie przygotują dokumentację projektową.</vt:lpstr>
      <vt:lpstr>Zasób projektów</vt:lpstr>
      <vt:lpstr>Wykorzystanie projektów</vt:lpstr>
      <vt:lpstr>Dostęp do zasobu projektów</vt:lpstr>
      <vt:lpstr>Prezentacja programu PowerPoint</vt:lpstr>
      <vt:lpstr>Prezentacja programu PowerPoint</vt:lpstr>
      <vt:lpstr>Prezentacja programu PowerPoint</vt:lpstr>
      <vt:lpstr>Rafał Mazur, Łukasz Gaj</vt:lpstr>
      <vt:lpstr>Prezentacja programu PowerPoint</vt:lpstr>
      <vt:lpstr>Prezentacja programu PowerPoint</vt:lpstr>
      <vt:lpstr>WAWW Pracownia Projektowa Mirosław Wojcieszak, Gąska Studio Łukasz Gąska, Marta Sowińska-Gąska</vt:lpstr>
      <vt:lpstr>Prezentacja programu PowerPoint</vt:lpstr>
      <vt:lpstr>Prezentacja programu PowerPoint</vt:lpstr>
      <vt:lpstr>Prezentacja programu PowerPoint</vt:lpstr>
      <vt:lpstr>Łukasz Stępnik</vt:lpstr>
      <vt:lpstr>Prezentacja programu PowerPoint</vt:lpstr>
      <vt:lpstr>Prezentacja programu PowerPoint</vt:lpstr>
      <vt:lpstr>Prezentacja programu PowerPoint</vt:lpstr>
      <vt:lpstr>Racing Green Interiors Ltd</vt:lpstr>
      <vt:lpstr>Prezentacja programu PowerPoint</vt:lpstr>
      <vt:lpstr>Prezentacja programu PowerPoint</vt:lpstr>
      <vt:lpstr>Prezentacja programu PowerPoint</vt:lpstr>
      <vt:lpstr>Młynarczyk Architekci sp. z o.o.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ANOVA ARCHITEKTURA sp. z o.o.</vt:lpstr>
      <vt:lpstr>Prezentacja programu PowerPoint</vt:lpstr>
      <vt:lpstr>k3xmore  pracownia architektury s.c. Magdalena Orzeł-Rurańska, Kinga Bączyk</vt:lpstr>
      <vt:lpstr>Prezentacja programu PowerPoint</vt:lpstr>
      <vt:lpstr>ADC Sp. z o.o.</vt:lpstr>
      <vt:lpstr>Prezentacja programu PowerPoint</vt:lpstr>
      <vt:lpstr>AKKT Adam Kozłowski Karol Tomaszewski Izabela Gorzka Natalia Lewko</vt:lpstr>
      <vt:lpstr>Prezentacja programu PowerPoint</vt:lpstr>
      <vt:lpstr>LABORATORIUM ARCHITEKTURY,  Anna Małek</vt:lpstr>
      <vt:lpstr>Prezentacja programu PowerPoint</vt:lpstr>
      <vt:lpstr>Prezentacja programu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Konkurs na koncepcję architektoniczną wielorodzinnego budynku mieszkalnego  o obniżonej energochłonności  </dc:title>
  <dc:creator>Wilde Justyna</dc:creator>
  <cp:lastModifiedBy>Wilde Justyna</cp:lastModifiedBy>
  <cp:revision>22</cp:revision>
  <cp:lastPrinted>2023-06-07T07:08:42Z</cp:lastPrinted>
  <dcterms:created xsi:type="dcterms:W3CDTF">2023-06-06T15:48:02Z</dcterms:created>
  <dcterms:modified xsi:type="dcterms:W3CDTF">2023-07-13T17:43:43Z</dcterms:modified>
</cp:coreProperties>
</file>