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2" r:id="rId1"/>
  </p:sldMasterIdLst>
  <p:notesMasterIdLst>
    <p:notesMasterId r:id="rId12"/>
  </p:notesMasterIdLst>
  <p:sldIdLst>
    <p:sldId id="351" r:id="rId2"/>
    <p:sldId id="322" r:id="rId3"/>
    <p:sldId id="340" r:id="rId4"/>
    <p:sldId id="341" r:id="rId5"/>
    <p:sldId id="342" r:id="rId6"/>
    <p:sldId id="344" r:id="rId7"/>
    <p:sldId id="345" r:id="rId8"/>
    <p:sldId id="347" r:id="rId9"/>
    <p:sldId id="352" r:id="rId10"/>
    <p:sldId id="303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7DB"/>
    <a:srgbClr val="E9E9EB"/>
    <a:srgbClr val="000000"/>
    <a:srgbClr val="213EE0"/>
    <a:srgbClr val="7F7F7F"/>
    <a:srgbClr val="595959"/>
    <a:srgbClr val="B4B4B4"/>
    <a:srgbClr val="48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912" autoAdjust="0"/>
  </p:normalViewPr>
  <p:slideViewPr>
    <p:cSldViewPr snapToGrid="0">
      <p:cViewPr varScale="1">
        <p:scale>
          <a:sx n="89" d="100"/>
          <a:sy n="89" d="100"/>
        </p:scale>
        <p:origin x="317" y="72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B465-EC25-477B-815C-E0B81C3FA7BE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2617-E785-4081-9E03-961A58473B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12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0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49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91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1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506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76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207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2617-E785-4081-9E03-961A58473B6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73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32115" y="1"/>
            <a:ext cx="9927771" cy="5544457"/>
          </a:xfrm>
          <a:custGeom>
            <a:avLst/>
            <a:gdLst>
              <a:gd name="connsiteX0" fmla="*/ 0 w 9927771"/>
              <a:gd name="connsiteY0" fmla="*/ 0 h 5544457"/>
              <a:gd name="connsiteX1" fmla="*/ 9927771 w 9927771"/>
              <a:gd name="connsiteY1" fmla="*/ 0 h 5544457"/>
              <a:gd name="connsiteX2" fmla="*/ 9927771 w 9927771"/>
              <a:gd name="connsiteY2" fmla="*/ 5544457 h 5544457"/>
              <a:gd name="connsiteX3" fmla="*/ 0 w 9927771"/>
              <a:gd name="connsiteY3" fmla="*/ 5544457 h 554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7771" h="5544457">
                <a:moveTo>
                  <a:pt x="0" y="0"/>
                </a:moveTo>
                <a:lnTo>
                  <a:pt x="9927771" y="0"/>
                </a:lnTo>
                <a:lnTo>
                  <a:pt x="9927771" y="5544457"/>
                </a:lnTo>
                <a:lnTo>
                  <a:pt x="0" y="554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466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59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5663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442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AD47-CF97-4309-8176-9EDC64BAFD5D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C25E-1AB2-4297-B9E4-5D9DCEEFF1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5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8" r:id="rId12"/>
    <p:sldLayoutId id="2147484039" r:id="rId13"/>
    <p:sldLayoutId id="21474840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5677" y="1057"/>
            <a:ext cx="6902606" cy="682348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514350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272088" y="0"/>
            <a:ext cx="1743075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464127" y="0"/>
            <a:ext cx="1727873" cy="68580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0464127" y="5160227"/>
            <a:ext cx="1724156" cy="168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919684" y="5785946"/>
            <a:ext cx="9081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rgbClr val="7F7F7F"/>
                </a:solidFill>
                <a:latin typeface="Nexa"/>
              </a:rPr>
              <a:t>Warszawa, </a:t>
            </a:r>
            <a:endParaRPr lang="pl-PL" sz="1100" b="1" dirty="0" smtClean="0">
              <a:solidFill>
                <a:srgbClr val="7F7F7F"/>
              </a:solidFill>
              <a:latin typeface="Nexa"/>
            </a:endParaRPr>
          </a:p>
          <a:p>
            <a:r>
              <a:rPr lang="pl-PL" sz="1100" b="1" dirty="0" smtClean="0">
                <a:solidFill>
                  <a:srgbClr val="7F7F7F"/>
                </a:solidFill>
                <a:latin typeface="Nexa"/>
              </a:rPr>
              <a:t>14 marca</a:t>
            </a:r>
          </a:p>
          <a:p>
            <a:r>
              <a:rPr lang="pl-PL" sz="1100" b="1" dirty="0" smtClean="0">
                <a:solidFill>
                  <a:srgbClr val="7F7F7F"/>
                </a:solidFill>
                <a:latin typeface="Nexa"/>
              </a:rPr>
              <a:t>2022 </a:t>
            </a:r>
            <a:r>
              <a:rPr lang="pl-PL" sz="1100" b="1" dirty="0">
                <a:solidFill>
                  <a:srgbClr val="7F7F7F"/>
                </a:solidFill>
                <a:latin typeface="Nexa"/>
              </a:rPr>
              <a:t>r.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18" y="9832"/>
            <a:ext cx="1731414" cy="169483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52811" y="380195"/>
            <a:ext cx="6456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Nexa"/>
              </a:rPr>
              <a:t>Zespół zadaniowy ds</a:t>
            </a:r>
            <a:r>
              <a:rPr lang="pl-PL" sz="2800" dirty="0">
                <a:latin typeface="Nexa"/>
              </a:rPr>
              <a:t>. realizacji ,,Programu otwierania danych </a:t>
            </a:r>
            <a:endParaRPr lang="pl-PL" sz="2800" dirty="0" smtClean="0">
              <a:latin typeface="Nexa"/>
            </a:endParaRPr>
          </a:p>
          <a:p>
            <a:r>
              <a:rPr lang="pl-PL" sz="2800" dirty="0" smtClean="0">
                <a:latin typeface="Nexa"/>
              </a:rPr>
              <a:t>na lata </a:t>
            </a:r>
            <a:r>
              <a:rPr lang="pl-PL" sz="2800" dirty="0">
                <a:latin typeface="Nexa"/>
              </a:rPr>
              <a:t>2021-2027”</a:t>
            </a:r>
            <a:endParaRPr lang="pl-PL" sz="2800" dirty="0" smtClean="0">
              <a:latin typeface="Nexa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09715" y="5878279"/>
            <a:ext cx="242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Sprawozdanie za </a:t>
            </a:r>
            <a:r>
              <a:rPr lang="pl-PL" dirty="0" smtClean="0"/>
              <a:t>2021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0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0" y="203520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631489" y="1486454"/>
            <a:ext cx="3990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DZIĘKUJĘ</a:t>
            </a:r>
            <a:endParaRPr lang="pl-PL" sz="6000" b="1" dirty="0">
              <a:solidFill>
                <a:schemeClr val="bg1"/>
              </a:solidFill>
              <a:latin typeface="Nex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465" y="240602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za uwagę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81926" y="4590237"/>
            <a:ext cx="5279515" cy="41202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l-PL" sz="16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Nexa"/>
              <a:cs typeface="Aharoni" pitchFamily="2" charset="-79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582223" y="4995726"/>
            <a:ext cx="28660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B97DB"/>
                </a:solidFill>
                <a:latin typeface="Nexa"/>
              </a:rPr>
              <a:t>Kancelaria Prezesa Rady Ministrów</a:t>
            </a:r>
          </a:p>
          <a:p>
            <a:endParaRPr lang="pl-PL" sz="800" b="1" dirty="0" smtClean="0">
              <a:solidFill>
                <a:srgbClr val="0B97DB"/>
              </a:solidFill>
              <a:latin typeface="Nexa"/>
            </a:endParaRPr>
          </a:p>
          <a:p>
            <a:r>
              <a:rPr lang="pl-PL" sz="1400" b="1" dirty="0" smtClean="0">
                <a:solidFill>
                  <a:schemeClr val="bg1">
                    <a:lumMod val="95000"/>
                  </a:schemeClr>
                </a:solidFill>
                <a:latin typeface="Nexa"/>
              </a:rPr>
              <a:t>otwartedane@mc.gov.pl</a:t>
            </a:r>
          </a:p>
          <a:p>
            <a:endParaRPr lang="pl-PL" sz="1400" b="1" dirty="0">
              <a:solidFill>
                <a:schemeClr val="bg1">
                  <a:lumMod val="95000"/>
                </a:schemeClr>
              </a:solidFill>
              <a:latin typeface="Nexa"/>
            </a:endParaRPr>
          </a:p>
          <a:p>
            <a:r>
              <a:rPr lang="pl-PL" sz="1400" b="1" dirty="0">
                <a:solidFill>
                  <a:schemeClr val="bg1"/>
                </a:solidFill>
                <a:latin typeface="Nexa"/>
              </a:rPr>
              <a:t>D</a:t>
            </a:r>
            <a:r>
              <a:rPr lang="pl-PL" sz="1400" b="1" dirty="0" smtClean="0">
                <a:solidFill>
                  <a:schemeClr val="bg1"/>
                </a:solidFill>
                <a:latin typeface="Nexa"/>
              </a:rPr>
              <a:t>ane.gov.pl</a:t>
            </a:r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8152773" y="4838351"/>
            <a:ext cx="0" cy="17417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41130" y="246419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142161" y="2621158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ZESPÓŁ ZADANIOWY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547779" y="3698975"/>
            <a:ext cx="749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ds. realizacji Programu Otwierania</a:t>
            </a:r>
          </a:p>
          <a:p>
            <a:pPr algn="r"/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Danych na </a:t>
            </a:r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lata 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2021-2027</a:t>
            </a:r>
            <a:endParaRPr lang="pl-PL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4856672" y="2445428"/>
            <a:ext cx="6899148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Decyzja Nr 1/2021 Przewodniczącego Komitetu Rady Ministrów do spraw Cyfryzacji z dnia 17 maja 2021 r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. </a:t>
            </a: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w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sprawie utworzenia Zespołu zadaniowego do spraw realizacji ,,Programu otwierania danych na lata 2021-2027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”.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60496" y="645517"/>
            <a:ext cx="633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ZASADY DZIAŁANIA ZESPOŁU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2851961" y="1929162"/>
            <a:ext cx="8773982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Kierownik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Zespołu – Adam Andruszkiewicz, sekretarz stanu, Kancelaria Prezesa Rady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Ministrów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>
                <a:latin typeface="Nexa"/>
                <a:ea typeface="Calibri" panose="020F0502020204030204" pitchFamily="34" charset="0"/>
              </a:rPr>
              <a:t>Zastępca Kierownika Zespołu - Olga </a:t>
            </a:r>
            <a:r>
              <a:rPr lang="pl-PL" sz="2000" dirty="0" err="1">
                <a:latin typeface="Nexa"/>
                <a:ea typeface="Calibri" panose="020F0502020204030204" pitchFamily="34" charset="0"/>
              </a:rPr>
              <a:t>Semeniuk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,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sekretarz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stanu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,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Ministerstwo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Rozwoju i Technologii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dirty="0" smtClean="0">
                <a:latin typeface="Nexa"/>
                <a:ea typeface="Calibri" panose="020F0502020204030204" pitchFamily="34" charset="0"/>
              </a:rPr>
              <a:t>Członkowie Zespołu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-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wyznaczeni </a:t>
            </a:r>
            <a:r>
              <a:rPr lang="pl-PL" sz="2000" dirty="0">
                <a:latin typeface="Nexa"/>
                <a:ea typeface="Calibri" panose="020F0502020204030204" pitchFamily="34" charset="0"/>
              </a:rPr>
              <a:t>przez właściwych ministrów sekretarze lub podsekretarze stanu oraz Prezes Głównego Urzędu </a:t>
            </a:r>
            <a:r>
              <a:rPr lang="pl-PL" sz="2000" dirty="0" smtClean="0">
                <a:latin typeface="Nexa"/>
                <a:ea typeface="Calibri" panose="020F0502020204030204" pitchFamily="34" charset="0"/>
              </a:rPr>
              <a:t>Statystycznego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08554" y="657175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SKŁAD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2479591" y="306349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2479591" y="4090947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2479592" y="2036039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6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94528" y="1225897"/>
            <a:ext cx="7630389" cy="588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opiniowanie </a:t>
            </a:r>
            <a:r>
              <a:rPr lang="pl-PL" sz="2000" dirty="0">
                <a:latin typeface="Nexa"/>
              </a:rPr>
              <a:t>harmonogramu udostępniania danych w portalu </a:t>
            </a:r>
            <a:r>
              <a:rPr lang="pl-PL" sz="2000" dirty="0" smtClean="0">
                <a:latin typeface="Nexa"/>
              </a:rPr>
              <a:t>Dane.gov.pl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opiniowanie sprawozdań </a:t>
            </a:r>
            <a:r>
              <a:rPr lang="pl-PL" sz="2000" dirty="0">
                <a:latin typeface="Nexa"/>
              </a:rPr>
              <a:t>z realizacji </a:t>
            </a:r>
            <a:r>
              <a:rPr lang="pl-PL" sz="2000" dirty="0" smtClean="0">
                <a:latin typeface="Nexa"/>
              </a:rPr>
              <a:t>Programu </a:t>
            </a:r>
            <a:r>
              <a:rPr lang="pl-PL" sz="2000" dirty="0">
                <a:latin typeface="Nexa"/>
              </a:rPr>
              <a:t>otwierania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opiniowanie </a:t>
            </a:r>
            <a:r>
              <a:rPr lang="pl-PL" sz="2000" dirty="0">
                <a:latin typeface="Nexa"/>
              </a:rPr>
              <a:t>projektów dokumentów rządowych oraz projektów informatycznych w zakresie otwartości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przygotowywanie </a:t>
            </a:r>
            <a:r>
              <a:rPr lang="pl-PL" sz="2000" dirty="0">
                <a:latin typeface="Nexa"/>
              </a:rPr>
              <a:t>propozycji rekomendacji dla Komitetu Rady Ministrów do spraw Cyfryzacji dotyczących otwartości </a:t>
            </a:r>
            <a:r>
              <a:rPr lang="pl-PL" sz="2000" dirty="0" smtClean="0">
                <a:latin typeface="Nexa"/>
              </a:rPr>
              <a:t>danych</a:t>
            </a: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podejmowanie </a:t>
            </a:r>
            <a:r>
              <a:rPr lang="pl-PL" sz="2000" dirty="0">
                <a:latin typeface="Nexa"/>
              </a:rPr>
              <a:t>innych działań na rzecz wspierania procesu otwierania danych</a:t>
            </a: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 smtClean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7190963" y="641122"/>
            <a:ext cx="406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ZADANIA ZESPOŁU</a:t>
            </a:r>
          </a:p>
        </p:txBody>
      </p:sp>
      <p:sp>
        <p:nvSpPr>
          <p:cNvPr id="7" name="Shape 5062"/>
          <p:cNvSpPr/>
          <p:nvPr/>
        </p:nvSpPr>
        <p:spPr>
          <a:xfrm>
            <a:off x="1203548" y="146554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1203548" y="237120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1203548" y="3187762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175396" y="424937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76" y="5310994"/>
            <a:ext cx="22557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31297" y="181104"/>
            <a:ext cx="11741865" cy="6376578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0" y="556267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9847263" y="0"/>
            <a:ext cx="2344737" cy="1295330"/>
          </a:xfrm>
          <a:custGeom>
            <a:avLst/>
            <a:gdLst>
              <a:gd name="T0" fmla="*/ 0 w 2212"/>
              <a:gd name="T1" fmla="*/ 1222 h 1222"/>
              <a:gd name="T2" fmla="*/ 1090 w 2212"/>
              <a:gd name="T3" fmla="*/ 1222 h 1222"/>
              <a:gd name="T4" fmla="*/ 2212 w 2212"/>
              <a:gd name="T5" fmla="*/ 0 h 1222"/>
              <a:gd name="T6" fmla="*/ 1058 w 2212"/>
              <a:gd name="T7" fmla="*/ 0 h 1222"/>
              <a:gd name="T8" fmla="*/ 0 w 2212"/>
              <a:gd name="T9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2" h="1222">
                <a:moveTo>
                  <a:pt x="0" y="1222"/>
                </a:moveTo>
                <a:lnTo>
                  <a:pt x="1090" y="1222"/>
                </a:lnTo>
                <a:lnTo>
                  <a:pt x="2212" y="0"/>
                </a:lnTo>
                <a:lnTo>
                  <a:pt x="1058" y="0"/>
                </a:lnTo>
                <a:lnTo>
                  <a:pt x="0" y="1222"/>
                </a:lnTo>
                <a:close/>
              </a:path>
            </a:pathLst>
          </a:custGeom>
          <a:solidFill>
            <a:srgbClr val="0B97DB"/>
          </a:solidFill>
          <a:ln w="1016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750619" y="41144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28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063194" y="2706319"/>
            <a:ext cx="841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Nexa"/>
              </a:rPr>
              <a:t>SPRAWOZDANIE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6277796" y="3777998"/>
            <a:ext cx="486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z="2400" spc="600" dirty="0" smtClean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 prac zespołu </a:t>
            </a:r>
            <a:r>
              <a:rPr lang="pl-PL" sz="2400" spc="600" dirty="0">
                <a:solidFill>
                  <a:srgbClr val="0B97DB"/>
                </a:solidFill>
                <a:latin typeface="Nexa"/>
                <a:ea typeface="Source Sans Pro ExtraLight" panose="020B0303030403020204" pitchFamily="34" charset="0"/>
              </a:rPr>
              <a:t>w 2021</a:t>
            </a:r>
            <a:endParaRPr lang="id-ID" sz="2400" spc="600" dirty="0">
              <a:solidFill>
                <a:srgbClr val="0B97DB"/>
              </a:solidFill>
              <a:latin typeface="Nexa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990455" y="1882793"/>
            <a:ext cx="667471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0B97DB"/>
              </a:buClr>
            </a:pPr>
            <a:endParaRPr lang="pl-PL" sz="2000" dirty="0" smtClean="0">
              <a:solidFill>
                <a:srgbClr val="0B97DB"/>
              </a:solidFill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Lipiec 2021 </a:t>
            </a:r>
            <a:r>
              <a:rPr lang="pl-PL" sz="2000" dirty="0">
                <a:latin typeface="Nexa"/>
              </a:rPr>
              <a:t>r. </a:t>
            </a: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Zadaniowy pozytywnie zaopiniował harmonogram udostępniania danych w I połowie </a:t>
            </a:r>
            <a:r>
              <a:rPr lang="pl-PL" sz="2000" dirty="0" smtClean="0">
                <a:latin typeface="Nexa"/>
              </a:rPr>
              <a:t>2021 </a:t>
            </a:r>
            <a:r>
              <a:rPr lang="pl-PL" sz="2000" dirty="0">
                <a:latin typeface="Nexa"/>
              </a:rPr>
              <a:t>r. w</a:t>
            </a:r>
            <a:r>
              <a:rPr lang="pl-PL" sz="2000" dirty="0" smtClean="0">
                <a:latin typeface="Nexa"/>
              </a:rPr>
              <a:t> </a:t>
            </a:r>
            <a:r>
              <a:rPr lang="pl-PL" sz="2000" dirty="0">
                <a:latin typeface="Nexa"/>
              </a:rPr>
              <a:t>portalu </a:t>
            </a:r>
            <a:r>
              <a:rPr lang="pl-PL" sz="2000" dirty="0" smtClean="0">
                <a:latin typeface="Nexa"/>
              </a:rPr>
              <a:t>Dane.gov.pl</a:t>
            </a:r>
          </a:p>
          <a:p>
            <a:pPr lvl="0"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 lvl="0"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 lvl="0"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Wrzesień 2021 </a:t>
            </a:r>
            <a:r>
              <a:rPr lang="pl-PL" sz="2000" dirty="0">
                <a:latin typeface="Nexa"/>
              </a:rPr>
              <a:t>r. </a:t>
            </a: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Zespół </a:t>
            </a:r>
            <a:r>
              <a:rPr lang="pl-PL" sz="2000" dirty="0">
                <a:latin typeface="Nexa"/>
              </a:rPr>
              <a:t>Zadaniowy pozytywnie zaopiniował harmonogram udostępniania danych w II połowie </a:t>
            </a:r>
            <a:r>
              <a:rPr lang="pl-PL" sz="2000" dirty="0" smtClean="0">
                <a:latin typeface="Nexa"/>
              </a:rPr>
              <a:t>2021 </a:t>
            </a:r>
            <a:r>
              <a:rPr lang="pl-PL" sz="2000" dirty="0">
                <a:latin typeface="Nexa"/>
              </a:rPr>
              <a:t>r. w</a:t>
            </a:r>
            <a:r>
              <a:rPr lang="pl-PL" sz="2000" dirty="0" smtClean="0">
                <a:latin typeface="Nexa"/>
              </a:rPr>
              <a:t> </a:t>
            </a:r>
            <a:r>
              <a:rPr lang="pl-PL" sz="2000" dirty="0">
                <a:latin typeface="Nexa"/>
              </a:rPr>
              <a:t>portalu D</a:t>
            </a:r>
            <a:r>
              <a:rPr lang="pl-PL" sz="2000" dirty="0" smtClean="0">
                <a:latin typeface="Nexa"/>
              </a:rPr>
              <a:t>ane.gov.pl</a:t>
            </a:r>
            <a:endParaRPr lang="pl-PL" sz="2000" dirty="0">
              <a:solidFill>
                <a:srgbClr val="FF0000"/>
              </a:solidFill>
              <a:latin typeface="Nex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90332" y="508187"/>
            <a:ext cx="720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HARMONOGRAMÓW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9453" y="1092962"/>
            <a:ext cx="708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u</a:t>
            </a:r>
            <a:r>
              <a:rPr lang="pl-PL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"/>
                <a:ea typeface="Source Sans Pro ExtraLight" panose="020B0303030403020204" pitchFamily="34" charset="0"/>
              </a:rPr>
              <a:t>dostępniania danych w portalu Dane.gov.pl</a:t>
            </a:r>
            <a:endParaRPr lang="id-ID" spc="300" dirty="0">
              <a:solidFill>
                <a:schemeClr val="tx1">
                  <a:lumMod val="85000"/>
                  <a:lumOff val="15000"/>
                </a:schemeClr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7" name="Shape 5062"/>
          <p:cNvSpPr/>
          <p:nvPr/>
        </p:nvSpPr>
        <p:spPr>
          <a:xfrm>
            <a:off x="550367" y="2955317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5062"/>
          <p:cNvSpPr/>
          <p:nvPr/>
        </p:nvSpPr>
        <p:spPr>
          <a:xfrm>
            <a:off x="550366" y="544783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44594" y="2316720"/>
            <a:ext cx="73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B97DB"/>
                </a:solidFill>
              </a:rPr>
              <a:t>43</a:t>
            </a:r>
          </a:p>
          <a:p>
            <a:endParaRPr lang="pl-PL" sz="3200" dirty="0" smtClean="0">
              <a:solidFill>
                <a:srgbClr val="0B97DB"/>
              </a:solidFill>
            </a:endParaRPr>
          </a:p>
          <a:p>
            <a:r>
              <a:rPr lang="pl-PL" sz="3200" dirty="0">
                <a:solidFill>
                  <a:srgbClr val="0B97DB"/>
                </a:solidFill>
              </a:rPr>
              <a:t>11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990937" y="2218657"/>
            <a:ext cx="2706624" cy="205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nowe zasoby </a:t>
            </a:r>
            <a:r>
              <a:rPr lang="pl-PL" sz="1400" dirty="0" smtClean="0">
                <a:latin typeface="Nexa"/>
              </a:rPr>
              <a:t>danych zadeklarowane przez dostawców</a:t>
            </a:r>
            <a:endParaRPr lang="pl-PL" sz="1400" dirty="0">
              <a:latin typeface="Nexa"/>
            </a:endParaRPr>
          </a:p>
          <a:p>
            <a:endParaRPr lang="pl-PL" sz="1400" dirty="0" smtClean="0"/>
          </a:p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z</a:t>
            </a:r>
            <a:r>
              <a:rPr lang="pl-PL" sz="1400" dirty="0" smtClean="0">
                <a:latin typeface="Nexa"/>
              </a:rPr>
              <a:t>asobów, w których zadeklarowano poprawę </a:t>
            </a:r>
            <a:r>
              <a:rPr lang="pl-PL" sz="1400" dirty="0">
                <a:latin typeface="Nexa"/>
              </a:rPr>
              <a:t>jakości </a:t>
            </a:r>
            <a:r>
              <a:rPr lang="pl-PL" sz="1400" dirty="0" smtClean="0">
                <a:latin typeface="Nexa"/>
              </a:rPr>
              <a:t>lub stopnia </a:t>
            </a:r>
            <a:r>
              <a:rPr lang="pl-PL" sz="1400" dirty="0">
                <a:latin typeface="Nexa"/>
              </a:rPr>
              <a:t>otwartości zasobów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373463" y="4809237"/>
            <a:ext cx="73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B97DB"/>
                </a:solidFill>
              </a:rPr>
              <a:t>55</a:t>
            </a:r>
          </a:p>
          <a:p>
            <a:endParaRPr lang="pl-PL" sz="3200" dirty="0" smtClean="0">
              <a:solidFill>
                <a:srgbClr val="0B97DB"/>
              </a:solidFill>
            </a:endParaRPr>
          </a:p>
          <a:p>
            <a:r>
              <a:rPr lang="pl-PL" sz="3200" dirty="0" smtClean="0">
                <a:solidFill>
                  <a:srgbClr val="0B97DB"/>
                </a:solidFill>
              </a:rPr>
              <a:t>18</a:t>
            </a:r>
            <a:endParaRPr lang="pl-PL" sz="3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959247" y="4635421"/>
            <a:ext cx="2738314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nowe zasoby </a:t>
            </a:r>
            <a:r>
              <a:rPr lang="pl-PL" sz="1400" dirty="0" smtClean="0">
                <a:latin typeface="Nexa"/>
              </a:rPr>
              <a:t>danych zadeklarowane </a:t>
            </a:r>
            <a:r>
              <a:rPr lang="pl-PL" sz="1400" dirty="0">
                <a:latin typeface="Nexa"/>
              </a:rPr>
              <a:t>przez </a:t>
            </a:r>
            <a:r>
              <a:rPr lang="pl-PL" sz="1400" dirty="0" smtClean="0">
                <a:latin typeface="Nexa"/>
              </a:rPr>
              <a:t>dostawców</a:t>
            </a:r>
          </a:p>
          <a:p>
            <a:pPr>
              <a:lnSpc>
                <a:spcPct val="114000"/>
              </a:lnSpc>
            </a:pPr>
            <a:endParaRPr lang="pl-PL" sz="14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1400" dirty="0">
                <a:latin typeface="Nexa"/>
              </a:rPr>
              <a:t>z</a:t>
            </a:r>
            <a:r>
              <a:rPr lang="pl-PL" sz="1400" dirty="0" smtClean="0">
                <a:latin typeface="Nexa"/>
              </a:rPr>
              <a:t>asobów, </a:t>
            </a:r>
            <a:r>
              <a:rPr lang="pl-PL" sz="1400" dirty="0">
                <a:latin typeface="Nexa"/>
              </a:rPr>
              <a:t>w których zadeklarowano poprawę jakości lub stopnia otwartości zasobów</a:t>
            </a:r>
          </a:p>
          <a:p>
            <a:pPr>
              <a:lnSpc>
                <a:spcPct val="114000"/>
              </a:lnSpc>
            </a:pPr>
            <a:endParaRPr lang="pl-PL" sz="1600" dirty="0">
              <a:latin typeface="Nexa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7643604" y="2865149"/>
            <a:ext cx="674354" cy="472803"/>
          </a:xfrm>
          <a:prstGeom prst="rightArrow">
            <a:avLst/>
          </a:prstGeom>
          <a:solidFill>
            <a:srgbClr val="0B9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7665166" y="5267498"/>
            <a:ext cx="674354" cy="472803"/>
          </a:xfrm>
          <a:prstGeom prst="rightArrow">
            <a:avLst/>
          </a:prstGeom>
          <a:solidFill>
            <a:srgbClr val="0B9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5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09099" y="1875068"/>
            <a:ext cx="7913379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Dokument </a:t>
            </a:r>
            <a:r>
              <a:rPr lang="pl-PL" sz="2000" dirty="0">
                <a:latin typeface="Nexa"/>
              </a:rPr>
              <a:t>jest piątym sprawozdaniem z realizacji Programu otwierania danych publicznych, podsumowującym jednocześnie cały okres realizacji Programu w latach 2016-2020.</a:t>
            </a:r>
            <a:endParaRPr lang="pl-PL" sz="2000" dirty="0" smtClean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Lipiec 2021 r. Sprawozdanie zostało </a:t>
            </a:r>
            <a:r>
              <a:rPr lang="pl-PL" sz="2000" dirty="0">
                <a:latin typeface="Nexa"/>
              </a:rPr>
              <a:t>pozytywnie </a:t>
            </a:r>
            <a:r>
              <a:rPr lang="pl-PL" sz="2000" dirty="0" smtClean="0">
                <a:latin typeface="Nexa"/>
              </a:rPr>
              <a:t>zaopiniowane </a:t>
            </a:r>
            <a:r>
              <a:rPr lang="pl-PL" sz="2000" dirty="0">
                <a:latin typeface="Nexa"/>
              </a:rPr>
              <a:t>przez Zespół </a:t>
            </a:r>
            <a:r>
              <a:rPr lang="pl-PL" sz="2000" dirty="0" smtClean="0">
                <a:latin typeface="Nexa"/>
              </a:rPr>
              <a:t>Zadaniowy oraz zostało przedłożone </a:t>
            </a:r>
            <a:r>
              <a:rPr lang="pl-PL" sz="2000" dirty="0">
                <a:latin typeface="Nexa"/>
              </a:rPr>
              <a:t>Radzie </a:t>
            </a:r>
            <a:r>
              <a:rPr lang="pl-PL" sz="2000" dirty="0" smtClean="0">
                <a:latin typeface="Nexa"/>
              </a:rPr>
              <a:t>Ministrów.</a:t>
            </a:r>
            <a:endParaRPr lang="pl-PL" sz="2000" dirty="0">
              <a:latin typeface="Nexa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873324" y="453791"/>
            <a:ext cx="6456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SPRAWOZDANIA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0370" y="1046291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z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 realizacji Programu </a:t>
            </a:r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O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twierania </a:t>
            </a:r>
          </a:p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Danych Publicznych w 2020 r.</a:t>
            </a:r>
            <a:endParaRPr lang="id-ID" spc="300" dirty="0">
              <a:solidFill>
                <a:srgbClr val="000000"/>
              </a:solidFill>
              <a:latin typeface="Nexa"/>
              <a:ea typeface="Source Sans Pro ExtraLight" panose="020B0303030403020204" pitchFamily="34" charset="0"/>
            </a:endParaRPr>
          </a:p>
        </p:txBody>
      </p:sp>
      <p:sp>
        <p:nvSpPr>
          <p:cNvPr id="9" name="Shape 5062"/>
          <p:cNvSpPr/>
          <p:nvPr/>
        </p:nvSpPr>
        <p:spPr>
          <a:xfrm>
            <a:off x="980057" y="3844495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987455" y="2399893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7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517156" y="2697979"/>
            <a:ext cx="801895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>
                <a:latin typeface="Nexa"/>
              </a:rPr>
              <a:t>Pierwsze</a:t>
            </a:r>
            <a:r>
              <a:rPr lang="pl-PL" sz="2000" dirty="0" smtClean="0">
                <a:latin typeface="Nexa"/>
              </a:rPr>
              <a:t> Sprawozdanie z realizacji Programu zostało sporządzone wg </a:t>
            </a:r>
            <a:r>
              <a:rPr lang="pl-PL" sz="2000" dirty="0">
                <a:latin typeface="Nexa"/>
              </a:rPr>
              <a:t>stanu na dzień 31 sierpnia 2021 </a:t>
            </a:r>
            <a:r>
              <a:rPr lang="pl-PL" sz="2000" dirty="0" smtClean="0">
                <a:latin typeface="Nexa"/>
              </a:rPr>
              <a:t>r. </a:t>
            </a: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Nexa"/>
              </a:rPr>
              <a:t>Listopad 2021 r. Sprawozdanie zostało </a:t>
            </a:r>
            <a:r>
              <a:rPr lang="pl-PL" sz="2000" dirty="0">
                <a:latin typeface="Nexa"/>
              </a:rPr>
              <a:t>pozytywnie </a:t>
            </a:r>
            <a:r>
              <a:rPr lang="pl-PL" sz="2000" dirty="0" smtClean="0">
                <a:latin typeface="Nexa"/>
              </a:rPr>
              <a:t>zaopiniowane </a:t>
            </a:r>
            <a:r>
              <a:rPr lang="pl-PL" sz="2000" dirty="0">
                <a:latin typeface="Nexa"/>
              </a:rPr>
              <a:t>przez Zespół </a:t>
            </a:r>
            <a:r>
              <a:rPr lang="pl-PL" sz="2000" dirty="0" smtClean="0">
                <a:latin typeface="Nexa"/>
              </a:rPr>
              <a:t>Zadaniowy oraz zostało przedłożone </a:t>
            </a:r>
            <a:r>
              <a:rPr lang="pl-PL" sz="2000" dirty="0">
                <a:latin typeface="Nexa"/>
              </a:rPr>
              <a:t>Radzie </a:t>
            </a:r>
            <a:r>
              <a:rPr lang="pl-PL" sz="2000" dirty="0" smtClean="0">
                <a:latin typeface="Nexa"/>
              </a:rPr>
              <a:t>Ministrów.</a:t>
            </a:r>
            <a:endParaRPr lang="pl-PL" sz="2000" dirty="0">
              <a:latin typeface="Nexa"/>
            </a:endParaRPr>
          </a:p>
          <a:p>
            <a:pPr>
              <a:lnSpc>
                <a:spcPct val="114000"/>
              </a:lnSpc>
            </a:pPr>
            <a:endParaRPr lang="pl-PL" sz="2000" dirty="0">
              <a:latin typeface="Nexa"/>
              <a:ea typeface="Calibri" panose="020F0502020204030204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10800000">
            <a:off x="10134600" y="4795837"/>
            <a:ext cx="2057400" cy="2062163"/>
          </a:xfrm>
          <a:custGeom>
            <a:avLst/>
            <a:gdLst>
              <a:gd name="T0" fmla="*/ 0 w 1296"/>
              <a:gd name="T1" fmla="*/ 624 h 1299"/>
              <a:gd name="T2" fmla="*/ 0 w 1296"/>
              <a:gd name="T3" fmla="*/ 0 h 1299"/>
              <a:gd name="T4" fmla="*/ 526 w 1296"/>
              <a:gd name="T5" fmla="*/ 0 h 1299"/>
              <a:gd name="T6" fmla="*/ 1296 w 1296"/>
              <a:gd name="T7" fmla="*/ 1286 h 1299"/>
              <a:gd name="T8" fmla="*/ 872 w 1296"/>
              <a:gd name="T9" fmla="*/ 1299 h 1299"/>
              <a:gd name="T10" fmla="*/ 256 w 1296"/>
              <a:gd name="T11" fmla="*/ 208 h 1299"/>
              <a:gd name="T12" fmla="*/ 0 w 1296"/>
              <a:gd name="T13" fmla="*/ 624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6" h="1299">
                <a:moveTo>
                  <a:pt x="0" y="624"/>
                </a:moveTo>
                <a:lnTo>
                  <a:pt x="0" y="0"/>
                </a:lnTo>
                <a:lnTo>
                  <a:pt x="526" y="0"/>
                </a:lnTo>
                <a:lnTo>
                  <a:pt x="1296" y="1286"/>
                </a:lnTo>
                <a:lnTo>
                  <a:pt x="872" y="1299"/>
                </a:lnTo>
                <a:lnTo>
                  <a:pt x="256" y="208"/>
                </a:lnTo>
                <a:lnTo>
                  <a:pt x="0" y="624"/>
                </a:lnTo>
                <a:close/>
              </a:path>
            </a:pathLst>
          </a:custGeom>
          <a:solidFill>
            <a:srgbClr val="0B97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4"/>
          <p:cNvSpPr txBox="1"/>
          <p:nvPr/>
        </p:nvSpPr>
        <p:spPr>
          <a:xfrm>
            <a:off x="4873324" y="453791"/>
            <a:ext cx="6456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0B97DB"/>
                </a:solidFill>
                <a:latin typeface="Nexa"/>
                <a:ea typeface="Source Sans Pro" panose="020B0503030403020204" pitchFamily="34" charset="0"/>
              </a:rPr>
              <a:t>OPINIOWANIE SPRAWOZDANIA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5204" y="1038566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z realizacji Programu Otwierania </a:t>
            </a:r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Danych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.</a:t>
            </a:r>
          </a:p>
          <a:p>
            <a:pPr algn="r"/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na </a:t>
            </a:r>
            <a:r>
              <a:rPr lang="pl-PL" spc="300" dirty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lata 2021-2027</a:t>
            </a:r>
            <a:r>
              <a:rPr lang="pl-PL" spc="300" dirty="0" smtClean="0">
                <a:solidFill>
                  <a:srgbClr val="000000"/>
                </a:solidFill>
                <a:latin typeface="Nexa"/>
                <a:ea typeface="Source Sans Pro ExtraLight" panose="020B0303030403020204" pitchFamily="34" charset="0"/>
              </a:rPr>
              <a:t>” </a:t>
            </a:r>
          </a:p>
        </p:txBody>
      </p:sp>
      <p:sp>
        <p:nvSpPr>
          <p:cNvPr id="9" name="Shape 5062"/>
          <p:cNvSpPr/>
          <p:nvPr/>
        </p:nvSpPr>
        <p:spPr>
          <a:xfrm>
            <a:off x="1022200" y="4124664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5062"/>
          <p:cNvSpPr/>
          <p:nvPr/>
        </p:nvSpPr>
        <p:spPr>
          <a:xfrm>
            <a:off x="1022200" y="2846818"/>
            <a:ext cx="224937" cy="2924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53" y="81351"/>
                </a:moveTo>
                <a:lnTo>
                  <a:pt x="98153" y="81351"/>
                </a:lnTo>
                <a:cubicBezTo>
                  <a:pt x="92615" y="81351"/>
                  <a:pt x="87076" y="81351"/>
                  <a:pt x="84307" y="83783"/>
                </a:cubicBezTo>
                <a:cubicBezTo>
                  <a:pt x="43692" y="64594"/>
                  <a:pt x="43692" y="64594"/>
                  <a:pt x="43692" y="64594"/>
                </a:cubicBezTo>
                <a:cubicBezTo>
                  <a:pt x="43692" y="62162"/>
                  <a:pt x="43692" y="62162"/>
                  <a:pt x="43692" y="60000"/>
                </a:cubicBezTo>
                <a:lnTo>
                  <a:pt x="43692" y="57567"/>
                </a:lnTo>
                <a:cubicBezTo>
                  <a:pt x="84307" y="35945"/>
                  <a:pt x="84307" y="35945"/>
                  <a:pt x="84307" y="35945"/>
                </a:cubicBezTo>
                <a:cubicBezTo>
                  <a:pt x="87076" y="38378"/>
                  <a:pt x="92615" y="40810"/>
                  <a:pt x="98153" y="40810"/>
                </a:cubicBezTo>
                <a:cubicBezTo>
                  <a:pt x="111692" y="40810"/>
                  <a:pt x="119692" y="31081"/>
                  <a:pt x="119692" y="18918"/>
                </a:cubicBezTo>
                <a:cubicBezTo>
                  <a:pt x="119692" y="9459"/>
                  <a:pt x="111692" y="0"/>
                  <a:pt x="98153" y="0"/>
                </a:cubicBezTo>
                <a:cubicBezTo>
                  <a:pt x="84307" y="0"/>
                  <a:pt x="76307" y="9459"/>
                  <a:pt x="76307" y="18918"/>
                </a:cubicBezTo>
                <a:cubicBezTo>
                  <a:pt x="76307" y="21621"/>
                  <a:pt x="76307" y="21621"/>
                  <a:pt x="76307" y="24054"/>
                </a:cubicBezTo>
                <a:cubicBezTo>
                  <a:pt x="35384" y="45675"/>
                  <a:pt x="35384" y="45675"/>
                  <a:pt x="35384" y="45675"/>
                </a:cubicBezTo>
                <a:cubicBezTo>
                  <a:pt x="32923" y="40810"/>
                  <a:pt x="27076" y="40810"/>
                  <a:pt x="21538" y="40810"/>
                </a:cubicBezTo>
                <a:cubicBezTo>
                  <a:pt x="8000" y="40810"/>
                  <a:pt x="0" y="50270"/>
                  <a:pt x="0" y="60000"/>
                </a:cubicBezTo>
                <a:cubicBezTo>
                  <a:pt x="0" y="71891"/>
                  <a:pt x="8000" y="81351"/>
                  <a:pt x="21538" y="81351"/>
                </a:cubicBezTo>
                <a:cubicBezTo>
                  <a:pt x="27076" y="81351"/>
                  <a:pt x="32923" y="78918"/>
                  <a:pt x="35384" y="76486"/>
                </a:cubicBezTo>
                <a:cubicBezTo>
                  <a:pt x="76307" y="98108"/>
                  <a:pt x="76307" y="98108"/>
                  <a:pt x="76307" y="98108"/>
                </a:cubicBezTo>
                <a:lnTo>
                  <a:pt x="76307" y="100540"/>
                </a:lnTo>
                <a:cubicBezTo>
                  <a:pt x="76307" y="112432"/>
                  <a:pt x="84307" y="119729"/>
                  <a:pt x="98153" y="119729"/>
                </a:cubicBezTo>
                <a:cubicBezTo>
                  <a:pt x="111692" y="119729"/>
                  <a:pt x="119692" y="112432"/>
                  <a:pt x="119692" y="100540"/>
                </a:cubicBezTo>
                <a:cubicBezTo>
                  <a:pt x="119692" y="88648"/>
                  <a:pt x="111692" y="81351"/>
                  <a:pt x="98153" y="81351"/>
                </a:cubicBezTo>
              </a:path>
            </a:pathLst>
          </a:custGeom>
          <a:solidFill>
            <a:srgbClr val="0B97DB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10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4DF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369</Words>
  <Application>Microsoft Office PowerPoint</Application>
  <PresentationFormat>Panoramiczny</PresentationFormat>
  <Paragraphs>84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Nexa</vt:lpstr>
      <vt:lpstr>Roboto</vt:lpstr>
      <vt:lpstr>Source Sans Pro</vt:lpstr>
      <vt:lpstr>Source Sans Pro ExtraLight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 KRMC dot. sprawozdania z prac Zespołu Zadaniowego KRMC ds .realizacji POD za 2021 r.</dc:title>
  <dc:creator/>
  <cp:lastModifiedBy/>
  <cp:revision>1</cp:revision>
  <dcterms:created xsi:type="dcterms:W3CDTF">2020-05-14T07:09:48Z</dcterms:created>
  <dcterms:modified xsi:type="dcterms:W3CDTF">2022-03-11T09:31:54Z</dcterms:modified>
</cp:coreProperties>
</file>