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70" r:id="rId6"/>
    <p:sldId id="262" r:id="rId7"/>
    <p:sldId id="258" r:id="rId8"/>
    <p:sldId id="273" r:id="rId9"/>
    <p:sldId id="274" r:id="rId10"/>
    <p:sldId id="275" r:id="rId11"/>
    <p:sldId id="272" r:id="rId12"/>
    <p:sldId id="279" r:id="rId13"/>
    <p:sldId id="277" r:id="rId14"/>
    <p:sldId id="264" r:id="rId15"/>
    <p:sldId id="280" r:id="rId16"/>
    <p:sldId id="278" r:id="rId17"/>
  </p:sldIdLst>
  <p:sldSz cx="9144000" cy="5143500" type="screen16x9"/>
  <p:notesSz cx="6797675" cy="9926638"/>
  <p:custDataLst>
    <p:tags r:id="rId19"/>
  </p:custData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żewski Piotr" initials="JP" lastIdx="1" clrIdx="0">
    <p:extLst>
      <p:ext uri="{19B8F6BF-5375-455C-9EA6-DF929625EA0E}">
        <p15:presenceInfo xmlns:p15="http://schemas.microsoft.com/office/powerpoint/2012/main" userId="S-1-5-21-3207413595-2161433757-774780966-167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5632" autoAdjust="0"/>
  </p:normalViewPr>
  <p:slideViewPr>
    <p:cSldViewPr>
      <p:cViewPr varScale="1">
        <p:scale>
          <a:sx n="99" d="100"/>
          <a:sy n="99" d="100"/>
        </p:scale>
        <p:origin x="102" y="7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230C5-89F6-4389-ACE9-04565EABF64B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52197-D98B-4E30-AEE3-436D1DF369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39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573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31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44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87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65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840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95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15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82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474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16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4593-0A0D-4907-BC3F-77B15CD6B4D3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53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35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 descr="Element graficzny slajdu.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 descr="Element graficzny slajdu.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prostokątny 8" descr="Element graficzny slajdu.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 descr="Element graficzny slajdu.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Logotyp Ministerstwa Infrastruktury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9542"/>
            <a:ext cx="7316975" cy="3138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48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 descr="Element graficzny slajdu."/>
          <p:cNvSpPr/>
          <p:nvPr/>
        </p:nvSpPr>
        <p:spPr>
          <a:xfrm>
            <a:off x="396318" y="688726"/>
            <a:ext cx="4464496" cy="2620992"/>
          </a:xfrm>
          <a:prstGeom prst="roundRect">
            <a:avLst>
              <a:gd name="adj" fmla="val 14204"/>
            </a:avLst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prostokątny 4" descr="Element graficzny slajdu.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 descr="Element graficzny slajdu.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oliniowy 8" descr="Element graficzny slajdu."/>
          <p:cNvCxnSpPr/>
          <p:nvPr/>
        </p:nvCxnSpPr>
        <p:spPr>
          <a:xfrm flipV="1">
            <a:off x="481140" y="673808"/>
            <a:ext cx="5963068" cy="14918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Logotyp Ministerstwa Infrastruktury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pic>
        <p:nvPicPr>
          <p:cNvPr id="8" name="Obraz 7" descr="Grupa osób w różnym wieku siedzi w sali bibliotecznej przed dużym ekranem. Na ekranie zatrzymany obraz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46" y="2640105"/>
            <a:ext cx="2706440" cy="1803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 descr="Kobieta i mężczyzna stoją twarza w twarz blisko siebie. Trzymają książkę, która zasłania ich twarze. Okładka książki przedstawia twarze ustawione w ten sam sposób jak trzymające ją osoby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005464"/>
            <a:ext cx="1342184" cy="2014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az 13" descr="Dwaj mężczyźni pokazują kciuki podniesione do góry. Jeden z mężczyzn jest ubrany w strój Mikołaja. Drugi jest w stroju biurowym, nosi okulary, ma założoną maseczkę, a w ręku trzyma papierową torbę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83" y="3330267"/>
            <a:ext cx="1213311" cy="1617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 descr="Na ścianie wyświetlany jest stary film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34" y="3309718"/>
            <a:ext cx="2168498" cy="1638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Mężczyzna i kobieta grają w szachy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35" y="852431"/>
            <a:ext cx="2735553" cy="1647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 descr="Grupa osób widoczna od tyłu ogląda film na ekranie w sali bibliotecznej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65" y="1150923"/>
            <a:ext cx="2126787" cy="1417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pole tekstowe 39"/>
          <p:cNvSpPr txBox="1"/>
          <p:nvPr/>
        </p:nvSpPr>
        <p:spPr>
          <a:xfrm>
            <a:off x="752786" y="796494"/>
            <a:ext cx="4108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5">
                    <a:lumMod val="75000"/>
                  </a:schemeClr>
                </a:solidFill>
              </a:rPr>
              <a:t>mają bezpośredni wpływ na WLB </a:t>
            </a: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</a:rPr>
              <a:t>pracowników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</a:rPr>
              <a:t>: czytanie książek pobudza wyobraźnię, obniża stres, działa korzystnie na kreatywność oraz pamięć. Biblioteka umożliwia pracownikom ministerstwa uczestnictwo w różnorodnych aktywnościach, takich jak np. </a:t>
            </a: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</a:rPr>
              <a:t>turnieje szachowe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</a:rPr>
              <a:t>, spotkania byłych pracowników, wykłady na temat dziejów transportu czy też pokazy dawnych przeźroczy </a:t>
            </a: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</a:rPr>
              <a:t>i </a:t>
            </a:r>
            <a:r>
              <a:rPr lang="pl-PL" sz="1600" dirty="0">
                <a:solidFill>
                  <a:schemeClr val="accent5">
                    <a:lumMod val="75000"/>
                  </a:schemeClr>
                </a:solidFill>
              </a:rPr>
              <a:t>filmów o tematyce transportowej</a:t>
            </a:r>
            <a:r>
              <a:rPr lang="pl-PL" sz="1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pl-PL" sz="1200" i="1" dirty="0">
              <a:solidFill>
                <a:srgbClr val="C00000"/>
              </a:solidFill>
            </a:endParaRPr>
          </a:p>
        </p:txBody>
      </p:sp>
      <p:sp>
        <p:nvSpPr>
          <p:cNvPr id="16" name="Elipsa 12" descr="Punkt siódmy."/>
          <p:cNvSpPr/>
          <p:nvPr/>
        </p:nvSpPr>
        <p:spPr>
          <a:xfrm>
            <a:off x="73083" y="711800"/>
            <a:ext cx="760189" cy="76018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Calibri Light" panose="020F0302020204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7</a:t>
            </a:r>
            <a:endParaRPr lang="pl-PL" sz="2000" b="1" dirty="0">
              <a:latin typeface="Calibri Light" panose="020F030202020403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96318" y="114798"/>
            <a:ext cx="6683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Działania podejmowane przez GBK </a:t>
            </a:r>
            <a:endParaRPr lang="pl-PL" sz="32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0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zaokrąglony 12" descr="Element graficzny slajdu."/>
          <p:cNvSpPr/>
          <p:nvPr/>
        </p:nvSpPr>
        <p:spPr>
          <a:xfrm>
            <a:off x="285489" y="1306861"/>
            <a:ext cx="4574544" cy="3675693"/>
          </a:xfrm>
          <a:prstGeom prst="roundRect">
            <a:avLst>
              <a:gd name="adj" fmla="val 14204"/>
            </a:avLst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prostokątny 4" descr="Element graficzny slajdu.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 descr="Element graficzny slajdu.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 descr="Element graficzny slajdu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79" y="899137"/>
            <a:ext cx="802294" cy="811936"/>
          </a:xfrm>
          <a:prstGeom prst="rect">
            <a:avLst/>
          </a:prstGeom>
        </p:spPr>
      </p:pic>
      <p:cxnSp>
        <p:nvCxnSpPr>
          <p:cNvPr id="9" name="Łącznik prostoliniowy 8" descr="Element graficzny slajdu."/>
          <p:cNvCxnSpPr/>
          <p:nvPr/>
        </p:nvCxnSpPr>
        <p:spPr>
          <a:xfrm>
            <a:off x="285487" y="991331"/>
            <a:ext cx="5366633" cy="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Logotyp Ministerstwa Infrastruktury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pic>
        <p:nvPicPr>
          <p:cNvPr id="3" name="Obraz 2" descr="Niewysoki regał z książkami. Na ścianie regału przyklejony plakat z napisem: &quot;Książka za książkę&quot;. Na regale jest oparta tablica informacyjna ze zdjęciami, a przed nią leży kilka książek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6359" y="1164164"/>
            <a:ext cx="3922844" cy="2942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Kobieta i mężczyzna stoją zwróceni do siebie twarzą w twarz. Każda z osób trzyma w rękach kilka książek. W tle regał z książkami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78" y="216024"/>
            <a:ext cx="1596629" cy="1995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Dwie małe dziewczynki siedzą przy stoliku i jedzą pączki. Na stoliku są zabawki i kredki. Przy ścianie jest katalogowa szafa biblioteczna. W rogu pomieszczenia jest stół nakryty obrusem. Na stole butelki z sokami i wodą oraz przekąski na talerzach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220302"/>
            <a:ext cx="2449764" cy="1632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pole tekstowe 39"/>
          <p:cNvSpPr txBox="1"/>
          <p:nvPr/>
        </p:nvSpPr>
        <p:spPr>
          <a:xfrm>
            <a:off x="886697" y="1404097"/>
            <a:ext cx="42535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poprzez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udział </a:t>
            </a: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w </a:t>
            </a:r>
            <a:r>
              <a:rPr lang="pl-PL" sz="2000" dirty="0" err="1">
                <a:solidFill>
                  <a:schemeClr val="accent5">
                    <a:lumMod val="75000"/>
                  </a:schemeClr>
                </a:solidFill>
              </a:rPr>
              <a:t>ogólnoministerialnych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pl-PL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wydarzeniach organizowanych </a:t>
            </a:r>
          </a:p>
          <a:p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przez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GBK, rozwijanie wspólnych </a:t>
            </a:r>
            <a:endParaRPr lang="pl-PL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zainteresowań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czy dzięki możliwości </a:t>
            </a:r>
            <a:endParaRPr lang="pl-PL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wzajemnej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wymiany książek </a:t>
            </a: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papierowych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multimediów </a:t>
            </a:r>
          </a:p>
          <a:p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</a:rPr>
              <a:t>Akcja GBK „Książka za książkę” </a:t>
            </a: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polegająca na wymianie </a:t>
            </a:r>
            <a:endParaRPr lang="pl-PL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literatury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między pracownikami </a:t>
            </a:r>
            <a:endParaRPr lang="pl-PL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urzędu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). </a:t>
            </a:r>
            <a:endParaRPr lang="pl-PL" sz="1400" dirty="0"/>
          </a:p>
        </p:txBody>
      </p:sp>
      <p:sp>
        <p:nvSpPr>
          <p:cNvPr id="14" name="Elipsa 12" descr="Punkt ósmy."/>
          <p:cNvSpPr/>
          <p:nvPr/>
        </p:nvSpPr>
        <p:spPr>
          <a:xfrm>
            <a:off x="103046" y="1396532"/>
            <a:ext cx="760189" cy="76018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Calibri Light" panose="020F0302020204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</a:t>
            </a:r>
            <a:endParaRPr lang="pl-PL" sz="2000" b="1" dirty="0">
              <a:latin typeface="Calibri Light" panose="020F030202020403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85487" y="221890"/>
            <a:ext cx="5582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</a:rPr>
              <a:t>Aktywność Biblioteki w ramach WLB wpływa</a:t>
            </a:r>
            <a:r>
              <a:rPr lang="pl-PL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</a:rPr>
              <a:t>na zacieśnianie więzi pomiędzy pracownikami</a:t>
            </a:r>
            <a:r>
              <a:rPr lang="pl-PL" sz="21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l-PL" sz="21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852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9" descr="Element graficzny slajdu."/>
          <p:cNvSpPr/>
          <p:nvPr/>
        </p:nvSpPr>
        <p:spPr>
          <a:xfrm>
            <a:off x="467527" y="1495655"/>
            <a:ext cx="4608529" cy="3102483"/>
          </a:xfrm>
          <a:prstGeom prst="roundRect">
            <a:avLst>
              <a:gd name="adj" fmla="val 14204"/>
            </a:avLst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prostokątny 4" descr="Element graficzny slajdu.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 descr="Element graficzny slajdu."/>
          <p:cNvSpPr/>
          <p:nvPr/>
        </p:nvSpPr>
        <p:spPr>
          <a:xfrm rot="10800000">
            <a:off x="7834272" y="0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 descr="Element graficzny slajdu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2601">
            <a:off x="6035977" y="51470"/>
            <a:ext cx="1080120" cy="1093102"/>
          </a:xfrm>
          <a:prstGeom prst="rect">
            <a:avLst/>
          </a:prstGeom>
        </p:spPr>
      </p:pic>
      <p:cxnSp>
        <p:nvCxnSpPr>
          <p:cNvPr id="9" name="Łącznik prostoliniowy 8" descr="Element graficzny slajdu."/>
          <p:cNvCxnSpPr/>
          <p:nvPr/>
        </p:nvCxnSpPr>
        <p:spPr>
          <a:xfrm flipV="1">
            <a:off x="231193" y="1347615"/>
            <a:ext cx="8445263" cy="41278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Logotyp Ministerstwa Infrastruktury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pic>
        <p:nvPicPr>
          <p:cNvPr id="4" name="Obraz 3" descr="Uśmiechnięta kobieta w okularach trzyma książki. Za nią katalogowa szafa biblioteczna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42" y="1454377"/>
            <a:ext cx="3417156" cy="3061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pole tekstowe 39"/>
          <p:cNvSpPr txBox="1"/>
          <p:nvPr/>
        </p:nvSpPr>
        <p:spPr>
          <a:xfrm>
            <a:off x="991383" y="1551151"/>
            <a:ext cx="40846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/>
          </a:p>
          <a:p>
            <a:r>
              <a:rPr lang="pl-PL" sz="2100" dirty="0" smtClean="0">
                <a:solidFill>
                  <a:schemeClr val="accent1">
                    <a:lumMod val="75000"/>
                  </a:schemeClr>
                </a:solidFill>
              </a:rPr>
              <a:t>W organizowanych cyklicznie akcjach bierze udział około </a:t>
            </a:r>
            <a:r>
              <a:rPr lang="pl-PL" sz="2100" b="1" dirty="0" smtClean="0">
                <a:solidFill>
                  <a:schemeClr val="accent1">
                    <a:lumMod val="75000"/>
                  </a:schemeClr>
                </a:solidFill>
              </a:rPr>
              <a:t>20 %</a:t>
            </a:r>
            <a:r>
              <a:rPr lang="pl-PL" sz="2100" dirty="0" smtClean="0">
                <a:solidFill>
                  <a:schemeClr val="accent1">
                    <a:lumMod val="75000"/>
                  </a:schemeClr>
                </a:solidFill>
              </a:rPr>
              <a:t> pracowników.</a:t>
            </a:r>
          </a:p>
          <a:p>
            <a:r>
              <a:rPr lang="pl-PL" sz="2100" dirty="0" smtClean="0">
                <a:solidFill>
                  <a:schemeClr val="accent1">
                    <a:lumMod val="75000"/>
                  </a:schemeClr>
                </a:solidFill>
              </a:rPr>
              <a:t>Nasze działania realizujemy </a:t>
            </a:r>
          </a:p>
          <a:p>
            <a:r>
              <a:rPr lang="pl-PL" sz="2100" dirty="0" smtClean="0">
                <a:solidFill>
                  <a:schemeClr val="accent1">
                    <a:lumMod val="75000"/>
                  </a:schemeClr>
                </a:solidFill>
              </a:rPr>
              <a:t>wykorzystując zasoby MI.</a:t>
            </a:r>
          </a:p>
          <a:p>
            <a:r>
              <a:rPr lang="pl-PL" sz="2100" dirty="0" smtClean="0">
                <a:solidFill>
                  <a:schemeClr val="accent1">
                    <a:lumMod val="75000"/>
                  </a:schemeClr>
                </a:solidFill>
              </a:rPr>
              <a:t>Planujemy rozwijać naszą działalność, rozważamy propozycje i sugestie pracowników urzędu.</a:t>
            </a:r>
            <a:endParaRPr lang="pl-PL" sz="2100" dirty="0"/>
          </a:p>
        </p:txBody>
      </p:sp>
      <p:sp>
        <p:nvSpPr>
          <p:cNvPr id="11" name="Elipsa 12" descr="Punkt dziewiąty."/>
          <p:cNvSpPr/>
          <p:nvPr/>
        </p:nvSpPr>
        <p:spPr>
          <a:xfrm>
            <a:off x="231193" y="1454377"/>
            <a:ext cx="760189" cy="76018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Calibri Light" panose="020F0302020204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9</a:t>
            </a:r>
            <a:endParaRPr lang="pl-PL" sz="2000" b="1" dirty="0">
              <a:latin typeface="Calibri Light" panose="020F030202020403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31193" y="352276"/>
            <a:ext cx="850470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Odbiór naszych inicjatyw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został </a:t>
            </a:r>
          </a:p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pozytywnie przyjęty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przez pracowników resortu. </a:t>
            </a:r>
          </a:p>
          <a:p>
            <a:endParaRPr lang="pl-PL" b="1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08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 descr="Element graficzny slajdu.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 descr="Element graficzny slajdu.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prostokątny 8" descr="Element graficzny slajdu.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 descr="Element graficzny slajdu.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Logotyp Ministerstwa Infrastruktury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pic>
        <p:nvPicPr>
          <p:cNvPr id="17" name="Obraz 16" descr="Element graficzny slajdu: zegar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5" y="3490224"/>
            <a:ext cx="252000" cy="252000"/>
          </a:xfrm>
          <a:prstGeom prst="rect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</a:gradFill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Obraz 14" descr="Element graficzny slajdu: logotyp Facebook'a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2" y="2914160"/>
            <a:ext cx="252000" cy="252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4" name="Obraz 13" descr="Element graficzny slajdu: komputer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8" y="2374128"/>
            <a:ext cx="252000" cy="252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3" name="Obraz 12" descr="Element graficzny slajdu: koperta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8" y="1798064"/>
            <a:ext cx="252000" cy="252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2" name="Obraz 11" descr="Element graficzny slajdu: telefon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7" y="1222000"/>
            <a:ext cx="252000" cy="252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1" name="Obraz 10" descr="Element graficzny slajdu: mapa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7" y="681968"/>
            <a:ext cx="252000" cy="252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2" name="pole tekstowe 1"/>
          <p:cNvSpPr txBox="1"/>
          <p:nvPr/>
        </p:nvSpPr>
        <p:spPr>
          <a:xfrm>
            <a:off x="5648717" y="3490427"/>
            <a:ext cx="3024336" cy="46166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1">
                    <a:lumMod val="75000"/>
                  </a:schemeClr>
                </a:solidFill>
              </a:rPr>
              <a:t>DZIĘKUJĘ ZA UWAGĘ.</a:t>
            </a:r>
          </a:p>
        </p:txBody>
      </p:sp>
      <p:pic>
        <p:nvPicPr>
          <p:cNvPr id="16" name="Obraz 15" descr="Logotyp Ministerstwa Infrastruktury.">
            <a:extLst>
              <a:ext uri="{FF2B5EF4-FFF2-40B4-BE49-F238E27FC236}">
                <a16:creationId xmlns:a16="http://schemas.microsoft.com/office/drawing/2014/main" id="{EDA60614-D0D8-4B22-B2F0-5B9A9FF7C3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20159"/>
            <a:ext cx="4320480" cy="218393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83568" y="751220"/>
            <a:ext cx="453650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chemeClr val="accent5">
                    <a:lumMod val="75000"/>
                  </a:schemeClr>
                </a:solidFill>
              </a:rPr>
              <a:t>ul. Tytusa Chałubińskiego 6, 00-928 Warszawa.</a:t>
            </a:r>
          </a:p>
          <a:p>
            <a:endParaRPr lang="pl-PL" sz="1200" dirty="0"/>
          </a:p>
          <a:p>
            <a:r>
              <a:rPr lang="pl-PL" sz="1200" b="1" dirty="0"/>
              <a:t>+ 48 22 630 10 61 </a:t>
            </a:r>
            <a:r>
              <a:rPr lang="pl-PL" sz="1200" dirty="0"/>
              <a:t>(sekretariat)</a:t>
            </a:r>
          </a:p>
          <a:p>
            <a:r>
              <a:rPr lang="pl-PL" sz="1200" b="1" dirty="0"/>
              <a:t>+ 48 22 630 10 62 </a:t>
            </a:r>
            <a:r>
              <a:rPr lang="pl-PL" sz="1200" dirty="0"/>
              <a:t>(wypożyczalnia, czytelnia)</a:t>
            </a:r>
          </a:p>
          <a:p>
            <a:endParaRPr lang="pl-PL" sz="1200" dirty="0"/>
          </a:p>
          <a:p>
            <a:r>
              <a:rPr lang="pl-PL" sz="1200" dirty="0"/>
              <a:t>wypozyczalnia@mi.gov.pl</a:t>
            </a:r>
          </a:p>
          <a:p>
            <a:r>
              <a:rPr lang="pl-PL" sz="1200" dirty="0"/>
              <a:t>czytelnia@mi.gov.pl</a:t>
            </a:r>
          </a:p>
          <a:p>
            <a:endParaRPr lang="pl-PL" sz="1200" dirty="0"/>
          </a:p>
          <a:p>
            <a:r>
              <a:rPr lang="pl-PL" sz="1200" b="1" dirty="0">
                <a:solidFill>
                  <a:schemeClr val="accent5">
                    <a:lumMod val="75000"/>
                  </a:schemeClr>
                </a:solidFill>
              </a:rPr>
              <a:t>https://</a:t>
            </a:r>
            <a:r>
              <a:rPr lang="pl-PL" sz="1200" b="1" dirty="0" smtClean="0">
                <a:solidFill>
                  <a:schemeClr val="accent5">
                    <a:lumMod val="75000"/>
                  </a:schemeClr>
                </a:solidFill>
              </a:rPr>
              <a:t>www.gov.pl/web/glowna-biblioteka-komunikacyjna</a:t>
            </a:r>
          </a:p>
          <a:p>
            <a:r>
              <a:rPr lang="pl-PL" sz="1200" b="1" dirty="0">
                <a:solidFill>
                  <a:schemeClr val="accent5">
                    <a:lumMod val="75000"/>
                  </a:schemeClr>
                </a:solidFill>
              </a:rPr>
              <a:t>https://www.warszawa-gbk.sowa.pl</a:t>
            </a:r>
            <a:r>
              <a:rPr lang="pl-PL" sz="1200" b="1" dirty="0" smtClean="0">
                <a:solidFill>
                  <a:schemeClr val="accent5">
                    <a:lumMod val="75000"/>
                  </a:schemeClr>
                </a:solidFill>
              </a:rPr>
              <a:t>/ (KATALOG ONLINE)</a:t>
            </a:r>
            <a:endParaRPr lang="pl-PL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l-PL" sz="1200" b="1" dirty="0">
                <a:solidFill>
                  <a:schemeClr val="accent5">
                    <a:lumMod val="75000"/>
                  </a:schemeClr>
                </a:solidFill>
              </a:rPr>
              <a:t>https://w.bibliotece.pl/community/libraries/gbk1919</a:t>
            </a:r>
            <a:r>
              <a:rPr lang="pl-PL" sz="1200" b="1" dirty="0" smtClean="0">
                <a:solidFill>
                  <a:schemeClr val="accent5">
                    <a:lumMod val="75000"/>
                  </a:schemeClr>
                </a:solidFill>
              </a:rPr>
              <a:t>/</a:t>
            </a:r>
          </a:p>
          <a:p>
            <a:endParaRPr lang="pl-PL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1200" b="1" dirty="0">
                <a:solidFill>
                  <a:schemeClr val="accent1">
                    <a:lumMod val="75000"/>
                  </a:schemeClr>
                </a:solidFill>
              </a:rPr>
              <a:t>https://www.facebook.com/GBK1919</a:t>
            </a:r>
          </a:p>
          <a:p>
            <a:endParaRPr lang="pl-PL" sz="1200" dirty="0"/>
          </a:p>
          <a:p>
            <a:endParaRPr lang="pl-PL" sz="1200" dirty="0"/>
          </a:p>
          <a:p>
            <a:r>
              <a:rPr lang="pl-PL" sz="1200" b="1" dirty="0">
                <a:solidFill>
                  <a:schemeClr val="accent5">
                    <a:lumMod val="75000"/>
                  </a:schemeClr>
                </a:solidFill>
              </a:rPr>
              <a:t>GODZINY PRACY GŁÓWNEJ BIBLIOTEKI KOMUNIKACYJNEJ: </a:t>
            </a:r>
          </a:p>
          <a:p>
            <a:r>
              <a:rPr lang="pl-PL" sz="1200" dirty="0"/>
              <a:t>poniedziałek, wtorek, czwartek, piątek </a:t>
            </a:r>
            <a:r>
              <a:rPr lang="pl-PL" sz="1200" b="1" dirty="0">
                <a:solidFill>
                  <a:schemeClr val="accent5">
                    <a:lumMod val="75000"/>
                  </a:schemeClr>
                </a:solidFill>
              </a:rPr>
              <a:t>9:00</a:t>
            </a:r>
            <a:r>
              <a:rPr lang="pl-PL" sz="1200" dirty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pl-PL" sz="1200" b="1" dirty="0">
                <a:solidFill>
                  <a:schemeClr val="accent5">
                    <a:lumMod val="75000"/>
                  </a:schemeClr>
                </a:solidFill>
              </a:rPr>
              <a:t>16:00</a:t>
            </a:r>
            <a:r>
              <a:rPr lang="pl-PL" sz="1200" dirty="0"/>
              <a:t>,</a:t>
            </a:r>
          </a:p>
          <a:p>
            <a:r>
              <a:rPr lang="pl-PL" sz="1200" dirty="0"/>
              <a:t>środa </a:t>
            </a:r>
            <a:r>
              <a:rPr lang="pl-PL" sz="1200" b="1" dirty="0">
                <a:solidFill>
                  <a:schemeClr val="accent5">
                    <a:lumMod val="75000"/>
                  </a:schemeClr>
                </a:solidFill>
              </a:rPr>
              <a:t>9:00</a:t>
            </a:r>
            <a:r>
              <a:rPr lang="pl-PL" sz="1200" dirty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pl-PL" sz="1200" b="1" dirty="0">
                <a:solidFill>
                  <a:schemeClr val="accent5">
                    <a:lumMod val="75000"/>
                  </a:schemeClr>
                </a:solidFill>
              </a:rPr>
              <a:t>18:00</a:t>
            </a:r>
            <a:r>
              <a:rPr lang="pl-PL" sz="1200" dirty="0"/>
              <a:t>.</a:t>
            </a:r>
          </a:p>
          <a:p>
            <a:endParaRPr lang="pl-PL" sz="1400" dirty="0"/>
          </a:p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47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 descr="Element graficzny slajdu.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 descr="Element graficzny slajdu.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prostokątny 8" descr="Element graficzny slajdu.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 descr="Element graficzny slajdu.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Logotyp Ministerstwa Infrastruktury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27584" y="172420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DOBRE PRAKTYKI </a:t>
            </a:r>
            <a:endParaRPr lang="pl-PL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RAMACH WORK LIFE BALANCE</a:t>
            </a:r>
          </a:p>
          <a:p>
            <a:pPr algn="ctr"/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W MINISTERSTWIE INFRASTRUKTURY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0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Archiwalne zdjęcie pomieszczenia biblioteki. Dwa biurka z dokumentami i przyborami do pisania. W tle regały z książkami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469898"/>
            <a:ext cx="1555257" cy="193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205389" y="3691787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Element graficzny slajdu.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790011" y="31002"/>
            <a:ext cx="4695518" cy="5074982"/>
          </a:xfrm>
          <a:prstGeom prst="rect">
            <a:avLst/>
          </a:prstGeom>
        </p:spPr>
      </p:pic>
      <p:pic>
        <p:nvPicPr>
          <p:cNvPr id="8" name="Obraz 7" descr="Logotyp Ministerstwa Infrastruktury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pic>
        <p:nvPicPr>
          <p:cNvPr id="11" name="Obraz 10" descr="Cztery osoby w pomieszczeniu biblioteki patrzą w jednym kierunku. Starszy mężczyzna robi zdjęcie aparatem fotograficznym. Obok kobieta siedzi na niskim krzesełku. Druga kobieta siedzi na szafce. Obok niej jest mężczyzna, który opiera się o framugę drzwi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91" y="2909609"/>
            <a:ext cx="1297487" cy="2034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Obraz 11" descr="Kobieta siedzi przy biurku przed komputerem. Mężczyzna  lekko pochyla się i pokazuje kobiecie otwarty zeszyt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53" y="267494"/>
            <a:ext cx="1327413" cy="1769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rostokąt 2"/>
          <p:cNvSpPr/>
          <p:nvPr/>
        </p:nvSpPr>
        <p:spPr>
          <a:xfrm>
            <a:off x="205389" y="272577"/>
            <a:ext cx="63828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Główna Biblioteka Komunikacyjna</a:t>
            </a:r>
          </a:p>
          <a:p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Działa w Ministerstwie Infrastruktury,  umożliwia szeroki dostęp do publikacji (nie tylko z dziedziny infrastruktury).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Promuje </a:t>
            </a:r>
            <a:r>
              <a:rPr lang="pl-PL" sz="2000" dirty="0"/>
              <a:t>działania integracyjne, proponuje alternatywne formy spędzania wolnego czasu.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Główna </a:t>
            </a:r>
            <a:r>
              <a:rPr lang="pl-PL" sz="2000" dirty="0"/>
              <a:t>Biblioteka Komunikacyjna to 9 – osobowy zespół pełnych pomysłów i zaangażowania ludzi. Podczas cyklicznych zebrań dzielimy się koncepcjami, wymyślamy akcje i </a:t>
            </a:r>
            <a:r>
              <a:rPr lang="pl-PL" sz="2000" dirty="0" smtClean="0"/>
              <a:t>inicjatywy aktywujące pracowników </a:t>
            </a:r>
            <a:r>
              <a:rPr lang="pl-PL" sz="2000" dirty="0"/>
              <a:t>Ministerstwa do rozwoju zawodowego oraz zgłębiania swoich zainteresowań.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W </a:t>
            </a:r>
            <a:r>
              <a:rPr lang="pl-PL" sz="2000" dirty="0"/>
              <a:t>roku 2019 zaczęliśmy wdrażać praktyki WORK LIFE BALANCE, których intensyfikacja nastąpiła </a:t>
            </a:r>
            <a:r>
              <a:rPr lang="pl-PL" sz="2000" dirty="0" smtClean="0"/>
              <a:t>od </a:t>
            </a:r>
            <a:r>
              <a:rPr lang="pl-PL" sz="2000" dirty="0"/>
              <a:t>2021 r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28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 descr="Element graficzny slajdu.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 descr="Element graficzny slajdu.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oliniowy 8" descr="Element graficzny slajdu."/>
          <p:cNvCxnSpPr/>
          <p:nvPr/>
        </p:nvCxnSpPr>
        <p:spPr>
          <a:xfrm>
            <a:off x="323529" y="771551"/>
            <a:ext cx="864095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Logotyp Ministerstwa Infrastruktury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7504" y="4720994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Promocja </a:t>
            </a:r>
            <a:r>
              <a:rPr lang="pl-PL" sz="1400" dirty="0"/>
              <a:t>książki współautorstwa pracownika GBK podczas Jesiennych Targów Książki w 2022 r. Arkady Kubickiego.</a:t>
            </a:r>
          </a:p>
        </p:txBody>
      </p:sp>
      <p:sp>
        <p:nvSpPr>
          <p:cNvPr id="11" name="Prostokąt zaokrąglony 10" descr="Element graficzny slajdu."/>
          <p:cNvSpPr/>
          <p:nvPr/>
        </p:nvSpPr>
        <p:spPr>
          <a:xfrm>
            <a:off x="777880" y="945043"/>
            <a:ext cx="5136407" cy="978635"/>
          </a:xfrm>
          <a:prstGeom prst="roundRect">
            <a:avLst>
              <a:gd name="adj" fmla="val 14204"/>
            </a:avLst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Kobieta siedzi przy niskim stoliku, trzyma dziewczynkę na kolanach i pisze w otwartek książce. Na stoliku egzemplarze promowanej książki pod tytułem &quot;Kardiogram&quot;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15568"/>
            <a:ext cx="2294625" cy="3805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Wejście do Arkad Kubickiego Zamku Królewskiego w Warszawie: ludzie spacerują przed szklanymi drzwiami wejściowymi. Na przeciwko wejścia są zadaszone stoiska ustawione z okazji &quot;Jesiennych targów książki&quot;. Na pierwszym planie krzewy i duża donica ogrodowa z kwiatami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55" y="2067694"/>
            <a:ext cx="4646173" cy="2613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pole tekstowe 13"/>
          <p:cNvSpPr txBox="1"/>
          <p:nvPr/>
        </p:nvSpPr>
        <p:spPr>
          <a:xfrm>
            <a:off x="1356729" y="971918"/>
            <a:ext cx="4557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wspiera rozwój czytelnictwa </a:t>
            </a: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i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promuje kulturę czytelniczą wśród </a:t>
            </a: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pracowników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Ministerstwa Infrastruktury.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3" name="Elipsa 12" descr="Punkt pierwszy."/>
          <p:cNvSpPr/>
          <p:nvPr/>
        </p:nvSpPr>
        <p:spPr>
          <a:xfrm>
            <a:off x="323529" y="771551"/>
            <a:ext cx="778093" cy="72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latin typeface="Calibri Light" panose="020F0302020204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23530" y="273118"/>
            <a:ext cx="9086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W ramach dobrych praktyk </a:t>
            </a:r>
            <a:r>
              <a:rPr lang="pl-PL" sz="3200" b="1" dirty="0" err="1">
                <a:solidFill>
                  <a:schemeClr val="accent1">
                    <a:lumMod val="75000"/>
                  </a:schemeClr>
                </a:solidFill>
              </a:rPr>
              <a:t>Work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 Life </a:t>
            </a:r>
            <a:r>
              <a:rPr lang="pl-PL" sz="3200" b="1" dirty="0" err="1">
                <a:solidFill>
                  <a:schemeClr val="accent1">
                    <a:lumMod val="75000"/>
                  </a:schemeClr>
                </a:solidFill>
              </a:rPr>
              <a:t>Balance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 GBK: </a:t>
            </a:r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726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 descr="Element graficzny slajdu.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 descr="Element graficzny slajdu.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oliniowy 8" descr="Element graficzny slajdu."/>
          <p:cNvCxnSpPr/>
          <p:nvPr/>
        </p:nvCxnSpPr>
        <p:spPr>
          <a:xfrm flipV="1">
            <a:off x="179513" y="771550"/>
            <a:ext cx="8784976" cy="504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zaokrąglony 10" descr="Element graficzny slajdu."/>
          <p:cNvSpPr/>
          <p:nvPr/>
        </p:nvSpPr>
        <p:spPr>
          <a:xfrm>
            <a:off x="865440" y="996752"/>
            <a:ext cx="4555913" cy="1430981"/>
          </a:xfrm>
          <a:prstGeom prst="roundRect">
            <a:avLst>
              <a:gd name="adj" fmla="val 14204"/>
            </a:avLst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9" name="Obraz 38" descr="Logotyp Ministerstwa Infrastruktury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pic>
        <p:nvPicPr>
          <p:cNvPr id="3" name="Obraz 2" descr="Dwie półki z książkami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10" y="1614936"/>
            <a:ext cx="3099954" cy="2324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Książki ustawione na półce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18" y="2587393"/>
            <a:ext cx="3243506" cy="2360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pole tekstowe 24"/>
          <p:cNvSpPr txBox="1"/>
          <p:nvPr/>
        </p:nvSpPr>
        <p:spPr>
          <a:xfrm>
            <a:off x="1225556" y="1040998"/>
            <a:ext cx="41957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>
                <a:solidFill>
                  <a:schemeClr val="accent5">
                    <a:lumMod val="75000"/>
                  </a:schemeClr>
                </a:solidFill>
              </a:rPr>
              <a:t>umożliwia szeroki </a:t>
            </a:r>
            <a:r>
              <a:rPr lang="pl-PL" sz="2600" dirty="0" smtClean="0">
                <a:solidFill>
                  <a:schemeClr val="accent5">
                    <a:lumMod val="75000"/>
                  </a:schemeClr>
                </a:solidFill>
              </a:rPr>
              <a:t>i  </a:t>
            </a:r>
            <a:r>
              <a:rPr lang="pl-PL" sz="2600" dirty="0">
                <a:solidFill>
                  <a:schemeClr val="accent5">
                    <a:lumMod val="75000"/>
                  </a:schemeClr>
                </a:solidFill>
              </a:rPr>
              <a:t>bezpłatny dostęp </a:t>
            </a:r>
            <a:r>
              <a:rPr lang="pl-PL" sz="2600" dirty="0" smtClean="0">
                <a:solidFill>
                  <a:schemeClr val="accent5">
                    <a:lumMod val="75000"/>
                  </a:schemeClr>
                </a:solidFill>
              </a:rPr>
              <a:t>do </a:t>
            </a:r>
            <a:r>
              <a:rPr lang="pl-PL" sz="2600" dirty="0">
                <a:solidFill>
                  <a:schemeClr val="accent5">
                    <a:lumMod val="75000"/>
                  </a:schemeClr>
                </a:solidFill>
              </a:rPr>
              <a:t>publikacji (nie tylko z dziedziny infrastruktury).</a:t>
            </a:r>
            <a:endParaRPr lang="pl-PL" sz="2600" b="1" spc="200" dirty="0">
              <a:solidFill>
                <a:schemeClr val="accent5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3" name="Elipsa 12" descr="Punkt drugi."/>
          <p:cNvSpPr/>
          <p:nvPr/>
        </p:nvSpPr>
        <p:spPr>
          <a:xfrm>
            <a:off x="422643" y="858934"/>
            <a:ext cx="792089" cy="7247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latin typeface="Calibri Light" panose="020F0302020204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79513" y="27311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W ramach dobrych praktyk </a:t>
            </a:r>
            <a:r>
              <a:rPr lang="pl-PL" sz="3200" b="1" dirty="0" err="1">
                <a:solidFill>
                  <a:schemeClr val="accent1">
                    <a:lumMod val="75000"/>
                  </a:schemeClr>
                </a:solidFill>
              </a:rPr>
              <a:t>Work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 Life </a:t>
            </a:r>
            <a:r>
              <a:rPr lang="pl-PL" sz="3200" b="1" dirty="0" err="1">
                <a:solidFill>
                  <a:schemeClr val="accent1">
                    <a:lumMod val="75000"/>
                  </a:schemeClr>
                </a:solidFill>
              </a:rPr>
              <a:t>Balance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 GBK: </a:t>
            </a:r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8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ostokąt zaokrąglony 30" descr="Element graficzny slajdu."/>
          <p:cNvSpPr/>
          <p:nvPr/>
        </p:nvSpPr>
        <p:spPr>
          <a:xfrm>
            <a:off x="987354" y="878502"/>
            <a:ext cx="6536974" cy="1981280"/>
          </a:xfrm>
          <a:prstGeom prst="roundRect">
            <a:avLst>
              <a:gd name="adj" fmla="val 14204"/>
            </a:avLst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prostokątny 4" descr="Element graficzny slajdu.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 descr="Element graficzny slajdu.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oliniowy 8" descr="Element graficzny slajdu."/>
          <p:cNvCxnSpPr/>
          <p:nvPr/>
        </p:nvCxnSpPr>
        <p:spPr>
          <a:xfrm>
            <a:off x="251520" y="771550"/>
            <a:ext cx="864096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Logotyp Ministerstwa Infrastruktury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pic>
        <p:nvPicPr>
          <p:cNvPr id="13" name="Obraz 12" descr="Logotyp Legimi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57" y="2130415"/>
            <a:ext cx="1089407" cy="1089407"/>
          </a:xfrm>
          <a:prstGeom prst="rect">
            <a:avLst/>
          </a:prstGeom>
        </p:spPr>
      </p:pic>
      <p:pic>
        <p:nvPicPr>
          <p:cNvPr id="14" name="Obraz 13" descr="Logotyp Empik Go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586" y="3449380"/>
            <a:ext cx="2514726" cy="1210602"/>
          </a:xfrm>
          <a:prstGeom prst="rect">
            <a:avLst/>
          </a:prstGeom>
        </p:spPr>
      </p:pic>
      <p:pic>
        <p:nvPicPr>
          <p:cNvPr id="15" name="Obraz 14" descr="Okładka e-booka pod tytułem &quot;Szóstka wron&quot;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06" y="2463255"/>
            <a:ext cx="1146464" cy="2480435"/>
          </a:xfrm>
          <a:prstGeom prst="rect">
            <a:avLst/>
          </a:prstGeom>
        </p:spPr>
      </p:pic>
      <p:pic>
        <p:nvPicPr>
          <p:cNvPr id="4" name="Obraz 3" descr="Zdjęcie strony internetowej z katalogu księgozbioru &quot;Wolne lektury&quot;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07" y="3440401"/>
            <a:ext cx="2594873" cy="1400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Obraz 2" descr="Zdjęcie strony internetowej katalogu księgozbioru &quot;Wolne lektury&quot;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74455"/>
            <a:ext cx="2952328" cy="1757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pole tekstowe 33"/>
          <p:cNvSpPr txBox="1"/>
          <p:nvPr/>
        </p:nvSpPr>
        <p:spPr>
          <a:xfrm>
            <a:off x="1463211" y="932499"/>
            <a:ext cx="6124562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dirty="0">
                <a:solidFill>
                  <a:schemeClr val="accent5">
                    <a:lumMod val="75000"/>
                  </a:schemeClr>
                </a:solidFill>
              </a:rPr>
              <a:t>udostępnia także pracownikom Ministerstwa Infrastruktury</a:t>
            </a:r>
          </a:p>
          <a:p>
            <a:r>
              <a:rPr lang="pl-PL" sz="1900" dirty="0">
                <a:solidFill>
                  <a:schemeClr val="accent5">
                    <a:lumMod val="75000"/>
                  </a:schemeClr>
                </a:solidFill>
              </a:rPr>
              <a:t>książki w postaci audiobooków i e-booków LEGIMI </a:t>
            </a:r>
          </a:p>
          <a:p>
            <a:r>
              <a:rPr lang="pl-PL" sz="1900" dirty="0">
                <a:solidFill>
                  <a:schemeClr val="accent5">
                    <a:lumMod val="75000"/>
                  </a:schemeClr>
                </a:solidFill>
              </a:rPr>
              <a:t>(215226 tytułów) oraz EMPIK GO (ponad 50000 tytułów).</a:t>
            </a:r>
          </a:p>
          <a:p>
            <a:r>
              <a:rPr lang="pl-PL" sz="1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1900" dirty="0" smtClean="0">
                <a:solidFill>
                  <a:schemeClr val="accent5">
                    <a:lumMod val="75000"/>
                  </a:schemeClr>
                </a:solidFill>
              </a:rPr>
              <a:t>Poprzez </a:t>
            </a:r>
            <a:r>
              <a:rPr lang="pl-PL" sz="1900" dirty="0">
                <a:solidFill>
                  <a:schemeClr val="accent5">
                    <a:lumMod val="75000"/>
                  </a:schemeClr>
                </a:solidFill>
              </a:rPr>
              <a:t>udostępnianie wydawnictw książkowych w ramach </a:t>
            </a:r>
          </a:p>
          <a:p>
            <a:r>
              <a:rPr lang="pl-PL" sz="1900" dirty="0">
                <a:solidFill>
                  <a:schemeClr val="accent5">
                    <a:lumMod val="75000"/>
                  </a:schemeClr>
                </a:solidFill>
              </a:rPr>
              <a:t>projektu </a:t>
            </a:r>
            <a:r>
              <a:rPr lang="pl-PL" sz="1900" b="1" dirty="0">
                <a:solidFill>
                  <a:schemeClr val="accent5">
                    <a:lumMod val="75000"/>
                  </a:schemeClr>
                </a:solidFill>
              </a:rPr>
              <a:t>WOLNE LEKTURY</a:t>
            </a:r>
            <a:r>
              <a:rPr lang="pl-PL" sz="1900" dirty="0">
                <a:solidFill>
                  <a:schemeClr val="accent5">
                    <a:lumMod val="75000"/>
                  </a:schemeClr>
                </a:solidFill>
              </a:rPr>
              <a:t> GBK uczestniczy w </a:t>
            </a:r>
            <a:r>
              <a:rPr lang="pl-PL" sz="1900" b="1" i="1" dirty="0">
                <a:solidFill>
                  <a:schemeClr val="accent5">
                    <a:lumMod val="75000"/>
                  </a:schemeClr>
                </a:solidFill>
              </a:rPr>
              <a:t>Narodowym </a:t>
            </a:r>
          </a:p>
          <a:p>
            <a:r>
              <a:rPr lang="pl-PL" sz="1900" b="1" i="1" dirty="0">
                <a:solidFill>
                  <a:schemeClr val="accent5">
                    <a:lumMod val="75000"/>
                  </a:schemeClr>
                </a:solidFill>
              </a:rPr>
              <a:t>Programie Rozwoju Czytelnictwa.</a:t>
            </a:r>
          </a:p>
          <a:p>
            <a:endParaRPr lang="pl-PL" sz="1400" b="1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l-PL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Elipsa 32" descr="Punkt trzeci."/>
          <p:cNvSpPr/>
          <p:nvPr/>
        </p:nvSpPr>
        <p:spPr>
          <a:xfrm>
            <a:off x="631738" y="857476"/>
            <a:ext cx="760189" cy="76018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latin typeface="Calibri Light" panose="020F0302020204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79513" y="273118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W ramach dobrych praktyk </a:t>
            </a:r>
            <a:r>
              <a:rPr lang="pl-PL" sz="3200" b="1" dirty="0" err="1">
                <a:solidFill>
                  <a:schemeClr val="accent1">
                    <a:lumMod val="75000"/>
                  </a:schemeClr>
                </a:solidFill>
              </a:rPr>
              <a:t>Work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 Life </a:t>
            </a:r>
            <a:r>
              <a:rPr lang="pl-PL" sz="3200" b="1" dirty="0" err="1">
                <a:solidFill>
                  <a:schemeClr val="accent1">
                    <a:lumMod val="75000"/>
                  </a:schemeClr>
                </a:solidFill>
              </a:rPr>
              <a:t>Balance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 GBK: </a:t>
            </a:r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41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 descr="Element graficzny slajdu."/>
          <p:cNvSpPr/>
          <p:nvPr/>
        </p:nvSpPr>
        <p:spPr>
          <a:xfrm>
            <a:off x="1075138" y="791021"/>
            <a:ext cx="7932993" cy="1320015"/>
          </a:xfrm>
          <a:prstGeom prst="roundRect">
            <a:avLst>
              <a:gd name="adj" fmla="val 14204"/>
            </a:avLst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prostokątny 4" descr="Element graficzny slajdu.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 descr="Element graficzny slajdu.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oliniowy 8" descr="Element graficzny slajdu."/>
          <p:cNvCxnSpPr/>
          <p:nvPr/>
        </p:nvCxnSpPr>
        <p:spPr>
          <a:xfrm>
            <a:off x="251520" y="771551"/>
            <a:ext cx="872784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Logotyp Ministerstwa Infrastruktury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pic>
        <p:nvPicPr>
          <p:cNvPr id="4" name="Obraz 3" descr="Zdjęcie strony internetowej: strona główna Mazowieckiej Biblioteki Cyfrowej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11036"/>
            <a:ext cx="3399248" cy="1828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az 6" descr="Zdjęcie okładki książki archiwalnej pod tytułem &quot;Regulamin wewnętrzny kolejowego przysposobienia wojskowego&quot;. Książka jest dostępna w Mazowieckiej Bibliotece Cyfrowej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52255"/>
            <a:ext cx="4796371" cy="2696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pole tekstowe 13"/>
          <p:cNvSpPr txBox="1"/>
          <p:nvPr/>
        </p:nvSpPr>
        <p:spPr>
          <a:xfrm>
            <a:off x="1385989" y="791021"/>
            <a:ext cx="7622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współpracuje z  Mazowiecką Biblioteką </a:t>
            </a: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Cyfrową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w tworzeniu </a:t>
            </a:r>
            <a:r>
              <a:rPr lang="pl-PL" sz="2000" dirty="0" err="1">
                <a:solidFill>
                  <a:schemeClr val="accent5">
                    <a:lumMod val="75000"/>
                  </a:schemeClr>
                </a:solidFill>
              </a:rPr>
              <a:t>zdigitalizowanej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Bazy piśmiennictwa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. Najcenniejsze zbiory są dostępne </a:t>
            </a: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online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dla </a:t>
            </a: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każdego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z pracowników MI, który </a:t>
            </a: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chce poszerzać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wiedzę po godzinach pracy.</a:t>
            </a:r>
            <a:endParaRPr lang="pl-PL" sz="2000" dirty="0"/>
          </a:p>
        </p:txBody>
      </p:sp>
      <p:sp>
        <p:nvSpPr>
          <p:cNvPr id="13" name="Elipsa 12" descr="Punkt czwarty."/>
          <p:cNvSpPr/>
          <p:nvPr/>
        </p:nvSpPr>
        <p:spPr>
          <a:xfrm>
            <a:off x="611193" y="809347"/>
            <a:ext cx="770314" cy="72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latin typeface="Calibri Light" panose="020F0302020204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51520" y="273118"/>
            <a:ext cx="878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W ramach dobrych praktyk </a:t>
            </a:r>
            <a:r>
              <a:rPr lang="pl-PL" sz="3200" b="1" dirty="0" err="1">
                <a:solidFill>
                  <a:schemeClr val="accent1">
                    <a:lumMod val="75000"/>
                  </a:schemeClr>
                </a:solidFill>
              </a:rPr>
              <a:t>Work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 Life </a:t>
            </a:r>
            <a:r>
              <a:rPr lang="pl-PL" sz="3200" b="1" dirty="0" err="1">
                <a:solidFill>
                  <a:schemeClr val="accent1">
                    <a:lumMod val="75000"/>
                  </a:schemeClr>
                </a:solidFill>
              </a:rPr>
              <a:t>Balance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 GBK: </a:t>
            </a:r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95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 descr="Element graficzny slajdu."/>
          <p:cNvSpPr/>
          <p:nvPr/>
        </p:nvSpPr>
        <p:spPr>
          <a:xfrm>
            <a:off x="1032259" y="857893"/>
            <a:ext cx="5195925" cy="2001889"/>
          </a:xfrm>
          <a:prstGeom prst="roundRect">
            <a:avLst>
              <a:gd name="adj" fmla="val 14204"/>
            </a:avLst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prostokątny 4" descr="Element graficzny slajdu.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 descr="Element graficzny slajdu.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oliniowy 8" descr="Element graficzny slajdu."/>
          <p:cNvCxnSpPr/>
          <p:nvPr/>
        </p:nvCxnSpPr>
        <p:spPr>
          <a:xfrm>
            <a:off x="325160" y="771550"/>
            <a:ext cx="85673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Logotyp Ministerstwa Infrastruktury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pic>
        <p:nvPicPr>
          <p:cNvPr id="3" name="Obraz 2" descr="Dyplom w złotej ramce zawiera informację o nagrodzie dla Głównej Biblioteki Komunikacyjnej w konkursie Nocy Bibliotek za rok 2022. Dyplom stoi na półce oparty o książki w brązowych okładkach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968" y="896574"/>
            <a:ext cx="2282496" cy="3043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rostokąt 6" descr="Element graficzny slajdu."/>
          <p:cNvSpPr/>
          <p:nvPr/>
        </p:nvSpPr>
        <p:spPr>
          <a:xfrm>
            <a:off x="4801746" y="2958556"/>
            <a:ext cx="2490397" cy="1989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Plakat zapraszający na Noc Bibliotek w 2022 roku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04" y="3030590"/>
            <a:ext cx="2394858" cy="1841582"/>
          </a:xfrm>
          <a:prstGeom prst="rect">
            <a:avLst/>
          </a:prstGeom>
        </p:spPr>
      </p:pic>
      <p:pic>
        <p:nvPicPr>
          <p:cNvPr id="19" name="Obraz 18" descr="Na zdjeciu plakat informacyjny ustawiony na stojaku w bibliotece. 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81804"/>
            <a:ext cx="1528664" cy="2038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Obraz 15" descr="Cztery osoby stoją wokół półokrągłej lady biblioteki. Mężczyzna siedzi na krześle. Obok lady jest regał z książkami. Światło dzienne wpada przez dwa duże okna oświetlając pomieszczenie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0" y="3153962"/>
            <a:ext cx="2088232" cy="1562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pole tekstowe 13"/>
          <p:cNvSpPr txBox="1"/>
          <p:nvPr/>
        </p:nvSpPr>
        <p:spPr>
          <a:xfrm>
            <a:off x="1484883" y="801295"/>
            <a:ext cx="47895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propaguje kulturę wewnątrz Ministerstwa 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poprzez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organizowanie konkursów, wystaw 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czasowych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, prezentacji, wykładów itd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., a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także włączając się w ogólnopolskie 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akcje takie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jak Tydzień Bibliotek czy Noc Bibliotek – 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w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roku 2022  Biblioteka otrzymała główną </a:t>
            </a: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nagrodę </a:t>
            </a:r>
          </a:p>
          <a:p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za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organizację tego wydarzenia.</a:t>
            </a:r>
            <a:endParaRPr lang="pl-PL" b="1" spc="200" dirty="0">
              <a:solidFill>
                <a:schemeClr val="accent5">
                  <a:lumMod val="75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3" name="Elipsa 12" descr="Punkt piąty."/>
          <p:cNvSpPr/>
          <p:nvPr/>
        </p:nvSpPr>
        <p:spPr>
          <a:xfrm>
            <a:off x="605951" y="828149"/>
            <a:ext cx="851127" cy="76018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latin typeface="Calibri Light" panose="020F0302020204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51520" y="273118"/>
            <a:ext cx="915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W ramach dobrych praktyk </a:t>
            </a:r>
            <a:r>
              <a:rPr lang="pl-PL" sz="3200" b="1" dirty="0" err="1">
                <a:solidFill>
                  <a:schemeClr val="accent1">
                    <a:lumMod val="75000"/>
                  </a:schemeClr>
                </a:solidFill>
              </a:rPr>
              <a:t>Work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 Life </a:t>
            </a:r>
            <a:r>
              <a:rPr lang="pl-PL" sz="3200" b="1" dirty="0" err="1">
                <a:solidFill>
                  <a:schemeClr val="accent1">
                    <a:lumMod val="75000"/>
                  </a:schemeClr>
                </a:solidFill>
              </a:rPr>
              <a:t>Balance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 GBK: </a:t>
            </a:r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45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zaokrąglony 12" descr="Element graficzny slajdu."/>
          <p:cNvSpPr/>
          <p:nvPr/>
        </p:nvSpPr>
        <p:spPr>
          <a:xfrm>
            <a:off x="252230" y="1343945"/>
            <a:ext cx="4728347" cy="3388046"/>
          </a:xfrm>
          <a:prstGeom prst="roundRect">
            <a:avLst>
              <a:gd name="adj" fmla="val 14204"/>
            </a:avLst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prostokątny 4" descr="Element graficzny slajdu.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 descr="Element graficzny slajdu.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oliniowy 8" descr="Element graficzny slajdu."/>
          <p:cNvCxnSpPr/>
          <p:nvPr/>
        </p:nvCxnSpPr>
        <p:spPr>
          <a:xfrm>
            <a:off x="481140" y="1304034"/>
            <a:ext cx="5098972" cy="2827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Logotyp Ministerstwa Infrastruktury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pic>
        <p:nvPicPr>
          <p:cNvPr id="7" name="Obraz 6" descr="Fotel pokryty tkaniną z drewnianymi oparciami. W głębi pomieszczenia takie same fotele, duże rośliny w donicach oraz szafy biblioteczne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0438" y="3012236"/>
            <a:ext cx="2212318" cy="1659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 descr="Kobieta i mężczyzna widoczni od tyłu siedzą przy stolikach w czytelni. Przed kobietą jest otwarty laptop. Mężczyzna czyta skiążkę. Drugi mężczyzna przegląda książkę przed otwartą szafą biblioteczną. 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36" y="859135"/>
            <a:ext cx="2202564" cy="2936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 descr="Stoły i krzesła do pracy indywidualnej. Ustawione w odstępach od siebie. Na jednym ze stołów jest monitor.  Przy dwóch ścianach są regały z książkami i wysoka roślina doniczkowa. Na ścianie wiszą trzy obrazy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51540"/>
            <a:ext cx="1766475" cy="208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pole tekstowe 39"/>
          <p:cNvSpPr txBox="1"/>
          <p:nvPr/>
        </p:nvSpPr>
        <p:spPr>
          <a:xfrm>
            <a:off x="550075" y="1454137"/>
            <a:ext cx="44644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00" dirty="0" smtClean="0">
                <a:solidFill>
                  <a:schemeClr val="accent5">
                    <a:lumMod val="75000"/>
                  </a:schemeClr>
                </a:solidFill>
              </a:rPr>
              <a:t>      </a:t>
            </a: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W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bibliotece znajduje się czytelnia </a:t>
            </a:r>
            <a:endParaRPr lang="pl-PL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       i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strefa czytelnika. Czytelnia zapewnia warunki pracy w ciszy </a:t>
            </a: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i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skupieniu. </a:t>
            </a:r>
            <a:endParaRPr lang="pl-PL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W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strefie czytelnika na pracowników czekają miękkie, wygodne fotele, </a:t>
            </a:r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bujna roślinność ocieplająca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przestrzeń </a:t>
            </a:r>
            <a:endParaRPr lang="pl-PL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i dająca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wrażenie bliskości natury. </a:t>
            </a:r>
            <a:endParaRPr lang="pl-PL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l-PL" sz="2000" dirty="0" smtClean="0">
                <a:solidFill>
                  <a:schemeClr val="accent5">
                    <a:lumMod val="75000"/>
                  </a:schemeClr>
                </a:solidFill>
              </a:rPr>
              <a:t>Tam </a:t>
            </a:r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też można przejrzeć bieżącą prasę, poczytać książkę, spędzić czas z laptopem</a:t>
            </a:r>
            <a:r>
              <a:rPr lang="pl-PL" sz="1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Elipsa 12" descr="Punkt szósty."/>
          <p:cNvSpPr/>
          <p:nvPr/>
        </p:nvSpPr>
        <p:spPr>
          <a:xfrm>
            <a:off x="107363" y="1304034"/>
            <a:ext cx="760189" cy="76018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Calibri Light" panose="020F030202020403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</a:t>
            </a:r>
            <a:endParaRPr lang="pl-PL" sz="2000" b="1" dirty="0">
              <a:latin typeface="Calibri Light" panose="020F030202020403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81140" y="273118"/>
            <a:ext cx="86805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W ramach WLB zapewniamy komfortowe warunki</a:t>
            </a:r>
          </a:p>
          <a:p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pracy i wyciszenia.</a:t>
            </a:r>
            <a:endParaRPr lang="pl-PL" sz="32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678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E8FB5235FBBA498A3C58E001AA917C" ma:contentTypeVersion="0" ma:contentTypeDescription="Utwórz nowy dokument." ma:contentTypeScope="" ma:versionID="97518a393bc14fc9ae544d44dbdbf97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ee384dce7a52089c1fa718a27ddf0f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BB32D1-94A2-460C-9CD2-6884A153F7F1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90989E-D609-4EB7-8125-C5CE7F230F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399BFEB-9C8B-44B2-BFC5-F5DE4302F2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599</Words>
  <Application>Microsoft Office PowerPoint</Application>
  <PresentationFormat>Pokaz na ekranie (16:9)</PresentationFormat>
  <Paragraphs>80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Lato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Szablon_prezentacji_MI.pptx</dc:title>
  <dc:creator>Ciszewska Alicja</dc:creator>
  <cp:lastModifiedBy>Pawłowski Jacek</cp:lastModifiedBy>
  <cp:revision>230</cp:revision>
  <cp:lastPrinted>2023-09-21T11:56:27Z</cp:lastPrinted>
  <dcterms:created xsi:type="dcterms:W3CDTF">2017-02-07T09:00:42Z</dcterms:created>
  <dcterms:modified xsi:type="dcterms:W3CDTF">2023-11-07T12:11:33Z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0x010100D6E8FB5235FBBA498A3C58E001AA917C</vt:lpwstr>
  </property>
  <property fmtid="{D5CDD505-2E9C-101B-9397-08002B2CF9AE}" pid="3" name="ArticulateGUID">
    <vt:lpwstr>39090F96-55D0-4218-AE2E-1050CA69A9C9</vt:lpwstr>
  </property>
  <property fmtid="{D5CDD505-2E9C-101B-9397-08002B2CF9AE}" pid="4" name="ArticulatePath">
    <vt:lpwstr>MI-Wspieranie rozwoju czytelnictwa-do serwisu</vt:lpwstr>
  </property>
</Properties>
</file>