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60" r:id="rId5"/>
    <p:sldId id="272" r:id="rId6"/>
    <p:sldId id="262" r:id="rId7"/>
    <p:sldId id="273" r:id="rId8"/>
    <p:sldId id="268" r:id="rId9"/>
    <p:sldId id="263" r:id="rId10"/>
    <p:sldId id="267" r:id="rId11"/>
    <p:sldId id="266" r:id="rId12"/>
    <p:sldId id="265" r:id="rId13"/>
    <p:sldId id="270" r:id="rId14"/>
    <p:sldId id="259" r:id="rId15"/>
  </p:sldIdLst>
  <p:sldSz cx="20104100" cy="11309350"/>
  <p:notesSz cx="20104100" cy="113093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24" autoAdjust="0"/>
    <p:restoredTop sz="78388" autoAdjust="0"/>
  </p:normalViewPr>
  <p:slideViewPr>
    <p:cSldViewPr>
      <p:cViewPr>
        <p:scale>
          <a:sx n="25" d="100"/>
          <a:sy n="25" d="100"/>
        </p:scale>
        <p:origin x="-8" y="1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03DFC-213D-4276-88BA-36524490249F}" type="datetimeFigureOut">
              <a:rPr lang="pl-PL" smtClean="0"/>
              <a:pPr/>
              <a:t>17.12.2021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86F33-44F3-451F-846B-CC3A672C062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591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308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484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484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484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092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530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0840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l-PL" b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6339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0618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0618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484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484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484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86F33-44F3-451F-846B-CC3A672C062F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548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5181600"/>
          </a:xfrm>
          <a:custGeom>
            <a:avLst/>
            <a:gdLst/>
            <a:ahLst/>
            <a:cxnLst/>
            <a:rect l="l" t="t" r="r" b="b"/>
            <a:pathLst>
              <a:path w="20104100" h="5181600">
                <a:moveTo>
                  <a:pt x="20104099" y="0"/>
                </a:moveTo>
                <a:lnTo>
                  <a:pt x="0" y="0"/>
                </a:lnTo>
                <a:lnTo>
                  <a:pt x="0" y="5181151"/>
                </a:lnTo>
                <a:lnTo>
                  <a:pt x="20104099" y="5181151"/>
                </a:lnTo>
                <a:lnTo>
                  <a:pt x="20104099" y="0"/>
                </a:lnTo>
                <a:close/>
              </a:path>
            </a:pathLst>
          </a:custGeom>
          <a:solidFill>
            <a:srgbClr val="535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19869" y="9137508"/>
            <a:ext cx="2958297" cy="52728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619970" y="9332172"/>
            <a:ext cx="1586230" cy="266700"/>
          </a:xfrm>
          <a:custGeom>
            <a:avLst/>
            <a:gdLst/>
            <a:ahLst/>
            <a:cxnLst/>
            <a:rect l="l" t="t" r="r" b="b"/>
            <a:pathLst>
              <a:path w="1586230" h="266700">
                <a:moveTo>
                  <a:pt x="1585815" y="0"/>
                </a:moveTo>
                <a:lnTo>
                  <a:pt x="1546801" y="24281"/>
                </a:lnTo>
                <a:lnTo>
                  <a:pt x="1486206" y="49715"/>
                </a:lnTo>
                <a:lnTo>
                  <a:pt x="1438898" y="61600"/>
                </a:lnTo>
                <a:lnTo>
                  <a:pt x="1391469" y="67333"/>
                </a:lnTo>
                <a:lnTo>
                  <a:pt x="1350346" y="69086"/>
                </a:lnTo>
                <a:lnTo>
                  <a:pt x="1342461" y="69474"/>
                </a:lnTo>
                <a:lnTo>
                  <a:pt x="625583" y="69474"/>
                </a:lnTo>
                <a:lnTo>
                  <a:pt x="569741" y="79619"/>
                </a:lnTo>
                <a:lnTo>
                  <a:pt x="525828" y="97387"/>
                </a:lnTo>
                <a:lnTo>
                  <a:pt x="493498" y="121270"/>
                </a:lnTo>
                <a:lnTo>
                  <a:pt x="472405" y="149759"/>
                </a:lnTo>
                <a:lnTo>
                  <a:pt x="462205" y="181345"/>
                </a:lnTo>
                <a:lnTo>
                  <a:pt x="455357" y="181345"/>
                </a:lnTo>
                <a:lnTo>
                  <a:pt x="424041" y="121270"/>
                </a:lnTo>
                <a:lnTo>
                  <a:pt x="391697" y="97387"/>
                </a:lnTo>
                <a:lnTo>
                  <a:pt x="347765" y="79619"/>
                </a:lnTo>
                <a:lnTo>
                  <a:pt x="291896" y="69474"/>
                </a:lnTo>
                <a:lnTo>
                  <a:pt x="0" y="69474"/>
                </a:lnTo>
                <a:lnTo>
                  <a:pt x="40648" y="102466"/>
                </a:lnTo>
                <a:lnTo>
                  <a:pt x="87069" y="128455"/>
                </a:lnTo>
                <a:lnTo>
                  <a:pt x="138569" y="145858"/>
                </a:lnTo>
                <a:lnTo>
                  <a:pt x="194454" y="153094"/>
                </a:lnTo>
                <a:lnTo>
                  <a:pt x="263876" y="152749"/>
                </a:lnTo>
                <a:lnTo>
                  <a:pt x="329724" y="160084"/>
                </a:lnTo>
                <a:lnTo>
                  <a:pt x="381355" y="177042"/>
                </a:lnTo>
                <a:lnTo>
                  <a:pt x="419210" y="201685"/>
                </a:lnTo>
                <a:lnTo>
                  <a:pt x="443730" y="232075"/>
                </a:lnTo>
                <a:lnTo>
                  <a:pt x="455357" y="266274"/>
                </a:lnTo>
                <a:lnTo>
                  <a:pt x="462205" y="266274"/>
                </a:lnTo>
                <a:lnTo>
                  <a:pt x="498302" y="201685"/>
                </a:lnTo>
                <a:lnTo>
                  <a:pt x="536141" y="177042"/>
                </a:lnTo>
                <a:lnTo>
                  <a:pt x="587773" y="160084"/>
                </a:lnTo>
                <a:lnTo>
                  <a:pt x="653645" y="152749"/>
                </a:lnTo>
                <a:lnTo>
                  <a:pt x="1320315" y="153094"/>
                </a:lnTo>
                <a:lnTo>
                  <a:pt x="1326064" y="152874"/>
                </a:lnTo>
                <a:lnTo>
                  <a:pt x="1370167" y="149797"/>
                </a:lnTo>
                <a:lnTo>
                  <a:pt x="1419725" y="139842"/>
                </a:lnTo>
                <a:lnTo>
                  <a:pt x="1472713" y="118065"/>
                </a:lnTo>
                <a:lnTo>
                  <a:pt x="1508135" y="95206"/>
                </a:lnTo>
                <a:lnTo>
                  <a:pt x="1540692" y="66995"/>
                </a:lnTo>
                <a:lnTo>
                  <a:pt x="1565871" y="36166"/>
                </a:lnTo>
                <a:lnTo>
                  <a:pt x="1582810" y="6544"/>
                </a:lnTo>
                <a:lnTo>
                  <a:pt x="1585815" y="0"/>
                </a:lnTo>
                <a:close/>
              </a:path>
            </a:pathLst>
          </a:custGeom>
          <a:solidFill>
            <a:srgbClr val="D0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081902" y="9500902"/>
            <a:ext cx="993775" cy="266700"/>
          </a:xfrm>
          <a:custGeom>
            <a:avLst/>
            <a:gdLst/>
            <a:ahLst/>
            <a:cxnLst/>
            <a:rect l="l" t="t" r="r" b="b"/>
            <a:pathLst>
              <a:path w="993775" h="266700">
                <a:moveTo>
                  <a:pt x="993624" y="0"/>
                </a:moveTo>
                <a:lnTo>
                  <a:pt x="952829" y="25287"/>
                </a:lnTo>
                <a:lnTo>
                  <a:pt x="899951" y="47799"/>
                </a:lnTo>
                <a:lnTo>
                  <a:pt x="846717" y="61579"/>
                </a:lnTo>
                <a:lnTo>
                  <a:pt x="799278" y="67321"/>
                </a:lnTo>
                <a:lnTo>
                  <a:pt x="758175" y="69118"/>
                </a:lnTo>
                <a:lnTo>
                  <a:pt x="750291" y="69484"/>
                </a:lnTo>
                <a:lnTo>
                  <a:pt x="163649" y="69484"/>
                </a:lnTo>
                <a:lnTo>
                  <a:pt x="107809" y="79637"/>
                </a:lnTo>
                <a:lnTo>
                  <a:pt x="63897" y="97405"/>
                </a:lnTo>
                <a:lnTo>
                  <a:pt x="31569" y="121282"/>
                </a:lnTo>
                <a:lnTo>
                  <a:pt x="10476" y="149761"/>
                </a:lnTo>
                <a:lnTo>
                  <a:pt x="272" y="181334"/>
                </a:lnTo>
                <a:lnTo>
                  <a:pt x="0" y="181334"/>
                </a:lnTo>
                <a:lnTo>
                  <a:pt x="0" y="266253"/>
                </a:lnTo>
                <a:lnTo>
                  <a:pt x="272" y="266253"/>
                </a:lnTo>
                <a:lnTo>
                  <a:pt x="11873" y="232068"/>
                </a:lnTo>
                <a:lnTo>
                  <a:pt x="36370" y="201685"/>
                </a:lnTo>
                <a:lnTo>
                  <a:pt x="74212" y="177044"/>
                </a:lnTo>
                <a:lnTo>
                  <a:pt x="125850" y="160085"/>
                </a:lnTo>
                <a:lnTo>
                  <a:pt x="191732" y="152749"/>
                </a:lnTo>
                <a:lnTo>
                  <a:pt x="487231" y="152906"/>
                </a:lnTo>
                <a:lnTo>
                  <a:pt x="495063" y="152550"/>
                </a:lnTo>
                <a:lnTo>
                  <a:pt x="739474" y="152791"/>
                </a:lnTo>
                <a:lnTo>
                  <a:pt x="779316" y="149628"/>
                </a:lnTo>
                <a:lnTo>
                  <a:pt x="832715" y="135990"/>
                </a:lnTo>
                <a:lnTo>
                  <a:pt x="881298" y="113147"/>
                </a:lnTo>
                <a:lnTo>
                  <a:pt x="924372" y="82674"/>
                </a:lnTo>
                <a:lnTo>
                  <a:pt x="961243" y="46140"/>
                </a:lnTo>
                <a:lnTo>
                  <a:pt x="991215" y="5120"/>
                </a:lnTo>
                <a:lnTo>
                  <a:pt x="993624" y="0"/>
                </a:lnTo>
                <a:close/>
              </a:path>
            </a:pathLst>
          </a:custGeom>
          <a:solidFill>
            <a:srgbClr val="EB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63822" y="9824491"/>
            <a:ext cx="2379278" cy="30751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83052" y="9822119"/>
            <a:ext cx="1173416" cy="3009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11156" y="8937166"/>
            <a:ext cx="1072951" cy="119368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241918"/>
            <a:ext cx="20104100" cy="916360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2585" y="929709"/>
            <a:ext cx="14958928" cy="591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urzad@lubuskie.uw.gov.p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element układu graficznego slajdu"/>
          <p:cNvSpPr/>
          <p:nvPr/>
        </p:nvSpPr>
        <p:spPr>
          <a:xfrm>
            <a:off x="0" y="0"/>
            <a:ext cx="20104100" cy="5183505"/>
          </a:xfrm>
          <a:custGeom>
            <a:avLst/>
            <a:gdLst/>
            <a:ahLst/>
            <a:cxnLst/>
            <a:rect l="l" t="t" r="r" b="b"/>
            <a:pathLst>
              <a:path w="20104100" h="5183505">
                <a:moveTo>
                  <a:pt x="20104099" y="0"/>
                </a:moveTo>
                <a:lnTo>
                  <a:pt x="0" y="0"/>
                </a:lnTo>
                <a:lnTo>
                  <a:pt x="0" y="5183088"/>
                </a:lnTo>
                <a:lnTo>
                  <a:pt x="20104099" y="5183088"/>
                </a:lnTo>
                <a:lnTo>
                  <a:pt x="20104099" y="0"/>
                </a:lnTo>
                <a:close/>
              </a:path>
            </a:pathLst>
          </a:custGeom>
          <a:solidFill>
            <a:srgbClr val="53545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ject 3" descr="element logo Lubuskiego Urzędu Wojewódzkie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19869" y="9137508"/>
            <a:ext cx="2958297" cy="527282"/>
          </a:xfrm>
          <a:prstGeom prst="rect">
            <a:avLst/>
          </a:prstGeom>
        </p:spPr>
      </p:pic>
      <p:grpSp>
        <p:nvGrpSpPr>
          <p:cNvPr id="4" name="object 4" descr="element logo Lubuskiego Urzędu Wojewódzkiego"/>
          <p:cNvGrpSpPr/>
          <p:nvPr/>
        </p:nvGrpSpPr>
        <p:grpSpPr>
          <a:xfrm>
            <a:off x="16619970" y="9332172"/>
            <a:ext cx="1586230" cy="435609"/>
            <a:chOff x="16619970" y="9332172"/>
            <a:chExt cx="1586230" cy="435609"/>
          </a:xfrm>
        </p:grpSpPr>
        <p:sp>
          <p:nvSpPr>
            <p:cNvPr id="5" name="object 5"/>
            <p:cNvSpPr/>
            <p:nvPr/>
          </p:nvSpPr>
          <p:spPr>
            <a:xfrm>
              <a:off x="16619970" y="9332172"/>
              <a:ext cx="1586230" cy="266700"/>
            </a:xfrm>
            <a:custGeom>
              <a:avLst/>
              <a:gdLst/>
              <a:ahLst/>
              <a:cxnLst/>
              <a:rect l="l" t="t" r="r" b="b"/>
              <a:pathLst>
                <a:path w="1586230" h="266700">
                  <a:moveTo>
                    <a:pt x="1585815" y="0"/>
                  </a:moveTo>
                  <a:lnTo>
                    <a:pt x="1546801" y="24281"/>
                  </a:lnTo>
                  <a:lnTo>
                    <a:pt x="1486206" y="49715"/>
                  </a:lnTo>
                  <a:lnTo>
                    <a:pt x="1438898" y="61600"/>
                  </a:lnTo>
                  <a:lnTo>
                    <a:pt x="1391469" y="67333"/>
                  </a:lnTo>
                  <a:lnTo>
                    <a:pt x="1350346" y="69086"/>
                  </a:lnTo>
                  <a:lnTo>
                    <a:pt x="1342461" y="69474"/>
                  </a:lnTo>
                  <a:lnTo>
                    <a:pt x="625583" y="69474"/>
                  </a:lnTo>
                  <a:lnTo>
                    <a:pt x="569741" y="79619"/>
                  </a:lnTo>
                  <a:lnTo>
                    <a:pt x="525828" y="97387"/>
                  </a:lnTo>
                  <a:lnTo>
                    <a:pt x="493498" y="121270"/>
                  </a:lnTo>
                  <a:lnTo>
                    <a:pt x="472405" y="149759"/>
                  </a:lnTo>
                  <a:lnTo>
                    <a:pt x="462205" y="181345"/>
                  </a:lnTo>
                  <a:lnTo>
                    <a:pt x="455357" y="181345"/>
                  </a:lnTo>
                  <a:lnTo>
                    <a:pt x="424041" y="121270"/>
                  </a:lnTo>
                  <a:lnTo>
                    <a:pt x="391697" y="97387"/>
                  </a:lnTo>
                  <a:lnTo>
                    <a:pt x="347765" y="79619"/>
                  </a:lnTo>
                  <a:lnTo>
                    <a:pt x="291896" y="69474"/>
                  </a:lnTo>
                  <a:lnTo>
                    <a:pt x="0" y="69474"/>
                  </a:lnTo>
                  <a:lnTo>
                    <a:pt x="40648" y="102466"/>
                  </a:lnTo>
                  <a:lnTo>
                    <a:pt x="87069" y="128455"/>
                  </a:lnTo>
                  <a:lnTo>
                    <a:pt x="138569" y="145858"/>
                  </a:lnTo>
                  <a:lnTo>
                    <a:pt x="194454" y="153094"/>
                  </a:lnTo>
                  <a:lnTo>
                    <a:pt x="263876" y="152749"/>
                  </a:lnTo>
                  <a:lnTo>
                    <a:pt x="329724" y="160084"/>
                  </a:lnTo>
                  <a:lnTo>
                    <a:pt x="381355" y="177042"/>
                  </a:lnTo>
                  <a:lnTo>
                    <a:pt x="419210" y="201685"/>
                  </a:lnTo>
                  <a:lnTo>
                    <a:pt x="443730" y="232075"/>
                  </a:lnTo>
                  <a:lnTo>
                    <a:pt x="455357" y="266274"/>
                  </a:lnTo>
                  <a:lnTo>
                    <a:pt x="462205" y="266274"/>
                  </a:lnTo>
                  <a:lnTo>
                    <a:pt x="498302" y="201685"/>
                  </a:lnTo>
                  <a:lnTo>
                    <a:pt x="536141" y="177042"/>
                  </a:lnTo>
                  <a:lnTo>
                    <a:pt x="587773" y="160084"/>
                  </a:lnTo>
                  <a:lnTo>
                    <a:pt x="653645" y="152749"/>
                  </a:lnTo>
                  <a:lnTo>
                    <a:pt x="1320315" y="153094"/>
                  </a:lnTo>
                  <a:lnTo>
                    <a:pt x="1326064" y="152874"/>
                  </a:lnTo>
                  <a:lnTo>
                    <a:pt x="1370167" y="149797"/>
                  </a:lnTo>
                  <a:lnTo>
                    <a:pt x="1419725" y="139842"/>
                  </a:lnTo>
                  <a:lnTo>
                    <a:pt x="1472713" y="118065"/>
                  </a:lnTo>
                  <a:lnTo>
                    <a:pt x="1508135" y="95206"/>
                  </a:lnTo>
                  <a:lnTo>
                    <a:pt x="1540692" y="66995"/>
                  </a:lnTo>
                  <a:lnTo>
                    <a:pt x="1565871" y="36166"/>
                  </a:lnTo>
                  <a:lnTo>
                    <a:pt x="1582810" y="6544"/>
                  </a:lnTo>
                  <a:lnTo>
                    <a:pt x="1585815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7081902" y="9500902"/>
              <a:ext cx="993775" cy="266700"/>
            </a:xfrm>
            <a:custGeom>
              <a:avLst/>
              <a:gdLst/>
              <a:ahLst/>
              <a:cxnLst/>
              <a:rect l="l" t="t" r="r" b="b"/>
              <a:pathLst>
                <a:path w="993775" h="266700">
                  <a:moveTo>
                    <a:pt x="993624" y="0"/>
                  </a:moveTo>
                  <a:lnTo>
                    <a:pt x="952829" y="25287"/>
                  </a:lnTo>
                  <a:lnTo>
                    <a:pt x="899951" y="47799"/>
                  </a:lnTo>
                  <a:lnTo>
                    <a:pt x="846717" y="61579"/>
                  </a:lnTo>
                  <a:lnTo>
                    <a:pt x="799278" y="67321"/>
                  </a:lnTo>
                  <a:lnTo>
                    <a:pt x="758175" y="69118"/>
                  </a:lnTo>
                  <a:lnTo>
                    <a:pt x="750291" y="69484"/>
                  </a:lnTo>
                  <a:lnTo>
                    <a:pt x="163649" y="69484"/>
                  </a:lnTo>
                  <a:lnTo>
                    <a:pt x="107809" y="79637"/>
                  </a:lnTo>
                  <a:lnTo>
                    <a:pt x="63897" y="97405"/>
                  </a:lnTo>
                  <a:lnTo>
                    <a:pt x="31569" y="121282"/>
                  </a:lnTo>
                  <a:lnTo>
                    <a:pt x="10476" y="149761"/>
                  </a:lnTo>
                  <a:lnTo>
                    <a:pt x="272" y="181334"/>
                  </a:lnTo>
                  <a:lnTo>
                    <a:pt x="0" y="181334"/>
                  </a:lnTo>
                  <a:lnTo>
                    <a:pt x="0" y="266253"/>
                  </a:lnTo>
                  <a:lnTo>
                    <a:pt x="272" y="266253"/>
                  </a:lnTo>
                  <a:lnTo>
                    <a:pt x="11873" y="232068"/>
                  </a:lnTo>
                  <a:lnTo>
                    <a:pt x="36370" y="201685"/>
                  </a:lnTo>
                  <a:lnTo>
                    <a:pt x="74212" y="177044"/>
                  </a:lnTo>
                  <a:lnTo>
                    <a:pt x="125850" y="160085"/>
                  </a:lnTo>
                  <a:lnTo>
                    <a:pt x="191732" y="152749"/>
                  </a:lnTo>
                  <a:lnTo>
                    <a:pt x="487231" y="152906"/>
                  </a:lnTo>
                  <a:lnTo>
                    <a:pt x="495063" y="152550"/>
                  </a:lnTo>
                  <a:lnTo>
                    <a:pt x="739474" y="152791"/>
                  </a:lnTo>
                  <a:lnTo>
                    <a:pt x="779316" y="149628"/>
                  </a:lnTo>
                  <a:lnTo>
                    <a:pt x="832715" y="135990"/>
                  </a:lnTo>
                  <a:lnTo>
                    <a:pt x="881298" y="113147"/>
                  </a:lnTo>
                  <a:lnTo>
                    <a:pt x="924372" y="82674"/>
                  </a:lnTo>
                  <a:lnTo>
                    <a:pt x="961243" y="46140"/>
                  </a:lnTo>
                  <a:lnTo>
                    <a:pt x="991215" y="5120"/>
                  </a:lnTo>
                  <a:lnTo>
                    <a:pt x="993624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object 7" descr="element logo Lubuskiego Urzędu Wojewódzkiego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663822" y="9824491"/>
            <a:ext cx="2379278" cy="307519"/>
          </a:xfrm>
          <a:prstGeom prst="rect">
            <a:avLst/>
          </a:prstGeom>
        </p:spPr>
      </p:pic>
      <p:pic>
        <p:nvPicPr>
          <p:cNvPr id="8" name="object 8" descr="element logo Lubuskiego Urzędu Wojewódzkiego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383052" y="9822119"/>
            <a:ext cx="1173416" cy="300990"/>
          </a:xfrm>
          <a:prstGeom prst="rect">
            <a:avLst/>
          </a:prstGeom>
        </p:spPr>
      </p:pic>
      <p:grpSp>
        <p:nvGrpSpPr>
          <p:cNvPr id="9" name="object 9" descr="element układu graficznego slajdu"/>
          <p:cNvGrpSpPr/>
          <p:nvPr/>
        </p:nvGrpSpPr>
        <p:grpSpPr>
          <a:xfrm>
            <a:off x="0" y="1241913"/>
            <a:ext cx="20104100" cy="9163685"/>
            <a:chOff x="0" y="1241913"/>
            <a:chExt cx="20104100" cy="9163685"/>
          </a:xfrm>
        </p:grpSpPr>
        <p:pic>
          <p:nvPicPr>
            <p:cNvPr id="10" name="object 10" descr="orzeł z godła Polski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11156" y="8937166"/>
              <a:ext cx="1072951" cy="1193685"/>
            </a:xfrm>
            <a:prstGeom prst="rect">
              <a:avLst/>
            </a:prstGeom>
          </p:spPr>
        </p:pic>
        <p:pic>
          <p:nvPicPr>
            <p:cNvPr id="11" name="object 11" descr="element układu graficznego slajdu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41913"/>
              <a:ext cx="20104100" cy="9163614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50850" y="1241913"/>
            <a:ext cx="15392400" cy="32451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lang="pl-PL" sz="6000" spc="-10" dirty="0" smtClean="0">
                <a:solidFill>
                  <a:srgbClr val="D0D2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TWÓJ WIEK TWOIM ATUTEM, </a:t>
            </a:r>
            <a:br>
              <a:rPr lang="pl-PL" sz="6000" spc="-10" dirty="0" smtClean="0">
                <a:solidFill>
                  <a:srgbClr val="D0D2D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6000" spc="-10" dirty="0" smtClean="0">
                <a:solidFill>
                  <a:srgbClr val="D0D2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CZYLI JAK W PEŁNI WYKORZYSTAĆ POTENCJAŁ CZŁOWIEKA</a:t>
            </a:r>
            <a:br>
              <a:rPr lang="pl-PL" sz="6000" spc="-10" dirty="0" smtClean="0">
                <a:solidFill>
                  <a:srgbClr val="D0D2D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8" name="Picture 9" descr="Znalezione obrazy dla zapytania ewaluacj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050" y="3057714"/>
            <a:ext cx="5272393" cy="526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450850" y="4130675"/>
            <a:ext cx="1341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Półroczne sprawozdania z realizacji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Arkusze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indywidualnej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oceny szkolenia.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Badania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satysfakcji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klienta wewnętrznego.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Samoocena CAF.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6850" y="1235075"/>
            <a:ext cx="12661066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EWALUACJA POLITYKI </a:t>
            </a:r>
            <a:b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ZARZĄDZANIA WIEKIEM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8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55649" y="3673475"/>
            <a:ext cx="144738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Komunikacja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Zespołu jest na wysokim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poziomie.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Jest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bardzo dobrze, gratuluję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zaangażowania.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Pozytywnie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oceniam działanie zespołu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pod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względem organizacji rożnych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szkoleń,</a:t>
            </a:r>
            <a:b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spotkań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pokazów oraz informacji,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które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są na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bieżąco umieszczane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intranecie.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Nie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narzekam, więcej imprez sportowych proszę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:).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Dotychczasowa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komunikacja z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Zespołem</a:t>
            </a:r>
            <a:b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bezproblemowa.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Oceniam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dobrze, są bieżące informacje i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inicjatywy.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374650" y="9845675"/>
            <a:ext cx="14325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* Cytaty pracowników zawarte w ankietach zwrotnych </a:t>
            </a:r>
            <a:endParaRPr lang="pl-PL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2315" y="664565"/>
            <a:ext cx="15099465" cy="29687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48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INFORMACJA ZWROTNA </a:t>
            </a:r>
            <a:br>
              <a:rPr lang="pl-PL" sz="48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8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OD PRACOWNIKÓW </a:t>
            </a:r>
            <a:br>
              <a:rPr lang="pl-PL" sz="48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8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NA TEMAT PRACY ZESPOŁU DS. WDRAŻANIA POLITYKI </a:t>
            </a:r>
            <a:endParaRPr lang="pl-PL" sz="48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10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 descr="element układu graficznego slajdu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670050" y="992620"/>
            <a:ext cx="164572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„Przygotowany dokument stanowi odpowiedź na wyzwania obecnego rynku pracy 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zmian demograficznych zachodzących w społeczeństwie. </a:t>
            </a: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Moim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dążeniem było i jest uczynienie z Naszego Urzędu możliwie najlepszego miejsca pracy. Z tego względu Nasz program zawiera szereg rozwiązań przyjaznych wielu pracownikom, wspierających Was w wykonywaniu obowiązków służbowych, dbaniu o Wasze zdrowie, budowaniu profesjonalnych relacji interpersonalnych w miejscu pracy oraz pielęgnowaniu życia osobistego poza nim.”</a:t>
            </a:r>
          </a:p>
          <a:p>
            <a:pPr algn="ctr"/>
            <a:endParaRPr lang="pl-P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70928" y="7155993"/>
            <a:ext cx="5956417" cy="1015663"/>
          </a:xfrm>
        </p:spPr>
        <p:txBody>
          <a:bodyPr/>
          <a:lstStyle/>
          <a:p>
            <a:pPr algn="ctr"/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Polityka zarządzania wiekiem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Lubuskim Urzędzie Wojewódzkim</a:t>
            </a:r>
            <a:b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1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8172450"/>
            <a:ext cx="20104099" cy="31369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6472" y="2301875"/>
            <a:ext cx="14710578" cy="50000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pl-PL" sz="5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Zapraszamy do kontaktu </a:t>
            </a:r>
            <a:br>
              <a:rPr lang="pl-PL" sz="54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b="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Emilia Rutkowska Specjalista </a:t>
            </a:r>
            <a:br>
              <a:rPr lang="pl-PL" sz="5400" b="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b="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w Biurze Organizacji i Kadr </a:t>
            </a:r>
            <a:br>
              <a:rPr lang="pl-PL" sz="5400" b="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b="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mail: emilia.rutkowska@lubuskie.uw.gov.pl</a:t>
            </a:r>
            <a:br>
              <a:rPr lang="pl-PL" sz="5400" b="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54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5400" spc="-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79450" y="9524665"/>
            <a:ext cx="5973749" cy="67326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pl-PL" sz="2150" b="1" spc="-35" dirty="0">
                <a:solidFill>
                  <a:srgbClr val="53545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</a:t>
            </a:r>
            <a:r>
              <a:rPr sz="2150" b="1" spc="-35" dirty="0" err="1" smtClean="0">
                <a:solidFill>
                  <a:srgbClr val="53545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rzad</a:t>
            </a:r>
            <a:r>
              <a:rPr lang="pl-PL" sz="2150" b="1" spc="-35" dirty="0" smtClean="0">
                <a:solidFill>
                  <a:srgbClr val="53545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pl-PL" sz="2150" b="1" spc="-35" dirty="0" err="1" smtClean="0">
                <a:solidFill>
                  <a:srgbClr val="53545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wojewodzki</a:t>
            </a:r>
            <a:r>
              <a:rPr sz="2150" b="1" spc="-35" dirty="0" smtClean="0">
                <a:solidFill>
                  <a:srgbClr val="53545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@lubuskie.uw.gov.pl </a:t>
            </a:r>
            <a:r>
              <a:rPr sz="2150" b="1" spc="-635" dirty="0" smtClean="0">
                <a:solidFill>
                  <a:srgbClr val="5354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150" b="1" spc="-40" dirty="0" smtClean="0">
                <a:solidFill>
                  <a:srgbClr val="5354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www.gov.pl/web/uw-lubuski</a:t>
            </a: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41900" y="1698766"/>
            <a:ext cx="3022600" cy="34496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575"/>
              </a:lnSpc>
              <a:spcBef>
                <a:spcPts val="90"/>
              </a:spcBef>
            </a:pPr>
            <a:r>
              <a:rPr sz="21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</a:t>
            </a:r>
            <a:r>
              <a:rPr sz="215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+48</a:t>
            </a:r>
            <a:r>
              <a:rPr sz="215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  <a:r>
              <a:rPr sz="215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l-PL" sz="215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851</a:t>
            </a:r>
            <a:r>
              <a:rPr sz="2150" b="1" spc="-2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15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851</a:t>
            </a: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9535" y="1713468"/>
            <a:ext cx="3248660" cy="6788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575"/>
              </a:lnSpc>
              <a:spcBef>
                <a:spcPts val="90"/>
              </a:spcBef>
            </a:pPr>
            <a:r>
              <a:rPr sz="215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ul.</a:t>
            </a:r>
            <a:r>
              <a:rPr sz="21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Jagiellończyka</a:t>
            </a:r>
            <a:r>
              <a:rPr sz="21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2575"/>
              </a:lnSpc>
            </a:pPr>
            <a:r>
              <a:rPr sz="215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66-400</a:t>
            </a:r>
            <a:r>
              <a:rPr sz="2150" b="1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Gorzów</a:t>
            </a:r>
            <a:r>
              <a:rPr sz="2150" b="1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Wlkp.</a:t>
            </a: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09535" y="1060085"/>
            <a:ext cx="8689340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Lubuski</a:t>
            </a:r>
            <a:r>
              <a:rPr sz="21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Urząd</a:t>
            </a:r>
            <a:r>
              <a:rPr sz="21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Wojewódzki</a:t>
            </a:r>
            <a:r>
              <a:rPr sz="21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</a:t>
            </a:r>
            <a:r>
              <a:rPr sz="21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Gorzowie</a:t>
            </a:r>
            <a:r>
              <a:rPr sz="21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Wielkopolskim</a:t>
            </a: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7" name="Obraz 5" descr="zdjęcie budynku Lubuskiego Urzędu Wojewódzkiego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85250" y="2494694"/>
            <a:ext cx="5381081" cy="669790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8" name="pole tekstowe 7"/>
          <p:cNvSpPr txBox="1"/>
          <p:nvPr/>
        </p:nvSpPr>
        <p:spPr>
          <a:xfrm>
            <a:off x="1517650" y="2750494"/>
            <a:ext cx="624427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Zatrudniamy </a:t>
            </a: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543</a:t>
            </a: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pracowników </a:t>
            </a:r>
            <a:b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altLang="pl-PL" sz="44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 biurach </a:t>
            </a: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wydziałach </a:t>
            </a:r>
            <a:b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w Gorzowie </a:t>
            </a: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Wlkp. </a:t>
            </a: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oraz w </a:t>
            </a: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delegaturze </a:t>
            </a: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altLang="pl-PL" sz="4400" dirty="0">
                <a:latin typeface="Arial" panose="020B0604020202020204" pitchFamily="34" charset="0"/>
                <a:cs typeface="Arial" panose="020B0604020202020204" pitchFamily="34" charset="0"/>
              </a:rPr>
              <a:t>Zielonej </a:t>
            </a:r>
            <a:r>
              <a:rPr lang="pl-PL" altLang="pl-P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Górze.</a:t>
            </a:r>
            <a:endParaRPr lang="pl-PL" altLang="pl-PL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4450" y="448635"/>
            <a:ext cx="15544800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altLang="pl-PL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Lubuski </a:t>
            </a:r>
            <a:r>
              <a:rPr lang="pl-PL" altLang="pl-PL" sz="6000" dirty="0">
                <a:latin typeface="Arial" panose="020B0604020202020204" pitchFamily="34" charset="0"/>
                <a:cs typeface="Arial" panose="020B0604020202020204" pitchFamily="34" charset="0"/>
              </a:rPr>
              <a:t>Urząd Wojewódzki </a:t>
            </a:r>
            <a:r>
              <a:rPr lang="pl-PL" altLang="pl-PL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6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altLang="pl-PL" sz="6000" dirty="0">
                <a:latin typeface="Arial" panose="020B0604020202020204" pitchFamily="34" charset="0"/>
                <a:cs typeface="Arial" panose="020B0604020202020204" pitchFamily="34" charset="0"/>
              </a:rPr>
              <a:t>Gorzowie Wielkopolskim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908050" y="10379075"/>
            <a:ext cx="54102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900" dirty="0">
                <a:latin typeface="Arial" panose="020B0604020202020204" pitchFamily="34" charset="0"/>
                <a:cs typeface="Arial" panose="020B0604020202020204" pitchFamily="34" charset="0"/>
              </a:rPr>
              <a:t>*Miesięcznik BENEFIT 04(84)/2019</a:t>
            </a:r>
          </a:p>
        </p:txBody>
      </p:sp>
      <p:graphicFrame>
        <p:nvGraphicFramePr>
          <p:cNvPr id="8" name="Obiekt 7" descr="wykres przedstawiający nabardziej pożadane świadczenia w 2018 r. Dane pochodzą z Miesięcznika Benefit 04(84)/2019. Podstawowy pakiet opieki medycznej - 12%, ubezpieczenie na życie 14%, pracowniczy program emerytalny - 14%, imprezy i wydarzenia kulturalne - 15%, szkolenia językowe - 15%, karnet na siłownię, do klubu fitness - 21%, rozszerzony pakiet opieki medycznej - 50%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863406"/>
              </p:ext>
            </p:extLst>
          </p:nvPr>
        </p:nvGraphicFramePr>
        <p:xfrm>
          <a:off x="1441450" y="1183512"/>
          <a:ext cx="14782800" cy="896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r:id="rId5" imgW="6559865" imgH="4060288" progId="Excel.Chart.8">
                  <p:embed/>
                </p:oleObj>
              </mc:Choice>
              <mc:Fallback>
                <p:oleObj r:id="rId5" imgW="6559865" imgH="4060288" progId="Excel.Chart.8">
                  <p:embed/>
                  <p:pic>
                    <p:nvPicPr>
                      <p:cNvPr id="0" name="Wykres 10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1183512"/>
                        <a:ext cx="14782800" cy="896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8250" y="162086"/>
            <a:ext cx="13499266" cy="24763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Najbardziej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pożądane przez pracowników sektora publicznego świadczenia dodatkowe w 2018 roku*</a:t>
            </a:r>
            <a:b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z="4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34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dekoracyjny z napisem &quot;zarządzanie wiekiem, zagrożenia czy szanse&quot;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8" name="Picture 16" descr="Znalezione obrazy dla zapytania zarzadzanie wiekie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9050" y="2530475"/>
            <a:ext cx="5102209" cy="303590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miniaturka rocznego programu działania urzędu na rok 2018"/>
          <p:cNvPicPr>
            <a:picLocks noChangeAspect="1" noChangeArrowheads="1"/>
          </p:cNvPicPr>
          <p:nvPr/>
        </p:nvPicPr>
        <p:blipFill rotWithShape="1">
          <a:blip r:embed="rId5"/>
          <a:srcRect l="61259" r="11214"/>
          <a:stretch/>
        </p:blipFill>
        <p:spPr bwMode="auto">
          <a:xfrm>
            <a:off x="898048" y="4510881"/>
            <a:ext cx="2519363" cy="36607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332165" y="2835275"/>
            <a:ext cx="1200588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Pojawienie się propozycji wdrożenia</a:t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zarządzania wiekiem.</a:t>
            </a:r>
          </a:p>
          <a:p>
            <a:pPr>
              <a:spcBef>
                <a:spcPts val="1200"/>
              </a:spcBef>
            </a:pPr>
            <a:endParaRPr lang="pl-PL" altLang="pl-P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8">
              <a:spcBef>
                <a:spcPts val="1200"/>
              </a:spcBef>
            </a:pPr>
            <a:endParaRPr lang="pl-PL" altLang="pl-P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8">
              <a:spcBef>
                <a:spcPts val="1200"/>
              </a:spcBef>
            </a:pP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2. Wpisanie zadania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Rocznego Programu Działania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Urzędu.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8">
              <a:spcBef>
                <a:spcPts val="1200"/>
              </a:spcBef>
            </a:pPr>
            <a:endParaRPr lang="pl-PL" altLang="pl-P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endParaRPr lang="pl-PL" altLang="pl-P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3. Powołanie zespołu projektowego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ds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. zarządzania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wiekiem.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1200"/>
              </a:spcBef>
            </a:pPr>
            <a:endParaRPr lang="pl-P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4039" y="606223"/>
            <a:ext cx="13189211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ETAPY WDRAŻANIA</a:t>
            </a:r>
            <a:r>
              <a:rPr lang="pl-PL" sz="6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POLITYKI ZARZĄDZANIA WIEKIEM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17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14" name="Picture 8" descr="Miniaturka ekspertyzy na podstawie badań w Lubuskim Urzędzie Wojewódzkim pt. &quot;Zarządzanie wielopokoleniowe - potrzeby różnych grup wiekowych&quot;."/>
          <p:cNvPicPr>
            <a:picLocks noChangeAspect="1" noChangeArrowheads="1"/>
          </p:cNvPicPr>
          <p:nvPr/>
        </p:nvPicPr>
        <p:blipFill rotWithShape="1">
          <a:blip r:embed="rId4"/>
          <a:srcRect l="60956" r="11187"/>
          <a:stretch/>
        </p:blipFill>
        <p:spPr bwMode="auto">
          <a:xfrm>
            <a:off x="12414250" y="5197475"/>
            <a:ext cx="3040048" cy="43670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pole tekstowe 12"/>
          <p:cNvSpPr txBox="1"/>
          <p:nvPr/>
        </p:nvSpPr>
        <p:spPr>
          <a:xfrm>
            <a:off x="306402" y="7026275"/>
            <a:ext cx="1242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6. Przeprowadzenie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badań z uwzględnieniem potrzeb różnych grup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wiekowych.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5" descr="element dekoracyjny z nazwą szkolenia dla pracowników Lubuskiego Urzędu Wojewódzkiego pt. &quot;Zarądzanie wielopokoleniowym zespołem. Wyzwanie dla menedżera. Różnorodność w zespole procentuje.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1" r="11072" b="10133"/>
          <a:stretch>
            <a:fillRect/>
          </a:stretch>
        </p:blipFill>
        <p:spPr bwMode="auto">
          <a:xfrm>
            <a:off x="15767050" y="2032411"/>
            <a:ext cx="3276600" cy="42755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4019095" y="3902075"/>
            <a:ext cx="117328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5. Szkolenie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kadry kierowniczej z zakresu zarządzania zespołem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wielopokoleniowym.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4" descr="fiszka projektowa pod tytułem &quot;Opracowanie Polityki zarządzania wiekiem w Lubuskim Urzędzie Wojewódzkim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4" r="61365"/>
          <a:stretch>
            <a:fillRect/>
          </a:stretch>
        </p:blipFill>
        <p:spPr bwMode="auto">
          <a:xfrm>
            <a:off x="306221" y="2207528"/>
            <a:ext cx="3364342" cy="457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3696507" y="2682875"/>
            <a:ext cx="10927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4. Zatwierdzenie zadnia projektowego.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4039" y="625475"/>
            <a:ext cx="13189211" cy="9374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KOLEJNE ETAPY </a:t>
            </a: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WDRAŻANIA</a:t>
            </a:r>
            <a:r>
              <a:rPr lang="pl-PL" sz="6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(4-6)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21" name="Picture 20" descr="Znalezione obrazy dla zapytania projek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78" y="5748141"/>
            <a:ext cx="4572000" cy="316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5524228" y="6169608"/>
            <a:ext cx="135636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9. Powstanie Projektu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Polityki zarządzania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wiekiem. 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4" descr="Znalezione obrazy dla zapytania rekomendacj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32"/>
          <a:stretch>
            <a:fillRect/>
          </a:stretch>
        </p:blipFill>
        <p:spPr bwMode="auto">
          <a:xfrm>
            <a:off x="10985228" y="3581925"/>
            <a:ext cx="3181622" cy="2942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411843" y="3666183"/>
            <a:ext cx="10573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8. Opracowanie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rekomendacji działań w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zakresie zarządzania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wiekiem na lata 2019 – 2021.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element dekoracyjny z linią życia i napisem &quot;Twoje zdrowie - Twój wybór. Szkolenie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450" y="1537533"/>
            <a:ext cx="4057579" cy="267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-539750" y="1911857"/>
            <a:ext cx="15157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7. Przeprowadzenie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działań pilotażowych</a:t>
            </a:r>
            <a:b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    w 2018 r.</a:t>
            </a:r>
          </a:p>
          <a:p>
            <a:pPr algn="r"/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3050" y="523902"/>
            <a:ext cx="13792200" cy="9374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KOLEJNE ETAPY </a:t>
            </a: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WDRAŻANIA (7-9)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miniaturka dokumentu pod tytułem &quot;Polityka zarządzania wiekiem&quot;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14" name="Picture 23" descr="miniaturka Polityki zarządzania wiekiem w Lubuskim Urzędzie Wojewódzk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r="61267" b="1196"/>
          <a:stretch>
            <a:fillRect/>
          </a:stretch>
        </p:blipFill>
        <p:spPr bwMode="auto">
          <a:xfrm>
            <a:off x="7994650" y="4359757"/>
            <a:ext cx="4572000" cy="65434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222250" y="5613944"/>
            <a:ext cx="876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11. Zatwierdzenie </a:t>
            </a:r>
            <a:b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Polityki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zarządzania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wiekiem.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2" descr="Znalezione obrazy dla zapytania konflik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0" y="1911857"/>
            <a:ext cx="4828813" cy="272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517650" y="1911857"/>
            <a:ext cx="1165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10. Podczas powstawania ostatecznego projektu dokumentu skorzystaliśmy ponownie z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sługi doradczych z powodu rozbieżności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zespole.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3050" y="523902"/>
            <a:ext cx="14630400" cy="9374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KOLEJNE ETAPY </a:t>
            </a: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WDRAŻANIA (10-11)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99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615950" y="8172450"/>
            <a:ext cx="20104099" cy="3136900"/>
          </a:xfrm>
          <a:prstGeom prst="rect">
            <a:avLst/>
          </a:prstGeom>
        </p:spPr>
      </p:pic>
      <p:pic>
        <p:nvPicPr>
          <p:cNvPr id="8" name="Picture 9" descr="Podobny obra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450" y="3471223"/>
            <a:ext cx="5793302" cy="370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374650" y="3309323"/>
            <a:ext cx="136398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altLang="pl-PL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Przekonanie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kadry średniego szczebla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potrzebie stworzenia i wdrożenia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Polityki.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‌Zebranie odpowiedniego zespołu do prac nad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polityką.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Zdefiniowanie zakresu oddziaływania polityki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jakie grupy wiekowe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Wytworzenie odpowiedniego klimatu dla rozmów o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wieku.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‌Ustalenie charakteru polityki (dokumentu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58066" y="687128"/>
            <a:ext cx="10756066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PROBLEMY W TRAKCIE WDRAŻANIA DOKUMENTU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8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10" name="Obraz 9" descr="element dekoracyjny z napisem &quot;Twój wiek Twoim atutem&quot;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498" y="5376636"/>
            <a:ext cx="7086600" cy="2576945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27050" y="3399492"/>
            <a:ext cx="13675224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Elastyczny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czas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pracy. 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Indywidualny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czas pracy dla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pracowników. 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Zwiększenie dofinansowania kosztów egzaminu</a:t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na urzędnika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mianowanego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do 75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%. 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Szkolenia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grupowe z niemieckiego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 angielskiego.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Koperta życia.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Warsztaty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Szkolenia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miękkie z organizacji pracy,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radzenia</a:t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sobie ze stresem.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badań diagnostycznych, wykładów</a:t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prozdrowotnych i konkursów. 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Dofinansowanie </a:t>
            </a:r>
            <a:r>
              <a:rPr lang="pl-PL" altLang="pl-PL" sz="3600" dirty="0">
                <a:latin typeface="Arial" panose="020B0604020202020204" pitchFamily="34" charset="0"/>
                <a:cs typeface="Arial" panose="020B0604020202020204" pitchFamily="34" charset="0"/>
              </a:rPr>
              <a:t>biletów na </a:t>
            </a: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wydarzenia</a:t>
            </a:r>
            <a:b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kulturalne.</a:t>
            </a:r>
            <a:endParaRPr lang="pl-PL" alt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1500" y="432635"/>
            <a:ext cx="17937949" cy="27840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pl-PL" sz="6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PRZYKŁADY DOBRYCH PRAKTYK WDROŻONYCH DZIĘKI POLITYCE ZARZĄDZANIA WIEKIEM</a:t>
            </a:r>
            <a:endParaRPr sz="6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1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3545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</TotalTime>
  <Words>604</Words>
  <Application>Microsoft Office PowerPoint</Application>
  <PresentationFormat>Niestandardowy</PresentationFormat>
  <Paragraphs>78</Paragraphs>
  <Slides>14</Slides>
  <Notes>14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Trajan Pro</vt:lpstr>
      <vt:lpstr>Wingdings</vt:lpstr>
      <vt:lpstr>Office Theme</vt:lpstr>
      <vt:lpstr>Wykres programu Microsoft Excel</vt:lpstr>
      <vt:lpstr>TWÓJ WIEK TWOIM ATUTEM,  CZYLI JAK W PEŁNI WYKORZYSTAĆ POTENCJAŁ CZŁOWIEKA </vt:lpstr>
      <vt:lpstr>Lubuski Urząd Wojewódzki  w Gorzowie Wielkopolskim</vt:lpstr>
      <vt:lpstr>Najbardziej pożądane przez pracowników sektora publicznego świadczenia dodatkowe w 2018 roku*  </vt:lpstr>
      <vt:lpstr>ETAPY WDRAŻANIA POLITYKI ZARZĄDZANIA WIEKIEM</vt:lpstr>
      <vt:lpstr>KOLEJNE ETAPY WDRAŻANIA (4-6)</vt:lpstr>
      <vt:lpstr>KOLEJNE ETAPY WDRAŻANIA (7-9)</vt:lpstr>
      <vt:lpstr>KOLEJNE ETAPY WDRAŻANIA (10-11)</vt:lpstr>
      <vt:lpstr>PROBLEMY W TRAKCIE WDRAŻANIA DOKUMENTU</vt:lpstr>
      <vt:lpstr>PRZYKŁADY DOBRYCH PRAKTYK WDROŻONYCH DZIĘKI POLITYCE ZARZĄDZANIA WIEKIEM</vt:lpstr>
      <vt:lpstr>EWALUACJA POLITYKI  ZARZĄDZANIA WIEKIEM</vt:lpstr>
      <vt:lpstr>INFORMACJA ZWROTNA  OD PRACOWNIKÓW  NA TEMAT PRACY ZESPOŁU DS. WDRAŻANIA POLITYKI </vt:lpstr>
      <vt:lpstr>Polityka zarządzania wiekiem  w Lubuskim Urzędzie Wojewódzkim </vt:lpstr>
      <vt:lpstr>Zapraszamy do kontaktu  Emilia Rutkowska Specjalista  w Biurze Organizacji i Kadr  mail: emilia.rutkowska@lubuskie.uw.gov.pl 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prezentacja_luw1</dc:title>
  <dc:creator>Aleksandra Fąfara</dc:creator>
  <cp:lastModifiedBy>Pawłowski Jacek</cp:lastModifiedBy>
  <cp:revision>77</cp:revision>
  <dcterms:created xsi:type="dcterms:W3CDTF">2021-11-15T08:39:01Z</dcterms:created>
  <dcterms:modified xsi:type="dcterms:W3CDTF">2021-12-17T15:10:02Z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2021-11-15T00:00:00Z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2021-11-15T00:00:00Z</vt:filetime>
  </property>
</Properties>
</file>