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13"/>
  </p:notesMasterIdLst>
  <p:handoutMasterIdLst>
    <p:handoutMasterId r:id="rId14"/>
  </p:handoutMasterIdLst>
  <p:sldIdLst>
    <p:sldId id="1520" r:id="rId5"/>
    <p:sldId id="271" r:id="rId6"/>
    <p:sldId id="1573" r:id="rId7"/>
    <p:sldId id="1587" r:id="rId8"/>
    <p:sldId id="1600" r:id="rId9"/>
    <p:sldId id="1598" r:id="rId10"/>
    <p:sldId id="1586" r:id="rId11"/>
    <p:sldId id="15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8"/>
  </p:normalViewPr>
  <p:slideViewPr>
    <p:cSldViewPr snapToGrid="0">
      <p:cViewPr varScale="1">
        <p:scale>
          <a:sx n="79" d="100"/>
          <a:sy n="79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6/22/2026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86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39.svg"/><Relationship Id="rId4" Type="http://schemas.openxmlformats.org/officeDocument/2006/relationships/image" Target="../media/image36.png"/><Relationship Id="rId9" Type="http://schemas.openxmlformats.org/officeDocument/2006/relationships/hyperlink" Target="https://www.linkedin.com/company/18824772/admin/page-posts/publish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81" y="1783244"/>
            <a:ext cx="6675120" cy="2468880"/>
          </a:xfrm>
        </p:spPr>
        <p:txBody>
          <a:bodyPr anchor="t">
            <a:normAutofit/>
          </a:bodyPr>
          <a:lstStyle/>
          <a:p>
            <a:r>
              <a:rPr lang="pl-PL" dirty="0"/>
              <a:t>Proces inwestycyjny a zmiany zakresu rzeczowego w kontekście kwalifikowalności prac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</p:spPr>
        <p:txBody>
          <a:bodyPr anchor="b">
            <a:normAutofit fontScale="85000" lnSpcReduction="20000"/>
          </a:bodyPr>
          <a:lstStyle/>
          <a:p>
            <a:r>
              <a:rPr lang="pl-PL" dirty="0"/>
              <a:t>Piotr Obłękowski, Departament Efektywności Energetycznej </a:t>
            </a:r>
          </a:p>
          <a:p>
            <a:r>
              <a:rPr lang="pl-PL" dirty="0"/>
              <a:t>Warszawa, 22.06.2026 r. </a:t>
            </a:r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89A397D-5DEF-4E01-AF48-FAEEB9088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494" y="433633"/>
            <a:ext cx="5820643" cy="1064427"/>
          </a:xfrm>
        </p:spPr>
        <p:txBody>
          <a:bodyPr>
            <a:normAutofit/>
          </a:bodyPr>
          <a:lstStyle/>
          <a:p>
            <a:pPr fontAlgn="t"/>
            <a:r>
              <a:rPr lang="pl-PL" b="0" dirty="0"/>
              <a:t>Plan prezentacji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E642A6E1-44D1-1D56-199F-651392E94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494" y="1892029"/>
            <a:ext cx="6531998" cy="3066833"/>
          </a:xfrm>
        </p:spPr>
        <p:txBody>
          <a:bodyPr>
            <a:normAutofit/>
          </a:bodyPr>
          <a:lstStyle/>
          <a:p>
            <a:r>
              <a:rPr lang="pl-PL" dirty="0"/>
              <a:t>1. Zmiany zakresu rzeczowego w projekcie termomodernizacyjnym</a:t>
            </a:r>
            <a:r>
              <a:rPr lang="pl-PL" dirty="0">
                <a:solidFill>
                  <a:srgbClr val="FFFF00"/>
                </a:solidFill>
              </a:rPr>
              <a:t> </a:t>
            </a:r>
            <a:endParaRPr lang="pl-PL" dirty="0"/>
          </a:p>
          <a:p>
            <a:r>
              <a:rPr lang="pl-PL" dirty="0"/>
              <a:t>2. Etapy realizacji projektu termomodernizacyjnego</a:t>
            </a:r>
          </a:p>
          <a:p>
            <a:r>
              <a:rPr lang="pl-PL" dirty="0"/>
              <a:t>3. Zmiany do Umowy o dofinansowanie – zakres rzeczowy</a:t>
            </a:r>
          </a:p>
          <a:p>
            <a:r>
              <a:rPr lang="pl-PL" dirty="0"/>
              <a:t>4. Wybrane zagadnienia/przykłady</a:t>
            </a:r>
          </a:p>
        </p:txBody>
      </p:sp>
      <p:pic>
        <p:nvPicPr>
          <p:cNvPr id="12" name="Symbol zastępczy obrazu 11" descr="Obraz zawierający ziemia, drzewo, roślina, gałąź&#10;&#10;Zawartość wygenerowana przez AI może być niepoprawna.">
            <a:extLst>
              <a:ext uri="{FF2B5EF4-FFF2-40B4-BE49-F238E27FC236}">
                <a16:creationId xmlns:a16="http://schemas.microsoft.com/office/drawing/2014/main" id="{6AFC8CE4-1C30-8C59-4DD1-CA5E6B19F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4" b="16484"/>
          <a:stretch/>
        </p:blipFill>
        <p:spPr>
          <a:xfrm>
            <a:off x="1" y="0"/>
            <a:ext cx="5439266" cy="6312513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4BF0E5-584F-EB76-9323-998E38E5A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715000"/>
            <a:ext cx="4302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BF7298-E643-24F4-CFAA-5BF0B7A1CA2E}"/>
              </a:ext>
            </a:extLst>
          </p:cNvPr>
          <p:cNvSpPr txBox="1">
            <a:spLocks/>
          </p:cNvSpPr>
          <p:nvPr/>
        </p:nvSpPr>
        <p:spPr>
          <a:xfrm>
            <a:off x="1511751" y="2062264"/>
            <a:ext cx="5956887" cy="136673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479" tIns="45720" rIns="30479" bIns="45720" anchor="t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pl-PL" sz="8500" b="1" i="0" u="none" strike="noStrike" kern="1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46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A4492C4-D69B-D390-01E2-BD357CF4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4" y="3429000"/>
            <a:ext cx="8149777" cy="2811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8A87E8-ED82-5758-ED62-98CB75849736}"/>
              </a:ext>
            </a:extLst>
          </p:cNvPr>
          <p:cNvSpPr txBox="1">
            <a:spLocks/>
          </p:cNvSpPr>
          <p:nvPr/>
        </p:nvSpPr>
        <p:spPr>
          <a:xfrm>
            <a:off x="229018" y="1060002"/>
            <a:ext cx="5269105" cy="202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sz="2900" dirty="0"/>
              <a:t>Zmiany zakresu rzeczowego w projekcie termomodernizacyjnym – proces inwestycyjny a konieczność aktualizacji </a:t>
            </a:r>
            <a:r>
              <a:rPr lang="pl-PL" sz="2900" dirty="0">
                <a:solidFill>
                  <a:srgbClr val="FFFF00"/>
                </a:solidFill>
              </a:rPr>
              <a:t>Umowy o dofinansowanie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525C0B-C7F3-FF12-FA02-75CC56A8208D}"/>
              </a:ext>
            </a:extLst>
          </p:cNvPr>
          <p:cNvSpPr txBox="1">
            <a:spLocks/>
          </p:cNvSpPr>
          <p:nvPr/>
        </p:nvSpPr>
        <p:spPr>
          <a:xfrm>
            <a:off x="5498123" y="1060002"/>
            <a:ext cx="6464859" cy="23689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l-PL" dirty="0"/>
              <a:t>Audyt energetyczny → Wniosek o dofinansowanie → </a:t>
            </a:r>
            <a:r>
              <a:rPr lang="pl-PL" dirty="0">
                <a:solidFill>
                  <a:srgbClr val="FFFF00"/>
                </a:solidFill>
              </a:rPr>
              <a:t>Umowa o dofinansowanie → Przetarg na wybór projektanta → </a:t>
            </a:r>
            <a:r>
              <a:rPr lang="pl-PL" dirty="0">
                <a:solidFill>
                  <a:srgbClr val="FFC000"/>
                </a:solidFill>
              </a:rPr>
              <a:t>Projekt budowlany/techniczny → Przetarg na wybór wykonawcy →</a:t>
            </a:r>
            <a:r>
              <a:rPr lang="pl-PL" dirty="0">
                <a:solidFill>
                  <a:srgbClr val="C00000"/>
                </a:solidFill>
              </a:rPr>
              <a:t>Podpisanie umowy z wykonawcą prac → Realizacja inwestycji → Odbiór końcowy prac modernizacyjnych </a:t>
            </a:r>
            <a:r>
              <a:rPr lang="pl-PL" dirty="0">
                <a:solidFill>
                  <a:srgbClr val="FFFF00"/>
                </a:solidFill>
              </a:rPr>
              <a:t>→ Rozliczenie Umowy o Dofinansowanie</a:t>
            </a:r>
          </a:p>
          <a:p>
            <a:pPr>
              <a:lnSpc>
                <a:spcPct val="90000"/>
              </a:lnSpc>
            </a:pPr>
            <a:r>
              <a:rPr lang="pl-PL" dirty="0"/>
              <a:t>Wiedza o budynku rośnie, a swoboda wprowadzania zmian maleje.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6179FD7-3FB7-D2D0-3D6A-95552725D0BC}"/>
              </a:ext>
            </a:extLst>
          </p:cNvPr>
          <p:cNvSpPr txBox="1"/>
          <p:nvPr/>
        </p:nvSpPr>
        <p:spPr>
          <a:xfrm>
            <a:off x="8730552" y="3680673"/>
            <a:ext cx="28137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Projekt termomodernizacyjny nie jest procesem liniowym. Każdy kolejny etap uszczegóławia wiedzę o budynku i może generować konieczność modyfikacji zakresu rzeczowego. </a:t>
            </a:r>
          </a:p>
        </p:txBody>
      </p:sp>
    </p:spTree>
    <p:extLst>
      <p:ext uri="{BB962C8B-B14F-4D97-AF65-F5344CB8AC3E}">
        <p14:creationId xmlns:p14="http://schemas.microsoft.com/office/powerpoint/2010/main" val="43905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3D80D-EB3B-A133-BC4D-93DF2A54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8D69A7A-9474-468F-9EA8-C20D1858D85A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0C500E42-9495-639D-3874-4325124BA30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B9C6B59-B977-E819-BAE7-BE1A44758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06" y="1088045"/>
            <a:ext cx="9389187" cy="51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6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730BF-14E5-785B-09A1-9BE0EDC1C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68C17D8-2F17-675C-1176-2EA629CA8C14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CFF14554-8EB6-FEEC-9FBF-BE5022B26CA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DC42A88-03ED-73CD-8D6A-4279364F5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011" y="1067881"/>
            <a:ext cx="8233977" cy="52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32ED3-47F0-9F31-D29C-F0E8DD04D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DB42DE-3B6E-D9E0-3151-9B9EC2A6F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28" y="1551436"/>
            <a:ext cx="11040543" cy="4542817"/>
          </a:xfrm>
        </p:spPr>
        <p:txBody>
          <a:bodyPr anchor="t">
            <a:no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Nie każda różnica pomiędzy audytem, projektem budowlanym i realizacją jest problemem. Kluczowe jest wykazanie, że zmiana: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wynika z naturalnego procesu inwestycyjnego,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 narusza celów projektu,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 pogarsza deklarowanych efektów energetycznych,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pozostaje zgodna z warunkami programu i umowy o dofinansowanie,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niezbędna do uzyskania i utrzymania wskaźników rzeczowych i produktu (efektów energetycznych i ekologicznych).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i="0" dirty="0">
                <a:solidFill>
                  <a:schemeClr val="tx2"/>
                </a:solidFill>
                <a:effectLst/>
                <a:latin typeface="Source Sans 3"/>
              </a:rPr>
              <a:t>Na etapie akceptowania zmiany do Umowy o Dofinansowanie będzie weryfikowane: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Source Sans 3"/>
              </a:rPr>
              <a:t>Możliwość kwalifikacji wydatku prac</a:t>
            </a:r>
            <a:r>
              <a:rPr lang="pl-PL" b="0" i="0" dirty="0">
                <a:effectLst/>
                <a:latin typeface="Source Sans 3"/>
              </a:rPr>
              <a:t> – na podstawie RKKK (Ramowy Katalog Kosztów Kwalifikowanych) i potwierdzenia zgodności z celami projektu określonymi we Wniosku o dofinansowanie,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3"/>
              </a:rPr>
              <a:t>Wpływ na wskaźniki umowy – (na podstawie zaktualizowanego audytu ex-</a:t>
            </a:r>
            <a:r>
              <a:rPr lang="pl-PL" b="0" i="0" dirty="0" err="1">
                <a:effectLst/>
                <a:latin typeface="Source Sans 3"/>
              </a:rPr>
              <a:t>ante</a:t>
            </a:r>
            <a:r>
              <a:rPr lang="pl-PL" b="0" i="0" dirty="0">
                <a:effectLst/>
                <a:latin typeface="Source Sans 3"/>
              </a:rPr>
              <a:t> lub oświadczeniu o braku wpływie na pogorszenie wskaźników),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3"/>
              </a:rPr>
              <a:t>Weryfikacja uzyskanej punktacji jak na ocenia </a:t>
            </a:r>
            <a:r>
              <a:rPr lang="pl-PL" b="0" i="0" dirty="0" err="1">
                <a:effectLst/>
                <a:latin typeface="Source Sans 3"/>
              </a:rPr>
              <a:t>WoD</a:t>
            </a:r>
            <a:r>
              <a:rPr lang="pl-PL" b="0" i="0" dirty="0">
                <a:effectLst/>
                <a:latin typeface="Source Sans 3"/>
              </a:rPr>
              <a:t> w kontekście utrzymania się w naborze i uzyskania minimalnej punktacji, a jeśli była lista rankingowa – na liście rankingowej.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3EFB22B-9F61-1668-D328-809B30FC11A0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4D6C9CB3-8CEF-6599-B34D-375990AF067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B819C-75D7-E1FC-8310-17A4F8428909}"/>
              </a:ext>
            </a:extLst>
          </p:cNvPr>
          <p:cNvSpPr txBox="1">
            <a:spLocks/>
          </p:cNvSpPr>
          <p:nvPr/>
        </p:nvSpPr>
        <p:spPr>
          <a:xfrm>
            <a:off x="0" y="1016228"/>
            <a:ext cx="12192000" cy="535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sz="2900" dirty="0"/>
              <a:t>Zmiany do umowy o dofinansowanie – zakres rzeczowy</a:t>
            </a:r>
            <a:endParaRPr lang="pl-PL" sz="2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4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806FA-031C-97D9-A214-808AFDE5D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3FD4C17-6374-7938-442C-282B2AAD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2" y="1080921"/>
            <a:ext cx="8317149" cy="475505"/>
          </a:xfrm>
        </p:spPr>
        <p:txBody>
          <a:bodyPr>
            <a:normAutofit fontScale="90000"/>
          </a:bodyPr>
          <a:lstStyle/>
          <a:p>
            <a:r>
              <a:rPr lang="pl-PL" dirty="0"/>
              <a:t>Wybrane zagadnienia/Przykłady:</a:t>
            </a:r>
            <a:br>
              <a:rPr lang="pl-PL" dirty="0"/>
            </a:br>
            <a:br>
              <a:rPr lang="pl-PL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1D289F-29C8-FE93-D8B3-238778230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280" y="1556426"/>
            <a:ext cx="8482521" cy="4747097"/>
          </a:xfrm>
        </p:spPr>
        <p:txBody>
          <a:bodyPr anchor="t">
            <a:no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Zazwyczaj łatwiejsze do akceptacji:</a:t>
            </a:r>
            <a:endParaRPr lang="pl-PL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zmiana producenta materiałów, technologii dociepleń,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zmiany wynikające z doprecyzowania zakresu rzeczowego wynikające z opracowania dokumentacji technicznej w celu realizacji celów określonych w audycie energetycznym </a:t>
            </a:r>
            <a:r>
              <a:rPr lang="pl-PL"/>
              <a:t>– np. niezbędne </a:t>
            </a:r>
            <a:r>
              <a:rPr lang="pl-PL" dirty="0"/>
              <a:t>prace towarzyszące i odtworzeniowe,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zmiany wynikające z uzgodnień (np. konserwator zabytków)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wprowadzenie technologii równoważnej/zamiennej,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korekta ilości robót (aktualizacja przedmiarów). </a:t>
            </a:r>
          </a:p>
          <a:p>
            <a:r>
              <a:rPr lang="pl-PL" b="1" dirty="0">
                <a:solidFill>
                  <a:schemeClr val="tx2"/>
                </a:solidFill>
              </a:rPr>
              <a:t>Wymagające szczególnej analizy:</a:t>
            </a:r>
            <a:endParaRPr lang="pl-PL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rezygnacja z elementu termomodernizacji/dodanie elementu termomodernizacji,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zmiana źródła ciepła/zmiana </a:t>
            </a:r>
            <a:r>
              <a:rPr lang="pl-PL" dirty="0" err="1"/>
              <a:t>akresu</a:t>
            </a:r>
            <a:r>
              <a:rPr lang="pl-PL" dirty="0"/>
              <a:t> modyfikacji źródła ciepła,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zmniejszenie efektu energetycznego i ekologicznego.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zmiany mające wpływ na liczbę uzyskanych punktów rankingujących jak na ocenie w wyniku procedowanych zmian.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F0D616C-6D49-B297-DA10-5D3AD380DB1C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246B046-B84C-5720-E9CA-B5EF4DBB927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611541F-2195-39E7-4873-0457E9DB8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1" y="971022"/>
            <a:ext cx="3505200" cy="53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9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6383</TotalTime>
  <Words>426</Words>
  <Application>Microsoft Office PowerPoint</Application>
  <PresentationFormat>Panoramiczny</PresentationFormat>
  <Paragraphs>38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Poppins</vt:lpstr>
      <vt:lpstr>Source Sans 3</vt:lpstr>
      <vt:lpstr>Source Sans Pro</vt:lpstr>
      <vt:lpstr>Epic Nature</vt:lpstr>
      <vt:lpstr>Proces inwestycyjny a zmiany zakresu rzeczowego w kontekście kwalifikowalności prac</vt:lpstr>
      <vt:lpstr>Plan prezentacji</vt:lpstr>
      <vt:lpstr>Prezentacja programu PowerPoint</vt:lpstr>
      <vt:lpstr>Prezentacja programu PowerPoint</vt:lpstr>
      <vt:lpstr>Prezentacja programu PowerPoint</vt:lpstr>
      <vt:lpstr>Prezentacja programu PowerPoint</vt:lpstr>
      <vt:lpstr>Wybrane zagadnienia/Przykłady: 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Sulej-Kapusta Agnieszka</cp:lastModifiedBy>
  <cp:revision>45</cp:revision>
  <dcterms:created xsi:type="dcterms:W3CDTF">2024-06-26T20:20:27Z</dcterms:created>
  <dcterms:modified xsi:type="dcterms:W3CDTF">2026-06-22T06:33:23Z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