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3" r:id="rId2"/>
    <p:sldId id="289" r:id="rId3"/>
    <p:sldId id="302" r:id="rId4"/>
    <p:sldId id="290" r:id="rId5"/>
    <p:sldId id="291" r:id="rId6"/>
    <p:sldId id="318" r:id="rId7"/>
    <p:sldId id="292" r:id="rId8"/>
    <p:sldId id="293" r:id="rId9"/>
    <p:sldId id="316" r:id="rId10"/>
    <p:sldId id="360" r:id="rId11"/>
    <p:sldId id="300" r:id="rId12"/>
    <p:sldId id="299" r:id="rId13"/>
    <p:sldId id="350" r:id="rId14"/>
    <p:sldId id="301" r:id="rId15"/>
    <p:sldId id="298" r:id="rId16"/>
    <p:sldId id="303" r:id="rId17"/>
    <p:sldId id="305" r:id="rId18"/>
    <p:sldId id="319" r:id="rId19"/>
    <p:sldId id="351" r:id="rId20"/>
    <p:sldId id="353" r:id="rId21"/>
    <p:sldId id="354" r:id="rId22"/>
    <p:sldId id="355" r:id="rId23"/>
    <p:sldId id="356" r:id="rId24"/>
    <p:sldId id="359" r:id="rId25"/>
    <p:sldId id="327" r:id="rId26"/>
    <p:sldId id="306" r:id="rId27"/>
    <p:sldId id="328" r:id="rId28"/>
    <p:sldId id="329" r:id="rId29"/>
    <p:sldId id="330" r:id="rId30"/>
    <p:sldId id="307" r:id="rId31"/>
    <p:sldId id="361" r:id="rId32"/>
    <p:sldId id="362" r:id="rId33"/>
    <p:sldId id="281" r:id="rId34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 snapToGrid="0">
      <p:cViewPr varScale="1">
        <p:scale>
          <a:sx n="51" d="100"/>
          <a:sy n="51" d="100"/>
        </p:scale>
        <p:origin x="-2874" y="-84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wmf"/><Relationship Id="rId1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410E89-FA41-4749-BA3E-8A3267BCDB02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BE4416-4CD6-4BEA-896B-154B63E05A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2391A-2C13-4D1E-97AD-9E6F2CF303B3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5DD0D8-F2A7-4DE7-89A8-91F39D59B4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DEB648-E787-4280-821F-86A0C5683FC9}" type="slidenum">
              <a:rPr lang="pl-PL" sz="1200">
                <a:latin typeface="Arial" charset="0"/>
              </a:rPr>
              <a:pPr algn="r"/>
              <a:t>10</a:t>
            </a:fld>
            <a:endParaRPr lang="pl-PL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894D8A-4DD5-4821-A46A-1F9100DEBE69}" type="slidenum">
              <a:rPr lang="pl-PL" altLang="pl-PL" sz="1200">
                <a:latin typeface="Arial" charset="0"/>
              </a:rPr>
              <a:pPr algn="r"/>
              <a:t>11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F77E7791-B233-45F0-89F9-F28E74DD1279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11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3016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EA656F-905A-48A2-B620-AB75539CE762}" type="slidenum">
              <a:rPr lang="pl-PL" altLang="pl-PL" sz="1200"/>
              <a:pPr algn="r"/>
              <a:t>12</a:t>
            </a:fld>
            <a:endParaRPr lang="pl-PL" altLang="pl-PL" sz="120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0725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9C74E9-4AAC-4CBE-9840-329EB75BEAEC}" type="slidenum">
              <a:rPr lang="pl-PL" altLang="pl-PL" sz="1200">
                <a:latin typeface="Arial" charset="0"/>
              </a:rPr>
              <a:pPr algn="r"/>
              <a:t>13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4355FA3A-47A0-49BB-A0A2-879C8AF7AAA0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13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1208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FC6F68-DCAF-4C96-89B7-3C0DB3A2DB6B}" type="slidenum">
              <a:rPr lang="pl-PL" altLang="pl-PL" sz="1200"/>
              <a:pPr algn="r"/>
              <a:t>14</a:t>
            </a:fld>
            <a:endParaRPr lang="pl-PL" altLang="pl-PL" sz="12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F6E7BDFB-D013-4DB1-A8C4-A61DE185CE76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14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5" name="Text Box 6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53256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927B0A-EBA2-43E6-8ADB-68851797DAD0}" type="slidenum">
              <a:rPr lang="pl-PL" altLang="pl-PL" sz="1200"/>
              <a:pPr algn="r"/>
              <a:t>16</a:t>
            </a:fld>
            <a:endParaRPr lang="pl-PL" altLang="pl-PL" sz="120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2B2BBDB5-4060-42CD-A1E6-0D72111B27EE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16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0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005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914400" y="744538"/>
            <a:ext cx="4967288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57352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E70A86-EC08-431E-8448-68B63EAA7D19}" type="slidenum">
              <a:rPr lang="pl-PL" altLang="pl-PL" sz="1200"/>
              <a:pPr algn="r"/>
              <a:t>17</a:t>
            </a:fld>
            <a:endParaRPr lang="pl-PL" altLang="pl-PL" sz="1200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F12C5B-6E54-4F5C-9678-80A5B902D05E}" type="slidenum">
              <a:rPr lang="pl-PL" altLang="pl-PL" sz="1200"/>
              <a:pPr algn="r"/>
              <a:t>17</a:t>
            </a:fld>
            <a:endParaRPr lang="pl-PL" altLang="pl-PL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D07D5D-4591-4792-85E4-A30AB2D9FC33}" type="slidenum">
              <a:rPr lang="pl-PL" altLang="pl-PL" sz="1200"/>
              <a:pPr algn="r"/>
              <a:t>18</a:t>
            </a:fld>
            <a:endParaRPr lang="pl-PL" altLang="pl-PL" sz="1200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3A5513-A8E0-4297-96A4-F52663502267}" type="slidenum">
              <a:rPr lang="pl-PL" altLang="pl-PL" sz="1200"/>
              <a:pPr algn="r"/>
              <a:t>19</a:t>
            </a:fld>
            <a:endParaRPr lang="pl-PL" altLang="pl-PL" sz="1200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EE6E3F-38A2-4391-97C7-02638D57A192}" type="slidenum">
              <a:rPr lang="pl-PL" altLang="pl-PL" sz="1200">
                <a:latin typeface="Arial" charset="0"/>
              </a:rPr>
              <a:pPr algn="r"/>
              <a:t>2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723FF7-9C34-46DA-8266-A9FC33E8EDCD}" type="slidenum">
              <a:rPr lang="pl-PL" altLang="pl-PL" sz="1200"/>
              <a:pPr algn="r"/>
              <a:t>20</a:t>
            </a:fld>
            <a:endParaRPr lang="pl-PL" altLang="pl-PL" sz="1200"/>
          </a:p>
        </p:txBody>
      </p:sp>
      <p:sp>
        <p:nvSpPr>
          <p:cNvPr id="174083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19C039-0795-478D-A659-6AA5BDB790CA}" type="slidenum">
              <a:rPr lang="pl-PL" altLang="pl-PL" sz="1200"/>
              <a:pPr algn="r"/>
              <a:t>21</a:t>
            </a:fld>
            <a:endParaRPr lang="pl-PL" altLang="pl-PL" sz="1200"/>
          </a:p>
        </p:txBody>
      </p:sp>
      <p:sp>
        <p:nvSpPr>
          <p:cNvPr id="176131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9A190E-D68D-489E-BC56-9B8CC4456CB6}" type="slidenum">
              <a:rPr lang="pl-PL" altLang="pl-PL" sz="1200"/>
              <a:pPr algn="r"/>
              <a:t>22</a:t>
            </a:fld>
            <a:endParaRPr lang="pl-PL" altLang="pl-PL" sz="1200"/>
          </a:p>
        </p:txBody>
      </p:sp>
      <p:sp>
        <p:nvSpPr>
          <p:cNvPr id="178179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6A66DE-2DA0-4343-8215-3E8D5C9AE438}" type="slidenum">
              <a:rPr lang="pl-PL" altLang="pl-PL" sz="1200"/>
              <a:pPr algn="r"/>
              <a:t>23</a:t>
            </a:fld>
            <a:endParaRPr lang="pl-PL" altLang="pl-PL" sz="1200"/>
          </a:p>
        </p:txBody>
      </p:sp>
      <p:sp>
        <p:nvSpPr>
          <p:cNvPr id="180227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64814-B7AF-4F82-83D5-C5B0F01498CA}" type="slidenum">
              <a:rPr lang="pl-PL" altLang="pl-PL" sz="1200"/>
              <a:pPr algn="r"/>
              <a:t>24</a:t>
            </a:fld>
            <a:endParaRPr lang="pl-PL" altLang="pl-PL" sz="1200"/>
          </a:p>
        </p:txBody>
      </p:sp>
      <p:sp>
        <p:nvSpPr>
          <p:cNvPr id="182275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9713F0-D58D-4AA7-8E62-2307CBD0BE18}" type="slidenum">
              <a:rPr lang="pl-PL" altLang="pl-PL" sz="1200"/>
              <a:pPr algn="r"/>
              <a:t>25</a:t>
            </a:fld>
            <a:endParaRPr lang="pl-PL" altLang="pl-PL" sz="1200"/>
          </a:p>
        </p:txBody>
      </p:sp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D694B6-F516-476E-A570-293618F23E22}" type="slidenum">
              <a:rPr lang="pl-PL" altLang="pl-PL" sz="1200"/>
              <a:pPr algn="r"/>
              <a:t>25</a:t>
            </a:fld>
            <a:endParaRPr lang="pl-PL" altLang="pl-PL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</p:spPr>
        <p:txBody>
          <a:bodyPr/>
          <a:lstStyle/>
          <a:p>
            <a:pPr eaLnBrk="1" hangingPunct="1"/>
            <a:endParaRPr lang="en-US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8DB03F-5740-4B56-8577-8DFFF1F1DA4A}" type="slidenum">
              <a:rPr lang="pl-PL" altLang="pl-PL" sz="1200"/>
              <a:pPr algn="r"/>
              <a:t>29</a:t>
            </a:fld>
            <a:endParaRPr lang="pl-PL" altLang="pl-PL" sz="1200"/>
          </a:p>
        </p:txBody>
      </p:sp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497BD0-E6B9-45FB-9920-F3A42B3C5FC3}" type="slidenum">
              <a:rPr lang="pl-PL" altLang="pl-PL" sz="1200"/>
              <a:pPr algn="r"/>
              <a:t>29</a:t>
            </a:fld>
            <a:endParaRPr lang="pl-PL" altLang="pl-PL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4534EC-9E7E-46FC-B0BA-1D5DCFC6BD55}" type="slidenum">
              <a:rPr lang="pl-PL" altLang="pl-PL" sz="1200"/>
              <a:pPr algn="r"/>
              <a:t>30</a:t>
            </a:fld>
            <a:endParaRPr lang="pl-PL" altLang="pl-PL" sz="120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CE70DD-FC58-4762-9296-B4C0731B3EA0}" type="slidenum">
              <a:rPr lang="pl-PL" sz="1200">
                <a:latin typeface="Arial" charset="0"/>
              </a:rPr>
              <a:pPr algn="r"/>
              <a:t>31</a:t>
            </a:fld>
            <a:endParaRPr lang="pl-PL" sz="1200">
              <a:latin typeface="Arial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BA3EE5-DE47-4C2D-81B8-9FB7A74E9A94}" type="slidenum">
              <a:rPr lang="pl-PL" altLang="pl-PL" sz="1200">
                <a:latin typeface="Arial" charset="0"/>
              </a:rPr>
              <a:pPr algn="r"/>
              <a:t>3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883412-C1DF-476B-AD60-6594BEC0B3DB}" type="slidenum">
              <a:rPr lang="pl-PL" sz="1200">
                <a:latin typeface="Arial" charset="0"/>
              </a:rPr>
              <a:pPr algn="r"/>
              <a:t>32</a:t>
            </a:fld>
            <a:endParaRPr lang="pl-PL" sz="1200">
              <a:latin typeface="Arial" charset="0"/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0448A6-38CC-41FB-894C-7F622365C61A}" type="slidenum">
              <a:rPr lang="pl-PL" altLang="pl-PL" sz="1200">
                <a:latin typeface="Arial" charset="0"/>
              </a:rPr>
              <a:pPr algn="r"/>
              <a:t>4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AA2579-63A2-4B17-8912-ADADB074C6A9}" type="slidenum">
              <a:rPr lang="pl-PL" altLang="pl-PL" sz="1200">
                <a:latin typeface="Arial" charset="0"/>
              </a:rPr>
              <a:pPr algn="r"/>
              <a:t>5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79937" cy="3432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87388" y="4346575"/>
            <a:ext cx="5489575" cy="4206875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3FD58A-939F-4880-8A33-32ACF9626A4A}" type="slidenum">
              <a:rPr lang="pl-PL" altLang="pl-PL" sz="1200"/>
              <a:pPr algn="r"/>
              <a:t>6</a:t>
            </a:fld>
            <a:endParaRPr lang="pl-PL" altLang="pl-PL" sz="120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F8A2DF-71C6-49F9-AC3F-46EA911FCCAD}" type="slidenum">
              <a:rPr lang="pl-PL" altLang="pl-PL" sz="1200">
                <a:latin typeface="Arial" charset="0"/>
              </a:rPr>
              <a:pPr algn="r"/>
              <a:t>7</a:t>
            </a:fld>
            <a:endParaRPr lang="pl-PL" altLang="pl-PL" sz="1200"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fld id="{76ED0A17-3D69-4DF0-9E40-15C38172CE1E}" type="slidenum">
              <a:rPr lang="pl-PL" altLang="pl-PL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8525" algn="l"/>
                  <a:tab pos="1347788" algn="l"/>
                  <a:tab pos="1797050" algn="l"/>
                  <a:tab pos="2247900" algn="l"/>
                  <a:tab pos="2697163" algn="l"/>
                  <a:tab pos="3146425" algn="l"/>
                  <a:tab pos="3595688" algn="l"/>
                  <a:tab pos="4046538" algn="l"/>
                  <a:tab pos="4495800" algn="l"/>
                  <a:tab pos="4945063" algn="l"/>
                  <a:tab pos="5395913" algn="l"/>
                  <a:tab pos="5845175" algn="l"/>
                  <a:tab pos="6294438" algn="l"/>
                  <a:tab pos="6745288" algn="l"/>
                  <a:tab pos="7194550" algn="l"/>
                  <a:tab pos="7643813" algn="l"/>
                  <a:tab pos="8094663" algn="l"/>
                  <a:tab pos="8543925" algn="l"/>
                  <a:tab pos="8993188" algn="l"/>
                </a:tabLst>
              </a:pPr>
              <a:t>7</a:t>
            </a:fld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99" tIns="46851" rIns="90099" bIns="46851"/>
          <a:lstStyle/>
          <a:p>
            <a:pPr algn="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8525" algn="l"/>
                <a:tab pos="1347788" algn="l"/>
                <a:tab pos="1797050" algn="l"/>
                <a:tab pos="2247900" algn="l"/>
                <a:tab pos="2697163" algn="l"/>
                <a:tab pos="3146425" algn="l"/>
                <a:tab pos="3595688" algn="l"/>
                <a:tab pos="4046538" algn="l"/>
                <a:tab pos="4495800" algn="l"/>
                <a:tab pos="4945063" algn="l"/>
                <a:tab pos="5395913" algn="l"/>
                <a:tab pos="5845175" algn="l"/>
                <a:tab pos="6294438" algn="l"/>
                <a:tab pos="6745288" algn="l"/>
                <a:tab pos="7194550" algn="l"/>
                <a:tab pos="7643813" algn="l"/>
                <a:tab pos="8094663" algn="l"/>
                <a:tab pos="8543925" algn="l"/>
                <a:tab pos="8993188" algn="l"/>
              </a:tabLst>
            </a:pPr>
            <a:endParaRPr lang="pl-PL" altLang="pl-PL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1131888" y="744538"/>
            <a:ext cx="45323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8680" name="Rectangle 7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557713"/>
          </a:xfrm>
          <a:noFill/>
          <a:ln/>
        </p:spPr>
        <p:txBody>
          <a:bodyPr wrap="none" anchor="ctr"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4E29B8-43D4-447C-A315-52C145504115}" type="slidenum">
              <a:rPr lang="pl-PL" sz="1200">
                <a:latin typeface="Arial" charset="0"/>
              </a:rPr>
              <a:pPr algn="r"/>
              <a:t>8</a:t>
            </a:fld>
            <a:endParaRPr lang="pl-PL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5637"/>
          </a:xfrm>
          <a:noFill/>
          <a:ln/>
        </p:spPr>
        <p:txBody>
          <a:bodyPr/>
          <a:lstStyle/>
          <a:p>
            <a:pPr eaLnBrk="1" hangingPunct="1"/>
            <a:endParaRPr lang="pl-PL"/>
          </a:p>
          <a:p>
            <a:pPr eaLnBrk="1" hangingPunct="1"/>
            <a:endParaRPr lang="pl-PL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5938" y="4964113"/>
            <a:ext cx="5884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3DFDD-BF4C-41A3-A2B5-8015A14C328C}" type="slidenum">
              <a:rPr lang="pl-PL" sz="1200">
                <a:latin typeface="Arial" charset="0"/>
              </a:rPr>
              <a:pPr algn="r"/>
              <a:t>9</a:t>
            </a:fld>
            <a:endParaRPr lang="pl-PL" sz="120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1DA1-FDF9-476D-A3A1-A667E50C7FCF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DDC1-AC0B-4CEA-8ED9-C5647BC9E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52C2-551E-4825-9AA9-284A47D3A26F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7F47-651B-4D69-95FD-A86774553E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E83D-7635-4F2D-95C4-D5D903E031C0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D442-9375-47AB-9705-56E98B9914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E461-DA9E-43E4-9225-A2D82F0D472D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7796-39E8-4770-80CD-94E3603086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E79A-C95A-4E8F-9267-AD358597595B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01E8-5BCB-406C-8317-7787E89256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370C-CD1F-402F-9715-1F00840CA5AE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D75B-D2D5-425F-85ED-8AC27C3FFE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3465-5FB3-49CD-AC5C-E78154AA07F4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6A46-CC47-40A4-81DD-9612DBEB69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ACEF-DAA3-4262-96C3-3213AC55E658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812B-3911-424C-999E-CFAC2C1E0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9195-94EA-4F56-AB98-3C79CE00B08C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E0CD-F9EF-4C7E-871B-8BDC00A07C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5675-3ED9-4071-BABC-9B4D62200B8A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1D07-6370-4F71-ABAD-0A4331D078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96A5-98CC-4FC3-9229-DA5D8FA900B3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353E-DF3D-4C43-9A21-80E5449F30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7322E-CA5D-4369-9787-011BC70272B6}" type="datetimeFigureOut">
              <a:rPr lang="pl-PL"/>
              <a:pPr>
                <a:defRPr/>
              </a:pPr>
              <a:t>09.12.2020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19224-F6D9-41E6-BFA4-358CE25417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4.emf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9.emf"/><Relationship Id="rId41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3.emf"/><Relationship Id="rId40" Type="http://schemas.openxmlformats.org/officeDocument/2006/relationships/oleObject" Target="../embeddings/oleObject19.bin"/><Relationship Id="rId5" Type="http://schemas.openxmlformats.org/officeDocument/2006/relationships/image" Target="../media/image7.emf"/><Relationship Id="rId15" Type="http://schemas.openxmlformats.org/officeDocument/2006/relationships/image" Target="../media/image12.wmf"/><Relationship Id="rId23" Type="http://schemas.openxmlformats.org/officeDocument/2006/relationships/image" Target="../media/image16.e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31" Type="http://schemas.openxmlformats.org/officeDocument/2006/relationships/image" Target="../media/image20.emf"/><Relationship Id="rId44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8.e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2"/>
          <p:cNvSpPr>
            <a:spLocks noGrp="1"/>
          </p:cNvSpPr>
          <p:nvPr>
            <p:ph type="ctr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pl-PL" sz="2800">
                <a:latin typeface="Times New Roman" pitchFamily="18" charset="0"/>
                <a:cs typeface="Times New Roman" pitchFamily="18" charset="0"/>
              </a:rPr>
              <a:t>Warszawa, 1 września 2020 r.</a:t>
            </a:r>
          </a:p>
        </p:txBody>
      </p:sp>
      <p:sp>
        <p:nvSpPr>
          <p:cNvPr id="15362" name="Podtytuł 1"/>
          <p:cNvSpPr>
            <a:spLocks noGrp="1"/>
          </p:cNvSpPr>
          <p:nvPr>
            <p:ph type="subTitle" idx="4294967295"/>
          </p:nvPr>
        </p:nvSpPr>
        <p:spPr>
          <a:xfrm>
            <a:off x="838200" y="3064662"/>
            <a:ext cx="10531475" cy="170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Proces planowania operacyjnego </a:t>
            </a:r>
            <a:br>
              <a:rPr lang="pl-PL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pl-PL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w województwie mazowieckim</a:t>
            </a:r>
          </a:p>
        </p:txBody>
      </p:sp>
      <p:pic>
        <p:nvPicPr>
          <p:cNvPr id="15363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438" y="414338"/>
            <a:ext cx="62055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728663" y="2036763"/>
            <a:ext cx="10760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solidFill>
                  <a:srgbClr val="CC0000"/>
                </a:solidFill>
                <a:latin typeface="Arial" charset="0"/>
              </a:rPr>
              <a:t>Plan Reagowania Obronnego Rzeczypospolitej Polskiej</a:t>
            </a:r>
            <a:r>
              <a:rPr lang="pl-PL">
                <a:latin typeface="Arial" charset="0"/>
              </a:rPr>
              <a:t> - podstawowy dokument polityczno- strategicznego planowania obronnego, przygotowywany w celu przeciwdziałania potencjalnym zagrożeniom bezpieczeństwa narodowego o polityczno-militarnym charakterze. PRO RP sporządza Minister Obrony Narodowej we współdziałaniu z innymi organami administracji rządowej oraz Biurem Bezpieczeństwa Narodowego. Dokument zatwierdza Prezes Rady Ministrów; </a:t>
            </a:r>
          </a:p>
          <a:p>
            <a:endParaRPr lang="pl-PL">
              <a:latin typeface="Arial" charset="0"/>
            </a:endParaRPr>
          </a:p>
          <a:p>
            <a:pPr algn="just"/>
            <a:r>
              <a:rPr lang="pl-PL" b="1">
                <a:solidFill>
                  <a:srgbClr val="CC0000"/>
                </a:solidFill>
                <a:latin typeface="Arial" charset="0"/>
              </a:rPr>
              <a:t>Plany operacyjne funkcjonowania administracji publicznej w warunkach zewnętrznego zagrożenia bezpieczeństwa państwa i w czasie wojny</a:t>
            </a:r>
            <a:r>
              <a:rPr lang="pl-PL">
                <a:latin typeface="Arial" charset="0"/>
              </a:rPr>
              <a:t> – dokumenty planistyczne wykonywane </a:t>
            </a:r>
            <a:br>
              <a:rPr lang="pl-PL">
                <a:latin typeface="Arial" charset="0"/>
              </a:rPr>
            </a:br>
            <a:r>
              <a:rPr lang="pl-PL">
                <a:latin typeface="Arial" charset="0"/>
              </a:rPr>
              <a:t>w ramach pozamilitarnego planowania operacyjnego dotyczące funkcjonowania organów administracji publicznej w warunkach zewnętrznego zagrożenia bezpieczeństwa państwa i w czasie wojny. Proces opracowania koordynuje Minister Obrony Narodowej. </a:t>
            </a:r>
          </a:p>
          <a:p>
            <a:pPr algn="just"/>
            <a:endParaRPr lang="pl-PL">
              <a:latin typeface="Arial" charset="0"/>
            </a:endParaRPr>
          </a:p>
        </p:txBody>
      </p:sp>
      <p:sp>
        <p:nvSpPr>
          <p:cNvPr id="91139" name="Rectangle 12"/>
          <p:cNvSpPr>
            <a:spLocks noChangeArrowheads="1"/>
          </p:cNvSpPr>
          <p:nvPr/>
        </p:nvSpPr>
        <p:spPr bwMode="auto">
          <a:xfrm>
            <a:off x="414338" y="1158875"/>
            <a:ext cx="113617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PODSTAWY PLANOWANIA OPERACYJNEGO</a:t>
            </a:r>
          </a:p>
        </p:txBody>
      </p:sp>
      <p:pic>
        <p:nvPicPr>
          <p:cNvPr id="3993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779DC94F-6965-400A-B7B5-EC5E6DBA4B88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10</a:t>
            </a:fld>
            <a:endParaRPr lang="pl-PL" altLang="pl-PL" sz="9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609600" y="2493963"/>
            <a:ext cx="10941050" cy="360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zapewnienie ciągłości podejmowania decyzji i działania dla utrzymania bezpieczeństwa: państwa;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zasilanie zasobami ludzkimi oraz cywilne wsparcie Sił Zbrojnych RP i jednostek zmilitaryzowanych;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realizacja zadań wynikających z obowiązków państwa-gospodarza – HNS;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zapewnienie ochrony i zabezpieczenia podstawowych potrzeb bytowych ludności oraz tworzenia warunków do jej przetrwania;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zapewnienie porządku publicznego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zapewnienie ciągłości funkcjonowania gospodarki narodowej; 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zapewnienie materialnych i duchowych podstaw egzystencji ludności;</a:t>
            </a:r>
          </a:p>
          <a:p>
            <a:pPr marL="457200" indent="-457200" algn="just" defTabSz="449263" eaLnBrk="0" hangingPunct="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Ø"/>
              <a:tabLst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>
                <a:solidFill>
                  <a:srgbClr val="000000"/>
                </a:solidFill>
                <a:latin typeface="Arial" charset="0"/>
              </a:rPr>
              <a:t>zapewnienie bezpieczeństwa powszechnego (ochrona życia i zdrowia ludzi, ochrona dóbr materialnych i środowiska);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623888" y="1484313"/>
            <a:ext cx="10896600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FUNKCJE PLANOWANIA OPERACYJNEGO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98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BD84CFF5-620C-40AA-9643-18AA74EA8E7D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11</a:t>
            </a:fld>
            <a:endParaRPr lang="pl-PL" altLang="pl-PL" sz="900"/>
          </a:p>
        </p:txBody>
      </p:sp>
      <p:pic>
        <p:nvPicPr>
          <p:cNvPr id="4198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188" y="1041400"/>
            <a:ext cx="11798300" cy="792163"/>
          </a:xfrm>
          <a:extLst/>
        </p:spPr>
        <p:txBody>
          <a:bodyPr lIns="90000" tIns="46800" rIns="90000" bIns="46800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OBSZARY PLANOWANIA OPERACYJNEGO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65300"/>
            <a:ext cx="10971213" cy="4699000"/>
          </a:xfrm>
        </p:spPr>
        <p:txBody>
          <a:bodyPr lIns="90000" tIns="46800" rIns="90000" bIns="46800"/>
          <a:lstStyle/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potrzeby Sił Zbrojnych RP;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wsparcie państwa gospodarza (HNS);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współpraca cywilno – wojskowa (CIMIC);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przygotowanie i utrzymanie stanowisk kierowania;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świadczenia osobiste;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świadczenia rzeczowe;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militaryzacja przedsiębiorstw;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szczególna ochrona obiektów;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rezerwy państwowe mobilizacyjne;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transport na potrzeby obronne;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stały dyżur;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akcja kurierska;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rezerwy państwowe mobilizacyjne służby zdrowia;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reklamowanie od służby wojskowej;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zastępcza baza szpitalna;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przydziały organizacyjno – mobilizacyjne personelu medycznego;</a:t>
            </a:r>
          </a:p>
          <a:p>
            <a:pPr marL="681038" indent="-681038" defTabSz="449263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l-PL" altLang="pl-PL" sz="1800">
                <a:latin typeface="Arial" charset="0"/>
              </a:rPr>
              <a:t>szkolenie obronne.</a:t>
            </a:r>
          </a:p>
        </p:txBody>
      </p:sp>
      <p:sp>
        <p:nvSpPr>
          <p:cNvPr id="4403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D04E478-8B0C-4EA3-8AE6-8DDBC2E6BE55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12</a:t>
            </a:fld>
            <a:endParaRPr lang="pl-PL" altLang="pl-PL" sz="900"/>
          </a:p>
        </p:txBody>
      </p:sp>
      <p:pic>
        <p:nvPicPr>
          <p:cNvPr id="4403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2725738" y="1171575"/>
            <a:ext cx="6699250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PLANY OPERACYJNE FUNKCJONOWANIA</a:t>
            </a:r>
          </a:p>
        </p:txBody>
      </p:sp>
      <p:sp>
        <p:nvSpPr>
          <p:cNvPr id="5017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979350B3-74CE-43B1-92C0-866ED4FA4DA1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13</a:t>
            </a:fld>
            <a:endParaRPr lang="pl-PL" altLang="pl-PL" sz="900"/>
          </a:p>
        </p:txBody>
      </p:sp>
      <p:pic>
        <p:nvPicPr>
          <p:cNvPr id="5017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0" name="Group 116"/>
          <p:cNvGrpSpPr>
            <a:grpSpLocks/>
          </p:cNvGrpSpPr>
          <p:nvPr/>
        </p:nvGrpSpPr>
        <p:grpSpPr bwMode="auto">
          <a:xfrm>
            <a:off x="2200275" y="1633538"/>
            <a:ext cx="7791450" cy="4827587"/>
            <a:chOff x="426" y="1178"/>
            <a:chExt cx="4908" cy="3041"/>
          </a:xfrm>
        </p:grpSpPr>
        <p:grpSp>
          <p:nvGrpSpPr>
            <p:cNvPr id="50181" name="Group 117"/>
            <p:cNvGrpSpPr>
              <a:grpSpLocks/>
            </p:cNvGrpSpPr>
            <p:nvPr/>
          </p:nvGrpSpPr>
          <p:grpSpPr bwMode="auto">
            <a:xfrm>
              <a:off x="426" y="1178"/>
              <a:ext cx="4908" cy="3041"/>
              <a:chOff x="426" y="1178"/>
              <a:chExt cx="4908" cy="3041"/>
            </a:xfrm>
          </p:grpSpPr>
          <p:sp>
            <p:nvSpPr>
              <p:cNvPr id="50185" name="AutoShape 118"/>
              <p:cNvSpPr>
                <a:spLocks noChangeAspect="1" noChangeArrowheads="1" noTextEdit="1"/>
              </p:cNvSpPr>
              <p:nvPr/>
            </p:nvSpPr>
            <p:spPr bwMode="auto">
              <a:xfrm>
                <a:off x="426" y="1178"/>
                <a:ext cx="4908" cy="3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186" name="Rectangle 119"/>
              <p:cNvSpPr>
                <a:spLocks noChangeArrowheads="1"/>
              </p:cNvSpPr>
              <p:nvPr/>
            </p:nvSpPr>
            <p:spPr bwMode="auto">
              <a:xfrm>
                <a:off x="615" y="1444"/>
                <a:ext cx="56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PLAN REAGOWANIA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87" name="Rectangle 120"/>
              <p:cNvSpPr>
                <a:spLocks noChangeArrowheads="1"/>
              </p:cNvSpPr>
              <p:nvPr/>
            </p:nvSpPr>
            <p:spPr bwMode="auto">
              <a:xfrm>
                <a:off x="611" y="1509"/>
                <a:ext cx="7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OBRONNEGO RP (PRO RP)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88" name="Rectangle 121"/>
              <p:cNvSpPr>
                <a:spLocks noChangeArrowheads="1"/>
              </p:cNvSpPr>
              <p:nvPr/>
            </p:nvSpPr>
            <p:spPr bwMode="auto">
              <a:xfrm>
                <a:off x="616" y="1685"/>
                <a:ext cx="132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PLAN OPERACYJNY FUNKCJONOWANIA DZIAŁU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89" name="Rectangle 122"/>
              <p:cNvSpPr>
                <a:spLocks noChangeArrowheads="1"/>
              </p:cNvSpPr>
              <p:nvPr/>
            </p:nvSpPr>
            <p:spPr bwMode="auto">
              <a:xfrm>
                <a:off x="611" y="1753"/>
                <a:ext cx="106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ADMINISTRACJI RZĄDOWEJ (POFDAR)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0" name="Rectangle 123"/>
              <p:cNvSpPr>
                <a:spLocks noChangeArrowheads="1"/>
              </p:cNvSpPr>
              <p:nvPr/>
            </p:nvSpPr>
            <p:spPr bwMode="auto">
              <a:xfrm>
                <a:off x="616" y="1942"/>
                <a:ext cx="110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PLAN OPERACYJNY FUNKCJONOWANIA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1" name="Rectangle 124"/>
              <p:cNvSpPr>
                <a:spLocks noChangeArrowheads="1"/>
              </p:cNvSpPr>
              <p:nvPr/>
            </p:nvSpPr>
            <p:spPr bwMode="auto">
              <a:xfrm>
                <a:off x="613" y="2004"/>
                <a:ext cx="119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CENTRALNYCH ORGANÓW ADMINISTRACJI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2" name="Rectangle 125"/>
              <p:cNvSpPr>
                <a:spLocks noChangeArrowheads="1"/>
              </p:cNvSpPr>
              <p:nvPr/>
            </p:nvSpPr>
            <p:spPr bwMode="auto">
              <a:xfrm>
                <a:off x="616" y="2070"/>
                <a:ext cx="128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RZĄDOWEJ I JEDNOSTEK ORGANIZACYJNYCH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3" name="Rectangle 126"/>
              <p:cNvSpPr>
                <a:spLocks noChangeArrowheads="1"/>
              </p:cNvSpPr>
              <p:nvPr/>
            </p:nvSpPr>
            <p:spPr bwMode="auto">
              <a:xfrm>
                <a:off x="612" y="2135"/>
                <a:ext cx="116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PODLEGŁYCH I NADZOROWANYCH PRZEZ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4" name="Rectangle 127"/>
              <p:cNvSpPr>
                <a:spLocks noChangeArrowheads="1"/>
              </p:cNvSpPr>
              <p:nvPr/>
            </p:nvSpPr>
            <p:spPr bwMode="auto">
              <a:xfrm>
                <a:off x="611" y="2194"/>
                <a:ext cx="7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PREZESA RADY MINISTRÓW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5" name="Rectangle 128"/>
              <p:cNvSpPr>
                <a:spLocks noChangeArrowheads="1"/>
              </p:cNvSpPr>
              <p:nvPr/>
            </p:nvSpPr>
            <p:spPr bwMode="auto">
              <a:xfrm>
                <a:off x="613" y="2345"/>
                <a:ext cx="110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PLAN OPERACYJNY FUNKCJONOWANIA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6" name="Rectangle 129"/>
              <p:cNvSpPr>
                <a:spLocks noChangeArrowheads="1"/>
              </p:cNvSpPr>
              <p:nvPr/>
            </p:nvSpPr>
            <p:spPr bwMode="auto">
              <a:xfrm>
                <a:off x="613" y="2407"/>
                <a:ext cx="119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CENTRALNYCH ORGANÓW ADMINISTRACJI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7" name="Rectangle 130"/>
              <p:cNvSpPr>
                <a:spLocks noChangeArrowheads="1"/>
              </p:cNvSpPr>
              <p:nvPr/>
            </p:nvSpPr>
            <p:spPr bwMode="auto">
              <a:xfrm>
                <a:off x="613" y="2469"/>
                <a:ext cx="128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RZĄDOWEJ I JEDNOSTEK ORGANIZACYJNYCH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8" name="Rectangle 131"/>
              <p:cNvSpPr>
                <a:spLocks noChangeArrowheads="1"/>
              </p:cNvSpPr>
              <p:nvPr/>
            </p:nvSpPr>
            <p:spPr bwMode="auto">
              <a:xfrm>
                <a:off x="609" y="2526"/>
                <a:ext cx="116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PODLEGŁYCH I NADZOROWANYCH PRZEZ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199" name="Rectangle 132"/>
              <p:cNvSpPr>
                <a:spLocks noChangeArrowheads="1"/>
              </p:cNvSpPr>
              <p:nvPr/>
            </p:nvSpPr>
            <p:spPr bwMode="auto">
              <a:xfrm>
                <a:off x="610" y="2579"/>
                <a:ext cx="27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MINISTRA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0" name="Rectangle 133"/>
              <p:cNvSpPr>
                <a:spLocks noChangeArrowheads="1"/>
              </p:cNvSpPr>
              <p:nvPr/>
            </p:nvSpPr>
            <p:spPr bwMode="auto">
              <a:xfrm>
                <a:off x="578" y="2781"/>
                <a:ext cx="13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PLAN OPERACYJNY FUNKCJONOWANIA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1" name="Rectangle 134"/>
              <p:cNvSpPr>
                <a:spLocks noChangeArrowheads="1"/>
              </p:cNvSpPr>
              <p:nvPr/>
            </p:nvSpPr>
            <p:spPr bwMode="auto">
              <a:xfrm>
                <a:off x="611" y="2847"/>
                <a:ext cx="78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WOJEWÓDZTWA (POFW)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2" name="Rectangle 135"/>
              <p:cNvSpPr>
                <a:spLocks noChangeArrowheads="1"/>
              </p:cNvSpPr>
              <p:nvPr/>
            </p:nvSpPr>
            <p:spPr bwMode="auto">
              <a:xfrm>
                <a:off x="608" y="3106"/>
                <a:ext cx="100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URZĘDU MARSZAŁKOWSKIEGO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3" name="Rectangle 136"/>
              <p:cNvSpPr>
                <a:spLocks noChangeArrowheads="1"/>
              </p:cNvSpPr>
              <p:nvPr/>
            </p:nvSpPr>
            <p:spPr bwMode="auto">
              <a:xfrm>
                <a:off x="611" y="3623"/>
                <a:ext cx="12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PLAN OPERACYJNY FUNKCJONOWANIA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4" name="Rectangle 137"/>
              <p:cNvSpPr>
                <a:spLocks noChangeArrowheads="1"/>
              </p:cNvSpPr>
              <p:nvPr/>
            </p:nvSpPr>
            <p:spPr bwMode="auto">
              <a:xfrm>
                <a:off x="600" y="3695"/>
                <a:ext cx="140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POWIATU I MIASTA NA PRAWACH POWIATU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5" name="Rectangle 138"/>
              <p:cNvSpPr>
                <a:spLocks noChangeArrowheads="1"/>
              </p:cNvSpPr>
              <p:nvPr/>
            </p:nvSpPr>
            <p:spPr bwMode="auto">
              <a:xfrm>
                <a:off x="557" y="3422"/>
                <a:ext cx="126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MIASTA STOŁECZNEGO WARSZAWY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6" name="Rectangle 139"/>
              <p:cNvSpPr>
                <a:spLocks noChangeArrowheads="1"/>
              </p:cNvSpPr>
              <p:nvPr/>
            </p:nvSpPr>
            <p:spPr bwMode="auto">
              <a:xfrm>
                <a:off x="608" y="4036"/>
                <a:ext cx="11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GMINY I GMINY O STATUSIE MIASTA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7" name="Rectangle 140"/>
              <p:cNvSpPr>
                <a:spLocks noChangeArrowheads="1"/>
              </p:cNvSpPr>
              <p:nvPr/>
            </p:nvSpPr>
            <p:spPr bwMode="auto">
              <a:xfrm>
                <a:off x="1026" y="1262"/>
                <a:ext cx="47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NAZWA PLANU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8" name="Rectangle 141"/>
              <p:cNvSpPr>
                <a:spLocks noChangeArrowheads="1"/>
              </p:cNvSpPr>
              <p:nvPr/>
            </p:nvSpPr>
            <p:spPr bwMode="auto">
              <a:xfrm>
                <a:off x="2249" y="1235"/>
                <a:ext cx="44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WYKONAWCA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09" name="Rectangle 142"/>
              <p:cNvSpPr>
                <a:spLocks noChangeArrowheads="1"/>
              </p:cNvSpPr>
              <p:nvPr/>
            </p:nvSpPr>
            <p:spPr bwMode="auto">
              <a:xfrm>
                <a:off x="2354" y="1301"/>
                <a:ext cx="22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PLANU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10" name="Rectangle 143"/>
              <p:cNvSpPr>
                <a:spLocks noChangeArrowheads="1"/>
              </p:cNvSpPr>
              <p:nvPr/>
            </p:nvSpPr>
            <p:spPr bwMode="auto">
              <a:xfrm>
                <a:off x="3067" y="1262"/>
                <a:ext cx="52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UZGADNIA PLAN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11" name="Rectangle 144"/>
              <p:cNvSpPr>
                <a:spLocks noChangeArrowheads="1"/>
              </p:cNvSpPr>
              <p:nvPr/>
            </p:nvSpPr>
            <p:spPr bwMode="auto">
              <a:xfrm>
                <a:off x="3820" y="1223"/>
                <a:ext cx="42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ZATWIERDZA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12" name="Rectangle 145"/>
              <p:cNvSpPr>
                <a:spLocks noChangeArrowheads="1"/>
              </p:cNvSpPr>
              <p:nvPr/>
            </p:nvSpPr>
            <p:spPr bwMode="auto">
              <a:xfrm>
                <a:off x="3927" y="1301"/>
                <a:ext cx="17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PLAN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13" name="Rectangle 146"/>
              <p:cNvSpPr>
                <a:spLocks noChangeArrowheads="1"/>
              </p:cNvSpPr>
              <p:nvPr/>
            </p:nvSpPr>
            <p:spPr bwMode="auto">
              <a:xfrm>
                <a:off x="4570" y="1227"/>
                <a:ext cx="48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WYKONYWANY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14" name="Rectangle 147"/>
              <p:cNvSpPr>
                <a:spLocks noChangeArrowheads="1"/>
              </p:cNvSpPr>
              <p:nvPr/>
            </p:nvSpPr>
            <p:spPr bwMode="auto">
              <a:xfrm>
                <a:off x="4510" y="1305"/>
                <a:ext cx="56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800000"/>
                    </a:solidFill>
                    <a:latin typeface="Arial" charset="0"/>
                  </a:rPr>
                  <a:t>PLAN ZGODNIE Z: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15" name="Line 148"/>
              <p:cNvSpPr>
                <a:spLocks noChangeShapeType="1"/>
              </p:cNvSpPr>
              <p:nvPr/>
            </p:nvSpPr>
            <p:spPr bwMode="auto">
              <a:xfrm>
                <a:off x="2015" y="1185"/>
                <a:ext cx="0" cy="30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16" name="Line 149"/>
              <p:cNvSpPr>
                <a:spLocks noChangeShapeType="1"/>
              </p:cNvSpPr>
              <p:nvPr/>
            </p:nvSpPr>
            <p:spPr bwMode="auto">
              <a:xfrm>
                <a:off x="2879" y="1185"/>
                <a:ext cx="0" cy="30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17" name="Line 150"/>
              <p:cNvSpPr>
                <a:spLocks noChangeShapeType="1"/>
              </p:cNvSpPr>
              <p:nvPr/>
            </p:nvSpPr>
            <p:spPr bwMode="auto">
              <a:xfrm>
                <a:off x="3652" y="1185"/>
                <a:ext cx="0" cy="30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18" name="Line 151"/>
              <p:cNvSpPr>
                <a:spLocks noChangeShapeType="1"/>
              </p:cNvSpPr>
              <p:nvPr/>
            </p:nvSpPr>
            <p:spPr bwMode="auto">
              <a:xfrm>
                <a:off x="4296" y="1185"/>
                <a:ext cx="0" cy="30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19" name="Line 152"/>
              <p:cNvSpPr>
                <a:spLocks noChangeShapeType="1"/>
              </p:cNvSpPr>
              <p:nvPr/>
            </p:nvSpPr>
            <p:spPr bwMode="auto">
              <a:xfrm>
                <a:off x="5284" y="1185"/>
                <a:ext cx="4" cy="300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20" name="Rectangle 153"/>
              <p:cNvSpPr>
                <a:spLocks noChangeArrowheads="1"/>
              </p:cNvSpPr>
              <p:nvPr/>
            </p:nvSpPr>
            <p:spPr bwMode="auto">
              <a:xfrm>
                <a:off x="2386" y="1490"/>
                <a:ext cx="1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MON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1" name="Rectangle 154"/>
              <p:cNvSpPr>
                <a:spLocks noChangeArrowheads="1"/>
              </p:cNvSpPr>
              <p:nvPr/>
            </p:nvSpPr>
            <p:spPr bwMode="auto">
              <a:xfrm>
                <a:off x="2105" y="1654"/>
                <a:ext cx="71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MINISTROWIE KIERUJĄCY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2" name="Rectangle 155"/>
              <p:cNvSpPr>
                <a:spLocks noChangeArrowheads="1"/>
              </p:cNvSpPr>
              <p:nvPr/>
            </p:nvSpPr>
            <p:spPr bwMode="auto">
              <a:xfrm>
                <a:off x="2111" y="1716"/>
                <a:ext cx="70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DZIAŁEM ADMINISTRACJI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3" name="Rectangle 156"/>
              <p:cNvSpPr>
                <a:spLocks noChangeArrowheads="1"/>
              </p:cNvSpPr>
              <p:nvPr/>
            </p:nvSpPr>
            <p:spPr bwMode="auto">
              <a:xfrm>
                <a:off x="2304" y="1769"/>
                <a:ext cx="3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RZĄDOWEJ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4" name="Rectangle 157"/>
              <p:cNvSpPr>
                <a:spLocks noChangeArrowheads="1"/>
              </p:cNvSpPr>
              <p:nvPr/>
            </p:nvSpPr>
            <p:spPr bwMode="auto">
              <a:xfrm>
                <a:off x="2145" y="2007"/>
                <a:ext cx="60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CENTRALNE ORGANY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5" name="Rectangle 158"/>
              <p:cNvSpPr>
                <a:spLocks noChangeArrowheads="1"/>
              </p:cNvSpPr>
              <p:nvPr/>
            </p:nvSpPr>
            <p:spPr bwMode="auto">
              <a:xfrm>
                <a:off x="2062" y="2070"/>
                <a:ext cx="78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ADMINISTRACJI RZĄDOWEJ,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6" name="Rectangle 159"/>
              <p:cNvSpPr>
                <a:spLocks noChangeArrowheads="1"/>
              </p:cNvSpPr>
              <p:nvPr/>
            </p:nvSpPr>
            <p:spPr bwMode="auto">
              <a:xfrm>
                <a:off x="2096" y="2135"/>
                <a:ext cx="7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KIEROWNICY JEDNOSTEK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7" name="Rectangle 160"/>
              <p:cNvSpPr>
                <a:spLocks noChangeArrowheads="1"/>
              </p:cNvSpPr>
              <p:nvPr/>
            </p:nvSpPr>
            <p:spPr bwMode="auto">
              <a:xfrm>
                <a:off x="2145" y="2407"/>
                <a:ext cx="60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CENTRALNE ORGANY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8" name="Rectangle 161"/>
              <p:cNvSpPr>
                <a:spLocks noChangeArrowheads="1"/>
              </p:cNvSpPr>
              <p:nvPr/>
            </p:nvSpPr>
            <p:spPr bwMode="auto">
              <a:xfrm>
                <a:off x="2050" y="2472"/>
                <a:ext cx="78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ADMINISTRACJI RZĄDOWEJ,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29" name="Rectangle 162"/>
              <p:cNvSpPr>
                <a:spLocks noChangeArrowheads="1"/>
              </p:cNvSpPr>
              <p:nvPr/>
            </p:nvSpPr>
            <p:spPr bwMode="auto">
              <a:xfrm>
                <a:off x="2084" y="2538"/>
                <a:ext cx="7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KIEROWNICY JEDNOSTEK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0" name="Rectangle 163"/>
              <p:cNvSpPr>
                <a:spLocks noChangeArrowheads="1"/>
              </p:cNvSpPr>
              <p:nvPr/>
            </p:nvSpPr>
            <p:spPr bwMode="auto">
              <a:xfrm>
                <a:off x="2192" y="2801"/>
                <a:ext cx="51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WOJEWODOWIE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1" name="Rectangle 164"/>
              <p:cNvSpPr>
                <a:spLocks noChangeArrowheads="1"/>
              </p:cNvSpPr>
              <p:nvPr/>
            </p:nvSpPr>
            <p:spPr bwMode="auto">
              <a:xfrm>
                <a:off x="2197" y="3031"/>
                <a:ext cx="52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MARSZAŁKOWIE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2" name="Rectangle 165"/>
              <p:cNvSpPr>
                <a:spLocks noChangeArrowheads="1"/>
              </p:cNvSpPr>
              <p:nvPr/>
            </p:nvSpPr>
            <p:spPr bwMode="auto">
              <a:xfrm>
                <a:off x="2199" y="3109"/>
                <a:ext cx="52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WOJEWÓDZTWA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3" name="Rectangle 166"/>
              <p:cNvSpPr>
                <a:spLocks noChangeArrowheads="1"/>
              </p:cNvSpPr>
              <p:nvPr/>
            </p:nvSpPr>
            <p:spPr bwMode="auto">
              <a:xfrm>
                <a:off x="2134" y="3302"/>
                <a:ext cx="65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PREZYDENT MIASTA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4" name="Rectangle 167"/>
              <p:cNvSpPr>
                <a:spLocks noChangeArrowheads="1"/>
              </p:cNvSpPr>
              <p:nvPr/>
            </p:nvSpPr>
            <p:spPr bwMode="auto">
              <a:xfrm>
                <a:off x="2214" y="3374"/>
                <a:ext cx="48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STOŁECZNEGO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5" name="Rectangle 168"/>
              <p:cNvSpPr>
                <a:spLocks noChangeArrowheads="1"/>
              </p:cNvSpPr>
              <p:nvPr/>
            </p:nvSpPr>
            <p:spPr bwMode="auto">
              <a:xfrm>
                <a:off x="2272" y="3443"/>
                <a:ext cx="38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WARSZAWY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6" name="Rectangle 169"/>
              <p:cNvSpPr>
                <a:spLocks noChangeArrowheads="1"/>
              </p:cNvSpPr>
              <p:nvPr/>
            </p:nvSpPr>
            <p:spPr bwMode="auto">
              <a:xfrm>
                <a:off x="2200" y="3629"/>
                <a:ext cx="49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STAROSTOWIE,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7" name="Rectangle 170"/>
              <p:cNvSpPr>
                <a:spLocks noChangeArrowheads="1"/>
              </p:cNvSpPr>
              <p:nvPr/>
            </p:nvSpPr>
            <p:spPr bwMode="auto">
              <a:xfrm>
                <a:off x="2120" y="3710"/>
                <a:ext cx="63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PREZYDENCI MIAST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8" name="Rectangle 171"/>
              <p:cNvSpPr>
                <a:spLocks noChangeArrowheads="1"/>
              </p:cNvSpPr>
              <p:nvPr/>
            </p:nvSpPr>
            <p:spPr bwMode="auto">
              <a:xfrm>
                <a:off x="2262" y="3907"/>
                <a:ext cx="37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WÓJTOWIE,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39" name="Rectangle 172"/>
              <p:cNvSpPr>
                <a:spLocks noChangeArrowheads="1"/>
              </p:cNvSpPr>
              <p:nvPr/>
            </p:nvSpPr>
            <p:spPr bwMode="auto">
              <a:xfrm>
                <a:off x="2157" y="3973"/>
                <a:ext cx="56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BURMISTRZOWIE,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0" name="Rectangle 173"/>
              <p:cNvSpPr>
                <a:spLocks noChangeArrowheads="1"/>
              </p:cNvSpPr>
              <p:nvPr/>
            </p:nvSpPr>
            <p:spPr bwMode="auto">
              <a:xfrm>
                <a:off x="2114" y="4045"/>
                <a:ext cx="63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PREZYDENCI MIAST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1" name="Rectangle 174"/>
              <p:cNvSpPr>
                <a:spLocks noChangeArrowheads="1"/>
              </p:cNvSpPr>
              <p:nvPr/>
            </p:nvSpPr>
            <p:spPr bwMode="auto">
              <a:xfrm>
                <a:off x="3026" y="1457"/>
                <a:ext cx="54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MINISTROWIE, BBN,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2" name="Rectangle 175"/>
              <p:cNvSpPr>
                <a:spLocks noChangeArrowheads="1"/>
              </p:cNvSpPr>
              <p:nvPr/>
            </p:nvSpPr>
            <p:spPr bwMode="auto">
              <a:xfrm>
                <a:off x="3068" y="1523"/>
                <a:ext cx="47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KP RM, AW, ABW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3" name="Rectangle 176"/>
              <p:cNvSpPr>
                <a:spLocks noChangeArrowheads="1"/>
              </p:cNvSpPr>
              <p:nvPr/>
            </p:nvSpPr>
            <p:spPr bwMode="auto">
              <a:xfrm>
                <a:off x="3824" y="1707"/>
                <a:ext cx="39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PREZES RADY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4" name="Rectangle 177"/>
              <p:cNvSpPr>
                <a:spLocks noChangeArrowheads="1"/>
              </p:cNvSpPr>
              <p:nvPr/>
            </p:nvSpPr>
            <p:spPr bwMode="auto">
              <a:xfrm>
                <a:off x="3853" y="1773"/>
                <a:ext cx="32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MINISTRÓW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5" name="Rectangle 178"/>
              <p:cNvSpPr>
                <a:spLocks noChangeArrowheads="1"/>
              </p:cNvSpPr>
              <p:nvPr/>
            </p:nvSpPr>
            <p:spPr bwMode="auto">
              <a:xfrm>
                <a:off x="3824" y="2037"/>
                <a:ext cx="39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PREZES RADY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6" name="Rectangle 179"/>
              <p:cNvSpPr>
                <a:spLocks noChangeArrowheads="1"/>
              </p:cNvSpPr>
              <p:nvPr/>
            </p:nvSpPr>
            <p:spPr bwMode="auto">
              <a:xfrm>
                <a:off x="3853" y="2103"/>
                <a:ext cx="32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MINISTRÓW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7" name="Rectangle 180"/>
              <p:cNvSpPr>
                <a:spLocks noChangeArrowheads="1"/>
              </p:cNvSpPr>
              <p:nvPr/>
            </p:nvSpPr>
            <p:spPr bwMode="auto">
              <a:xfrm>
                <a:off x="3864" y="2440"/>
                <a:ext cx="31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WŁAŚCIWY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8" name="Rectangle 181"/>
              <p:cNvSpPr>
                <a:spLocks noChangeArrowheads="1"/>
              </p:cNvSpPr>
              <p:nvPr/>
            </p:nvSpPr>
            <p:spPr bwMode="auto">
              <a:xfrm>
                <a:off x="3891" y="2505"/>
                <a:ext cx="25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MINSTER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49" name="Rectangle 182"/>
              <p:cNvSpPr>
                <a:spLocks noChangeArrowheads="1"/>
              </p:cNvSpPr>
              <p:nvPr/>
            </p:nvSpPr>
            <p:spPr bwMode="auto">
              <a:xfrm>
                <a:off x="3902" y="2716"/>
                <a:ext cx="257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PREZES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0" name="Rectangle 183"/>
              <p:cNvSpPr>
                <a:spLocks noChangeArrowheads="1"/>
              </p:cNvSpPr>
              <p:nvPr/>
            </p:nvSpPr>
            <p:spPr bwMode="auto">
              <a:xfrm>
                <a:off x="3939" y="2794"/>
                <a:ext cx="18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RADY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1" name="Rectangle 184"/>
              <p:cNvSpPr>
                <a:spLocks noChangeArrowheads="1"/>
              </p:cNvSpPr>
              <p:nvPr/>
            </p:nvSpPr>
            <p:spPr bwMode="auto">
              <a:xfrm>
                <a:off x="3852" y="2872"/>
                <a:ext cx="3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MINISTRÓW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2" name="Rectangle 185"/>
              <p:cNvSpPr>
                <a:spLocks noChangeArrowheads="1"/>
              </p:cNvSpPr>
              <p:nvPr/>
            </p:nvSpPr>
            <p:spPr bwMode="auto">
              <a:xfrm>
                <a:off x="3228" y="1740"/>
                <a:ext cx="1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MON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3" name="Rectangle 186"/>
              <p:cNvSpPr>
                <a:spLocks noChangeArrowheads="1"/>
              </p:cNvSpPr>
              <p:nvPr/>
            </p:nvSpPr>
            <p:spPr bwMode="auto">
              <a:xfrm>
                <a:off x="3228" y="2070"/>
                <a:ext cx="1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MON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4" name="Rectangle 187"/>
              <p:cNvSpPr>
                <a:spLocks noChangeArrowheads="1"/>
              </p:cNvSpPr>
              <p:nvPr/>
            </p:nvSpPr>
            <p:spPr bwMode="auto">
              <a:xfrm>
                <a:off x="3144" y="2440"/>
                <a:ext cx="31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WŁAŚCIWY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5" name="Rectangle 188"/>
              <p:cNvSpPr>
                <a:spLocks noChangeArrowheads="1"/>
              </p:cNvSpPr>
              <p:nvPr/>
            </p:nvSpPr>
            <p:spPr bwMode="auto">
              <a:xfrm>
                <a:off x="3171" y="2505"/>
                <a:ext cx="25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MINSTER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6" name="Rectangle 189"/>
              <p:cNvSpPr>
                <a:spLocks noChangeArrowheads="1"/>
              </p:cNvSpPr>
              <p:nvPr/>
            </p:nvSpPr>
            <p:spPr bwMode="auto">
              <a:xfrm>
                <a:off x="3119" y="2777"/>
                <a:ext cx="40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MON, MSWiA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7" name="Rectangle 190"/>
              <p:cNvSpPr>
                <a:spLocks noChangeArrowheads="1"/>
              </p:cNvSpPr>
              <p:nvPr/>
            </p:nvSpPr>
            <p:spPr bwMode="auto">
              <a:xfrm>
                <a:off x="3124" y="3070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8" name="Rectangle 191"/>
              <p:cNvSpPr>
                <a:spLocks noChangeArrowheads="1"/>
              </p:cNvSpPr>
              <p:nvPr/>
            </p:nvSpPr>
            <p:spPr bwMode="auto">
              <a:xfrm>
                <a:off x="3124" y="3335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59" name="Rectangle 192"/>
              <p:cNvSpPr>
                <a:spLocks noChangeArrowheads="1"/>
              </p:cNvSpPr>
              <p:nvPr/>
            </p:nvSpPr>
            <p:spPr bwMode="auto">
              <a:xfrm>
                <a:off x="3113" y="3413"/>
                <a:ext cx="4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MAZOWIECKI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0" name="Rectangle 193"/>
              <p:cNvSpPr>
                <a:spLocks noChangeArrowheads="1"/>
              </p:cNvSpPr>
              <p:nvPr/>
            </p:nvSpPr>
            <p:spPr bwMode="auto">
              <a:xfrm>
                <a:off x="3124" y="3692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1" name="Rectangle 194"/>
              <p:cNvSpPr>
                <a:spLocks noChangeArrowheads="1"/>
              </p:cNvSpPr>
              <p:nvPr/>
            </p:nvSpPr>
            <p:spPr bwMode="auto">
              <a:xfrm>
                <a:off x="3124" y="3985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2" name="Rectangle 195"/>
              <p:cNvSpPr>
                <a:spLocks noChangeArrowheads="1"/>
              </p:cNvSpPr>
              <p:nvPr/>
            </p:nvSpPr>
            <p:spPr bwMode="auto">
              <a:xfrm>
                <a:off x="3797" y="3081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3" name="Rectangle 196"/>
              <p:cNvSpPr>
                <a:spLocks noChangeArrowheads="1"/>
              </p:cNvSpPr>
              <p:nvPr/>
            </p:nvSpPr>
            <p:spPr bwMode="auto">
              <a:xfrm>
                <a:off x="3796" y="3347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4" name="Rectangle 197"/>
              <p:cNvSpPr>
                <a:spLocks noChangeArrowheads="1"/>
              </p:cNvSpPr>
              <p:nvPr/>
            </p:nvSpPr>
            <p:spPr bwMode="auto">
              <a:xfrm>
                <a:off x="3779" y="3419"/>
                <a:ext cx="41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MAZOWIECKI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5" name="Rectangle 198"/>
              <p:cNvSpPr>
                <a:spLocks noChangeArrowheads="1"/>
              </p:cNvSpPr>
              <p:nvPr/>
            </p:nvSpPr>
            <p:spPr bwMode="auto">
              <a:xfrm>
                <a:off x="3796" y="3692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6" name="Rectangle 199"/>
              <p:cNvSpPr>
                <a:spLocks noChangeArrowheads="1"/>
              </p:cNvSpPr>
              <p:nvPr/>
            </p:nvSpPr>
            <p:spPr bwMode="auto">
              <a:xfrm>
                <a:off x="3790" y="3979"/>
                <a:ext cx="39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WOJEWODA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7" name="Rectangle 200"/>
              <p:cNvSpPr>
                <a:spLocks noChangeArrowheads="1"/>
              </p:cNvSpPr>
              <p:nvPr/>
            </p:nvSpPr>
            <p:spPr bwMode="auto">
              <a:xfrm>
                <a:off x="3824" y="1457"/>
                <a:ext cx="39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PREZES RADY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8" name="Rectangle 201"/>
              <p:cNvSpPr>
                <a:spLocks noChangeArrowheads="1"/>
              </p:cNvSpPr>
              <p:nvPr/>
            </p:nvSpPr>
            <p:spPr bwMode="auto">
              <a:xfrm>
                <a:off x="3853" y="1523"/>
                <a:ext cx="32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MINISTRÓW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69" name="Rectangle 202"/>
              <p:cNvSpPr>
                <a:spLocks noChangeArrowheads="1"/>
              </p:cNvSpPr>
              <p:nvPr/>
            </p:nvSpPr>
            <p:spPr bwMode="auto">
              <a:xfrm>
                <a:off x="4388" y="1457"/>
                <a:ext cx="85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STRATEGIĄ BEZPIECZEŃSTWA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0" name="Rectangle 203"/>
              <p:cNvSpPr>
                <a:spLocks noChangeArrowheads="1"/>
              </p:cNvSpPr>
              <p:nvPr/>
            </p:nvSpPr>
            <p:spPr bwMode="auto">
              <a:xfrm>
                <a:off x="4455" y="1523"/>
                <a:ext cx="70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NARODOWEGO, PSDO RP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1" name="Rectangle 204"/>
              <p:cNvSpPr>
                <a:spLocks noChangeArrowheads="1"/>
              </p:cNvSpPr>
              <p:nvPr/>
            </p:nvSpPr>
            <p:spPr bwMode="auto">
              <a:xfrm>
                <a:off x="4711" y="1740"/>
                <a:ext cx="21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PRO RP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2" name="Rectangle 205"/>
              <p:cNvSpPr>
                <a:spLocks noChangeArrowheads="1"/>
              </p:cNvSpPr>
              <p:nvPr/>
            </p:nvSpPr>
            <p:spPr bwMode="auto">
              <a:xfrm>
                <a:off x="4711" y="2070"/>
                <a:ext cx="21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PRO RP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3" name="Rectangle 206"/>
              <p:cNvSpPr>
                <a:spLocks noChangeArrowheads="1"/>
              </p:cNvSpPr>
              <p:nvPr/>
            </p:nvSpPr>
            <p:spPr bwMode="auto">
              <a:xfrm>
                <a:off x="4693" y="2472"/>
                <a:ext cx="25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700" b="1">
                    <a:solidFill>
                      <a:srgbClr val="000000"/>
                    </a:solidFill>
                    <a:latin typeface="Arial" charset="0"/>
                  </a:rPr>
                  <a:t>POF DAR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4" name="Rectangle 207"/>
              <p:cNvSpPr>
                <a:spLocks noChangeArrowheads="1"/>
              </p:cNvSpPr>
              <p:nvPr/>
            </p:nvSpPr>
            <p:spPr bwMode="auto">
              <a:xfrm>
                <a:off x="4709" y="2777"/>
                <a:ext cx="2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PRO RP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5" name="Rectangle 208"/>
              <p:cNvSpPr>
                <a:spLocks noChangeArrowheads="1"/>
              </p:cNvSpPr>
              <p:nvPr/>
            </p:nvSpPr>
            <p:spPr bwMode="auto">
              <a:xfrm>
                <a:off x="4725" y="3070"/>
                <a:ext cx="21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POF 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6" name="Rectangle 209"/>
              <p:cNvSpPr>
                <a:spLocks noChangeArrowheads="1"/>
              </p:cNvSpPr>
              <p:nvPr/>
            </p:nvSpPr>
            <p:spPr bwMode="auto">
              <a:xfrm>
                <a:off x="4725" y="3374"/>
                <a:ext cx="21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POF 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7" name="Rectangle 210"/>
              <p:cNvSpPr>
                <a:spLocks noChangeArrowheads="1"/>
              </p:cNvSpPr>
              <p:nvPr/>
            </p:nvSpPr>
            <p:spPr bwMode="auto">
              <a:xfrm>
                <a:off x="4725" y="3692"/>
                <a:ext cx="21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POF 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8" name="Rectangle 211"/>
              <p:cNvSpPr>
                <a:spLocks noChangeArrowheads="1"/>
              </p:cNvSpPr>
              <p:nvPr/>
            </p:nvSpPr>
            <p:spPr bwMode="auto">
              <a:xfrm>
                <a:off x="4725" y="3946"/>
                <a:ext cx="21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POF W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79" name="Rectangle 212"/>
              <p:cNvSpPr>
                <a:spLocks noChangeArrowheads="1"/>
              </p:cNvSpPr>
              <p:nvPr/>
            </p:nvSpPr>
            <p:spPr bwMode="auto">
              <a:xfrm>
                <a:off x="4714" y="4024"/>
                <a:ext cx="23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pl-PL" sz="800" b="1">
                    <a:solidFill>
                      <a:srgbClr val="0000FF"/>
                    </a:solidFill>
                    <a:latin typeface="Arial" charset="0"/>
                  </a:rPr>
                  <a:t>POW  P</a:t>
                </a:r>
                <a:endParaRPr lang="pl-PL" sz="1200" b="1">
                  <a:solidFill>
                    <a:schemeClr val="folHlink"/>
                  </a:solidFill>
                  <a:latin typeface="Arial" charset="0"/>
                </a:endParaRPr>
              </a:p>
            </p:txBody>
          </p:sp>
          <p:sp>
            <p:nvSpPr>
              <p:cNvPr id="50280" name="Line 213"/>
              <p:cNvSpPr>
                <a:spLocks noChangeShapeType="1"/>
              </p:cNvSpPr>
              <p:nvPr/>
            </p:nvSpPr>
            <p:spPr bwMode="auto">
              <a:xfrm>
                <a:off x="434" y="1401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1" name="Line 214"/>
              <p:cNvSpPr>
                <a:spLocks noChangeShapeType="1"/>
              </p:cNvSpPr>
              <p:nvPr/>
            </p:nvSpPr>
            <p:spPr bwMode="auto">
              <a:xfrm>
                <a:off x="434" y="1621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2" name="Line 215"/>
              <p:cNvSpPr>
                <a:spLocks noChangeShapeType="1"/>
              </p:cNvSpPr>
              <p:nvPr/>
            </p:nvSpPr>
            <p:spPr bwMode="auto">
              <a:xfrm>
                <a:off x="434" y="1866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3" name="Line 216"/>
              <p:cNvSpPr>
                <a:spLocks noChangeShapeType="1"/>
              </p:cNvSpPr>
              <p:nvPr/>
            </p:nvSpPr>
            <p:spPr bwMode="auto">
              <a:xfrm>
                <a:off x="434" y="2305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4" name="Line 217"/>
              <p:cNvSpPr>
                <a:spLocks noChangeShapeType="1"/>
              </p:cNvSpPr>
              <p:nvPr/>
            </p:nvSpPr>
            <p:spPr bwMode="auto">
              <a:xfrm>
                <a:off x="434" y="2696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5" name="Line 218"/>
              <p:cNvSpPr>
                <a:spLocks noChangeShapeType="1"/>
              </p:cNvSpPr>
              <p:nvPr/>
            </p:nvSpPr>
            <p:spPr bwMode="auto">
              <a:xfrm>
                <a:off x="434" y="2965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6" name="Line 219"/>
              <p:cNvSpPr>
                <a:spLocks noChangeShapeType="1"/>
              </p:cNvSpPr>
              <p:nvPr/>
            </p:nvSpPr>
            <p:spPr bwMode="auto">
              <a:xfrm>
                <a:off x="434" y="3258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7" name="Line 220"/>
              <p:cNvSpPr>
                <a:spLocks noChangeShapeType="1"/>
              </p:cNvSpPr>
              <p:nvPr/>
            </p:nvSpPr>
            <p:spPr bwMode="auto">
              <a:xfrm>
                <a:off x="434" y="3868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8" name="Line 221"/>
              <p:cNvSpPr>
                <a:spLocks noChangeShapeType="1"/>
              </p:cNvSpPr>
              <p:nvPr/>
            </p:nvSpPr>
            <p:spPr bwMode="auto">
              <a:xfrm>
                <a:off x="434" y="3575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89" name="Line 222"/>
              <p:cNvSpPr>
                <a:spLocks noChangeShapeType="1"/>
              </p:cNvSpPr>
              <p:nvPr/>
            </p:nvSpPr>
            <p:spPr bwMode="auto">
              <a:xfrm>
                <a:off x="434" y="4185"/>
                <a:ext cx="48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90" name="Line 223"/>
              <p:cNvSpPr>
                <a:spLocks noChangeShapeType="1"/>
              </p:cNvSpPr>
              <p:nvPr/>
            </p:nvSpPr>
            <p:spPr bwMode="auto">
              <a:xfrm flipH="1">
                <a:off x="434" y="1185"/>
                <a:ext cx="483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291" name="Line 224"/>
              <p:cNvSpPr>
                <a:spLocks noChangeShapeType="1"/>
              </p:cNvSpPr>
              <p:nvPr/>
            </p:nvSpPr>
            <p:spPr bwMode="auto">
              <a:xfrm flipV="1">
                <a:off x="434" y="1185"/>
                <a:ext cx="0" cy="300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50182" name="Rectangle 225"/>
            <p:cNvSpPr>
              <a:spLocks noChangeArrowheads="1"/>
            </p:cNvSpPr>
            <p:nvPr/>
          </p:nvSpPr>
          <p:spPr bwMode="auto">
            <a:xfrm>
              <a:off x="579" y="3040"/>
              <a:ext cx="1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l-PL" sz="800" b="1">
                  <a:solidFill>
                    <a:srgbClr val="0000FF"/>
                  </a:solidFill>
                  <a:latin typeface="Arial" charset="0"/>
                </a:rPr>
                <a:t>PLAN OPERACYJNY FUNKCJONOWANIA</a:t>
              </a:r>
              <a:endParaRPr lang="pl-PL" sz="1200" b="1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50183" name="Rectangle 226"/>
            <p:cNvSpPr>
              <a:spLocks noChangeArrowheads="1"/>
            </p:cNvSpPr>
            <p:nvPr/>
          </p:nvSpPr>
          <p:spPr bwMode="auto">
            <a:xfrm>
              <a:off x="579" y="3355"/>
              <a:ext cx="1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l-PL" sz="800" b="1">
                  <a:solidFill>
                    <a:srgbClr val="0000FF"/>
                  </a:solidFill>
                  <a:latin typeface="Arial" charset="0"/>
                </a:rPr>
                <a:t>PLAN OPERACYJNY FUNKCJONOWANIA</a:t>
              </a:r>
              <a:endParaRPr lang="pl-PL" sz="1200" b="1">
                <a:solidFill>
                  <a:schemeClr val="folHlink"/>
                </a:solidFill>
                <a:latin typeface="Arial" charset="0"/>
              </a:endParaRPr>
            </a:p>
          </p:txBody>
        </p:sp>
        <p:sp>
          <p:nvSpPr>
            <p:cNvPr id="50184" name="Rectangle 227"/>
            <p:cNvSpPr>
              <a:spLocks noChangeArrowheads="1"/>
            </p:cNvSpPr>
            <p:nvPr/>
          </p:nvSpPr>
          <p:spPr bwMode="auto">
            <a:xfrm>
              <a:off x="612" y="3969"/>
              <a:ext cx="127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800" b="1">
                  <a:solidFill>
                    <a:srgbClr val="0000FF"/>
                  </a:solidFill>
                  <a:latin typeface="Arial" charset="0"/>
                </a:rPr>
                <a:t>PLAN OPERACYJNY FUNKCJONOWANIA</a:t>
              </a:r>
              <a:endParaRPr lang="pl-PL" sz="1200" b="1">
                <a:solidFill>
                  <a:schemeClr val="folHlink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1154113" y="1758950"/>
            <a:ext cx="988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ZAŁOŻENIA DOTYCZĄCE PLANÓW OPERACYJNYCH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817563" y="2982913"/>
            <a:ext cx="10625137" cy="3013075"/>
          </a:xfrm>
          <a:prstGeom prst="rect">
            <a:avLst/>
          </a:prstGeom>
          <a:noFill/>
          <a:ln w="2844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lvl="1" indent="-447675" algn="just">
              <a:lnSpc>
                <a:spcPct val="110000"/>
              </a:lnSpc>
              <a:spcBef>
                <a:spcPct val="10000"/>
              </a:spcBef>
              <a:buClr>
                <a:srgbClr val="000000"/>
              </a:buClr>
              <a:buFont typeface="Times New Roman" pitchFamily="18" charset="0"/>
              <a:buAutoNum type="arabicPeriod"/>
            </a:pPr>
            <a:r>
              <a:rPr lang="pl-PL" altLang="pl-PL" sz="2400">
                <a:solidFill>
                  <a:srgbClr val="CC0000"/>
                </a:solidFill>
                <a:latin typeface="Arial" charset="0"/>
              </a:rPr>
              <a:t>muszą być realne,</a:t>
            </a:r>
          </a:p>
          <a:p>
            <a:pPr marL="627063" lvl="1" indent="-447675" algn="just">
              <a:lnSpc>
                <a:spcPct val="110000"/>
              </a:lnSpc>
              <a:spcBef>
                <a:spcPct val="10000"/>
              </a:spcBef>
              <a:buClr>
                <a:srgbClr val="000000"/>
              </a:buClr>
              <a:buFont typeface="Times New Roman" pitchFamily="18" charset="0"/>
              <a:buAutoNum type="arabicPeriod"/>
            </a:pPr>
            <a:r>
              <a:rPr lang="pl-PL" altLang="pl-PL" sz="2400">
                <a:latin typeface="Arial" charset="0"/>
              </a:rPr>
              <a:t>powinny wspomagać zarządzanie podległymi strukturami, nie mogą stwarzać dodatkowych problemów organizacyjnych,</a:t>
            </a:r>
          </a:p>
          <a:p>
            <a:pPr marL="627063" lvl="1" indent="-447675" algn="just">
              <a:lnSpc>
                <a:spcPct val="110000"/>
              </a:lnSpc>
              <a:spcBef>
                <a:spcPct val="10000"/>
              </a:spcBef>
              <a:buClr>
                <a:srgbClr val="000000"/>
              </a:buClr>
              <a:buFont typeface="Times New Roman" pitchFamily="18" charset="0"/>
              <a:buAutoNum type="arabicPeriod"/>
            </a:pPr>
            <a:r>
              <a:rPr lang="pl-PL" altLang="pl-PL" sz="2400">
                <a:latin typeface="Arial" charset="0"/>
              </a:rPr>
              <a:t>muszą opierać się na aktualnym stanie prawnym, posiadanych w danej chwili możliwościach organizacyjnych i finansowych oraz istniejącym potencjale obronnym RP,</a:t>
            </a:r>
          </a:p>
          <a:p>
            <a:pPr marL="627063" lvl="1" indent="-447675" algn="just">
              <a:lnSpc>
                <a:spcPct val="110000"/>
              </a:lnSpc>
              <a:spcBef>
                <a:spcPct val="10000"/>
              </a:spcBef>
              <a:buClr>
                <a:srgbClr val="000000"/>
              </a:buClr>
              <a:buFont typeface="Times New Roman" pitchFamily="18" charset="0"/>
              <a:buAutoNum type="arabicPeriod"/>
            </a:pPr>
            <a:r>
              <a:rPr lang="pl-PL" altLang="pl-PL" sz="2400">
                <a:latin typeface="Arial" charset="0"/>
              </a:rPr>
              <a:t>muszą być stale aktualizowane.</a:t>
            </a:r>
          </a:p>
        </p:txBody>
      </p:sp>
      <p:sp>
        <p:nvSpPr>
          <p:cNvPr id="52227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9EE966A5-9134-4C92-8BF2-58A8E17B04CA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14</a:t>
            </a:fld>
            <a:endParaRPr lang="pl-PL" altLang="pl-PL" sz="900"/>
          </a:p>
        </p:txBody>
      </p:sp>
      <p:pic>
        <p:nvPicPr>
          <p:cNvPr id="52228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3" name="Symbol zastępczy numeru slajdu 3"/>
          <p:cNvSpPr txBox="1">
            <a:spLocks noGrp="1"/>
          </p:cNvSpPr>
          <p:nvPr/>
        </p:nvSpPr>
        <p:spPr bwMode="auto">
          <a:xfrm>
            <a:off x="10860088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8A8A2D29-7F47-4B48-A112-4E8D9B11AC96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15</a:t>
            </a:fld>
            <a:endParaRPr lang="pl-PL" altLang="pl-PL" sz="900"/>
          </a:p>
        </p:txBody>
      </p:sp>
      <p:graphicFrame>
        <p:nvGraphicFramePr>
          <p:cNvPr id="54275" name="Object 2"/>
          <p:cNvGraphicFramePr>
            <a:graphicFrameLocks noChangeAspect="1"/>
          </p:cNvGraphicFramePr>
          <p:nvPr/>
        </p:nvGraphicFramePr>
        <p:xfrm>
          <a:off x="5381625" y="1114425"/>
          <a:ext cx="14287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Visio" r:id="rId4" imgW="1128903" imgH="1319022" progId="">
                  <p:embed/>
                </p:oleObj>
              </mc:Choice>
              <mc:Fallback>
                <p:oleObj name="Visio" r:id="rId4" imgW="1128903" imgH="131902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1114425"/>
                        <a:ext cx="14287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3"/>
          <p:cNvGraphicFramePr>
            <a:graphicFrameLocks noChangeAspect="1"/>
          </p:cNvGraphicFramePr>
          <p:nvPr/>
        </p:nvGraphicFramePr>
        <p:xfrm>
          <a:off x="8213725" y="4943475"/>
          <a:ext cx="13525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Visio" r:id="rId6" imgW="1128903" imgH="1319022" progId="">
                  <p:embed/>
                </p:oleObj>
              </mc:Choice>
              <mc:Fallback>
                <p:oleObj name="Visio" r:id="rId6" imgW="1128903" imgH="131902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3725" y="4943475"/>
                        <a:ext cx="135255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2255838" y="1311275"/>
          <a:ext cx="14287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Visio" r:id="rId8" imgW="1128903" imgH="1319022" progId="">
                  <p:embed/>
                </p:oleObj>
              </mc:Choice>
              <mc:Fallback>
                <p:oleObj name="Visio" r:id="rId8" imgW="1128903" imgH="131902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311275"/>
                        <a:ext cx="142875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/>
          <p:cNvGraphicFramePr>
            <a:graphicFrameLocks noChangeAspect="1"/>
          </p:cNvGraphicFramePr>
          <p:nvPr/>
        </p:nvGraphicFramePr>
        <p:xfrm>
          <a:off x="3790950" y="1504950"/>
          <a:ext cx="14208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Visio" r:id="rId10" imgW="1128903" imgH="1319022" progId="">
                  <p:embed/>
                </p:oleObj>
              </mc:Choice>
              <mc:Fallback>
                <p:oleObj name="Visio" r:id="rId10" imgW="1128903" imgH="131902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1504950"/>
                        <a:ext cx="14208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820988" y="4294188"/>
          <a:ext cx="135572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Visio" r:id="rId12" imgW="1128903" imgH="1319022" progId="">
                  <p:embed/>
                </p:oleObj>
              </mc:Choice>
              <mc:Fallback>
                <p:oleObj name="Visio" r:id="rId12" imgW="1128903" imgH="131902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294188"/>
                        <a:ext cx="1355725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5903913" y="4652963"/>
          <a:ext cx="12795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VISIO" r:id="rId14" imgW="1127760" imgH="1319784" progId="">
                  <p:embed/>
                </p:oleObj>
              </mc:Choice>
              <mc:Fallback>
                <p:oleObj name="VISIO" r:id="rId14" imgW="1127760" imgH="131978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4652963"/>
                        <a:ext cx="127952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3965575" y="368300"/>
            <a:ext cx="8226425" cy="5762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Relacje między POF, a pozostałymi dokumentami planistycznymi </a:t>
            </a:r>
            <a:br>
              <a:rPr lang="pl-PL" altLang="pl-PL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pl-PL" altLang="pl-PL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opracowywanymi w ramach przygotowań obronnych państwa</a:t>
            </a:r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66750" y="2660650"/>
          <a:ext cx="146050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Visio" r:id="rId16" imgW="1128903" imgH="1319022" progId="">
                  <p:embed/>
                </p:oleObj>
              </mc:Choice>
              <mc:Fallback>
                <p:oleObj name="Visio" r:id="rId16" imgW="1128903" imgH="131902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660650"/>
                        <a:ext cx="146050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4751388" y="4510088"/>
          <a:ext cx="128111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VISIO" r:id="rId18" imgW="1127760" imgH="1319784" progId="">
                  <p:embed/>
                </p:oleObj>
              </mc:Choice>
              <mc:Fallback>
                <p:oleObj name="VISIO" r:id="rId18" imgW="1127760" imgH="1319784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510088"/>
                        <a:ext cx="128111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5" name="Line 12"/>
          <p:cNvSpPr>
            <a:spLocks noChangeShapeType="1"/>
          </p:cNvSpPr>
          <p:nvPr/>
        </p:nvSpPr>
        <p:spPr bwMode="auto">
          <a:xfrm flipV="1">
            <a:off x="2544763" y="2854325"/>
            <a:ext cx="2782887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4306" name="Line 13"/>
          <p:cNvSpPr>
            <a:spLocks noChangeShapeType="1"/>
          </p:cNvSpPr>
          <p:nvPr/>
        </p:nvSpPr>
        <p:spPr bwMode="auto">
          <a:xfrm flipV="1">
            <a:off x="2236788" y="2620963"/>
            <a:ext cx="673100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4307" name="Line 14"/>
          <p:cNvSpPr>
            <a:spLocks noChangeShapeType="1"/>
          </p:cNvSpPr>
          <p:nvPr/>
        </p:nvSpPr>
        <p:spPr bwMode="auto">
          <a:xfrm>
            <a:off x="2640013" y="3862388"/>
            <a:ext cx="489585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4308" name="Line 15"/>
          <p:cNvSpPr>
            <a:spLocks noChangeShapeType="1"/>
          </p:cNvSpPr>
          <p:nvPr/>
        </p:nvSpPr>
        <p:spPr bwMode="auto">
          <a:xfrm>
            <a:off x="2832100" y="3646488"/>
            <a:ext cx="6815138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3760788" y="5302250"/>
          <a:ext cx="12795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VISIO" r:id="rId20" imgW="1127760" imgH="1319784" progId="">
                  <p:embed/>
                </p:oleObj>
              </mc:Choice>
              <mc:Fallback>
                <p:oleObj name="VISIO" r:id="rId20" imgW="1127760" imgH="1319784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5302250"/>
                        <a:ext cx="127952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9072563" y="2493963"/>
          <a:ext cx="13557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Visio" r:id="rId22" imgW="1128903" imgH="1319022" progId="">
                  <p:embed/>
                </p:oleObj>
              </mc:Choice>
              <mc:Fallback>
                <p:oleObj name="Visio" r:id="rId22" imgW="1128903" imgH="131902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2563" y="2493963"/>
                        <a:ext cx="13557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0" name="Object 18"/>
          <p:cNvGraphicFramePr>
            <a:graphicFrameLocks noChangeAspect="1"/>
          </p:cNvGraphicFramePr>
          <p:nvPr/>
        </p:nvGraphicFramePr>
        <p:xfrm>
          <a:off x="9551988" y="4294188"/>
          <a:ext cx="1539875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3" name="Visio" r:id="rId24" imgW="1128903" imgH="1319022" progId="">
                  <p:embed/>
                </p:oleObj>
              </mc:Choice>
              <mc:Fallback>
                <p:oleObj name="Visio" r:id="rId24" imgW="1128903" imgH="1319022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1988" y="4294188"/>
                        <a:ext cx="1539875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1" name="Object 19"/>
          <p:cNvGraphicFramePr>
            <a:graphicFrameLocks noChangeAspect="1"/>
          </p:cNvGraphicFramePr>
          <p:nvPr/>
        </p:nvGraphicFramePr>
        <p:xfrm>
          <a:off x="6864350" y="981075"/>
          <a:ext cx="14335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Visio" r:id="rId26" imgW="1128903" imgH="1319022" progId="">
                  <p:embed/>
                </p:oleObj>
              </mc:Choice>
              <mc:Fallback>
                <p:oleObj name="Visio" r:id="rId26" imgW="1128903" imgH="1319022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981075"/>
                        <a:ext cx="14335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10320338" y="3070225"/>
          <a:ext cx="14287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Visio" r:id="rId28" imgW="1128903" imgH="1319022" progId="">
                  <p:embed/>
                </p:oleObj>
              </mc:Choice>
              <mc:Fallback>
                <p:oleObj name="Visio" r:id="rId28" imgW="1128903" imgH="131902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0338" y="3070225"/>
                        <a:ext cx="14287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3" name="Object 21"/>
          <p:cNvGraphicFramePr>
            <a:graphicFrameLocks noChangeAspect="1"/>
          </p:cNvGraphicFramePr>
          <p:nvPr/>
        </p:nvGraphicFramePr>
        <p:xfrm>
          <a:off x="6959600" y="5157788"/>
          <a:ext cx="135413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Visio" r:id="rId30" imgW="1128903" imgH="1319022" progId="">
                  <p:embed/>
                </p:oleObj>
              </mc:Choice>
              <mc:Fallback>
                <p:oleObj name="Visio" r:id="rId30" imgW="1128903" imgH="1319022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5157788"/>
                        <a:ext cx="1354138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4" name="Object 22"/>
          <p:cNvGraphicFramePr>
            <a:graphicFrameLocks noChangeAspect="1"/>
          </p:cNvGraphicFramePr>
          <p:nvPr/>
        </p:nvGraphicFramePr>
        <p:xfrm>
          <a:off x="1776413" y="5302250"/>
          <a:ext cx="13430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Visio" r:id="rId32" imgW="1128903" imgH="1319022" progId="">
                  <p:embed/>
                </p:oleObj>
              </mc:Choice>
              <mc:Fallback>
                <p:oleObj name="Visio" r:id="rId32" imgW="1128903" imgH="1319022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302250"/>
                        <a:ext cx="13430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7270750" y="2420938"/>
          <a:ext cx="13525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8" name="Visio" r:id="rId34" imgW="1128903" imgH="1319022" progId="">
                  <p:embed/>
                </p:oleObj>
              </mc:Choice>
              <mc:Fallback>
                <p:oleObj name="Visio" r:id="rId34" imgW="1128903" imgH="1319022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2420938"/>
                        <a:ext cx="13525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6" name="Object 24"/>
          <p:cNvGraphicFramePr>
            <a:graphicFrameLocks noChangeAspect="1"/>
          </p:cNvGraphicFramePr>
          <p:nvPr/>
        </p:nvGraphicFramePr>
        <p:xfrm>
          <a:off x="7942263" y="3429000"/>
          <a:ext cx="13525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Visio" r:id="rId36" imgW="1128903" imgH="1319022" progId="">
                  <p:embed/>
                </p:oleObj>
              </mc:Choice>
              <mc:Fallback>
                <p:oleObj name="Visio" r:id="rId36" imgW="1128903" imgH="1319022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263" y="3429000"/>
                        <a:ext cx="135255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9" name="Line 25"/>
          <p:cNvSpPr>
            <a:spLocks noChangeShapeType="1"/>
          </p:cNvSpPr>
          <p:nvPr/>
        </p:nvSpPr>
        <p:spPr bwMode="auto">
          <a:xfrm>
            <a:off x="2640013" y="3359150"/>
            <a:ext cx="4129087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4310" name="Line 26"/>
          <p:cNvSpPr>
            <a:spLocks noChangeShapeType="1"/>
          </p:cNvSpPr>
          <p:nvPr/>
        </p:nvSpPr>
        <p:spPr bwMode="auto">
          <a:xfrm>
            <a:off x="2446338" y="4078288"/>
            <a:ext cx="288925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10320338" y="1628775"/>
          <a:ext cx="14287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Visio" r:id="rId38" imgW="1128674" imgH="1319174" progId="">
                  <p:embed/>
                </p:oleObj>
              </mc:Choice>
              <mc:Fallback>
                <p:oleObj name="Visio" r:id="rId38" imgW="1128674" imgH="1319174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0338" y="1628775"/>
                        <a:ext cx="14287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0" name="Object 28"/>
          <p:cNvGraphicFramePr>
            <a:graphicFrameLocks noChangeAspect="1"/>
          </p:cNvGraphicFramePr>
          <p:nvPr/>
        </p:nvGraphicFramePr>
        <p:xfrm>
          <a:off x="9072563" y="985838"/>
          <a:ext cx="1524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1" name="Visio" r:id="rId40" imgW="1128903" imgH="1319022" progId="">
                  <p:embed/>
                </p:oleObj>
              </mc:Choice>
              <mc:Fallback>
                <p:oleObj name="Visio" r:id="rId40" imgW="1128903" imgH="1319022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2563" y="985838"/>
                        <a:ext cx="15240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11" name="Line 29"/>
          <p:cNvSpPr>
            <a:spLocks noChangeShapeType="1"/>
          </p:cNvSpPr>
          <p:nvPr/>
        </p:nvSpPr>
        <p:spPr bwMode="auto">
          <a:xfrm flipV="1">
            <a:off x="2532063" y="2663825"/>
            <a:ext cx="1246187" cy="363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graphicFrame>
        <p:nvGraphicFramePr>
          <p:cNvPr id="54302" name="Object 6"/>
          <p:cNvGraphicFramePr>
            <a:graphicFrameLocks noChangeAspect="1"/>
          </p:cNvGraphicFramePr>
          <p:nvPr/>
        </p:nvGraphicFramePr>
        <p:xfrm>
          <a:off x="5713413" y="2044700"/>
          <a:ext cx="14287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Visio" r:id="rId42" imgW="1128903" imgH="1319022" progId="">
                  <p:embed/>
                </p:oleObj>
              </mc:Choice>
              <mc:Fallback>
                <p:oleObj name="Visio" r:id="rId42" imgW="1128903" imgH="131902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2044700"/>
                        <a:ext cx="14287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312" name="Obraz 3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25" y="1420813"/>
            <a:ext cx="11079163" cy="1008062"/>
          </a:xfrm>
        </p:spPr>
        <p:txBody>
          <a:bodyPr/>
          <a:lstStyle/>
          <a:p>
            <a:pPr algn="ctr" defTabSz="449263" eaLnBrk="1" hangingPunct="1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2800" b="1">
                <a:solidFill>
                  <a:srgbClr val="0000FF"/>
                </a:solidFill>
                <a:latin typeface="Arial" charset="0"/>
              </a:rPr>
              <a:t>CEL OPRACOWANIA </a:t>
            </a:r>
            <a:br>
              <a:rPr lang="pl-PL" altLang="pl-PL" sz="2800" b="1">
                <a:solidFill>
                  <a:srgbClr val="0000FF"/>
                </a:solidFill>
                <a:latin typeface="Arial" charset="0"/>
              </a:rPr>
            </a:br>
            <a:r>
              <a:rPr lang="pl-PL" altLang="pl-PL" sz="2800" b="1">
                <a:solidFill>
                  <a:srgbClr val="0000FF"/>
                </a:solidFill>
                <a:latin typeface="Arial" charset="0"/>
              </a:rPr>
              <a:t>PLANÓW OPERACYJNYCH FUNKCJONOWANIA</a:t>
            </a: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36550" y="2924175"/>
            <a:ext cx="11499850" cy="238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ujednolicenie przygotowań struktur do działania w warunkach zewnętrznego zagrożenia bezpieczeństwa państwa i w czasie wojny;</a:t>
            </a:r>
          </a:p>
          <a:p>
            <a:pPr marL="457200" indent="-457200"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>
                <a:solidFill>
                  <a:srgbClr val="000000"/>
                </a:solidFill>
                <a:latin typeface="Arial" charset="0"/>
              </a:rPr>
              <a:t>ukierunkowanie wykorzystania środków budżetowych na realizację najpilniejszych przedsięwzięć w sferze pozamilitarnych przygotowań obronnych;</a:t>
            </a:r>
          </a:p>
          <a:p>
            <a:pPr marL="457200" indent="-457200" algn="just" defTabSz="449263" eaLnBrk="0" hangingPunct="0">
              <a:lnSpc>
                <a:spcPct val="90000"/>
              </a:lnSpc>
              <a:spcBef>
                <a:spcPts val="1950"/>
              </a:spcBef>
              <a:buClr>
                <a:srgbClr val="000000"/>
              </a:buClr>
              <a:buFont typeface="Wingdings" pitchFamily="2" charset="2"/>
              <a:buChar char="Ø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l-PL" altLang="pl-PL" sz="2000">
                <a:solidFill>
                  <a:srgbClr val="000000"/>
                </a:solidFill>
                <a:latin typeface="Arial" charset="0"/>
              </a:rPr>
              <a:t>wykorzystanie rezerw w sferze organizacyjnej oraz stworzenie prostych procedur działania ułatwiających kierowanie w warunkach zewnętrznego zagrożenia bezpieczeństwa państwa </a:t>
            </a:r>
            <a:br>
              <a:rPr lang="pl-PL" altLang="pl-PL" sz="200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2000">
                <a:solidFill>
                  <a:srgbClr val="000000"/>
                </a:solidFill>
                <a:latin typeface="Arial" charset="0"/>
              </a:rPr>
              <a:t>i w czasie wojny.</a:t>
            </a:r>
            <a:endParaRPr lang="pl-PL" altLang="pl-PL" sz="2000" b="1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 flipV="1">
            <a:off x="112713" y="928688"/>
            <a:ext cx="1587" cy="5911850"/>
          </a:xfrm>
          <a:prstGeom prst="line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6324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4A38E07E-860F-4462-87DA-B4DB60464185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16</a:t>
            </a:fld>
            <a:endParaRPr lang="pl-PL" altLang="pl-PL" sz="900"/>
          </a:p>
        </p:txBody>
      </p:sp>
      <p:pic>
        <p:nvPicPr>
          <p:cNvPr id="5632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5938" y="1681163"/>
            <a:ext cx="11129962" cy="4989512"/>
          </a:xfrm>
        </p:spPr>
        <p:txBody>
          <a:bodyPr/>
          <a:lstStyle/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</a:rPr>
              <a:t>funkcji państwa gospodarza,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zabezpieczenia medycznego (łóżka szpitalne i zastępcze miejsca szpitalne),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przemieszczania i pobytu wojsk,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zakwaterowania, potrzeb bytowych,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dostępu do infrastruktury telekomunikacyjnej i informatycznej, 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dostępu do baz danych,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osłony prewencyjnej przemieszczających się wojsk oraz ich pobytu,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zapewnienie przewozu wojsk środkami transportu kolejowymi, lotniczymi, morskimi,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zabezpieczenia oraz organizacji przepraw mostowych i promowych,</a:t>
            </a:r>
          </a:p>
          <a:p>
            <a:pPr marL="450850" indent="-450850" algn="just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odbudowy dróg i linii kolejowych znaczenia obronnego, wykonywania dróg dojazdowych i objazdów do: miejsc ześrodkowania, poligonów, planowanych osi przeprawowych oraz innych ważnych miejsc </a:t>
            </a:r>
            <a:br>
              <a:rPr lang="pl-PL" altLang="pl-PL" sz="1800">
                <a:latin typeface="Arial" charset="0"/>
                <a:cs typeface="Arial" charset="0"/>
              </a:rPr>
            </a:br>
            <a:r>
              <a:rPr lang="pl-PL" altLang="pl-PL" sz="1800">
                <a:latin typeface="Arial" charset="0"/>
                <a:cs typeface="Arial" charset="0"/>
              </a:rPr>
              <a:t>i obiektów;</a:t>
            </a:r>
          </a:p>
          <a:p>
            <a:pPr marL="450850" indent="-450850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800">
                <a:latin typeface="Arial" charset="0"/>
                <a:cs typeface="Arial" charset="0"/>
              </a:rPr>
              <a:t>osłony technicznej:</a:t>
            </a:r>
          </a:p>
          <a:p>
            <a:pPr marL="982663" lvl="1" indent="-258763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800">
                <a:latin typeface="Arial" charset="0"/>
              </a:rPr>
              <a:t>obiektów infrastruktury transportowej (węzłów kolejowych, bocznic kolejowych, portów …),</a:t>
            </a:r>
          </a:p>
          <a:p>
            <a:pPr marL="982663" lvl="1" indent="-258763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800">
                <a:latin typeface="Arial" charset="0"/>
              </a:rPr>
              <a:t>dróg, linii kolejowych znaczenia obronnego, śródlądowych dróg wodnych,</a:t>
            </a:r>
          </a:p>
          <a:p>
            <a:pPr marL="982663" lvl="1" indent="-258763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800">
                <a:latin typeface="Arial" charset="0"/>
              </a:rPr>
              <a:t>przepraw promowych,</a:t>
            </a:r>
          </a:p>
          <a:p>
            <a:pPr marL="982663" lvl="1" indent="-258763"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800">
                <a:latin typeface="Arial" charset="0"/>
              </a:rPr>
              <a:t>przeładowni, punktów przeładunkowych w Tymczasowych Rejonach Przeładunkowych - TRP.</a:t>
            </a:r>
          </a:p>
        </p:txBody>
      </p:sp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438150" y="1187450"/>
            <a:ext cx="112776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algn="ctr" eaLnBrk="0" hangingPunct="0">
              <a:lnSpc>
                <a:spcPct val="90000"/>
              </a:lnSpc>
              <a:buFont typeface="Arial" charset="0"/>
              <a:buNone/>
            </a:pPr>
            <a:r>
              <a:rPr lang="pl-PL" altLang="pl-PL" sz="2400" b="1">
                <a:solidFill>
                  <a:srgbClr val="0000FF"/>
                </a:solidFill>
                <a:latin typeface="Arial" charset="0"/>
              </a:rPr>
              <a:t>ZADANIA ZWIĄZANE Z ZABEZPIECZENIEM POTRZEB SIŁ ZBROJNYCH</a:t>
            </a:r>
            <a:r>
              <a:rPr lang="pl-PL" altLang="pl-PL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58371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CCE2014-26DE-4D36-AD49-DF4820F17A39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17</a:t>
            </a:fld>
            <a:endParaRPr lang="pl-PL" altLang="pl-PL" sz="900"/>
          </a:p>
        </p:txBody>
      </p:sp>
      <p:pic>
        <p:nvPicPr>
          <p:cNvPr id="5837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393700" y="2466975"/>
            <a:ext cx="11404600" cy="1943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12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PROBLEMATYKA I ZADANIA </a:t>
            </a:r>
            <a:b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ZWIĄZANE Z WYKONYWANIEM </a:t>
            </a:r>
            <a:b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PLANÓW OPERACYJNYCH FUNKCJONOWANIA </a:t>
            </a:r>
            <a:b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 WOJEWÓDZTWIE MAZOWIECKIM</a:t>
            </a:r>
            <a:endParaRPr lang="pl-PL" altLang="pl-PL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47EBB9E-B5F4-4A98-BA3A-9F06F7BC4755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18</a:t>
            </a:fld>
            <a:endParaRPr lang="pl-PL" altLang="pl-PL" sz="900"/>
          </a:p>
        </p:txBody>
      </p:sp>
      <p:pic>
        <p:nvPicPr>
          <p:cNvPr id="60419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D8B891F6-2D24-4CCB-A3DC-9903A9C7E689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19</a:t>
            </a:fld>
            <a:endParaRPr lang="pl-PL" altLang="pl-PL" sz="900"/>
          </a:p>
        </p:txBody>
      </p:sp>
      <p:pic>
        <p:nvPicPr>
          <p:cNvPr id="6246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67" name="Group 107"/>
          <p:cNvGrpSpPr>
            <a:grpSpLocks/>
          </p:cNvGrpSpPr>
          <p:nvPr/>
        </p:nvGrpSpPr>
        <p:grpSpPr bwMode="auto">
          <a:xfrm>
            <a:off x="1722438" y="835025"/>
            <a:ext cx="8747125" cy="5187950"/>
            <a:chOff x="1202" y="790"/>
            <a:chExt cx="5287" cy="3123"/>
          </a:xfrm>
        </p:grpSpPr>
        <p:sp>
          <p:nvSpPr>
            <p:cNvPr id="548866" name="Rectangle 2"/>
            <p:cNvSpPr>
              <a:spLocks noChangeArrowheads="1"/>
            </p:cNvSpPr>
            <p:nvPr/>
          </p:nvSpPr>
          <p:spPr bwMode="auto">
            <a:xfrm>
              <a:off x="1497" y="3071"/>
              <a:ext cx="3289" cy="474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24" tIns="45712" rIns="91424" bIns="45712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PODRĘCZNIK NORMALIZACJI OBRONNEJ </a:t>
              </a:r>
              <a:b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</a:br>
              <a: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„PLANOWANIE OBRONNE STRUKTURA I REDAGOWANIE PLANU OPERACYJNEGO PRZEZ ORGANY ADMINISTRACJI PUBLICZNEJ” (PDNO-02-A-075:2008)</a:t>
              </a:r>
              <a:endParaRPr lang="en-GB" altLang="pl-PL" sz="12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548867" name="Text Box 3"/>
            <p:cNvSpPr txBox="1">
              <a:spLocks noChangeArrowheads="1"/>
            </p:cNvSpPr>
            <p:nvPr/>
          </p:nvSpPr>
          <p:spPr bwMode="auto">
            <a:xfrm>
              <a:off x="1209" y="1543"/>
              <a:ext cx="5280" cy="9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1424" tIns="45712" rIns="91424" bIns="45712">
              <a:spAutoFit/>
            </a:bodyPr>
            <a:lstStyle/>
            <a:p>
              <a:pPr marL="188913" indent="-188913" algn="just" defTabSz="801688" eaLnBrk="0" hangingPunct="0">
                <a:lnSpc>
                  <a:spcPct val="90000"/>
                </a:lnSpc>
                <a:spcBef>
                  <a:spcPct val="50000"/>
                </a:spcBef>
                <a:buFont typeface="Arial" charset="0"/>
                <a:buChar char="•"/>
                <a:tabLst>
                  <a:tab pos="379413" algn="l"/>
                </a:tabLst>
                <a:defRPr/>
              </a:pPr>
              <a:r>
                <a:rPr lang="pl-PL" altLang="pl-PL" sz="1200" b="1"/>
                <a:t>Ustala schemat klasyfikacyjny oraz zasady oznaczania dokumentów w zakresie planowania obronnego sporządzanych przez organy administracji publicznej oraz przedsiębiorców, na których nałożone zostały zadania obronne.</a:t>
              </a:r>
            </a:p>
            <a:p>
              <a:pPr marL="188913" indent="-188913" algn="just" defTabSz="801688" eaLnBrk="0" hangingPunct="0">
                <a:lnSpc>
                  <a:spcPct val="90000"/>
                </a:lnSpc>
                <a:spcBef>
                  <a:spcPct val="50000"/>
                </a:spcBef>
                <a:buFont typeface="Arial" charset="0"/>
                <a:buChar char="•"/>
                <a:tabLst>
                  <a:tab pos="379413" algn="l"/>
                </a:tabLst>
                <a:defRPr/>
              </a:pPr>
              <a:r>
                <a:rPr lang="pl-PL" altLang="pl-PL" sz="1200" b="1"/>
                <a:t>Określa szczegółowe zasady oznaczania zadań operacyjnych wykonywanych przez te podmioty w warunkach zewnętrznego zagrożenia bezpieczeństwa państwa i w czasie „W” oraz klasyfikacji i oznaczania zestawów tych zadań oraz:</a:t>
              </a:r>
            </a:p>
            <a:p>
              <a:pPr marL="188913" indent="-188913" algn="just" defTabSz="801688" eaLnBrk="0" hangingPunct="0">
                <a:lnSpc>
                  <a:spcPct val="60000"/>
                </a:lnSpc>
                <a:spcBef>
                  <a:spcPct val="50000"/>
                </a:spcBef>
                <a:buFont typeface="Arial" charset="0"/>
                <a:buNone/>
                <a:tabLst>
                  <a:tab pos="379413" algn="l"/>
                </a:tabLst>
                <a:defRPr/>
              </a:pPr>
              <a:r>
                <a:rPr lang="pl-PL" altLang="pl-PL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	-  </a:t>
              </a:r>
              <a:r>
                <a:rPr lang="pl-PL" altLang="pl-PL" sz="1000" b="1"/>
                <a:t>wzór karty ewidencji dokumentów w zakresie planowania obronnego;</a:t>
              </a:r>
              <a:endParaRPr lang="pl-PL" altLang="pl-PL" sz="1000"/>
            </a:p>
            <a:p>
              <a:pPr marL="188913" indent="-188913" algn="just" defTabSz="801688" eaLnBrk="0" hangingPunct="0">
                <a:lnSpc>
                  <a:spcPct val="60000"/>
                </a:lnSpc>
                <a:spcBef>
                  <a:spcPct val="50000"/>
                </a:spcBef>
                <a:buFont typeface="Arial" charset="0"/>
                <a:buNone/>
                <a:tabLst>
                  <a:tab pos="379413" algn="l"/>
                </a:tabLst>
                <a:defRPr/>
              </a:pPr>
              <a:r>
                <a:rPr lang="pl-PL" altLang="pl-PL" sz="1000" b="1"/>
                <a:t>		-  rodzaje dokumentów w zakresie planowania obronnego;</a:t>
              </a:r>
            </a:p>
            <a:p>
              <a:pPr marL="188913" indent="-188913" algn="just" defTabSz="801688" eaLnBrk="0" hangingPunct="0">
                <a:lnSpc>
                  <a:spcPct val="60000"/>
                </a:lnSpc>
                <a:spcBef>
                  <a:spcPct val="50000"/>
                </a:spcBef>
                <a:buFont typeface="Arial" charset="0"/>
                <a:buNone/>
                <a:tabLst>
                  <a:tab pos="379413" algn="l"/>
                </a:tabLst>
                <a:defRPr/>
              </a:pPr>
              <a:r>
                <a:rPr lang="pl-PL" altLang="pl-PL" sz="1000" b="1"/>
                <a:t>		-  struktura symbolu zadań operacyjnych oraz klasyfikacja zestawów zadań operacyjnych;</a:t>
              </a:r>
            </a:p>
            <a:p>
              <a:pPr marL="188913" indent="-188913" algn="just" defTabSz="801688" eaLnBrk="0" hangingPunct="0">
                <a:lnSpc>
                  <a:spcPct val="60000"/>
                </a:lnSpc>
                <a:spcBef>
                  <a:spcPct val="50000"/>
                </a:spcBef>
                <a:buFont typeface="Arial" charset="0"/>
                <a:buNone/>
                <a:tabLst>
                  <a:tab pos="379413" algn="l"/>
                </a:tabLst>
                <a:defRPr/>
              </a:pPr>
              <a:r>
                <a:rPr lang="pl-PL" altLang="pl-PL" sz="1000" b="1"/>
                <a:t>		-  klasyfikacja dokumentów planowania operacyjnego.</a:t>
              </a:r>
            </a:p>
          </p:txBody>
        </p:sp>
        <p:sp>
          <p:nvSpPr>
            <p:cNvPr id="548868" name="Text Box 4"/>
            <p:cNvSpPr txBox="1">
              <a:spLocks noChangeArrowheads="1"/>
            </p:cNvSpPr>
            <p:nvPr/>
          </p:nvSpPr>
          <p:spPr bwMode="auto">
            <a:xfrm>
              <a:off x="1674" y="1046"/>
              <a:ext cx="3104" cy="35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/>
          </p:spPr>
          <p:txBody>
            <a:bodyPr lIns="91424" tIns="45712" rIns="91424" bIns="45712">
              <a:spAutoFit/>
            </a:bodyPr>
            <a:lstStyle/>
            <a:p>
              <a:pPr algn="ctr" eaLnBrk="0" hangingPunct="0">
                <a:lnSpc>
                  <a:spcPct val="90000"/>
                </a:lnSpc>
                <a:buFont typeface="Arial" charset="0"/>
                <a:buNone/>
                <a:defRPr/>
              </a:pPr>
              <a: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NORMA OBRONNA </a:t>
              </a:r>
              <a:b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</a:br>
              <a: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„SYSTEM OBRONNY PAŃSTWA, PLANY OBRONNE, </a:t>
              </a:r>
              <a:b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</a:br>
              <a:r>
                <a:rPr lang="pl-PL" altLang="pl-PL" sz="1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KLASYFIKACJA” (NO-02-A-060:2008)* </a:t>
              </a:r>
            </a:p>
          </p:txBody>
        </p:sp>
        <p:grpSp>
          <p:nvGrpSpPr>
            <p:cNvPr id="62471" name="Group 5"/>
            <p:cNvGrpSpPr>
              <a:grpSpLocks/>
            </p:cNvGrpSpPr>
            <p:nvPr/>
          </p:nvGrpSpPr>
          <p:grpSpPr bwMode="auto">
            <a:xfrm>
              <a:off x="4945" y="790"/>
              <a:ext cx="1170" cy="573"/>
              <a:chOff x="657" y="799"/>
              <a:chExt cx="2131" cy="1905"/>
            </a:xfrm>
          </p:grpSpPr>
          <p:grpSp>
            <p:nvGrpSpPr>
              <p:cNvPr id="62521" name="Group 6"/>
              <p:cNvGrpSpPr>
                <a:grpSpLocks/>
              </p:cNvGrpSpPr>
              <p:nvPr/>
            </p:nvGrpSpPr>
            <p:grpSpPr bwMode="auto">
              <a:xfrm>
                <a:off x="657" y="799"/>
                <a:ext cx="2131" cy="1905"/>
                <a:chOff x="431" y="663"/>
                <a:chExt cx="2313" cy="1905"/>
              </a:xfrm>
            </p:grpSpPr>
            <p:sp>
              <p:nvSpPr>
                <p:cNvPr id="548871" name="Freeform 7"/>
                <p:cNvSpPr>
                  <a:spLocks/>
                </p:cNvSpPr>
                <p:nvPr/>
              </p:nvSpPr>
              <p:spPr bwMode="auto">
                <a:xfrm>
                  <a:off x="443" y="663"/>
                  <a:ext cx="2301" cy="1906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793" y="0"/>
                    </a:cxn>
                    <a:cxn ang="0">
                      <a:pos x="793" y="0"/>
                    </a:cxn>
                    <a:cxn ang="0">
                      <a:pos x="815" y="11"/>
                    </a:cxn>
                    <a:cxn ang="0">
                      <a:pos x="830" y="11"/>
                    </a:cxn>
                    <a:cxn ang="0">
                      <a:pos x="1529" y="210"/>
                    </a:cxn>
                    <a:cxn ang="0">
                      <a:pos x="1529" y="231"/>
                    </a:cxn>
                    <a:cxn ang="0">
                      <a:pos x="1493" y="262"/>
                    </a:cxn>
                    <a:cxn ang="0">
                      <a:pos x="1493" y="273"/>
                    </a:cxn>
                    <a:cxn ang="0">
                      <a:pos x="1493" y="304"/>
                    </a:cxn>
                    <a:cxn ang="0">
                      <a:pos x="1493" y="325"/>
                    </a:cxn>
                    <a:cxn ang="0">
                      <a:pos x="1493" y="357"/>
                    </a:cxn>
                    <a:cxn ang="0">
                      <a:pos x="1493" y="388"/>
                    </a:cxn>
                    <a:cxn ang="0">
                      <a:pos x="1493" y="409"/>
                    </a:cxn>
                    <a:cxn ang="0">
                      <a:pos x="1493" y="430"/>
                    </a:cxn>
                    <a:cxn ang="0">
                      <a:pos x="1500" y="440"/>
                    </a:cxn>
                    <a:cxn ang="0">
                      <a:pos x="1500" y="451"/>
                    </a:cxn>
                    <a:cxn ang="0">
                      <a:pos x="1500" y="461"/>
                    </a:cxn>
                    <a:cxn ang="0">
                      <a:pos x="1500" y="482"/>
                    </a:cxn>
                    <a:cxn ang="0">
                      <a:pos x="1500" y="493"/>
                    </a:cxn>
                    <a:cxn ang="0">
                      <a:pos x="1507" y="514"/>
                    </a:cxn>
                    <a:cxn ang="0">
                      <a:pos x="1551" y="524"/>
                    </a:cxn>
                    <a:cxn ang="0">
                      <a:pos x="1551" y="535"/>
                    </a:cxn>
                    <a:cxn ang="0">
                      <a:pos x="793" y="1362"/>
                    </a:cxn>
                    <a:cxn ang="0">
                      <a:pos x="72" y="1006"/>
                    </a:cxn>
                    <a:cxn ang="0">
                      <a:pos x="58" y="995"/>
                    </a:cxn>
                    <a:cxn ang="0">
                      <a:pos x="36" y="995"/>
                    </a:cxn>
                    <a:cxn ang="0">
                      <a:pos x="0" y="639"/>
                    </a:cxn>
                  </a:cxnLst>
                  <a:rect l="0" t="0" r="r" b="b"/>
                  <a:pathLst>
                    <a:path w="1551" h="1362">
                      <a:moveTo>
                        <a:pt x="0" y="639"/>
                      </a:moveTo>
                      <a:lnTo>
                        <a:pt x="793" y="0"/>
                      </a:lnTo>
                      <a:lnTo>
                        <a:pt x="793" y="0"/>
                      </a:lnTo>
                      <a:lnTo>
                        <a:pt x="815" y="11"/>
                      </a:lnTo>
                      <a:lnTo>
                        <a:pt x="830" y="11"/>
                      </a:lnTo>
                      <a:lnTo>
                        <a:pt x="1529" y="210"/>
                      </a:lnTo>
                      <a:lnTo>
                        <a:pt x="1529" y="231"/>
                      </a:lnTo>
                      <a:lnTo>
                        <a:pt x="1493" y="262"/>
                      </a:lnTo>
                      <a:lnTo>
                        <a:pt x="1493" y="273"/>
                      </a:lnTo>
                      <a:lnTo>
                        <a:pt x="1493" y="304"/>
                      </a:lnTo>
                      <a:lnTo>
                        <a:pt x="1493" y="325"/>
                      </a:lnTo>
                      <a:lnTo>
                        <a:pt x="1493" y="357"/>
                      </a:lnTo>
                      <a:lnTo>
                        <a:pt x="1493" y="388"/>
                      </a:lnTo>
                      <a:lnTo>
                        <a:pt x="1493" y="409"/>
                      </a:lnTo>
                      <a:lnTo>
                        <a:pt x="1493" y="430"/>
                      </a:lnTo>
                      <a:lnTo>
                        <a:pt x="1500" y="440"/>
                      </a:lnTo>
                      <a:lnTo>
                        <a:pt x="1500" y="451"/>
                      </a:lnTo>
                      <a:lnTo>
                        <a:pt x="1500" y="461"/>
                      </a:lnTo>
                      <a:lnTo>
                        <a:pt x="1500" y="482"/>
                      </a:lnTo>
                      <a:lnTo>
                        <a:pt x="1500" y="493"/>
                      </a:lnTo>
                      <a:lnTo>
                        <a:pt x="1507" y="514"/>
                      </a:lnTo>
                      <a:lnTo>
                        <a:pt x="1551" y="524"/>
                      </a:lnTo>
                      <a:lnTo>
                        <a:pt x="1551" y="535"/>
                      </a:lnTo>
                      <a:lnTo>
                        <a:pt x="793" y="1362"/>
                      </a:lnTo>
                      <a:lnTo>
                        <a:pt x="72" y="1006"/>
                      </a:lnTo>
                      <a:lnTo>
                        <a:pt x="58" y="995"/>
                      </a:lnTo>
                      <a:lnTo>
                        <a:pt x="36" y="995"/>
                      </a:lnTo>
                      <a:lnTo>
                        <a:pt x="0" y="639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872" name="Freeform 8"/>
                <p:cNvSpPr>
                  <a:spLocks/>
                </p:cNvSpPr>
                <p:nvPr/>
              </p:nvSpPr>
              <p:spPr bwMode="auto">
                <a:xfrm>
                  <a:off x="431" y="1559"/>
                  <a:ext cx="87" cy="49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7"/>
                    </a:cxn>
                    <a:cxn ang="0">
                      <a:pos x="6" y="34"/>
                    </a:cxn>
                    <a:cxn ang="0">
                      <a:pos x="7" y="17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8" h="34">
                      <a:moveTo>
                        <a:pt x="2" y="0"/>
                      </a:moveTo>
                      <a:cubicBezTo>
                        <a:pt x="0" y="1"/>
                        <a:pt x="0" y="8"/>
                        <a:pt x="1" y="17"/>
                      </a:cubicBezTo>
                      <a:cubicBezTo>
                        <a:pt x="3" y="27"/>
                        <a:pt x="5" y="34"/>
                        <a:pt x="6" y="34"/>
                      </a:cubicBezTo>
                      <a:cubicBezTo>
                        <a:pt x="8" y="34"/>
                        <a:pt x="8" y="26"/>
                        <a:pt x="7" y="17"/>
                      </a:cubicBezTo>
                      <a:cubicBezTo>
                        <a:pt x="5" y="7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62525" name="Group 9"/>
                <p:cNvGrpSpPr>
                  <a:grpSpLocks/>
                </p:cNvGrpSpPr>
                <p:nvPr/>
              </p:nvGrpSpPr>
              <p:grpSpPr bwMode="auto">
                <a:xfrm>
                  <a:off x="529" y="1162"/>
                  <a:ext cx="2215" cy="1377"/>
                  <a:chOff x="2339" y="3706"/>
                  <a:chExt cx="1493" cy="984"/>
                </a:xfrm>
              </p:grpSpPr>
              <p:sp>
                <p:nvSpPr>
                  <p:cNvPr id="548874" name="Freeform 10"/>
                  <p:cNvSpPr>
                    <a:spLocks/>
                  </p:cNvSpPr>
                  <p:nvPr/>
                </p:nvSpPr>
                <p:spPr bwMode="auto">
                  <a:xfrm>
                    <a:off x="2342" y="3706"/>
                    <a:ext cx="1490" cy="985"/>
                  </a:xfrm>
                  <a:custGeom>
                    <a:avLst/>
                    <a:gdLst/>
                    <a:ahLst/>
                    <a:cxnLst>
                      <a:cxn ang="0">
                        <a:pos x="0" y="628"/>
                      </a:cxn>
                      <a:cxn ang="0">
                        <a:pos x="14" y="586"/>
                      </a:cxn>
                      <a:cxn ang="0">
                        <a:pos x="678" y="0"/>
                      </a:cxn>
                      <a:cxn ang="0">
                        <a:pos x="1493" y="167"/>
                      </a:cxn>
                      <a:cxn ang="0">
                        <a:pos x="743" y="984"/>
                      </a:cxn>
                      <a:cxn ang="0">
                        <a:pos x="0" y="628"/>
                      </a:cxn>
                    </a:cxnLst>
                    <a:rect l="0" t="0" r="r" b="b"/>
                    <a:pathLst>
                      <a:path w="1493" h="984">
                        <a:moveTo>
                          <a:pt x="0" y="628"/>
                        </a:moveTo>
                        <a:lnTo>
                          <a:pt x="14" y="586"/>
                        </a:lnTo>
                        <a:lnTo>
                          <a:pt x="678" y="0"/>
                        </a:lnTo>
                        <a:lnTo>
                          <a:pt x="1493" y="167"/>
                        </a:lnTo>
                        <a:lnTo>
                          <a:pt x="743" y="984"/>
                        </a:lnTo>
                        <a:lnTo>
                          <a:pt x="0" y="628"/>
                        </a:lnTo>
                        <a:close/>
                      </a:path>
                    </a:pathLst>
                  </a:cu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75" name="Freeform 11"/>
                  <p:cNvSpPr>
                    <a:spLocks/>
                  </p:cNvSpPr>
                  <p:nvPr/>
                </p:nvSpPr>
                <p:spPr bwMode="auto">
                  <a:xfrm>
                    <a:off x="2342" y="3706"/>
                    <a:ext cx="1490" cy="985"/>
                  </a:xfrm>
                  <a:custGeom>
                    <a:avLst/>
                    <a:gdLst/>
                    <a:ahLst/>
                    <a:cxnLst>
                      <a:cxn ang="0">
                        <a:pos x="0" y="628"/>
                      </a:cxn>
                      <a:cxn ang="0">
                        <a:pos x="14" y="586"/>
                      </a:cxn>
                      <a:cxn ang="0">
                        <a:pos x="678" y="0"/>
                      </a:cxn>
                      <a:cxn ang="0">
                        <a:pos x="1493" y="167"/>
                      </a:cxn>
                      <a:cxn ang="0">
                        <a:pos x="743" y="984"/>
                      </a:cxn>
                      <a:cxn ang="0">
                        <a:pos x="0" y="628"/>
                      </a:cxn>
                    </a:cxnLst>
                    <a:rect l="0" t="0" r="r" b="b"/>
                    <a:pathLst>
                      <a:path w="1493" h="984">
                        <a:moveTo>
                          <a:pt x="0" y="628"/>
                        </a:moveTo>
                        <a:lnTo>
                          <a:pt x="14" y="586"/>
                        </a:lnTo>
                        <a:lnTo>
                          <a:pt x="678" y="0"/>
                        </a:lnTo>
                        <a:lnTo>
                          <a:pt x="1493" y="167"/>
                        </a:lnTo>
                        <a:lnTo>
                          <a:pt x="743" y="984"/>
                        </a:lnTo>
                        <a:lnTo>
                          <a:pt x="0" y="628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26" name="Group 12"/>
                <p:cNvGrpSpPr>
                  <a:grpSpLocks/>
                </p:cNvGrpSpPr>
                <p:nvPr/>
              </p:nvGrpSpPr>
              <p:grpSpPr bwMode="auto">
                <a:xfrm>
                  <a:off x="1555" y="1016"/>
                  <a:ext cx="1123" cy="1495"/>
                  <a:chOff x="3031" y="3601"/>
                  <a:chExt cx="757" cy="1068"/>
                </a:xfrm>
              </p:grpSpPr>
              <p:grpSp>
                <p:nvGrpSpPr>
                  <p:cNvPr id="6256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031" y="3601"/>
                    <a:ext cx="757" cy="1058"/>
                    <a:chOff x="3031" y="3601"/>
                    <a:chExt cx="757" cy="1058"/>
                  </a:xfrm>
                </p:grpSpPr>
                <p:sp>
                  <p:nvSpPr>
                    <p:cNvPr id="54887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033" y="3601"/>
                      <a:ext cx="757" cy="107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64"/>
                        </a:cxn>
                        <a:cxn ang="0">
                          <a:pos x="36" y="1058"/>
                        </a:cxn>
                        <a:cxn ang="0">
                          <a:pos x="757" y="272"/>
                        </a:cxn>
                        <a:cxn ang="0">
                          <a:pos x="750" y="230"/>
                        </a:cxn>
                        <a:cxn ang="0">
                          <a:pos x="750" y="199"/>
                        </a:cxn>
                        <a:cxn ang="0">
                          <a:pos x="743" y="167"/>
                        </a:cxn>
                        <a:cxn ang="0">
                          <a:pos x="743" y="146"/>
                        </a:cxn>
                        <a:cxn ang="0">
                          <a:pos x="743" y="115"/>
                        </a:cxn>
                        <a:cxn ang="0">
                          <a:pos x="743" y="84"/>
                        </a:cxn>
                        <a:cxn ang="0">
                          <a:pos x="743" y="52"/>
                        </a:cxn>
                        <a:cxn ang="0">
                          <a:pos x="743" y="21"/>
                        </a:cxn>
                        <a:cxn ang="0">
                          <a:pos x="743" y="0"/>
                        </a:cxn>
                        <a:cxn ang="0">
                          <a:pos x="0" y="764"/>
                        </a:cxn>
                      </a:cxnLst>
                      <a:rect l="0" t="0" r="r" b="b"/>
                      <a:pathLst>
                        <a:path w="757" h="1058">
                          <a:moveTo>
                            <a:pt x="0" y="764"/>
                          </a:moveTo>
                          <a:lnTo>
                            <a:pt x="36" y="1058"/>
                          </a:lnTo>
                          <a:lnTo>
                            <a:pt x="757" y="272"/>
                          </a:lnTo>
                          <a:lnTo>
                            <a:pt x="750" y="230"/>
                          </a:lnTo>
                          <a:lnTo>
                            <a:pt x="750" y="199"/>
                          </a:lnTo>
                          <a:lnTo>
                            <a:pt x="743" y="167"/>
                          </a:lnTo>
                          <a:lnTo>
                            <a:pt x="743" y="146"/>
                          </a:lnTo>
                          <a:lnTo>
                            <a:pt x="743" y="115"/>
                          </a:lnTo>
                          <a:lnTo>
                            <a:pt x="743" y="84"/>
                          </a:lnTo>
                          <a:lnTo>
                            <a:pt x="743" y="52"/>
                          </a:lnTo>
                          <a:lnTo>
                            <a:pt x="743" y="21"/>
                          </a:lnTo>
                          <a:lnTo>
                            <a:pt x="743" y="0"/>
                          </a:lnTo>
                          <a:lnTo>
                            <a:pt x="0" y="76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548879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3033" y="3601"/>
                      <a:ext cx="757" cy="107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64"/>
                        </a:cxn>
                        <a:cxn ang="0">
                          <a:pos x="36" y="1058"/>
                        </a:cxn>
                        <a:cxn ang="0">
                          <a:pos x="757" y="272"/>
                        </a:cxn>
                        <a:cxn ang="0">
                          <a:pos x="750" y="230"/>
                        </a:cxn>
                        <a:cxn ang="0">
                          <a:pos x="750" y="199"/>
                        </a:cxn>
                        <a:cxn ang="0">
                          <a:pos x="743" y="167"/>
                        </a:cxn>
                        <a:cxn ang="0">
                          <a:pos x="743" y="146"/>
                        </a:cxn>
                        <a:cxn ang="0">
                          <a:pos x="743" y="115"/>
                        </a:cxn>
                        <a:cxn ang="0">
                          <a:pos x="743" y="84"/>
                        </a:cxn>
                        <a:cxn ang="0">
                          <a:pos x="743" y="52"/>
                        </a:cxn>
                        <a:cxn ang="0">
                          <a:pos x="743" y="21"/>
                        </a:cxn>
                        <a:cxn ang="0">
                          <a:pos x="743" y="0"/>
                        </a:cxn>
                        <a:cxn ang="0">
                          <a:pos x="0" y="764"/>
                        </a:cxn>
                      </a:cxnLst>
                      <a:rect l="0" t="0" r="r" b="b"/>
                      <a:pathLst>
                        <a:path w="757" h="1058">
                          <a:moveTo>
                            <a:pt x="0" y="764"/>
                          </a:moveTo>
                          <a:lnTo>
                            <a:pt x="36" y="1058"/>
                          </a:lnTo>
                          <a:lnTo>
                            <a:pt x="757" y="272"/>
                          </a:lnTo>
                          <a:lnTo>
                            <a:pt x="750" y="230"/>
                          </a:lnTo>
                          <a:lnTo>
                            <a:pt x="750" y="199"/>
                          </a:lnTo>
                          <a:lnTo>
                            <a:pt x="743" y="167"/>
                          </a:lnTo>
                          <a:lnTo>
                            <a:pt x="743" y="146"/>
                          </a:lnTo>
                          <a:lnTo>
                            <a:pt x="743" y="115"/>
                          </a:lnTo>
                          <a:lnTo>
                            <a:pt x="743" y="84"/>
                          </a:lnTo>
                          <a:lnTo>
                            <a:pt x="743" y="52"/>
                          </a:lnTo>
                          <a:lnTo>
                            <a:pt x="743" y="21"/>
                          </a:lnTo>
                          <a:lnTo>
                            <a:pt x="743" y="0"/>
                          </a:lnTo>
                          <a:lnTo>
                            <a:pt x="0" y="764"/>
                          </a:lnTo>
                        </a:path>
                      </a:pathLst>
                    </a:custGeom>
                    <a:noFill/>
                    <a:ln w="11113" cap="rnd">
                      <a:solidFill>
                        <a:srgbClr val="0099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56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3031" y="4365"/>
                    <a:ext cx="43" cy="304"/>
                    <a:chOff x="3031" y="4365"/>
                    <a:chExt cx="43" cy="304"/>
                  </a:xfrm>
                </p:grpSpPr>
                <p:sp>
                  <p:nvSpPr>
                    <p:cNvPr id="54888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033" y="4366"/>
                      <a:ext cx="4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9"/>
                        </a:cxn>
                        <a:cxn ang="0">
                          <a:pos x="1" y="14"/>
                        </a:cxn>
                        <a:cxn ang="0">
                          <a:pos x="1" y="0"/>
                        </a:cxn>
                        <a:cxn ang="0">
                          <a:pos x="5" y="14"/>
                        </a:cxn>
                        <a:cxn ang="0">
                          <a:pos x="6" y="29"/>
                        </a:cxn>
                      </a:cxnLst>
                      <a:rect l="0" t="0" r="r" b="b"/>
                      <a:pathLst>
                        <a:path w="6" h="29">
                          <a:moveTo>
                            <a:pt x="6" y="29"/>
                          </a:moveTo>
                          <a:cubicBezTo>
                            <a:pt x="4" y="27"/>
                            <a:pt x="2" y="21"/>
                            <a:pt x="1" y="14"/>
                          </a:cubicBezTo>
                          <a:cubicBezTo>
                            <a:pt x="0" y="9"/>
                            <a:pt x="0" y="3"/>
                            <a:pt x="1" y="0"/>
                          </a:cubicBezTo>
                          <a:lnTo>
                            <a:pt x="5" y="14"/>
                          </a:lnTo>
                          <a:lnTo>
                            <a:pt x="6" y="2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54888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3033" y="4366"/>
                      <a:ext cx="43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9"/>
                        </a:cxn>
                        <a:cxn ang="0">
                          <a:pos x="1" y="14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6" h="29">
                          <a:moveTo>
                            <a:pt x="6" y="29"/>
                          </a:moveTo>
                          <a:cubicBezTo>
                            <a:pt x="4" y="27"/>
                            <a:pt x="2" y="21"/>
                            <a:pt x="1" y="14"/>
                          </a:cubicBezTo>
                          <a:cubicBezTo>
                            <a:pt x="0" y="9"/>
                            <a:pt x="0" y="3"/>
                            <a:pt x="1" y="0"/>
                          </a:cubicBezTo>
                        </a:path>
                      </a:pathLst>
                    </a:custGeom>
                    <a:noFill/>
                    <a:ln w="11113" cap="rnd">
                      <a:solidFill>
                        <a:srgbClr val="0099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527" name="Group 19"/>
                <p:cNvGrpSpPr>
                  <a:grpSpLocks/>
                </p:cNvGrpSpPr>
                <p:nvPr/>
              </p:nvGrpSpPr>
              <p:grpSpPr bwMode="auto">
                <a:xfrm>
                  <a:off x="453" y="1572"/>
                  <a:ext cx="1167" cy="939"/>
                  <a:chOff x="2288" y="3999"/>
                  <a:chExt cx="786" cy="670"/>
                </a:xfrm>
              </p:grpSpPr>
              <p:sp>
                <p:nvSpPr>
                  <p:cNvPr id="548884" name="Freeform 20"/>
                  <p:cNvSpPr>
                    <a:spLocks/>
                  </p:cNvSpPr>
                  <p:nvPr/>
                </p:nvSpPr>
                <p:spPr bwMode="auto">
                  <a:xfrm>
                    <a:off x="2291" y="3999"/>
                    <a:ext cx="786" cy="67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1"/>
                      </a:cxn>
                      <a:cxn ang="0">
                        <a:pos x="29" y="21"/>
                      </a:cxn>
                      <a:cxn ang="0">
                        <a:pos x="750" y="366"/>
                      </a:cxn>
                      <a:cxn ang="0">
                        <a:pos x="743" y="398"/>
                      </a:cxn>
                      <a:cxn ang="0">
                        <a:pos x="750" y="440"/>
                      </a:cxn>
                      <a:cxn ang="0">
                        <a:pos x="750" y="503"/>
                      </a:cxn>
                      <a:cxn ang="0">
                        <a:pos x="758" y="565"/>
                      </a:cxn>
                      <a:cxn ang="0">
                        <a:pos x="765" y="618"/>
                      </a:cxn>
                      <a:cxn ang="0">
                        <a:pos x="779" y="660"/>
                      </a:cxn>
                      <a:cxn ang="0">
                        <a:pos x="786" y="670"/>
                      </a:cxn>
                      <a:cxn ang="0">
                        <a:pos x="440" y="503"/>
                      </a:cxn>
                      <a:cxn ang="0">
                        <a:pos x="72" y="325"/>
                      </a:cxn>
                      <a:cxn ang="0">
                        <a:pos x="58" y="325"/>
                      </a:cxn>
                      <a:cxn ang="0">
                        <a:pos x="36" y="325"/>
                      </a:cxn>
                      <a:cxn ang="0">
                        <a:pos x="36" y="314"/>
                      </a:cxn>
                      <a:cxn ang="0">
                        <a:pos x="29" y="304"/>
                      </a:cxn>
                      <a:cxn ang="0">
                        <a:pos x="29" y="293"/>
                      </a:cxn>
                      <a:cxn ang="0">
                        <a:pos x="22" y="283"/>
                      </a:cxn>
                      <a:cxn ang="0">
                        <a:pos x="22" y="272"/>
                      </a:cxn>
                      <a:cxn ang="0">
                        <a:pos x="22" y="251"/>
                      </a:cxn>
                      <a:cxn ang="0">
                        <a:pos x="15" y="241"/>
                      </a:cxn>
                      <a:cxn ang="0">
                        <a:pos x="15" y="220"/>
                      </a:cxn>
                      <a:cxn ang="0">
                        <a:pos x="15" y="199"/>
                      </a:cxn>
                      <a:cxn ang="0">
                        <a:pos x="8" y="178"/>
                      </a:cxn>
                      <a:cxn ang="0">
                        <a:pos x="8" y="167"/>
                      </a:cxn>
                      <a:cxn ang="0">
                        <a:pos x="8" y="157"/>
                      </a:cxn>
                      <a:cxn ang="0">
                        <a:pos x="8" y="136"/>
                      </a:cxn>
                      <a:cxn ang="0">
                        <a:pos x="0" y="115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0" y="73"/>
                      </a:cxn>
                      <a:cxn ang="0">
                        <a:pos x="0" y="63"/>
                      </a:cxn>
                      <a:cxn ang="0">
                        <a:pos x="0" y="42"/>
                      </a:cxn>
                      <a:cxn ang="0">
                        <a:pos x="0" y="31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86" h="670">
                        <a:moveTo>
                          <a:pt x="0" y="0"/>
                        </a:moveTo>
                        <a:lnTo>
                          <a:pt x="22" y="21"/>
                        </a:lnTo>
                        <a:lnTo>
                          <a:pt x="29" y="21"/>
                        </a:lnTo>
                        <a:lnTo>
                          <a:pt x="750" y="366"/>
                        </a:lnTo>
                        <a:lnTo>
                          <a:pt x="743" y="398"/>
                        </a:lnTo>
                        <a:lnTo>
                          <a:pt x="750" y="440"/>
                        </a:lnTo>
                        <a:lnTo>
                          <a:pt x="750" y="503"/>
                        </a:lnTo>
                        <a:lnTo>
                          <a:pt x="758" y="565"/>
                        </a:lnTo>
                        <a:lnTo>
                          <a:pt x="765" y="618"/>
                        </a:lnTo>
                        <a:lnTo>
                          <a:pt x="779" y="660"/>
                        </a:lnTo>
                        <a:lnTo>
                          <a:pt x="786" y="670"/>
                        </a:lnTo>
                        <a:lnTo>
                          <a:pt x="440" y="503"/>
                        </a:lnTo>
                        <a:lnTo>
                          <a:pt x="72" y="325"/>
                        </a:lnTo>
                        <a:lnTo>
                          <a:pt x="58" y="325"/>
                        </a:lnTo>
                        <a:lnTo>
                          <a:pt x="36" y="325"/>
                        </a:lnTo>
                        <a:lnTo>
                          <a:pt x="36" y="314"/>
                        </a:lnTo>
                        <a:lnTo>
                          <a:pt x="29" y="304"/>
                        </a:lnTo>
                        <a:lnTo>
                          <a:pt x="29" y="293"/>
                        </a:lnTo>
                        <a:lnTo>
                          <a:pt x="22" y="283"/>
                        </a:lnTo>
                        <a:lnTo>
                          <a:pt x="22" y="272"/>
                        </a:lnTo>
                        <a:lnTo>
                          <a:pt x="22" y="251"/>
                        </a:lnTo>
                        <a:lnTo>
                          <a:pt x="15" y="241"/>
                        </a:lnTo>
                        <a:lnTo>
                          <a:pt x="15" y="220"/>
                        </a:lnTo>
                        <a:lnTo>
                          <a:pt x="15" y="199"/>
                        </a:lnTo>
                        <a:lnTo>
                          <a:pt x="8" y="178"/>
                        </a:lnTo>
                        <a:lnTo>
                          <a:pt x="8" y="167"/>
                        </a:lnTo>
                        <a:lnTo>
                          <a:pt x="8" y="157"/>
                        </a:lnTo>
                        <a:lnTo>
                          <a:pt x="8" y="136"/>
                        </a:lnTo>
                        <a:lnTo>
                          <a:pt x="0" y="115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0" y="73"/>
                        </a:lnTo>
                        <a:lnTo>
                          <a:pt x="0" y="63"/>
                        </a:lnTo>
                        <a:lnTo>
                          <a:pt x="0" y="42"/>
                        </a:lnTo>
                        <a:lnTo>
                          <a:pt x="0" y="31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85" name="Freeform 21"/>
                  <p:cNvSpPr>
                    <a:spLocks/>
                  </p:cNvSpPr>
                  <p:nvPr/>
                </p:nvSpPr>
                <p:spPr bwMode="auto">
                  <a:xfrm>
                    <a:off x="2291" y="3999"/>
                    <a:ext cx="786" cy="67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1"/>
                      </a:cxn>
                      <a:cxn ang="0">
                        <a:pos x="29" y="21"/>
                      </a:cxn>
                      <a:cxn ang="0">
                        <a:pos x="750" y="366"/>
                      </a:cxn>
                      <a:cxn ang="0">
                        <a:pos x="743" y="398"/>
                      </a:cxn>
                      <a:cxn ang="0">
                        <a:pos x="750" y="440"/>
                      </a:cxn>
                      <a:cxn ang="0">
                        <a:pos x="750" y="503"/>
                      </a:cxn>
                      <a:cxn ang="0">
                        <a:pos x="758" y="565"/>
                      </a:cxn>
                      <a:cxn ang="0">
                        <a:pos x="765" y="618"/>
                      </a:cxn>
                      <a:cxn ang="0">
                        <a:pos x="779" y="660"/>
                      </a:cxn>
                      <a:cxn ang="0">
                        <a:pos x="786" y="670"/>
                      </a:cxn>
                      <a:cxn ang="0">
                        <a:pos x="440" y="503"/>
                      </a:cxn>
                      <a:cxn ang="0">
                        <a:pos x="72" y="325"/>
                      </a:cxn>
                      <a:cxn ang="0">
                        <a:pos x="58" y="325"/>
                      </a:cxn>
                      <a:cxn ang="0">
                        <a:pos x="36" y="325"/>
                      </a:cxn>
                      <a:cxn ang="0">
                        <a:pos x="36" y="314"/>
                      </a:cxn>
                      <a:cxn ang="0">
                        <a:pos x="29" y="304"/>
                      </a:cxn>
                      <a:cxn ang="0">
                        <a:pos x="29" y="293"/>
                      </a:cxn>
                      <a:cxn ang="0">
                        <a:pos x="22" y="283"/>
                      </a:cxn>
                      <a:cxn ang="0">
                        <a:pos x="22" y="272"/>
                      </a:cxn>
                      <a:cxn ang="0">
                        <a:pos x="22" y="251"/>
                      </a:cxn>
                      <a:cxn ang="0">
                        <a:pos x="15" y="241"/>
                      </a:cxn>
                      <a:cxn ang="0">
                        <a:pos x="15" y="220"/>
                      </a:cxn>
                      <a:cxn ang="0">
                        <a:pos x="15" y="199"/>
                      </a:cxn>
                      <a:cxn ang="0">
                        <a:pos x="8" y="178"/>
                      </a:cxn>
                      <a:cxn ang="0">
                        <a:pos x="8" y="167"/>
                      </a:cxn>
                      <a:cxn ang="0">
                        <a:pos x="8" y="157"/>
                      </a:cxn>
                      <a:cxn ang="0">
                        <a:pos x="8" y="136"/>
                      </a:cxn>
                      <a:cxn ang="0">
                        <a:pos x="0" y="115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0" y="73"/>
                      </a:cxn>
                      <a:cxn ang="0">
                        <a:pos x="0" y="63"/>
                      </a:cxn>
                      <a:cxn ang="0">
                        <a:pos x="0" y="42"/>
                      </a:cxn>
                      <a:cxn ang="0">
                        <a:pos x="0" y="31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86" h="670">
                        <a:moveTo>
                          <a:pt x="0" y="0"/>
                        </a:moveTo>
                        <a:lnTo>
                          <a:pt x="22" y="21"/>
                        </a:lnTo>
                        <a:lnTo>
                          <a:pt x="29" y="21"/>
                        </a:lnTo>
                        <a:lnTo>
                          <a:pt x="750" y="366"/>
                        </a:lnTo>
                        <a:lnTo>
                          <a:pt x="743" y="398"/>
                        </a:lnTo>
                        <a:lnTo>
                          <a:pt x="750" y="440"/>
                        </a:lnTo>
                        <a:lnTo>
                          <a:pt x="750" y="503"/>
                        </a:lnTo>
                        <a:lnTo>
                          <a:pt x="758" y="565"/>
                        </a:lnTo>
                        <a:lnTo>
                          <a:pt x="765" y="618"/>
                        </a:lnTo>
                        <a:lnTo>
                          <a:pt x="779" y="660"/>
                        </a:lnTo>
                        <a:lnTo>
                          <a:pt x="786" y="670"/>
                        </a:lnTo>
                        <a:lnTo>
                          <a:pt x="440" y="503"/>
                        </a:lnTo>
                        <a:lnTo>
                          <a:pt x="72" y="325"/>
                        </a:lnTo>
                        <a:lnTo>
                          <a:pt x="58" y="325"/>
                        </a:lnTo>
                        <a:lnTo>
                          <a:pt x="36" y="325"/>
                        </a:lnTo>
                        <a:lnTo>
                          <a:pt x="36" y="314"/>
                        </a:lnTo>
                        <a:lnTo>
                          <a:pt x="29" y="304"/>
                        </a:lnTo>
                        <a:lnTo>
                          <a:pt x="29" y="293"/>
                        </a:lnTo>
                        <a:lnTo>
                          <a:pt x="22" y="283"/>
                        </a:lnTo>
                        <a:lnTo>
                          <a:pt x="22" y="272"/>
                        </a:lnTo>
                        <a:lnTo>
                          <a:pt x="22" y="251"/>
                        </a:lnTo>
                        <a:lnTo>
                          <a:pt x="15" y="241"/>
                        </a:lnTo>
                        <a:lnTo>
                          <a:pt x="15" y="220"/>
                        </a:lnTo>
                        <a:lnTo>
                          <a:pt x="15" y="199"/>
                        </a:lnTo>
                        <a:lnTo>
                          <a:pt x="8" y="178"/>
                        </a:lnTo>
                        <a:lnTo>
                          <a:pt x="8" y="167"/>
                        </a:lnTo>
                        <a:lnTo>
                          <a:pt x="8" y="157"/>
                        </a:lnTo>
                        <a:lnTo>
                          <a:pt x="8" y="136"/>
                        </a:lnTo>
                        <a:lnTo>
                          <a:pt x="0" y="115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0" y="73"/>
                        </a:lnTo>
                        <a:lnTo>
                          <a:pt x="0" y="63"/>
                        </a:lnTo>
                        <a:lnTo>
                          <a:pt x="0" y="42"/>
                        </a:lnTo>
                        <a:lnTo>
                          <a:pt x="0" y="31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28" name="Group 22"/>
                <p:cNvGrpSpPr>
                  <a:grpSpLocks/>
                </p:cNvGrpSpPr>
                <p:nvPr/>
              </p:nvGrpSpPr>
              <p:grpSpPr bwMode="auto">
                <a:xfrm>
                  <a:off x="486" y="1600"/>
                  <a:ext cx="1112" cy="850"/>
                  <a:chOff x="2310" y="4020"/>
                  <a:chExt cx="750" cy="607"/>
                </a:xfrm>
              </p:grpSpPr>
              <p:sp>
                <p:nvSpPr>
                  <p:cNvPr id="548887" name="Freeform 23"/>
                  <p:cNvSpPr>
                    <a:spLocks/>
                  </p:cNvSpPr>
                  <p:nvPr/>
                </p:nvSpPr>
                <p:spPr bwMode="auto">
                  <a:xfrm>
                    <a:off x="2313" y="4020"/>
                    <a:ext cx="727" cy="37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728" y="345"/>
                      </a:cxn>
                      <a:cxn ang="0">
                        <a:pos x="721" y="377"/>
                      </a:cxn>
                      <a:cxn ang="0">
                        <a:pos x="570" y="293"/>
                      </a:cxn>
                      <a:cxn ang="0">
                        <a:pos x="433" y="230"/>
                      </a:cxn>
                      <a:cxn ang="0">
                        <a:pos x="303" y="157"/>
                      </a:cxn>
                      <a:cxn ang="0">
                        <a:pos x="187" y="94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728" h="377">
                        <a:moveTo>
                          <a:pt x="0" y="10"/>
                        </a:move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728" y="345"/>
                        </a:lnTo>
                        <a:lnTo>
                          <a:pt x="721" y="377"/>
                        </a:lnTo>
                        <a:lnTo>
                          <a:pt x="570" y="293"/>
                        </a:lnTo>
                        <a:lnTo>
                          <a:pt x="433" y="230"/>
                        </a:lnTo>
                        <a:lnTo>
                          <a:pt x="303" y="157"/>
                        </a:lnTo>
                        <a:lnTo>
                          <a:pt x="187" y="94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88" name="Freeform 24"/>
                  <p:cNvSpPr>
                    <a:spLocks/>
                  </p:cNvSpPr>
                  <p:nvPr/>
                </p:nvSpPr>
                <p:spPr bwMode="auto">
                  <a:xfrm>
                    <a:off x="2844" y="4338"/>
                    <a:ext cx="188" cy="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6" y="31"/>
                      </a:cxn>
                      <a:cxn ang="0">
                        <a:pos x="108" y="42"/>
                      </a:cxn>
                      <a:cxn ang="0">
                        <a:pos x="137" y="52"/>
                      </a:cxn>
                      <a:cxn ang="0">
                        <a:pos x="187" y="84"/>
                      </a:cxn>
                      <a:cxn ang="0">
                        <a:pos x="122" y="52"/>
                      </a:cxn>
                      <a:cxn ang="0">
                        <a:pos x="72" y="3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7" h="84">
                        <a:moveTo>
                          <a:pt x="0" y="0"/>
                        </a:moveTo>
                        <a:lnTo>
                          <a:pt x="86" y="31"/>
                        </a:lnTo>
                        <a:lnTo>
                          <a:pt x="108" y="42"/>
                        </a:lnTo>
                        <a:lnTo>
                          <a:pt x="137" y="52"/>
                        </a:lnTo>
                        <a:lnTo>
                          <a:pt x="187" y="84"/>
                        </a:lnTo>
                        <a:lnTo>
                          <a:pt x="122" y="52"/>
                        </a:lnTo>
                        <a:lnTo>
                          <a:pt x="72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89" name="Freeform 25"/>
                  <p:cNvSpPr>
                    <a:spLocks/>
                  </p:cNvSpPr>
                  <p:nvPr/>
                </p:nvSpPr>
                <p:spPr bwMode="auto">
                  <a:xfrm>
                    <a:off x="2929" y="4440"/>
                    <a:ext cx="109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1" y="21"/>
                      </a:cxn>
                      <a:cxn ang="0">
                        <a:pos x="72" y="31"/>
                      </a:cxn>
                      <a:cxn ang="0">
                        <a:pos x="108" y="52"/>
                      </a:cxn>
                      <a:cxn ang="0">
                        <a:pos x="108" y="52"/>
                      </a:cxn>
                      <a:cxn ang="0">
                        <a:pos x="58" y="3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8" h="52">
                        <a:moveTo>
                          <a:pt x="0" y="0"/>
                        </a:moveTo>
                        <a:lnTo>
                          <a:pt x="51" y="21"/>
                        </a:lnTo>
                        <a:lnTo>
                          <a:pt x="72" y="31"/>
                        </a:lnTo>
                        <a:lnTo>
                          <a:pt x="108" y="52"/>
                        </a:lnTo>
                        <a:lnTo>
                          <a:pt x="108" y="52"/>
                        </a:lnTo>
                        <a:lnTo>
                          <a:pt x="58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90" name="Freeform 26"/>
                  <p:cNvSpPr>
                    <a:spLocks/>
                  </p:cNvSpPr>
                  <p:nvPr/>
                </p:nvSpPr>
                <p:spPr bwMode="auto">
                  <a:xfrm>
                    <a:off x="2757" y="4431"/>
                    <a:ext cx="297" cy="14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74"/>
                      </a:cxn>
                      <a:cxn ang="0">
                        <a:pos x="224" y="105"/>
                      </a:cxn>
                      <a:cxn ang="0">
                        <a:pos x="289" y="136"/>
                      </a:cxn>
                      <a:cxn ang="0">
                        <a:pos x="296" y="147"/>
                      </a:cxn>
                      <a:cxn ang="0">
                        <a:pos x="166" y="84"/>
                      </a:cxn>
                      <a:cxn ang="0">
                        <a:pos x="65" y="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96" h="147">
                        <a:moveTo>
                          <a:pt x="0" y="0"/>
                        </a:moveTo>
                        <a:lnTo>
                          <a:pt x="144" y="74"/>
                        </a:lnTo>
                        <a:lnTo>
                          <a:pt x="224" y="105"/>
                        </a:lnTo>
                        <a:lnTo>
                          <a:pt x="289" y="136"/>
                        </a:lnTo>
                        <a:lnTo>
                          <a:pt x="296" y="147"/>
                        </a:lnTo>
                        <a:lnTo>
                          <a:pt x="166" y="84"/>
                        </a:lnTo>
                        <a:lnTo>
                          <a:pt x="65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91" name="Freeform 27"/>
                  <p:cNvSpPr>
                    <a:spLocks/>
                  </p:cNvSpPr>
                  <p:nvPr/>
                </p:nvSpPr>
                <p:spPr bwMode="auto">
                  <a:xfrm>
                    <a:off x="2945" y="4469"/>
                    <a:ext cx="93" cy="5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3" y="42"/>
                      </a:cxn>
                      <a:cxn ang="0">
                        <a:pos x="93" y="53"/>
                      </a:cxn>
                      <a:cxn ang="0">
                        <a:pos x="57" y="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3" h="53">
                        <a:moveTo>
                          <a:pt x="0" y="0"/>
                        </a:moveTo>
                        <a:lnTo>
                          <a:pt x="93" y="42"/>
                        </a:lnTo>
                        <a:lnTo>
                          <a:pt x="93" y="53"/>
                        </a:lnTo>
                        <a:lnTo>
                          <a:pt x="57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92" name="Freeform 28"/>
                  <p:cNvSpPr>
                    <a:spLocks/>
                  </p:cNvSpPr>
                  <p:nvPr/>
                </p:nvSpPr>
                <p:spPr bwMode="auto">
                  <a:xfrm>
                    <a:off x="2966" y="4576"/>
                    <a:ext cx="91" cy="5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42"/>
                      </a:cxn>
                      <a:cxn ang="0">
                        <a:pos x="94" y="52"/>
                      </a:cxn>
                      <a:cxn ang="0">
                        <a:pos x="94" y="52"/>
                      </a:cxn>
                      <a:cxn ang="0">
                        <a:pos x="65" y="42"/>
                      </a:cxn>
                      <a:cxn ang="0">
                        <a:pos x="15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4" h="52">
                        <a:moveTo>
                          <a:pt x="0" y="0"/>
                        </a:moveTo>
                        <a:lnTo>
                          <a:pt x="72" y="42"/>
                        </a:lnTo>
                        <a:lnTo>
                          <a:pt x="94" y="52"/>
                        </a:lnTo>
                        <a:lnTo>
                          <a:pt x="94" y="52"/>
                        </a:lnTo>
                        <a:lnTo>
                          <a:pt x="65" y="42"/>
                        </a:lnTo>
                        <a:lnTo>
                          <a:pt x="15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29" name="Group 29"/>
                <p:cNvGrpSpPr>
                  <a:grpSpLocks/>
                </p:cNvGrpSpPr>
                <p:nvPr/>
              </p:nvGrpSpPr>
              <p:grpSpPr bwMode="auto">
                <a:xfrm>
                  <a:off x="1578" y="957"/>
                  <a:ext cx="1134" cy="1142"/>
                  <a:chOff x="3046" y="3559"/>
                  <a:chExt cx="764" cy="817"/>
                </a:xfrm>
              </p:grpSpPr>
              <p:sp>
                <p:nvSpPr>
                  <p:cNvPr id="548894" name="Freeform 30"/>
                  <p:cNvSpPr>
                    <a:spLocks/>
                  </p:cNvSpPr>
                  <p:nvPr/>
                </p:nvSpPr>
                <p:spPr bwMode="auto">
                  <a:xfrm>
                    <a:off x="3043" y="3560"/>
                    <a:ext cx="769" cy="816"/>
                  </a:xfrm>
                  <a:custGeom>
                    <a:avLst/>
                    <a:gdLst/>
                    <a:ahLst/>
                    <a:cxnLst>
                      <a:cxn ang="0">
                        <a:pos x="0" y="796"/>
                      </a:cxn>
                      <a:cxn ang="0">
                        <a:pos x="0" y="817"/>
                      </a:cxn>
                      <a:cxn ang="0">
                        <a:pos x="764" y="21"/>
                      </a:cxn>
                      <a:cxn ang="0">
                        <a:pos x="764" y="0"/>
                      </a:cxn>
                      <a:cxn ang="0">
                        <a:pos x="0" y="796"/>
                      </a:cxn>
                    </a:cxnLst>
                    <a:rect l="0" t="0" r="r" b="b"/>
                    <a:pathLst>
                      <a:path w="764" h="817">
                        <a:moveTo>
                          <a:pt x="0" y="796"/>
                        </a:moveTo>
                        <a:lnTo>
                          <a:pt x="0" y="817"/>
                        </a:lnTo>
                        <a:lnTo>
                          <a:pt x="764" y="21"/>
                        </a:lnTo>
                        <a:lnTo>
                          <a:pt x="764" y="0"/>
                        </a:lnTo>
                        <a:lnTo>
                          <a:pt x="0" y="796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95" name="Freeform 31"/>
                  <p:cNvSpPr>
                    <a:spLocks/>
                  </p:cNvSpPr>
                  <p:nvPr/>
                </p:nvSpPr>
                <p:spPr bwMode="auto">
                  <a:xfrm>
                    <a:off x="3043" y="3560"/>
                    <a:ext cx="769" cy="816"/>
                  </a:xfrm>
                  <a:custGeom>
                    <a:avLst/>
                    <a:gdLst/>
                    <a:ahLst/>
                    <a:cxnLst>
                      <a:cxn ang="0">
                        <a:pos x="0" y="796"/>
                      </a:cxn>
                      <a:cxn ang="0">
                        <a:pos x="0" y="817"/>
                      </a:cxn>
                      <a:cxn ang="0">
                        <a:pos x="764" y="21"/>
                      </a:cxn>
                      <a:cxn ang="0">
                        <a:pos x="764" y="0"/>
                      </a:cxn>
                      <a:cxn ang="0">
                        <a:pos x="0" y="796"/>
                      </a:cxn>
                    </a:cxnLst>
                    <a:rect l="0" t="0" r="r" b="b"/>
                    <a:pathLst>
                      <a:path w="764" h="817">
                        <a:moveTo>
                          <a:pt x="0" y="796"/>
                        </a:moveTo>
                        <a:lnTo>
                          <a:pt x="0" y="817"/>
                        </a:lnTo>
                        <a:lnTo>
                          <a:pt x="764" y="21"/>
                        </a:lnTo>
                        <a:lnTo>
                          <a:pt x="764" y="0"/>
                        </a:lnTo>
                        <a:lnTo>
                          <a:pt x="0" y="796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30" name="Group 32"/>
                <p:cNvGrpSpPr>
                  <a:grpSpLocks/>
                </p:cNvGrpSpPr>
                <p:nvPr/>
              </p:nvGrpSpPr>
              <p:grpSpPr bwMode="auto">
                <a:xfrm>
                  <a:off x="496" y="677"/>
                  <a:ext cx="2216" cy="1392"/>
                  <a:chOff x="2317" y="3360"/>
                  <a:chExt cx="1493" cy="995"/>
                </a:xfrm>
              </p:grpSpPr>
              <p:sp>
                <p:nvSpPr>
                  <p:cNvPr id="548897" name="Freeform 33"/>
                  <p:cNvSpPr>
                    <a:spLocks/>
                  </p:cNvSpPr>
                  <p:nvPr/>
                </p:nvSpPr>
                <p:spPr bwMode="auto">
                  <a:xfrm>
                    <a:off x="2316" y="3359"/>
                    <a:ext cx="1493" cy="997"/>
                  </a:xfrm>
                  <a:custGeom>
                    <a:avLst/>
                    <a:gdLst/>
                    <a:ahLst/>
                    <a:cxnLst>
                      <a:cxn ang="0">
                        <a:pos x="0" y="649"/>
                      </a:cxn>
                      <a:cxn ang="0">
                        <a:pos x="794" y="0"/>
                      </a:cxn>
                      <a:cxn ang="0">
                        <a:pos x="1493" y="199"/>
                      </a:cxn>
                      <a:cxn ang="0">
                        <a:pos x="729" y="995"/>
                      </a:cxn>
                      <a:cxn ang="0">
                        <a:pos x="0" y="649"/>
                      </a:cxn>
                    </a:cxnLst>
                    <a:rect l="0" t="0" r="r" b="b"/>
                    <a:pathLst>
                      <a:path w="1493" h="995">
                        <a:moveTo>
                          <a:pt x="0" y="649"/>
                        </a:moveTo>
                        <a:lnTo>
                          <a:pt x="794" y="0"/>
                        </a:lnTo>
                        <a:lnTo>
                          <a:pt x="1493" y="199"/>
                        </a:lnTo>
                        <a:lnTo>
                          <a:pt x="729" y="995"/>
                        </a:lnTo>
                        <a:lnTo>
                          <a:pt x="0" y="649"/>
                        </a:lnTo>
                        <a:close/>
                      </a:path>
                    </a:pathLst>
                  </a:custGeom>
                  <a:solidFill>
                    <a:srgbClr val="FFFF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898" name="Freeform 34"/>
                  <p:cNvSpPr>
                    <a:spLocks/>
                  </p:cNvSpPr>
                  <p:nvPr/>
                </p:nvSpPr>
                <p:spPr bwMode="auto">
                  <a:xfrm>
                    <a:off x="2316" y="3359"/>
                    <a:ext cx="1493" cy="997"/>
                  </a:xfrm>
                  <a:custGeom>
                    <a:avLst/>
                    <a:gdLst/>
                    <a:ahLst/>
                    <a:cxnLst>
                      <a:cxn ang="0">
                        <a:pos x="0" y="649"/>
                      </a:cxn>
                      <a:cxn ang="0">
                        <a:pos x="794" y="0"/>
                      </a:cxn>
                      <a:cxn ang="0">
                        <a:pos x="1493" y="199"/>
                      </a:cxn>
                      <a:cxn ang="0">
                        <a:pos x="729" y="995"/>
                      </a:cxn>
                      <a:cxn ang="0">
                        <a:pos x="0" y="649"/>
                      </a:cxn>
                    </a:cxnLst>
                    <a:rect l="0" t="0" r="r" b="b"/>
                    <a:pathLst>
                      <a:path w="1493" h="995">
                        <a:moveTo>
                          <a:pt x="0" y="649"/>
                        </a:moveTo>
                        <a:lnTo>
                          <a:pt x="794" y="0"/>
                        </a:lnTo>
                        <a:lnTo>
                          <a:pt x="1493" y="199"/>
                        </a:lnTo>
                        <a:lnTo>
                          <a:pt x="729" y="995"/>
                        </a:lnTo>
                        <a:lnTo>
                          <a:pt x="0" y="649"/>
                        </a:lnTo>
                      </a:path>
                    </a:pathLst>
                  </a:custGeom>
                  <a:solidFill>
                    <a:srgbClr val="FFFFCC"/>
                  </a:solidFill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sp>
              <p:nvSpPr>
                <p:cNvPr id="548899" name="Freeform 35"/>
                <p:cNvSpPr>
                  <a:spLocks/>
                </p:cNvSpPr>
                <p:nvPr/>
              </p:nvSpPr>
              <p:spPr bwMode="auto">
                <a:xfrm>
                  <a:off x="443" y="1559"/>
                  <a:ext cx="1134" cy="540"/>
                </a:xfrm>
                <a:custGeom>
                  <a:avLst/>
                  <a:gdLst/>
                  <a:ahLst/>
                  <a:cxnLst>
                    <a:cxn ang="0">
                      <a:pos x="29" y="3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9" y="21"/>
                    </a:cxn>
                    <a:cxn ang="0">
                      <a:pos x="36" y="21"/>
                    </a:cxn>
                    <a:cxn ang="0">
                      <a:pos x="765" y="367"/>
                    </a:cxn>
                    <a:cxn ang="0">
                      <a:pos x="765" y="388"/>
                    </a:cxn>
                    <a:cxn ang="0">
                      <a:pos x="36" y="32"/>
                    </a:cxn>
                    <a:cxn ang="0">
                      <a:pos x="29" y="32"/>
                    </a:cxn>
                  </a:cxnLst>
                  <a:rect l="0" t="0" r="r" b="b"/>
                  <a:pathLst>
                    <a:path w="765" h="388">
                      <a:moveTo>
                        <a:pt x="29" y="32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" y="21"/>
                      </a:lnTo>
                      <a:lnTo>
                        <a:pt x="36" y="21"/>
                      </a:lnTo>
                      <a:lnTo>
                        <a:pt x="765" y="367"/>
                      </a:lnTo>
                      <a:lnTo>
                        <a:pt x="765" y="388"/>
                      </a:lnTo>
                      <a:lnTo>
                        <a:pt x="36" y="32"/>
                      </a:lnTo>
                      <a:lnTo>
                        <a:pt x="29" y="32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62532" name="Group 36"/>
                <p:cNvGrpSpPr>
                  <a:grpSpLocks/>
                </p:cNvGrpSpPr>
                <p:nvPr/>
              </p:nvGrpSpPr>
              <p:grpSpPr bwMode="auto">
                <a:xfrm>
                  <a:off x="496" y="2042"/>
                  <a:ext cx="1124" cy="526"/>
                  <a:chOff x="2317" y="4334"/>
                  <a:chExt cx="757" cy="377"/>
                </a:xfrm>
              </p:grpSpPr>
              <p:sp>
                <p:nvSpPr>
                  <p:cNvPr id="548901" name="Freeform 37"/>
                  <p:cNvSpPr>
                    <a:spLocks/>
                  </p:cNvSpPr>
                  <p:nvPr/>
                </p:nvSpPr>
                <p:spPr bwMode="auto">
                  <a:xfrm>
                    <a:off x="2316" y="4334"/>
                    <a:ext cx="761" cy="378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22" y="10"/>
                      </a:cxn>
                      <a:cxn ang="0">
                        <a:pos x="36" y="21"/>
                      </a:cxn>
                      <a:cxn ang="0">
                        <a:pos x="757" y="377"/>
                      </a:cxn>
                      <a:cxn ang="0">
                        <a:pos x="757" y="367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757" h="377">
                        <a:moveTo>
                          <a:pt x="22" y="0"/>
                        </a:move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2" y="10"/>
                        </a:lnTo>
                        <a:lnTo>
                          <a:pt x="36" y="21"/>
                        </a:lnTo>
                        <a:lnTo>
                          <a:pt x="757" y="377"/>
                        </a:lnTo>
                        <a:lnTo>
                          <a:pt x="757" y="36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02" name="Freeform 38"/>
                  <p:cNvSpPr>
                    <a:spLocks/>
                  </p:cNvSpPr>
                  <p:nvPr/>
                </p:nvSpPr>
                <p:spPr bwMode="auto">
                  <a:xfrm>
                    <a:off x="2316" y="4334"/>
                    <a:ext cx="761" cy="378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10"/>
                      </a:cxn>
                      <a:cxn ang="0">
                        <a:pos x="0" y="10"/>
                      </a:cxn>
                      <a:cxn ang="0">
                        <a:pos x="22" y="10"/>
                      </a:cxn>
                      <a:cxn ang="0">
                        <a:pos x="36" y="21"/>
                      </a:cxn>
                      <a:cxn ang="0">
                        <a:pos x="757" y="377"/>
                      </a:cxn>
                      <a:cxn ang="0">
                        <a:pos x="757" y="367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757" h="377">
                        <a:moveTo>
                          <a:pt x="22" y="0"/>
                        </a:move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2" y="10"/>
                        </a:lnTo>
                        <a:lnTo>
                          <a:pt x="36" y="21"/>
                        </a:lnTo>
                        <a:lnTo>
                          <a:pt x="757" y="377"/>
                        </a:lnTo>
                        <a:lnTo>
                          <a:pt x="757" y="367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33" name="Group 39"/>
                <p:cNvGrpSpPr>
                  <a:grpSpLocks/>
                </p:cNvGrpSpPr>
                <p:nvPr/>
              </p:nvGrpSpPr>
              <p:grpSpPr bwMode="auto">
                <a:xfrm>
                  <a:off x="2230" y="1132"/>
                  <a:ext cx="448" cy="659"/>
                  <a:chOff x="3486" y="3685"/>
                  <a:chExt cx="302" cy="471"/>
                </a:xfrm>
              </p:grpSpPr>
              <p:sp>
                <p:nvSpPr>
                  <p:cNvPr id="548904" name="Freeform 40"/>
                  <p:cNvSpPr>
                    <a:spLocks/>
                  </p:cNvSpPr>
                  <p:nvPr/>
                </p:nvSpPr>
                <p:spPr bwMode="auto">
                  <a:xfrm>
                    <a:off x="3486" y="3820"/>
                    <a:ext cx="295" cy="336"/>
                  </a:xfrm>
                  <a:custGeom>
                    <a:avLst/>
                    <a:gdLst/>
                    <a:ahLst/>
                    <a:cxnLst>
                      <a:cxn ang="0">
                        <a:pos x="295" y="0"/>
                      </a:cxn>
                      <a:cxn ang="0">
                        <a:pos x="0" y="335"/>
                      </a:cxn>
                      <a:cxn ang="0">
                        <a:pos x="295" y="10"/>
                      </a:cxn>
                      <a:cxn ang="0">
                        <a:pos x="295" y="0"/>
                      </a:cxn>
                    </a:cxnLst>
                    <a:rect l="0" t="0" r="r" b="b"/>
                    <a:pathLst>
                      <a:path w="295" h="335">
                        <a:moveTo>
                          <a:pt x="295" y="0"/>
                        </a:moveTo>
                        <a:lnTo>
                          <a:pt x="0" y="335"/>
                        </a:lnTo>
                        <a:lnTo>
                          <a:pt x="295" y="10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05" name="Freeform 41"/>
                  <p:cNvSpPr>
                    <a:spLocks/>
                  </p:cNvSpPr>
                  <p:nvPr/>
                </p:nvSpPr>
                <p:spPr bwMode="auto">
                  <a:xfrm>
                    <a:off x="3630" y="3852"/>
                    <a:ext cx="160" cy="166"/>
                  </a:xfrm>
                  <a:custGeom>
                    <a:avLst/>
                    <a:gdLst/>
                    <a:ahLst/>
                    <a:cxnLst>
                      <a:cxn ang="0">
                        <a:pos x="0" y="168"/>
                      </a:cxn>
                      <a:cxn ang="0">
                        <a:pos x="158" y="0"/>
                      </a:cxn>
                      <a:cxn ang="0">
                        <a:pos x="158" y="11"/>
                      </a:cxn>
                      <a:cxn ang="0">
                        <a:pos x="0" y="168"/>
                      </a:cxn>
                    </a:cxnLst>
                    <a:rect l="0" t="0" r="r" b="b"/>
                    <a:pathLst>
                      <a:path w="158" h="168">
                        <a:moveTo>
                          <a:pt x="0" y="168"/>
                        </a:moveTo>
                        <a:lnTo>
                          <a:pt x="158" y="0"/>
                        </a:lnTo>
                        <a:lnTo>
                          <a:pt x="158" y="11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06" name="Freeform 42"/>
                  <p:cNvSpPr>
                    <a:spLocks/>
                  </p:cNvSpPr>
                  <p:nvPr/>
                </p:nvSpPr>
                <p:spPr bwMode="auto">
                  <a:xfrm>
                    <a:off x="3620" y="3686"/>
                    <a:ext cx="151" cy="157"/>
                  </a:xfrm>
                  <a:custGeom>
                    <a:avLst/>
                    <a:gdLst/>
                    <a:ahLst/>
                    <a:cxnLst>
                      <a:cxn ang="0">
                        <a:pos x="0" y="157"/>
                      </a:cxn>
                      <a:cxn ang="0">
                        <a:pos x="151" y="0"/>
                      </a:cxn>
                      <a:cxn ang="0">
                        <a:pos x="151" y="0"/>
                      </a:cxn>
                      <a:cxn ang="0">
                        <a:pos x="0" y="157"/>
                      </a:cxn>
                    </a:cxnLst>
                    <a:rect l="0" t="0" r="r" b="b"/>
                    <a:pathLst>
                      <a:path w="151" h="157">
                        <a:moveTo>
                          <a:pt x="0" y="157"/>
                        </a:moveTo>
                        <a:lnTo>
                          <a:pt x="151" y="0"/>
                        </a:lnTo>
                        <a:lnTo>
                          <a:pt x="151" y="0"/>
                        </a:lnTo>
                        <a:lnTo>
                          <a:pt x="0" y="157"/>
                        </a:lnTo>
                        <a:close/>
                      </a:path>
                    </a:pathLst>
                  </a:custGeom>
                  <a:solidFill>
                    <a:srgbClr val="3F3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34" name="Group 43"/>
                <p:cNvGrpSpPr>
                  <a:grpSpLocks/>
                </p:cNvGrpSpPr>
                <p:nvPr/>
              </p:nvGrpSpPr>
              <p:grpSpPr bwMode="auto">
                <a:xfrm>
                  <a:off x="464" y="663"/>
                  <a:ext cx="1187" cy="923"/>
                  <a:chOff x="2296" y="3349"/>
                  <a:chExt cx="800" cy="660"/>
                </a:xfrm>
              </p:grpSpPr>
              <p:sp>
                <p:nvSpPr>
                  <p:cNvPr id="548908" name="Freeform 44"/>
                  <p:cNvSpPr>
                    <a:spLocks/>
                  </p:cNvSpPr>
                  <p:nvPr/>
                </p:nvSpPr>
                <p:spPr bwMode="auto">
                  <a:xfrm>
                    <a:off x="2298" y="3349"/>
                    <a:ext cx="798" cy="661"/>
                  </a:xfrm>
                  <a:custGeom>
                    <a:avLst/>
                    <a:gdLst/>
                    <a:ahLst/>
                    <a:cxnLst>
                      <a:cxn ang="0">
                        <a:pos x="0" y="639"/>
                      </a:cxn>
                      <a:cxn ang="0">
                        <a:pos x="778" y="0"/>
                      </a:cxn>
                      <a:cxn ang="0">
                        <a:pos x="800" y="11"/>
                      </a:cxn>
                      <a:cxn ang="0">
                        <a:pos x="14" y="660"/>
                      </a:cxn>
                      <a:cxn ang="0">
                        <a:pos x="0" y="639"/>
                      </a:cxn>
                    </a:cxnLst>
                    <a:rect l="0" t="0" r="r" b="b"/>
                    <a:pathLst>
                      <a:path w="800" h="660">
                        <a:moveTo>
                          <a:pt x="0" y="639"/>
                        </a:moveTo>
                        <a:lnTo>
                          <a:pt x="778" y="0"/>
                        </a:lnTo>
                        <a:lnTo>
                          <a:pt x="800" y="11"/>
                        </a:lnTo>
                        <a:lnTo>
                          <a:pt x="14" y="660"/>
                        </a:lnTo>
                        <a:lnTo>
                          <a:pt x="0" y="639"/>
                        </a:lnTo>
                        <a:close/>
                      </a:path>
                    </a:pathLst>
                  </a:custGeom>
                  <a:solidFill>
                    <a:srgbClr val="00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09" name="Freeform 45"/>
                  <p:cNvSpPr>
                    <a:spLocks/>
                  </p:cNvSpPr>
                  <p:nvPr/>
                </p:nvSpPr>
                <p:spPr bwMode="auto">
                  <a:xfrm>
                    <a:off x="2298" y="3349"/>
                    <a:ext cx="798" cy="661"/>
                  </a:xfrm>
                  <a:custGeom>
                    <a:avLst/>
                    <a:gdLst/>
                    <a:ahLst/>
                    <a:cxnLst>
                      <a:cxn ang="0">
                        <a:pos x="0" y="639"/>
                      </a:cxn>
                      <a:cxn ang="0">
                        <a:pos x="778" y="0"/>
                      </a:cxn>
                      <a:cxn ang="0">
                        <a:pos x="800" y="11"/>
                      </a:cxn>
                      <a:cxn ang="0">
                        <a:pos x="14" y="660"/>
                      </a:cxn>
                      <a:cxn ang="0">
                        <a:pos x="0" y="639"/>
                      </a:cxn>
                    </a:cxnLst>
                    <a:rect l="0" t="0" r="r" b="b"/>
                    <a:pathLst>
                      <a:path w="800" h="660">
                        <a:moveTo>
                          <a:pt x="0" y="639"/>
                        </a:moveTo>
                        <a:lnTo>
                          <a:pt x="778" y="0"/>
                        </a:lnTo>
                        <a:lnTo>
                          <a:pt x="800" y="11"/>
                        </a:lnTo>
                        <a:lnTo>
                          <a:pt x="14" y="660"/>
                        </a:lnTo>
                        <a:lnTo>
                          <a:pt x="0" y="639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35" name="Group 46"/>
                <p:cNvGrpSpPr>
                  <a:grpSpLocks/>
                </p:cNvGrpSpPr>
                <p:nvPr/>
              </p:nvGrpSpPr>
              <p:grpSpPr bwMode="auto">
                <a:xfrm>
                  <a:off x="1449" y="809"/>
                  <a:ext cx="1049" cy="397"/>
                  <a:chOff x="2959" y="3454"/>
                  <a:chExt cx="707" cy="283"/>
                </a:xfrm>
              </p:grpSpPr>
              <p:grpSp>
                <p:nvGrpSpPr>
                  <p:cNvPr id="6253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010" y="3454"/>
                    <a:ext cx="656" cy="231"/>
                    <a:chOff x="3010" y="3454"/>
                    <a:chExt cx="656" cy="231"/>
                  </a:xfrm>
                </p:grpSpPr>
                <p:sp>
                  <p:nvSpPr>
                    <p:cNvPr id="54891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013" y="3454"/>
                      <a:ext cx="655" cy="231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0"/>
                        </a:cxn>
                        <a:cxn ang="0">
                          <a:pos x="0" y="21"/>
                        </a:cxn>
                        <a:cxn ang="0">
                          <a:pos x="641" y="231"/>
                        </a:cxn>
                        <a:cxn ang="0">
                          <a:pos x="656" y="210"/>
                        </a:cxn>
                        <a:cxn ang="0">
                          <a:pos x="21" y="0"/>
                        </a:cxn>
                      </a:cxnLst>
                      <a:rect l="0" t="0" r="r" b="b"/>
                      <a:pathLst>
                        <a:path w="656" h="231">
                          <a:moveTo>
                            <a:pt x="21" y="0"/>
                          </a:moveTo>
                          <a:lnTo>
                            <a:pt x="0" y="21"/>
                          </a:lnTo>
                          <a:lnTo>
                            <a:pt x="641" y="231"/>
                          </a:lnTo>
                          <a:lnTo>
                            <a:pt x="656" y="210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66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54891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013" y="3454"/>
                      <a:ext cx="655" cy="231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0"/>
                        </a:cxn>
                        <a:cxn ang="0">
                          <a:pos x="0" y="21"/>
                        </a:cxn>
                        <a:cxn ang="0">
                          <a:pos x="641" y="231"/>
                        </a:cxn>
                        <a:cxn ang="0">
                          <a:pos x="656" y="210"/>
                        </a:cxn>
                        <a:cxn ang="0">
                          <a:pos x="21" y="0"/>
                        </a:cxn>
                      </a:cxnLst>
                      <a:rect l="0" t="0" r="r" b="b"/>
                      <a:pathLst>
                        <a:path w="656" h="231">
                          <a:moveTo>
                            <a:pt x="21" y="0"/>
                          </a:moveTo>
                          <a:lnTo>
                            <a:pt x="0" y="21"/>
                          </a:lnTo>
                          <a:lnTo>
                            <a:pt x="641" y="231"/>
                          </a:lnTo>
                          <a:lnTo>
                            <a:pt x="656" y="210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noFill/>
                    <a:ln w="11113" cap="rnd">
                      <a:solidFill>
                        <a:srgbClr val="006633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537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959" y="3496"/>
                    <a:ext cx="671" cy="241"/>
                    <a:chOff x="2959" y="3496"/>
                    <a:chExt cx="671" cy="241"/>
                  </a:xfrm>
                </p:grpSpPr>
                <p:sp>
                  <p:nvSpPr>
                    <p:cNvPr id="54891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962" y="3497"/>
                      <a:ext cx="665" cy="240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0" y="21"/>
                        </a:cxn>
                        <a:cxn ang="0">
                          <a:pos x="656" y="241"/>
                        </a:cxn>
                        <a:cxn ang="0">
                          <a:pos x="671" y="220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671" h="241">
                          <a:moveTo>
                            <a:pt x="22" y="0"/>
                          </a:moveTo>
                          <a:lnTo>
                            <a:pt x="0" y="21"/>
                          </a:lnTo>
                          <a:lnTo>
                            <a:pt x="656" y="241"/>
                          </a:lnTo>
                          <a:lnTo>
                            <a:pt x="671" y="22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66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  <p:sp>
                  <p:nvSpPr>
                    <p:cNvPr id="548916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962" y="3497"/>
                      <a:ext cx="665" cy="240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0"/>
                        </a:cxn>
                        <a:cxn ang="0">
                          <a:pos x="0" y="21"/>
                        </a:cxn>
                        <a:cxn ang="0">
                          <a:pos x="656" y="241"/>
                        </a:cxn>
                        <a:cxn ang="0">
                          <a:pos x="671" y="220"/>
                        </a:cxn>
                        <a:cxn ang="0">
                          <a:pos x="22" y="0"/>
                        </a:cxn>
                      </a:cxnLst>
                      <a:rect l="0" t="0" r="r" b="b"/>
                      <a:pathLst>
                        <a:path w="671" h="241">
                          <a:moveTo>
                            <a:pt x="22" y="0"/>
                          </a:moveTo>
                          <a:lnTo>
                            <a:pt x="0" y="21"/>
                          </a:lnTo>
                          <a:lnTo>
                            <a:pt x="656" y="241"/>
                          </a:lnTo>
                          <a:lnTo>
                            <a:pt x="671" y="22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noFill/>
                    <a:ln w="11113" cap="rnd">
                      <a:solidFill>
                        <a:srgbClr val="006633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lang="pl-PL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2522" name="WordArt 53"/>
              <p:cNvSpPr>
                <a:spLocks noChangeArrowheads="1" noChangeShapeType="1" noTextEdit="1"/>
              </p:cNvSpPr>
              <p:nvPr/>
            </p:nvSpPr>
            <p:spPr bwMode="auto">
              <a:xfrm rot="2842882">
                <a:off x="1292" y="1176"/>
                <a:ext cx="828" cy="621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pl-PL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Arial Black"/>
                  </a:rPr>
                  <a:t>Norma Obronna</a:t>
                </a:r>
              </a:p>
              <a:p>
                <a:pPr algn="ctr"/>
                <a:r>
                  <a:rPr lang="pl-PL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Arial Black"/>
                  </a:rPr>
                  <a:t>NO-02-A060</a:t>
                </a:r>
              </a:p>
            </p:txBody>
          </p:sp>
        </p:grpSp>
        <p:grpSp>
          <p:nvGrpSpPr>
            <p:cNvPr id="62472" name="Group 54"/>
            <p:cNvGrpSpPr>
              <a:grpSpLocks/>
            </p:cNvGrpSpPr>
            <p:nvPr/>
          </p:nvGrpSpPr>
          <p:grpSpPr bwMode="auto">
            <a:xfrm>
              <a:off x="5044" y="2836"/>
              <a:ext cx="1171" cy="572"/>
              <a:chOff x="431" y="663"/>
              <a:chExt cx="2313" cy="1905"/>
            </a:xfrm>
          </p:grpSpPr>
          <p:sp>
            <p:nvSpPr>
              <p:cNvPr id="548919" name="Freeform 55"/>
              <p:cNvSpPr>
                <a:spLocks/>
              </p:cNvSpPr>
              <p:nvPr/>
            </p:nvSpPr>
            <p:spPr bwMode="auto">
              <a:xfrm>
                <a:off x="442" y="663"/>
                <a:ext cx="2290" cy="1906"/>
              </a:xfrm>
              <a:custGeom>
                <a:avLst/>
                <a:gdLst/>
                <a:ahLst/>
                <a:cxnLst>
                  <a:cxn ang="0">
                    <a:pos x="0" y="639"/>
                  </a:cxn>
                  <a:cxn ang="0">
                    <a:pos x="793" y="0"/>
                  </a:cxn>
                  <a:cxn ang="0">
                    <a:pos x="793" y="0"/>
                  </a:cxn>
                  <a:cxn ang="0">
                    <a:pos x="815" y="11"/>
                  </a:cxn>
                  <a:cxn ang="0">
                    <a:pos x="830" y="11"/>
                  </a:cxn>
                  <a:cxn ang="0">
                    <a:pos x="1529" y="210"/>
                  </a:cxn>
                  <a:cxn ang="0">
                    <a:pos x="1529" y="231"/>
                  </a:cxn>
                  <a:cxn ang="0">
                    <a:pos x="1493" y="262"/>
                  </a:cxn>
                  <a:cxn ang="0">
                    <a:pos x="1493" y="273"/>
                  </a:cxn>
                  <a:cxn ang="0">
                    <a:pos x="1493" y="304"/>
                  </a:cxn>
                  <a:cxn ang="0">
                    <a:pos x="1493" y="325"/>
                  </a:cxn>
                  <a:cxn ang="0">
                    <a:pos x="1493" y="357"/>
                  </a:cxn>
                  <a:cxn ang="0">
                    <a:pos x="1493" y="388"/>
                  </a:cxn>
                  <a:cxn ang="0">
                    <a:pos x="1493" y="409"/>
                  </a:cxn>
                  <a:cxn ang="0">
                    <a:pos x="1493" y="430"/>
                  </a:cxn>
                  <a:cxn ang="0">
                    <a:pos x="1500" y="440"/>
                  </a:cxn>
                  <a:cxn ang="0">
                    <a:pos x="1500" y="451"/>
                  </a:cxn>
                  <a:cxn ang="0">
                    <a:pos x="1500" y="461"/>
                  </a:cxn>
                  <a:cxn ang="0">
                    <a:pos x="1500" y="482"/>
                  </a:cxn>
                  <a:cxn ang="0">
                    <a:pos x="1500" y="493"/>
                  </a:cxn>
                  <a:cxn ang="0">
                    <a:pos x="1507" y="514"/>
                  </a:cxn>
                  <a:cxn ang="0">
                    <a:pos x="1551" y="524"/>
                  </a:cxn>
                  <a:cxn ang="0">
                    <a:pos x="1551" y="535"/>
                  </a:cxn>
                  <a:cxn ang="0">
                    <a:pos x="793" y="1362"/>
                  </a:cxn>
                  <a:cxn ang="0">
                    <a:pos x="72" y="1006"/>
                  </a:cxn>
                  <a:cxn ang="0">
                    <a:pos x="58" y="995"/>
                  </a:cxn>
                  <a:cxn ang="0">
                    <a:pos x="36" y="995"/>
                  </a:cxn>
                  <a:cxn ang="0">
                    <a:pos x="0" y="639"/>
                  </a:cxn>
                </a:cxnLst>
                <a:rect l="0" t="0" r="r" b="b"/>
                <a:pathLst>
                  <a:path w="1551" h="1362">
                    <a:moveTo>
                      <a:pt x="0" y="639"/>
                    </a:moveTo>
                    <a:lnTo>
                      <a:pt x="793" y="0"/>
                    </a:lnTo>
                    <a:lnTo>
                      <a:pt x="793" y="0"/>
                    </a:lnTo>
                    <a:lnTo>
                      <a:pt x="815" y="11"/>
                    </a:lnTo>
                    <a:lnTo>
                      <a:pt x="830" y="11"/>
                    </a:lnTo>
                    <a:lnTo>
                      <a:pt x="1529" y="210"/>
                    </a:lnTo>
                    <a:lnTo>
                      <a:pt x="1529" y="231"/>
                    </a:lnTo>
                    <a:lnTo>
                      <a:pt x="1493" y="262"/>
                    </a:lnTo>
                    <a:lnTo>
                      <a:pt x="1493" y="273"/>
                    </a:lnTo>
                    <a:lnTo>
                      <a:pt x="1493" y="304"/>
                    </a:lnTo>
                    <a:lnTo>
                      <a:pt x="1493" y="325"/>
                    </a:lnTo>
                    <a:lnTo>
                      <a:pt x="1493" y="357"/>
                    </a:lnTo>
                    <a:lnTo>
                      <a:pt x="1493" y="388"/>
                    </a:lnTo>
                    <a:lnTo>
                      <a:pt x="1493" y="409"/>
                    </a:lnTo>
                    <a:lnTo>
                      <a:pt x="1493" y="430"/>
                    </a:lnTo>
                    <a:lnTo>
                      <a:pt x="1500" y="440"/>
                    </a:lnTo>
                    <a:lnTo>
                      <a:pt x="1500" y="451"/>
                    </a:lnTo>
                    <a:lnTo>
                      <a:pt x="1500" y="461"/>
                    </a:lnTo>
                    <a:lnTo>
                      <a:pt x="1500" y="482"/>
                    </a:lnTo>
                    <a:lnTo>
                      <a:pt x="1500" y="493"/>
                    </a:lnTo>
                    <a:lnTo>
                      <a:pt x="1507" y="514"/>
                    </a:lnTo>
                    <a:lnTo>
                      <a:pt x="1551" y="524"/>
                    </a:lnTo>
                    <a:lnTo>
                      <a:pt x="1551" y="535"/>
                    </a:lnTo>
                    <a:lnTo>
                      <a:pt x="793" y="1362"/>
                    </a:lnTo>
                    <a:lnTo>
                      <a:pt x="72" y="1006"/>
                    </a:lnTo>
                    <a:lnTo>
                      <a:pt x="58" y="995"/>
                    </a:lnTo>
                    <a:lnTo>
                      <a:pt x="36" y="995"/>
                    </a:lnTo>
                    <a:lnTo>
                      <a:pt x="0" y="639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48920" name="Freeform 56"/>
              <p:cNvSpPr>
                <a:spLocks/>
              </p:cNvSpPr>
              <p:nvPr/>
            </p:nvSpPr>
            <p:spPr bwMode="auto">
              <a:xfrm>
                <a:off x="431" y="1557"/>
                <a:ext cx="87" cy="49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7"/>
                  </a:cxn>
                  <a:cxn ang="0">
                    <a:pos x="6" y="34"/>
                  </a:cxn>
                  <a:cxn ang="0">
                    <a:pos x="7" y="17"/>
                  </a:cxn>
                  <a:cxn ang="0">
                    <a:pos x="2" y="0"/>
                  </a:cxn>
                </a:cxnLst>
                <a:rect l="0" t="0" r="r" b="b"/>
                <a:pathLst>
                  <a:path w="8" h="34">
                    <a:moveTo>
                      <a:pt x="2" y="0"/>
                    </a:moveTo>
                    <a:cubicBezTo>
                      <a:pt x="0" y="1"/>
                      <a:pt x="0" y="8"/>
                      <a:pt x="1" y="17"/>
                    </a:cubicBezTo>
                    <a:cubicBezTo>
                      <a:pt x="3" y="27"/>
                      <a:pt x="5" y="34"/>
                      <a:pt x="6" y="34"/>
                    </a:cubicBezTo>
                    <a:cubicBezTo>
                      <a:pt x="8" y="34"/>
                      <a:pt x="8" y="26"/>
                      <a:pt x="7" y="17"/>
                    </a:cubicBezTo>
                    <a:cubicBezTo>
                      <a:pt x="5" y="7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800000"/>
              </a:solidFill>
              <a:ln w="11113" cap="rnd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62477" name="Group 57"/>
              <p:cNvGrpSpPr>
                <a:grpSpLocks/>
              </p:cNvGrpSpPr>
              <p:nvPr/>
            </p:nvGrpSpPr>
            <p:grpSpPr bwMode="auto">
              <a:xfrm>
                <a:off x="529" y="1162"/>
                <a:ext cx="2215" cy="1377"/>
                <a:chOff x="2339" y="3706"/>
                <a:chExt cx="1493" cy="984"/>
              </a:xfrm>
            </p:grpSpPr>
            <p:sp>
              <p:nvSpPr>
                <p:cNvPr id="548922" name="Freeform 58"/>
                <p:cNvSpPr>
                  <a:spLocks/>
                </p:cNvSpPr>
                <p:nvPr/>
              </p:nvSpPr>
              <p:spPr bwMode="auto">
                <a:xfrm>
                  <a:off x="2342" y="3706"/>
                  <a:ext cx="1490" cy="985"/>
                </a:xfrm>
                <a:custGeom>
                  <a:avLst/>
                  <a:gdLst/>
                  <a:ahLst/>
                  <a:cxnLst>
                    <a:cxn ang="0">
                      <a:pos x="0" y="628"/>
                    </a:cxn>
                    <a:cxn ang="0">
                      <a:pos x="14" y="586"/>
                    </a:cxn>
                    <a:cxn ang="0">
                      <a:pos x="678" y="0"/>
                    </a:cxn>
                    <a:cxn ang="0">
                      <a:pos x="1493" y="167"/>
                    </a:cxn>
                    <a:cxn ang="0">
                      <a:pos x="743" y="984"/>
                    </a:cxn>
                    <a:cxn ang="0">
                      <a:pos x="0" y="628"/>
                    </a:cxn>
                  </a:cxnLst>
                  <a:rect l="0" t="0" r="r" b="b"/>
                  <a:pathLst>
                    <a:path w="1493" h="984">
                      <a:moveTo>
                        <a:pt x="0" y="628"/>
                      </a:moveTo>
                      <a:lnTo>
                        <a:pt x="14" y="586"/>
                      </a:lnTo>
                      <a:lnTo>
                        <a:pt x="678" y="0"/>
                      </a:lnTo>
                      <a:lnTo>
                        <a:pt x="1493" y="167"/>
                      </a:lnTo>
                      <a:lnTo>
                        <a:pt x="743" y="984"/>
                      </a:lnTo>
                      <a:lnTo>
                        <a:pt x="0" y="62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23" name="Freeform 59"/>
                <p:cNvSpPr>
                  <a:spLocks/>
                </p:cNvSpPr>
                <p:nvPr/>
              </p:nvSpPr>
              <p:spPr bwMode="auto">
                <a:xfrm>
                  <a:off x="2342" y="3706"/>
                  <a:ext cx="1490" cy="985"/>
                </a:xfrm>
                <a:custGeom>
                  <a:avLst/>
                  <a:gdLst/>
                  <a:ahLst/>
                  <a:cxnLst>
                    <a:cxn ang="0">
                      <a:pos x="0" y="628"/>
                    </a:cxn>
                    <a:cxn ang="0">
                      <a:pos x="14" y="586"/>
                    </a:cxn>
                    <a:cxn ang="0">
                      <a:pos x="678" y="0"/>
                    </a:cxn>
                    <a:cxn ang="0">
                      <a:pos x="1493" y="167"/>
                    </a:cxn>
                    <a:cxn ang="0">
                      <a:pos x="743" y="984"/>
                    </a:cxn>
                    <a:cxn ang="0">
                      <a:pos x="0" y="628"/>
                    </a:cxn>
                  </a:cxnLst>
                  <a:rect l="0" t="0" r="r" b="b"/>
                  <a:pathLst>
                    <a:path w="1493" h="984">
                      <a:moveTo>
                        <a:pt x="0" y="628"/>
                      </a:moveTo>
                      <a:lnTo>
                        <a:pt x="14" y="586"/>
                      </a:lnTo>
                      <a:lnTo>
                        <a:pt x="678" y="0"/>
                      </a:lnTo>
                      <a:lnTo>
                        <a:pt x="1493" y="167"/>
                      </a:lnTo>
                      <a:lnTo>
                        <a:pt x="743" y="984"/>
                      </a:lnTo>
                      <a:lnTo>
                        <a:pt x="0" y="628"/>
                      </a:lnTo>
                    </a:path>
                  </a:pathLst>
                </a:custGeom>
                <a:noFill/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78" name="Group 60"/>
              <p:cNvGrpSpPr>
                <a:grpSpLocks/>
              </p:cNvGrpSpPr>
              <p:nvPr/>
            </p:nvGrpSpPr>
            <p:grpSpPr bwMode="auto">
              <a:xfrm>
                <a:off x="1555" y="1016"/>
                <a:ext cx="1123" cy="1495"/>
                <a:chOff x="3031" y="3601"/>
                <a:chExt cx="757" cy="1068"/>
              </a:xfrm>
            </p:grpSpPr>
            <p:grpSp>
              <p:nvGrpSpPr>
                <p:cNvPr id="62513" name="Group 61"/>
                <p:cNvGrpSpPr>
                  <a:grpSpLocks/>
                </p:cNvGrpSpPr>
                <p:nvPr/>
              </p:nvGrpSpPr>
              <p:grpSpPr bwMode="auto">
                <a:xfrm>
                  <a:off x="3031" y="3601"/>
                  <a:ext cx="757" cy="1058"/>
                  <a:chOff x="3031" y="3601"/>
                  <a:chExt cx="757" cy="1058"/>
                </a:xfrm>
              </p:grpSpPr>
              <p:sp>
                <p:nvSpPr>
                  <p:cNvPr id="548926" name="Freeform 62"/>
                  <p:cNvSpPr>
                    <a:spLocks/>
                  </p:cNvSpPr>
                  <p:nvPr/>
                </p:nvSpPr>
                <p:spPr bwMode="auto">
                  <a:xfrm>
                    <a:off x="3031" y="3601"/>
                    <a:ext cx="759" cy="1073"/>
                  </a:xfrm>
                  <a:custGeom>
                    <a:avLst/>
                    <a:gdLst/>
                    <a:ahLst/>
                    <a:cxnLst>
                      <a:cxn ang="0">
                        <a:pos x="0" y="764"/>
                      </a:cxn>
                      <a:cxn ang="0">
                        <a:pos x="36" y="1058"/>
                      </a:cxn>
                      <a:cxn ang="0">
                        <a:pos x="757" y="272"/>
                      </a:cxn>
                      <a:cxn ang="0">
                        <a:pos x="750" y="230"/>
                      </a:cxn>
                      <a:cxn ang="0">
                        <a:pos x="750" y="199"/>
                      </a:cxn>
                      <a:cxn ang="0">
                        <a:pos x="743" y="167"/>
                      </a:cxn>
                      <a:cxn ang="0">
                        <a:pos x="743" y="146"/>
                      </a:cxn>
                      <a:cxn ang="0">
                        <a:pos x="743" y="115"/>
                      </a:cxn>
                      <a:cxn ang="0">
                        <a:pos x="743" y="84"/>
                      </a:cxn>
                      <a:cxn ang="0">
                        <a:pos x="743" y="52"/>
                      </a:cxn>
                      <a:cxn ang="0">
                        <a:pos x="743" y="21"/>
                      </a:cxn>
                      <a:cxn ang="0">
                        <a:pos x="743" y="0"/>
                      </a:cxn>
                      <a:cxn ang="0">
                        <a:pos x="0" y="764"/>
                      </a:cxn>
                    </a:cxnLst>
                    <a:rect l="0" t="0" r="r" b="b"/>
                    <a:pathLst>
                      <a:path w="757" h="1058">
                        <a:moveTo>
                          <a:pt x="0" y="764"/>
                        </a:moveTo>
                        <a:lnTo>
                          <a:pt x="36" y="1058"/>
                        </a:lnTo>
                        <a:lnTo>
                          <a:pt x="757" y="272"/>
                        </a:lnTo>
                        <a:lnTo>
                          <a:pt x="750" y="230"/>
                        </a:lnTo>
                        <a:lnTo>
                          <a:pt x="750" y="199"/>
                        </a:lnTo>
                        <a:lnTo>
                          <a:pt x="743" y="167"/>
                        </a:lnTo>
                        <a:lnTo>
                          <a:pt x="743" y="146"/>
                        </a:lnTo>
                        <a:lnTo>
                          <a:pt x="743" y="115"/>
                        </a:lnTo>
                        <a:lnTo>
                          <a:pt x="743" y="84"/>
                        </a:lnTo>
                        <a:lnTo>
                          <a:pt x="743" y="52"/>
                        </a:lnTo>
                        <a:lnTo>
                          <a:pt x="743" y="21"/>
                        </a:lnTo>
                        <a:lnTo>
                          <a:pt x="743" y="0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27" name="Freeform 63"/>
                  <p:cNvSpPr>
                    <a:spLocks/>
                  </p:cNvSpPr>
                  <p:nvPr/>
                </p:nvSpPr>
                <p:spPr bwMode="auto">
                  <a:xfrm>
                    <a:off x="3031" y="3601"/>
                    <a:ext cx="759" cy="1073"/>
                  </a:xfrm>
                  <a:custGeom>
                    <a:avLst/>
                    <a:gdLst/>
                    <a:ahLst/>
                    <a:cxnLst>
                      <a:cxn ang="0">
                        <a:pos x="0" y="764"/>
                      </a:cxn>
                      <a:cxn ang="0">
                        <a:pos x="36" y="1058"/>
                      </a:cxn>
                      <a:cxn ang="0">
                        <a:pos x="757" y="272"/>
                      </a:cxn>
                      <a:cxn ang="0">
                        <a:pos x="750" y="230"/>
                      </a:cxn>
                      <a:cxn ang="0">
                        <a:pos x="750" y="199"/>
                      </a:cxn>
                      <a:cxn ang="0">
                        <a:pos x="743" y="167"/>
                      </a:cxn>
                      <a:cxn ang="0">
                        <a:pos x="743" y="146"/>
                      </a:cxn>
                      <a:cxn ang="0">
                        <a:pos x="743" y="115"/>
                      </a:cxn>
                      <a:cxn ang="0">
                        <a:pos x="743" y="84"/>
                      </a:cxn>
                      <a:cxn ang="0">
                        <a:pos x="743" y="52"/>
                      </a:cxn>
                      <a:cxn ang="0">
                        <a:pos x="743" y="21"/>
                      </a:cxn>
                      <a:cxn ang="0">
                        <a:pos x="743" y="0"/>
                      </a:cxn>
                      <a:cxn ang="0">
                        <a:pos x="0" y="764"/>
                      </a:cxn>
                    </a:cxnLst>
                    <a:rect l="0" t="0" r="r" b="b"/>
                    <a:pathLst>
                      <a:path w="757" h="1058">
                        <a:moveTo>
                          <a:pt x="0" y="764"/>
                        </a:moveTo>
                        <a:lnTo>
                          <a:pt x="36" y="1058"/>
                        </a:lnTo>
                        <a:lnTo>
                          <a:pt x="757" y="272"/>
                        </a:lnTo>
                        <a:lnTo>
                          <a:pt x="750" y="230"/>
                        </a:lnTo>
                        <a:lnTo>
                          <a:pt x="750" y="199"/>
                        </a:lnTo>
                        <a:lnTo>
                          <a:pt x="743" y="167"/>
                        </a:lnTo>
                        <a:lnTo>
                          <a:pt x="743" y="146"/>
                        </a:lnTo>
                        <a:lnTo>
                          <a:pt x="743" y="115"/>
                        </a:lnTo>
                        <a:lnTo>
                          <a:pt x="743" y="84"/>
                        </a:lnTo>
                        <a:lnTo>
                          <a:pt x="743" y="52"/>
                        </a:lnTo>
                        <a:lnTo>
                          <a:pt x="743" y="21"/>
                        </a:lnTo>
                        <a:lnTo>
                          <a:pt x="743" y="0"/>
                        </a:lnTo>
                        <a:lnTo>
                          <a:pt x="0" y="764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99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514" name="Group 64"/>
                <p:cNvGrpSpPr>
                  <a:grpSpLocks/>
                </p:cNvGrpSpPr>
                <p:nvPr/>
              </p:nvGrpSpPr>
              <p:grpSpPr bwMode="auto">
                <a:xfrm>
                  <a:off x="3031" y="4365"/>
                  <a:ext cx="43" cy="304"/>
                  <a:chOff x="3031" y="4365"/>
                  <a:chExt cx="43" cy="304"/>
                </a:xfrm>
              </p:grpSpPr>
              <p:sp>
                <p:nvSpPr>
                  <p:cNvPr id="548929" name="Freeform 65"/>
                  <p:cNvSpPr>
                    <a:spLocks/>
                  </p:cNvSpPr>
                  <p:nvPr/>
                </p:nvSpPr>
                <p:spPr bwMode="auto">
                  <a:xfrm>
                    <a:off x="3031" y="4365"/>
                    <a:ext cx="43" cy="305"/>
                  </a:xfrm>
                  <a:custGeom>
                    <a:avLst/>
                    <a:gdLst/>
                    <a:ahLst/>
                    <a:cxnLst>
                      <a:cxn ang="0">
                        <a:pos x="6" y="29"/>
                      </a:cxn>
                      <a:cxn ang="0">
                        <a:pos x="1" y="14"/>
                      </a:cxn>
                      <a:cxn ang="0">
                        <a:pos x="1" y="0"/>
                      </a:cxn>
                      <a:cxn ang="0">
                        <a:pos x="5" y="14"/>
                      </a:cxn>
                      <a:cxn ang="0">
                        <a:pos x="6" y="29"/>
                      </a:cxn>
                    </a:cxnLst>
                    <a:rect l="0" t="0" r="r" b="b"/>
                    <a:pathLst>
                      <a:path w="6" h="29">
                        <a:moveTo>
                          <a:pt x="6" y="29"/>
                        </a:moveTo>
                        <a:cubicBezTo>
                          <a:pt x="4" y="27"/>
                          <a:pt x="2" y="21"/>
                          <a:pt x="1" y="14"/>
                        </a:cubicBezTo>
                        <a:cubicBezTo>
                          <a:pt x="0" y="9"/>
                          <a:pt x="0" y="3"/>
                          <a:pt x="1" y="0"/>
                        </a:cubicBezTo>
                        <a:lnTo>
                          <a:pt x="5" y="14"/>
                        </a:lnTo>
                        <a:lnTo>
                          <a:pt x="6" y="29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30" name="Freeform 66"/>
                  <p:cNvSpPr>
                    <a:spLocks/>
                  </p:cNvSpPr>
                  <p:nvPr/>
                </p:nvSpPr>
                <p:spPr bwMode="auto">
                  <a:xfrm>
                    <a:off x="3031" y="4365"/>
                    <a:ext cx="43" cy="305"/>
                  </a:xfrm>
                  <a:custGeom>
                    <a:avLst/>
                    <a:gdLst/>
                    <a:ahLst/>
                    <a:cxnLst>
                      <a:cxn ang="0">
                        <a:pos x="6" y="29"/>
                      </a:cxn>
                      <a:cxn ang="0">
                        <a:pos x="1" y="1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6" h="29">
                        <a:moveTo>
                          <a:pt x="6" y="29"/>
                        </a:moveTo>
                        <a:cubicBezTo>
                          <a:pt x="4" y="27"/>
                          <a:pt x="2" y="21"/>
                          <a:pt x="1" y="14"/>
                        </a:cubicBezTo>
                        <a:cubicBezTo>
                          <a:pt x="0" y="9"/>
                          <a:pt x="0" y="3"/>
                          <a:pt x="1" y="0"/>
                        </a:cubicBezTo>
                      </a:path>
                    </a:pathLst>
                  </a:custGeom>
                  <a:noFill/>
                  <a:ln w="11113" cap="rnd">
                    <a:solidFill>
                      <a:srgbClr val="0099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2479" name="Group 67"/>
              <p:cNvGrpSpPr>
                <a:grpSpLocks/>
              </p:cNvGrpSpPr>
              <p:nvPr/>
            </p:nvGrpSpPr>
            <p:grpSpPr bwMode="auto">
              <a:xfrm>
                <a:off x="453" y="1572"/>
                <a:ext cx="1167" cy="939"/>
                <a:chOff x="2288" y="3999"/>
                <a:chExt cx="786" cy="670"/>
              </a:xfrm>
            </p:grpSpPr>
            <p:sp>
              <p:nvSpPr>
                <p:cNvPr id="548932" name="Freeform 68"/>
                <p:cNvSpPr>
                  <a:spLocks/>
                </p:cNvSpPr>
                <p:nvPr/>
              </p:nvSpPr>
              <p:spPr bwMode="auto">
                <a:xfrm>
                  <a:off x="2288" y="4000"/>
                  <a:ext cx="783" cy="6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1"/>
                    </a:cxn>
                    <a:cxn ang="0">
                      <a:pos x="29" y="21"/>
                    </a:cxn>
                    <a:cxn ang="0">
                      <a:pos x="750" y="366"/>
                    </a:cxn>
                    <a:cxn ang="0">
                      <a:pos x="743" y="398"/>
                    </a:cxn>
                    <a:cxn ang="0">
                      <a:pos x="750" y="440"/>
                    </a:cxn>
                    <a:cxn ang="0">
                      <a:pos x="750" y="503"/>
                    </a:cxn>
                    <a:cxn ang="0">
                      <a:pos x="758" y="565"/>
                    </a:cxn>
                    <a:cxn ang="0">
                      <a:pos x="765" y="618"/>
                    </a:cxn>
                    <a:cxn ang="0">
                      <a:pos x="779" y="660"/>
                    </a:cxn>
                    <a:cxn ang="0">
                      <a:pos x="786" y="670"/>
                    </a:cxn>
                    <a:cxn ang="0">
                      <a:pos x="440" y="503"/>
                    </a:cxn>
                    <a:cxn ang="0">
                      <a:pos x="72" y="325"/>
                    </a:cxn>
                    <a:cxn ang="0">
                      <a:pos x="58" y="325"/>
                    </a:cxn>
                    <a:cxn ang="0">
                      <a:pos x="36" y="325"/>
                    </a:cxn>
                    <a:cxn ang="0">
                      <a:pos x="36" y="314"/>
                    </a:cxn>
                    <a:cxn ang="0">
                      <a:pos x="29" y="304"/>
                    </a:cxn>
                    <a:cxn ang="0">
                      <a:pos x="29" y="293"/>
                    </a:cxn>
                    <a:cxn ang="0">
                      <a:pos x="22" y="283"/>
                    </a:cxn>
                    <a:cxn ang="0">
                      <a:pos x="22" y="272"/>
                    </a:cxn>
                    <a:cxn ang="0">
                      <a:pos x="22" y="251"/>
                    </a:cxn>
                    <a:cxn ang="0">
                      <a:pos x="15" y="241"/>
                    </a:cxn>
                    <a:cxn ang="0">
                      <a:pos x="15" y="220"/>
                    </a:cxn>
                    <a:cxn ang="0">
                      <a:pos x="15" y="199"/>
                    </a:cxn>
                    <a:cxn ang="0">
                      <a:pos x="8" y="178"/>
                    </a:cxn>
                    <a:cxn ang="0">
                      <a:pos x="8" y="167"/>
                    </a:cxn>
                    <a:cxn ang="0">
                      <a:pos x="8" y="157"/>
                    </a:cxn>
                    <a:cxn ang="0">
                      <a:pos x="8" y="136"/>
                    </a:cxn>
                    <a:cxn ang="0">
                      <a:pos x="0" y="115"/>
                    </a:cxn>
                    <a:cxn ang="0">
                      <a:pos x="0" y="105"/>
                    </a:cxn>
                    <a:cxn ang="0">
                      <a:pos x="0" y="94"/>
                    </a:cxn>
                    <a:cxn ang="0">
                      <a:pos x="0" y="73"/>
                    </a:cxn>
                    <a:cxn ang="0">
                      <a:pos x="0" y="63"/>
                    </a:cxn>
                    <a:cxn ang="0">
                      <a:pos x="0" y="42"/>
                    </a:cxn>
                    <a:cxn ang="0">
                      <a:pos x="0" y="31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6" h="670">
                      <a:moveTo>
                        <a:pt x="0" y="0"/>
                      </a:moveTo>
                      <a:lnTo>
                        <a:pt x="22" y="21"/>
                      </a:lnTo>
                      <a:lnTo>
                        <a:pt x="29" y="21"/>
                      </a:lnTo>
                      <a:lnTo>
                        <a:pt x="750" y="366"/>
                      </a:lnTo>
                      <a:lnTo>
                        <a:pt x="743" y="398"/>
                      </a:lnTo>
                      <a:lnTo>
                        <a:pt x="750" y="440"/>
                      </a:lnTo>
                      <a:lnTo>
                        <a:pt x="750" y="503"/>
                      </a:lnTo>
                      <a:lnTo>
                        <a:pt x="758" y="565"/>
                      </a:lnTo>
                      <a:lnTo>
                        <a:pt x="765" y="618"/>
                      </a:lnTo>
                      <a:lnTo>
                        <a:pt x="779" y="660"/>
                      </a:lnTo>
                      <a:lnTo>
                        <a:pt x="786" y="670"/>
                      </a:lnTo>
                      <a:lnTo>
                        <a:pt x="440" y="503"/>
                      </a:lnTo>
                      <a:lnTo>
                        <a:pt x="72" y="325"/>
                      </a:lnTo>
                      <a:lnTo>
                        <a:pt x="58" y="325"/>
                      </a:lnTo>
                      <a:lnTo>
                        <a:pt x="36" y="325"/>
                      </a:lnTo>
                      <a:lnTo>
                        <a:pt x="36" y="314"/>
                      </a:lnTo>
                      <a:lnTo>
                        <a:pt x="29" y="304"/>
                      </a:lnTo>
                      <a:lnTo>
                        <a:pt x="29" y="293"/>
                      </a:lnTo>
                      <a:lnTo>
                        <a:pt x="22" y="283"/>
                      </a:lnTo>
                      <a:lnTo>
                        <a:pt x="22" y="272"/>
                      </a:lnTo>
                      <a:lnTo>
                        <a:pt x="22" y="251"/>
                      </a:lnTo>
                      <a:lnTo>
                        <a:pt x="15" y="241"/>
                      </a:lnTo>
                      <a:lnTo>
                        <a:pt x="15" y="220"/>
                      </a:lnTo>
                      <a:lnTo>
                        <a:pt x="15" y="199"/>
                      </a:lnTo>
                      <a:lnTo>
                        <a:pt x="8" y="178"/>
                      </a:lnTo>
                      <a:lnTo>
                        <a:pt x="8" y="167"/>
                      </a:lnTo>
                      <a:lnTo>
                        <a:pt x="8" y="157"/>
                      </a:lnTo>
                      <a:lnTo>
                        <a:pt x="8" y="136"/>
                      </a:lnTo>
                      <a:lnTo>
                        <a:pt x="0" y="115"/>
                      </a:lnTo>
                      <a:lnTo>
                        <a:pt x="0" y="105"/>
                      </a:lnTo>
                      <a:lnTo>
                        <a:pt x="0" y="94"/>
                      </a:lnTo>
                      <a:lnTo>
                        <a:pt x="0" y="73"/>
                      </a:lnTo>
                      <a:lnTo>
                        <a:pt x="0" y="63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33" name="Freeform 69"/>
                <p:cNvSpPr>
                  <a:spLocks/>
                </p:cNvSpPr>
                <p:nvPr/>
              </p:nvSpPr>
              <p:spPr bwMode="auto">
                <a:xfrm>
                  <a:off x="2288" y="4000"/>
                  <a:ext cx="783" cy="6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1"/>
                    </a:cxn>
                    <a:cxn ang="0">
                      <a:pos x="29" y="21"/>
                    </a:cxn>
                    <a:cxn ang="0">
                      <a:pos x="750" y="366"/>
                    </a:cxn>
                    <a:cxn ang="0">
                      <a:pos x="743" y="398"/>
                    </a:cxn>
                    <a:cxn ang="0">
                      <a:pos x="750" y="440"/>
                    </a:cxn>
                    <a:cxn ang="0">
                      <a:pos x="750" y="503"/>
                    </a:cxn>
                    <a:cxn ang="0">
                      <a:pos x="758" y="565"/>
                    </a:cxn>
                    <a:cxn ang="0">
                      <a:pos x="765" y="618"/>
                    </a:cxn>
                    <a:cxn ang="0">
                      <a:pos x="779" y="660"/>
                    </a:cxn>
                    <a:cxn ang="0">
                      <a:pos x="786" y="670"/>
                    </a:cxn>
                    <a:cxn ang="0">
                      <a:pos x="440" y="503"/>
                    </a:cxn>
                    <a:cxn ang="0">
                      <a:pos x="72" y="325"/>
                    </a:cxn>
                    <a:cxn ang="0">
                      <a:pos x="58" y="325"/>
                    </a:cxn>
                    <a:cxn ang="0">
                      <a:pos x="36" y="325"/>
                    </a:cxn>
                    <a:cxn ang="0">
                      <a:pos x="36" y="314"/>
                    </a:cxn>
                    <a:cxn ang="0">
                      <a:pos x="29" y="304"/>
                    </a:cxn>
                    <a:cxn ang="0">
                      <a:pos x="29" y="293"/>
                    </a:cxn>
                    <a:cxn ang="0">
                      <a:pos x="22" y="283"/>
                    </a:cxn>
                    <a:cxn ang="0">
                      <a:pos x="22" y="272"/>
                    </a:cxn>
                    <a:cxn ang="0">
                      <a:pos x="22" y="251"/>
                    </a:cxn>
                    <a:cxn ang="0">
                      <a:pos x="15" y="241"/>
                    </a:cxn>
                    <a:cxn ang="0">
                      <a:pos x="15" y="220"/>
                    </a:cxn>
                    <a:cxn ang="0">
                      <a:pos x="15" y="199"/>
                    </a:cxn>
                    <a:cxn ang="0">
                      <a:pos x="8" y="178"/>
                    </a:cxn>
                    <a:cxn ang="0">
                      <a:pos x="8" y="167"/>
                    </a:cxn>
                    <a:cxn ang="0">
                      <a:pos x="8" y="157"/>
                    </a:cxn>
                    <a:cxn ang="0">
                      <a:pos x="8" y="136"/>
                    </a:cxn>
                    <a:cxn ang="0">
                      <a:pos x="0" y="115"/>
                    </a:cxn>
                    <a:cxn ang="0">
                      <a:pos x="0" y="105"/>
                    </a:cxn>
                    <a:cxn ang="0">
                      <a:pos x="0" y="94"/>
                    </a:cxn>
                    <a:cxn ang="0">
                      <a:pos x="0" y="73"/>
                    </a:cxn>
                    <a:cxn ang="0">
                      <a:pos x="0" y="63"/>
                    </a:cxn>
                    <a:cxn ang="0">
                      <a:pos x="0" y="42"/>
                    </a:cxn>
                    <a:cxn ang="0">
                      <a:pos x="0" y="31"/>
                    </a:cxn>
                    <a:cxn ang="0">
                      <a:pos x="0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86" h="670">
                      <a:moveTo>
                        <a:pt x="0" y="0"/>
                      </a:moveTo>
                      <a:lnTo>
                        <a:pt x="22" y="21"/>
                      </a:lnTo>
                      <a:lnTo>
                        <a:pt x="29" y="21"/>
                      </a:lnTo>
                      <a:lnTo>
                        <a:pt x="750" y="366"/>
                      </a:lnTo>
                      <a:lnTo>
                        <a:pt x="743" y="398"/>
                      </a:lnTo>
                      <a:lnTo>
                        <a:pt x="750" y="440"/>
                      </a:lnTo>
                      <a:lnTo>
                        <a:pt x="750" y="503"/>
                      </a:lnTo>
                      <a:lnTo>
                        <a:pt x="758" y="565"/>
                      </a:lnTo>
                      <a:lnTo>
                        <a:pt x="765" y="618"/>
                      </a:lnTo>
                      <a:lnTo>
                        <a:pt x="779" y="660"/>
                      </a:lnTo>
                      <a:lnTo>
                        <a:pt x="786" y="670"/>
                      </a:lnTo>
                      <a:lnTo>
                        <a:pt x="440" y="503"/>
                      </a:lnTo>
                      <a:lnTo>
                        <a:pt x="72" y="325"/>
                      </a:lnTo>
                      <a:lnTo>
                        <a:pt x="58" y="325"/>
                      </a:lnTo>
                      <a:lnTo>
                        <a:pt x="36" y="325"/>
                      </a:lnTo>
                      <a:lnTo>
                        <a:pt x="36" y="314"/>
                      </a:lnTo>
                      <a:lnTo>
                        <a:pt x="29" y="304"/>
                      </a:lnTo>
                      <a:lnTo>
                        <a:pt x="29" y="293"/>
                      </a:lnTo>
                      <a:lnTo>
                        <a:pt x="22" y="283"/>
                      </a:lnTo>
                      <a:lnTo>
                        <a:pt x="22" y="272"/>
                      </a:lnTo>
                      <a:lnTo>
                        <a:pt x="22" y="251"/>
                      </a:lnTo>
                      <a:lnTo>
                        <a:pt x="15" y="241"/>
                      </a:lnTo>
                      <a:lnTo>
                        <a:pt x="15" y="220"/>
                      </a:lnTo>
                      <a:lnTo>
                        <a:pt x="15" y="199"/>
                      </a:lnTo>
                      <a:lnTo>
                        <a:pt x="8" y="178"/>
                      </a:lnTo>
                      <a:lnTo>
                        <a:pt x="8" y="167"/>
                      </a:lnTo>
                      <a:lnTo>
                        <a:pt x="8" y="157"/>
                      </a:lnTo>
                      <a:lnTo>
                        <a:pt x="8" y="136"/>
                      </a:lnTo>
                      <a:lnTo>
                        <a:pt x="0" y="115"/>
                      </a:lnTo>
                      <a:lnTo>
                        <a:pt x="0" y="105"/>
                      </a:lnTo>
                      <a:lnTo>
                        <a:pt x="0" y="94"/>
                      </a:lnTo>
                      <a:lnTo>
                        <a:pt x="0" y="73"/>
                      </a:lnTo>
                      <a:lnTo>
                        <a:pt x="0" y="63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80" name="Group 70"/>
              <p:cNvGrpSpPr>
                <a:grpSpLocks/>
              </p:cNvGrpSpPr>
              <p:nvPr/>
            </p:nvGrpSpPr>
            <p:grpSpPr bwMode="auto">
              <a:xfrm>
                <a:off x="486" y="1600"/>
                <a:ext cx="1112" cy="850"/>
                <a:chOff x="2310" y="4020"/>
                <a:chExt cx="750" cy="607"/>
              </a:xfrm>
            </p:grpSpPr>
            <p:sp>
              <p:nvSpPr>
                <p:cNvPr id="548935" name="Freeform 71"/>
                <p:cNvSpPr>
                  <a:spLocks/>
                </p:cNvSpPr>
                <p:nvPr/>
              </p:nvSpPr>
              <p:spPr bwMode="auto">
                <a:xfrm>
                  <a:off x="2312" y="4021"/>
                  <a:ext cx="727" cy="37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28" y="345"/>
                    </a:cxn>
                    <a:cxn ang="0">
                      <a:pos x="721" y="377"/>
                    </a:cxn>
                    <a:cxn ang="0">
                      <a:pos x="570" y="293"/>
                    </a:cxn>
                    <a:cxn ang="0">
                      <a:pos x="433" y="230"/>
                    </a:cxn>
                    <a:cxn ang="0">
                      <a:pos x="303" y="157"/>
                    </a:cxn>
                    <a:cxn ang="0">
                      <a:pos x="187" y="9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728" h="377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28" y="345"/>
                      </a:lnTo>
                      <a:lnTo>
                        <a:pt x="721" y="377"/>
                      </a:lnTo>
                      <a:lnTo>
                        <a:pt x="570" y="293"/>
                      </a:lnTo>
                      <a:lnTo>
                        <a:pt x="433" y="230"/>
                      </a:lnTo>
                      <a:lnTo>
                        <a:pt x="303" y="157"/>
                      </a:lnTo>
                      <a:lnTo>
                        <a:pt x="187" y="9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36" name="Freeform 72"/>
                <p:cNvSpPr>
                  <a:spLocks/>
                </p:cNvSpPr>
                <p:nvPr/>
              </p:nvSpPr>
              <p:spPr bwMode="auto">
                <a:xfrm>
                  <a:off x="2844" y="4337"/>
                  <a:ext cx="188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6" y="31"/>
                    </a:cxn>
                    <a:cxn ang="0">
                      <a:pos x="108" y="42"/>
                    </a:cxn>
                    <a:cxn ang="0">
                      <a:pos x="137" y="52"/>
                    </a:cxn>
                    <a:cxn ang="0">
                      <a:pos x="187" y="84"/>
                    </a:cxn>
                    <a:cxn ang="0">
                      <a:pos x="122" y="52"/>
                    </a:cxn>
                    <a:cxn ang="0">
                      <a:pos x="72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7" h="84">
                      <a:moveTo>
                        <a:pt x="0" y="0"/>
                      </a:moveTo>
                      <a:lnTo>
                        <a:pt x="86" y="31"/>
                      </a:lnTo>
                      <a:lnTo>
                        <a:pt x="108" y="42"/>
                      </a:lnTo>
                      <a:lnTo>
                        <a:pt x="137" y="52"/>
                      </a:lnTo>
                      <a:lnTo>
                        <a:pt x="187" y="84"/>
                      </a:lnTo>
                      <a:lnTo>
                        <a:pt x="122" y="52"/>
                      </a:lnTo>
                      <a:lnTo>
                        <a:pt x="72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37" name="Freeform 73"/>
                <p:cNvSpPr>
                  <a:spLocks/>
                </p:cNvSpPr>
                <p:nvPr/>
              </p:nvSpPr>
              <p:spPr bwMode="auto">
                <a:xfrm>
                  <a:off x="2930" y="4446"/>
                  <a:ext cx="110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21"/>
                    </a:cxn>
                    <a:cxn ang="0">
                      <a:pos x="72" y="31"/>
                    </a:cxn>
                    <a:cxn ang="0">
                      <a:pos x="108" y="52"/>
                    </a:cxn>
                    <a:cxn ang="0">
                      <a:pos x="108" y="52"/>
                    </a:cxn>
                    <a:cxn ang="0">
                      <a:pos x="58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8" h="52">
                      <a:moveTo>
                        <a:pt x="0" y="0"/>
                      </a:moveTo>
                      <a:lnTo>
                        <a:pt x="51" y="21"/>
                      </a:lnTo>
                      <a:lnTo>
                        <a:pt x="72" y="31"/>
                      </a:lnTo>
                      <a:lnTo>
                        <a:pt x="108" y="52"/>
                      </a:lnTo>
                      <a:lnTo>
                        <a:pt x="108" y="52"/>
                      </a:lnTo>
                      <a:lnTo>
                        <a:pt x="58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38" name="Freeform 74"/>
                <p:cNvSpPr>
                  <a:spLocks/>
                </p:cNvSpPr>
                <p:nvPr/>
              </p:nvSpPr>
              <p:spPr bwMode="auto">
                <a:xfrm>
                  <a:off x="2759" y="4428"/>
                  <a:ext cx="295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74"/>
                    </a:cxn>
                    <a:cxn ang="0">
                      <a:pos x="224" y="105"/>
                    </a:cxn>
                    <a:cxn ang="0">
                      <a:pos x="289" y="136"/>
                    </a:cxn>
                    <a:cxn ang="0">
                      <a:pos x="296" y="147"/>
                    </a:cxn>
                    <a:cxn ang="0">
                      <a:pos x="166" y="84"/>
                    </a:cxn>
                    <a:cxn ang="0">
                      <a:pos x="65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6" h="147">
                      <a:moveTo>
                        <a:pt x="0" y="0"/>
                      </a:moveTo>
                      <a:lnTo>
                        <a:pt x="144" y="74"/>
                      </a:lnTo>
                      <a:lnTo>
                        <a:pt x="224" y="105"/>
                      </a:lnTo>
                      <a:lnTo>
                        <a:pt x="289" y="136"/>
                      </a:lnTo>
                      <a:lnTo>
                        <a:pt x="296" y="147"/>
                      </a:lnTo>
                      <a:lnTo>
                        <a:pt x="166" y="84"/>
                      </a:lnTo>
                      <a:lnTo>
                        <a:pt x="65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39" name="Freeform 75"/>
                <p:cNvSpPr>
                  <a:spLocks/>
                </p:cNvSpPr>
                <p:nvPr/>
              </p:nvSpPr>
              <p:spPr bwMode="auto">
                <a:xfrm>
                  <a:off x="2948" y="4471"/>
                  <a:ext cx="92" cy="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3" y="42"/>
                    </a:cxn>
                    <a:cxn ang="0">
                      <a:pos x="93" y="53"/>
                    </a:cxn>
                    <a:cxn ang="0">
                      <a:pos x="57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53">
                      <a:moveTo>
                        <a:pt x="0" y="0"/>
                      </a:moveTo>
                      <a:lnTo>
                        <a:pt x="93" y="42"/>
                      </a:lnTo>
                      <a:lnTo>
                        <a:pt x="93" y="53"/>
                      </a:lnTo>
                      <a:lnTo>
                        <a:pt x="57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40" name="Freeform 76"/>
                <p:cNvSpPr>
                  <a:spLocks/>
                </p:cNvSpPr>
                <p:nvPr/>
              </p:nvSpPr>
              <p:spPr bwMode="auto">
                <a:xfrm>
                  <a:off x="2967" y="4578"/>
                  <a:ext cx="93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" y="42"/>
                    </a:cxn>
                    <a:cxn ang="0">
                      <a:pos x="94" y="52"/>
                    </a:cxn>
                    <a:cxn ang="0">
                      <a:pos x="94" y="52"/>
                    </a:cxn>
                    <a:cxn ang="0">
                      <a:pos x="65" y="42"/>
                    </a:cxn>
                    <a:cxn ang="0">
                      <a:pos x="15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" h="52">
                      <a:moveTo>
                        <a:pt x="0" y="0"/>
                      </a:moveTo>
                      <a:lnTo>
                        <a:pt x="72" y="42"/>
                      </a:lnTo>
                      <a:lnTo>
                        <a:pt x="94" y="52"/>
                      </a:lnTo>
                      <a:lnTo>
                        <a:pt x="94" y="52"/>
                      </a:lnTo>
                      <a:lnTo>
                        <a:pt x="65" y="42"/>
                      </a:lnTo>
                      <a:lnTo>
                        <a:pt x="15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81" name="Group 77"/>
              <p:cNvGrpSpPr>
                <a:grpSpLocks/>
              </p:cNvGrpSpPr>
              <p:nvPr/>
            </p:nvGrpSpPr>
            <p:grpSpPr bwMode="auto">
              <a:xfrm>
                <a:off x="1578" y="957"/>
                <a:ext cx="1134" cy="1142"/>
                <a:chOff x="3046" y="3559"/>
                <a:chExt cx="764" cy="817"/>
              </a:xfrm>
            </p:grpSpPr>
            <p:sp>
              <p:nvSpPr>
                <p:cNvPr id="548942" name="Freeform 78"/>
                <p:cNvSpPr>
                  <a:spLocks/>
                </p:cNvSpPr>
                <p:nvPr/>
              </p:nvSpPr>
              <p:spPr bwMode="auto">
                <a:xfrm>
                  <a:off x="3046" y="3558"/>
                  <a:ext cx="764" cy="833"/>
                </a:xfrm>
                <a:custGeom>
                  <a:avLst/>
                  <a:gdLst/>
                  <a:ahLst/>
                  <a:cxnLst>
                    <a:cxn ang="0">
                      <a:pos x="0" y="796"/>
                    </a:cxn>
                    <a:cxn ang="0">
                      <a:pos x="0" y="817"/>
                    </a:cxn>
                    <a:cxn ang="0">
                      <a:pos x="764" y="21"/>
                    </a:cxn>
                    <a:cxn ang="0">
                      <a:pos x="764" y="0"/>
                    </a:cxn>
                    <a:cxn ang="0">
                      <a:pos x="0" y="796"/>
                    </a:cxn>
                  </a:cxnLst>
                  <a:rect l="0" t="0" r="r" b="b"/>
                  <a:pathLst>
                    <a:path w="764" h="817">
                      <a:moveTo>
                        <a:pt x="0" y="796"/>
                      </a:moveTo>
                      <a:lnTo>
                        <a:pt x="0" y="817"/>
                      </a:lnTo>
                      <a:lnTo>
                        <a:pt x="764" y="21"/>
                      </a:lnTo>
                      <a:lnTo>
                        <a:pt x="764" y="0"/>
                      </a:lnTo>
                      <a:lnTo>
                        <a:pt x="0" y="796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43" name="Freeform 79"/>
                <p:cNvSpPr>
                  <a:spLocks/>
                </p:cNvSpPr>
                <p:nvPr/>
              </p:nvSpPr>
              <p:spPr bwMode="auto">
                <a:xfrm>
                  <a:off x="3046" y="3558"/>
                  <a:ext cx="764" cy="833"/>
                </a:xfrm>
                <a:custGeom>
                  <a:avLst/>
                  <a:gdLst/>
                  <a:ahLst/>
                  <a:cxnLst>
                    <a:cxn ang="0">
                      <a:pos x="0" y="796"/>
                    </a:cxn>
                    <a:cxn ang="0">
                      <a:pos x="0" y="817"/>
                    </a:cxn>
                    <a:cxn ang="0">
                      <a:pos x="764" y="21"/>
                    </a:cxn>
                    <a:cxn ang="0">
                      <a:pos x="764" y="0"/>
                    </a:cxn>
                    <a:cxn ang="0">
                      <a:pos x="0" y="796"/>
                    </a:cxn>
                  </a:cxnLst>
                  <a:rect l="0" t="0" r="r" b="b"/>
                  <a:pathLst>
                    <a:path w="764" h="817">
                      <a:moveTo>
                        <a:pt x="0" y="796"/>
                      </a:moveTo>
                      <a:lnTo>
                        <a:pt x="0" y="817"/>
                      </a:lnTo>
                      <a:lnTo>
                        <a:pt x="764" y="21"/>
                      </a:lnTo>
                      <a:lnTo>
                        <a:pt x="764" y="0"/>
                      </a:lnTo>
                      <a:lnTo>
                        <a:pt x="0" y="796"/>
                      </a:lnTo>
                    </a:path>
                  </a:pathLst>
                </a:custGeom>
                <a:noFill/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82" name="Group 80"/>
              <p:cNvGrpSpPr>
                <a:grpSpLocks/>
              </p:cNvGrpSpPr>
              <p:nvPr/>
            </p:nvGrpSpPr>
            <p:grpSpPr bwMode="auto">
              <a:xfrm>
                <a:off x="496" y="677"/>
                <a:ext cx="2216" cy="1392"/>
                <a:chOff x="2317" y="3360"/>
                <a:chExt cx="1493" cy="995"/>
              </a:xfrm>
            </p:grpSpPr>
            <p:sp>
              <p:nvSpPr>
                <p:cNvPr id="548945" name="Freeform 81"/>
                <p:cNvSpPr>
                  <a:spLocks/>
                </p:cNvSpPr>
                <p:nvPr/>
              </p:nvSpPr>
              <p:spPr bwMode="auto">
                <a:xfrm>
                  <a:off x="2314" y="3359"/>
                  <a:ext cx="1493" cy="996"/>
                </a:xfrm>
                <a:custGeom>
                  <a:avLst/>
                  <a:gdLst/>
                  <a:ahLst/>
                  <a:cxnLst>
                    <a:cxn ang="0">
                      <a:pos x="0" y="649"/>
                    </a:cxn>
                    <a:cxn ang="0">
                      <a:pos x="794" y="0"/>
                    </a:cxn>
                    <a:cxn ang="0">
                      <a:pos x="1493" y="199"/>
                    </a:cxn>
                    <a:cxn ang="0">
                      <a:pos x="729" y="995"/>
                    </a:cxn>
                    <a:cxn ang="0">
                      <a:pos x="0" y="649"/>
                    </a:cxn>
                  </a:cxnLst>
                  <a:rect l="0" t="0" r="r" b="b"/>
                  <a:pathLst>
                    <a:path w="1493" h="995">
                      <a:moveTo>
                        <a:pt x="0" y="649"/>
                      </a:moveTo>
                      <a:lnTo>
                        <a:pt x="794" y="0"/>
                      </a:lnTo>
                      <a:lnTo>
                        <a:pt x="1493" y="199"/>
                      </a:lnTo>
                      <a:lnTo>
                        <a:pt x="729" y="995"/>
                      </a:lnTo>
                      <a:lnTo>
                        <a:pt x="0" y="649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46" name="Freeform 82"/>
                <p:cNvSpPr>
                  <a:spLocks/>
                </p:cNvSpPr>
                <p:nvPr/>
              </p:nvSpPr>
              <p:spPr bwMode="auto">
                <a:xfrm>
                  <a:off x="2314" y="3359"/>
                  <a:ext cx="1493" cy="996"/>
                </a:xfrm>
                <a:custGeom>
                  <a:avLst/>
                  <a:gdLst/>
                  <a:ahLst/>
                  <a:cxnLst>
                    <a:cxn ang="0">
                      <a:pos x="0" y="649"/>
                    </a:cxn>
                    <a:cxn ang="0">
                      <a:pos x="794" y="0"/>
                    </a:cxn>
                    <a:cxn ang="0">
                      <a:pos x="1493" y="199"/>
                    </a:cxn>
                    <a:cxn ang="0">
                      <a:pos x="729" y="995"/>
                    </a:cxn>
                    <a:cxn ang="0">
                      <a:pos x="0" y="649"/>
                    </a:cxn>
                  </a:cxnLst>
                  <a:rect l="0" t="0" r="r" b="b"/>
                  <a:pathLst>
                    <a:path w="1493" h="995">
                      <a:moveTo>
                        <a:pt x="0" y="649"/>
                      </a:moveTo>
                      <a:lnTo>
                        <a:pt x="794" y="0"/>
                      </a:lnTo>
                      <a:lnTo>
                        <a:pt x="1493" y="199"/>
                      </a:lnTo>
                      <a:lnTo>
                        <a:pt x="729" y="995"/>
                      </a:lnTo>
                      <a:lnTo>
                        <a:pt x="0" y="649"/>
                      </a:lnTo>
                    </a:path>
                  </a:pathLst>
                </a:custGeom>
                <a:solidFill>
                  <a:srgbClr val="FFFFCC"/>
                </a:solidFill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sp>
            <p:nvSpPr>
              <p:cNvPr id="548947" name="Freeform 83"/>
              <p:cNvSpPr>
                <a:spLocks/>
              </p:cNvSpPr>
              <p:nvPr/>
            </p:nvSpPr>
            <p:spPr bwMode="auto">
              <a:xfrm>
                <a:off x="442" y="1557"/>
                <a:ext cx="1137" cy="544"/>
              </a:xfrm>
              <a:custGeom>
                <a:avLst/>
                <a:gdLst/>
                <a:ahLst/>
                <a:cxnLst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9" y="21"/>
                  </a:cxn>
                  <a:cxn ang="0">
                    <a:pos x="36" y="21"/>
                  </a:cxn>
                  <a:cxn ang="0">
                    <a:pos x="765" y="367"/>
                  </a:cxn>
                  <a:cxn ang="0">
                    <a:pos x="765" y="388"/>
                  </a:cxn>
                  <a:cxn ang="0">
                    <a:pos x="36" y="32"/>
                  </a:cxn>
                  <a:cxn ang="0">
                    <a:pos x="29" y="32"/>
                  </a:cxn>
                </a:cxnLst>
                <a:rect l="0" t="0" r="r" b="b"/>
                <a:pathLst>
                  <a:path w="765" h="388">
                    <a:moveTo>
                      <a:pt x="29" y="3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9" y="21"/>
                    </a:lnTo>
                    <a:lnTo>
                      <a:pt x="36" y="21"/>
                    </a:lnTo>
                    <a:lnTo>
                      <a:pt x="765" y="367"/>
                    </a:lnTo>
                    <a:lnTo>
                      <a:pt x="765" y="388"/>
                    </a:lnTo>
                    <a:lnTo>
                      <a:pt x="36" y="32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pl-PL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62484" name="Group 84"/>
              <p:cNvGrpSpPr>
                <a:grpSpLocks/>
              </p:cNvGrpSpPr>
              <p:nvPr/>
            </p:nvGrpSpPr>
            <p:grpSpPr bwMode="auto">
              <a:xfrm>
                <a:off x="496" y="2042"/>
                <a:ext cx="1124" cy="526"/>
                <a:chOff x="2317" y="4334"/>
                <a:chExt cx="757" cy="377"/>
              </a:xfrm>
            </p:grpSpPr>
            <p:sp>
              <p:nvSpPr>
                <p:cNvPr id="548949" name="Freeform 85"/>
                <p:cNvSpPr>
                  <a:spLocks/>
                </p:cNvSpPr>
                <p:nvPr/>
              </p:nvSpPr>
              <p:spPr bwMode="auto">
                <a:xfrm>
                  <a:off x="2314" y="4349"/>
                  <a:ext cx="757" cy="36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2" y="10"/>
                    </a:cxn>
                    <a:cxn ang="0">
                      <a:pos x="36" y="21"/>
                    </a:cxn>
                    <a:cxn ang="0">
                      <a:pos x="757" y="377"/>
                    </a:cxn>
                    <a:cxn ang="0">
                      <a:pos x="757" y="36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757" h="377">
                      <a:moveTo>
                        <a:pt x="22" y="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2" y="10"/>
                      </a:lnTo>
                      <a:lnTo>
                        <a:pt x="36" y="21"/>
                      </a:lnTo>
                      <a:lnTo>
                        <a:pt x="757" y="377"/>
                      </a:lnTo>
                      <a:lnTo>
                        <a:pt x="757" y="36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50" name="Freeform 86"/>
                <p:cNvSpPr>
                  <a:spLocks/>
                </p:cNvSpPr>
                <p:nvPr/>
              </p:nvSpPr>
              <p:spPr bwMode="auto">
                <a:xfrm>
                  <a:off x="2314" y="4349"/>
                  <a:ext cx="757" cy="36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2" y="10"/>
                    </a:cxn>
                    <a:cxn ang="0">
                      <a:pos x="36" y="21"/>
                    </a:cxn>
                    <a:cxn ang="0">
                      <a:pos x="757" y="377"/>
                    </a:cxn>
                    <a:cxn ang="0">
                      <a:pos x="757" y="36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757" h="377">
                      <a:moveTo>
                        <a:pt x="22" y="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2" y="10"/>
                      </a:lnTo>
                      <a:lnTo>
                        <a:pt x="36" y="21"/>
                      </a:lnTo>
                      <a:lnTo>
                        <a:pt x="757" y="377"/>
                      </a:lnTo>
                      <a:lnTo>
                        <a:pt x="757" y="367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85" name="Group 87"/>
              <p:cNvGrpSpPr>
                <a:grpSpLocks/>
              </p:cNvGrpSpPr>
              <p:nvPr/>
            </p:nvGrpSpPr>
            <p:grpSpPr bwMode="auto">
              <a:xfrm>
                <a:off x="2230" y="1132"/>
                <a:ext cx="448" cy="659"/>
                <a:chOff x="3486" y="3685"/>
                <a:chExt cx="302" cy="471"/>
              </a:xfrm>
            </p:grpSpPr>
            <p:sp>
              <p:nvSpPr>
                <p:cNvPr id="548952" name="Freeform 88"/>
                <p:cNvSpPr>
                  <a:spLocks/>
                </p:cNvSpPr>
                <p:nvPr/>
              </p:nvSpPr>
              <p:spPr bwMode="auto">
                <a:xfrm>
                  <a:off x="3486" y="3821"/>
                  <a:ext cx="295" cy="350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0" y="335"/>
                    </a:cxn>
                    <a:cxn ang="0">
                      <a:pos x="295" y="10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295" h="335">
                      <a:moveTo>
                        <a:pt x="295" y="0"/>
                      </a:moveTo>
                      <a:lnTo>
                        <a:pt x="0" y="335"/>
                      </a:lnTo>
                      <a:lnTo>
                        <a:pt x="295" y="10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53" name="Freeform 89"/>
                <p:cNvSpPr>
                  <a:spLocks/>
                </p:cNvSpPr>
                <p:nvPr/>
              </p:nvSpPr>
              <p:spPr bwMode="auto">
                <a:xfrm>
                  <a:off x="3630" y="3853"/>
                  <a:ext cx="155" cy="166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158" y="0"/>
                    </a:cxn>
                    <a:cxn ang="0">
                      <a:pos x="158" y="11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58" h="168">
                      <a:moveTo>
                        <a:pt x="0" y="168"/>
                      </a:moveTo>
                      <a:lnTo>
                        <a:pt x="158" y="0"/>
                      </a:lnTo>
                      <a:lnTo>
                        <a:pt x="158" y="1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54" name="Freeform 90"/>
                <p:cNvSpPr>
                  <a:spLocks/>
                </p:cNvSpPr>
                <p:nvPr/>
              </p:nvSpPr>
              <p:spPr bwMode="auto">
                <a:xfrm>
                  <a:off x="3620" y="3684"/>
                  <a:ext cx="147" cy="157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151" h="157">
                      <a:moveTo>
                        <a:pt x="0" y="157"/>
                      </a:move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86" name="Group 91"/>
              <p:cNvGrpSpPr>
                <a:grpSpLocks/>
              </p:cNvGrpSpPr>
              <p:nvPr/>
            </p:nvGrpSpPr>
            <p:grpSpPr bwMode="auto">
              <a:xfrm>
                <a:off x="464" y="663"/>
                <a:ext cx="1187" cy="923"/>
                <a:chOff x="2296" y="3349"/>
                <a:chExt cx="800" cy="660"/>
              </a:xfrm>
            </p:grpSpPr>
            <p:sp>
              <p:nvSpPr>
                <p:cNvPr id="548956" name="Freeform 92"/>
                <p:cNvSpPr>
                  <a:spLocks/>
                </p:cNvSpPr>
                <p:nvPr/>
              </p:nvSpPr>
              <p:spPr bwMode="auto">
                <a:xfrm>
                  <a:off x="2298" y="3349"/>
                  <a:ext cx="800" cy="66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778" y="0"/>
                    </a:cxn>
                    <a:cxn ang="0">
                      <a:pos x="800" y="11"/>
                    </a:cxn>
                    <a:cxn ang="0">
                      <a:pos x="14" y="660"/>
                    </a:cxn>
                    <a:cxn ang="0">
                      <a:pos x="0" y="639"/>
                    </a:cxn>
                  </a:cxnLst>
                  <a:rect l="0" t="0" r="r" b="b"/>
                  <a:pathLst>
                    <a:path w="800" h="660">
                      <a:moveTo>
                        <a:pt x="0" y="639"/>
                      </a:moveTo>
                      <a:lnTo>
                        <a:pt x="778" y="0"/>
                      </a:lnTo>
                      <a:lnTo>
                        <a:pt x="800" y="11"/>
                      </a:lnTo>
                      <a:lnTo>
                        <a:pt x="14" y="660"/>
                      </a:lnTo>
                      <a:lnTo>
                        <a:pt x="0" y="639"/>
                      </a:lnTo>
                      <a:close/>
                    </a:path>
                  </a:pathLst>
                </a:custGeom>
                <a:solidFill>
                  <a:srgbClr val="00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548957" name="Freeform 93"/>
                <p:cNvSpPr>
                  <a:spLocks/>
                </p:cNvSpPr>
                <p:nvPr/>
              </p:nvSpPr>
              <p:spPr bwMode="auto">
                <a:xfrm>
                  <a:off x="2298" y="3349"/>
                  <a:ext cx="800" cy="66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778" y="0"/>
                    </a:cxn>
                    <a:cxn ang="0">
                      <a:pos x="800" y="11"/>
                    </a:cxn>
                    <a:cxn ang="0">
                      <a:pos x="14" y="660"/>
                    </a:cxn>
                    <a:cxn ang="0">
                      <a:pos x="0" y="639"/>
                    </a:cxn>
                  </a:cxnLst>
                  <a:rect l="0" t="0" r="r" b="b"/>
                  <a:pathLst>
                    <a:path w="800" h="660">
                      <a:moveTo>
                        <a:pt x="0" y="639"/>
                      </a:moveTo>
                      <a:lnTo>
                        <a:pt x="778" y="0"/>
                      </a:lnTo>
                      <a:lnTo>
                        <a:pt x="800" y="11"/>
                      </a:lnTo>
                      <a:lnTo>
                        <a:pt x="14" y="660"/>
                      </a:lnTo>
                      <a:lnTo>
                        <a:pt x="0" y="639"/>
                      </a:lnTo>
                    </a:path>
                  </a:pathLst>
                </a:custGeom>
                <a:noFill/>
                <a:ln w="11113" cap="rnd">
                  <a:solidFill>
                    <a:srgbClr val="0066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pl-PL" sz="4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endParaRPr>
                </a:p>
              </p:txBody>
            </p:sp>
          </p:grpSp>
          <p:grpSp>
            <p:nvGrpSpPr>
              <p:cNvPr id="62487" name="Group 94"/>
              <p:cNvGrpSpPr>
                <a:grpSpLocks/>
              </p:cNvGrpSpPr>
              <p:nvPr/>
            </p:nvGrpSpPr>
            <p:grpSpPr bwMode="auto">
              <a:xfrm>
                <a:off x="1449" y="809"/>
                <a:ext cx="1049" cy="397"/>
                <a:chOff x="2959" y="3454"/>
                <a:chExt cx="707" cy="283"/>
              </a:xfrm>
            </p:grpSpPr>
            <p:grpSp>
              <p:nvGrpSpPr>
                <p:cNvPr id="62488" name="Group 95"/>
                <p:cNvGrpSpPr>
                  <a:grpSpLocks/>
                </p:cNvGrpSpPr>
                <p:nvPr/>
              </p:nvGrpSpPr>
              <p:grpSpPr bwMode="auto">
                <a:xfrm>
                  <a:off x="3010" y="3454"/>
                  <a:ext cx="656" cy="231"/>
                  <a:chOff x="3010" y="3454"/>
                  <a:chExt cx="656" cy="231"/>
                </a:xfrm>
              </p:grpSpPr>
              <p:sp>
                <p:nvSpPr>
                  <p:cNvPr id="548960" name="Freeform 96"/>
                  <p:cNvSpPr>
                    <a:spLocks/>
                  </p:cNvSpPr>
                  <p:nvPr/>
                </p:nvSpPr>
                <p:spPr bwMode="auto">
                  <a:xfrm>
                    <a:off x="3003" y="3454"/>
                    <a:ext cx="648" cy="231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0" y="21"/>
                      </a:cxn>
                      <a:cxn ang="0">
                        <a:pos x="641" y="231"/>
                      </a:cxn>
                      <a:cxn ang="0">
                        <a:pos x="656" y="210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656" h="231">
                        <a:moveTo>
                          <a:pt x="21" y="0"/>
                        </a:moveTo>
                        <a:lnTo>
                          <a:pt x="0" y="21"/>
                        </a:lnTo>
                        <a:lnTo>
                          <a:pt x="641" y="231"/>
                        </a:lnTo>
                        <a:lnTo>
                          <a:pt x="656" y="21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61" name="Freeform 97"/>
                  <p:cNvSpPr>
                    <a:spLocks/>
                  </p:cNvSpPr>
                  <p:nvPr/>
                </p:nvSpPr>
                <p:spPr bwMode="auto">
                  <a:xfrm>
                    <a:off x="3003" y="3454"/>
                    <a:ext cx="648" cy="231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0" y="21"/>
                      </a:cxn>
                      <a:cxn ang="0">
                        <a:pos x="641" y="231"/>
                      </a:cxn>
                      <a:cxn ang="0">
                        <a:pos x="656" y="210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656" h="231">
                        <a:moveTo>
                          <a:pt x="21" y="0"/>
                        </a:moveTo>
                        <a:lnTo>
                          <a:pt x="0" y="21"/>
                        </a:lnTo>
                        <a:lnTo>
                          <a:pt x="641" y="231"/>
                        </a:lnTo>
                        <a:lnTo>
                          <a:pt x="656" y="210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  <p:grpSp>
              <p:nvGrpSpPr>
                <p:cNvPr id="62489" name="Group 98"/>
                <p:cNvGrpSpPr>
                  <a:grpSpLocks/>
                </p:cNvGrpSpPr>
                <p:nvPr/>
              </p:nvGrpSpPr>
              <p:grpSpPr bwMode="auto">
                <a:xfrm>
                  <a:off x="2959" y="3496"/>
                  <a:ext cx="671" cy="241"/>
                  <a:chOff x="2959" y="3496"/>
                  <a:chExt cx="671" cy="241"/>
                </a:xfrm>
              </p:grpSpPr>
              <p:sp>
                <p:nvSpPr>
                  <p:cNvPr id="548963" name="Freeform 99"/>
                  <p:cNvSpPr>
                    <a:spLocks/>
                  </p:cNvSpPr>
                  <p:nvPr/>
                </p:nvSpPr>
                <p:spPr bwMode="auto">
                  <a:xfrm>
                    <a:off x="2960" y="3497"/>
                    <a:ext cx="667" cy="240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21"/>
                      </a:cxn>
                      <a:cxn ang="0">
                        <a:pos x="656" y="241"/>
                      </a:cxn>
                      <a:cxn ang="0">
                        <a:pos x="671" y="22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671" h="241">
                        <a:moveTo>
                          <a:pt x="22" y="0"/>
                        </a:moveTo>
                        <a:lnTo>
                          <a:pt x="0" y="21"/>
                        </a:lnTo>
                        <a:lnTo>
                          <a:pt x="656" y="241"/>
                        </a:lnTo>
                        <a:lnTo>
                          <a:pt x="671" y="22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66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8964" name="Freeform 100"/>
                  <p:cNvSpPr>
                    <a:spLocks/>
                  </p:cNvSpPr>
                  <p:nvPr/>
                </p:nvSpPr>
                <p:spPr bwMode="auto">
                  <a:xfrm>
                    <a:off x="2960" y="3497"/>
                    <a:ext cx="667" cy="240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0" y="21"/>
                      </a:cxn>
                      <a:cxn ang="0">
                        <a:pos x="656" y="241"/>
                      </a:cxn>
                      <a:cxn ang="0">
                        <a:pos x="671" y="220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671" h="241">
                        <a:moveTo>
                          <a:pt x="22" y="0"/>
                        </a:moveTo>
                        <a:lnTo>
                          <a:pt x="0" y="21"/>
                        </a:lnTo>
                        <a:lnTo>
                          <a:pt x="656" y="241"/>
                        </a:lnTo>
                        <a:lnTo>
                          <a:pt x="671" y="220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11113" cap="rnd">
                    <a:solidFill>
                      <a:srgbClr val="0066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pl-PL" sz="4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62473" name="WordArt 101"/>
            <p:cNvSpPr>
              <a:spLocks noChangeArrowheads="1" noChangeShapeType="1" noTextEdit="1"/>
            </p:cNvSpPr>
            <p:nvPr/>
          </p:nvSpPr>
          <p:spPr bwMode="auto">
            <a:xfrm rot="1564283">
              <a:off x="5401" y="2919"/>
              <a:ext cx="386" cy="30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1463"/>
                </a:avLst>
              </a:prstTxWarp>
            </a:bodyPr>
            <a:lstStyle/>
            <a:p>
              <a:pPr algn="ctr"/>
              <a:r>
                <a:rPr lang="pl-PL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Podręcznik </a:t>
              </a:r>
            </a:p>
            <a:p>
              <a:pPr algn="ctr"/>
              <a:r>
                <a:rPr lang="pl-PL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normalizacji </a:t>
              </a:r>
            </a:p>
            <a:p>
              <a:pPr algn="ctr"/>
              <a:r>
                <a:rPr lang="pl-PL" sz="1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obronnej</a:t>
              </a:r>
            </a:p>
          </p:txBody>
        </p:sp>
        <p:sp>
          <p:nvSpPr>
            <p:cNvPr id="62474" name="Text Box 102"/>
            <p:cNvSpPr txBox="1">
              <a:spLocks noChangeArrowheads="1"/>
            </p:cNvSpPr>
            <p:nvPr/>
          </p:nvSpPr>
          <p:spPr bwMode="auto">
            <a:xfrm>
              <a:off x="1202" y="3545"/>
              <a:ext cx="52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marL="188913" indent="-188913" algn="just" defTabSz="801688" eaLnBrk="0" hangingPunct="0">
                <a:lnSpc>
                  <a:spcPct val="80000"/>
                </a:lnSpc>
                <a:spcBef>
                  <a:spcPct val="50000"/>
                </a:spcBef>
                <a:buFont typeface="Arial" charset="0"/>
                <a:buChar char="•"/>
                <a:tabLst>
                  <a:tab pos="379413" algn="l"/>
                </a:tabLst>
              </a:pPr>
              <a:r>
                <a:rPr lang="pl-PL" altLang="pl-PL" sz="1000" b="1"/>
                <a:t>Określa strukturę i zasady redagowania planów operacyjnych organów administracji publicznej.</a:t>
              </a:r>
            </a:p>
            <a:p>
              <a:pPr marL="188913" indent="-188913" algn="just" defTabSz="801688" eaLnBrk="0" hangingPunct="0">
                <a:lnSpc>
                  <a:spcPct val="80000"/>
                </a:lnSpc>
                <a:spcBef>
                  <a:spcPct val="50000"/>
                </a:spcBef>
                <a:buFont typeface="Arial" charset="0"/>
                <a:buChar char="•"/>
                <a:tabLst>
                  <a:tab pos="379413" algn="l"/>
                </a:tabLst>
              </a:pPr>
              <a:r>
                <a:rPr lang="pl-PL" altLang="pl-PL" sz="1000" b="1"/>
                <a:t>Ustala wzory oraz sposób wykonywania poszczególnych elementów planu operacyjnego.</a:t>
              </a:r>
            </a:p>
            <a:p>
              <a:pPr marL="188913" indent="-188913" algn="just" defTabSz="801688" eaLnBrk="0" hangingPunct="0">
                <a:lnSpc>
                  <a:spcPct val="80000"/>
                </a:lnSpc>
                <a:spcBef>
                  <a:spcPct val="50000"/>
                </a:spcBef>
                <a:buFont typeface="Arial" charset="0"/>
                <a:buChar char="•"/>
                <a:tabLst>
                  <a:tab pos="379413" algn="l"/>
                </a:tabLst>
              </a:pPr>
              <a:r>
                <a:rPr lang="pl-PL" altLang="pl-PL" sz="1000" b="1"/>
                <a:t>Określa zasady i sposób aktualizacji planów operacyjnych.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1027113"/>
            <a:ext cx="12192000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PODSTAWY PRAWNE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55600" y="1724025"/>
            <a:ext cx="1144905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0000FF"/>
                </a:solidFill>
                <a:latin typeface="Arial" charset="0"/>
              </a:rPr>
              <a:t>Ustawa z dnia 21 listopada 1967 r. o powszechnym obowiązku obrony Rzeczypospolitej Polskiej, 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0000FF"/>
                </a:solidFill>
                <a:latin typeface="Arial" charset="0"/>
              </a:rPr>
              <a:t>Ustawa z dnia 29 sierpnia 2002 r. o stanie wojennym oraz o kompetencjach Naczelnego Dowódcy Sił Zbrojnych i zasadach jego podległości konstytucyjnym organom Rzeczypospolitej Polskiej,</a:t>
            </a:r>
            <a:endParaRPr lang="pl-PL" altLang="pl-PL" sz="1400" i="1">
              <a:solidFill>
                <a:srgbClr val="0000FF"/>
              </a:solidFill>
              <a:latin typeface="Arial" charset="0"/>
            </a:endParaRP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0000FF"/>
                </a:solidFill>
                <a:latin typeface="Arial" charset="0"/>
              </a:rPr>
              <a:t>Ustawa z dnia 26 kwietnia 2007 r. o zarządzaniu kryzysowym, 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latin typeface="Arial" charset="0"/>
              </a:rPr>
              <a:t>Ustawa z dnia 23 sierpnia 2001 r. o organizowaniu zadań na rzecz obronności realizowanych przez przedsiębiorców, 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latin typeface="Arial" charset="0"/>
              </a:rPr>
              <a:t>Rozporządzenie Rady Ministrów z dnia 13 stycznia 2004 r.  w  sprawie  ogólnych zasad wykonywania zadań w ramach powszechnego obowiązku obrony, 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latin typeface="Arial" charset="0"/>
              </a:rPr>
              <a:t>Rozporządzenie Rady Ministrów z dnia 24 czerwca 2003 r.  w  sprawie  obiektów szczególnie ważnych dla bezpieczeństwa </a:t>
            </a:r>
            <a:br>
              <a:rPr lang="pl-PL" altLang="pl-PL" sz="1400" b="1">
                <a:latin typeface="Arial" charset="0"/>
              </a:rPr>
            </a:br>
            <a:r>
              <a:rPr lang="pl-PL" altLang="pl-PL" sz="1400" b="1">
                <a:latin typeface="Arial" charset="0"/>
              </a:rPr>
              <a:t>i obronności państwa oraz ich szczególnej ochrony, 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0000FF"/>
                </a:solidFill>
                <a:latin typeface="Arial" charset="0"/>
              </a:rPr>
              <a:t>Rozporządzenie Rady Ministrów z dnia 15 czerwca 2004 r. w  sprawie  warunków i trybu planowania i finansowania zadań wykonywanych w ramach przygotowań   obronnych  państwa  przez  organy  administracji  rządowej  i organy samorządu terytorialnego </a:t>
            </a:r>
            <a:r>
              <a:rPr lang="pl-PL" altLang="pl-PL" sz="1400" i="1">
                <a:solidFill>
                  <a:srgbClr val="0000FF"/>
                </a:solidFill>
                <a:latin typeface="Arial" charset="0"/>
              </a:rPr>
              <a:t>(Dz.U. Nr 152, poz. 1599),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latin typeface="Arial" charset="0"/>
              </a:rPr>
              <a:t>Rozporządzenie Rady Ministrów z dnia 24 listopada 2009 r.  w  sprawie militaryzacji jednostek organizacyjnych wykonujących zadania na rzecz obronności lub bezpieczeństwa państwa,</a:t>
            </a:r>
          </a:p>
          <a:p>
            <a:pPr marL="390525" indent="-390525" algn="just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latin typeface="Arial" charset="0"/>
              </a:rPr>
              <a:t>Rozporządzenie Rady Ministrów z dnia 3 lutego 2004 roku w sprawie warunków i sposobu przygotowania i wykorzystania transportu na potrzeby obronne państwa, a także jego ochrony w czasie wojny oraz właściwości organów w tych sprawach,</a:t>
            </a:r>
            <a:endParaRPr lang="pl-PL" altLang="pl-PL" sz="1400" b="1">
              <a:solidFill>
                <a:srgbClr val="FF3300"/>
              </a:solidFill>
              <a:latin typeface="Arial" charset="0"/>
            </a:endParaRPr>
          </a:p>
          <a:p>
            <a:pPr marL="390525" indent="-390525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latin typeface="Arial" charset="0"/>
              </a:rPr>
              <a:t>(…) ,</a:t>
            </a:r>
          </a:p>
          <a:p>
            <a:pPr marL="390525" indent="-390525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CC0000"/>
                </a:solidFill>
                <a:latin typeface="Arial" charset="0"/>
              </a:rPr>
              <a:t>Strategia Bezpieczeństwa Narodowego RP,</a:t>
            </a:r>
          </a:p>
          <a:p>
            <a:pPr marL="390525" indent="-390525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CC0000"/>
                </a:solidFill>
                <a:latin typeface="Arial" charset="0"/>
              </a:rPr>
              <a:t>Polityczno – Strategiczna Dyrektywa Obronna RP, </a:t>
            </a:r>
          </a:p>
          <a:p>
            <a:pPr marL="390525" indent="-390525" defTabSz="1042988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 typeface="Arial" charset="0"/>
              <a:buChar char="•"/>
            </a:pPr>
            <a:r>
              <a:rPr lang="pl-PL" altLang="pl-PL" sz="1400" b="1">
                <a:solidFill>
                  <a:srgbClr val="CC0000"/>
                </a:solidFill>
                <a:latin typeface="Arial" charset="0"/>
              </a:rPr>
              <a:t>Plan Reagowania Obronnego RP.</a:t>
            </a:r>
          </a:p>
        </p:txBody>
      </p:sp>
      <p:sp>
        <p:nvSpPr>
          <p:cNvPr id="17411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A6D5A3F7-AF22-43B5-A366-DA9A3DE372BB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</a:t>
            </a:fld>
            <a:endParaRPr lang="pl-PL" altLang="pl-PL" sz="900"/>
          </a:p>
        </p:txBody>
      </p:sp>
      <p:pic>
        <p:nvPicPr>
          <p:cNvPr id="1741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3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FE5FC2A0-5F22-421F-B15F-3CFEBC8EBF2A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20</a:t>
            </a:fld>
            <a:endParaRPr lang="pl-PL" altLang="pl-PL" sz="900"/>
          </a:p>
        </p:txBody>
      </p:sp>
      <p:pic>
        <p:nvPicPr>
          <p:cNvPr id="173064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3062" name="Object 2"/>
          <p:cNvGraphicFramePr>
            <a:graphicFrameLocks noChangeAspect="1"/>
          </p:cNvGraphicFramePr>
          <p:nvPr/>
        </p:nvGraphicFramePr>
        <p:xfrm>
          <a:off x="1517650" y="1020763"/>
          <a:ext cx="8724900" cy="55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4" name="VISIO" r:id="rId5" imgW="10109520" imgH="7629480" progId="">
                  <p:embed/>
                </p:oleObj>
              </mc:Choice>
              <mc:Fallback>
                <p:oleObj name="VISIO" r:id="rId5" imgW="10109520" imgH="7629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020763"/>
                        <a:ext cx="8724900" cy="558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5" name="Rectangle 12"/>
          <p:cNvSpPr>
            <a:spLocks noChangeArrowheads="1"/>
          </p:cNvSpPr>
          <p:nvPr/>
        </p:nvSpPr>
        <p:spPr bwMode="auto">
          <a:xfrm>
            <a:off x="4457700" y="781050"/>
            <a:ext cx="6838950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ZAWARTOŚĆ PLANÓW OPERACYJNYCH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128E7B56-95BE-4950-86F4-4137F5B12FF2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21</a:t>
            </a:fld>
            <a:endParaRPr lang="pl-PL" altLang="pl-PL" sz="900"/>
          </a:p>
        </p:txBody>
      </p:sp>
      <p:pic>
        <p:nvPicPr>
          <p:cNvPr id="17510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5107" name="Group 2"/>
          <p:cNvGrpSpPr>
            <a:grpSpLocks noChangeAspect="1"/>
          </p:cNvGrpSpPr>
          <p:nvPr/>
        </p:nvGrpSpPr>
        <p:grpSpPr bwMode="auto">
          <a:xfrm>
            <a:off x="1928813" y="1233488"/>
            <a:ext cx="8334375" cy="5278437"/>
            <a:chOff x="0" y="531"/>
            <a:chExt cx="5760" cy="3317"/>
          </a:xfrm>
        </p:grpSpPr>
        <p:sp>
          <p:nvSpPr>
            <p:cNvPr id="1751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531"/>
              <a:ext cx="5760" cy="3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10" name="Freeform 4"/>
            <p:cNvSpPr>
              <a:spLocks/>
            </p:cNvSpPr>
            <p:nvPr/>
          </p:nvSpPr>
          <p:spPr bwMode="auto">
            <a:xfrm>
              <a:off x="121" y="1352"/>
              <a:ext cx="1725" cy="145"/>
            </a:xfrm>
            <a:custGeom>
              <a:avLst/>
              <a:gdLst>
                <a:gd name="T0" fmla="*/ 1444 w 1725"/>
                <a:gd name="T1" fmla="*/ 145 h 145"/>
                <a:gd name="T2" fmla="*/ 0 w 1725"/>
                <a:gd name="T3" fmla="*/ 145 h 145"/>
                <a:gd name="T4" fmla="*/ 280 w 1725"/>
                <a:gd name="T5" fmla="*/ 0 h 145"/>
                <a:gd name="T6" fmla="*/ 1725 w 1725"/>
                <a:gd name="T7" fmla="*/ 0 h 145"/>
                <a:gd name="T8" fmla="*/ 1444 w 1725"/>
                <a:gd name="T9" fmla="*/ 14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5"/>
                <a:gd name="T16" fmla="*/ 0 h 145"/>
                <a:gd name="T17" fmla="*/ 1725 w 1725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5" h="145">
                  <a:moveTo>
                    <a:pt x="1444" y="145"/>
                  </a:moveTo>
                  <a:lnTo>
                    <a:pt x="0" y="145"/>
                  </a:lnTo>
                  <a:lnTo>
                    <a:pt x="280" y="0"/>
                  </a:lnTo>
                  <a:lnTo>
                    <a:pt x="1725" y="0"/>
                  </a:lnTo>
                  <a:lnTo>
                    <a:pt x="1444" y="145"/>
                  </a:lnTo>
                  <a:close/>
                </a:path>
              </a:pathLst>
            </a:custGeom>
            <a:solidFill>
              <a:srgbClr val="FAFAF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11" name="Freeform 5"/>
            <p:cNvSpPr>
              <a:spLocks/>
            </p:cNvSpPr>
            <p:nvPr/>
          </p:nvSpPr>
          <p:spPr bwMode="auto">
            <a:xfrm>
              <a:off x="1565" y="1352"/>
              <a:ext cx="281" cy="2259"/>
            </a:xfrm>
            <a:custGeom>
              <a:avLst/>
              <a:gdLst>
                <a:gd name="T0" fmla="*/ 281 w 281"/>
                <a:gd name="T1" fmla="*/ 2113 h 2259"/>
                <a:gd name="T2" fmla="*/ 0 w 281"/>
                <a:gd name="T3" fmla="*/ 2259 h 2259"/>
                <a:gd name="T4" fmla="*/ 0 w 281"/>
                <a:gd name="T5" fmla="*/ 145 h 2259"/>
                <a:gd name="T6" fmla="*/ 281 w 281"/>
                <a:gd name="T7" fmla="*/ 0 h 2259"/>
                <a:gd name="T8" fmla="*/ 281 w 281"/>
                <a:gd name="T9" fmla="*/ 2113 h 2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2259"/>
                <a:gd name="T17" fmla="*/ 281 w 281"/>
                <a:gd name="T18" fmla="*/ 2259 h 2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2259">
                  <a:moveTo>
                    <a:pt x="281" y="2113"/>
                  </a:moveTo>
                  <a:lnTo>
                    <a:pt x="0" y="2259"/>
                  </a:lnTo>
                  <a:lnTo>
                    <a:pt x="0" y="145"/>
                  </a:lnTo>
                  <a:lnTo>
                    <a:pt x="281" y="0"/>
                  </a:lnTo>
                  <a:lnTo>
                    <a:pt x="281" y="2113"/>
                  </a:lnTo>
                  <a:close/>
                </a:path>
              </a:pathLst>
            </a:custGeom>
            <a:solidFill>
              <a:srgbClr val="FAFAF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12" name="Rectangle 6"/>
            <p:cNvSpPr>
              <a:spLocks noChangeArrowheads="1"/>
            </p:cNvSpPr>
            <p:nvPr/>
          </p:nvSpPr>
          <p:spPr bwMode="auto">
            <a:xfrm>
              <a:off x="121" y="1497"/>
              <a:ext cx="1444" cy="21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13" name="Rectangle 7"/>
            <p:cNvSpPr>
              <a:spLocks noChangeArrowheads="1"/>
            </p:cNvSpPr>
            <p:nvPr/>
          </p:nvSpPr>
          <p:spPr bwMode="auto">
            <a:xfrm>
              <a:off x="454" y="1786"/>
              <a:ext cx="192" cy="1632"/>
            </a:xfrm>
            <a:prstGeom prst="rect">
              <a:avLst/>
            </a:prstGeom>
            <a:solidFill>
              <a:srgbClr val="05A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14" name="Rectangle 8"/>
            <p:cNvSpPr>
              <a:spLocks noChangeArrowheads="1"/>
            </p:cNvSpPr>
            <p:nvPr/>
          </p:nvSpPr>
          <p:spPr bwMode="auto">
            <a:xfrm>
              <a:off x="1125" y="1786"/>
              <a:ext cx="192" cy="1632"/>
            </a:xfrm>
            <a:prstGeom prst="rect">
              <a:avLst/>
            </a:prstGeom>
            <a:solidFill>
              <a:srgbClr val="05A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15" name="Rectangle 9"/>
            <p:cNvSpPr>
              <a:spLocks noChangeArrowheads="1"/>
            </p:cNvSpPr>
            <p:nvPr/>
          </p:nvSpPr>
          <p:spPr bwMode="auto">
            <a:xfrm>
              <a:off x="770" y="2011"/>
              <a:ext cx="17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 b="1">
                  <a:solidFill>
                    <a:srgbClr val="000000"/>
                  </a:solidFill>
                </a:rPr>
                <a:t>PLAN</a:t>
              </a:r>
              <a:endParaRPr lang="pl-PL" altLang="pl-PL" sz="1600"/>
            </a:p>
          </p:txBody>
        </p:sp>
        <p:sp>
          <p:nvSpPr>
            <p:cNvPr id="175116" name="Rectangle 10"/>
            <p:cNvSpPr>
              <a:spLocks noChangeArrowheads="1"/>
            </p:cNvSpPr>
            <p:nvPr/>
          </p:nvSpPr>
          <p:spPr bwMode="auto">
            <a:xfrm>
              <a:off x="610" y="2196"/>
              <a:ext cx="42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 b="1">
                  <a:solidFill>
                    <a:srgbClr val="000000"/>
                  </a:solidFill>
                </a:rPr>
                <a:t>OPERACYJNY</a:t>
              </a:r>
              <a:endParaRPr lang="pl-PL" altLang="pl-PL" sz="1600"/>
            </a:p>
          </p:txBody>
        </p:sp>
        <p:sp>
          <p:nvSpPr>
            <p:cNvPr id="175117" name="Rectangle 11"/>
            <p:cNvSpPr>
              <a:spLocks noChangeArrowheads="1"/>
            </p:cNvSpPr>
            <p:nvPr/>
          </p:nvSpPr>
          <p:spPr bwMode="auto">
            <a:xfrm>
              <a:off x="501" y="2289"/>
              <a:ext cx="65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 b="1">
                  <a:solidFill>
                    <a:srgbClr val="000000"/>
                  </a:solidFill>
                </a:rPr>
                <a:t>FUNKCJONOWANIA</a:t>
              </a:r>
              <a:endParaRPr lang="pl-PL" altLang="pl-PL" sz="1600"/>
            </a:p>
          </p:txBody>
        </p:sp>
        <p:sp>
          <p:nvSpPr>
            <p:cNvPr id="175118" name="Rectangle 12"/>
            <p:cNvSpPr>
              <a:spLocks noChangeArrowheads="1"/>
            </p:cNvSpPr>
            <p:nvPr/>
          </p:nvSpPr>
          <p:spPr bwMode="auto">
            <a:xfrm>
              <a:off x="276" y="2474"/>
              <a:ext cx="91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WOJEWÓDZTWA MAZOWIECKIEGO</a:t>
              </a:r>
              <a:endParaRPr lang="pl-PL" altLang="pl-PL" sz="700"/>
            </a:p>
          </p:txBody>
        </p:sp>
        <p:sp>
          <p:nvSpPr>
            <p:cNvPr id="175119" name="Rectangle 13"/>
            <p:cNvSpPr>
              <a:spLocks noChangeArrowheads="1"/>
            </p:cNvSpPr>
            <p:nvPr/>
          </p:nvSpPr>
          <p:spPr bwMode="auto">
            <a:xfrm>
              <a:off x="276" y="2566"/>
              <a:ext cx="101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w warunkach zewnętrznego zagrożenia</a:t>
              </a:r>
              <a:endParaRPr lang="pl-PL" altLang="pl-PL" sz="1600"/>
            </a:p>
          </p:txBody>
        </p:sp>
        <p:sp>
          <p:nvSpPr>
            <p:cNvPr id="175120" name="Rectangle 14"/>
            <p:cNvSpPr>
              <a:spLocks noChangeArrowheads="1"/>
            </p:cNvSpPr>
            <p:nvPr/>
          </p:nvSpPr>
          <p:spPr bwMode="auto">
            <a:xfrm>
              <a:off x="494" y="2643"/>
              <a:ext cx="643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bezpieczeństwa państwa</a:t>
              </a:r>
              <a:endParaRPr lang="pl-PL" altLang="pl-PL" sz="1600"/>
            </a:p>
          </p:txBody>
        </p:sp>
        <p:sp>
          <p:nvSpPr>
            <p:cNvPr id="175121" name="Rectangle 15"/>
            <p:cNvSpPr>
              <a:spLocks noChangeArrowheads="1"/>
            </p:cNvSpPr>
            <p:nvPr/>
          </p:nvSpPr>
          <p:spPr bwMode="auto">
            <a:xfrm>
              <a:off x="626" y="2721"/>
              <a:ext cx="41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i w czasie wojny</a:t>
              </a:r>
              <a:endParaRPr lang="pl-PL" altLang="pl-PL" sz="1600"/>
            </a:p>
          </p:txBody>
        </p:sp>
        <p:sp>
          <p:nvSpPr>
            <p:cNvPr id="175122" name="Rectangle 16"/>
            <p:cNvSpPr>
              <a:spLocks noChangeArrowheads="1"/>
            </p:cNvSpPr>
            <p:nvPr/>
          </p:nvSpPr>
          <p:spPr bwMode="auto">
            <a:xfrm>
              <a:off x="678" y="2875"/>
              <a:ext cx="36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......................</a:t>
              </a:r>
              <a:endParaRPr lang="pl-PL" altLang="pl-PL" sz="1600"/>
            </a:p>
          </p:txBody>
        </p:sp>
        <p:sp>
          <p:nvSpPr>
            <p:cNvPr id="175123" name="Rectangle 17"/>
            <p:cNvSpPr>
              <a:spLocks noChangeArrowheads="1"/>
            </p:cNvSpPr>
            <p:nvPr/>
          </p:nvSpPr>
          <p:spPr bwMode="auto">
            <a:xfrm>
              <a:off x="591" y="2952"/>
              <a:ext cx="49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/oznaczenie planu/</a:t>
              </a:r>
              <a:endParaRPr lang="pl-PL" altLang="pl-PL" sz="1600"/>
            </a:p>
          </p:txBody>
        </p:sp>
        <p:sp>
          <p:nvSpPr>
            <p:cNvPr id="175124" name="Rectangle 18"/>
            <p:cNvSpPr>
              <a:spLocks noChangeArrowheads="1"/>
            </p:cNvSpPr>
            <p:nvPr/>
          </p:nvSpPr>
          <p:spPr bwMode="auto">
            <a:xfrm>
              <a:off x="447" y="1581"/>
              <a:ext cx="791" cy="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MAZOWIECKI URZĄD WOJEWÓDZKI</a:t>
              </a:r>
              <a:endParaRPr lang="pl-PL" altLang="pl-PL" sz="1600"/>
            </a:p>
          </p:txBody>
        </p:sp>
        <p:sp>
          <p:nvSpPr>
            <p:cNvPr id="175125" name="Line 19"/>
            <p:cNvSpPr>
              <a:spLocks noChangeShapeType="1"/>
            </p:cNvSpPr>
            <p:nvPr/>
          </p:nvSpPr>
          <p:spPr bwMode="auto">
            <a:xfrm>
              <a:off x="183" y="1649"/>
              <a:ext cx="130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26" name="Rectangle 20"/>
            <p:cNvSpPr>
              <a:spLocks noChangeArrowheads="1"/>
            </p:cNvSpPr>
            <p:nvPr/>
          </p:nvSpPr>
          <p:spPr bwMode="auto">
            <a:xfrm>
              <a:off x="306" y="3497"/>
              <a:ext cx="802" cy="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WARSZAWA        WRZESIEŃ        2019</a:t>
              </a:r>
              <a:endParaRPr lang="pl-PL" altLang="pl-PL" sz="1600"/>
            </a:p>
          </p:txBody>
        </p:sp>
        <p:sp>
          <p:nvSpPr>
            <p:cNvPr id="175127" name="Line 21"/>
            <p:cNvSpPr>
              <a:spLocks noChangeShapeType="1"/>
            </p:cNvSpPr>
            <p:nvPr/>
          </p:nvSpPr>
          <p:spPr bwMode="auto">
            <a:xfrm>
              <a:off x="183" y="3482"/>
              <a:ext cx="130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28" name="Rectangle 22"/>
            <p:cNvSpPr>
              <a:spLocks noChangeArrowheads="1"/>
            </p:cNvSpPr>
            <p:nvPr/>
          </p:nvSpPr>
          <p:spPr bwMode="auto">
            <a:xfrm>
              <a:off x="329" y="1868"/>
              <a:ext cx="28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ZATWIERDZAM</a:t>
              </a:r>
              <a:endParaRPr lang="pl-PL" altLang="pl-PL" sz="1600"/>
            </a:p>
          </p:txBody>
        </p:sp>
        <p:sp>
          <p:nvSpPr>
            <p:cNvPr id="175129" name="Rectangle 23"/>
            <p:cNvSpPr>
              <a:spLocks noChangeArrowheads="1"/>
            </p:cNvSpPr>
            <p:nvPr/>
          </p:nvSpPr>
          <p:spPr bwMode="auto">
            <a:xfrm>
              <a:off x="200" y="1922"/>
              <a:ext cx="484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PREZES RADY MINISTRÓW</a:t>
              </a:r>
              <a:endParaRPr lang="pl-PL" altLang="pl-PL" sz="1600"/>
            </a:p>
          </p:txBody>
        </p:sp>
        <p:sp>
          <p:nvSpPr>
            <p:cNvPr id="175130" name="Rectangle 24"/>
            <p:cNvSpPr>
              <a:spLocks noChangeArrowheads="1"/>
            </p:cNvSpPr>
            <p:nvPr/>
          </p:nvSpPr>
          <p:spPr bwMode="auto">
            <a:xfrm>
              <a:off x="383" y="2030"/>
              <a:ext cx="217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..................</a:t>
              </a:r>
              <a:endParaRPr lang="pl-PL" altLang="pl-PL" sz="1600"/>
            </a:p>
          </p:txBody>
        </p:sp>
        <p:sp>
          <p:nvSpPr>
            <p:cNvPr id="175131" name="Rectangle 25"/>
            <p:cNvSpPr>
              <a:spLocks noChangeArrowheads="1"/>
            </p:cNvSpPr>
            <p:nvPr/>
          </p:nvSpPr>
          <p:spPr bwMode="auto">
            <a:xfrm>
              <a:off x="1226" y="1842"/>
              <a:ext cx="15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POUFNE</a:t>
              </a:r>
              <a:endParaRPr lang="pl-PL" altLang="pl-PL" sz="1600"/>
            </a:p>
          </p:txBody>
        </p:sp>
        <p:sp>
          <p:nvSpPr>
            <p:cNvPr id="175132" name="Rectangle 26"/>
            <p:cNvSpPr>
              <a:spLocks noChangeArrowheads="1"/>
            </p:cNvSpPr>
            <p:nvPr/>
          </p:nvSpPr>
          <p:spPr bwMode="auto">
            <a:xfrm>
              <a:off x="1200" y="1896"/>
              <a:ext cx="257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Egz. Nr ..........</a:t>
              </a:r>
              <a:endParaRPr lang="pl-PL" altLang="pl-PL" sz="1600"/>
            </a:p>
          </p:txBody>
        </p:sp>
        <p:sp>
          <p:nvSpPr>
            <p:cNvPr id="175133" name="Rectangle 27"/>
            <p:cNvSpPr>
              <a:spLocks noChangeArrowheads="1"/>
            </p:cNvSpPr>
            <p:nvPr/>
          </p:nvSpPr>
          <p:spPr bwMode="auto">
            <a:xfrm>
              <a:off x="163" y="3427"/>
              <a:ext cx="115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NUMER</a:t>
              </a:r>
              <a:endParaRPr lang="pl-PL" altLang="pl-PL" sz="1600"/>
            </a:p>
          </p:txBody>
        </p:sp>
        <p:sp>
          <p:nvSpPr>
            <p:cNvPr id="175134" name="Rectangle 28"/>
            <p:cNvSpPr>
              <a:spLocks noChangeArrowheads="1"/>
            </p:cNvSpPr>
            <p:nvPr/>
          </p:nvSpPr>
          <p:spPr bwMode="auto">
            <a:xfrm>
              <a:off x="1092" y="3427"/>
              <a:ext cx="309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 KLAUZULA, Str. 1/....</a:t>
              </a:r>
              <a:endParaRPr lang="pl-PL" altLang="pl-PL" sz="1600"/>
            </a:p>
          </p:txBody>
        </p:sp>
        <p:sp>
          <p:nvSpPr>
            <p:cNvPr id="175135" name="Line 29"/>
            <p:cNvSpPr>
              <a:spLocks noChangeShapeType="1"/>
            </p:cNvSpPr>
            <p:nvPr/>
          </p:nvSpPr>
          <p:spPr bwMode="auto">
            <a:xfrm>
              <a:off x="1732" y="1410"/>
              <a:ext cx="0" cy="21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36" name="Line 30"/>
            <p:cNvSpPr>
              <a:spLocks noChangeShapeType="1"/>
            </p:cNvSpPr>
            <p:nvPr/>
          </p:nvSpPr>
          <p:spPr bwMode="auto">
            <a:xfrm>
              <a:off x="1790" y="1381"/>
              <a:ext cx="0" cy="21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37" name="Line 31"/>
            <p:cNvSpPr>
              <a:spLocks noChangeShapeType="1"/>
            </p:cNvSpPr>
            <p:nvPr/>
          </p:nvSpPr>
          <p:spPr bwMode="auto">
            <a:xfrm>
              <a:off x="1762" y="1396"/>
              <a:ext cx="0" cy="21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38" name="Line 32"/>
            <p:cNvSpPr>
              <a:spLocks noChangeShapeType="1"/>
            </p:cNvSpPr>
            <p:nvPr/>
          </p:nvSpPr>
          <p:spPr bwMode="auto">
            <a:xfrm>
              <a:off x="1707" y="1424"/>
              <a:ext cx="0" cy="21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39" name="Line 33"/>
            <p:cNvSpPr>
              <a:spLocks noChangeShapeType="1"/>
            </p:cNvSpPr>
            <p:nvPr/>
          </p:nvSpPr>
          <p:spPr bwMode="auto">
            <a:xfrm flipH="1">
              <a:off x="260" y="1424"/>
              <a:ext cx="14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0" name="Line 34"/>
            <p:cNvSpPr>
              <a:spLocks noChangeShapeType="1"/>
            </p:cNvSpPr>
            <p:nvPr/>
          </p:nvSpPr>
          <p:spPr bwMode="auto">
            <a:xfrm flipH="1">
              <a:off x="346" y="1381"/>
              <a:ext cx="144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1" name="Line 35"/>
            <p:cNvSpPr>
              <a:spLocks noChangeShapeType="1"/>
            </p:cNvSpPr>
            <p:nvPr/>
          </p:nvSpPr>
          <p:spPr bwMode="auto">
            <a:xfrm flipH="1">
              <a:off x="289" y="1410"/>
              <a:ext cx="14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2" name="Line 36"/>
            <p:cNvSpPr>
              <a:spLocks noChangeShapeType="1"/>
            </p:cNvSpPr>
            <p:nvPr/>
          </p:nvSpPr>
          <p:spPr bwMode="auto">
            <a:xfrm flipH="1">
              <a:off x="318" y="1396"/>
              <a:ext cx="144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3" name="Line 37"/>
            <p:cNvSpPr>
              <a:spLocks noChangeShapeType="1"/>
            </p:cNvSpPr>
            <p:nvPr/>
          </p:nvSpPr>
          <p:spPr bwMode="auto">
            <a:xfrm>
              <a:off x="1776" y="1389"/>
              <a:ext cx="0" cy="21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4" name="Line 38"/>
            <p:cNvSpPr>
              <a:spLocks noChangeShapeType="1"/>
            </p:cNvSpPr>
            <p:nvPr/>
          </p:nvSpPr>
          <p:spPr bwMode="auto">
            <a:xfrm flipH="1">
              <a:off x="332" y="1389"/>
              <a:ext cx="144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5" name="Freeform 39"/>
            <p:cNvSpPr>
              <a:spLocks/>
            </p:cNvSpPr>
            <p:nvPr/>
          </p:nvSpPr>
          <p:spPr bwMode="auto">
            <a:xfrm>
              <a:off x="1742" y="3591"/>
              <a:ext cx="315" cy="27"/>
            </a:xfrm>
            <a:custGeom>
              <a:avLst/>
              <a:gdLst>
                <a:gd name="T0" fmla="*/ 0 w 315"/>
                <a:gd name="T1" fmla="*/ 0 h 27"/>
                <a:gd name="T2" fmla="*/ 84 w 315"/>
                <a:gd name="T3" fmla="*/ 27 h 27"/>
                <a:gd name="T4" fmla="*/ 315 w 315"/>
                <a:gd name="T5" fmla="*/ 27 h 27"/>
                <a:gd name="T6" fmla="*/ 0 60000 65536"/>
                <a:gd name="T7" fmla="*/ 0 60000 65536"/>
                <a:gd name="T8" fmla="*/ 0 60000 65536"/>
                <a:gd name="T9" fmla="*/ 0 w 315"/>
                <a:gd name="T10" fmla="*/ 0 h 27"/>
                <a:gd name="T11" fmla="*/ 315 w 31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27">
                  <a:moveTo>
                    <a:pt x="0" y="0"/>
                  </a:moveTo>
                  <a:lnTo>
                    <a:pt x="84" y="27"/>
                  </a:lnTo>
                  <a:lnTo>
                    <a:pt x="315" y="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6" name="Rectangle 40"/>
            <p:cNvSpPr>
              <a:spLocks noChangeArrowheads="1"/>
            </p:cNvSpPr>
            <p:nvPr/>
          </p:nvSpPr>
          <p:spPr bwMode="auto">
            <a:xfrm>
              <a:off x="2083" y="3577"/>
              <a:ext cx="52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Rozdziały od 1 do 16</a:t>
              </a:r>
              <a:endParaRPr lang="pl-PL" altLang="pl-PL" sz="1600"/>
            </a:p>
          </p:txBody>
        </p:sp>
        <p:sp>
          <p:nvSpPr>
            <p:cNvPr id="175147" name="Freeform 41"/>
            <p:cNvSpPr>
              <a:spLocks/>
            </p:cNvSpPr>
            <p:nvPr/>
          </p:nvSpPr>
          <p:spPr bwMode="auto">
            <a:xfrm>
              <a:off x="642" y="954"/>
              <a:ext cx="434" cy="347"/>
            </a:xfrm>
            <a:custGeom>
              <a:avLst/>
              <a:gdLst>
                <a:gd name="T0" fmla="*/ 0 w 434"/>
                <a:gd name="T1" fmla="*/ 347 h 347"/>
                <a:gd name="T2" fmla="*/ 347 w 434"/>
                <a:gd name="T3" fmla="*/ 0 h 347"/>
                <a:gd name="T4" fmla="*/ 434 w 434"/>
                <a:gd name="T5" fmla="*/ 0 h 347"/>
                <a:gd name="T6" fmla="*/ 0 60000 65536"/>
                <a:gd name="T7" fmla="*/ 0 60000 65536"/>
                <a:gd name="T8" fmla="*/ 0 60000 65536"/>
                <a:gd name="T9" fmla="*/ 0 w 434"/>
                <a:gd name="T10" fmla="*/ 0 h 347"/>
                <a:gd name="T11" fmla="*/ 434 w 434"/>
                <a:gd name="T12" fmla="*/ 347 h 3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4" h="347">
                  <a:moveTo>
                    <a:pt x="0" y="347"/>
                  </a:moveTo>
                  <a:lnTo>
                    <a:pt x="347" y="0"/>
                  </a:lnTo>
                  <a:lnTo>
                    <a:pt x="4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48" name="Rectangle 42"/>
            <p:cNvSpPr>
              <a:spLocks noChangeArrowheads="1"/>
            </p:cNvSpPr>
            <p:nvPr/>
          </p:nvSpPr>
          <p:spPr bwMode="auto">
            <a:xfrm>
              <a:off x="1100" y="582"/>
              <a:ext cx="36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Rozdział 7</a:t>
              </a:r>
              <a:endParaRPr lang="pl-PL" altLang="pl-PL" sz="1600"/>
            </a:p>
          </p:txBody>
        </p:sp>
        <p:sp>
          <p:nvSpPr>
            <p:cNvPr id="175149" name="Rectangle 43"/>
            <p:cNvSpPr>
              <a:spLocks noChangeArrowheads="1"/>
            </p:cNvSpPr>
            <p:nvPr/>
          </p:nvSpPr>
          <p:spPr bwMode="auto">
            <a:xfrm>
              <a:off x="1100" y="795"/>
              <a:ext cx="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>
                  <a:solidFill>
                    <a:srgbClr val="000000"/>
                  </a:solidFill>
                </a:rPr>
                <a:t>    </a:t>
              </a:r>
              <a:endParaRPr lang="pl-PL" altLang="pl-PL" sz="1600"/>
            </a:p>
          </p:txBody>
        </p:sp>
        <p:sp>
          <p:nvSpPr>
            <p:cNvPr id="175150" name="Rectangle 44"/>
            <p:cNvSpPr>
              <a:spLocks noChangeArrowheads="1"/>
            </p:cNvSpPr>
            <p:nvPr/>
          </p:nvSpPr>
          <p:spPr bwMode="auto">
            <a:xfrm>
              <a:off x="1187" y="785"/>
              <a:ext cx="16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>
                  <a:solidFill>
                    <a:srgbClr val="000000"/>
                  </a:solidFill>
                </a:rPr>
                <a:t>7.1 Ocena zagrożeń bezpieczeństwa państwa</a:t>
              </a:r>
              <a:endParaRPr lang="pl-PL" altLang="pl-PL" sz="1600"/>
            </a:p>
          </p:txBody>
        </p:sp>
        <p:sp>
          <p:nvSpPr>
            <p:cNvPr id="175151" name="Rectangle 45"/>
            <p:cNvSpPr>
              <a:spLocks noChangeArrowheads="1"/>
            </p:cNvSpPr>
            <p:nvPr/>
          </p:nvSpPr>
          <p:spPr bwMode="auto">
            <a:xfrm>
              <a:off x="1100" y="893"/>
              <a:ext cx="165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>
                  <a:solidFill>
                    <a:srgbClr val="000000"/>
                  </a:solidFill>
                </a:rPr>
                <a:t>    7.2 Zamiar reagowania obronnego państwa;</a:t>
              </a:r>
              <a:endParaRPr lang="pl-PL" altLang="pl-PL" sz="1600"/>
            </a:p>
          </p:txBody>
        </p:sp>
        <p:sp>
          <p:nvSpPr>
            <p:cNvPr id="175152" name="Rectangle 46"/>
            <p:cNvSpPr>
              <a:spLocks noChangeArrowheads="1"/>
            </p:cNvSpPr>
            <p:nvPr/>
          </p:nvSpPr>
          <p:spPr bwMode="auto">
            <a:xfrm>
              <a:off x="1100" y="1001"/>
              <a:ext cx="319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>
                  <a:solidFill>
                    <a:srgbClr val="000000"/>
                  </a:solidFill>
                </a:rPr>
                <a:t>    7.3 Przedsięwzięcia i procedury dotyczące podwyższania gotowości obronnej państwa;</a:t>
              </a:r>
              <a:endParaRPr lang="pl-PL" altLang="pl-PL" sz="1600"/>
            </a:p>
          </p:txBody>
        </p:sp>
        <p:sp>
          <p:nvSpPr>
            <p:cNvPr id="175153" name="Rectangle 47"/>
            <p:cNvSpPr>
              <a:spLocks noChangeArrowheads="1"/>
            </p:cNvSpPr>
            <p:nvPr/>
          </p:nvSpPr>
          <p:spPr bwMode="auto">
            <a:xfrm>
              <a:off x="1100" y="1110"/>
              <a:ext cx="3573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>
                  <a:solidFill>
                    <a:srgbClr val="000000"/>
                  </a:solidFill>
                </a:rPr>
                <a:t>    7.4 Przedsięwzięcia związane z przygotowaniem i funkcjonowaniem kierowania bezpieczeństwem</a:t>
              </a:r>
              <a:endParaRPr lang="pl-PL" altLang="pl-PL" sz="1600"/>
            </a:p>
          </p:txBody>
        </p:sp>
        <p:sp>
          <p:nvSpPr>
            <p:cNvPr id="175154" name="Rectangle 48"/>
            <p:cNvSpPr>
              <a:spLocks noChangeArrowheads="1"/>
            </p:cNvSpPr>
            <p:nvPr/>
          </p:nvSpPr>
          <p:spPr bwMode="auto">
            <a:xfrm>
              <a:off x="1100" y="1218"/>
              <a:ext cx="144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>
                  <a:solidFill>
                    <a:srgbClr val="000000"/>
                  </a:solidFill>
                </a:rPr>
                <a:t>          narodowy, w tym obroną państwa.</a:t>
              </a:r>
              <a:endParaRPr lang="pl-PL" altLang="pl-PL" sz="1600"/>
            </a:p>
          </p:txBody>
        </p:sp>
        <p:sp>
          <p:nvSpPr>
            <p:cNvPr id="175155" name="Freeform 49"/>
            <p:cNvSpPr>
              <a:spLocks/>
            </p:cNvSpPr>
            <p:nvPr/>
          </p:nvSpPr>
          <p:spPr bwMode="auto">
            <a:xfrm>
              <a:off x="1545" y="3426"/>
              <a:ext cx="331" cy="228"/>
            </a:xfrm>
            <a:custGeom>
              <a:avLst/>
              <a:gdLst>
                <a:gd name="T0" fmla="*/ 305 w 331"/>
                <a:gd name="T1" fmla="*/ 0 h 228"/>
                <a:gd name="T2" fmla="*/ 329 w 331"/>
                <a:gd name="T3" fmla="*/ 42 h 228"/>
                <a:gd name="T4" fmla="*/ 331 w 331"/>
                <a:gd name="T5" fmla="*/ 49 h 228"/>
                <a:gd name="T6" fmla="*/ 331 w 331"/>
                <a:gd name="T7" fmla="*/ 56 h 228"/>
                <a:gd name="T8" fmla="*/ 328 w 331"/>
                <a:gd name="T9" fmla="*/ 63 h 228"/>
                <a:gd name="T10" fmla="*/ 321 w 331"/>
                <a:gd name="T11" fmla="*/ 69 h 228"/>
                <a:gd name="T12" fmla="*/ 204 w 331"/>
                <a:gd name="T13" fmla="*/ 138 h 228"/>
                <a:gd name="T14" fmla="*/ 197 w 331"/>
                <a:gd name="T15" fmla="*/ 142 h 228"/>
                <a:gd name="T16" fmla="*/ 194 w 331"/>
                <a:gd name="T17" fmla="*/ 149 h 228"/>
                <a:gd name="T18" fmla="*/ 194 w 331"/>
                <a:gd name="T19" fmla="*/ 157 h 228"/>
                <a:gd name="T20" fmla="*/ 197 w 331"/>
                <a:gd name="T21" fmla="*/ 165 h 228"/>
                <a:gd name="T22" fmla="*/ 191 w 331"/>
                <a:gd name="T23" fmla="*/ 158 h 228"/>
                <a:gd name="T24" fmla="*/ 184 w 331"/>
                <a:gd name="T25" fmla="*/ 155 h 228"/>
                <a:gd name="T26" fmla="*/ 177 w 331"/>
                <a:gd name="T27" fmla="*/ 155 h 228"/>
                <a:gd name="T28" fmla="*/ 170 w 331"/>
                <a:gd name="T29" fmla="*/ 157 h 228"/>
                <a:gd name="T30" fmla="*/ 51 w 331"/>
                <a:gd name="T31" fmla="*/ 226 h 228"/>
                <a:gd name="T32" fmla="*/ 44 w 331"/>
                <a:gd name="T33" fmla="*/ 228 h 228"/>
                <a:gd name="T34" fmla="*/ 37 w 331"/>
                <a:gd name="T35" fmla="*/ 227 h 228"/>
                <a:gd name="T36" fmla="*/ 30 w 331"/>
                <a:gd name="T37" fmla="*/ 224 h 228"/>
                <a:gd name="T38" fmla="*/ 24 w 331"/>
                <a:gd name="T39" fmla="*/ 218 h 228"/>
                <a:gd name="T40" fmla="*/ 0 w 331"/>
                <a:gd name="T41" fmla="*/ 17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228"/>
                <a:gd name="T65" fmla="*/ 331 w 331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228">
                  <a:moveTo>
                    <a:pt x="305" y="0"/>
                  </a:moveTo>
                  <a:lnTo>
                    <a:pt x="329" y="42"/>
                  </a:lnTo>
                  <a:lnTo>
                    <a:pt x="331" y="49"/>
                  </a:lnTo>
                  <a:lnTo>
                    <a:pt x="331" y="56"/>
                  </a:lnTo>
                  <a:lnTo>
                    <a:pt x="328" y="63"/>
                  </a:lnTo>
                  <a:lnTo>
                    <a:pt x="321" y="69"/>
                  </a:lnTo>
                  <a:lnTo>
                    <a:pt x="204" y="138"/>
                  </a:lnTo>
                  <a:lnTo>
                    <a:pt x="197" y="142"/>
                  </a:lnTo>
                  <a:lnTo>
                    <a:pt x="194" y="149"/>
                  </a:lnTo>
                  <a:lnTo>
                    <a:pt x="194" y="157"/>
                  </a:lnTo>
                  <a:lnTo>
                    <a:pt x="197" y="165"/>
                  </a:lnTo>
                  <a:lnTo>
                    <a:pt x="191" y="158"/>
                  </a:lnTo>
                  <a:lnTo>
                    <a:pt x="184" y="155"/>
                  </a:lnTo>
                  <a:lnTo>
                    <a:pt x="177" y="155"/>
                  </a:lnTo>
                  <a:lnTo>
                    <a:pt x="170" y="157"/>
                  </a:lnTo>
                  <a:lnTo>
                    <a:pt x="51" y="226"/>
                  </a:lnTo>
                  <a:lnTo>
                    <a:pt x="44" y="228"/>
                  </a:lnTo>
                  <a:lnTo>
                    <a:pt x="37" y="227"/>
                  </a:lnTo>
                  <a:lnTo>
                    <a:pt x="30" y="224"/>
                  </a:lnTo>
                  <a:lnTo>
                    <a:pt x="24" y="218"/>
                  </a:lnTo>
                  <a:lnTo>
                    <a:pt x="0" y="17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56" name="Freeform 50"/>
            <p:cNvSpPr>
              <a:spLocks/>
            </p:cNvSpPr>
            <p:nvPr/>
          </p:nvSpPr>
          <p:spPr bwMode="auto">
            <a:xfrm>
              <a:off x="643" y="1339"/>
              <a:ext cx="108" cy="78"/>
            </a:xfrm>
            <a:custGeom>
              <a:avLst/>
              <a:gdLst>
                <a:gd name="T0" fmla="*/ 3 w 108"/>
                <a:gd name="T1" fmla="*/ 78 h 78"/>
                <a:gd name="T2" fmla="*/ 3 w 108"/>
                <a:gd name="T3" fmla="*/ 78 h 78"/>
                <a:gd name="T4" fmla="*/ 0 w 108"/>
                <a:gd name="T5" fmla="*/ 71 h 78"/>
                <a:gd name="T6" fmla="*/ 0 w 108"/>
                <a:gd name="T7" fmla="*/ 63 h 78"/>
                <a:gd name="T8" fmla="*/ 1 w 108"/>
                <a:gd name="T9" fmla="*/ 56 h 78"/>
                <a:gd name="T10" fmla="*/ 6 w 108"/>
                <a:gd name="T11" fmla="*/ 49 h 78"/>
                <a:gd name="T12" fmla="*/ 12 w 108"/>
                <a:gd name="T13" fmla="*/ 44 h 78"/>
                <a:gd name="T14" fmla="*/ 30 w 108"/>
                <a:gd name="T15" fmla="*/ 34 h 78"/>
                <a:gd name="T16" fmla="*/ 36 w 108"/>
                <a:gd name="T17" fmla="*/ 29 h 78"/>
                <a:gd name="T18" fmla="*/ 41 w 108"/>
                <a:gd name="T19" fmla="*/ 22 h 78"/>
                <a:gd name="T20" fmla="*/ 42 w 108"/>
                <a:gd name="T21" fmla="*/ 15 h 78"/>
                <a:gd name="T22" fmla="*/ 42 w 108"/>
                <a:gd name="T23" fmla="*/ 6 h 78"/>
                <a:gd name="T24" fmla="*/ 39 w 108"/>
                <a:gd name="T25" fmla="*/ 0 h 78"/>
                <a:gd name="T26" fmla="*/ 44 w 108"/>
                <a:gd name="T27" fmla="*/ 6 h 78"/>
                <a:gd name="T28" fmla="*/ 51 w 108"/>
                <a:gd name="T29" fmla="*/ 10 h 78"/>
                <a:gd name="T30" fmla="*/ 58 w 108"/>
                <a:gd name="T31" fmla="*/ 12 h 78"/>
                <a:gd name="T32" fmla="*/ 66 w 108"/>
                <a:gd name="T33" fmla="*/ 11 h 78"/>
                <a:gd name="T34" fmla="*/ 73 w 108"/>
                <a:gd name="T35" fmla="*/ 9 h 78"/>
                <a:gd name="T36" fmla="*/ 73 w 108"/>
                <a:gd name="T37" fmla="*/ 9 h 78"/>
                <a:gd name="T38" fmla="*/ 81 w 108"/>
                <a:gd name="T39" fmla="*/ 6 h 78"/>
                <a:gd name="T40" fmla="*/ 88 w 108"/>
                <a:gd name="T41" fmla="*/ 6 h 78"/>
                <a:gd name="T42" fmla="*/ 96 w 108"/>
                <a:gd name="T43" fmla="*/ 7 h 78"/>
                <a:gd name="T44" fmla="*/ 102 w 108"/>
                <a:gd name="T45" fmla="*/ 12 h 78"/>
                <a:gd name="T46" fmla="*/ 108 w 108"/>
                <a:gd name="T47" fmla="*/ 18 h 78"/>
                <a:gd name="T48" fmla="*/ 108 w 108"/>
                <a:gd name="T49" fmla="*/ 18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78"/>
                <a:gd name="T77" fmla="*/ 108 w 108"/>
                <a:gd name="T78" fmla="*/ 78 h 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78">
                  <a:moveTo>
                    <a:pt x="3" y="78"/>
                  </a:moveTo>
                  <a:lnTo>
                    <a:pt x="3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6" y="49"/>
                  </a:lnTo>
                  <a:lnTo>
                    <a:pt x="12" y="44"/>
                  </a:lnTo>
                  <a:lnTo>
                    <a:pt x="30" y="34"/>
                  </a:lnTo>
                  <a:lnTo>
                    <a:pt x="36" y="29"/>
                  </a:lnTo>
                  <a:lnTo>
                    <a:pt x="41" y="22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39" y="0"/>
                  </a:lnTo>
                  <a:lnTo>
                    <a:pt x="44" y="6"/>
                  </a:lnTo>
                  <a:lnTo>
                    <a:pt x="51" y="10"/>
                  </a:lnTo>
                  <a:lnTo>
                    <a:pt x="58" y="12"/>
                  </a:lnTo>
                  <a:lnTo>
                    <a:pt x="66" y="11"/>
                  </a:lnTo>
                  <a:lnTo>
                    <a:pt x="73" y="9"/>
                  </a:lnTo>
                  <a:lnTo>
                    <a:pt x="81" y="6"/>
                  </a:lnTo>
                  <a:lnTo>
                    <a:pt x="88" y="6"/>
                  </a:lnTo>
                  <a:lnTo>
                    <a:pt x="96" y="7"/>
                  </a:lnTo>
                  <a:lnTo>
                    <a:pt x="102" y="12"/>
                  </a:lnTo>
                  <a:lnTo>
                    <a:pt x="108" y="1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57" name="Rectangle 51"/>
            <p:cNvSpPr>
              <a:spLocks noChangeArrowheads="1"/>
            </p:cNvSpPr>
            <p:nvPr/>
          </p:nvSpPr>
          <p:spPr bwMode="auto">
            <a:xfrm>
              <a:off x="3299" y="1244"/>
              <a:ext cx="1502" cy="2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58" name="Rectangle 52"/>
            <p:cNvSpPr>
              <a:spLocks noChangeArrowheads="1"/>
            </p:cNvSpPr>
            <p:nvPr/>
          </p:nvSpPr>
          <p:spPr bwMode="auto">
            <a:xfrm>
              <a:off x="2979" y="1533"/>
              <a:ext cx="1559" cy="2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59" name="Line 53"/>
            <p:cNvSpPr>
              <a:spLocks noChangeShapeType="1"/>
            </p:cNvSpPr>
            <p:nvPr/>
          </p:nvSpPr>
          <p:spPr bwMode="auto">
            <a:xfrm>
              <a:off x="3069" y="1702"/>
              <a:ext cx="131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60" name="Rectangle 54"/>
            <p:cNvSpPr>
              <a:spLocks noChangeArrowheads="1"/>
            </p:cNvSpPr>
            <p:nvPr/>
          </p:nvSpPr>
          <p:spPr bwMode="auto">
            <a:xfrm>
              <a:off x="3225" y="3513"/>
              <a:ext cx="792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WARSZAWA       GRUDZIEŃ        2019</a:t>
              </a:r>
              <a:endParaRPr lang="pl-PL" altLang="pl-PL" sz="1600"/>
            </a:p>
          </p:txBody>
        </p:sp>
        <p:sp>
          <p:nvSpPr>
            <p:cNvPr id="175161" name="Line 55"/>
            <p:cNvSpPr>
              <a:spLocks noChangeShapeType="1"/>
            </p:cNvSpPr>
            <p:nvPr/>
          </p:nvSpPr>
          <p:spPr bwMode="auto">
            <a:xfrm>
              <a:off x="3101" y="3499"/>
              <a:ext cx="130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62" name="Rectangle 56"/>
            <p:cNvSpPr>
              <a:spLocks noChangeArrowheads="1"/>
            </p:cNvSpPr>
            <p:nvPr/>
          </p:nvSpPr>
          <p:spPr bwMode="auto">
            <a:xfrm>
              <a:off x="2895" y="1533"/>
              <a:ext cx="86" cy="21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63" name="Line 57"/>
            <p:cNvSpPr>
              <a:spLocks noChangeShapeType="1"/>
            </p:cNvSpPr>
            <p:nvPr/>
          </p:nvSpPr>
          <p:spPr bwMode="auto">
            <a:xfrm flipV="1">
              <a:off x="2895" y="1244"/>
              <a:ext cx="404" cy="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5164" name="Rectangle 58"/>
            <p:cNvSpPr>
              <a:spLocks noChangeArrowheads="1"/>
            </p:cNvSpPr>
            <p:nvPr/>
          </p:nvSpPr>
          <p:spPr bwMode="auto">
            <a:xfrm>
              <a:off x="3299" y="1244"/>
              <a:ext cx="58" cy="28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65" name="Rectangle 59"/>
            <p:cNvSpPr>
              <a:spLocks noChangeArrowheads="1"/>
            </p:cNvSpPr>
            <p:nvPr/>
          </p:nvSpPr>
          <p:spPr bwMode="auto">
            <a:xfrm>
              <a:off x="3974" y="1819"/>
              <a:ext cx="192" cy="1633"/>
            </a:xfrm>
            <a:prstGeom prst="rect">
              <a:avLst/>
            </a:prstGeom>
            <a:solidFill>
              <a:srgbClr val="05A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66" name="Rectangle 60"/>
            <p:cNvSpPr>
              <a:spLocks noChangeArrowheads="1"/>
            </p:cNvSpPr>
            <p:nvPr/>
          </p:nvSpPr>
          <p:spPr bwMode="auto">
            <a:xfrm>
              <a:off x="3242" y="1819"/>
              <a:ext cx="191" cy="1633"/>
            </a:xfrm>
            <a:prstGeom prst="rect">
              <a:avLst/>
            </a:prstGeom>
            <a:solidFill>
              <a:srgbClr val="05A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5167" name="Rectangle 61"/>
            <p:cNvSpPr>
              <a:spLocks noChangeArrowheads="1"/>
            </p:cNvSpPr>
            <p:nvPr/>
          </p:nvSpPr>
          <p:spPr bwMode="auto">
            <a:xfrm>
              <a:off x="3589" y="2004"/>
              <a:ext cx="17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 b="1">
                  <a:solidFill>
                    <a:srgbClr val="000000"/>
                  </a:solidFill>
                </a:rPr>
                <a:t>PLAN</a:t>
              </a:r>
              <a:endParaRPr lang="pl-PL" altLang="pl-PL" sz="1600"/>
            </a:p>
          </p:txBody>
        </p:sp>
        <p:sp>
          <p:nvSpPr>
            <p:cNvPr id="175168" name="Rectangle 62"/>
            <p:cNvSpPr>
              <a:spLocks noChangeArrowheads="1"/>
            </p:cNvSpPr>
            <p:nvPr/>
          </p:nvSpPr>
          <p:spPr bwMode="auto">
            <a:xfrm>
              <a:off x="3427" y="2189"/>
              <a:ext cx="42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 b="1">
                  <a:solidFill>
                    <a:srgbClr val="000000"/>
                  </a:solidFill>
                </a:rPr>
                <a:t>OPERACYJNY</a:t>
              </a:r>
              <a:endParaRPr lang="pl-PL" altLang="pl-PL" sz="1600"/>
            </a:p>
          </p:txBody>
        </p:sp>
        <p:sp>
          <p:nvSpPr>
            <p:cNvPr id="175169" name="Rectangle 63"/>
            <p:cNvSpPr>
              <a:spLocks noChangeArrowheads="1"/>
            </p:cNvSpPr>
            <p:nvPr/>
          </p:nvSpPr>
          <p:spPr bwMode="auto">
            <a:xfrm>
              <a:off x="3320" y="2282"/>
              <a:ext cx="64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900" b="1">
                  <a:solidFill>
                    <a:srgbClr val="000000"/>
                  </a:solidFill>
                </a:rPr>
                <a:t>FUNKCJONOWANIA</a:t>
              </a:r>
              <a:endParaRPr lang="pl-PL" altLang="pl-PL" sz="1600"/>
            </a:p>
          </p:txBody>
        </p:sp>
        <p:sp>
          <p:nvSpPr>
            <p:cNvPr id="175170" name="Rectangle 64"/>
            <p:cNvSpPr>
              <a:spLocks noChangeArrowheads="1"/>
            </p:cNvSpPr>
            <p:nvPr/>
          </p:nvSpPr>
          <p:spPr bwMode="auto">
            <a:xfrm>
              <a:off x="3156" y="2467"/>
              <a:ext cx="727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           URZĘDU / INSTYTUCJI</a:t>
              </a:r>
              <a:endParaRPr lang="pl-PL" altLang="pl-PL" sz="700"/>
            </a:p>
          </p:txBody>
        </p:sp>
        <p:sp>
          <p:nvSpPr>
            <p:cNvPr id="175171" name="Rectangle 65"/>
            <p:cNvSpPr>
              <a:spLocks noChangeArrowheads="1"/>
            </p:cNvSpPr>
            <p:nvPr/>
          </p:nvSpPr>
          <p:spPr bwMode="auto">
            <a:xfrm>
              <a:off x="3094" y="2559"/>
              <a:ext cx="1013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w warunkach zewnętrznego zagrożenia</a:t>
              </a:r>
              <a:endParaRPr lang="pl-PL" altLang="pl-PL" sz="1600"/>
            </a:p>
          </p:txBody>
        </p:sp>
        <p:sp>
          <p:nvSpPr>
            <p:cNvPr id="175172" name="Rectangle 66"/>
            <p:cNvSpPr>
              <a:spLocks noChangeArrowheads="1"/>
            </p:cNvSpPr>
            <p:nvPr/>
          </p:nvSpPr>
          <p:spPr bwMode="auto">
            <a:xfrm>
              <a:off x="3312" y="2637"/>
              <a:ext cx="643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bezpieczeństwa państwa</a:t>
              </a:r>
              <a:endParaRPr lang="pl-PL" altLang="pl-PL" sz="1600"/>
            </a:p>
          </p:txBody>
        </p:sp>
        <p:sp>
          <p:nvSpPr>
            <p:cNvPr id="175173" name="Rectangle 67"/>
            <p:cNvSpPr>
              <a:spLocks noChangeArrowheads="1"/>
            </p:cNvSpPr>
            <p:nvPr/>
          </p:nvSpPr>
          <p:spPr bwMode="auto">
            <a:xfrm>
              <a:off x="3444" y="2714"/>
              <a:ext cx="41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i w czasie wojny</a:t>
              </a:r>
              <a:endParaRPr lang="pl-PL" altLang="pl-PL" sz="1600"/>
            </a:p>
          </p:txBody>
        </p:sp>
        <p:sp>
          <p:nvSpPr>
            <p:cNvPr id="175174" name="Rectangle 68"/>
            <p:cNvSpPr>
              <a:spLocks noChangeArrowheads="1"/>
            </p:cNvSpPr>
            <p:nvPr/>
          </p:nvSpPr>
          <p:spPr bwMode="auto">
            <a:xfrm>
              <a:off x="3495" y="2868"/>
              <a:ext cx="36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......................</a:t>
              </a:r>
              <a:endParaRPr lang="pl-PL" altLang="pl-PL" sz="1600"/>
            </a:p>
          </p:txBody>
        </p:sp>
        <p:sp>
          <p:nvSpPr>
            <p:cNvPr id="175175" name="Rectangle 69"/>
            <p:cNvSpPr>
              <a:spLocks noChangeArrowheads="1"/>
            </p:cNvSpPr>
            <p:nvPr/>
          </p:nvSpPr>
          <p:spPr bwMode="auto">
            <a:xfrm>
              <a:off x="3408" y="2945"/>
              <a:ext cx="49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/oznaczenie planu/</a:t>
              </a:r>
              <a:endParaRPr lang="pl-PL" altLang="pl-PL" sz="1600"/>
            </a:p>
          </p:txBody>
        </p:sp>
        <p:sp>
          <p:nvSpPr>
            <p:cNvPr id="175176" name="Rectangle 70"/>
            <p:cNvSpPr>
              <a:spLocks noChangeArrowheads="1"/>
            </p:cNvSpPr>
            <p:nvPr/>
          </p:nvSpPr>
          <p:spPr bwMode="auto">
            <a:xfrm>
              <a:off x="4180" y="1887"/>
              <a:ext cx="192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KLAUZULA</a:t>
              </a:r>
              <a:endParaRPr lang="pl-PL" altLang="pl-PL" sz="1600"/>
            </a:p>
          </p:txBody>
        </p:sp>
        <p:sp>
          <p:nvSpPr>
            <p:cNvPr id="175177" name="Rectangle 71"/>
            <p:cNvSpPr>
              <a:spLocks noChangeArrowheads="1"/>
            </p:cNvSpPr>
            <p:nvPr/>
          </p:nvSpPr>
          <p:spPr bwMode="auto">
            <a:xfrm>
              <a:off x="2940" y="1615"/>
              <a:ext cx="964" cy="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                                            NAZWA INSTYTUCJI</a:t>
              </a:r>
              <a:endParaRPr lang="pl-PL" altLang="pl-PL" sz="1600"/>
            </a:p>
          </p:txBody>
        </p:sp>
      </p:grpSp>
      <p:sp>
        <p:nvSpPr>
          <p:cNvPr id="422915" name="Rectangle 12"/>
          <p:cNvSpPr>
            <a:spLocks noChangeArrowheads="1"/>
          </p:cNvSpPr>
          <p:nvPr/>
        </p:nvSpPr>
        <p:spPr bwMode="auto">
          <a:xfrm>
            <a:off x="4457700" y="895350"/>
            <a:ext cx="6838950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ZAWARTOŚĆ PLANÓW OPERACYJNYCH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EA9194CF-8104-4352-AC72-0946DDAB0B59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22</a:t>
            </a:fld>
            <a:endParaRPr lang="pl-PL" altLang="pl-PL" sz="900"/>
          </a:p>
        </p:txBody>
      </p:sp>
      <p:pic>
        <p:nvPicPr>
          <p:cNvPr id="177154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7155" name="Group 2"/>
          <p:cNvGrpSpPr>
            <a:grpSpLocks noChangeAspect="1"/>
          </p:cNvGrpSpPr>
          <p:nvPr/>
        </p:nvGrpSpPr>
        <p:grpSpPr bwMode="auto">
          <a:xfrm>
            <a:off x="2763838" y="920750"/>
            <a:ext cx="8032750" cy="5492750"/>
            <a:chOff x="125" y="194"/>
            <a:chExt cx="5510" cy="3992"/>
          </a:xfrm>
        </p:grpSpPr>
        <p:sp>
          <p:nvSpPr>
            <p:cNvPr id="177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5" y="194"/>
              <a:ext cx="5510" cy="3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58" name="Rectangle 4"/>
            <p:cNvSpPr>
              <a:spLocks noChangeArrowheads="1"/>
            </p:cNvSpPr>
            <p:nvPr/>
          </p:nvSpPr>
          <p:spPr bwMode="auto">
            <a:xfrm>
              <a:off x="3175" y="2253"/>
              <a:ext cx="2361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59" name="Rectangle 5"/>
            <p:cNvSpPr>
              <a:spLocks noChangeArrowheads="1"/>
            </p:cNvSpPr>
            <p:nvPr/>
          </p:nvSpPr>
          <p:spPr bwMode="auto">
            <a:xfrm>
              <a:off x="3104" y="2253"/>
              <a:ext cx="72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60" name="Line 6"/>
            <p:cNvSpPr>
              <a:spLocks noChangeShapeType="1"/>
            </p:cNvSpPr>
            <p:nvPr/>
          </p:nvSpPr>
          <p:spPr bwMode="auto">
            <a:xfrm flipV="1">
              <a:off x="3052" y="2253"/>
              <a:ext cx="52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61" name="Rectangle 7"/>
            <p:cNvSpPr>
              <a:spLocks noChangeArrowheads="1"/>
            </p:cNvSpPr>
            <p:nvPr/>
          </p:nvSpPr>
          <p:spPr bwMode="auto">
            <a:xfrm>
              <a:off x="3206" y="277"/>
              <a:ext cx="2363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62" name="Rectangle 8"/>
            <p:cNvSpPr>
              <a:spLocks noChangeArrowheads="1"/>
            </p:cNvSpPr>
            <p:nvPr/>
          </p:nvSpPr>
          <p:spPr bwMode="auto">
            <a:xfrm>
              <a:off x="3136" y="277"/>
              <a:ext cx="73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63" name="Rectangle 9"/>
            <p:cNvSpPr>
              <a:spLocks noChangeArrowheads="1"/>
            </p:cNvSpPr>
            <p:nvPr/>
          </p:nvSpPr>
          <p:spPr bwMode="auto">
            <a:xfrm>
              <a:off x="404" y="1475"/>
              <a:ext cx="2297" cy="18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64" name="Line 10"/>
            <p:cNvSpPr>
              <a:spLocks noChangeShapeType="1"/>
            </p:cNvSpPr>
            <p:nvPr/>
          </p:nvSpPr>
          <p:spPr bwMode="auto">
            <a:xfrm flipV="1">
              <a:off x="141" y="1475"/>
              <a:ext cx="202" cy="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65" name="Rectangle 11"/>
            <p:cNvSpPr>
              <a:spLocks noChangeArrowheads="1"/>
            </p:cNvSpPr>
            <p:nvPr/>
          </p:nvSpPr>
          <p:spPr bwMode="auto">
            <a:xfrm>
              <a:off x="348" y="1475"/>
              <a:ext cx="56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66" name="Rectangle 12"/>
            <p:cNvSpPr>
              <a:spLocks noChangeArrowheads="1"/>
            </p:cNvSpPr>
            <p:nvPr/>
          </p:nvSpPr>
          <p:spPr bwMode="auto">
            <a:xfrm>
              <a:off x="212" y="1622"/>
              <a:ext cx="2361" cy="18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67" name="Line 13"/>
            <p:cNvSpPr>
              <a:spLocks noChangeShapeType="1"/>
            </p:cNvSpPr>
            <p:nvPr/>
          </p:nvSpPr>
          <p:spPr bwMode="auto">
            <a:xfrm flipV="1">
              <a:off x="287" y="1746"/>
              <a:ext cx="222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68" name="Rectangle 14"/>
            <p:cNvSpPr>
              <a:spLocks noChangeArrowheads="1"/>
            </p:cNvSpPr>
            <p:nvPr/>
          </p:nvSpPr>
          <p:spPr bwMode="auto">
            <a:xfrm>
              <a:off x="420" y="3283"/>
              <a:ext cx="26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WARSZAWA</a:t>
              </a:r>
              <a:endParaRPr lang="pl-PL" altLang="pl-PL" sz="1600"/>
            </a:p>
          </p:txBody>
        </p:sp>
        <p:sp>
          <p:nvSpPr>
            <p:cNvPr id="177169" name="Rectangle 15"/>
            <p:cNvSpPr>
              <a:spLocks noChangeArrowheads="1"/>
            </p:cNvSpPr>
            <p:nvPr/>
          </p:nvSpPr>
          <p:spPr bwMode="auto">
            <a:xfrm>
              <a:off x="1266" y="3283"/>
              <a:ext cx="756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WRZESIEŃ                                    2019</a:t>
              </a:r>
              <a:endParaRPr lang="pl-PL" altLang="pl-PL" sz="1600"/>
            </a:p>
          </p:txBody>
        </p:sp>
        <p:sp>
          <p:nvSpPr>
            <p:cNvPr id="177170" name="Line 16"/>
            <p:cNvSpPr>
              <a:spLocks noChangeShapeType="1"/>
            </p:cNvSpPr>
            <p:nvPr/>
          </p:nvSpPr>
          <p:spPr bwMode="auto">
            <a:xfrm>
              <a:off x="260" y="3262"/>
              <a:ext cx="22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71" name="Rectangle 17"/>
            <p:cNvSpPr>
              <a:spLocks noChangeArrowheads="1"/>
            </p:cNvSpPr>
            <p:nvPr/>
          </p:nvSpPr>
          <p:spPr bwMode="auto">
            <a:xfrm>
              <a:off x="141" y="1622"/>
              <a:ext cx="73" cy="18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72" name="Rectangle 18"/>
            <p:cNvSpPr>
              <a:spLocks noChangeArrowheads="1"/>
            </p:cNvSpPr>
            <p:nvPr/>
          </p:nvSpPr>
          <p:spPr bwMode="auto">
            <a:xfrm>
              <a:off x="1217" y="2925"/>
              <a:ext cx="34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ZAŁĄCZNIKI</a:t>
              </a:r>
              <a:endParaRPr lang="pl-PL" altLang="pl-PL" sz="1600"/>
            </a:p>
          </p:txBody>
        </p:sp>
        <p:sp>
          <p:nvSpPr>
            <p:cNvPr id="177173" name="Rectangle 19"/>
            <p:cNvSpPr>
              <a:spLocks noChangeArrowheads="1"/>
            </p:cNvSpPr>
            <p:nvPr/>
          </p:nvSpPr>
          <p:spPr bwMode="auto">
            <a:xfrm>
              <a:off x="1358" y="3010"/>
              <a:ext cx="113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A, C</a:t>
              </a:r>
              <a:endParaRPr lang="pl-PL" altLang="pl-PL" sz="1600"/>
            </a:p>
          </p:txBody>
        </p:sp>
        <p:sp>
          <p:nvSpPr>
            <p:cNvPr id="177174" name="Rectangle 20"/>
            <p:cNvSpPr>
              <a:spLocks noChangeArrowheads="1"/>
            </p:cNvSpPr>
            <p:nvPr/>
          </p:nvSpPr>
          <p:spPr bwMode="auto">
            <a:xfrm>
              <a:off x="514" y="1773"/>
              <a:ext cx="212" cy="1482"/>
            </a:xfrm>
            <a:prstGeom prst="rect">
              <a:avLst/>
            </a:prstGeom>
            <a:solidFill>
              <a:srgbClr val="01A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75" name="Rectangle 21"/>
            <p:cNvSpPr>
              <a:spLocks noChangeArrowheads="1"/>
            </p:cNvSpPr>
            <p:nvPr/>
          </p:nvSpPr>
          <p:spPr bwMode="auto">
            <a:xfrm>
              <a:off x="2012" y="1773"/>
              <a:ext cx="211" cy="1482"/>
            </a:xfrm>
            <a:prstGeom prst="rect">
              <a:avLst/>
            </a:prstGeom>
            <a:solidFill>
              <a:srgbClr val="01A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76" name="Rectangle 22"/>
            <p:cNvSpPr>
              <a:spLocks noChangeArrowheads="1"/>
            </p:cNvSpPr>
            <p:nvPr/>
          </p:nvSpPr>
          <p:spPr bwMode="auto">
            <a:xfrm>
              <a:off x="1298" y="1926"/>
              <a:ext cx="154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PLAN</a:t>
              </a:r>
              <a:endParaRPr lang="pl-PL" altLang="pl-PL" sz="1600"/>
            </a:p>
          </p:txBody>
        </p:sp>
        <p:sp>
          <p:nvSpPr>
            <p:cNvPr id="177177" name="Rectangle 23"/>
            <p:cNvSpPr>
              <a:spLocks noChangeArrowheads="1"/>
            </p:cNvSpPr>
            <p:nvPr/>
          </p:nvSpPr>
          <p:spPr bwMode="auto">
            <a:xfrm>
              <a:off x="800" y="2097"/>
              <a:ext cx="965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6520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OPERACYJNY FUNKCJONOWANIA</a:t>
              </a:r>
              <a:endParaRPr lang="pl-PL" altLang="pl-PL" sz="1600"/>
            </a:p>
          </p:txBody>
        </p:sp>
        <p:sp>
          <p:nvSpPr>
            <p:cNvPr id="177178" name="Rectangle 24"/>
            <p:cNvSpPr>
              <a:spLocks noChangeArrowheads="1"/>
            </p:cNvSpPr>
            <p:nvPr/>
          </p:nvSpPr>
          <p:spPr bwMode="auto">
            <a:xfrm>
              <a:off x="906" y="2266"/>
              <a:ext cx="90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WOJEWÓDZTWA MAZOWIECKIEGO</a:t>
              </a:r>
              <a:endParaRPr lang="pl-PL" altLang="pl-PL" sz="700"/>
            </a:p>
          </p:txBody>
        </p:sp>
        <p:sp>
          <p:nvSpPr>
            <p:cNvPr id="177179" name="Rectangle 25"/>
            <p:cNvSpPr>
              <a:spLocks noChangeArrowheads="1"/>
            </p:cNvSpPr>
            <p:nvPr/>
          </p:nvSpPr>
          <p:spPr bwMode="auto">
            <a:xfrm>
              <a:off x="1188" y="2352"/>
              <a:ext cx="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endParaRPr lang="pl-PL" altLang="pl-PL" sz="1600"/>
            </a:p>
          </p:txBody>
        </p:sp>
        <p:sp>
          <p:nvSpPr>
            <p:cNvPr id="177180" name="Rectangle 26"/>
            <p:cNvSpPr>
              <a:spLocks noChangeArrowheads="1"/>
            </p:cNvSpPr>
            <p:nvPr/>
          </p:nvSpPr>
          <p:spPr bwMode="auto">
            <a:xfrm>
              <a:off x="862" y="2436"/>
              <a:ext cx="856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w warunkach zewnętrznego zagrożenia</a:t>
              </a:r>
              <a:endParaRPr lang="pl-PL" altLang="pl-PL" sz="1600"/>
            </a:p>
          </p:txBody>
        </p:sp>
        <p:sp>
          <p:nvSpPr>
            <p:cNvPr id="177181" name="Rectangle 27"/>
            <p:cNvSpPr>
              <a:spLocks noChangeArrowheads="1"/>
            </p:cNvSpPr>
            <p:nvPr/>
          </p:nvSpPr>
          <p:spPr bwMode="auto">
            <a:xfrm>
              <a:off x="1056" y="2504"/>
              <a:ext cx="54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bezpieczeństwa państwa</a:t>
              </a:r>
              <a:endParaRPr lang="pl-PL" altLang="pl-PL" sz="1600"/>
            </a:p>
          </p:txBody>
        </p:sp>
        <p:sp>
          <p:nvSpPr>
            <p:cNvPr id="177182" name="Rectangle 28"/>
            <p:cNvSpPr>
              <a:spLocks noChangeArrowheads="1"/>
            </p:cNvSpPr>
            <p:nvPr/>
          </p:nvSpPr>
          <p:spPr bwMode="auto">
            <a:xfrm>
              <a:off x="1173" y="2585"/>
              <a:ext cx="35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i w czasie wojny</a:t>
              </a:r>
              <a:endParaRPr lang="pl-PL" altLang="pl-PL" sz="1600"/>
            </a:p>
          </p:txBody>
        </p:sp>
        <p:sp>
          <p:nvSpPr>
            <p:cNvPr id="177183" name="Rectangle 29"/>
            <p:cNvSpPr>
              <a:spLocks noChangeArrowheads="1"/>
            </p:cNvSpPr>
            <p:nvPr/>
          </p:nvSpPr>
          <p:spPr bwMode="auto">
            <a:xfrm>
              <a:off x="1216" y="2741"/>
              <a:ext cx="31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......................</a:t>
              </a:r>
              <a:endParaRPr lang="pl-PL" altLang="pl-PL" sz="1600"/>
            </a:p>
          </p:txBody>
        </p:sp>
        <p:sp>
          <p:nvSpPr>
            <p:cNvPr id="177184" name="Rectangle 30"/>
            <p:cNvSpPr>
              <a:spLocks noChangeArrowheads="1"/>
            </p:cNvSpPr>
            <p:nvPr/>
          </p:nvSpPr>
          <p:spPr bwMode="auto">
            <a:xfrm>
              <a:off x="1141" y="2810"/>
              <a:ext cx="42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/oznaczenie planu/</a:t>
              </a:r>
              <a:endParaRPr lang="pl-PL" altLang="pl-PL" sz="1600"/>
            </a:p>
          </p:txBody>
        </p:sp>
        <p:sp>
          <p:nvSpPr>
            <p:cNvPr id="177185" name="Rectangle 31"/>
            <p:cNvSpPr>
              <a:spLocks noChangeArrowheads="1"/>
            </p:cNvSpPr>
            <p:nvPr/>
          </p:nvSpPr>
          <p:spPr bwMode="auto">
            <a:xfrm>
              <a:off x="1054" y="1689"/>
              <a:ext cx="52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MAZOWIECKI URZĄD WOJEWÓDZKI</a:t>
              </a:r>
              <a:endParaRPr lang="pl-PL" altLang="pl-PL" sz="1600"/>
            </a:p>
          </p:txBody>
        </p:sp>
        <p:sp>
          <p:nvSpPr>
            <p:cNvPr id="177186" name="Rectangle 32"/>
            <p:cNvSpPr>
              <a:spLocks noChangeArrowheads="1"/>
            </p:cNvSpPr>
            <p:nvPr/>
          </p:nvSpPr>
          <p:spPr bwMode="auto">
            <a:xfrm>
              <a:off x="2358" y="1893"/>
              <a:ext cx="12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POUFNE</a:t>
              </a:r>
              <a:endParaRPr lang="pl-PL" altLang="pl-PL" sz="1600"/>
            </a:p>
          </p:txBody>
        </p:sp>
        <p:sp>
          <p:nvSpPr>
            <p:cNvPr id="177187" name="Rectangle 33"/>
            <p:cNvSpPr>
              <a:spLocks noChangeArrowheads="1"/>
            </p:cNvSpPr>
            <p:nvPr/>
          </p:nvSpPr>
          <p:spPr bwMode="auto">
            <a:xfrm>
              <a:off x="3153" y="309"/>
              <a:ext cx="2363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88" name="Line 34"/>
            <p:cNvSpPr>
              <a:spLocks noChangeShapeType="1"/>
            </p:cNvSpPr>
            <p:nvPr/>
          </p:nvSpPr>
          <p:spPr bwMode="auto">
            <a:xfrm flipV="1">
              <a:off x="3230" y="433"/>
              <a:ext cx="222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89" name="Rectangle 35"/>
            <p:cNvSpPr>
              <a:spLocks noChangeArrowheads="1"/>
            </p:cNvSpPr>
            <p:nvPr/>
          </p:nvSpPr>
          <p:spPr bwMode="auto">
            <a:xfrm>
              <a:off x="3362" y="1970"/>
              <a:ext cx="26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WARSZAWA</a:t>
              </a:r>
              <a:endParaRPr lang="pl-PL" altLang="pl-PL" sz="1600"/>
            </a:p>
          </p:txBody>
        </p:sp>
        <p:sp>
          <p:nvSpPr>
            <p:cNvPr id="177190" name="Rectangle 36"/>
            <p:cNvSpPr>
              <a:spLocks noChangeArrowheads="1"/>
            </p:cNvSpPr>
            <p:nvPr/>
          </p:nvSpPr>
          <p:spPr bwMode="auto">
            <a:xfrm>
              <a:off x="4208" y="1970"/>
              <a:ext cx="79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WRZESIEŃ                                       2019</a:t>
              </a:r>
              <a:endParaRPr lang="pl-PL" altLang="pl-PL" sz="1600"/>
            </a:p>
          </p:txBody>
        </p:sp>
        <p:sp>
          <p:nvSpPr>
            <p:cNvPr id="177191" name="Line 37"/>
            <p:cNvSpPr>
              <a:spLocks noChangeShapeType="1"/>
            </p:cNvSpPr>
            <p:nvPr/>
          </p:nvSpPr>
          <p:spPr bwMode="auto">
            <a:xfrm>
              <a:off x="3286" y="1966"/>
              <a:ext cx="22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192" name="Rectangle 38"/>
            <p:cNvSpPr>
              <a:spLocks noChangeArrowheads="1"/>
            </p:cNvSpPr>
            <p:nvPr/>
          </p:nvSpPr>
          <p:spPr bwMode="auto">
            <a:xfrm>
              <a:off x="3083" y="309"/>
              <a:ext cx="73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93" name="Rectangle 39"/>
            <p:cNvSpPr>
              <a:spLocks noChangeArrowheads="1"/>
            </p:cNvSpPr>
            <p:nvPr/>
          </p:nvSpPr>
          <p:spPr bwMode="auto">
            <a:xfrm>
              <a:off x="3457" y="460"/>
              <a:ext cx="211" cy="1482"/>
            </a:xfrm>
            <a:prstGeom prst="rect">
              <a:avLst/>
            </a:prstGeom>
            <a:solidFill>
              <a:srgbClr val="01A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94" name="Rectangle 40"/>
            <p:cNvSpPr>
              <a:spLocks noChangeArrowheads="1"/>
            </p:cNvSpPr>
            <p:nvPr/>
          </p:nvSpPr>
          <p:spPr bwMode="auto">
            <a:xfrm>
              <a:off x="4954" y="460"/>
              <a:ext cx="211" cy="1482"/>
            </a:xfrm>
            <a:prstGeom prst="rect">
              <a:avLst/>
            </a:prstGeom>
            <a:solidFill>
              <a:srgbClr val="01A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195" name="Rectangle 41"/>
            <p:cNvSpPr>
              <a:spLocks noChangeArrowheads="1"/>
            </p:cNvSpPr>
            <p:nvPr/>
          </p:nvSpPr>
          <p:spPr bwMode="auto">
            <a:xfrm>
              <a:off x="4263" y="929"/>
              <a:ext cx="155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PLAN</a:t>
              </a:r>
              <a:endParaRPr lang="pl-PL" altLang="pl-PL" sz="1600"/>
            </a:p>
          </p:txBody>
        </p:sp>
        <p:sp>
          <p:nvSpPr>
            <p:cNvPr id="177196" name="Rectangle 42"/>
            <p:cNvSpPr>
              <a:spLocks noChangeArrowheads="1"/>
            </p:cNvSpPr>
            <p:nvPr/>
          </p:nvSpPr>
          <p:spPr bwMode="auto">
            <a:xfrm>
              <a:off x="3764" y="1100"/>
              <a:ext cx="1027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90488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OPERACYJNY FUNKCJONOWANIA</a:t>
              </a:r>
              <a:endParaRPr lang="pl-PL" altLang="pl-PL" sz="1600"/>
            </a:p>
          </p:txBody>
        </p:sp>
        <p:sp>
          <p:nvSpPr>
            <p:cNvPr id="177197" name="Rectangle 43"/>
            <p:cNvSpPr>
              <a:spLocks noChangeArrowheads="1"/>
            </p:cNvSpPr>
            <p:nvPr/>
          </p:nvSpPr>
          <p:spPr bwMode="auto">
            <a:xfrm>
              <a:off x="3870" y="1270"/>
              <a:ext cx="904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WOJEWÓDZTWA MAZOWIECKIEGO</a:t>
              </a:r>
              <a:endParaRPr lang="pl-PL" altLang="pl-PL" sz="700"/>
            </a:p>
          </p:txBody>
        </p:sp>
        <p:sp>
          <p:nvSpPr>
            <p:cNvPr id="177198" name="Rectangle 44"/>
            <p:cNvSpPr>
              <a:spLocks noChangeArrowheads="1"/>
            </p:cNvSpPr>
            <p:nvPr/>
          </p:nvSpPr>
          <p:spPr bwMode="auto">
            <a:xfrm>
              <a:off x="3826" y="1439"/>
              <a:ext cx="856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w warunkach zewnętrznego zagrożenia</a:t>
              </a:r>
              <a:endParaRPr lang="pl-PL" altLang="pl-PL" sz="1600"/>
            </a:p>
          </p:txBody>
        </p:sp>
        <p:sp>
          <p:nvSpPr>
            <p:cNvPr id="177199" name="Rectangle 45"/>
            <p:cNvSpPr>
              <a:spLocks noChangeArrowheads="1"/>
            </p:cNvSpPr>
            <p:nvPr/>
          </p:nvSpPr>
          <p:spPr bwMode="auto">
            <a:xfrm>
              <a:off x="4020" y="1508"/>
              <a:ext cx="54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bezpieczeństwa państwa</a:t>
              </a:r>
              <a:endParaRPr lang="pl-PL" altLang="pl-PL" sz="1600"/>
            </a:p>
          </p:txBody>
        </p:sp>
        <p:sp>
          <p:nvSpPr>
            <p:cNvPr id="177200" name="Rectangle 46"/>
            <p:cNvSpPr>
              <a:spLocks noChangeArrowheads="1"/>
            </p:cNvSpPr>
            <p:nvPr/>
          </p:nvSpPr>
          <p:spPr bwMode="auto">
            <a:xfrm>
              <a:off x="4138" y="1588"/>
              <a:ext cx="35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i w czasie wojny</a:t>
              </a:r>
              <a:endParaRPr lang="pl-PL" altLang="pl-PL" sz="1600"/>
            </a:p>
          </p:txBody>
        </p:sp>
        <p:sp>
          <p:nvSpPr>
            <p:cNvPr id="177201" name="Rectangle 47"/>
            <p:cNvSpPr>
              <a:spLocks noChangeArrowheads="1"/>
            </p:cNvSpPr>
            <p:nvPr/>
          </p:nvSpPr>
          <p:spPr bwMode="auto">
            <a:xfrm>
              <a:off x="4180" y="1746"/>
              <a:ext cx="31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......................</a:t>
              </a:r>
              <a:endParaRPr lang="pl-PL" altLang="pl-PL" sz="1600"/>
            </a:p>
          </p:txBody>
        </p:sp>
        <p:sp>
          <p:nvSpPr>
            <p:cNvPr id="177202" name="Rectangle 48"/>
            <p:cNvSpPr>
              <a:spLocks noChangeArrowheads="1"/>
            </p:cNvSpPr>
            <p:nvPr/>
          </p:nvSpPr>
          <p:spPr bwMode="auto">
            <a:xfrm>
              <a:off x="4105" y="1814"/>
              <a:ext cx="42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/oznaczenie planu/</a:t>
              </a:r>
              <a:endParaRPr lang="pl-PL" altLang="pl-PL" sz="1600"/>
            </a:p>
          </p:txBody>
        </p:sp>
        <p:sp>
          <p:nvSpPr>
            <p:cNvPr id="177203" name="Rectangle 49"/>
            <p:cNvSpPr>
              <a:spLocks noChangeArrowheads="1"/>
            </p:cNvSpPr>
            <p:nvPr/>
          </p:nvSpPr>
          <p:spPr bwMode="auto">
            <a:xfrm>
              <a:off x="3997" y="373"/>
              <a:ext cx="52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MAZOWIECKI URZĄD WOJEWÓDZKI</a:t>
              </a:r>
              <a:endParaRPr lang="pl-PL" altLang="pl-PL" sz="1600"/>
            </a:p>
          </p:txBody>
        </p:sp>
        <p:sp>
          <p:nvSpPr>
            <p:cNvPr id="177204" name="Rectangle 50"/>
            <p:cNvSpPr>
              <a:spLocks noChangeArrowheads="1"/>
            </p:cNvSpPr>
            <p:nvPr/>
          </p:nvSpPr>
          <p:spPr bwMode="auto">
            <a:xfrm>
              <a:off x="5224" y="457"/>
              <a:ext cx="12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POUFNE</a:t>
              </a:r>
              <a:endParaRPr lang="pl-PL" altLang="pl-PL" sz="1600"/>
            </a:p>
          </p:txBody>
        </p:sp>
        <p:sp>
          <p:nvSpPr>
            <p:cNvPr id="177205" name="Rectangle 51"/>
            <p:cNvSpPr>
              <a:spLocks noChangeArrowheads="1"/>
            </p:cNvSpPr>
            <p:nvPr/>
          </p:nvSpPr>
          <p:spPr bwMode="auto">
            <a:xfrm>
              <a:off x="3116" y="2289"/>
              <a:ext cx="2363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206" name="Line 52"/>
            <p:cNvSpPr>
              <a:spLocks noChangeShapeType="1"/>
            </p:cNvSpPr>
            <p:nvPr/>
          </p:nvSpPr>
          <p:spPr bwMode="auto">
            <a:xfrm flipV="1">
              <a:off x="3193" y="2413"/>
              <a:ext cx="222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207" name="Rectangle 53"/>
            <p:cNvSpPr>
              <a:spLocks noChangeArrowheads="1"/>
            </p:cNvSpPr>
            <p:nvPr/>
          </p:nvSpPr>
          <p:spPr bwMode="auto">
            <a:xfrm>
              <a:off x="3239" y="3963"/>
              <a:ext cx="26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WARSZAWA</a:t>
              </a:r>
              <a:endParaRPr lang="pl-PL" altLang="pl-PL" sz="1600"/>
            </a:p>
          </p:txBody>
        </p:sp>
        <p:sp>
          <p:nvSpPr>
            <p:cNvPr id="177208" name="Rectangle 54"/>
            <p:cNvSpPr>
              <a:spLocks noChangeArrowheads="1"/>
            </p:cNvSpPr>
            <p:nvPr/>
          </p:nvSpPr>
          <p:spPr bwMode="auto">
            <a:xfrm>
              <a:off x="4085" y="3963"/>
              <a:ext cx="79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WRZESIEŃ                                       2019</a:t>
              </a:r>
              <a:endParaRPr lang="pl-PL" altLang="pl-PL" sz="1600"/>
            </a:p>
          </p:txBody>
        </p:sp>
        <p:sp>
          <p:nvSpPr>
            <p:cNvPr id="177209" name="Line 55"/>
            <p:cNvSpPr>
              <a:spLocks noChangeShapeType="1"/>
            </p:cNvSpPr>
            <p:nvPr/>
          </p:nvSpPr>
          <p:spPr bwMode="auto">
            <a:xfrm>
              <a:off x="3249" y="3945"/>
              <a:ext cx="22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210" name="Rectangle 56"/>
            <p:cNvSpPr>
              <a:spLocks noChangeArrowheads="1"/>
            </p:cNvSpPr>
            <p:nvPr/>
          </p:nvSpPr>
          <p:spPr bwMode="auto">
            <a:xfrm>
              <a:off x="3046" y="2289"/>
              <a:ext cx="73" cy="1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211" name="Rectangle 57"/>
            <p:cNvSpPr>
              <a:spLocks noChangeArrowheads="1"/>
            </p:cNvSpPr>
            <p:nvPr/>
          </p:nvSpPr>
          <p:spPr bwMode="auto">
            <a:xfrm>
              <a:off x="3419" y="2440"/>
              <a:ext cx="212" cy="1482"/>
            </a:xfrm>
            <a:prstGeom prst="rect">
              <a:avLst/>
            </a:prstGeom>
            <a:solidFill>
              <a:srgbClr val="01A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212" name="Rectangle 58"/>
            <p:cNvSpPr>
              <a:spLocks noChangeArrowheads="1"/>
            </p:cNvSpPr>
            <p:nvPr/>
          </p:nvSpPr>
          <p:spPr bwMode="auto">
            <a:xfrm>
              <a:off x="4916" y="2440"/>
              <a:ext cx="212" cy="1482"/>
            </a:xfrm>
            <a:prstGeom prst="rect">
              <a:avLst/>
            </a:prstGeom>
            <a:solidFill>
              <a:srgbClr val="01A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7213" name="Rectangle 59"/>
            <p:cNvSpPr>
              <a:spLocks noChangeArrowheads="1"/>
            </p:cNvSpPr>
            <p:nvPr/>
          </p:nvSpPr>
          <p:spPr bwMode="auto">
            <a:xfrm>
              <a:off x="4232" y="2876"/>
              <a:ext cx="155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PLAN</a:t>
              </a:r>
              <a:endParaRPr lang="pl-PL" altLang="pl-PL" sz="1600"/>
            </a:p>
          </p:txBody>
        </p:sp>
        <p:sp>
          <p:nvSpPr>
            <p:cNvPr id="177214" name="Rectangle 60"/>
            <p:cNvSpPr>
              <a:spLocks noChangeArrowheads="1"/>
            </p:cNvSpPr>
            <p:nvPr/>
          </p:nvSpPr>
          <p:spPr bwMode="auto">
            <a:xfrm>
              <a:off x="3734" y="3047"/>
              <a:ext cx="965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800" b="1">
                  <a:solidFill>
                    <a:srgbClr val="000000"/>
                  </a:solidFill>
                </a:rPr>
                <a:t>OPERACYJNY FUNKCJONOWANIA</a:t>
              </a:r>
              <a:endParaRPr lang="pl-PL" altLang="pl-PL" sz="1600"/>
            </a:p>
          </p:txBody>
        </p:sp>
        <p:sp>
          <p:nvSpPr>
            <p:cNvPr id="177215" name="Rectangle 61"/>
            <p:cNvSpPr>
              <a:spLocks noChangeArrowheads="1"/>
            </p:cNvSpPr>
            <p:nvPr/>
          </p:nvSpPr>
          <p:spPr bwMode="auto">
            <a:xfrm>
              <a:off x="3839" y="3217"/>
              <a:ext cx="90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WOJEWÓDZTWA MAZOWIECKIEGO</a:t>
              </a:r>
              <a:endParaRPr lang="pl-PL" altLang="pl-PL" sz="700"/>
            </a:p>
          </p:txBody>
        </p:sp>
        <p:sp>
          <p:nvSpPr>
            <p:cNvPr id="177216" name="Rectangle 62"/>
            <p:cNvSpPr>
              <a:spLocks noChangeArrowheads="1"/>
            </p:cNvSpPr>
            <p:nvPr/>
          </p:nvSpPr>
          <p:spPr bwMode="auto">
            <a:xfrm>
              <a:off x="3795" y="3386"/>
              <a:ext cx="856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w warunkach zewnętrznego zagrożenia</a:t>
              </a:r>
              <a:endParaRPr lang="pl-PL" altLang="pl-PL" sz="1600"/>
            </a:p>
          </p:txBody>
        </p:sp>
        <p:sp>
          <p:nvSpPr>
            <p:cNvPr id="177217" name="Rectangle 63"/>
            <p:cNvSpPr>
              <a:spLocks noChangeArrowheads="1"/>
            </p:cNvSpPr>
            <p:nvPr/>
          </p:nvSpPr>
          <p:spPr bwMode="auto">
            <a:xfrm>
              <a:off x="3989" y="3455"/>
              <a:ext cx="54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bezpieczeństwa państwa</a:t>
              </a:r>
              <a:endParaRPr lang="pl-PL" altLang="pl-PL" sz="1600"/>
            </a:p>
          </p:txBody>
        </p:sp>
        <p:sp>
          <p:nvSpPr>
            <p:cNvPr id="177218" name="Rectangle 64"/>
            <p:cNvSpPr>
              <a:spLocks noChangeArrowheads="1"/>
            </p:cNvSpPr>
            <p:nvPr/>
          </p:nvSpPr>
          <p:spPr bwMode="auto">
            <a:xfrm>
              <a:off x="4107" y="3536"/>
              <a:ext cx="35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i w czasie wojny</a:t>
              </a:r>
              <a:endParaRPr lang="pl-PL" altLang="pl-PL" sz="1600"/>
            </a:p>
          </p:txBody>
        </p:sp>
        <p:sp>
          <p:nvSpPr>
            <p:cNvPr id="177219" name="Rectangle 65"/>
            <p:cNvSpPr>
              <a:spLocks noChangeArrowheads="1"/>
            </p:cNvSpPr>
            <p:nvPr/>
          </p:nvSpPr>
          <p:spPr bwMode="auto">
            <a:xfrm>
              <a:off x="4149" y="3693"/>
              <a:ext cx="31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......................</a:t>
              </a:r>
              <a:endParaRPr lang="pl-PL" altLang="pl-PL" sz="1600"/>
            </a:p>
          </p:txBody>
        </p:sp>
        <p:sp>
          <p:nvSpPr>
            <p:cNvPr id="177220" name="Rectangle 66"/>
            <p:cNvSpPr>
              <a:spLocks noChangeArrowheads="1"/>
            </p:cNvSpPr>
            <p:nvPr/>
          </p:nvSpPr>
          <p:spPr bwMode="auto">
            <a:xfrm>
              <a:off x="4073" y="3761"/>
              <a:ext cx="42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/oznaczenie planu/</a:t>
              </a:r>
              <a:endParaRPr lang="pl-PL" altLang="pl-PL" sz="1600"/>
            </a:p>
          </p:txBody>
        </p:sp>
        <p:sp>
          <p:nvSpPr>
            <p:cNvPr id="177221" name="Rectangle 67"/>
            <p:cNvSpPr>
              <a:spLocks noChangeArrowheads="1"/>
            </p:cNvSpPr>
            <p:nvPr/>
          </p:nvSpPr>
          <p:spPr bwMode="auto">
            <a:xfrm>
              <a:off x="5161" y="2489"/>
              <a:ext cx="12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POUFNE</a:t>
              </a:r>
              <a:endParaRPr lang="pl-PL" altLang="pl-PL" sz="1600"/>
            </a:p>
          </p:txBody>
        </p:sp>
        <p:sp>
          <p:nvSpPr>
            <p:cNvPr id="177222" name="Line 68"/>
            <p:cNvSpPr>
              <a:spLocks noChangeShapeType="1"/>
            </p:cNvSpPr>
            <p:nvPr/>
          </p:nvSpPr>
          <p:spPr bwMode="auto">
            <a:xfrm flipV="1">
              <a:off x="3083" y="277"/>
              <a:ext cx="53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223" name="Rectangle 69"/>
            <p:cNvSpPr>
              <a:spLocks noChangeArrowheads="1"/>
            </p:cNvSpPr>
            <p:nvPr/>
          </p:nvSpPr>
          <p:spPr bwMode="auto">
            <a:xfrm>
              <a:off x="5031" y="542"/>
              <a:ext cx="284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ZAŁĄCZNIK A</a:t>
              </a:r>
              <a:endParaRPr lang="pl-PL" altLang="pl-PL" sz="1600"/>
            </a:p>
          </p:txBody>
        </p:sp>
        <p:sp>
          <p:nvSpPr>
            <p:cNvPr id="177224" name="Rectangle 70"/>
            <p:cNvSpPr>
              <a:spLocks noChangeArrowheads="1"/>
            </p:cNvSpPr>
            <p:nvPr/>
          </p:nvSpPr>
          <p:spPr bwMode="auto">
            <a:xfrm>
              <a:off x="5040" y="611"/>
              <a:ext cx="31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(obligatoryjny)</a:t>
              </a:r>
              <a:endParaRPr lang="pl-PL" altLang="pl-PL" sz="1600"/>
            </a:p>
          </p:txBody>
        </p:sp>
        <p:sp>
          <p:nvSpPr>
            <p:cNvPr id="177225" name="Rectangle 71"/>
            <p:cNvSpPr>
              <a:spLocks noChangeArrowheads="1"/>
            </p:cNvSpPr>
            <p:nvPr/>
          </p:nvSpPr>
          <p:spPr bwMode="auto">
            <a:xfrm>
              <a:off x="4950" y="2582"/>
              <a:ext cx="28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ZAŁĄCZNIK C</a:t>
              </a:r>
              <a:endParaRPr lang="pl-PL" altLang="pl-PL" sz="1600"/>
            </a:p>
          </p:txBody>
        </p:sp>
        <p:sp>
          <p:nvSpPr>
            <p:cNvPr id="177226" name="Rectangle 72"/>
            <p:cNvSpPr>
              <a:spLocks noChangeArrowheads="1"/>
            </p:cNvSpPr>
            <p:nvPr/>
          </p:nvSpPr>
          <p:spPr bwMode="auto">
            <a:xfrm>
              <a:off x="4960" y="2652"/>
              <a:ext cx="311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>
                  <a:solidFill>
                    <a:srgbClr val="000000"/>
                  </a:solidFill>
                </a:rPr>
                <a:t>(obligatoryjny)</a:t>
              </a:r>
              <a:endParaRPr lang="pl-PL" altLang="pl-PL" sz="1600"/>
            </a:p>
          </p:txBody>
        </p:sp>
        <p:sp>
          <p:nvSpPr>
            <p:cNvPr id="177227" name="Rectangle 73"/>
            <p:cNvSpPr>
              <a:spLocks noChangeArrowheads="1"/>
            </p:cNvSpPr>
            <p:nvPr/>
          </p:nvSpPr>
          <p:spPr bwMode="auto">
            <a:xfrm>
              <a:off x="3336" y="684"/>
              <a:ext cx="156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TABELA REALIZACJI ZADAŃ OPERACYJNYCH</a:t>
              </a:r>
              <a:endParaRPr lang="pl-PL" altLang="pl-PL" sz="1600"/>
            </a:p>
          </p:txBody>
        </p:sp>
        <p:sp>
          <p:nvSpPr>
            <p:cNvPr id="177228" name="Rectangle 74"/>
            <p:cNvSpPr>
              <a:spLocks noChangeArrowheads="1"/>
            </p:cNvSpPr>
            <p:nvPr/>
          </p:nvSpPr>
          <p:spPr bwMode="auto">
            <a:xfrm>
              <a:off x="3909" y="786"/>
              <a:ext cx="64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(WYPIS Z PRO RP)</a:t>
              </a:r>
              <a:endParaRPr lang="pl-PL" altLang="pl-PL" sz="1600"/>
            </a:p>
          </p:txBody>
        </p:sp>
        <p:sp>
          <p:nvSpPr>
            <p:cNvPr id="177229" name="Rectangle 75"/>
            <p:cNvSpPr>
              <a:spLocks noChangeArrowheads="1"/>
            </p:cNvSpPr>
            <p:nvPr/>
          </p:nvSpPr>
          <p:spPr bwMode="auto">
            <a:xfrm>
              <a:off x="3689" y="2600"/>
              <a:ext cx="96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TABELA REALIZACJI ZADAŃ</a:t>
              </a:r>
              <a:endParaRPr lang="pl-PL" altLang="pl-PL" sz="1600"/>
            </a:p>
          </p:txBody>
        </p:sp>
        <p:sp>
          <p:nvSpPr>
            <p:cNvPr id="177230" name="Rectangle 76"/>
            <p:cNvSpPr>
              <a:spLocks noChangeArrowheads="1"/>
            </p:cNvSpPr>
            <p:nvPr/>
          </p:nvSpPr>
          <p:spPr bwMode="auto">
            <a:xfrm>
              <a:off x="3923" y="2702"/>
              <a:ext cx="57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1000" b="1">
                  <a:solidFill>
                    <a:srgbClr val="000000"/>
                  </a:solidFill>
                </a:rPr>
                <a:t>OPERACYJNYCH</a:t>
              </a:r>
              <a:endParaRPr lang="pl-PL" altLang="pl-PL" sz="1600"/>
            </a:p>
          </p:txBody>
        </p:sp>
        <p:sp>
          <p:nvSpPr>
            <p:cNvPr id="177231" name="Freeform 77"/>
            <p:cNvSpPr>
              <a:spLocks/>
            </p:cNvSpPr>
            <p:nvPr/>
          </p:nvSpPr>
          <p:spPr bwMode="auto">
            <a:xfrm>
              <a:off x="2610" y="217"/>
              <a:ext cx="2903" cy="3956"/>
            </a:xfrm>
            <a:custGeom>
              <a:avLst/>
              <a:gdLst>
                <a:gd name="T0" fmla="*/ 2903 w 2903"/>
                <a:gd name="T1" fmla="*/ 0 h 3956"/>
                <a:gd name="T2" fmla="*/ 510 w 2903"/>
                <a:gd name="T3" fmla="*/ 0 h 3956"/>
                <a:gd name="T4" fmla="*/ 481 w 2903"/>
                <a:gd name="T5" fmla="*/ 2 h 3956"/>
                <a:gd name="T6" fmla="*/ 453 w 2903"/>
                <a:gd name="T7" fmla="*/ 7 h 3956"/>
                <a:gd name="T8" fmla="*/ 425 w 2903"/>
                <a:gd name="T9" fmla="*/ 14 h 3956"/>
                <a:gd name="T10" fmla="*/ 398 w 2903"/>
                <a:gd name="T11" fmla="*/ 26 h 3956"/>
                <a:gd name="T12" fmla="*/ 374 w 2903"/>
                <a:gd name="T13" fmla="*/ 39 h 3956"/>
                <a:gd name="T14" fmla="*/ 351 w 2903"/>
                <a:gd name="T15" fmla="*/ 56 h 3956"/>
                <a:gd name="T16" fmla="*/ 329 w 2903"/>
                <a:gd name="T17" fmla="*/ 75 h 3956"/>
                <a:gd name="T18" fmla="*/ 310 w 2903"/>
                <a:gd name="T19" fmla="*/ 96 h 3956"/>
                <a:gd name="T20" fmla="*/ 294 w 2903"/>
                <a:gd name="T21" fmla="*/ 120 h 3956"/>
                <a:gd name="T22" fmla="*/ 279 w 2903"/>
                <a:gd name="T23" fmla="*/ 145 h 3956"/>
                <a:gd name="T24" fmla="*/ 268 w 2903"/>
                <a:gd name="T25" fmla="*/ 171 h 3956"/>
                <a:gd name="T26" fmla="*/ 261 w 2903"/>
                <a:gd name="T27" fmla="*/ 198 h 3956"/>
                <a:gd name="T28" fmla="*/ 256 w 2903"/>
                <a:gd name="T29" fmla="*/ 227 h 3956"/>
                <a:gd name="T30" fmla="*/ 255 w 2903"/>
                <a:gd name="T31" fmla="*/ 255 h 3956"/>
                <a:gd name="T32" fmla="*/ 255 w 2903"/>
                <a:gd name="T33" fmla="*/ 1715 h 3956"/>
                <a:gd name="T34" fmla="*/ 253 w 2903"/>
                <a:gd name="T35" fmla="*/ 1743 h 3956"/>
                <a:gd name="T36" fmla="*/ 248 w 2903"/>
                <a:gd name="T37" fmla="*/ 1771 h 3956"/>
                <a:gd name="T38" fmla="*/ 240 w 2903"/>
                <a:gd name="T39" fmla="*/ 1799 h 3956"/>
                <a:gd name="T40" fmla="*/ 229 w 2903"/>
                <a:gd name="T41" fmla="*/ 1825 h 3956"/>
                <a:gd name="T42" fmla="*/ 216 w 2903"/>
                <a:gd name="T43" fmla="*/ 1850 h 3956"/>
                <a:gd name="T44" fmla="*/ 199 w 2903"/>
                <a:gd name="T45" fmla="*/ 1874 h 3956"/>
                <a:gd name="T46" fmla="*/ 180 w 2903"/>
                <a:gd name="T47" fmla="*/ 1895 h 3956"/>
                <a:gd name="T48" fmla="*/ 159 w 2903"/>
                <a:gd name="T49" fmla="*/ 1914 h 3956"/>
                <a:gd name="T50" fmla="*/ 135 w 2903"/>
                <a:gd name="T51" fmla="*/ 1931 h 3956"/>
                <a:gd name="T52" fmla="*/ 110 w 2903"/>
                <a:gd name="T53" fmla="*/ 1945 h 3956"/>
                <a:gd name="T54" fmla="*/ 84 w 2903"/>
                <a:gd name="T55" fmla="*/ 1956 h 3956"/>
                <a:gd name="T56" fmla="*/ 56 w 2903"/>
                <a:gd name="T57" fmla="*/ 1963 h 3956"/>
                <a:gd name="T58" fmla="*/ 28 w 2903"/>
                <a:gd name="T59" fmla="*/ 1968 h 3956"/>
                <a:gd name="T60" fmla="*/ 0 w 2903"/>
                <a:gd name="T61" fmla="*/ 1970 h 3956"/>
                <a:gd name="T62" fmla="*/ 28 w 2903"/>
                <a:gd name="T63" fmla="*/ 1972 h 3956"/>
                <a:gd name="T64" fmla="*/ 56 w 2903"/>
                <a:gd name="T65" fmla="*/ 1976 h 3956"/>
                <a:gd name="T66" fmla="*/ 84 w 2903"/>
                <a:gd name="T67" fmla="*/ 1984 h 3956"/>
                <a:gd name="T68" fmla="*/ 110 w 2903"/>
                <a:gd name="T69" fmla="*/ 1995 h 3956"/>
                <a:gd name="T70" fmla="*/ 135 w 2903"/>
                <a:gd name="T71" fmla="*/ 2009 h 3956"/>
                <a:gd name="T72" fmla="*/ 159 w 2903"/>
                <a:gd name="T73" fmla="*/ 2026 h 3956"/>
                <a:gd name="T74" fmla="*/ 180 w 2903"/>
                <a:gd name="T75" fmla="*/ 2044 h 3956"/>
                <a:gd name="T76" fmla="*/ 199 w 2903"/>
                <a:gd name="T77" fmla="*/ 2066 h 3956"/>
                <a:gd name="T78" fmla="*/ 216 w 2903"/>
                <a:gd name="T79" fmla="*/ 2089 h 3956"/>
                <a:gd name="T80" fmla="*/ 229 w 2903"/>
                <a:gd name="T81" fmla="*/ 2114 h 3956"/>
                <a:gd name="T82" fmla="*/ 240 w 2903"/>
                <a:gd name="T83" fmla="*/ 2141 h 3956"/>
                <a:gd name="T84" fmla="*/ 248 w 2903"/>
                <a:gd name="T85" fmla="*/ 2169 h 3956"/>
                <a:gd name="T86" fmla="*/ 253 w 2903"/>
                <a:gd name="T87" fmla="*/ 2197 h 3956"/>
                <a:gd name="T88" fmla="*/ 255 w 2903"/>
                <a:gd name="T89" fmla="*/ 2226 h 3956"/>
                <a:gd name="T90" fmla="*/ 255 w 2903"/>
                <a:gd name="T91" fmla="*/ 3700 h 3956"/>
                <a:gd name="T92" fmla="*/ 256 w 2903"/>
                <a:gd name="T93" fmla="*/ 3728 h 3956"/>
                <a:gd name="T94" fmla="*/ 261 w 2903"/>
                <a:gd name="T95" fmla="*/ 3757 h 3956"/>
                <a:gd name="T96" fmla="*/ 268 w 2903"/>
                <a:gd name="T97" fmla="*/ 3785 h 3956"/>
                <a:gd name="T98" fmla="*/ 279 w 2903"/>
                <a:gd name="T99" fmla="*/ 3811 h 3956"/>
                <a:gd name="T100" fmla="*/ 294 w 2903"/>
                <a:gd name="T101" fmla="*/ 3836 h 3956"/>
                <a:gd name="T102" fmla="*/ 310 w 2903"/>
                <a:gd name="T103" fmla="*/ 3860 h 3956"/>
                <a:gd name="T104" fmla="*/ 329 w 2903"/>
                <a:gd name="T105" fmla="*/ 3881 h 3956"/>
                <a:gd name="T106" fmla="*/ 351 w 2903"/>
                <a:gd name="T107" fmla="*/ 3900 h 3956"/>
                <a:gd name="T108" fmla="*/ 374 w 2903"/>
                <a:gd name="T109" fmla="*/ 3917 h 3956"/>
                <a:gd name="T110" fmla="*/ 398 w 2903"/>
                <a:gd name="T111" fmla="*/ 3930 h 3956"/>
                <a:gd name="T112" fmla="*/ 425 w 2903"/>
                <a:gd name="T113" fmla="*/ 3941 h 3956"/>
                <a:gd name="T114" fmla="*/ 453 w 2903"/>
                <a:gd name="T115" fmla="*/ 3949 h 3956"/>
                <a:gd name="T116" fmla="*/ 481 w 2903"/>
                <a:gd name="T117" fmla="*/ 3954 h 3956"/>
                <a:gd name="T118" fmla="*/ 510 w 2903"/>
                <a:gd name="T119" fmla="*/ 3956 h 3956"/>
                <a:gd name="T120" fmla="*/ 2903 w 2903"/>
                <a:gd name="T121" fmla="*/ 3956 h 39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3"/>
                <a:gd name="T184" fmla="*/ 0 h 3956"/>
                <a:gd name="T185" fmla="*/ 2903 w 2903"/>
                <a:gd name="T186" fmla="*/ 3956 h 39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3" h="3956">
                  <a:moveTo>
                    <a:pt x="2903" y="0"/>
                  </a:moveTo>
                  <a:lnTo>
                    <a:pt x="510" y="0"/>
                  </a:lnTo>
                  <a:lnTo>
                    <a:pt x="481" y="2"/>
                  </a:lnTo>
                  <a:lnTo>
                    <a:pt x="453" y="7"/>
                  </a:lnTo>
                  <a:lnTo>
                    <a:pt x="425" y="14"/>
                  </a:lnTo>
                  <a:lnTo>
                    <a:pt x="398" y="26"/>
                  </a:lnTo>
                  <a:lnTo>
                    <a:pt x="374" y="39"/>
                  </a:lnTo>
                  <a:lnTo>
                    <a:pt x="351" y="56"/>
                  </a:lnTo>
                  <a:lnTo>
                    <a:pt x="329" y="75"/>
                  </a:lnTo>
                  <a:lnTo>
                    <a:pt x="310" y="96"/>
                  </a:lnTo>
                  <a:lnTo>
                    <a:pt x="294" y="120"/>
                  </a:lnTo>
                  <a:lnTo>
                    <a:pt x="279" y="145"/>
                  </a:lnTo>
                  <a:lnTo>
                    <a:pt x="268" y="171"/>
                  </a:lnTo>
                  <a:lnTo>
                    <a:pt x="261" y="198"/>
                  </a:lnTo>
                  <a:lnTo>
                    <a:pt x="256" y="227"/>
                  </a:lnTo>
                  <a:lnTo>
                    <a:pt x="255" y="255"/>
                  </a:lnTo>
                  <a:lnTo>
                    <a:pt x="255" y="1715"/>
                  </a:lnTo>
                  <a:lnTo>
                    <a:pt x="253" y="1743"/>
                  </a:lnTo>
                  <a:lnTo>
                    <a:pt x="248" y="1771"/>
                  </a:lnTo>
                  <a:lnTo>
                    <a:pt x="240" y="1799"/>
                  </a:lnTo>
                  <a:lnTo>
                    <a:pt x="229" y="1825"/>
                  </a:lnTo>
                  <a:lnTo>
                    <a:pt x="216" y="1850"/>
                  </a:lnTo>
                  <a:lnTo>
                    <a:pt x="199" y="1874"/>
                  </a:lnTo>
                  <a:lnTo>
                    <a:pt x="180" y="1895"/>
                  </a:lnTo>
                  <a:lnTo>
                    <a:pt x="159" y="1914"/>
                  </a:lnTo>
                  <a:lnTo>
                    <a:pt x="135" y="1931"/>
                  </a:lnTo>
                  <a:lnTo>
                    <a:pt x="110" y="1945"/>
                  </a:lnTo>
                  <a:lnTo>
                    <a:pt x="84" y="1956"/>
                  </a:lnTo>
                  <a:lnTo>
                    <a:pt x="56" y="1963"/>
                  </a:lnTo>
                  <a:lnTo>
                    <a:pt x="28" y="1968"/>
                  </a:lnTo>
                  <a:lnTo>
                    <a:pt x="0" y="1970"/>
                  </a:lnTo>
                  <a:lnTo>
                    <a:pt x="28" y="1972"/>
                  </a:lnTo>
                  <a:lnTo>
                    <a:pt x="56" y="1976"/>
                  </a:lnTo>
                  <a:lnTo>
                    <a:pt x="84" y="1984"/>
                  </a:lnTo>
                  <a:lnTo>
                    <a:pt x="110" y="1995"/>
                  </a:lnTo>
                  <a:lnTo>
                    <a:pt x="135" y="2009"/>
                  </a:lnTo>
                  <a:lnTo>
                    <a:pt x="159" y="2026"/>
                  </a:lnTo>
                  <a:lnTo>
                    <a:pt x="180" y="2044"/>
                  </a:lnTo>
                  <a:lnTo>
                    <a:pt x="199" y="2066"/>
                  </a:lnTo>
                  <a:lnTo>
                    <a:pt x="216" y="2089"/>
                  </a:lnTo>
                  <a:lnTo>
                    <a:pt x="229" y="2114"/>
                  </a:lnTo>
                  <a:lnTo>
                    <a:pt x="240" y="2141"/>
                  </a:lnTo>
                  <a:lnTo>
                    <a:pt x="248" y="2169"/>
                  </a:lnTo>
                  <a:lnTo>
                    <a:pt x="253" y="2197"/>
                  </a:lnTo>
                  <a:lnTo>
                    <a:pt x="255" y="2226"/>
                  </a:lnTo>
                  <a:lnTo>
                    <a:pt x="255" y="3700"/>
                  </a:lnTo>
                  <a:lnTo>
                    <a:pt x="256" y="3728"/>
                  </a:lnTo>
                  <a:lnTo>
                    <a:pt x="261" y="3757"/>
                  </a:lnTo>
                  <a:lnTo>
                    <a:pt x="268" y="3785"/>
                  </a:lnTo>
                  <a:lnTo>
                    <a:pt x="279" y="3811"/>
                  </a:lnTo>
                  <a:lnTo>
                    <a:pt x="294" y="3836"/>
                  </a:lnTo>
                  <a:lnTo>
                    <a:pt x="310" y="3860"/>
                  </a:lnTo>
                  <a:lnTo>
                    <a:pt x="329" y="3881"/>
                  </a:lnTo>
                  <a:lnTo>
                    <a:pt x="351" y="3900"/>
                  </a:lnTo>
                  <a:lnTo>
                    <a:pt x="374" y="3917"/>
                  </a:lnTo>
                  <a:lnTo>
                    <a:pt x="398" y="3930"/>
                  </a:lnTo>
                  <a:lnTo>
                    <a:pt x="425" y="3941"/>
                  </a:lnTo>
                  <a:lnTo>
                    <a:pt x="453" y="3949"/>
                  </a:lnTo>
                  <a:lnTo>
                    <a:pt x="481" y="3954"/>
                  </a:lnTo>
                  <a:lnTo>
                    <a:pt x="510" y="3956"/>
                  </a:lnTo>
                  <a:lnTo>
                    <a:pt x="2903" y="3956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7232" name="Rectangle 78"/>
            <p:cNvSpPr>
              <a:spLocks noChangeArrowheads="1"/>
            </p:cNvSpPr>
            <p:nvPr/>
          </p:nvSpPr>
          <p:spPr bwMode="auto">
            <a:xfrm>
              <a:off x="3997" y="2340"/>
              <a:ext cx="52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MAZOWIECKI URZĄD WOJEWÓDZKI</a:t>
              </a:r>
              <a:endParaRPr lang="pl-PL" altLang="pl-PL" sz="1600"/>
            </a:p>
          </p:txBody>
        </p:sp>
      </p:grpSp>
      <p:sp>
        <p:nvSpPr>
          <p:cNvPr id="422915" name="Rectangle 12"/>
          <p:cNvSpPr>
            <a:spLocks noChangeArrowheads="1"/>
          </p:cNvSpPr>
          <p:nvPr/>
        </p:nvSpPr>
        <p:spPr bwMode="auto">
          <a:xfrm>
            <a:off x="258763" y="1530350"/>
            <a:ext cx="6478587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ZAWARTOŚĆ PLANÓW OPERACYJNYCH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2C554CB-DA54-49B5-A78E-CF9B62884F55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23</a:t>
            </a:fld>
            <a:endParaRPr lang="pl-PL" altLang="pl-PL" sz="900"/>
          </a:p>
        </p:txBody>
      </p:sp>
      <p:pic>
        <p:nvPicPr>
          <p:cNvPr id="17920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9203" name="Group 5"/>
          <p:cNvGrpSpPr>
            <a:grpSpLocks noChangeAspect="1"/>
          </p:cNvGrpSpPr>
          <p:nvPr/>
        </p:nvGrpSpPr>
        <p:grpSpPr bwMode="auto">
          <a:xfrm>
            <a:off x="3460750" y="1146175"/>
            <a:ext cx="7791450" cy="5203825"/>
            <a:chOff x="444" y="882"/>
            <a:chExt cx="4908" cy="3278"/>
          </a:xfrm>
        </p:grpSpPr>
        <p:sp>
          <p:nvSpPr>
            <p:cNvPr id="179205" name="AutoShape 4"/>
            <p:cNvSpPr>
              <a:spLocks noChangeAspect="1" noChangeArrowheads="1" noTextEdit="1"/>
            </p:cNvSpPr>
            <p:nvPr/>
          </p:nvSpPr>
          <p:spPr bwMode="auto">
            <a:xfrm>
              <a:off x="444" y="882"/>
              <a:ext cx="4908" cy="3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79206" name="Group 206"/>
            <p:cNvGrpSpPr>
              <a:grpSpLocks/>
            </p:cNvGrpSpPr>
            <p:nvPr/>
          </p:nvGrpSpPr>
          <p:grpSpPr bwMode="auto">
            <a:xfrm>
              <a:off x="460" y="902"/>
              <a:ext cx="4871" cy="3247"/>
              <a:chOff x="460" y="902"/>
              <a:chExt cx="4871" cy="3247"/>
            </a:xfrm>
          </p:grpSpPr>
          <p:sp>
            <p:nvSpPr>
              <p:cNvPr id="180184" name="Rectangle 6"/>
              <p:cNvSpPr>
                <a:spLocks noChangeArrowheads="1"/>
              </p:cNvSpPr>
              <p:nvPr/>
            </p:nvSpPr>
            <p:spPr bwMode="auto">
              <a:xfrm>
                <a:off x="887" y="1640"/>
                <a:ext cx="1235" cy="157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85" name="Line 7"/>
              <p:cNvSpPr>
                <a:spLocks noChangeShapeType="1"/>
              </p:cNvSpPr>
              <p:nvPr/>
            </p:nvSpPr>
            <p:spPr bwMode="auto">
              <a:xfrm flipV="1">
                <a:off x="460" y="1640"/>
                <a:ext cx="427" cy="3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6" name="Rectangle 8"/>
              <p:cNvSpPr>
                <a:spLocks noChangeArrowheads="1"/>
              </p:cNvSpPr>
              <p:nvPr/>
            </p:nvSpPr>
            <p:spPr bwMode="auto">
              <a:xfrm>
                <a:off x="886" y="1643"/>
                <a:ext cx="51" cy="39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87" name="Freeform 9"/>
              <p:cNvSpPr>
                <a:spLocks/>
              </p:cNvSpPr>
              <p:nvPr/>
            </p:nvSpPr>
            <p:spPr bwMode="auto">
              <a:xfrm>
                <a:off x="3964" y="935"/>
                <a:ext cx="1287" cy="35"/>
              </a:xfrm>
              <a:custGeom>
                <a:avLst/>
                <a:gdLst>
                  <a:gd name="T0" fmla="*/ 1229 w 1287"/>
                  <a:gd name="T1" fmla="*/ 35 h 35"/>
                  <a:gd name="T2" fmla="*/ 0 w 1287"/>
                  <a:gd name="T3" fmla="*/ 35 h 35"/>
                  <a:gd name="T4" fmla="*/ 58 w 1287"/>
                  <a:gd name="T5" fmla="*/ 0 h 35"/>
                  <a:gd name="T6" fmla="*/ 1287 w 1287"/>
                  <a:gd name="T7" fmla="*/ 0 h 35"/>
                  <a:gd name="T8" fmla="*/ 1229 w 1287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7"/>
                  <a:gd name="T16" fmla="*/ 0 h 35"/>
                  <a:gd name="T17" fmla="*/ 1287 w 128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7" h="35">
                    <a:moveTo>
                      <a:pt x="1229" y="35"/>
                    </a:moveTo>
                    <a:lnTo>
                      <a:pt x="0" y="35"/>
                    </a:lnTo>
                    <a:lnTo>
                      <a:pt x="58" y="0"/>
                    </a:lnTo>
                    <a:lnTo>
                      <a:pt x="1287" y="0"/>
                    </a:lnTo>
                    <a:lnTo>
                      <a:pt x="1229" y="3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8" name="Freeform 10"/>
              <p:cNvSpPr>
                <a:spLocks/>
              </p:cNvSpPr>
              <p:nvPr/>
            </p:nvSpPr>
            <p:spPr bwMode="auto">
              <a:xfrm>
                <a:off x="5193" y="935"/>
                <a:ext cx="58" cy="1507"/>
              </a:xfrm>
              <a:custGeom>
                <a:avLst/>
                <a:gdLst>
                  <a:gd name="T0" fmla="*/ 58 w 58"/>
                  <a:gd name="T1" fmla="*/ 1472 h 1507"/>
                  <a:gd name="T2" fmla="*/ 0 w 58"/>
                  <a:gd name="T3" fmla="*/ 1507 h 1507"/>
                  <a:gd name="T4" fmla="*/ 0 w 58"/>
                  <a:gd name="T5" fmla="*/ 35 h 1507"/>
                  <a:gd name="T6" fmla="*/ 58 w 58"/>
                  <a:gd name="T7" fmla="*/ 0 h 1507"/>
                  <a:gd name="T8" fmla="*/ 58 w 58"/>
                  <a:gd name="T9" fmla="*/ 1472 h 1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07"/>
                  <a:gd name="T17" fmla="*/ 58 w 58"/>
                  <a:gd name="T18" fmla="*/ 1507 h 1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07">
                    <a:moveTo>
                      <a:pt x="58" y="1472"/>
                    </a:moveTo>
                    <a:lnTo>
                      <a:pt x="0" y="1507"/>
                    </a:lnTo>
                    <a:lnTo>
                      <a:pt x="0" y="35"/>
                    </a:lnTo>
                    <a:lnTo>
                      <a:pt x="58" y="0"/>
                    </a:lnTo>
                    <a:lnTo>
                      <a:pt x="58" y="147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9" name="Rectangle 11"/>
              <p:cNvSpPr>
                <a:spLocks noChangeArrowheads="1"/>
              </p:cNvSpPr>
              <p:nvPr/>
            </p:nvSpPr>
            <p:spPr bwMode="auto">
              <a:xfrm>
                <a:off x="3964" y="970"/>
                <a:ext cx="1229" cy="147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0" name="Rectangle 12"/>
              <p:cNvSpPr>
                <a:spLocks noChangeArrowheads="1"/>
              </p:cNvSpPr>
              <p:nvPr/>
            </p:nvSpPr>
            <p:spPr bwMode="auto">
              <a:xfrm>
                <a:off x="4351" y="2377"/>
                <a:ext cx="528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>
                    <a:solidFill>
                      <a:srgbClr val="000000"/>
                    </a:solidFill>
                  </a:rPr>
                  <a:t>WARSZAWA         WRZESIEŃ               2019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1" name="Line 13"/>
              <p:cNvSpPr>
                <a:spLocks noChangeShapeType="1"/>
              </p:cNvSpPr>
              <p:nvPr/>
            </p:nvSpPr>
            <p:spPr bwMode="auto">
              <a:xfrm>
                <a:off x="4048" y="2355"/>
                <a:ext cx="100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92" name="Line 14"/>
              <p:cNvSpPr>
                <a:spLocks noChangeShapeType="1"/>
              </p:cNvSpPr>
              <p:nvPr/>
            </p:nvSpPr>
            <p:spPr bwMode="auto">
              <a:xfrm>
                <a:off x="4052" y="1046"/>
                <a:ext cx="100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93" name="Rectangle 15"/>
              <p:cNvSpPr>
                <a:spLocks noChangeArrowheads="1"/>
              </p:cNvSpPr>
              <p:nvPr/>
            </p:nvSpPr>
            <p:spPr bwMode="auto">
              <a:xfrm>
                <a:off x="4545" y="1504"/>
                <a:ext cx="8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PLAN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4" name="Rectangle 16"/>
              <p:cNvSpPr>
                <a:spLocks noChangeArrowheads="1"/>
              </p:cNvSpPr>
              <p:nvPr/>
            </p:nvSpPr>
            <p:spPr bwMode="auto">
              <a:xfrm>
                <a:off x="4310" y="1620"/>
                <a:ext cx="55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OPERACYJNY FUNKCJONOWANIA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5" name="Rectangle 17"/>
              <p:cNvSpPr>
                <a:spLocks noChangeArrowheads="1"/>
              </p:cNvSpPr>
              <p:nvPr/>
            </p:nvSpPr>
            <p:spPr bwMode="auto">
              <a:xfrm>
                <a:off x="4280" y="1736"/>
                <a:ext cx="59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WOJEWÓDZTWA MAZOWIECKIEGO</a:t>
                </a:r>
                <a:endParaRPr lang="pl-PL" altLang="pl-PL" sz="5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6" name="Rectangle 18"/>
              <p:cNvSpPr>
                <a:spLocks noChangeArrowheads="1"/>
              </p:cNvSpPr>
              <p:nvPr/>
            </p:nvSpPr>
            <p:spPr bwMode="auto">
              <a:xfrm>
                <a:off x="4260" y="1866"/>
                <a:ext cx="651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 warunkach zewnętrznego zagrożenia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7" name="Rectangle 19"/>
              <p:cNvSpPr>
                <a:spLocks noChangeArrowheads="1"/>
              </p:cNvSpPr>
              <p:nvPr/>
            </p:nvSpPr>
            <p:spPr bwMode="auto">
              <a:xfrm>
                <a:off x="4380" y="1924"/>
                <a:ext cx="41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bezpieczeństwa państwa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8" name="Rectangle 20"/>
              <p:cNvSpPr>
                <a:spLocks noChangeArrowheads="1"/>
              </p:cNvSpPr>
              <p:nvPr/>
            </p:nvSpPr>
            <p:spPr bwMode="auto">
              <a:xfrm>
                <a:off x="4453" y="1992"/>
                <a:ext cx="26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i w czasie wojny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199" name="Rectangle 21"/>
              <p:cNvSpPr>
                <a:spLocks noChangeArrowheads="1"/>
              </p:cNvSpPr>
              <p:nvPr/>
            </p:nvSpPr>
            <p:spPr bwMode="auto">
              <a:xfrm>
                <a:off x="4449" y="2056"/>
                <a:ext cx="308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>
                    <a:solidFill>
                      <a:srgbClr val="000000"/>
                    </a:solidFill>
                  </a:rPr>
                  <a:t>......................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0" name="Rectangle 22"/>
              <p:cNvSpPr>
                <a:spLocks noChangeArrowheads="1"/>
              </p:cNvSpPr>
              <p:nvPr/>
            </p:nvSpPr>
            <p:spPr bwMode="auto">
              <a:xfrm>
                <a:off x="4432" y="2126"/>
                <a:ext cx="31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/oznaczenie planu/</a:t>
                </a:r>
                <a:endParaRPr lang="pl-PL" altLang="pl-PL" sz="5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1" name="Rectangle 23"/>
              <p:cNvSpPr>
                <a:spLocks noChangeArrowheads="1"/>
              </p:cNvSpPr>
              <p:nvPr/>
            </p:nvSpPr>
            <p:spPr bwMode="auto">
              <a:xfrm>
                <a:off x="4979" y="1084"/>
                <a:ext cx="141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KLAUZULA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2" name="Rectangle 24"/>
              <p:cNvSpPr>
                <a:spLocks noChangeArrowheads="1"/>
              </p:cNvSpPr>
              <p:nvPr/>
            </p:nvSpPr>
            <p:spPr bwMode="auto">
              <a:xfrm>
                <a:off x="4846" y="1170"/>
                <a:ext cx="21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ZAŁĄCZNIK D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3" name="Rectangle 25"/>
              <p:cNvSpPr>
                <a:spLocks noChangeArrowheads="1"/>
              </p:cNvSpPr>
              <p:nvPr/>
            </p:nvSpPr>
            <p:spPr bwMode="auto">
              <a:xfrm>
                <a:off x="4833" y="1228"/>
                <a:ext cx="23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(obligatoryjny)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4" name="Rectangle 26"/>
              <p:cNvSpPr>
                <a:spLocks noChangeArrowheads="1"/>
              </p:cNvSpPr>
              <p:nvPr/>
            </p:nvSpPr>
            <p:spPr bwMode="auto">
              <a:xfrm>
                <a:off x="4339" y="1007"/>
                <a:ext cx="480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MAZOWIECKI URZĄD WOJEWÓDZKI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5" name="Rectangle 27"/>
              <p:cNvSpPr>
                <a:spLocks noChangeArrowheads="1"/>
              </p:cNvSpPr>
              <p:nvPr/>
            </p:nvSpPr>
            <p:spPr bwMode="auto">
              <a:xfrm>
                <a:off x="4342" y="1295"/>
                <a:ext cx="604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b="1">
                    <a:solidFill>
                      <a:srgbClr val="000000"/>
                    </a:solidFill>
                  </a:rPr>
                  <a:t>KARTY REALIZACJI ZADAŃ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6" name="Rectangle 28"/>
              <p:cNvSpPr>
                <a:spLocks noChangeArrowheads="1"/>
              </p:cNvSpPr>
              <p:nvPr/>
            </p:nvSpPr>
            <p:spPr bwMode="auto">
              <a:xfrm>
                <a:off x="4444" y="1367"/>
                <a:ext cx="370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b="1">
                    <a:solidFill>
                      <a:srgbClr val="000000"/>
                    </a:solidFill>
                  </a:rPr>
                  <a:t>OPERACYJNYCH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07" name="Freeform 29"/>
              <p:cNvSpPr>
                <a:spLocks/>
              </p:cNvSpPr>
              <p:nvPr/>
            </p:nvSpPr>
            <p:spPr bwMode="auto">
              <a:xfrm>
                <a:off x="3931" y="2512"/>
                <a:ext cx="1320" cy="35"/>
              </a:xfrm>
              <a:custGeom>
                <a:avLst/>
                <a:gdLst>
                  <a:gd name="T0" fmla="*/ 1262 w 1320"/>
                  <a:gd name="T1" fmla="*/ 35 h 35"/>
                  <a:gd name="T2" fmla="*/ 0 w 1320"/>
                  <a:gd name="T3" fmla="*/ 35 h 35"/>
                  <a:gd name="T4" fmla="*/ 58 w 1320"/>
                  <a:gd name="T5" fmla="*/ 0 h 35"/>
                  <a:gd name="T6" fmla="*/ 1320 w 1320"/>
                  <a:gd name="T7" fmla="*/ 0 h 35"/>
                  <a:gd name="T8" fmla="*/ 1262 w 1320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0"/>
                  <a:gd name="T16" fmla="*/ 0 h 35"/>
                  <a:gd name="T17" fmla="*/ 1320 w 132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0" h="35">
                    <a:moveTo>
                      <a:pt x="1262" y="35"/>
                    </a:moveTo>
                    <a:lnTo>
                      <a:pt x="0" y="35"/>
                    </a:lnTo>
                    <a:lnTo>
                      <a:pt x="58" y="0"/>
                    </a:lnTo>
                    <a:lnTo>
                      <a:pt x="1320" y="0"/>
                    </a:lnTo>
                    <a:lnTo>
                      <a:pt x="1262" y="3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208" name="Freeform 30"/>
              <p:cNvSpPr>
                <a:spLocks/>
              </p:cNvSpPr>
              <p:nvPr/>
            </p:nvSpPr>
            <p:spPr bwMode="auto">
              <a:xfrm>
                <a:off x="5193" y="2512"/>
                <a:ext cx="58" cy="1534"/>
              </a:xfrm>
              <a:custGeom>
                <a:avLst/>
                <a:gdLst>
                  <a:gd name="T0" fmla="*/ 58 w 58"/>
                  <a:gd name="T1" fmla="*/ 1499 h 1534"/>
                  <a:gd name="T2" fmla="*/ 0 w 58"/>
                  <a:gd name="T3" fmla="*/ 1534 h 1534"/>
                  <a:gd name="T4" fmla="*/ 0 w 58"/>
                  <a:gd name="T5" fmla="*/ 35 h 1534"/>
                  <a:gd name="T6" fmla="*/ 58 w 58"/>
                  <a:gd name="T7" fmla="*/ 0 h 1534"/>
                  <a:gd name="T8" fmla="*/ 58 w 58"/>
                  <a:gd name="T9" fmla="*/ 1499 h 15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34"/>
                  <a:gd name="T17" fmla="*/ 58 w 58"/>
                  <a:gd name="T18" fmla="*/ 1534 h 15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34">
                    <a:moveTo>
                      <a:pt x="58" y="1499"/>
                    </a:moveTo>
                    <a:lnTo>
                      <a:pt x="0" y="1534"/>
                    </a:lnTo>
                    <a:lnTo>
                      <a:pt x="0" y="35"/>
                    </a:lnTo>
                    <a:lnTo>
                      <a:pt x="58" y="0"/>
                    </a:lnTo>
                    <a:lnTo>
                      <a:pt x="58" y="149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209" name="Rectangle 31"/>
              <p:cNvSpPr>
                <a:spLocks noChangeArrowheads="1"/>
              </p:cNvSpPr>
              <p:nvPr/>
            </p:nvSpPr>
            <p:spPr bwMode="auto">
              <a:xfrm>
                <a:off x="3931" y="2547"/>
                <a:ext cx="1262" cy="149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0" name="Rectangle 32"/>
              <p:cNvSpPr>
                <a:spLocks noChangeArrowheads="1"/>
              </p:cNvSpPr>
              <p:nvPr/>
            </p:nvSpPr>
            <p:spPr bwMode="auto">
              <a:xfrm>
                <a:off x="4312" y="3980"/>
                <a:ext cx="542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>
                    <a:solidFill>
                      <a:srgbClr val="000000"/>
                    </a:solidFill>
                  </a:rPr>
                  <a:t>WARSZAWA             WRZESIEŃ             2019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1" name="Line 33"/>
              <p:cNvSpPr>
                <a:spLocks noChangeShapeType="1"/>
              </p:cNvSpPr>
              <p:nvPr/>
            </p:nvSpPr>
            <p:spPr bwMode="auto">
              <a:xfrm>
                <a:off x="4015" y="3958"/>
                <a:ext cx="100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212" name="Line 34"/>
              <p:cNvSpPr>
                <a:spLocks noChangeShapeType="1"/>
              </p:cNvSpPr>
              <p:nvPr/>
            </p:nvSpPr>
            <p:spPr bwMode="auto">
              <a:xfrm>
                <a:off x="4018" y="2615"/>
                <a:ext cx="100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213" name="Rectangle 35"/>
              <p:cNvSpPr>
                <a:spLocks noChangeArrowheads="1"/>
              </p:cNvSpPr>
              <p:nvPr/>
            </p:nvSpPr>
            <p:spPr bwMode="auto">
              <a:xfrm>
                <a:off x="4108" y="2679"/>
                <a:ext cx="193" cy="1259"/>
              </a:xfrm>
              <a:prstGeom prst="rect">
                <a:avLst/>
              </a:prstGeom>
              <a:solidFill>
                <a:srgbClr val="71A9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4" name="Rectangle 36"/>
              <p:cNvSpPr>
                <a:spLocks noChangeArrowheads="1"/>
              </p:cNvSpPr>
              <p:nvPr/>
            </p:nvSpPr>
            <p:spPr bwMode="auto">
              <a:xfrm>
                <a:off x="4785" y="2679"/>
                <a:ext cx="194" cy="1259"/>
              </a:xfrm>
              <a:prstGeom prst="rect">
                <a:avLst/>
              </a:prstGeom>
              <a:solidFill>
                <a:srgbClr val="71A9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5" name="Rectangle 37"/>
              <p:cNvSpPr>
                <a:spLocks noChangeArrowheads="1"/>
              </p:cNvSpPr>
              <p:nvPr/>
            </p:nvSpPr>
            <p:spPr bwMode="auto">
              <a:xfrm>
                <a:off x="4513" y="3280"/>
                <a:ext cx="125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b="1">
                    <a:solidFill>
                      <a:srgbClr val="000000"/>
                    </a:solidFill>
                  </a:rPr>
                  <a:t>PLAN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6" name="Rectangle 38"/>
              <p:cNvSpPr>
                <a:spLocks noChangeArrowheads="1"/>
              </p:cNvSpPr>
              <p:nvPr/>
            </p:nvSpPr>
            <p:spPr bwMode="auto">
              <a:xfrm>
                <a:off x="4332" y="3424"/>
                <a:ext cx="55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OPERACYJNY FUNKCJONOWANIA</a:t>
                </a:r>
                <a:endParaRPr lang="pl-PL" altLang="pl-PL" sz="5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7" name="Rectangle 39"/>
              <p:cNvSpPr>
                <a:spLocks noChangeArrowheads="1"/>
              </p:cNvSpPr>
              <p:nvPr/>
            </p:nvSpPr>
            <p:spPr bwMode="auto">
              <a:xfrm>
                <a:off x="4303" y="3569"/>
                <a:ext cx="59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WOJEWÓDZTWA MAZOWIECKIEGO</a:t>
                </a:r>
                <a:endParaRPr lang="pl-PL" altLang="pl-PL" sz="5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8" name="Rectangle 40"/>
              <p:cNvSpPr>
                <a:spLocks noChangeArrowheads="1"/>
              </p:cNvSpPr>
              <p:nvPr/>
            </p:nvSpPr>
            <p:spPr bwMode="auto">
              <a:xfrm>
                <a:off x="4475" y="3728"/>
                <a:ext cx="198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......................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19" name="Rectangle 41"/>
              <p:cNvSpPr>
                <a:spLocks noChangeArrowheads="1"/>
              </p:cNvSpPr>
              <p:nvPr/>
            </p:nvSpPr>
            <p:spPr bwMode="auto">
              <a:xfrm>
                <a:off x="4452" y="3772"/>
                <a:ext cx="256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/oznaczenie planu/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20" name="Rectangle 42"/>
              <p:cNvSpPr>
                <a:spLocks noChangeArrowheads="1"/>
              </p:cNvSpPr>
              <p:nvPr/>
            </p:nvSpPr>
            <p:spPr bwMode="auto">
              <a:xfrm>
                <a:off x="4809" y="2723"/>
                <a:ext cx="212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ZAŁĄCZNIK E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21" name="Rectangle 43"/>
              <p:cNvSpPr>
                <a:spLocks noChangeArrowheads="1"/>
              </p:cNvSpPr>
              <p:nvPr/>
            </p:nvSpPr>
            <p:spPr bwMode="auto">
              <a:xfrm>
                <a:off x="4794" y="2781"/>
                <a:ext cx="23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(obligatoryjny)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22" name="Rectangle 44"/>
              <p:cNvSpPr>
                <a:spLocks noChangeArrowheads="1"/>
              </p:cNvSpPr>
              <p:nvPr/>
            </p:nvSpPr>
            <p:spPr bwMode="auto">
              <a:xfrm>
                <a:off x="4306" y="2569"/>
                <a:ext cx="480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MAZOWIECKI URZĄD WOJEWÓDZKI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80223" name="Rectangle 45"/>
              <p:cNvSpPr>
                <a:spLocks noChangeArrowheads="1"/>
              </p:cNvSpPr>
              <p:nvPr/>
            </p:nvSpPr>
            <p:spPr bwMode="auto">
              <a:xfrm>
                <a:off x="4329" y="2904"/>
                <a:ext cx="511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PROJEKTY AKTÓW PRAWNYCH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08" name="Rectangle 46"/>
              <p:cNvSpPr>
                <a:spLocks noChangeArrowheads="1"/>
              </p:cNvSpPr>
              <p:nvPr/>
            </p:nvSpPr>
            <p:spPr bwMode="auto">
              <a:xfrm>
                <a:off x="4304" y="2962"/>
                <a:ext cx="55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, PRZEWIDZIANYCH DO WYDANIA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09" name="Rectangle 47"/>
              <p:cNvSpPr>
                <a:spLocks noChangeArrowheads="1"/>
              </p:cNvSpPr>
              <p:nvPr/>
            </p:nvSpPr>
            <p:spPr bwMode="auto">
              <a:xfrm>
                <a:off x="4188" y="3020"/>
                <a:ext cx="789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 WARUNKACH ZEWNĘTRZNEGO ZAGROŻENIA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10" name="Rectangle 48"/>
              <p:cNvSpPr>
                <a:spLocks noChangeArrowheads="1"/>
              </p:cNvSpPr>
              <p:nvPr/>
            </p:nvSpPr>
            <p:spPr bwMode="auto">
              <a:xfrm>
                <a:off x="4345" y="3077"/>
                <a:ext cx="47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BEZPIECZEŃSTWA PAŃSTWA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11" name="Rectangle 49"/>
              <p:cNvSpPr>
                <a:spLocks noChangeArrowheads="1"/>
              </p:cNvSpPr>
              <p:nvPr/>
            </p:nvSpPr>
            <p:spPr bwMode="auto">
              <a:xfrm>
                <a:off x="4427" y="3135"/>
                <a:ext cx="311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I W CZASIE WOJNY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12" name="Freeform 50"/>
              <p:cNvSpPr>
                <a:spLocks/>
              </p:cNvSpPr>
              <p:nvPr/>
            </p:nvSpPr>
            <p:spPr bwMode="auto">
              <a:xfrm>
                <a:off x="2448" y="928"/>
                <a:ext cx="1287" cy="35"/>
              </a:xfrm>
              <a:custGeom>
                <a:avLst/>
                <a:gdLst>
                  <a:gd name="T0" fmla="*/ 1229 w 1287"/>
                  <a:gd name="T1" fmla="*/ 35 h 35"/>
                  <a:gd name="T2" fmla="*/ 0 w 1287"/>
                  <a:gd name="T3" fmla="*/ 35 h 35"/>
                  <a:gd name="T4" fmla="*/ 58 w 1287"/>
                  <a:gd name="T5" fmla="*/ 0 h 35"/>
                  <a:gd name="T6" fmla="*/ 1287 w 1287"/>
                  <a:gd name="T7" fmla="*/ 0 h 35"/>
                  <a:gd name="T8" fmla="*/ 1229 w 1287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7"/>
                  <a:gd name="T16" fmla="*/ 0 h 35"/>
                  <a:gd name="T17" fmla="*/ 1287 w 128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7" h="35">
                    <a:moveTo>
                      <a:pt x="1229" y="35"/>
                    </a:moveTo>
                    <a:lnTo>
                      <a:pt x="0" y="35"/>
                    </a:lnTo>
                    <a:lnTo>
                      <a:pt x="58" y="0"/>
                    </a:lnTo>
                    <a:lnTo>
                      <a:pt x="1287" y="0"/>
                    </a:lnTo>
                    <a:lnTo>
                      <a:pt x="1229" y="3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13" name="Freeform 51"/>
              <p:cNvSpPr>
                <a:spLocks/>
              </p:cNvSpPr>
              <p:nvPr/>
            </p:nvSpPr>
            <p:spPr bwMode="auto">
              <a:xfrm>
                <a:off x="3677" y="928"/>
                <a:ext cx="58" cy="1507"/>
              </a:xfrm>
              <a:custGeom>
                <a:avLst/>
                <a:gdLst>
                  <a:gd name="T0" fmla="*/ 58 w 58"/>
                  <a:gd name="T1" fmla="*/ 1472 h 1507"/>
                  <a:gd name="T2" fmla="*/ 0 w 58"/>
                  <a:gd name="T3" fmla="*/ 1507 h 1507"/>
                  <a:gd name="T4" fmla="*/ 0 w 58"/>
                  <a:gd name="T5" fmla="*/ 35 h 1507"/>
                  <a:gd name="T6" fmla="*/ 58 w 58"/>
                  <a:gd name="T7" fmla="*/ 0 h 1507"/>
                  <a:gd name="T8" fmla="*/ 58 w 58"/>
                  <a:gd name="T9" fmla="*/ 1472 h 15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07"/>
                  <a:gd name="T17" fmla="*/ 58 w 58"/>
                  <a:gd name="T18" fmla="*/ 1507 h 15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07">
                    <a:moveTo>
                      <a:pt x="58" y="1472"/>
                    </a:moveTo>
                    <a:lnTo>
                      <a:pt x="0" y="1507"/>
                    </a:lnTo>
                    <a:lnTo>
                      <a:pt x="0" y="35"/>
                    </a:lnTo>
                    <a:lnTo>
                      <a:pt x="58" y="0"/>
                    </a:lnTo>
                    <a:lnTo>
                      <a:pt x="58" y="147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14" name="Rectangle 52"/>
              <p:cNvSpPr>
                <a:spLocks noChangeArrowheads="1"/>
              </p:cNvSpPr>
              <p:nvPr/>
            </p:nvSpPr>
            <p:spPr bwMode="auto">
              <a:xfrm>
                <a:off x="2448" y="963"/>
                <a:ext cx="1229" cy="147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15" name="Rectangle 53"/>
              <p:cNvSpPr>
                <a:spLocks noChangeArrowheads="1"/>
              </p:cNvSpPr>
              <p:nvPr/>
            </p:nvSpPr>
            <p:spPr bwMode="auto">
              <a:xfrm>
                <a:off x="2835" y="2369"/>
                <a:ext cx="528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>
                    <a:solidFill>
                      <a:srgbClr val="000000"/>
                    </a:solidFill>
                  </a:rPr>
                  <a:t>WARSZAWA         WRZESIEŃ               2019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16" name="Line 54"/>
              <p:cNvSpPr>
                <a:spLocks noChangeShapeType="1"/>
              </p:cNvSpPr>
              <p:nvPr/>
            </p:nvSpPr>
            <p:spPr bwMode="auto">
              <a:xfrm>
                <a:off x="2532" y="2347"/>
                <a:ext cx="100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17" name="Line 55"/>
              <p:cNvSpPr>
                <a:spLocks noChangeShapeType="1"/>
              </p:cNvSpPr>
              <p:nvPr/>
            </p:nvSpPr>
            <p:spPr bwMode="auto">
              <a:xfrm>
                <a:off x="2535" y="1038"/>
                <a:ext cx="100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18" name="Rectangle 56"/>
              <p:cNvSpPr>
                <a:spLocks noChangeArrowheads="1"/>
              </p:cNvSpPr>
              <p:nvPr/>
            </p:nvSpPr>
            <p:spPr bwMode="auto">
              <a:xfrm>
                <a:off x="2625" y="1068"/>
                <a:ext cx="193" cy="1258"/>
              </a:xfrm>
              <a:prstGeom prst="rect">
                <a:avLst/>
              </a:prstGeom>
              <a:solidFill>
                <a:srgbClr val="71A9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19" name="Rectangle 57"/>
              <p:cNvSpPr>
                <a:spLocks noChangeArrowheads="1"/>
              </p:cNvSpPr>
              <p:nvPr/>
            </p:nvSpPr>
            <p:spPr bwMode="auto">
              <a:xfrm>
                <a:off x="3302" y="1068"/>
                <a:ext cx="193" cy="1258"/>
              </a:xfrm>
              <a:prstGeom prst="rect">
                <a:avLst/>
              </a:prstGeom>
              <a:solidFill>
                <a:srgbClr val="71A9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0" name="Rectangle 58"/>
              <p:cNvSpPr>
                <a:spLocks noChangeArrowheads="1"/>
              </p:cNvSpPr>
              <p:nvPr/>
            </p:nvSpPr>
            <p:spPr bwMode="auto">
              <a:xfrm>
                <a:off x="3029" y="1553"/>
                <a:ext cx="8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PLAN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1" name="Rectangle 59"/>
              <p:cNvSpPr>
                <a:spLocks noChangeArrowheads="1"/>
              </p:cNvSpPr>
              <p:nvPr/>
            </p:nvSpPr>
            <p:spPr bwMode="auto">
              <a:xfrm>
                <a:off x="2794" y="1669"/>
                <a:ext cx="55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OPERACYJNY FUNKCJONOWANIA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2" name="Rectangle 60"/>
              <p:cNvSpPr>
                <a:spLocks noChangeArrowheads="1"/>
              </p:cNvSpPr>
              <p:nvPr/>
            </p:nvSpPr>
            <p:spPr bwMode="auto">
              <a:xfrm>
                <a:off x="2764" y="1785"/>
                <a:ext cx="59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WOJEWÓDZTWA MAZOWIECKIEGO</a:t>
                </a:r>
                <a:endParaRPr lang="pl-PL" altLang="pl-PL" sz="5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3" name="Rectangle 61"/>
              <p:cNvSpPr>
                <a:spLocks noChangeArrowheads="1"/>
              </p:cNvSpPr>
              <p:nvPr/>
            </p:nvSpPr>
            <p:spPr bwMode="auto">
              <a:xfrm>
                <a:off x="2744" y="1916"/>
                <a:ext cx="651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 warunkach zewnętrznego zagrożenia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4" name="Rectangle 62"/>
              <p:cNvSpPr>
                <a:spLocks noChangeArrowheads="1"/>
              </p:cNvSpPr>
              <p:nvPr/>
            </p:nvSpPr>
            <p:spPr bwMode="auto">
              <a:xfrm>
                <a:off x="2864" y="1973"/>
                <a:ext cx="41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bezpieczeństwa państwa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5" name="Rectangle 63"/>
              <p:cNvSpPr>
                <a:spLocks noChangeArrowheads="1"/>
              </p:cNvSpPr>
              <p:nvPr/>
            </p:nvSpPr>
            <p:spPr bwMode="auto">
              <a:xfrm>
                <a:off x="2937" y="2042"/>
                <a:ext cx="26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i w czasie wojny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6" name="Rectangle 64"/>
              <p:cNvSpPr>
                <a:spLocks noChangeArrowheads="1"/>
              </p:cNvSpPr>
              <p:nvPr/>
            </p:nvSpPr>
            <p:spPr bwMode="auto">
              <a:xfrm>
                <a:off x="2933" y="2105"/>
                <a:ext cx="308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>
                    <a:solidFill>
                      <a:srgbClr val="000000"/>
                    </a:solidFill>
                  </a:rPr>
                  <a:t>......................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7" name="Rectangle 65"/>
              <p:cNvSpPr>
                <a:spLocks noChangeArrowheads="1"/>
              </p:cNvSpPr>
              <p:nvPr/>
            </p:nvSpPr>
            <p:spPr bwMode="auto">
              <a:xfrm>
                <a:off x="2916" y="2176"/>
                <a:ext cx="31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/oznaczenie planu/</a:t>
                </a:r>
                <a:endParaRPr lang="pl-PL" altLang="pl-PL" sz="5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8" name="Rectangle 66"/>
              <p:cNvSpPr>
                <a:spLocks noChangeArrowheads="1"/>
              </p:cNvSpPr>
              <p:nvPr/>
            </p:nvSpPr>
            <p:spPr bwMode="auto">
              <a:xfrm>
                <a:off x="3475" y="1102"/>
                <a:ext cx="112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POUFNE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29" name="Rectangle 67"/>
              <p:cNvSpPr>
                <a:spLocks noChangeArrowheads="1"/>
              </p:cNvSpPr>
              <p:nvPr/>
            </p:nvSpPr>
            <p:spPr bwMode="auto">
              <a:xfrm>
                <a:off x="3330" y="1174"/>
                <a:ext cx="214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ZAŁĄCZNIK B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0" name="Rectangle 68"/>
              <p:cNvSpPr>
                <a:spLocks noChangeArrowheads="1"/>
              </p:cNvSpPr>
              <p:nvPr/>
            </p:nvSpPr>
            <p:spPr bwMode="auto">
              <a:xfrm>
                <a:off x="3317" y="1232"/>
                <a:ext cx="23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(obligatoryjny)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1" name="Rectangle 69"/>
              <p:cNvSpPr>
                <a:spLocks noChangeArrowheads="1"/>
              </p:cNvSpPr>
              <p:nvPr/>
            </p:nvSpPr>
            <p:spPr bwMode="auto">
              <a:xfrm>
                <a:off x="2814" y="993"/>
                <a:ext cx="480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MAZOWIECKI URZĄD WOJEWÓDZKI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2" name="Rectangle 70"/>
              <p:cNvSpPr>
                <a:spLocks noChangeArrowheads="1"/>
              </p:cNvSpPr>
              <p:nvPr/>
            </p:nvSpPr>
            <p:spPr bwMode="auto">
              <a:xfrm>
                <a:off x="2740" y="1313"/>
                <a:ext cx="790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b="1">
                    <a:solidFill>
                      <a:srgbClr val="000000"/>
                    </a:solidFill>
                  </a:rPr>
                  <a:t>ZESTAWIENIE ZADAŃ W ZAKRESIE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3" name="Rectangle 71"/>
              <p:cNvSpPr>
                <a:spLocks noChangeArrowheads="1"/>
              </p:cNvSpPr>
              <p:nvPr/>
            </p:nvSpPr>
            <p:spPr bwMode="auto">
              <a:xfrm>
                <a:off x="2783" y="1386"/>
                <a:ext cx="692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b="1">
                    <a:solidFill>
                      <a:srgbClr val="000000"/>
                    </a:solidFill>
                  </a:rPr>
                  <a:t>ZABEZPIECZENIA POTRZEB SIŁ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4" name="Rectangle 72"/>
              <p:cNvSpPr>
                <a:spLocks noChangeArrowheads="1"/>
              </p:cNvSpPr>
              <p:nvPr/>
            </p:nvSpPr>
            <p:spPr bwMode="auto">
              <a:xfrm>
                <a:off x="2934" y="1458"/>
                <a:ext cx="353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b="1">
                    <a:solidFill>
                      <a:srgbClr val="000000"/>
                    </a:solidFill>
                  </a:rPr>
                  <a:t>ZBROJNYCH RP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5" name="Freeform 73"/>
              <p:cNvSpPr>
                <a:spLocks/>
              </p:cNvSpPr>
              <p:nvPr/>
            </p:nvSpPr>
            <p:spPr bwMode="auto">
              <a:xfrm>
                <a:off x="2408" y="2547"/>
                <a:ext cx="1320" cy="35"/>
              </a:xfrm>
              <a:custGeom>
                <a:avLst/>
                <a:gdLst>
                  <a:gd name="T0" fmla="*/ 1261 w 1320"/>
                  <a:gd name="T1" fmla="*/ 35 h 35"/>
                  <a:gd name="T2" fmla="*/ 0 w 1320"/>
                  <a:gd name="T3" fmla="*/ 35 h 35"/>
                  <a:gd name="T4" fmla="*/ 57 w 1320"/>
                  <a:gd name="T5" fmla="*/ 0 h 35"/>
                  <a:gd name="T6" fmla="*/ 1320 w 1320"/>
                  <a:gd name="T7" fmla="*/ 0 h 35"/>
                  <a:gd name="T8" fmla="*/ 1261 w 1320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0"/>
                  <a:gd name="T16" fmla="*/ 0 h 35"/>
                  <a:gd name="T17" fmla="*/ 1320 w 132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0" h="35">
                    <a:moveTo>
                      <a:pt x="1261" y="35"/>
                    </a:moveTo>
                    <a:lnTo>
                      <a:pt x="0" y="35"/>
                    </a:lnTo>
                    <a:lnTo>
                      <a:pt x="57" y="0"/>
                    </a:lnTo>
                    <a:lnTo>
                      <a:pt x="1320" y="0"/>
                    </a:lnTo>
                    <a:lnTo>
                      <a:pt x="1261" y="3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36" name="Freeform 74"/>
              <p:cNvSpPr>
                <a:spLocks/>
              </p:cNvSpPr>
              <p:nvPr/>
            </p:nvSpPr>
            <p:spPr bwMode="auto">
              <a:xfrm>
                <a:off x="3669" y="2547"/>
                <a:ext cx="59" cy="1534"/>
              </a:xfrm>
              <a:custGeom>
                <a:avLst/>
                <a:gdLst>
                  <a:gd name="T0" fmla="*/ 59 w 59"/>
                  <a:gd name="T1" fmla="*/ 1499 h 1534"/>
                  <a:gd name="T2" fmla="*/ 0 w 59"/>
                  <a:gd name="T3" fmla="*/ 1534 h 1534"/>
                  <a:gd name="T4" fmla="*/ 0 w 59"/>
                  <a:gd name="T5" fmla="*/ 35 h 1534"/>
                  <a:gd name="T6" fmla="*/ 59 w 59"/>
                  <a:gd name="T7" fmla="*/ 0 h 1534"/>
                  <a:gd name="T8" fmla="*/ 59 w 59"/>
                  <a:gd name="T9" fmla="*/ 1499 h 15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34"/>
                  <a:gd name="T17" fmla="*/ 59 w 59"/>
                  <a:gd name="T18" fmla="*/ 1534 h 15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34">
                    <a:moveTo>
                      <a:pt x="59" y="1499"/>
                    </a:moveTo>
                    <a:lnTo>
                      <a:pt x="0" y="1534"/>
                    </a:lnTo>
                    <a:lnTo>
                      <a:pt x="0" y="35"/>
                    </a:lnTo>
                    <a:lnTo>
                      <a:pt x="59" y="0"/>
                    </a:lnTo>
                    <a:lnTo>
                      <a:pt x="59" y="149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37" name="Rectangle 75"/>
              <p:cNvSpPr>
                <a:spLocks noChangeArrowheads="1"/>
              </p:cNvSpPr>
              <p:nvPr/>
            </p:nvSpPr>
            <p:spPr bwMode="auto">
              <a:xfrm>
                <a:off x="2408" y="2582"/>
                <a:ext cx="1261" cy="1499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8" name="Rectangle 76"/>
              <p:cNvSpPr>
                <a:spLocks noChangeArrowheads="1"/>
              </p:cNvSpPr>
              <p:nvPr/>
            </p:nvSpPr>
            <p:spPr bwMode="auto">
              <a:xfrm>
                <a:off x="2788" y="4015"/>
                <a:ext cx="542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>
                    <a:solidFill>
                      <a:srgbClr val="000000"/>
                    </a:solidFill>
                  </a:rPr>
                  <a:t>WARSZAWA           WRZESIEŃ               2019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39" name="Line 77"/>
              <p:cNvSpPr>
                <a:spLocks noChangeShapeType="1"/>
              </p:cNvSpPr>
              <p:nvPr/>
            </p:nvSpPr>
            <p:spPr bwMode="auto">
              <a:xfrm>
                <a:off x="2492" y="3993"/>
                <a:ext cx="100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40" name="Line 78"/>
              <p:cNvSpPr>
                <a:spLocks noChangeShapeType="1"/>
              </p:cNvSpPr>
              <p:nvPr/>
            </p:nvSpPr>
            <p:spPr bwMode="auto">
              <a:xfrm>
                <a:off x="2495" y="2650"/>
                <a:ext cx="100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41" name="Rectangle 79"/>
              <p:cNvSpPr>
                <a:spLocks noChangeArrowheads="1"/>
              </p:cNvSpPr>
              <p:nvPr/>
            </p:nvSpPr>
            <p:spPr bwMode="auto">
              <a:xfrm>
                <a:off x="2584" y="2714"/>
                <a:ext cx="194" cy="1259"/>
              </a:xfrm>
              <a:prstGeom prst="rect">
                <a:avLst/>
              </a:prstGeom>
              <a:solidFill>
                <a:srgbClr val="71A9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2" name="Rectangle 80"/>
              <p:cNvSpPr>
                <a:spLocks noChangeArrowheads="1"/>
              </p:cNvSpPr>
              <p:nvPr/>
            </p:nvSpPr>
            <p:spPr bwMode="auto">
              <a:xfrm>
                <a:off x="3261" y="2714"/>
                <a:ext cx="194" cy="1259"/>
              </a:xfrm>
              <a:prstGeom prst="rect">
                <a:avLst/>
              </a:prstGeom>
              <a:solidFill>
                <a:srgbClr val="71A9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3" name="Rectangle 81"/>
              <p:cNvSpPr>
                <a:spLocks noChangeArrowheads="1"/>
              </p:cNvSpPr>
              <p:nvPr/>
            </p:nvSpPr>
            <p:spPr bwMode="auto">
              <a:xfrm>
                <a:off x="3286" y="2746"/>
                <a:ext cx="21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ZAŁĄCZNIK F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4" name="Rectangle 82"/>
              <p:cNvSpPr>
                <a:spLocks noChangeArrowheads="1"/>
              </p:cNvSpPr>
              <p:nvPr/>
            </p:nvSpPr>
            <p:spPr bwMode="auto">
              <a:xfrm>
                <a:off x="3270" y="2804"/>
                <a:ext cx="23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(obligatoryjny)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5" name="Rectangle 83"/>
              <p:cNvSpPr>
                <a:spLocks noChangeArrowheads="1"/>
              </p:cNvSpPr>
              <p:nvPr/>
            </p:nvSpPr>
            <p:spPr bwMode="auto">
              <a:xfrm>
                <a:off x="2782" y="2607"/>
                <a:ext cx="480" cy="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400" b="1">
                    <a:solidFill>
                      <a:srgbClr val="000000"/>
                    </a:solidFill>
                  </a:rPr>
                  <a:t>MAZOWIECKI URZĄD WOJEWÓDZKI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6" name="Rectangle 84"/>
              <p:cNvSpPr>
                <a:spLocks noChangeArrowheads="1"/>
              </p:cNvSpPr>
              <p:nvPr/>
            </p:nvSpPr>
            <p:spPr bwMode="auto">
              <a:xfrm>
                <a:off x="2724" y="2879"/>
                <a:ext cx="67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POROZUMIENIA ZAWARTE Z ORGANAMI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7" name="Rectangle 85"/>
              <p:cNvSpPr>
                <a:spLocks noChangeArrowheads="1"/>
              </p:cNvSpPr>
              <p:nvPr/>
            </p:nvSpPr>
            <p:spPr bwMode="auto">
              <a:xfrm>
                <a:off x="2745" y="2936"/>
                <a:ext cx="627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ADMINISTRACJI PUBLICZNEJ I INNYMI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8" name="Rectangle 86"/>
              <p:cNvSpPr>
                <a:spLocks noChangeArrowheads="1"/>
              </p:cNvSpPr>
              <p:nvPr/>
            </p:nvSpPr>
            <p:spPr bwMode="auto">
              <a:xfrm>
                <a:off x="2733" y="2994"/>
                <a:ext cx="655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PODMIOTAMI WSPÓŁDZIAŁAJĄCYMI W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49" name="Rectangle 87"/>
              <p:cNvSpPr>
                <a:spLocks noChangeArrowheads="1"/>
              </p:cNvSpPr>
              <p:nvPr/>
            </p:nvSpPr>
            <p:spPr bwMode="auto">
              <a:xfrm>
                <a:off x="2773" y="3052"/>
                <a:ext cx="582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REALIZACJI ZADAŃ OPERACYJNYCH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0" name="Rectangle 88"/>
              <p:cNvSpPr>
                <a:spLocks noChangeArrowheads="1"/>
              </p:cNvSpPr>
              <p:nvPr/>
            </p:nvSpPr>
            <p:spPr bwMode="auto">
              <a:xfrm>
                <a:off x="3020" y="3181"/>
                <a:ext cx="8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PLAN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1" name="Rectangle 89"/>
              <p:cNvSpPr>
                <a:spLocks noChangeArrowheads="1"/>
              </p:cNvSpPr>
              <p:nvPr/>
            </p:nvSpPr>
            <p:spPr bwMode="auto">
              <a:xfrm>
                <a:off x="2786" y="3296"/>
                <a:ext cx="55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OPERACYJNY FUNKCJONOWANIA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2" name="Rectangle 90"/>
              <p:cNvSpPr>
                <a:spLocks noChangeArrowheads="1"/>
              </p:cNvSpPr>
              <p:nvPr/>
            </p:nvSpPr>
            <p:spPr bwMode="auto">
              <a:xfrm>
                <a:off x="2756" y="3412"/>
                <a:ext cx="59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WOJEWÓDZTWA MAZOWIECKIEGO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3" name="Rectangle 91"/>
              <p:cNvSpPr>
                <a:spLocks noChangeArrowheads="1"/>
              </p:cNvSpPr>
              <p:nvPr/>
            </p:nvSpPr>
            <p:spPr bwMode="auto">
              <a:xfrm>
                <a:off x="2735" y="3542"/>
                <a:ext cx="651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w warunkach zewnętrznego zagrożenia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4" name="Rectangle 92"/>
              <p:cNvSpPr>
                <a:spLocks noChangeArrowheads="1"/>
              </p:cNvSpPr>
              <p:nvPr/>
            </p:nvSpPr>
            <p:spPr bwMode="auto">
              <a:xfrm>
                <a:off x="2857" y="3600"/>
                <a:ext cx="413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bezpieczeństwa państwa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5" name="Rectangle 93"/>
              <p:cNvSpPr>
                <a:spLocks noChangeArrowheads="1"/>
              </p:cNvSpPr>
              <p:nvPr/>
            </p:nvSpPr>
            <p:spPr bwMode="auto">
              <a:xfrm>
                <a:off x="2929" y="3669"/>
                <a:ext cx="268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b="1">
                    <a:solidFill>
                      <a:srgbClr val="000000"/>
                    </a:solidFill>
                  </a:rPr>
                  <a:t>i w czasie wojny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6" name="Rectangle 94"/>
              <p:cNvSpPr>
                <a:spLocks noChangeArrowheads="1"/>
              </p:cNvSpPr>
              <p:nvPr/>
            </p:nvSpPr>
            <p:spPr bwMode="auto">
              <a:xfrm>
                <a:off x="2925" y="3732"/>
                <a:ext cx="308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>
                    <a:solidFill>
                      <a:srgbClr val="000000"/>
                    </a:solidFill>
                  </a:rPr>
                  <a:t>......................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7" name="Rectangle 95"/>
              <p:cNvSpPr>
                <a:spLocks noChangeArrowheads="1"/>
              </p:cNvSpPr>
              <p:nvPr/>
            </p:nvSpPr>
            <p:spPr bwMode="auto">
              <a:xfrm>
                <a:off x="2907" y="3803"/>
                <a:ext cx="310" cy="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>
                    <a:solidFill>
                      <a:srgbClr val="000000"/>
                    </a:solidFill>
                  </a:rPr>
                  <a:t>/oznaczenie planu/</a:t>
                </a:r>
                <a:endParaRPr lang="pl-PL" altLang="pl-PL" sz="1000" b="1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73458" name="Freeform 96"/>
              <p:cNvSpPr>
                <a:spLocks/>
              </p:cNvSpPr>
              <p:nvPr/>
            </p:nvSpPr>
            <p:spPr bwMode="auto">
              <a:xfrm>
                <a:off x="2015" y="902"/>
                <a:ext cx="3316" cy="3247"/>
              </a:xfrm>
              <a:custGeom>
                <a:avLst/>
                <a:gdLst>
                  <a:gd name="T0" fmla="*/ 3316 w 3316"/>
                  <a:gd name="T1" fmla="*/ 0 h 3247"/>
                  <a:gd name="T2" fmla="*/ 467 w 3316"/>
                  <a:gd name="T3" fmla="*/ 0 h 3247"/>
                  <a:gd name="T4" fmla="*/ 440 w 3316"/>
                  <a:gd name="T5" fmla="*/ 1 h 3247"/>
                  <a:gd name="T6" fmla="*/ 414 w 3316"/>
                  <a:gd name="T7" fmla="*/ 5 h 3247"/>
                  <a:gd name="T8" fmla="*/ 390 w 3316"/>
                  <a:gd name="T9" fmla="*/ 12 h 3247"/>
                  <a:gd name="T10" fmla="*/ 365 w 3316"/>
                  <a:gd name="T11" fmla="*/ 21 h 3247"/>
                  <a:gd name="T12" fmla="*/ 342 w 3316"/>
                  <a:gd name="T13" fmla="*/ 33 h 3247"/>
                  <a:gd name="T14" fmla="*/ 321 w 3316"/>
                  <a:gd name="T15" fmla="*/ 47 h 3247"/>
                  <a:gd name="T16" fmla="*/ 302 w 3316"/>
                  <a:gd name="T17" fmla="*/ 63 h 3247"/>
                  <a:gd name="T18" fmla="*/ 284 w 3316"/>
                  <a:gd name="T19" fmla="*/ 81 h 3247"/>
                  <a:gd name="T20" fmla="*/ 269 w 3316"/>
                  <a:gd name="T21" fmla="*/ 101 h 3247"/>
                  <a:gd name="T22" fmla="*/ 257 w 3316"/>
                  <a:gd name="T23" fmla="*/ 122 h 3247"/>
                  <a:gd name="T24" fmla="*/ 247 w 3316"/>
                  <a:gd name="T25" fmla="*/ 145 h 3247"/>
                  <a:gd name="T26" fmla="*/ 239 w 3316"/>
                  <a:gd name="T27" fmla="*/ 169 h 3247"/>
                  <a:gd name="T28" fmla="*/ 235 w 3316"/>
                  <a:gd name="T29" fmla="*/ 193 h 3247"/>
                  <a:gd name="T30" fmla="*/ 233 w 3316"/>
                  <a:gd name="T31" fmla="*/ 216 h 3247"/>
                  <a:gd name="T32" fmla="*/ 233 w 3316"/>
                  <a:gd name="T33" fmla="*/ 1400 h 3247"/>
                  <a:gd name="T34" fmla="*/ 232 w 3316"/>
                  <a:gd name="T35" fmla="*/ 1424 h 3247"/>
                  <a:gd name="T36" fmla="*/ 227 w 3316"/>
                  <a:gd name="T37" fmla="*/ 1448 h 3247"/>
                  <a:gd name="T38" fmla="*/ 220 w 3316"/>
                  <a:gd name="T39" fmla="*/ 1471 h 3247"/>
                  <a:gd name="T40" fmla="*/ 210 w 3316"/>
                  <a:gd name="T41" fmla="*/ 1494 h 3247"/>
                  <a:gd name="T42" fmla="*/ 198 w 3316"/>
                  <a:gd name="T43" fmla="*/ 1515 h 3247"/>
                  <a:gd name="T44" fmla="*/ 182 w 3316"/>
                  <a:gd name="T45" fmla="*/ 1535 h 3247"/>
                  <a:gd name="T46" fmla="*/ 165 w 3316"/>
                  <a:gd name="T47" fmla="*/ 1553 h 3247"/>
                  <a:gd name="T48" fmla="*/ 145 w 3316"/>
                  <a:gd name="T49" fmla="*/ 1569 h 3247"/>
                  <a:gd name="T50" fmla="*/ 124 w 3316"/>
                  <a:gd name="T51" fmla="*/ 1583 h 3247"/>
                  <a:gd name="T52" fmla="*/ 101 w 3316"/>
                  <a:gd name="T53" fmla="*/ 1595 h 3247"/>
                  <a:gd name="T54" fmla="*/ 77 w 3316"/>
                  <a:gd name="T55" fmla="*/ 1604 h 3247"/>
                  <a:gd name="T56" fmla="*/ 52 w 3316"/>
                  <a:gd name="T57" fmla="*/ 1611 h 3247"/>
                  <a:gd name="T58" fmla="*/ 26 w 3316"/>
                  <a:gd name="T59" fmla="*/ 1615 h 3247"/>
                  <a:gd name="T60" fmla="*/ 0 w 3316"/>
                  <a:gd name="T61" fmla="*/ 1617 h 3247"/>
                  <a:gd name="T62" fmla="*/ 26 w 3316"/>
                  <a:gd name="T63" fmla="*/ 1618 h 3247"/>
                  <a:gd name="T64" fmla="*/ 52 w 3316"/>
                  <a:gd name="T65" fmla="*/ 1622 h 3247"/>
                  <a:gd name="T66" fmla="*/ 77 w 3316"/>
                  <a:gd name="T67" fmla="*/ 1628 h 3247"/>
                  <a:gd name="T68" fmla="*/ 101 w 3316"/>
                  <a:gd name="T69" fmla="*/ 1638 h 3247"/>
                  <a:gd name="T70" fmla="*/ 124 w 3316"/>
                  <a:gd name="T71" fmla="*/ 1650 h 3247"/>
                  <a:gd name="T72" fmla="*/ 145 w 3316"/>
                  <a:gd name="T73" fmla="*/ 1664 h 3247"/>
                  <a:gd name="T74" fmla="*/ 165 w 3316"/>
                  <a:gd name="T75" fmla="*/ 1680 h 3247"/>
                  <a:gd name="T76" fmla="*/ 182 w 3316"/>
                  <a:gd name="T77" fmla="*/ 1698 h 3247"/>
                  <a:gd name="T78" fmla="*/ 198 w 3316"/>
                  <a:gd name="T79" fmla="*/ 1718 h 3247"/>
                  <a:gd name="T80" fmla="*/ 210 w 3316"/>
                  <a:gd name="T81" fmla="*/ 1739 h 3247"/>
                  <a:gd name="T82" fmla="*/ 220 w 3316"/>
                  <a:gd name="T83" fmla="*/ 1762 h 3247"/>
                  <a:gd name="T84" fmla="*/ 227 w 3316"/>
                  <a:gd name="T85" fmla="*/ 1785 h 3247"/>
                  <a:gd name="T86" fmla="*/ 232 w 3316"/>
                  <a:gd name="T87" fmla="*/ 1809 h 3247"/>
                  <a:gd name="T88" fmla="*/ 233 w 3316"/>
                  <a:gd name="T89" fmla="*/ 1834 h 3247"/>
                  <a:gd name="T90" fmla="*/ 233 w 3316"/>
                  <a:gd name="T91" fmla="*/ 3030 h 3247"/>
                  <a:gd name="T92" fmla="*/ 235 w 3316"/>
                  <a:gd name="T93" fmla="*/ 3054 h 3247"/>
                  <a:gd name="T94" fmla="*/ 239 w 3316"/>
                  <a:gd name="T95" fmla="*/ 3078 h 3247"/>
                  <a:gd name="T96" fmla="*/ 247 w 3316"/>
                  <a:gd name="T97" fmla="*/ 3102 h 3247"/>
                  <a:gd name="T98" fmla="*/ 257 w 3316"/>
                  <a:gd name="T99" fmla="*/ 3124 h 3247"/>
                  <a:gd name="T100" fmla="*/ 269 w 3316"/>
                  <a:gd name="T101" fmla="*/ 3145 h 3247"/>
                  <a:gd name="T102" fmla="*/ 284 w 3316"/>
                  <a:gd name="T103" fmla="*/ 3165 h 3247"/>
                  <a:gd name="T104" fmla="*/ 302 w 3316"/>
                  <a:gd name="T105" fmla="*/ 3183 h 3247"/>
                  <a:gd name="T106" fmla="*/ 321 w 3316"/>
                  <a:gd name="T107" fmla="*/ 3199 h 3247"/>
                  <a:gd name="T108" fmla="*/ 342 w 3316"/>
                  <a:gd name="T109" fmla="*/ 3214 h 3247"/>
                  <a:gd name="T110" fmla="*/ 365 w 3316"/>
                  <a:gd name="T111" fmla="*/ 3225 h 3247"/>
                  <a:gd name="T112" fmla="*/ 390 w 3316"/>
                  <a:gd name="T113" fmla="*/ 3235 h 3247"/>
                  <a:gd name="T114" fmla="*/ 414 w 3316"/>
                  <a:gd name="T115" fmla="*/ 3241 h 3247"/>
                  <a:gd name="T116" fmla="*/ 440 w 3316"/>
                  <a:gd name="T117" fmla="*/ 3246 h 3247"/>
                  <a:gd name="T118" fmla="*/ 467 w 3316"/>
                  <a:gd name="T119" fmla="*/ 3247 h 3247"/>
                  <a:gd name="T120" fmla="*/ 3316 w 3316"/>
                  <a:gd name="T121" fmla="*/ 3247 h 32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16"/>
                  <a:gd name="T184" fmla="*/ 0 h 3247"/>
                  <a:gd name="T185" fmla="*/ 3316 w 3316"/>
                  <a:gd name="T186" fmla="*/ 3247 h 32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16" h="3247">
                    <a:moveTo>
                      <a:pt x="3316" y="0"/>
                    </a:moveTo>
                    <a:lnTo>
                      <a:pt x="467" y="0"/>
                    </a:lnTo>
                    <a:lnTo>
                      <a:pt x="440" y="1"/>
                    </a:lnTo>
                    <a:lnTo>
                      <a:pt x="414" y="5"/>
                    </a:lnTo>
                    <a:lnTo>
                      <a:pt x="390" y="12"/>
                    </a:lnTo>
                    <a:lnTo>
                      <a:pt x="365" y="21"/>
                    </a:lnTo>
                    <a:lnTo>
                      <a:pt x="342" y="33"/>
                    </a:lnTo>
                    <a:lnTo>
                      <a:pt x="321" y="47"/>
                    </a:lnTo>
                    <a:lnTo>
                      <a:pt x="302" y="63"/>
                    </a:lnTo>
                    <a:lnTo>
                      <a:pt x="284" y="81"/>
                    </a:lnTo>
                    <a:lnTo>
                      <a:pt x="269" y="101"/>
                    </a:lnTo>
                    <a:lnTo>
                      <a:pt x="257" y="122"/>
                    </a:lnTo>
                    <a:lnTo>
                      <a:pt x="247" y="145"/>
                    </a:lnTo>
                    <a:lnTo>
                      <a:pt x="239" y="169"/>
                    </a:lnTo>
                    <a:lnTo>
                      <a:pt x="235" y="193"/>
                    </a:lnTo>
                    <a:lnTo>
                      <a:pt x="233" y="216"/>
                    </a:lnTo>
                    <a:lnTo>
                      <a:pt x="233" y="1400"/>
                    </a:lnTo>
                    <a:lnTo>
                      <a:pt x="232" y="1424"/>
                    </a:lnTo>
                    <a:lnTo>
                      <a:pt x="227" y="1448"/>
                    </a:lnTo>
                    <a:lnTo>
                      <a:pt x="220" y="1471"/>
                    </a:lnTo>
                    <a:lnTo>
                      <a:pt x="210" y="1494"/>
                    </a:lnTo>
                    <a:lnTo>
                      <a:pt x="198" y="1515"/>
                    </a:lnTo>
                    <a:lnTo>
                      <a:pt x="182" y="1535"/>
                    </a:lnTo>
                    <a:lnTo>
                      <a:pt x="165" y="1553"/>
                    </a:lnTo>
                    <a:lnTo>
                      <a:pt x="145" y="1569"/>
                    </a:lnTo>
                    <a:lnTo>
                      <a:pt x="124" y="1583"/>
                    </a:lnTo>
                    <a:lnTo>
                      <a:pt x="101" y="1595"/>
                    </a:lnTo>
                    <a:lnTo>
                      <a:pt x="77" y="1604"/>
                    </a:lnTo>
                    <a:lnTo>
                      <a:pt x="52" y="1611"/>
                    </a:lnTo>
                    <a:lnTo>
                      <a:pt x="26" y="1615"/>
                    </a:lnTo>
                    <a:lnTo>
                      <a:pt x="0" y="1617"/>
                    </a:lnTo>
                    <a:lnTo>
                      <a:pt x="26" y="1618"/>
                    </a:lnTo>
                    <a:lnTo>
                      <a:pt x="52" y="1622"/>
                    </a:lnTo>
                    <a:lnTo>
                      <a:pt x="77" y="1628"/>
                    </a:lnTo>
                    <a:lnTo>
                      <a:pt x="101" y="1638"/>
                    </a:lnTo>
                    <a:lnTo>
                      <a:pt x="124" y="1650"/>
                    </a:lnTo>
                    <a:lnTo>
                      <a:pt x="145" y="1664"/>
                    </a:lnTo>
                    <a:lnTo>
                      <a:pt x="165" y="1680"/>
                    </a:lnTo>
                    <a:lnTo>
                      <a:pt x="182" y="1698"/>
                    </a:lnTo>
                    <a:lnTo>
                      <a:pt x="198" y="1718"/>
                    </a:lnTo>
                    <a:lnTo>
                      <a:pt x="210" y="1739"/>
                    </a:lnTo>
                    <a:lnTo>
                      <a:pt x="220" y="1762"/>
                    </a:lnTo>
                    <a:lnTo>
                      <a:pt x="227" y="1785"/>
                    </a:lnTo>
                    <a:lnTo>
                      <a:pt x="232" y="1809"/>
                    </a:lnTo>
                    <a:lnTo>
                      <a:pt x="233" y="1834"/>
                    </a:lnTo>
                    <a:lnTo>
                      <a:pt x="233" y="3030"/>
                    </a:lnTo>
                    <a:lnTo>
                      <a:pt x="235" y="3054"/>
                    </a:lnTo>
                    <a:lnTo>
                      <a:pt x="239" y="3078"/>
                    </a:lnTo>
                    <a:lnTo>
                      <a:pt x="247" y="3102"/>
                    </a:lnTo>
                    <a:lnTo>
                      <a:pt x="257" y="3124"/>
                    </a:lnTo>
                    <a:lnTo>
                      <a:pt x="269" y="3145"/>
                    </a:lnTo>
                    <a:lnTo>
                      <a:pt x="284" y="3165"/>
                    </a:lnTo>
                    <a:lnTo>
                      <a:pt x="302" y="3183"/>
                    </a:lnTo>
                    <a:lnTo>
                      <a:pt x="321" y="3199"/>
                    </a:lnTo>
                    <a:lnTo>
                      <a:pt x="342" y="3214"/>
                    </a:lnTo>
                    <a:lnTo>
                      <a:pt x="365" y="3225"/>
                    </a:lnTo>
                    <a:lnTo>
                      <a:pt x="390" y="3235"/>
                    </a:lnTo>
                    <a:lnTo>
                      <a:pt x="414" y="3241"/>
                    </a:lnTo>
                    <a:lnTo>
                      <a:pt x="440" y="3246"/>
                    </a:lnTo>
                    <a:lnTo>
                      <a:pt x="467" y="3247"/>
                    </a:lnTo>
                    <a:lnTo>
                      <a:pt x="3316" y="3247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59" name="Line 97"/>
              <p:cNvSpPr>
                <a:spLocks noChangeShapeType="1"/>
              </p:cNvSpPr>
              <p:nvPr/>
            </p:nvSpPr>
            <p:spPr bwMode="auto">
              <a:xfrm>
                <a:off x="2482" y="9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0" name="Line 98"/>
              <p:cNvSpPr>
                <a:spLocks noChangeShapeType="1"/>
              </p:cNvSpPr>
              <p:nvPr/>
            </p:nvSpPr>
            <p:spPr bwMode="auto">
              <a:xfrm>
                <a:off x="2482" y="9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1" name="Line 99"/>
              <p:cNvSpPr>
                <a:spLocks noChangeShapeType="1"/>
              </p:cNvSpPr>
              <p:nvPr/>
            </p:nvSpPr>
            <p:spPr bwMode="auto">
              <a:xfrm>
                <a:off x="2482" y="97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2" name="Line 100"/>
              <p:cNvSpPr>
                <a:spLocks noChangeShapeType="1"/>
              </p:cNvSpPr>
              <p:nvPr/>
            </p:nvSpPr>
            <p:spPr bwMode="auto">
              <a:xfrm>
                <a:off x="2482" y="9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3" name="Line 101"/>
              <p:cNvSpPr>
                <a:spLocks noChangeShapeType="1"/>
              </p:cNvSpPr>
              <p:nvPr/>
            </p:nvSpPr>
            <p:spPr bwMode="auto">
              <a:xfrm>
                <a:off x="2482" y="9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4" name="Line 102"/>
              <p:cNvSpPr>
                <a:spLocks noChangeShapeType="1"/>
              </p:cNvSpPr>
              <p:nvPr/>
            </p:nvSpPr>
            <p:spPr bwMode="auto">
              <a:xfrm>
                <a:off x="2482" y="9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5" name="Line 103"/>
              <p:cNvSpPr>
                <a:spLocks noChangeShapeType="1"/>
              </p:cNvSpPr>
              <p:nvPr/>
            </p:nvSpPr>
            <p:spPr bwMode="auto">
              <a:xfrm>
                <a:off x="2482" y="9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6" name="Line 104"/>
              <p:cNvSpPr>
                <a:spLocks noChangeShapeType="1"/>
              </p:cNvSpPr>
              <p:nvPr/>
            </p:nvSpPr>
            <p:spPr bwMode="auto">
              <a:xfrm>
                <a:off x="2482" y="10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7" name="Line 105"/>
              <p:cNvSpPr>
                <a:spLocks noChangeShapeType="1"/>
              </p:cNvSpPr>
              <p:nvPr/>
            </p:nvSpPr>
            <p:spPr bwMode="auto">
              <a:xfrm>
                <a:off x="2482" y="10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8" name="Line 106"/>
              <p:cNvSpPr>
                <a:spLocks noChangeShapeType="1"/>
              </p:cNvSpPr>
              <p:nvPr/>
            </p:nvSpPr>
            <p:spPr bwMode="auto">
              <a:xfrm>
                <a:off x="2482" y="10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69" name="Line 107"/>
              <p:cNvSpPr>
                <a:spLocks noChangeShapeType="1"/>
              </p:cNvSpPr>
              <p:nvPr/>
            </p:nvSpPr>
            <p:spPr bwMode="auto">
              <a:xfrm>
                <a:off x="2482" y="10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0" name="Line 108"/>
              <p:cNvSpPr>
                <a:spLocks noChangeShapeType="1"/>
              </p:cNvSpPr>
              <p:nvPr/>
            </p:nvSpPr>
            <p:spPr bwMode="auto">
              <a:xfrm>
                <a:off x="2482" y="102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1" name="Line 109"/>
              <p:cNvSpPr>
                <a:spLocks noChangeShapeType="1"/>
              </p:cNvSpPr>
              <p:nvPr/>
            </p:nvSpPr>
            <p:spPr bwMode="auto">
              <a:xfrm>
                <a:off x="2482" y="10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2" name="Line 110"/>
              <p:cNvSpPr>
                <a:spLocks noChangeShapeType="1"/>
              </p:cNvSpPr>
              <p:nvPr/>
            </p:nvSpPr>
            <p:spPr bwMode="auto">
              <a:xfrm>
                <a:off x="2482" y="10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3" name="Line 111"/>
              <p:cNvSpPr>
                <a:spLocks noChangeShapeType="1"/>
              </p:cNvSpPr>
              <p:nvPr/>
            </p:nvSpPr>
            <p:spPr bwMode="auto">
              <a:xfrm>
                <a:off x="2482" y="10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4" name="Line 112"/>
              <p:cNvSpPr>
                <a:spLocks noChangeShapeType="1"/>
              </p:cNvSpPr>
              <p:nvPr/>
            </p:nvSpPr>
            <p:spPr bwMode="auto">
              <a:xfrm>
                <a:off x="2482" y="10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5" name="Line 113"/>
              <p:cNvSpPr>
                <a:spLocks noChangeShapeType="1"/>
              </p:cNvSpPr>
              <p:nvPr/>
            </p:nvSpPr>
            <p:spPr bwMode="auto">
              <a:xfrm>
                <a:off x="2482" y="105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6" name="Line 114"/>
              <p:cNvSpPr>
                <a:spLocks noChangeShapeType="1"/>
              </p:cNvSpPr>
              <p:nvPr/>
            </p:nvSpPr>
            <p:spPr bwMode="auto">
              <a:xfrm>
                <a:off x="2482" y="10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7" name="Line 115"/>
              <p:cNvSpPr>
                <a:spLocks noChangeShapeType="1"/>
              </p:cNvSpPr>
              <p:nvPr/>
            </p:nvSpPr>
            <p:spPr bwMode="auto">
              <a:xfrm>
                <a:off x="2482" y="10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8" name="Line 116"/>
              <p:cNvSpPr>
                <a:spLocks noChangeShapeType="1"/>
              </p:cNvSpPr>
              <p:nvPr/>
            </p:nvSpPr>
            <p:spPr bwMode="auto">
              <a:xfrm>
                <a:off x="2482" y="10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79" name="Line 117"/>
              <p:cNvSpPr>
                <a:spLocks noChangeShapeType="1"/>
              </p:cNvSpPr>
              <p:nvPr/>
            </p:nvSpPr>
            <p:spPr bwMode="auto">
              <a:xfrm>
                <a:off x="2482" y="10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0" name="Line 118"/>
              <p:cNvSpPr>
                <a:spLocks noChangeShapeType="1"/>
              </p:cNvSpPr>
              <p:nvPr/>
            </p:nvSpPr>
            <p:spPr bwMode="auto">
              <a:xfrm>
                <a:off x="2482" y="10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1" name="Line 119"/>
              <p:cNvSpPr>
                <a:spLocks noChangeShapeType="1"/>
              </p:cNvSpPr>
              <p:nvPr/>
            </p:nvSpPr>
            <p:spPr bwMode="auto">
              <a:xfrm>
                <a:off x="2482" y="10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2" name="Line 120"/>
              <p:cNvSpPr>
                <a:spLocks noChangeShapeType="1"/>
              </p:cNvSpPr>
              <p:nvPr/>
            </p:nvSpPr>
            <p:spPr bwMode="auto">
              <a:xfrm>
                <a:off x="2482" y="10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3" name="Line 121"/>
              <p:cNvSpPr>
                <a:spLocks noChangeShapeType="1"/>
              </p:cNvSpPr>
              <p:nvPr/>
            </p:nvSpPr>
            <p:spPr bwMode="auto">
              <a:xfrm>
                <a:off x="2482" y="11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4" name="Line 122"/>
              <p:cNvSpPr>
                <a:spLocks noChangeShapeType="1"/>
              </p:cNvSpPr>
              <p:nvPr/>
            </p:nvSpPr>
            <p:spPr bwMode="auto">
              <a:xfrm>
                <a:off x="2482" y="110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5" name="Line 123"/>
              <p:cNvSpPr>
                <a:spLocks noChangeShapeType="1"/>
              </p:cNvSpPr>
              <p:nvPr/>
            </p:nvSpPr>
            <p:spPr bwMode="auto">
              <a:xfrm>
                <a:off x="2482" y="11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6" name="Line 124"/>
              <p:cNvSpPr>
                <a:spLocks noChangeShapeType="1"/>
              </p:cNvSpPr>
              <p:nvPr/>
            </p:nvSpPr>
            <p:spPr bwMode="auto">
              <a:xfrm>
                <a:off x="2482" y="11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7" name="Line 125"/>
              <p:cNvSpPr>
                <a:spLocks noChangeShapeType="1"/>
              </p:cNvSpPr>
              <p:nvPr/>
            </p:nvSpPr>
            <p:spPr bwMode="auto">
              <a:xfrm>
                <a:off x="2482" y="11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8" name="Line 126"/>
              <p:cNvSpPr>
                <a:spLocks noChangeShapeType="1"/>
              </p:cNvSpPr>
              <p:nvPr/>
            </p:nvSpPr>
            <p:spPr bwMode="auto">
              <a:xfrm>
                <a:off x="2482" y="11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89" name="Line 127"/>
              <p:cNvSpPr>
                <a:spLocks noChangeShapeType="1"/>
              </p:cNvSpPr>
              <p:nvPr/>
            </p:nvSpPr>
            <p:spPr bwMode="auto">
              <a:xfrm>
                <a:off x="2482" y="11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0" name="Line 128"/>
              <p:cNvSpPr>
                <a:spLocks noChangeShapeType="1"/>
              </p:cNvSpPr>
              <p:nvPr/>
            </p:nvSpPr>
            <p:spPr bwMode="auto">
              <a:xfrm>
                <a:off x="2482" y="11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1" name="Line 129"/>
              <p:cNvSpPr>
                <a:spLocks noChangeShapeType="1"/>
              </p:cNvSpPr>
              <p:nvPr/>
            </p:nvSpPr>
            <p:spPr bwMode="auto">
              <a:xfrm>
                <a:off x="2482" y="11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2" name="Line 130"/>
              <p:cNvSpPr>
                <a:spLocks noChangeShapeType="1"/>
              </p:cNvSpPr>
              <p:nvPr/>
            </p:nvSpPr>
            <p:spPr bwMode="auto">
              <a:xfrm>
                <a:off x="2482" y="11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3" name="Line 131"/>
              <p:cNvSpPr>
                <a:spLocks noChangeShapeType="1"/>
              </p:cNvSpPr>
              <p:nvPr/>
            </p:nvSpPr>
            <p:spPr bwMode="auto">
              <a:xfrm>
                <a:off x="2482" y="11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4" name="Line 132"/>
              <p:cNvSpPr>
                <a:spLocks noChangeShapeType="1"/>
              </p:cNvSpPr>
              <p:nvPr/>
            </p:nvSpPr>
            <p:spPr bwMode="auto">
              <a:xfrm>
                <a:off x="2482" y="11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5" name="Line 133"/>
              <p:cNvSpPr>
                <a:spLocks noChangeShapeType="1"/>
              </p:cNvSpPr>
              <p:nvPr/>
            </p:nvSpPr>
            <p:spPr bwMode="auto">
              <a:xfrm>
                <a:off x="2482" y="11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6" name="Line 134"/>
              <p:cNvSpPr>
                <a:spLocks noChangeShapeType="1"/>
              </p:cNvSpPr>
              <p:nvPr/>
            </p:nvSpPr>
            <p:spPr bwMode="auto">
              <a:xfrm>
                <a:off x="2482" y="11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7" name="Line 135"/>
              <p:cNvSpPr>
                <a:spLocks noChangeShapeType="1"/>
              </p:cNvSpPr>
              <p:nvPr/>
            </p:nvSpPr>
            <p:spPr bwMode="auto">
              <a:xfrm>
                <a:off x="2482" y="11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8" name="Line 136"/>
              <p:cNvSpPr>
                <a:spLocks noChangeShapeType="1"/>
              </p:cNvSpPr>
              <p:nvPr/>
            </p:nvSpPr>
            <p:spPr bwMode="auto">
              <a:xfrm>
                <a:off x="2482" y="118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499" name="Line 137"/>
              <p:cNvSpPr>
                <a:spLocks noChangeShapeType="1"/>
              </p:cNvSpPr>
              <p:nvPr/>
            </p:nvSpPr>
            <p:spPr bwMode="auto">
              <a:xfrm>
                <a:off x="2482" y="11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0" name="Line 138"/>
              <p:cNvSpPr>
                <a:spLocks noChangeShapeType="1"/>
              </p:cNvSpPr>
              <p:nvPr/>
            </p:nvSpPr>
            <p:spPr bwMode="auto">
              <a:xfrm>
                <a:off x="2482" y="12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1" name="Line 139"/>
              <p:cNvSpPr>
                <a:spLocks noChangeShapeType="1"/>
              </p:cNvSpPr>
              <p:nvPr/>
            </p:nvSpPr>
            <p:spPr bwMode="auto">
              <a:xfrm>
                <a:off x="2482" y="12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2" name="Line 140"/>
              <p:cNvSpPr>
                <a:spLocks noChangeShapeType="1"/>
              </p:cNvSpPr>
              <p:nvPr/>
            </p:nvSpPr>
            <p:spPr bwMode="auto">
              <a:xfrm>
                <a:off x="2482" y="12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3" name="Line 141"/>
              <p:cNvSpPr>
                <a:spLocks noChangeShapeType="1"/>
              </p:cNvSpPr>
              <p:nvPr/>
            </p:nvSpPr>
            <p:spPr bwMode="auto">
              <a:xfrm>
                <a:off x="2482" y="12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4" name="Line 142"/>
              <p:cNvSpPr>
                <a:spLocks noChangeShapeType="1"/>
              </p:cNvSpPr>
              <p:nvPr/>
            </p:nvSpPr>
            <p:spPr bwMode="auto">
              <a:xfrm>
                <a:off x="2482" y="12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5" name="Line 143"/>
              <p:cNvSpPr>
                <a:spLocks noChangeShapeType="1"/>
              </p:cNvSpPr>
              <p:nvPr/>
            </p:nvSpPr>
            <p:spPr bwMode="auto">
              <a:xfrm>
                <a:off x="2482" y="12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6" name="Line 144"/>
              <p:cNvSpPr>
                <a:spLocks noChangeShapeType="1"/>
              </p:cNvSpPr>
              <p:nvPr/>
            </p:nvSpPr>
            <p:spPr bwMode="auto">
              <a:xfrm>
                <a:off x="2482" y="12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7" name="Line 145"/>
              <p:cNvSpPr>
                <a:spLocks noChangeShapeType="1"/>
              </p:cNvSpPr>
              <p:nvPr/>
            </p:nvSpPr>
            <p:spPr bwMode="auto">
              <a:xfrm>
                <a:off x="2482" y="124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8" name="Line 146"/>
              <p:cNvSpPr>
                <a:spLocks noChangeShapeType="1"/>
              </p:cNvSpPr>
              <p:nvPr/>
            </p:nvSpPr>
            <p:spPr bwMode="auto">
              <a:xfrm>
                <a:off x="2482" y="12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09" name="Line 147"/>
              <p:cNvSpPr>
                <a:spLocks noChangeShapeType="1"/>
              </p:cNvSpPr>
              <p:nvPr/>
            </p:nvSpPr>
            <p:spPr bwMode="auto">
              <a:xfrm>
                <a:off x="2482" y="12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0" name="Line 148"/>
              <p:cNvSpPr>
                <a:spLocks noChangeShapeType="1"/>
              </p:cNvSpPr>
              <p:nvPr/>
            </p:nvSpPr>
            <p:spPr bwMode="auto">
              <a:xfrm>
                <a:off x="2482" y="12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1" name="Line 149"/>
              <p:cNvSpPr>
                <a:spLocks noChangeShapeType="1"/>
              </p:cNvSpPr>
              <p:nvPr/>
            </p:nvSpPr>
            <p:spPr bwMode="auto">
              <a:xfrm>
                <a:off x="2482" y="12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2" name="Line 150"/>
              <p:cNvSpPr>
                <a:spLocks noChangeShapeType="1"/>
              </p:cNvSpPr>
              <p:nvPr/>
            </p:nvSpPr>
            <p:spPr bwMode="auto">
              <a:xfrm>
                <a:off x="2482" y="12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3" name="Line 151"/>
              <p:cNvSpPr>
                <a:spLocks noChangeShapeType="1"/>
              </p:cNvSpPr>
              <p:nvPr/>
            </p:nvSpPr>
            <p:spPr bwMode="auto">
              <a:xfrm>
                <a:off x="2482" y="12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4" name="Line 152"/>
              <p:cNvSpPr>
                <a:spLocks noChangeShapeType="1"/>
              </p:cNvSpPr>
              <p:nvPr/>
            </p:nvSpPr>
            <p:spPr bwMode="auto">
              <a:xfrm>
                <a:off x="2482" y="12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5" name="Line 153"/>
              <p:cNvSpPr>
                <a:spLocks noChangeShapeType="1"/>
              </p:cNvSpPr>
              <p:nvPr/>
            </p:nvSpPr>
            <p:spPr bwMode="auto">
              <a:xfrm>
                <a:off x="2482" y="12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6" name="Line 154"/>
              <p:cNvSpPr>
                <a:spLocks noChangeShapeType="1"/>
              </p:cNvSpPr>
              <p:nvPr/>
            </p:nvSpPr>
            <p:spPr bwMode="auto">
              <a:xfrm>
                <a:off x="2482" y="12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7" name="Line 155"/>
              <p:cNvSpPr>
                <a:spLocks noChangeShapeType="1"/>
              </p:cNvSpPr>
              <p:nvPr/>
            </p:nvSpPr>
            <p:spPr bwMode="auto">
              <a:xfrm>
                <a:off x="2482" y="12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8" name="Line 156"/>
              <p:cNvSpPr>
                <a:spLocks noChangeShapeType="1"/>
              </p:cNvSpPr>
              <p:nvPr/>
            </p:nvSpPr>
            <p:spPr bwMode="auto">
              <a:xfrm>
                <a:off x="2482" y="13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19" name="Line 157"/>
              <p:cNvSpPr>
                <a:spLocks noChangeShapeType="1"/>
              </p:cNvSpPr>
              <p:nvPr/>
            </p:nvSpPr>
            <p:spPr bwMode="auto">
              <a:xfrm>
                <a:off x="2482" y="13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0" name="Line 158"/>
              <p:cNvSpPr>
                <a:spLocks noChangeShapeType="1"/>
              </p:cNvSpPr>
              <p:nvPr/>
            </p:nvSpPr>
            <p:spPr bwMode="auto">
              <a:xfrm>
                <a:off x="2482" y="13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1" name="Line 159"/>
              <p:cNvSpPr>
                <a:spLocks noChangeShapeType="1"/>
              </p:cNvSpPr>
              <p:nvPr/>
            </p:nvSpPr>
            <p:spPr bwMode="auto">
              <a:xfrm>
                <a:off x="2482" y="132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2" name="Line 160"/>
              <p:cNvSpPr>
                <a:spLocks noChangeShapeType="1"/>
              </p:cNvSpPr>
              <p:nvPr/>
            </p:nvSpPr>
            <p:spPr bwMode="auto">
              <a:xfrm>
                <a:off x="2482" y="13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3" name="Line 161"/>
              <p:cNvSpPr>
                <a:spLocks noChangeShapeType="1"/>
              </p:cNvSpPr>
              <p:nvPr/>
            </p:nvSpPr>
            <p:spPr bwMode="auto">
              <a:xfrm>
                <a:off x="2482" y="13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4" name="Line 162"/>
              <p:cNvSpPr>
                <a:spLocks noChangeShapeType="1"/>
              </p:cNvSpPr>
              <p:nvPr/>
            </p:nvSpPr>
            <p:spPr bwMode="auto">
              <a:xfrm>
                <a:off x="2482" y="13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5" name="Line 163"/>
              <p:cNvSpPr>
                <a:spLocks noChangeShapeType="1"/>
              </p:cNvSpPr>
              <p:nvPr/>
            </p:nvSpPr>
            <p:spPr bwMode="auto">
              <a:xfrm>
                <a:off x="2482" y="13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6" name="Line 164"/>
              <p:cNvSpPr>
                <a:spLocks noChangeShapeType="1"/>
              </p:cNvSpPr>
              <p:nvPr/>
            </p:nvSpPr>
            <p:spPr bwMode="auto">
              <a:xfrm>
                <a:off x="2482" y="13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7" name="Line 165"/>
              <p:cNvSpPr>
                <a:spLocks noChangeShapeType="1"/>
              </p:cNvSpPr>
              <p:nvPr/>
            </p:nvSpPr>
            <p:spPr bwMode="auto">
              <a:xfrm>
                <a:off x="2482" y="13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8" name="Line 166"/>
              <p:cNvSpPr>
                <a:spLocks noChangeShapeType="1"/>
              </p:cNvSpPr>
              <p:nvPr/>
            </p:nvSpPr>
            <p:spPr bwMode="auto">
              <a:xfrm>
                <a:off x="2482" y="136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29" name="Line 167"/>
              <p:cNvSpPr>
                <a:spLocks noChangeShapeType="1"/>
              </p:cNvSpPr>
              <p:nvPr/>
            </p:nvSpPr>
            <p:spPr bwMode="auto">
              <a:xfrm>
                <a:off x="2482" y="13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0" name="Line 168"/>
              <p:cNvSpPr>
                <a:spLocks noChangeShapeType="1"/>
              </p:cNvSpPr>
              <p:nvPr/>
            </p:nvSpPr>
            <p:spPr bwMode="auto">
              <a:xfrm>
                <a:off x="2482" y="137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1" name="Line 169"/>
              <p:cNvSpPr>
                <a:spLocks noChangeShapeType="1"/>
              </p:cNvSpPr>
              <p:nvPr/>
            </p:nvSpPr>
            <p:spPr bwMode="auto">
              <a:xfrm>
                <a:off x="2482" y="13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2" name="Line 170"/>
              <p:cNvSpPr>
                <a:spLocks noChangeShapeType="1"/>
              </p:cNvSpPr>
              <p:nvPr/>
            </p:nvSpPr>
            <p:spPr bwMode="auto">
              <a:xfrm>
                <a:off x="2482" y="13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3" name="Line 171"/>
              <p:cNvSpPr>
                <a:spLocks noChangeShapeType="1"/>
              </p:cNvSpPr>
              <p:nvPr/>
            </p:nvSpPr>
            <p:spPr bwMode="auto">
              <a:xfrm>
                <a:off x="2482" y="13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4" name="Line 172"/>
              <p:cNvSpPr>
                <a:spLocks noChangeShapeType="1"/>
              </p:cNvSpPr>
              <p:nvPr/>
            </p:nvSpPr>
            <p:spPr bwMode="auto">
              <a:xfrm>
                <a:off x="2482" y="13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5" name="Line 173"/>
              <p:cNvSpPr>
                <a:spLocks noChangeShapeType="1"/>
              </p:cNvSpPr>
              <p:nvPr/>
            </p:nvSpPr>
            <p:spPr bwMode="auto">
              <a:xfrm>
                <a:off x="2482" y="140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6" name="Line 174"/>
              <p:cNvSpPr>
                <a:spLocks noChangeShapeType="1"/>
              </p:cNvSpPr>
              <p:nvPr/>
            </p:nvSpPr>
            <p:spPr bwMode="auto">
              <a:xfrm>
                <a:off x="2482" y="14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7" name="Line 175"/>
              <p:cNvSpPr>
                <a:spLocks noChangeShapeType="1"/>
              </p:cNvSpPr>
              <p:nvPr/>
            </p:nvSpPr>
            <p:spPr bwMode="auto">
              <a:xfrm>
                <a:off x="2482" y="14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8" name="Line 176"/>
              <p:cNvSpPr>
                <a:spLocks noChangeShapeType="1"/>
              </p:cNvSpPr>
              <p:nvPr/>
            </p:nvSpPr>
            <p:spPr bwMode="auto">
              <a:xfrm>
                <a:off x="2482" y="14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39" name="Line 177"/>
              <p:cNvSpPr>
                <a:spLocks noChangeShapeType="1"/>
              </p:cNvSpPr>
              <p:nvPr/>
            </p:nvSpPr>
            <p:spPr bwMode="auto">
              <a:xfrm>
                <a:off x="2482" y="14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0" name="Line 178"/>
              <p:cNvSpPr>
                <a:spLocks noChangeShapeType="1"/>
              </p:cNvSpPr>
              <p:nvPr/>
            </p:nvSpPr>
            <p:spPr bwMode="auto">
              <a:xfrm>
                <a:off x="2482" y="14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1" name="Line 179"/>
              <p:cNvSpPr>
                <a:spLocks noChangeShapeType="1"/>
              </p:cNvSpPr>
              <p:nvPr/>
            </p:nvSpPr>
            <p:spPr bwMode="auto">
              <a:xfrm>
                <a:off x="2482" y="14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2" name="Line 180"/>
              <p:cNvSpPr>
                <a:spLocks noChangeShapeType="1"/>
              </p:cNvSpPr>
              <p:nvPr/>
            </p:nvSpPr>
            <p:spPr bwMode="auto">
              <a:xfrm>
                <a:off x="2482" y="144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3" name="Line 181"/>
              <p:cNvSpPr>
                <a:spLocks noChangeShapeType="1"/>
              </p:cNvSpPr>
              <p:nvPr/>
            </p:nvSpPr>
            <p:spPr bwMode="auto">
              <a:xfrm>
                <a:off x="2482" y="14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4" name="Line 182"/>
              <p:cNvSpPr>
                <a:spLocks noChangeShapeType="1"/>
              </p:cNvSpPr>
              <p:nvPr/>
            </p:nvSpPr>
            <p:spPr bwMode="auto">
              <a:xfrm>
                <a:off x="2482" y="145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5" name="Line 183"/>
              <p:cNvSpPr>
                <a:spLocks noChangeShapeType="1"/>
              </p:cNvSpPr>
              <p:nvPr/>
            </p:nvSpPr>
            <p:spPr bwMode="auto">
              <a:xfrm>
                <a:off x="2482" y="14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6" name="Line 184"/>
              <p:cNvSpPr>
                <a:spLocks noChangeShapeType="1"/>
              </p:cNvSpPr>
              <p:nvPr/>
            </p:nvSpPr>
            <p:spPr bwMode="auto">
              <a:xfrm>
                <a:off x="2482" y="14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7" name="Line 185"/>
              <p:cNvSpPr>
                <a:spLocks noChangeShapeType="1"/>
              </p:cNvSpPr>
              <p:nvPr/>
            </p:nvSpPr>
            <p:spPr bwMode="auto">
              <a:xfrm>
                <a:off x="2482" y="14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8" name="Line 186"/>
              <p:cNvSpPr>
                <a:spLocks noChangeShapeType="1"/>
              </p:cNvSpPr>
              <p:nvPr/>
            </p:nvSpPr>
            <p:spPr bwMode="auto">
              <a:xfrm>
                <a:off x="2482" y="14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49" name="Line 187"/>
              <p:cNvSpPr>
                <a:spLocks noChangeShapeType="1"/>
              </p:cNvSpPr>
              <p:nvPr/>
            </p:nvSpPr>
            <p:spPr bwMode="auto">
              <a:xfrm>
                <a:off x="2482" y="14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0" name="Line 188"/>
              <p:cNvSpPr>
                <a:spLocks noChangeShapeType="1"/>
              </p:cNvSpPr>
              <p:nvPr/>
            </p:nvSpPr>
            <p:spPr bwMode="auto">
              <a:xfrm>
                <a:off x="2482" y="14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1" name="Line 189"/>
              <p:cNvSpPr>
                <a:spLocks noChangeShapeType="1"/>
              </p:cNvSpPr>
              <p:nvPr/>
            </p:nvSpPr>
            <p:spPr bwMode="auto">
              <a:xfrm>
                <a:off x="2482" y="14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2" name="Line 190"/>
              <p:cNvSpPr>
                <a:spLocks noChangeShapeType="1"/>
              </p:cNvSpPr>
              <p:nvPr/>
            </p:nvSpPr>
            <p:spPr bwMode="auto">
              <a:xfrm>
                <a:off x="2482" y="15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3" name="Line 191"/>
              <p:cNvSpPr>
                <a:spLocks noChangeShapeType="1"/>
              </p:cNvSpPr>
              <p:nvPr/>
            </p:nvSpPr>
            <p:spPr bwMode="auto">
              <a:xfrm>
                <a:off x="2482" y="15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4" name="Line 192"/>
              <p:cNvSpPr>
                <a:spLocks noChangeShapeType="1"/>
              </p:cNvSpPr>
              <p:nvPr/>
            </p:nvSpPr>
            <p:spPr bwMode="auto">
              <a:xfrm>
                <a:off x="2482" y="15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5" name="Line 193"/>
              <p:cNvSpPr>
                <a:spLocks noChangeShapeType="1"/>
              </p:cNvSpPr>
              <p:nvPr/>
            </p:nvSpPr>
            <p:spPr bwMode="auto">
              <a:xfrm>
                <a:off x="2482" y="15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6" name="Line 194"/>
              <p:cNvSpPr>
                <a:spLocks noChangeShapeType="1"/>
              </p:cNvSpPr>
              <p:nvPr/>
            </p:nvSpPr>
            <p:spPr bwMode="auto">
              <a:xfrm>
                <a:off x="2482" y="15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7" name="Line 195"/>
              <p:cNvSpPr>
                <a:spLocks noChangeShapeType="1"/>
              </p:cNvSpPr>
              <p:nvPr/>
            </p:nvSpPr>
            <p:spPr bwMode="auto">
              <a:xfrm>
                <a:off x="2482" y="15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8" name="Line 196"/>
              <p:cNvSpPr>
                <a:spLocks noChangeShapeType="1"/>
              </p:cNvSpPr>
              <p:nvPr/>
            </p:nvSpPr>
            <p:spPr bwMode="auto">
              <a:xfrm>
                <a:off x="2482" y="153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59" name="Line 197"/>
              <p:cNvSpPr>
                <a:spLocks noChangeShapeType="1"/>
              </p:cNvSpPr>
              <p:nvPr/>
            </p:nvSpPr>
            <p:spPr bwMode="auto">
              <a:xfrm>
                <a:off x="2482" y="15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0" name="Line 198"/>
              <p:cNvSpPr>
                <a:spLocks noChangeShapeType="1"/>
              </p:cNvSpPr>
              <p:nvPr/>
            </p:nvSpPr>
            <p:spPr bwMode="auto">
              <a:xfrm>
                <a:off x="2482" y="15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1" name="Line 199"/>
              <p:cNvSpPr>
                <a:spLocks noChangeShapeType="1"/>
              </p:cNvSpPr>
              <p:nvPr/>
            </p:nvSpPr>
            <p:spPr bwMode="auto">
              <a:xfrm>
                <a:off x="2482" y="15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2" name="Line 200"/>
              <p:cNvSpPr>
                <a:spLocks noChangeShapeType="1"/>
              </p:cNvSpPr>
              <p:nvPr/>
            </p:nvSpPr>
            <p:spPr bwMode="auto">
              <a:xfrm>
                <a:off x="2482" y="15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3" name="Line 201"/>
              <p:cNvSpPr>
                <a:spLocks noChangeShapeType="1"/>
              </p:cNvSpPr>
              <p:nvPr/>
            </p:nvSpPr>
            <p:spPr bwMode="auto">
              <a:xfrm>
                <a:off x="2482" y="15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4" name="Line 202"/>
              <p:cNvSpPr>
                <a:spLocks noChangeShapeType="1"/>
              </p:cNvSpPr>
              <p:nvPr/>
            </p:nvSpPr>
            <p:spPr bwMode="auto">
              <a:xfrm>
                <a:off x="2482" y="15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5" name="Line 203"/>
              <p:cNvSpPr>
                <a:spLocks noChangeShapeType="1"/>
              </p:cNvSpPr>
              <p:nvPr/>
            </p:nvSpPr>
            <p:spPr bwMode="auto">
              <a:xfrm>
                <a:off x="2482" y="15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6" name="Line 204"/>
              <p:cNvSpPr>
                <a:spLocks noChangeShapeType="1"/>
              </p:cNvSpPr>
              <p:nvPr/>
            </p:nvSpPr>
            <p:spPr bwMode="auto">
              <a:xfrm>
                <a:off x="2482" y="15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3567" name="Line 205"/>
              <p:cNvSpPr>
                <a:spLocks noChangeShapeType="1"/>
              </p:cNvSpPr>
              <p:nvPr/>
            </p:nvSpPr>
            <p:spPr bwMode="auto">
              <a:xfrm>
                <a:off x="2482" y="158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9207" name="Group 407"/>
            <p:cNvGrpSpPr>
              <a:grpSpLocks/>
            </p:cNvGrpSpPr>
            <p:nvPr/>
          </p:nvGrpSpPr>
          <p:grpSpPr bwMode="auto">
            <a:xfrm>
              <a:off x="2482" y="976"/>
              <a:ext cx="1515" cy="1457"/>
              <a:chOff x="2482" y="976"/>
              <a:chExt cx="1515" cy="1457"/>
            </a:xfrm>
          </p:grpSpPr>
          <p:sp>
            <p:nvSpPr>
              <p:cNvPr id="179984" name="Line 207"/>
              <p:cNvSpPr>
                <a:spLocks noChangeShapeType="1"/>
              </p:cNvSpPr>
              <p:nvPr/>
            </p:nvSpPr>
            <p:spPr bwMode="auto">
              <a:xfrm>
                <a:off x="2482" y="15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5" name="Line 208"/>
              <p:cNvSpPr>
                <a:spLocks noChangeShapeType="1"/>
              </p:cNvSpPr>
              <p:nvPr/>
            </p:nvSpPr>
            <p:spPr bwMode="auto">
              <a:xfrm>
                <a:off x="2482" y="15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6" name="Line 209"/>
              <p:cNvSpPr>
                <a:spLocks noChangeShapeType="1"/>
              </p:cNvSpPr>
              <p:nvPr/>
            </p:nvSpPr>
            <p:spPr bwMode="auto">
              <a:xfrm>
                <a:off x="2482" y="16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7" name="Line 210"/>
              <p:cNvSpPr>
                <a:spLocks noChangeShapeType="1"/>
              </p:cNvSpPr>
              <p:nvPr/>
            </p:nvSpPr>
            <p:spPr bwMode="auto">
              <a:xfrm>
                <a:off x="2482" y="16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8" name="Line 211"/>
              <p:cNvSpPr>
                <a:spLocks noChangeShapeType="1"/>
              </p:cNvSpPr>
              <p:nvPr/>
            </p:nvSpPr>
            <p:spPr bwMode="auto">
              <a:xfrm>
                <a:off x="2482" y="161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9" name="Line 212"/>
              <p:cNvSpPr>
                <a:spLocks noChangeShapeType="1"/>
              </p:cNvSpPr>
              <p:nvPr/>
            </p:nvSpPr>
            <p:spPr bwMode="auto">
              <a:xfrm>
                <a:off x="2482" y="16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0" name="Line 213"/>
              <p:cNvSpPr>
                <a:spLocks noChangeShapeType="1"/>
              </p:cNvSpPr>
              <p:nvPr/>
            </p:nvSpPr>
            <p:spPr bwMode="auto">
              <a:xfrm>
                <a:off x="2482" y="16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1" name="Line 214"/>
              <p:cNvSpPr>
                <a:spLocks noChangeShapeType="1"/>
              </p:cNvSpPr>
              <p:nvPr/>
            </p:nvSpPr>
            <p:spPr bwMode="auto">
              <a:xfrm>
                <a:off x="2482" y="16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2" name="Line 215"/>
              <p:cNvSpPr>
                <a:spLocks noChangeShapeType="1"/>
              </p:cNvSpPr>
              <p:nvPr/>
            </p:nvSpPr>
            <p:spPr bwMode="auto">
              <a:xfrm>
                <a:off x="2482" y="16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3" name="Line 216"/>
              <p:cNvSpPr>
                <a:spLocks noChangeShapeType="1"/>
              </p:cNvSpPr>
              <p:nvPr/>
            </p:nvSpPr>
            <p:spPr bwMode="auto">
              <a:xfrm>
                <a:off x="2482" y="16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4" name="Line 217"/>
              <p:cNvSpPr>
                <a:spLocks noChangeShapeType="1"/>
              </p:cNvSpPr>
              <p:nvPr/>
            </p:nvSpPr>
            <p:spPr bwMode="auto">
              <a:xfrm>
                <a:off x="2482" y="165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5" name="Line 218"/>
              <p:cNvSpPr>
                <a:spLocks noChangeShapeType="1"/>
              </p:cNvSpPr>
              <p:nvPr/>
            </p:nvSpPr>
            <p:spPr bwMode="auto">
              <a:xfrm>
                <a:off x="2482" y="16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6" name="Line 219"/>
              <p:cNvSpPr>
                <a:spLocks noChangeShapeType="1"/>
              </p:cNvSpPr>
              <p:nvPr/>
            </p:nvSpPr>
            <p:spPr bwMode="auto">
              <a:xfrm>
                <a:off x="2482" y="16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7" name="Line 220"/>
              <p:cNvSpPr>
                <a:spLocks noChangeShapeType="1"/>
              </p:cNvSpPr>
              <p:nvPr/>
            </p:nvSpPr>
            <p:spPr bwMode="auto">
              <a:xfrm>
                <a:off x="2482" y="166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8" name="Line 221"/>
              <p:cNvSpPr>
                <a:spLocks noChangeShapeType="1"/>
              </p:cNvSpPr>
              <p:nvPr/>
            </p:nvSpPr>
            <p:spPr bwMode="auto">
              <a:xfrm>
                <a:off x="2482" y="16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99" name="Line 222"/>
              <p:cNvSpPr>
                <a:spLocks noChangeShapeType="1"/>
              </p:cNvSpPr>
              <p:nvPr/>
            </p:nvSpPr>
            <p:spPr bwMode="auto">
              <a:xfrm>
                <a:off x="2482" y="16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0" name="Line 223"/>
              <p:cNvSpPr>
                <a:spLocks noChangeShapeType="1"/>
              </p:cNvSpPr>
              <p:nvPr/>
            </p:nvSpPr>
            <p:spPr bwMode="auto">
              <a:xfrm>
                <a:off x="2482" y="16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1" name="Line 224"/>
              <p:cNvSpPr>
                <a:spLocks noChangeShapeType="1"/>
              </p:cNvSpPr>
              <p:nvPr/>
            </p:nvSpPr>
            <p:spPr bwMode="auto">
              <a:xfrm>
                <a:off x="2482" y="16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2" name="Line 225"/>
              <p:cNvSpPr>
                <a:spLocks noChangeShapeType="1"/>
              </p:cNvSpPr>
              <p:nvPr/>
            </p:nvSpPr>
            <p:spPr bwMode="auto">
              <a:xfrm>
                <a:off x="2482" y="16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3" name="Line 226"/>
              <p:cNvSpPr>
                <a:spLocks noChangeShapeType="1"/>
              </p:cNvSpPr>
              <p:nvPr/>
            </p:nvSpPr>
            <p:spPr bwMode="auto">
              <a:xfrm>
                <a:off x="2482" y="17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4" name="Line 227"/>
              <p:cNvSpPr>
                <a:spLocks noChangeShapeType="1"/>
              </p:cNvSpPr>
              <p:nvPr/>
            </p:nvSpPr>
            <p:spPr bwMode="auto">
              <a:xfrm>
                <a:off x="2482" y="17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5" name="Line 228"/>
              <p:cNvSpPr>
                <a:spLocks noChangeShapeType="1"/>
              </p:cNvSpPr>
              <p:nvPr/>
            </p:nvSpPr>
            <p:spPr bwMode="auto">
              <a:xfrm>
                <a:off x="2482" y="17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6" name="Line 229"/>
              <p:cNvSpPr>
                <a:spLocks noChangeShapeType="1"/>
              </p:cNvSpPr>
              <p:nvPr/>
            </p:nvSpPr>
            <p:spPr bwMode="auto">
              <a:xfrm>
                <a:off x="2482" y="17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7" name="Line 230"/>
              <p:cNvSpPr>
                <a:spLocks noChangeShapeType="1"/>
              </p:cNvSpPr>
              <p:nvPr/>
            </p:nvSpPr>
            <p:spPr bwMode="auto">
              <a:xfrm>
                <a:off x="2482" y="17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8" name="Line 231"/>
              <p:cNvSpPr>
                <a:spLocks noChangeShapeType="1"/>
              </p:cNvSpPr>
              <p:nvPr/>
            </p:nvSpPr>
            <p:spPr bwMode="auto">
              <a:xfrm>
                <a:off x="2482" y="17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09" name="Line 232"/>
              <p:cNvSpPr>
                <a:spLocks noChangeShapeType="1"/>
              </p:cNvSpPr>
              <p:nvPr/>
            </p:nvSpPr>
            <p:spPr bwMode="auto">
              <a:xfrm>
                <a:off x="2482" y="17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0" name="Line 233"/>
              <p:cNvSpPr>
                <a:spLocks noChangeShapeType="1"/>
              </p:cNvSpPr>
              <p:nvPr/>
            </p:nvSpPr>
            <p:spPr bwMode="auto">
              <a:xfrm>
                <a:off x="2482" y="17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1" name="Line 234"/>
              <p:cNvSpPr>
                <a:spLocks noChangeShapeType="1"/>
              </p:cNvSpPr>
              <p:nvPr/>
            </p:nvSpPr>
            <p:spPr bwMode="auto">
              <a:xfrm>
                <a:off x="2482" y="175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2" name="Line 235"/>
              <p:cNvSpPr>
                <a:spLocks noChangeShapeType="1"/>
              </p:cNvSpPr>
              <p:nvPr/>
            </p:nvSpPr>
            <p:spPr bwMode="auto">
              <a:xfrm>
                <a:off x="2482" y="17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3" name="Line 236"/>
              <p:cNvSpPr>
                <a:spLocks noChangeShapeType="1"/>
              </p:cNvSpPr>
              <p:nvPr/>
            </p:nvSpPr>
            <p:spPr bwMode="auto">
              <a:xfrm>
                <a:off x="2482" y="17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4" name="Line 237"/>
              <p:cNvSpPr>
                <a:spLocks noChangeShapeType="1"/>
              </p:cNvSpPr>
              <p:nvPr/>
            </p:nvSpPr>
            <p:spPr bwMode="auto">
              <a:xfrm>
                <a:off x="2482" y="17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5" name="Line 238"/>
              <p:cNvSpPr>
                <a:spLocks noChangeShapeType="1"/>
              </p:cNvSpPr>
              <p:nvPr/>
            </p:nvSpPr>
            <p:spPr bwMode="auto">
              <a:xfrm>
                <a:off x="2482" y="17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6" name="Line 239"/>
              <p:cNvSpPr>
                <a:spLocks noChangeShapeType="1"/>
              </p:cNvSpPr>
              <p:nvPr/>
            </p:nvSpPr>
            <p:spPr bwMode="auto">
              <a:xfrm>
                <a:off x="2482" y="17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7" name="Line 240"/>
              <p:cNvSpPr>
                <a:spLocks noChangeShapeType="1"/>
              </p:cNvSpPr>
              <p:nvPr/>
            </p:nvSpPr>
            <p:spPr bwMode="auto">
              <a:xfrm>
                <a:off x="2482" y="17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8" name="Line 241"/>
              <p:cNvSpPr>
                <a:spLocks noChangeShapeType="1"/>
              </p:cNvSpPr>
              <p:nvPr/>
            </p:nvSpPr>
            <p:spPr bwMode="auto">
              <a:xfrm>
                <a:off x="2482" y="17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19" name="Line 242"/>
              <p:cNvSpPr>
                <a:spLocks noChangeShapeType="1"/>
              </p:cNvSpPr>
              <p:nvPr/>
            </p:nvSpPr>
            <p:spPr bwMode="auto">
              <a:xfrm>
                <a:off x="2482" y="17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0" name="Line 243"/>
              <p:cNvSpPr>
                <a:spLocks noChangeShapeType="1"/>
              </p:cNvSpPr>
              <p:nvPr/>
            </p:nvSpPr>
            <p:spPr bwMode="auto">
              <a:xfrm>
                <a:off x="2482" y="180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1" name="Line 244"/>
              <p:cNvSpPr>
                <a:spLocks noChangeShapeType="1"/>
              </p:cNvSpPr>
              <p:nvPr/>
            </p:nvSpPr>
            <p:spPr bwMode="auto">
              <a:xfrm>
                <a:off x="2482" y="18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2" name="Line 245"/>
              <p:cNvSpPr>
                <a:spLocks noChangeShapeType="1"/>
              </p:cNvSpPr>
              <p:nvPr/>
            </p:nvSpPr>
            <p:spPr bwMode="auto">
              <a:xfrm>
                <a:off x="2482" y="18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3" name="Line 246"/>
              <p:cNvSpPr>
                <a:spLocks noChangeShapeType="1"/>
              </p:cNvSpPr>
              <p:nvPr/>
            </p:nvSpPr>
            <p:spPr bwMode="auto">
              <a:xfrm>
                <a:off x="2482" y="18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4" name="Line 247"/>
              <p:cNvSpPr>
                <a:spLocks noChangeShapeType="1"/>
              </p:cNvSpPr>
              <p:nvPr/>
            </p:nvSpPr>
            <p:spPr bwMode="auto">
              <a:xfrm>
                <a:off x="2482" y="18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5" name="Line 248"/>
              <p:cNvSpPr>
                <a:spLocks noChangeShapeType="1"/>
              </p:cNvSpPr>
              <p:nvPr/>
            </p:nvSpPr>
            <p:spPr bwMode="auto">
              <a:xfrm>
                <a:off x="2482" y="18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6" name="Line 249"/>
              <p:cNvSpPr>
                <a:spLocks noChangeShapeType="1"/>
              </p:cNvSpPr>
              <p:nvPr/>
            </p:nvSpPr>
            <p:spPr bwMode="auto">
              <a:xfrm>
                <a:off x="2482" y="18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7" name="Line 250"/>
              <p:cNvSpPr>
                <a:spLocks noChangeShapeType="1"/>
              </p:cNvSpPr>
              <p:nvPr/>
            </p:nvSpPr>
            <p:spPr bwMode="auto">
              <a:xfrm>
                <a:off x="2482" y="18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8" name="Line 251"/>
              <p:cNvSpPr>
                <a:spLocks noChangeShapeType="1"/>
              </p:cNvSpPr>
              <p:nvPr/>
            </p:nvSpPr>
            <p:spPr bwMode="auto">
              <a:xfrm>
                <a:off x="2482" y="18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29" name="Line 252"/>
              <p:cNvSpPr>
                <a:spLocks noChangeShapeType="1"/>
              </p:cNvSpPr>
              <p:nvPr/>
            </p:nvSpPr>
            <p:spPr bwMode="auto">
              <a:xfrm>
                <a:off x="2482" y="18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0" name="Line 253"/>
              <p:cNvSpPr>
                <a:spLocks noChangeShapeType="1"/>
              </p:cNvSpPr>
              <p:nvPr/>
            </p:nvSpPr>
            <p:spPr bwMode="auto">
              <a:xfrm>
                <a:off x="2482" y="18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1" name="Line 254"/>
              <p:cNvSpPr>
                <a:spLocks noChangeShapeType="1"/>
              </p:cNvSpPr>
              <p:nvPr/>
            </p:nvSpPr>
            <p:spPr bwMode="auto">
              <a:xfrm>
                <a:off x="2482" y="18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2" name="Line 255"/>
              <p:cNvSpPr>
                <a:spLocks noChangeShapeType="1"/>
              </p:cNvSpPr>
              <p:nvPr/>
            </p:nvSpPr>
            <p:spPr bwMode="auto">
              <a:xfrm>
                <a:off x="2482" y="18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3" name="Line 256"/>
              <p:cNvSpPr>
                <a:spLocks noChangeShapeType="1"/>
              </p:cNvSpPr>
              <p:nvPr/>
            </p:nvSpPr>
            <p:spPr bwMode="auto">
              <a:xfrm>
                <a:off x="2482" y="18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4" name="Line 257"/>
              <p:cNvSpPr>
                <a:spLocks noChangeShapeType="1"/>
              </p:cNvSpPr>
              <p:nvPr/>
            </p:nvSpPr>
            <p:spPr bwMode="auto">
              <a:xfrm>
                <a:off x="2482" y="188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5" name="Line 258"/>
              <p:cNvSpPr>
                <a:spLocks noChangeShapeType="1"/>
              </p:cNvSpPr>
              <p:nvPr/>
            </p:nvSpPr>
            <p:spPr bwMode="auto">
              <a:xfrm>
                <a:off x="2482" y="18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6" name="Line 259"/>
              <p:cNvSpPr>
                <a:spLocks noChangeShapeType="1"/>
              </p:cNvSpPr>
              <p:nvPr/>
            </p:nvSpPr>
            <p:spPr bwMode="auto">
              <a:xfrm>
                <a:off x="2482" y="18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7" name="Line 260"/>
              <p:cNvSpPr>
                <a:spLocks noChangeShapeType="1"/>
              </p:cNvSpPr>
              <p:nvPr/>
            </p:nvSpPr>
            <p:spPr bwMode="auto">
              <a:xfrm>
                <a:off x="2482" y="19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8" name="Line 261"/>
              <p:cNvSpPr>
                <a:spLocks noChangeShapeType="1"/>
              </p:cNvSpPr>
              <p:nvPr/>
            </p:nvSpPr>
            <p:spPr bwMode="auto">
              <a:xfrm>
                <a:off x="2482" y="19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39" name="Line 262"/>
              <p:cNvSpPr>
                <a:spLocks noChangeShapeType="1"/>
              </p:cNvSpPr>
              <p:nvPr/>
            </p:nvSpPr>
            <p:spPr bwMode="auto">
              <a:xfrm>
                <a:off x="2482" y="19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0" name="Line 263"/>
              <p:cNvSpPr>
                <a:spLocks noChangeShapeType="1"/>
              </p:cNvSpPr>
              <p:nvPr/>
            </p:nvSpPr>
            <p:spPr bwMode="auto">
              <a:xfrm>
                <a:off x="2482" y="19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1" name="Line 264"/>
              <p:cNvSpPr>
                <a:spLocks noChangeShapeType="1"/>
              </p:cNvSpPr>
              <p:nvPr/>
            </p:nvSpPr>
            <p:spPr bwMode="auto">
              <a:xfrm>
                <a:off x="2482" y="19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2" name="Line 265"/>
              <p:cNvSpPr>
                <a:spLocks noChangeShapeType="1"/>
              </p:cNvSpPr>
              <p:nvPr/>
            </p:nvSpPr>
            <p:spPr bwMode="auto">
              <a:xfrm>
                <a:off x="2482" y="19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3" name="Line 266"/>
              <p:cNvSpPr>
                <a:spLocks noChangeShapeType="1"/>
              </p:cNvSpPr>
              <p:nvPr/>
            </p:nvSpPr>
            <p:spPr bwMode="auto">
              <a:xfrm>
                <a:off x="2482" y="193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4" name="Line 267"/>
              <p:cNvSpPr>
                <a:spLocks noChangeShapeType="1"/>
              </p:cNvSpPr>
              <p:nvPr/>
            </p:nvSpPr>
            <p:spPr bwMode="auto">
              <a:xfrm>
                <a:off x="2482" y="19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5" name="Line 268"/>
              <p:cNvSpPr>
                <a:spLocks noChangeShapeType="1"/>
              </p:cNvSpPr>
              <p:nvPr/>
            </p:nvSpPr>
            <p:spPr bwMode="auto">
              <a:xfrm>
                <a:off x="2482" y="19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6" name="Line 269"/>
              <p:cNvSpPr>
                <a:spLocks noChangeShapeType="1"/>
              </p:cNvSpPr>
              <p:nvPr/>
            </p:nvSpPr>
            <p:spPr bwMode="auto">
              <a:xfrm>
                <a:off x="2482" y="19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7" name="Line 270"/>
              <p:cNvSpPr>
                <a:spLocks noChangeShapeType="1"/>
              </p:cNvSpPr>
              <p:nvPr/>
            </p:nvSpPr>
            <p:spPr bwMode="auto">
              <a:xfrm>
                <a:off x="2482" y="19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8" name="Line 271"/>
              <p:cNvSpPr>
                <a:spLocks noChangeShapeType="1"/>
              </p:cNvSpPr>
              <p:nvPr/>
            </p:nvSpPr>
            <p:spPr bwMode="auto">
              <a:xfrm>
                <a:off x="2482" y="196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49" name="Line 272"/>
              <p:cNvSpPr>
                <a:spLocks noChangeShapeType="1"/>
              </p:cNvSpPr>
              <p:nvPr/>
            </p:nvSpPr>
            <p:spPr bwMode="auto">
              <a:xfrm>
                <a:off x="2482" y="19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0" name="Line 273"/>
              <p:cNvSpPr>
                <a:spLocks noChangeShapeType="1"/>
              </p:cNvSpPr>
              <p:nvPr/>
            </p:nvSpPr>
            <p:spPr bwMode="auto">
              <a:xfrm>
                <a:off x="2482" y="19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1" name="Line 274"/>
              <p:cNvSpPr>
                <a:spLocks noChangeShapeType="1"/>
              </p:cNvSpPr>
              <p:nvPr/>
            </p:nvSpPr>
            <p:spPr bwMode="auto">
              <a:xfrm>
                <a:off x="2482" y="19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2" name="Line 275"/>
              <p:cNvSpPr>
                <a:spLocks noChangeShapeType="1"/>
              </p:cNvSpPr>
              <p:nvPr/>
            </p:nvSpPr>
            <p:spPr bwMode="auto">
              <a:xfrm>
                <a:off x="2482" y="19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3" name="Line 276"/>
              <p:cNvSpPr>
                <a:spLocks noChangeShapeType="1"/>
              </p:cNvSpPr>
              <p:nvPr/>
            </p:nvSpPr>
            <p:spPr bwMode="auto">
              <a:xfrm>
                <a:off x="2482" y="19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4" name="Line 277"/>
              <p:cNvSpPr>
                <a:spLocks noChangeShapeType="1"/>
              </p:cNvSpPr>
              <p:nvPr/>
            </p:nvSpPr>
            <p:spPr bwMode="auto">
              <a:xfrm>
                <a:off x="2482" y="19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5" name="Line 278"/>
              <p:cNvSpPr>
                <a:spLocks noChangeShapeType="1"/>
              </p:cNvSpPr>
              <p:nvPr/>
            </p:nvSpPr>
            <p:spPr bwMode="auto">
              <a:xfrm>
                <a:off x="2482" y="20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6" name="Line 279"/>
              <p:cNvSpPr>
                <a:spLocks noChangeShapeType="1"/>
              </p:cNvSpPr>
              <p:nvPr/>
            </p:nvSpPr>
            <p:spPr bwMode="auto">
              <a:xfrm>
                <a:off x="2482" y="20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7" name="Line 280"/>
              <p:cNvSpPr>
                <a:spLocks noChangeShapeType="1"/>
              </p:cNvSpPr>
              <p:nvPr/>
            </p:nvSpPr>
            <p:spPr bwMode="auto">
              <a:xfrm>
                <a:off x="2482" y="201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8" name="Line 281"/>
              <p:cNvSpPr>
                <a:spLocks noChangeShapeType="1"/>
              </p:cNvSpPr>
              <p:nvPr/>
            </p:nvSpPr>
            <p:spPr bwMode="auto">
              <a:xfrm>
                <a:off x="2482" y="20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59" name="Line 282"/>
              <p:cNvSpPr>
                <a:spLocks noChangeShapeType="1"/>
              </p:cNvSpPr>
              <p:nvPr/>
            </p:nvSpPr>
            <p:spPr bwMode="auto">
              <a:xfrm>
                <a:off x="2482" y="20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0" name="Line 283"/>
              <p:cNvSpPr>
                <a:spLocks noChangeShapeType="1"/>
              </p:cNvSpPr>
              <p:nvPr/>
            </p:nvSpPr>
            <p:spPr bwMode="auto">
              <a:xfrm>
                <a:off x="2482" y="20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1" name="Line 284"/>
              <p:cNvSpPr>
                <a:spLocks noChangeShapeType="1"/>
              </p:cNvSpPr>
              <p:nvPr/>
            </p:nvSpPr>
            <p:spPr bwMode="auto">
              <a:xfrm>
                <a:off x="2482" y="20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2" name="Line 285"/>
              <p:cNvSpPr>
                <a:spLocks noChangeShapeType="1"/>
              </p:cNvSpPr>
              <p:nvPr/>
            </p:nvSpPr>
            <p:spPr bwMode="auto">
              <a:xfrm>
                <a:off x="2482" y="20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3" name="Line 286"/>
              <p:cNvSpPr>
                <a:spLocks noChangeShapeType="1"/>
              </p:cNvSpPr>
              <p:nvPr/>
            </p:nvSpPr>
            <p:spPr bwMode="auto">
              <a:xfrm>
                <a:off x="2482" y="20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4" name="Line 287"/>
              <p:cNvSpPr>
                <a:spLocks noChangeShapeType="1"/>
              </p:cNvSpPr>
              <p:nvPr/>
            </p:nvSpPr>
            <p:spPr bwMode="auto">
              <a:xfrm>
                <a:off x="2482" y="20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5" name="Line 288"/>
              <p:cNvSpPr>
                <a:spLocks noChangeShapeType="1"/>
              </p:cNvSpPr>
              <p:nvPr/>
            </p:nvSpPr>
            <p:spPr bwMode="auto">
              <a:xfrm>
                <a:off x="2482" y="206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6" name="Line 289"/>
              <p:cNvSpPr>
                <a:spLocks noChangeShapeType="1"/>
              </p:cNvSpPr>
              <p:nvPr/>
            </p:nvSpPr>
            <p:spPr bwMode="auto">
              <a:xfrm>
                <a:off x="2482" y="20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7" name="Line 290"/>
              <p:cNvSpPr>
                <a:spLocks noChangeShapeType="1"/>
              </p:cNvSpPr>
              <p:nvPr/>
            </p:nvSpPr>
            <p:spPr bwMode="auto">
              <a:xfrm>
                <a:off x="2482" y="20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8" name="Line 291"/>
              <p:cNvSpPr>
                <a:spLocks noChangeShapeType="1"/>
              </p:cNvSpPr>
              <p:nvPr/>
            </p:nvSpPr>
            <p:spPr bwMode="auto">
              <a:xfrm>
                <a:off x="2482" y="20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69" name="Line 292"/>
              <p:cNvSpPr>
                <a:spLocks noChangeShapeType="1"/>
              </p:cNvSpPr>
              <p:nvPr/>
            </p:nvSpPr>
            <p:spPr bwMode="auto">
              <a:xfrm>
                <a:off x="2482" y="20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0" name="Line 293"/>
              <p:cNvSpPr>
                <a:spLocks noChangeShapeType="1"/>
              </p:cNvSpPr>
              <p:nvPr/>
            </p:nvSpPr>
            <p:spPr bwMode="auto">
              <a:xfrm>
                <a:off x="2482" y="20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1" name="Line 294"/>
              <p:cNvSpPr>
                <a:spLocks noChangeShapeType="1"/>
              </p:cNvSpPr>
              <p:nvPr/>
            </p:nvSpPr>
            <p:spPr bwMode="auto">
              <a:xfrm>
                <a:off x="2482" y="209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2" name="Line 295"/>
              <p:cNvSpPr>
                <a:spLocks noChangeShapeType="1"/>
              </p:cNvSpPr>
              <p:nvPr/>
            </p:nvSpPr>
            <p:spPr bwMode="auto">
              <a:xfrm>
                <a:off x="2482" y="21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3" name="Line 296"/>
              <p:cNvSpPr>
                <a:spLocks noChangeShapeType="1"/>
              </p:cNvSpPr>
              <p:nvPr/>
            </p:nvSpPr>
            <p:spPr bwMode="auto">
              <a:xfrm>
                <a:off x="2482" y="21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4" name="Line 297"/>
              <p:cNvSpPr>
                <a:spLocks noChangeShapeType="1"/>
              </p:cNvSpPr>
              <p:nvPr/>
            </p:nvSpPr>
            <p:spPr bwMode="auto">
              <a:xfrm>
                <a:off x="2482" y="21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5" name="Line 298"/>
              <p:cNvSpPr>
                <a:spLocks noChangeShapeType="1"/>
              </p:cNvSpPr>
              <p:nvPr/>
            </p:nvSpPr>
            <p:spPr bwMode="auto">
              <a:xfrm>
                <a:off x="2482" y="21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6" name="Line 299"/>
              <p:cNvSpPr>
                <a:spLocks noChangeShapeType="1"/>
              </p:cNvSpPr>
              <p:nvPr/>
            </p:nvSpPr>
            <p:spPr bwMode="auto">
              <a:xfrm>
                <a:off x="2482" y="21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7" name="Line 300"/>
              <p:cNvSpPr>
                <a:spLocks noChangeShapeType="1"/>
              </p:cNvSpPr>
              <p:nvPr/>
            </p:nvSpPr>
            <p:spPr bwMode="auto">
              <a:xfrm>
                <a:off x="2482" y="21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8" name="Line 301"/>
              <p:cNvSpPr>
                <a:spLocks noChangeShapeType="1"/>
              </p:cNvSpPr>
              <p:nvPr/>
            </p:nvSpPr>
            <p:spPr bwMode="auto">
              <a:xfrm>
                <a:off x="2482" y="21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79" name="Line 302"/>
              <p:cNvSpPr>
                <a:spLocks noChangeShapeType="1"/>
              </p:cNvSpPr>
              <p:nvPr/>
            </p:nvSpPr>
            <p:spPr bwMode="auto">
              <a:xfrm>
                <a:off x="2482" y="214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0" name="Line 303"/>
              <p:cNvSpPr>
                <a:spLocks noChangeShapeType="1"/>
              </p:cNvSpPr>
              <p:nvPr/>
            </p:nvSpPr>
            <p:spPr bwMode="auto">
              <a:xfrm>
                <a:off x="2482" y="214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1" name="Line 304"/>
              <p:cNvSpPr>
                <a:spLocks noChangeShapeType="1"/>
              </p:cNvSpPr>
              <p:nvPr/>
            </p:nvSpPr>
            <p:spPr bwMode="auto">
              <a:xfrm>
                <a:off x="2482" y="21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2" name="Line 305"/>
              <p:cNvSpPr>
                <a:spLocks noChangeShapeType="1"/>
              </p:cNvSpPr>
              <p:nvPr/>
            </p:nvSpPr>
            <p:spPr bwMode="auto">
              <a:xfrm>
                <a:off x="2482" y="21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3" name="Line 306"/>
              <p:cNvSpPr>
                <a:spLocks noChangeShapeType="1"/>
              </p:cNvSpPr>
              <p:nvPr/>
            </p:nvSpPr>
            <p:spPr bwMode="auto">
              <a:xfrm>
                <a:off x="2482" y="21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4" name="Line 307"/>
              <p:cNvSpPr>
                <a:spLocks noChangeShapeType="1"/>
              </p:cNvSpPr>
              <p:nvPr/>
            </p:nvSpPr>
            <p:spPr bwMode="auto">
              <a:xfrm>
                <a:off x="2482" y="21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5" name="Line 308"/>
              <p:cNvSpPr>
                <a:spLocks noChangeShapeType="1"/>
              </p:cNvSpPr>
              <p:nvPr/>
            </p:nvSpPr>
            <p:spPr bwMode="auto">
              <a:xfrm>
                <a:off x="2482" y="217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6" name="Line 309"/>
              <p:cNvSpPr>
                <a:spLocks noChangeShapeType="1"/>
              </p:cNvSpPr>
              <p:nvPr/>
            </p:nvSpPr>
            <p:spPr bwMode="auto">
              <a:xfrm>
                <a:off x="2482" y="21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7" name="Line 310"/>
              <p:cNvSpPr>
                <a:spLocks noChangeShapeType="1"/>
              </p:cNvSpPr>
              <p:nvPr/>
            </p:nvSpPr>
            <p:spPr bwMode="auto">
              <a:xfrm>
                <a:off x="2482" y="21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8" name="Line 311"/>
              <p:cNvSpPr>
                <a:spLocks noChangeShapeType="1"/>
              </p:cNvSpPr>
              <p:nvPr/>
            </p:nvSpPr>
            <p:spPr bwMode="auto">
              <a:xfrm>
                <a:off x="2482" y="21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89" name="Line 312"/>
              <p:cNvSpPr>
                <a:spLocks noChangeShapeType="1"/>
              </p:cNvSpPr>
              <p:nvPr/>
            </p:nvSpPr>
            <p:spPr bwMode="auto">
              <a:xfrm>
                <a:off x="2482" y="22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0" name="Line 313"/>
              <p:cNvSpPr>
                <a:spLocks noChangeShapeType="1"/>
              </p:cNvSpPr>
              <p:nvPr/>
            </p:nvSpPr>
            <p:spPr bwMode="auto">
              <a:xfrm>
                <a:off x="2482" y="22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1" name="Line 314"/>
              <p:cNvSpPr>
                <a:spLocks noChangeShapeType="1"/>
              </p:cNvSpPr>
              <p:nvPr/>
            </p:nvSpPr>
            <p:spPr bwMode="auto">
              <a:xfrm>
                <a:off x="2482" y="22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2" name="Line 315"/>
              <p:cNvSpPr>
                <a:spLocks noChangeShapeType="1"/>
              </p:cNvSpPr>
              <p:nvPr/>
            </p:nvSpPr>
            <p:spPr bwMode="auto">
              <a:xfrm>
                <a:off x="2482" y="22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3" name="Line 316"/>
              <p:cNvSpPr>
                <a:spLocks noChangeShapeType="1"/>
              </p:cNvSpPr>
              <p:nvPr/>
            </p:nvSpPr>
            <p:spPr bwMode="auto">
              <a:xfrm>
                <a:off x="2482" y="22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4" name="Line 317"/>
              <p:cNvSpPr>
                <a:spLocks noChangeShapeType="1"/>
              </p:cNvSpPr>
              <p:nvPr/>
            </p:nvSpPr>
            <p:spPr bwMode="auto">
              <a:xfrm>
                <a:off x="2482" y="223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5" name="Line 318"/>
              <p:cNvSpPr>
                <a:spLocks noChangeShapeType="1"/>
              </p:cNvSpPr>
              <p:nvPr/>
            </p:nvSpPr>
            <p:spPr bwMode="auto">
              <a:xfrm>
                <a:off x="2482" y="22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6" name="Line 319"/>
              <p:cNvSpPr>
                <a:spLocks noChangeShapeType="1"/>
              </p:cNvSpPr>
              <p:nvPr/>
            </p:nvSpPr>
            <p:spPr bwMode="auto">
              <a:xfrm>
                <a:off x="2482" y="22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7" name="Line 320"/>
              <p:cNvSpPr>
                <a:spLocks noChangeShapeType="1"/>
              </p:cNvSpPr>
              <p:nvPr/>
            </p:nvSpPr>
            <p:spPr bwMode="auto">
              <a:xfrm>
                <a:off x="2482" y="22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8" name="Line 321"/>
              <p:cNvSpPr>
                <a:spLocks noChangeShapeType="1"/>
              </p:cNvSpPr>
              <p:nvPr/>
            </p:nvSpPr>
            <p:spPr bwMode="auto">
              <a:xfrm>
                <a:off x="2482" y="22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099" name="Line 322"/>
              <p:cNvSpPr>
                <a:spLocks noChangeShapeType="1"/>
              </p:cNvSpPr>
              <p:nvPr/>
            </p:nvSpPr>
            <p:spPr bwMode="auto">
              <a:xfrm>
                <a:off x="2482" y="22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0" name="Line 323"/>
              <p:cNvSpPr>
                <a:spLocks noChangeShapeType="1"/>
              </p:cNvSpPr>
              <p:nvPr/>
            </p:nvSpPr>
            <p:spPr bwMode="auto">
              <a:xfrm>
                <a:off x="2482" y="22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1" name="Line 324"/>
              <p:cNvSpPr>
                <a:spLocks noChangeShapeType="1"/>
              </p:cNvSpPr>
              <p:nvPr/>
            </p:nvSpPr>
            <p:spPr bwMode="auto">
              <a:xfrm>
                <a:off x="2482" y="22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2" name="Line 325"/>
              <p:cNvSpPr>
                <a:spLocks noChangeShapeType="1"/>
              </p:cNvSpPr>
              <p:nvPr/>
            </p:nvSpPr>
            <p:spPr bwMode="auto">
              <a:xfrm>
                <a:off x="2482" y="22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3" name="Line 326"/>
              <p:cNvSpPr>
                <a:spLocks noChangeShapeType="1"/>
              </p:cNvSpPr>
              <p:nvPr/>
            </p:nvSpPr>
            <p:spPr bwMode="auto">
              <a:xfrm>
                <a:off x="2482" y="22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4" name="Line 327"/>
              <p:cNvSpPr>
                <a:spLocks noChangeShapeType="1"/>
              </p:cNvSpPr>
              <p:nvPr/>
            </p:nvSpPr>
            <p:spPr bwMode="auto">
              <a:xfrm>
                <a:off x="2482" y="22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5" name="Line 328"/>
              <p:cNvSpPr>
                <a:spLocks noChangeShapeType="1"/>
              </p:cNvSpPr>
              <p:nvPr/>
            </p:nvSpPr>
            <p:spPr bwMode="auto">
              <a:xfrm>
                <a:off x="2482" y="22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6" name="Line 329"/>
              <p:cNvSpPr>
                <a:spLocks noChangeShapeType="1"/>
              </p:cNvSpPr>
              <p:nvPr/>
            </p:nvSpPr>
            <p:spPr bwMode="auto">
              <a:xfrm>
                <a:off x="2482" y="22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7" name="Line 330"/>
              <p:cNvSpPr>
                <a:spLocks noChangeShapeType="1"/>
              </p:cNvSpPr>
              <p:nvPr/>
            </p:nvSpPr>
            <p:spPr bwMode="auto">
              <a:xfrm>
                <a:off x="2482" y="23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8" name="Line 331"/>
              <p:cNvSpPr>
                <a:spLocks noChangeShapeType="1"/>
              </p:cNvSpPr>
              <p:nvPr/>
            </p:nvSpPr>
            <p:spPr bwMode="auto">
              <a:xfrm>
                <a:off x="2482" y="231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09" name="Line 332"/>
              <p:cNvSpPr>
                <a:spLocks noChangeShapeType="1"/>
              </p:cNvSpPr>
              <p:nvPr/>
            </p:nvSpPr>
            <p:spPr bwMode="auto">
              <a:xfrm>
                <a:off x="2482" y="23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0" name="Line 333"/>
              <p:cNvSpPr>
                <a:spLocks noChangeShapeType="1"/>
              </p:cNvSpPr>
              <p:nvPr/>
            </p:nvSpPr>
            <p:spPr bwMode="auto">
              <a:xfrm>
                <a:off x="2482" y="23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1" name="Line 334"/>
              <p:cNvSpPr>
                <a:spLocks noChangeShapeType="1"/>
              </p:cNvSpPr>
              <p:nvPr/>
            </p:nvSpPr>
            <p:spPr bwMode="auto">
              <a:xfrm>
                <a:off x="2482" y="23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2" name="Line 335"/>
              <p:cNvSpPr>
                <a:spLocks noChangeShapeType="1"/>
              </p:cNvSpPr>
              <p:nvPr/>
            </p:nvSpPr>
            <p:spPr bwMode="auto">
              <a:xfrm>
                <a:off x="2482" y="23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3" name="Line 336"/>
              <p:cNvSpPr>
                <a:spLocks noChangeShapeType="1"/>
              </p:cNvSpPr>
              <p:nvPr/>
            </p:nvSpPr>
            <p:spPr bwMode="auto">
              <a:xfrm>
                <a:off x="2482" y="23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4" name="Line 337"/>
              <p:cNvSpPr>
                <a:spLocks noChangeShapeType="1"/>
              </p:cNvSpPr>
              <p:nvPr/>
            </p:nvSpPr>
            <p:spPr bwMode="auto">
              <a:xfrm>
                <a:off x="2482" y="23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5" name="Line 338"/>
              <p:cNvSpPr>
                <a:spLocks noChangeShapeType="1"/>
              </p:cNvSpPr>
              <p:nvPr/>
            </p:nvSpPr>
            <p:spPr bwMode="auto">
              <a:xfrm>
                <a:off x="2482" y="235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6" name="Line 339"/>
              <p:cNvSpPr>
                <a:spLocks noChangeShapeType="1"/>
              </p:cNvSpPr>
              <p:nvPr/>
            </p:nvSpPr>
            <p:spPr bwMode="auto">
              <a:xfrm>
                <a:off x="2482" y="23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7" name="Line 340"/>
              <p:cNvSpPr>
                <a:spLocks noChangeShapeType="1"/>
              </p:cNvSpPr>
              <p:nvPr/>
            </p:nvSpPr>
            <p:spPr bwMode="auto">
              <a:xfrm>
                <a:off x="2482" y="236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8" name="Line 341"/>
              <p:cNvSpPr>
                <a:spLocks noChangeShapeType="1"/>
              </p:cNvSpPr>
              <p:nvPr/>
            </p:nvSpPr>
            <p:spPr bwMode="auto">
              <a:xfrm>
                <a:off x="2482" y="23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19" name="Line 342"/>
              <p:cNvSpPr>
                <a:spLocks noChangeShapeType="1"/>
              </p:cNvSpPr>
              <p:nvPr/>
            </p:nvSpPr>
            <p:spPr bwMode="auto">
              <a:xfrm>
                <a:off x="2482" y="23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0" name="Line 343"/>
              <p:cNvSpPr>
                <a:spLocks noChangeShapeType="1"/>
              </p:cNvSpPr>
              <p:nvPr/>
            </p:nvSpPr>
            <p:spPr bwMode="auto">
              <a:xfrm>
                <a:off x="2482" y="23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1" name="Line 344"/>
              <p:cNvSpPr>
                <a:spLocks noChangeShapeType="1"/>
              </p:cNvSpPr>
              <p:nvPr/>
            </p:nvSpPr>
            <p:spPr bwMode="auto">
              <a:xfrm>
                <a:off x="2482" y="23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2" name="Line 345"/>
              <p:cNvSpPr>
                <a:spLocks noChangeShapeType="1"/>
              </p:cNvSpPr>
              <p:nvPr/>
            </p:nvSpPr>
            <p:spPr bwMode="auto">
              <a:xfrm>
                <a:off x="2482" y="239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3" name="Line 346"/>
              <p:cNvSpPr>
                <a:spLocks noChangeShapeType="1"/>
              </p:cNvSpPr>
              <p:nvPr/>
            </p:nvSpPr>
            <p:spPr bwMode="auto">
              <a:xfrm>
                <a:off x="2482" y="23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4" name="Line 347"/>
              <p:cNvSpPr>
                <a:spLocks noChangeShapeType="1"/>
              </p:cNvSpPr>
              <p:nvPr/>
            </p:nvSpPr>
            <p:spPr bwMode="auto">
              <a:xfrm>
                <a:off x="2482" y="24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5" name="Line 348"/>
              <p:cNvSpPr>
                <a:spLocks noChangeShapeType="1"/>
              </p:cNvSpPr>
              <p:nvPr/>
            </p:nvSpPr>
            <p:spPr bwMode="auto">
              <a:xfrm>
                <a:off x="2482" y="24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6" name="Line 349"/>
              <p:cNvSpPr>
                <a:spLocks noChangeShapeType="1"/>
              </p:cNvSpPr>
              <p:nvPr/>
            </p:nvSpPr>
            <p:spPr bwMode="auto">
              <a:xfrm>
                <a:off x="2482" y="24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7" name="Line 350"/>
              <p:cNvSpPr>
                <a:spLocks noChangeShapeType="1"/>
              </p:cNvSpPr>
              <p:nvPr/>
            </p:nvSpPr>
            <p:spPr bwMode="auto">
              <a:xfrm>
                <a:off x="2482" y="24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8" name="Line 351"/>
              <p:cNvSpPr>
                <a:spLocks noChangeShapeType="1"/>
              </p:cNvSpPr>
              <p:nvPr/>
            </p:nvSpPr>
            <p:spPr bwMode="auto">
              <a:xfrm>
                <a:off x="2482" y="24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29" name="Line 352"/>
              <p:cNvSpPr>
                <a:spLocks noChangeShapeType="1"/>
              </p:cNvSpPr>
              <p:nvPr/>
            </p:nvSpPr>
            <p:spPr bwMode="auto">
              <a:xfrm>
                <a:off x="2482" y="2432"/>
                <a:ext cx="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0" name="Line 353"/>
              <p:cNvSpPr>
                <a:spLocks noChangeShapeType="1"/>
              </p:cNvSpPr>
              <p:nvPr/>
            </p:nvSpPr>
            <p:spPr bwMode="auto">
              <a:xfrm>
                <a:off x="3997" y="9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1" name="Line 354"/>
              <p:cNvSpPr>
                <a:spLocks noChangeShapeType="1"/>
              </p:cNvSpPr>
              <p:nvPr/>
            </p:nvSpPr>
            <p:spPr bwMode="auto">
              <a:xfrm>
                <a:off x="3997" y="9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2" name="Line 355"/>
              <p:cNvSpPr>
                <a:spLocks noChangeShapeType="1"/>
              </p:cNvSpPr>
              <p:nvPr/>
            </p:nvSpPr>
            <p:spPr bwMode="auto">
              <a:xfrm>
                <a:off x="3997" y="98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3" name="Line 356"/>
              <p:cNvSpPr>
                <a:spLocks noChangeShapeType="1"/>
              </p:cNvSpPr>
              <p:nvPr/>
            </p:nvSpPr>
            <p:spPr bwMode="auto">
              <a:xfrm>
                <a:off x="3997" y="9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4" name="Line 357"/>
              <p:cNvSpPr>
                <a:spLocks noChangeShapeType="1"/>
              </p:cNvSpPr>
              <p:nvPr/>
            </p:nvSpPr>
            <p:spPr bwMode="auto">
              <a:xfrm>
                <a:off x="3997" y="9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5" name="Line 358"/>
              <p:cNvSpPr>
                <a:spLocks noChangeShapeType="1"/>
              </p:cNvSpPr>
              <p:nvPr/>
            </p:nvSpPr>
            <p:spPr bwMode="auto">
              <a:xfrm>
                <a:off x="3997" y="10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6" name="Line 359"/>
              <p:cNvSpPr>
                <a:spLocks noChangeShapeType="1"/>
              </p:cNvSpPr>
              <p:nvPr/>
            </p:nvSpPr>
            <p:spPr bwMode="auto">
              <a:xfrm>
                <a:off x="3997" y="10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7" name="Line 360"/>
              <p:cNvSpPr>
                <a:spLocks noChangeShapeType="1"/>
              </p:cNvSpPr>
              <p:nvPr/>
            </p:nvSpPr>
            <p:spPr bwMode="auto">
              <a:xfrm>
                <a:off x="3997" y="10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8" name="Line 361"/>
              <p:cNvSpPr>
                <a:spLocks noChangeShapeType="1"/>
              </p:cNvSpPr>
              <p:nvPr/>
            </p:nvSpPr>
            <p:spPr bwMode="auto">
              <a:xfrm>
                <a:off x="3997" y="10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39" name="Line 362"/>
              <p:cNvSpPr>
                <a:spLocks noChangeShapeType="1"/>
              </p:cNvSpPr>
              <p:nvPr/>
            </p:nvSpPr>
            <p:spPr bwMode="auto">
              <a:xfrm>
                <a:off x="3997" y="10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0" name="Line 363"/>
              <p:cNvSpPr>
                <a:spLocks noChangeShapeType="1"/>
              </p:cNvSpPr>
              <p:nvPr/>
            </p:nvSpPr>
            <p:spPr bwMode="auto">
              <a:xfrm>
                <a:off x="3997" y="10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1" name="Line 364"/>
              <p:cNvSpPr>
                <a:spLocks noChangeShapeType="1"/>
              </p:cNvSpPr>
              <p:nvPr/>
            </p:nvSpPr>
            <p:spPr bwMode="auto">
              <a:xfrm>
                <a:off x="3997" y="104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2" name="Line 365"/>
              <p:cNvSpPr>
                <a:spLocks noChangeShapeType="1"/>
              </p:cNvSpPr>
              <p:nvPr/>
            </p:nvSpPr>
            <p:spPr bwMode="auto">
              <a:xfrm>
                <a:off x="3997" y="10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3" name="Line 366"/>
              <p:cNvSpPr>
                <a:spLocks noChangeShapeType="1"/>
              </p:cNvSpPr>
              <p:nvPr/>
            </p:nvSpPr>
            <p:spPr bwMode="auto">
              <a:xfrm>
                <a:off x="3997" y="105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4" name="Line 367"/>
              <p:cNvSpPr>
                <a:spLocks noChangeShapeType="1"/>
              </p:cNvSpPr>
              <p:nvPr/>
            </p:nvSpPr>
            <p:spPr bwMode="auto">
              <a:xfrm>
                <a:off x="3997" y="10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5" name="Line 368"/>
              <p:cNvSpPr>
                <a:spLocks noChangeShapeType="1"/>
              </p:cNvSpPr>
              <p:nvPr/>
            </p:nvSpPr>
            <p:spPr bwMode="auto">
              <a:xfrm>
                <a:off x="3997" y="10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6" name="Line 369"/>
              <p:cNvSpPr>
                <a:spLocks noChangeShapeType="1"/>
              </p:cNvSpPr>
              <p:nvPr/>
            </p:nvSpPr>
            <p:spPr bwMode="auto">
              <a:xfrm>
                <a:off x="3997" y="106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7" name="Line 370"/>
              <p:cNvSpPr>
                <a:spLocks noChangeShapeType="1"/>
              </p:cNvSpPr>
              <p:nvPr/>
            </p:nvSpPr>
            <p:spPr bwMode="auto">
              <a:xfrm>
                <a:off x="3997" y="10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8" name="Line 371"/>
              <p:cNvSpPr>
                <a:spLocks noChangeShapeType="1"/>
              </p:cNvSpPr>
              <p:nvPr/>
            </p:nvSpPr>
            <p:spPr bwMode="auto">
              <a:xfrm>
                <a:off x="3997" y="10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49" name="Line 372"/>
              <p:cNvSpPr>
                <a:spLocks noChangeShapeType="1"/>
              </p:cNvSpPr>
              <p:nvPr/>
            </p:nvSpPr>
            <p:spPr bwMode="auto">
              <a:xfrm>
                <a:off x="3997" y="10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0" name="Line 373"/>
              <p:cNvSpPr>
                <a:spLocks noChangeShapeType="1"/>
              </p:cNvSpPr>
              <p:nvPr/>
            </p:nvSpPr>
            <p:spPr bwMode="auto">
              <a:xfrm>
                <a:off x="3997" y="10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1" name="Line 374"/>
              <p:cNvSpPr>
                <a:spLocks noChangeShapeType="1"/>
              </p:cNvSpPr>
              <p:nvPr/>
            </p:nvSpPr>
            <p:spPr bwMode="auto">
              <a:xfrm>
                <a:off x="3997" y="10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2" name="Line 375"/>
              <p:cNvSpPr>
                <a:spLocks noChangeShapeType="1"/>
              </p:cNvSpPr>
              <p:nvPr/>
            </p:nvSpPr>
            <p:spPr bwMode="auto">
              <a:xfrm>
                <a:off x="3997" y="11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3" name="Line 376"/>
              <p:cNvSpPr>
                <a:spLocks noChangeShapeType="1"/>
              </p:cNvSpPr>
              <p:nvPr/>
            </p:nvSpPr>
            <p:spPr bwMode="auto">
              <a:xfrm>
                <a:off x="3997" y="11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4" name="Line 377"/>
              <p:cNvSpPr>
                <a:spLocks noChangeShapeType="1"/>
              </p:cNvSpPr>
              <p:nvPr/>
            </p:nvSpPr>
            <p:spPr bwMode="auto">
              <a:xfrm>
                <a:off x="3997" y="11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5" name="Line 378"/>
              <p:cNvSpPr>
                <a:spLocks noChangeShapeType="1"/>
              </p:cNvSpPr>
              <p:nvPr/>
            </p:nvSpPr>
            <p:spPr bwMode="auto">
              <a:xfrm>
                <a:off x="3997" y="112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6" name="Line 379"/>
              <p:cNvSpPr>
                <a:spLocks noChangeShapeType="1"/>
              </p:cNvSpPr>
              <p:nvPr/>
            </p:nvSpPr>
            <p:spPr bwMode="auto">
              <a:xfrm>
                <a:off x="3997" y="11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7" name="Line 380"/>
              <p:cNvSpPr>
                <a:spLocks noChangeShapeType="1"/>
              </p:cNvSpPr>
              <p:nvPr/>
            </p:nvSpPr>
            <p:spPr bwMode="auto">
              <a:xfrm>
                <a:off x="3997" y="11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8" name="Line 381"/>
              <p:cNvSpPr>
                <a:spLocks noChangeShapeType="1"/>
              </p:cNvSpPr>
              <p:nvPr/>
            </p:nvSpPr>
            <p:spPr bwMode="auto">
              <a:xfrm>
                <a:off x="3997" y="11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59" name="Line 382"/>
              <p:cNvSpPr>
                <a:spLocks noChangeShapeType="1"/>
              </p:cNvSpPr>
              <p:nvPr/>
            </p:nvSpPr>
            <p:spPr bwMode="auto">
              <a:xfrm>
                <a:off x="3997" y="11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0" name="Line 383"/>
              <p:cNvSpPr>
                <a:spLocks noChangeShapeType="1"/>
              </p:cNvSpPr>
              <p:nvPr/>
            </p:nvSpPr>
            <p:spPr bwMode="auto">
              <a:xfrm>
                <a:off x="3997" y="11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1" name="Line 384"/>
              <p:cNvSpPr>
                <a:spLocks noChangeShapeType="1"/>
              </p:cNvSpPr>
              <p:nvPr/>
            </p:nvSpPr>
            <p:spPr bwMode="auto">
              <a:xfrm>
                <a:off x="3997" y="11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2" name="Line 385"/>
              <p:cNvSpPr>
                <a:spLocks noChangeShapeType="1"/>
              </p:cNvSpPr>
              <p:nvPr/>
            </p:nvSpPr>
            <p:spPr bwMode="auto">
              <a:xfrm>
                <a:off x="3997" y="11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3" name="Line 386"/>
              <p:cNvSpPr>
                <a:spLocks noChangeShapeType="1"/>
              </p:cNvSpPr>
              <p:nvPr/>
            </p:nvSpPr>
            <p:spPr bwMode="auto">
              <a:xfrm>
                <a:off x="3997" y="11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4" name="Line 387"/>
              <p:cNvSpPr>
                <a:spLocks noChangeShapeType="1"/>
              </p:cNvSpPr>
              <p:nvPr/>
            </p:nvSpPr>
            <p:spPr bwMode="auto">
              <a:xfrm>
                <a:off x="3997" y="11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5" name="Line 388"/>
              <p:cNvSpPr>
                <a:spLocks noChangeShapeType="1"/>
              </p:cNvSpPr>
              <p:nvPr/>
            </p:nvSpPr>
            <p:spPr bwMode="auto">
              <a:xfrm>
                <a:off x="3997" y="11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6" name="Line 389"/>
              <p:cNvSpPr>
                <a:spLocks noChangeShapeType="1"/>
              </p:cNvSpPr>
              <p:nvPr/>
            </p:nvSpPr>
            <p:spPr bwMode="auto">
              <a:xfrm>
                <a:off x="3997" y="11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7" name="Line 390"/>
              <p:cNvSpPr>
                <a:spLocks noChangeShapeType="1"/>
              </p:cNvSpPr>
              <p:nvPr/>
            </p:nvSpPr>
            <p:spPr bwMode="auto">
              <a:xfrm>
                <a:off x="3997" y="11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8" name="Line 391"/>
              <p:cNvSpPr>
                <a:spLocks noChangeShapeType="1"/>
              </p:cNvSpPr>
              <p:nvPr/>
            </p:nvSpPr>
            <p:spPr bwMode="auto">
              <a:xfrm>
                <a:off x="3997" y="11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69" name="Line 392"/>
              <p:cNvSpPr>
                <a:spLocks noChangeShapeType="1"/>
              </p:cNvSpPr>
              <p:nvPr/>
            </p:nvSpPr>
            <p:spPr bwMode="auto">
              <a:xfrm>
                <a:off x="3997" y="120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0" name="Line 393"/>
              <p:cNvSpPr>
                <a:spLocks noChangeShapeType="1"/>
              </p:cNvSpPr>
              <p:nvPr/>
            </p:nvSpPr>
            <p:spPr bwMode="auto">
              <a:xfrm>
                <a:off x="3997" y="12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1" name="Line 394"/>
              <p:cNvSpPr>
                <a:spLocks noChangeShapeType="1"/>
              </p:cNvSpPr>
              <p:nvPr/>
            </p:nvSpPr>
            <p:spPr bwMode="auto">
              <a:xfrm>
                <a:off x="3997" y="12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2" name="Line 395"/>
              <p:cNvSpPr>
                <a:spLocks noChangeShapeType="1"/>
              </p:cNvSpPr>
              <p:nvPr/>
            </p:nvSpPr>
            <p:spPr bwMode="auto">
              <a:xfrm>
                <a:off x="3997" y="12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3" name="Line 396"/>
              <p:cNvSpPr>
                <a:spLocks noChangeShapeType="1"/>
              </p:cNvSpPr>
              <p:nvPr/>
            </p:nvSpPr>
            <p:spPr bwMode="auto">
              <a:xfrm>
                <a:off x="3997" y="12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4" name="Line 397"/>
              <p:cNvSpPr>
                <a:spLocks noChangeShapeType="1"/>
              </p:cNvSpPr>
              <p:nvPr/>
            </p:nvSpPr>
            <p:spPr bwMode="auto">
              <a:xfrm>
                <a:off x="3997" y="12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5" name="Line 398"/>
              <p:cNvSpPr>
                <a:spLocks noChangeShapeType="1"/>
              </p:cNvSpPr>
              <p:nvPr/>
            </p:nvSpPr>
            <p:spPr bwMode="auto">
              <a:xfrm>
                <a:off x="3997" y="12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6" name="Line 399"/>
              <p:cNvSpPr>
                <a:spLocks noChangeShapeType="1"/>
              </p:cNvSpPr>
              <p:nvPr/>
            </p:nvSpPr>
            <p:spPr bwMode="auto">
              <a:xfrm>
                <a:off x="3997" y="12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7" name="Line 400"/>
              <p:cNvSpPr>
                <a:spLocks noChangeShapeType="1"/>
              </p:cNvSpPr>
              <p:nvPr/>
            </p:nvSpPr>
            <p:spPr bwMode="auto">
              <a:xfrm>
                <a:off x="3997" y="12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8" name="Line 401"/>
              <p:cNvSpPr>
                <a:spLocks noChangeShapeType="1"/>
              </p:cNvSpPr>
              <p:nvPr/>
            </p:nvSpPr>
            <p:spPr bwMode="auto">
              <a:xfrm>
                <a:off x="3997" y="125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79" name="Line 402"/>
              <p:cNvSpPr>
                <a:spLocks noChangeShapeType="1"/>
              </p:cNvSpPr>
              <p:nvPr/>
            </p:nvSpPr>
            <p:spPr bwMode="auto">
              <a:xfrm>
                <a:off x="3997" y="12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0" name="Line 403"/>
              <p:cNvSpPr>
                <a:spLocks noChangeShapeType="1"/>
              </p:cNvSpPr>
              <p:nvPr/>
            </p:nvSpPr>
            <p:spPr bwMode="auto">
              <a:xfrm>
                <a:off x="3997" y="12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1" name="Line 404"/>
              <p:cNvSpPr>
                <a:spLocks noChangeShapeType="1"/>
              </p:cNvSpPr>
              <p:nvPr/>
            </p:nvSpPr>
            <p:spPr bwMode="auto">
              <a:xfrm>
                <a:off x="3997" y="12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2" name="Line 405"/>
              <p:cNvSpPr>
                <a:spLocks noChangeShapeType="1"/>
              </p:cNvSpPr>
              <p:nvPr/>
            </p:nvSpPr>
            <p:spPr bwMode="auto">
              <a:xfrm>
                <a:off x="3997" y="12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183" name="Line 406"/>
              <p:cNvSpPr>
                <a:spLocks noChangeShapeType="1"/>
              </p:cNvSpPr>
              <p:nvPr/>
            </p:nvSpPr>
            <p:spPr bwMode="auto">
              <a:xfrm>
                <a:off x="3997" y="128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9208" name="Group 608"/>
            <p:cNvGrpSpPr>
              <a:grpSpLocks/>
            </p:cNvGrpSpPr>
            <p:nvPr/>
          </p:nvGrpSpPr>
          <p:grpSpPr bwMode="auto">
            <a:xfrm>
              <a:off x="3997" y="1288"/>
              <a:ext cx="0" cy="1154"/>
              <a:chOff x="3997" y="1288"/>
              <a:chExt cx="0" cy="1154"/>
            </a:xfrm>
          </p:grpSpPr>
          <p:sp>
            <p:nvSpPr>
              <p:cNvPr id="179784" name="Line 408"/>
              <p:cNvSpPr>
                <a:spLocks noChangeShapeType="1"/>
              </p:cNvSpPr>
              <p:nvPr/>
            </p:nvSpPr>
            <p:spPr bwMode="auto">
              <a:xfrm>
                <a:off x="3997" y="12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5" name="Line 409"/>
              <p:cNvSpPr>
                <a:spLocks noChangeShapeType="1"/>
              </p:cNvSpPr>
              <p:nvPr/>
            </p:nvSpPr>
            <p:spPr bwMode="auto">
              <a:xfrm>
                <a:off x="3997" y="12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6" name="Line 410"/>
              <p:cNvSpPr>
                <a:spLocks noChangeShapeType="1"/>
              </p:cNvSpPr>
              <p:nvPr/>
            </p:nvSpPr>
            <p:spPr bwMode="auto">
              <a:xfrm>
                <a:off x="3997" y="13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7" name="Line 411"/>
              <p:cNvSpPr>
                <a:spLocks noChangeShapeType="1"/>
              </p:cNvSpPr>
              <p:nvPr/>
            </p:nvSpPr>
            <p:spPr bwMode="auto">
              <a:xfrm>
                <a:off x="3997" y="13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8" name="Line 412"/>
              <p:cNvSpPr>
                <a:spLocks noChangeShapeType="1"/>
              </p:cNvSpPr>
              <p:nvPr/>
            </p:nvSpPr>
            <p:spPr bwMode="auto">
              <a:xfrm>
                <a:off x="3997" y="13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9" name="Line 413"/>
              <p:cNvSpPr>
                <a:spLocks noChangeShapeType="1"/>
              </p:cNvSpPr>
              <p:nvPr/>
            </p:nvSpPr>
            <p:spPr bwMode="auto">
              <a:xfrm>
                <a:off x="3997" y="13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0" name="Line 414"/>
              <p:cNvSpPr>
                <a:spLocks noChangeShapeType="1"/>
              </p:cNvSpPr>
              <p:nvPr/>
            </p:nvSpPr>
            <p:spPr bwMode="auto">
              <a:xfrm>
                <a:off x="3997" y="13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1" name="Line 415"/>
              <p:cNvSpPr>
                <a:spLocks noChangeShapeType="1"/>
              </p:cNvSpPr>
              <p:nvPr/>
            </p:nvSpPr>
            <p:spPr bwMode="auto">
              <a:xfrm>
                <a:off x="3997" y="13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2" name="Line 416"/>
              <p:cNvSpPr>
                <a:spLocks noChangeShapeType="1"/>
              </p:cNvSpPr>
              <p:nvPr/>
            </p:nvSpPr>
            <p:spPr bwMode="auto">
              <a:xfrm>
                <a:off x="3997" y="133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3" name="Line 417"/>
              <p:cNvSpPr>
                <a:spLocks noChangeShapeType="1"/>
              </p:cNvSpPr>
              <p:nvPr/>
            </p:nvSpPr>
            <p:spPr bwMode="auto">
              <a:xfrm>
                <a:off x="3997" y="13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4" name="Line 418"/>
              <p:cNvSpPr>
                <a:spLocks noChangeShapeType="1"/>
              </p:cNvSpPr>
              <p:nvPr/>
            </p:nvSpPr>
            <p:spPr bwMode="auto">
              <a:xfrm>
                <a:off x="3997" y="13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5" name="Line 419"/>
              <p:cNvSpPr>
                <a:spLocks noChangeShapeType="1"/>
              </p:cNvSpPr>
              <p:nvPr/>
            </p:nvSpPr>
            <p:spPr bwMode="auto">
              <a:xfrm>
                <a:off x="3997" y="13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6" name="Line 420"/>
              <p:cNvSpPr>
                <a:spLocks noChangeShapeType="1"/>
              </p:cNvSpPr>
              <p:nvPr/>
            </p:nvSpPr>
            <p:spPr bwMode="auto">
              <a:xfrm>
                <a:off x="3997" y="13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7" name="Line 421"/>
              <p:cNvSpPr>
                <a:spLocks noChangeShapeType="1"/>
              </p:cNvSpPr>
              <p:nvPr/>
            </p:nvSpPr>
            <p:spPr bwMode="auto">
              <a:xfrm>
                <a:off x="3997" y="13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8" name="Line 422"/>
              <p:cNvSpPr>
                <a:spLocks noChangeShapeType="1"/>
              </p:cNvSpPr>
              <p:nvPr/>
            </p:nvSpPr>
            <p:spPr bwMode="auto">
              <a:xfrm>
                <a:off x="3997" y="13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99" name="Line 423"/>
              <p:cNvSpPr>
                <a:spLocks noChangeShapeType="1"/>
              </p:cNvSpPr>
              <p:nvPr/>
            </p:nvSpPr>
            <p:spPr bwMode="auto">
              <a:xfrm>
                <a:off x="3997" y="13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0" name="Line 424"/>
              <p:cNvSpPr>
                <a:spLocks noChangeShapeType="1"/>
              </p:cNvSpPr>
              <p:nvPr/>
            </p:nvSpPr>
            <p:spPr bwMode="auto">
              <a:xfrm>
                <a:off x="3997" y="13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1" name="Line 425"/>
              <p:cNvSpPr>
                <a:spLocks noChangeShapeType="1"/>
              </p:cNvSpPr>
              <p:nvPr/>
            </p:nvSpPr>
            <p:spPr bwMode="auto">
              <a:xfrm>
                <a:off x="3997" y="13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2" name="Line 426"/>
              <p:cNvSpPr>
                <a:spLocks noChangeShapeType="1"/>
              </p:cNvSpPr>
              <p:nvPr/>
            </p:nvSpPr>
            <p:spPr bwMode="auto">
              <a:xfrm>
                <a:off x="3997" y="13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3" name="Line 427"/>
              <p:cNvSpPr>
                <a:spLocks noChangeShapeType="1"/>
              </p:cNvSpPr>
              <p:nvPr/>
            </p:nvSpPr>
            <p:spPr bwMode="auto">
              <a:xfrm>
                <a:off x="3997" y="13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4" name="Line 428"/>
              <p:cNvSpPr>
                <a:spLocks noChangeShapeType="1"/>
              </p:cNvSpPr>
              <p:nvPr/>
            </p:nvSpPr>
            <p:spPr bwMode="auto">
              <a:xfrm>
                <a:off x="3997" y="14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5" name="Line 429"/>
              <p:cNvSpPr>
                <a:spLocks noChangeShapeType="1"/>
              </p:cNvSpPr>
              <p:nvPr/>
            </p:nvSpPr>
            <p:spPr bwMode="auto">
              <a:xfrm>
                <a:off x="3997" y="14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6" name="Line 430"/>
              <p:cNvSpPr>
                <a:spLocks noChangeShapeType="1"/>
              </p:cNvSpPr>
              <p:nvPr/>
            </p:nvSpPr>
            <p:spPr bwMode="auto">
              <a:xfrm>
                <a:off x="3997" y="141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7" name="Line 431"/>
              <p:cNvSpPr>
                <a:spLocks noChangeShapeType="1"/>
              </p:cNvSpPr>
              <p:nvPr/>
            </p:nvSpPr>
            <p:spPr bwMode="auto">
              <a:xfrm>
                <a:off x="3997" y="14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8" name="Line 432"/>
              <p:cNvSpPr>
                <a:spLocks noChangeShapeType="1"/>
              </p:cNvSpPr>
              <p:nvPr/>
            </p:nvSpPr>
            <p:spPr bwMode="auto">
              <a:xfrm>
                <a:off x="3997" y="14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09" name="Line 433"/>
              <p:cNvSpPr>
                <a:spLocks noChangeShapeType="1"/>
              </p:cNvSpPr>
              <p:nvPr/>
            </p:nvSpPr>
            <p:spPr bwMode="auto">
              <a:xfrm>
                <a:off x="3997" y="14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0" name="Line 434"/>
              <p:cNvSpPr>
                <a:spLocks noChangeShapeType="1"/>
              </p:cNvSpPr>
              <p:nvPr/>
            </p:nvSpPr>
            <p:spPr bwMode="auto">
              <a:xfrm>
                <a:off x="3997" y="14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1" name="Line 435"/>
              <p:cNvSpPr>
                <a:spLocks noChangeShapeType="1"/>
              </p:cNvSpPr>
              <p:nvPr/>
            </p:nvSpPr>
            <p:spPr bwMode="auto">
              <a:xfrm>
                <a:off x="3997" y="14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2" name="Line 436"/>
              <p:cNvSpPr>
                <a:spLocks noChangeShapeType="1"/>
              </p:cNvSpPr>
              <p:nvPr/>
            </p:nvSpPr>
            <p:spPr bwMode="auto">
              <a:xfrm>
                <a:off x="3997" y="14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3" name="Line 437"/>
              <p:cNvSpPr>
                <a:spLocks noChangeShapeType="1"/>
              </p:cNvSpPr>
              <p:nvPr/>
            </p:nvSpPr>
            <p:spPr bwMode="auto">
              <a:xfrm>
                <a:off x="3997" y="14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4" name="Line 438"/>
              <p:cNvSpPr>
                <a:spLocks noChangeShapeType="1"/>
              </p:cNvSpPr>
              <p:nvPr/>
            </p:nvSpPr>
            <p:spPr bwMode="auto">
              <a:xfrm>
                <a:off x="3997" y="146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5" name="Line 439"/>
              <p:cNvSpPr>
                <a:spLocks noChangeShapeType="1"/>
              </p:cNvSpPr>
              <p:nvPr/>
            </p:nvSpPr>
            <p:spPr bwMode="auto">
              <a:xfrm>
                <a:off x="3997" y="146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6" name="Line 440"/>
              <p:cNvSpPr>
                <a:spLocks noChangeShapeType="1"/>
              </p:cNvSpPr>
              <p:nvPr/>
            </p:nvSpPr>
            <p:spPr bwMode="auto">
              <a:xfrm>
                <a:off x="3997" y="14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7" name="Line 441"/>
              <p:cNvSpPr>
                <a:spLocks noChangeShapeType="1"/>
              </p:cNvSpPr>
              <p:nvPr/>
            </p:nvSpPr>
            <p:spPr bwMode="auto">
              <a:xfrm>
                <a:off x="3997" y="14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8" name="Line 442"/>
              <p:cNvSpPr>
                <a:spLocks noChangeShapeType="1"/>
              </p:cNvSpPr>
              <p:nvPr/>
            </p:nvSpPr>
            <p:spPr bwMode="auto">
              <a:xfrm>
                <a:off x="3997" y="14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19" name="Line 443"/>
              <p:cNvSpPr>
                <a:spLocks noChangeShapeType="1"/>
              </p:cNvSpPr>
              <p:nvPr/>
            </p:nvSpPr>
            <p:spPr bwMode="auto">
              <a:xfrm>
                <a:off x="3997" y="14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0" name="Line 444"/>
              <p:cNvSpPr>
                <a:spLocks noChangeShapeType="1"/>
              </p:cNvSpPr>
              <p:nvPr/>
            </p:nvSpPr>
            <p:spPr bwMode="auto">
              <a:xfrm>
                <a:off x="3997" y="149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1" name="Line 445"/>
              <p:cNvSpPr>
                <a:spLocks noChangeShapeType="1"/>
              </p:cNvSpPr>
              <p:nvPr/>
            </p:nvSpPr>
            <p:spPr bwMode="auto">
              <a:xfrm>
                <a:off x="3997" y="15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2" name="Line 446"/>
              <p:cNvSpPr>
                <a:spLocks noChangeShapeType="1"/>
              </p:cNvSpPr>
              <p:nvPr/>
            </p:nvSpPr>
            <p:spPr bwMode="auto">
              <a:xfrm>
                <a:off x="3997" y="15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3" name="Line 447"/>
              <p:cNvSpPr>
                <a:spLocks noChangeShapeType="1"/>
              </p:cNvSpPr>
              <p:nvPr/>
            </p:nvSpPr>
            <p:spPr bwMode="auto">
              <a:xfrm>
                <a:off x="3997" y="15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4" name="Line 448"/>
              <p:cNvSpPr>
                <a:spLocks noChangeShapeType="1"/>
              </p:cNvSpPr>
              <p:nvPr/>
            </p:nvSpPr>
            <p:spPr bwMode="auto">
              <a:xfrm>
                <a:off x="3997" y="15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5" name="Line 449"/>
              <p:cNvSpPr>
                <a:spLocks noChangeShapeType="1"/>
              </p:cNvSpPr>
              <p:nvPr/>
            </p:nvSpPr>
            <p:spPr bwMode="auto">
              <a:xfrm>
                <a:off x="3997" y="15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6" name="Line 450"/>
              <p:cNvSpPr>
                <a:spLocks noChangeShapeType="1"/>
              </p:cNvSpPr>
              <p:nvPr/>
            </p:nvSpPr>
            <p:spPr bwMode="auto">
              <a:xfrm>
                <a:off x="3997" y="15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7" name="Line 451"/>
              <p:cNvSpPr>
                <a:spLocks noChangeShapeType="1"/>
              </p:cNvSpPr>
              <p:nvPr/>
            </p:nvSpPr>
            <p:spPr bwMode="auto">
              <a:xfrm>
                <a:off x="3997" y="15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8" name="Line 452"/>
              <p:cNvSpPr>
                <a:spLocks noChangeShapeType="1"/>
              </p:cNvSpPr>
              <p:nvPr/>
            </p:nvSpPr>
            <p:spPr bwMode="auto">
              <a:xfrm>
                <a:off x="3997" y="154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29" name="Line 453"/>
              <p:cNvSpPr>
                <a:spLocks noChangeShapeType="1"/>
              </p:cNvSpPr>
              <p:nvPr/>
            </p:nvSpPr>
            <p:spPr bwMode="auto">
              <a:xfrm>
                <a:off x="3997" y="154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0" name="Line 454"/>
              <p:cNvSpPr>
                <a:spLocks noChangeShapeType="1"/>
              </p:cNvSpPr>
              <p:nvPr/>
            </p:nvSpPr>
            <p:spPr bwMode="auto">
              <a:xfrm>
                <a:off x="3997" y="15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1" name="Line 455"/>
              <p:cNvSpPr>
                <a:spLocks noChangeShapeType="1"/>
              </p:cNvSpPr>
              <p:nvPr/>
            </p:nvSpPr>
            <p:spPr bwMode="auto">
              <a:xfrm>
                <a:off x="3997" y="15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2" name="Line 456"/>
              <p:cNvSpPr>
                <a:spLocks noChangeShapeType="1"/>
              </p:cNvSpPr>
              <p:nvPr/>
            </p:nvSpPr>
            <p:spPr bwMode="auto">
              <a:xfrm>
                <a:off x="3997" y="15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3" name="Line 457"/>
              <p:cNvSpPr>
                <a:spLocks noChangeShapeType="1"/>
              </p:cNvSpPr>
              <p:nvPr/>
            </p:nvSpPr>
            <p:spPr bwMode="auto">
              <a:xfrm>
                <a:off x="3997" y="15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4" name="Line 458"/>
              <p:cNvSpPr>
                <a:spLocks noChangeShapeType="1"/>
              </p:cNvSpPr>
              <p:nvPr/>
            </p:nvSpPr>
            <p:spPr bwMode="auto">
              <a:xfrm>
                <a:off x="3997" y="15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5" name="Line 459"/>
              <p:cNvSpPr>
                <a:spLocks noChangeShapeType="1"/>
              </p:cNvSpPr>
              <p:nvPr/>
            </p:nvSpPr>
            <p:spPr bwMode="auto">
              <a:xfrm>
                <a:off x="3997" y="15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6" name="Line 460"/>
              <p:cNvSpPr>
                <a:spLocks noChangeShapeType="1"/>
              </p:cNvSpPr>
              <p:nvPr/>
            </p:nvSpPr>
            <p:spPr bwMode="auto">
              <a:xfrm>
                <a:off x="3997" y="15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7" name="Line 461"/>
              <p:cNvSpPr>
                <a:spLocks noChangeShapeType="1"/>
              </p:cNvSpPr>
              <p:nvPr/>
            </p:nvSpPr>
            <p:spPr bwMode="auto">
              <a:xfrm>
                <a:off x="3997" y="15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8" name="Line 462"/>
              <p:cNvSpPr>
                <a:spLocks noChangeShapeType="1"/>
              </p:cNvSpPr>
              <p:nvPr/>
            </p:nvSpPr>
            <p:spPr bwMode="auto">
              <a:xfrm>
                <a:off x="3997" y="160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39" name="Line 463"/>
              <p:cNvSpPr>
                <a:spLocks noChangeShapeType="1"/>
              </p:cNvSpPr>
              <p:nvPr/>
            </p:nvSpPr>
            <p:spPr bwMode="auto">
              <a:xfrm>
                <a:off x="3997" y="16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0" name="Line 464"/>
              <p:cNvSpPr>
                <a:spLocks noChangeShapeType="1"/>
              </p:cNvSpPr>
              <p:nvPr/>
            </p:nvSpPr>
            <p:spPr bwMode="auto">
              <a:xfrm>
                <a:off x="3997" y="16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1" name="Line 465"/>
              <p:cNvSpPr>
                <a:spLocks noChangeShapeType="1"/>
              </p:cNvSpPr>
              <p:nvPr/>
            </p:nvSpPr>
            <p:spPr bwMode="auto">
              <a:xfrm>
                <a:off x="3997" y="16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2" name="Line 466"/>
              <p:cNvSpPr>
                <a:spLocks noChangeShapeType="1"/>
              </p:cNvSpPr>
              <p:nvPr/>
            </p:nvSpPr>
            <p:spPr bwMode="auto">
              <a:xfrm>
                <a:off x="3997" y="16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3" name="Line 467"/>
              <p:cNvSpPr>
                <a:spLocks noChangeShapeType="1"/>
              </p:cNvSpPr>
              <p:nvPr/>
            </p:nvSpPr>
            <p:spPr bwMode="auto">
              <a:xfrm>
                <a:off x="3997" y="163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4" name="Line 468"/>
              <p:cNvSpPr>
                <a:spLocks noChangeShapeType="1"/>
              </p:cNvSpPr>
              <p:nvPr/>
            </p:nvSpPr>
            <p:spPr bwMode="auto">
              <a:xfrm>
                <a:off x="3997" y="16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5" name="Line 469"/>
              <p:cNvSpPr>
                <a:spLocks noChangeShapeType="1"/>
              </p:cNvSpPr>
              <p:nvPr/>
            </p:nvSpPr>
            <p:spPr bwMode="auto">
              <a:xfrm>
                <a:off x="3997" y="16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6" name="Line 470"/>
              <p:cNvSpPr>
                <a:spLocks noChangeShapeType="1"/>
              </p:cNvSpPr>
              <p:nvPr/>
            </p:nvSpPr>
            <p:spPr bwMode="auto">
              <a:xfrm>
                <a:off x="3997" y="16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7" name="Line 471"/>
              <p:cNvSpPr>
                <a:spLocks noChangeShapeType="1"/>
              </p:cNvSpPr>
              <p:nvPr/>
            </p:nvSpPr>
            <p:spPr bwMode="auto">
              <a:xfrm>
                <a:off x="3997" y="16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8" name="Line 472"/>
              <p:cNvSpPr>
                <a:spLocks noChangeShapeType="1"/>
              </p:cNvSpPr>
              <p:nvPr/>
            </p:nvSpPr>
            <p:spPr bwMode="auto">
              <a:xfrm>
                <a:off x="3997" y="16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49" name="Line 473"/>
              <p:cNvSpPr>
                <a:spLocks noChangeShapeType="1"/>
              </p:cNvSpPr>
              <p:nvPr/>
            </p:nvSpPr>
            <p:spPr bwMode="auto">
              <a:xfrm>
                <a:off x="3997" y="16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0" name="Line 474"/>
              <p:cNvSpPr>
                <a:spLocks noChangeShapeType="1"/>
              </p:cNvSpPr>
              <p:nvPr/>
            </p:nvSpPr>
            <p:spPr bwMode="auto">
              <a:xfrm>
                <a:off x="3997" y="16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1" name="Line 475"/>
              <p:cNvSpPr>
                <a:spLocks noChangeShapeType="1"/>
              </p:cNvSpPr>
              <p:nvPr/>
            </p:nvSpPr>
            <p:spPr bwMode="auto">
              <a:xfrm>
                <a:off x="3997" y="16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2" name="Line 476"/>
              <p:cNvSpPr>
                <a:spLocks noChangeShapeType="1"/>
              </p:cNvSpPr>
              <p:nvPr/>
            </p:nvSpPr>
            <p:spPr bwMode="auto">
              <a:xfrm>
                <a:off x="3997" y="168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3" name="Line 477"/>
              <p:cNvSpPr>
                <a:spLocks noChangeShapeType="1"/>
              </p:cNvSpPr>
              <p:nvPr/>
            </p:nvSpPr>
            <p:spPr bwMode="auto">
              <a:xfrm>
                <a:off x="3997" y="16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4" name="Line 478"/>
              <p:cNvSpPr>
                <a:spLocks noChangeShapeType="1"/>
              </p:cNvSpPr>
              <p:nvPr/>
            </p:nvSpPr>
            <p:spPr bwMode="auto">
              <a:xfrm>
                <a:off x="3997" y="16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5" name="Line 479"/>
              <p:cNvSpPr>
                <a:spLocks noChangeShapeType="1"/>
              </p:cNvSpPr>
              <p:nvPr/>
            </p:nvSpPr>
            <p:spPr bwMode="auto">
              <a:xfrm>
                <a:off x="3997" y="16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6" name="Line 480"/>
              <p:cNvSpPr>
                <a:spLocks noChangeShapeType="1"/>
              </p:cNvSpPr>
              <p:nvPr/>
            </p:nvSpPr>
            <p:spPr bwMode="auto">
              <a:xfrm>
                <a:off x="3997" y="17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7" name="Line 481"/>
              <p:cNvSpPr>
                <a:spLocks noChangeShapeType="1"/>
              </p:cNvSpPr>
              <p:nvPr/>
            </p:nvSpPr>
            <p:spPr bwMode="auto">
              <a:xfrm>
                <a:off x="3997" y="17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8" name="Line 482"/>
              <p:cNvSpPr>
                <a:spLocks noChangeShapeType="1"/>
              </p:cNvSpPr>
              <p:nvPr/>
            </p:nvSpPr>
            <p:spPr bwMode="auto">
              <a:xfrm>
                <a:off x="3997" y="17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59" name="Line 483"/>
              <p:cNvSpPr>
                <a:spLocks noChangeShapeType="1"/>
              </p:cNvSpPr>
              <p:nvPr/>
            </p:nvSpPr>
            <p:spPr bwMode="auto">
              <a:xfrm>
                <a:off x="3997" y="17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0" name="Line 484"/>
              <p:cNvSpPr>
                <a:spLocks noChangeShapeType="1"/>
              </p:cNvSpPr>
              <p:nvPr/>
            </p:nvSpPr>
            <p:spPr bwMode="auto">
              <a:xfrm>
                <a:off x="3997" y="17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1" name="Line 485"/>
              <p:cNvSpPr>
                <a:spLocks noChangeShapeType="1"/>
              </p:cNvSpPr>
              <p:nvPr/>
            </p:nvSpPr>
            <p:spPr bwMode="auto">
              <a:xfrm>
                <a:off x="3997" y="17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2" name="Line 486"/>
              <p:cNvSpPr>
                <a:spLocks noChangeShapeType="1"/>
              </p:cNvSpPr>
              <p:nvPr/>
            </p:nvSpPr>
            <p:spPr bwMode="auto">
              <a:xfrm>
                <a:off x="3997" y="17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3" name="Line 487"/>
              <p:cNvSpPr>
                <a:spLocks noChangeShapeType="1"/>
              </p:cNvSpPr>
              <p:nvPr/>
            </p:nvSpPr>
            <p:spPr bwMode="auto">
              <a:xfrm>
                <a:off x="3997" y="17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4" name="Line 488"/>
              <p:cNvSpPr>
                <a:spLocks noChangeShapeType="1"/>
              </p:cNvSpPr>
              <p:nvPr/>
            </p:nvSpPr>
            <p:spPr bwMode="auto">
              <a:xfrm>
                <a:off x="3997" y="175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5" name="Line 489"/>
              <p:cNvSpPr>
                <a:spLocks noChangeShapeType="1"/>
              </p:cNvSpPr>
              <p:nvPr/>
            </p:nvSpPr>
            <p:spPr bwMode="auto">
              <a:xfrm>
                <a:off x="3997" y="17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6" name="Line 490"/>
              <p:cNvSpPr>
                <a:spLocks noChangeShapeType="1"/>
              </p:cNvSpPr>
              <p:nvPr/>
            </p:nvSpPr>
            <p:spPr bwMode="auto">
              <a:xfrm>
                <a:off x="3997" y="176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7" name="Line 491"/>
              <p:cNvSpPr>
                <a:spLocks noChangeShapeType="1"/>
              </p:cNvSpPr>
              <p:nvPr/>
            </p:nvSpPr>
            <p:spPr bwMode="auto">
              <a:xfrm>
                <a:off x="3997" y="17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8" name="Line 492"/>
              <p:cNvSpPr>
                <a:spLocks noChangeShapeType="1"/>
              </p:cNvSpPr>
              <p:nvPr/>
            </p:nvSpPr>
            <p:spPr bwMode="auto">
              <a:xfrm>
                <a:off x="3997" y="17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69" name="Line 493"/>
              <p:cNvSpPr>
                <a:spLocks noChangeShapeType="1"/>
              </p:cNvSpPr>
              <p:nvPr/>
            </p:nvSpPr>
            <p:spPr bwMode="auto">
              <a:xfrm>
                <a:off x="3997" y="17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0" name="Line 494"/>
              <p:cNvSpPr>
                <a:spLocks noChangeShapeType="1"/>
              </p:cNvSpPr>
              <p:nvPr/>
            </p:nvSpPr>
            <p:spPr bwMode="auto">
              <a:xfrm>
                <a:off x="3997" y="17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1" name="Line 495"/>
              <p:cNvSpPr>
                <a:spLocks noChangeShapeType="1"/>
              </p:cNvSpPr>
              <p:nvPr/>
            </p:nvSpPr>
            <p:spPr bwMode="auto">
              <a:xfrm>
                <a:off x="3997" y="17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2" name="Line 496"/>
              <p:cNvSpPr>
                <a:spLocks noChangeShapeType="1"/>
              </p:cNvSpPr>
              <p:nvPr/>
            </p:nvSpPr>
            <p:spPr bwMode="auto">
              <a:xfrm>
                <a:off x="3997" y="17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3" name="Line 497"/>
              <p:cNvSpPr>
                <a:spLocks noChangeShapeType="1"/>
              </p:cNvSpPr>
              <p:nvPr/>
            </p:nvSpPr>
            <p:spPr bwMode="auto">
              <a:xfrm>
                <a:off x="3997" y="18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4" name="Line 498"/>
              <p:cNvSpPr>
                <a:spLocks noChangeShapeType="1"/>
              </p:cNvSpPr>
              <p:nvPr/>
            </p:nvSpPr>
            <p:spPr bwMode="auto">
              <a:xfrm>
                <a:off x="3997" y="18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5" name="Line 499"/>
              <p:cNvSpPr>
                <a:spLocks noChangeShapeType="1"/>
              </p:cNvSpPr>
              <p:nvPr/>
            </p:nvSpPr>
            <p:spPr bwMode="auto">
              <a:xfrm>
                <a:off x="3997" y="181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6" name="Line 500"/>
              <p:cNvSpPr>
                <a:spLocks noChangeShapeType="1"/>
              </p:cNvSpPr>
              <p:nvPr/>
            </p:nvSpPr>
            <p:spPr bwMode="auto">
              <a:xfrm>
                <a:off x="3997" y="18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7" name="Line 501"/>
              <p:cNvSpPr>
                <a:spLocks noChangeShapeType="1"/>
              </p:cNvSpPr>
              <p:nvPr/>
            </p:nvSpPr>
            <p:spPr bwMode="auto">
              <a:xfrm>
                <a:off x="3997" y="18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8" name="Line 502"/>
              <p:cNvSpPr>
                <a:spLocks noChangeShapeType="1"/>
              </p:cNvSpPr>
              <p:nvPr/>
            </p:nvSpPr>
            <p:spPr bwMode="auto">
              <a:xfrm>
                <a:off x="3997" y="18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79" name="Line 503"/>
              <p:cNvSpPr>
                <a:spLocks noChangeShapeType="1"/>
              </p:cNvSpPr>
              <p:nvPr/>
            </p:nvSpPr>
            <p:spPr bwMode="auto">
              <a:xfrm>
                <a:off x="3997" y="18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0" name="Line 504"/>
              <p:cNvSpPr>
                <a:spLocks noChangeShapeType="1"/>
              </p:cNvSpPr>
              <p:nvPr/>
            </p:nvSpPr>
            <p:spPr bwMode="auto">
              <a:xfrm>
                <a:off x="3997" y="184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1" name="Line 505"/>
              <p:cNvSpPr>
                <a:spLocks noChangeShapeType="1"/>
              </p:cNvSpPr>
              <p:nvPr/>
            </p:nvSpPr>
            <p:spPr bwMode="auto">
              <a:xfrm>
                <a:off x="3997" y="18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2" name="Line 506"/>
              <p:cNvSpPr>
                <a:spLocks noChangeShapeType="1"/>
              </p:cNvSpPr>
              <p:nvPr/>
            </p:nvSpPr>
            <p:spPr bwMode="auto">
              <a:xfrm>
                <a:off x="3997" y="18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3" name="Line 507"/>
              <p:cNvSpPr>
                <a:spLocks noChangeShapeType="1"/>
              </p:cNvSpPr>
              <p:nvPr/>
            </p:nvSpPr>
            <p:spPr bwMode="auto">
              <a:xfrm>
                <a:off x="3997" y="18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4" name="Line 508"/>
              <p:cNvSpPr>
                <a:spLocks noChangeShapeType="1"/>
              </p:cNvSpPr>
              <p:nvPr/>
            </p:nvSpPr>
            <p:spPr bwMode="auto">
              <a:xfrm>
                <a:off x="3997" y="18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5" name="Line 509"/>
              <p:cNvSpPr>
                <a:spLocks noChangeShapeType="1"/>
              </p:cNvSpPr>
              <p:nvPr/>
            </p:nvSpPr>
            <p:spPr bwMode="auto">
              <a:xfrm>
                <a:off x="3997" y="18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6" name="Line 510"/>
              <p:cNvSpPr>
                <a:spLocks noChangeShapeType="1"/>
              </p:cNvSpPr>
              <p:nvPr/>
            </p:nvSpPr>
            <p:spPr bwMode="auto">
              <a:xfrm>
                <a:off x="3997" y="18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7" name="Line 511"/>
              <p:cNvSpPr>
                <a:spLocks noChangeShapeType="1"/>
              </p:cNvSpPr>
              <p:nvPr/>
            </p:nvSpPr>
            <p:spPr bwMode="auto">
              <a:xfrm>
                <a:off x="3997" y="18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8" name="Line 512"/>
              <p:cNvSpPr>
                <a:spLocks noChangeShapeType="1"/>
              </p:cNvSpPr>
              <p:nvPr/>
            </p:nvSpPr>
            <p:spPr bwMode="auto">
              <a:xfrm>
                <a:off x="3997" y="18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89" name="Line 513"/>
              <p:cNvSpPr>
                <a:spLocks noChangeShapeType="1"/>
              </p:cNvSpPr>
              <p:nvPr/>
            </p:nvSpPr>
            <p:spPr bwMode="auto">
              <a:xfrm>
                <a:off x="3997" y="189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0" name="Line 514"/>
              <p:cNvSpPr>
                <a:spLocks noChangeShapeType="1"/>
              </p:cNvSpPr>
              <p:nvPr/>
            </p:nvSpPr>
            <p:spPr bwMode="auto">
              <a:xfrm>
                <a:off x="3997" y="19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1" name="Line 515"/>
              <p:cNvSpPr>
                <a:spLocks noChangeShapeType="1"/>
              </p:cNvSpPr>
              <p:nvPr/>
            </p:nvSpPr>
            <p:spPr bwMode="auto">
              <a:xfrm>
                <a:off x="3997" y="19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2" name="Line 516"/>
              <p:cNvSpPr>
                <a:spLocks noChangeShapeType="1"/>
              </p:cNvSpPr>
              <p:nvPr/>
            </p:nvSpPr>
            <p:spPr bwMode="auto">
              <a:xfrm>
                <a:off x="3997" y="19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3" name="Line 517"/>
              <p:cNvSpPr>
                <a:spLocks noChangeShapeType="1"/>
              </p:cNvSpPr>
              <p:nvPr/>
            </p:nvSpPr>
            <p:spPr bwMode="auto">
              <a:xfrm>
                <a:off x="3997" y="19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4" name="Line 518"/>
              <p:cNvSpPr>
                <a:spLocks noChangeShapeType="1"/>
              </p:cNvSpPr>
              <p:nvPr/>
            </p:nvSpPr>
            <p:spPr bwMode="auto">
              <a:xfrm>
                <a:off x="3997" y="19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5" name="Line 519"/>
              <p:cNvSpPr>
                <a:spLocks noChangeShapeType="1"/>
              </p:cNvSpPr>
              <p:nvPr/>
            </p:nvSpPr>
            <p:spPr bwMode="auto">
              <a:xfrm>
                <a:off x="3997" y="19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6" name="Line 520"/>
              <p:cNvSpPr>
                <a:spLocks noChangeShapeType="1"/>
              </p:cNvSpPr>
              <p:nvPr/>
            </p:nvSpPr>
            <p:spPr bwMode="auto">
              <a:xfrm>
                <a:off x="3997" y="19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7" name="Line 521"/>
              <p:cNvSpPr>
                <a:spLocks noChangeShapeType="1"/>
              </p:cNvSpPr>
              <p:nvPr/>
            </p:nvSpPr>
            <p:spPr bwMode="auto">
              <a:xfrm>
                <a:off x="3997" y="19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8" name="Line 522"/>
              <p:cNvSpPr>
                <a:spLocks noChangeShapeType="1"/>
              </p:cNvSpPr>
              <p:nvPr/>
            </p:nvSpPr>
            <p:spPr bwMode="auto">
              <a:xfrm>
                <a:off x="3997" y="19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899" name="Line 523"/>
              <p:cNvSpPr>
                <a:spLocks noChangeShapeType="1"/>
              </p:cNvSpPr>
              <p:nvPr/>
            </p:nvSpPr>
            <p:spPr bwMode="auto">
              <a:xfrm>
                <a:off x="3997" y="19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0" name="Line 524"/>
              <p:cNvSpPr>
                <a:spLocks noChangeShapeType="1"/>
              </p:cNvSpPr>
              <p:nvPr/>
            </p:nvSpPr>
            <p:spPr bwMode="auto">
              <a:xfrm>
                <a:off x="3997" y="19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1" name="Line 525"/>
              <p:cNvSpPr>
                <a:spLocks noChangeShapeType="1"/>
              </p:cNvSpPr>
              <p:nvPr/>
            </p:nvSpPr>
            <p:spPr bwMode="auto">
              <a:xfrm>
                <a:off x="3997" y="19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2" name="Line 526"/>
              <p:cNvSpPr>
                <a:spLocks noChangeShapeType="1"/>
              </p:cNvSpPr>
              <p:nvPr/>
            </p:nvSpPr>
            <p:spPr bwMode="auto">
              <a:xfrm>
                <a:off x="3997" y="19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3" name="Line 527"/>
              <p:cNvSpPr>
                <a:spLocks noChangeShapeType="1"/>
              </p:cNvSpPr>
              <p:nvPr/>
            </p:nvSpPr>
            <p:spPr bwMode="auto">
              <a:xfrm>
                <a:off x="3997" y="197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4" name="Line 528"/>
              <p:cNvSpPr>
                <a:spLocks noChangeShapeType="1"/>
              </p:cNvSpPr>
              <p:nvPr/>
            </p:nvSpPr>
            <p:spPr bwMode="auto">
              <a:xfrm>
                <a:off x="3997" y="19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5" name="Line 529"/>
              <p:cNvSpPr>
                <a:spLocks noChangeShapeType="1"/>
              </p:cNvSpPr>
              <p:nvPr/>
            </p:nvSpPr>
            <p:spPr bwMode="auto">
              <a:xfrm>
                <a:off x="3997" y="19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6" name="Line 530"/>
              <p:cNvSpPr>
                <a:spLocks noChangeShapeType="1"/>
              </p:cNvSpPr>
              <p:nvPr/>
            </p:nvSpPr>
            <p:spPr bwMode="auto">
              <a:xfrm>
                <a:off x="3997" y="19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7" name="Line 531"/>
              <p:cNvSpPr>
                <a:spLocks noChangeShapeType="1"/>
              </p:cNvSpPr>
              <p:nvPr/>
            </p:nvSpPr>
            <p:spPr bwMode="auto">
              <a:xfrm>
                <a:off x="3997" y="20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8" name="Line 532"/>
              <p:cNvSpPr>
                <a:spLocks noChangeShapeType="1"/>
              </p:cNvSpPr>
              <p:nvPr/>
            </p:nvSpPr>
            <p:spPr bwMode="auto">
              <a:xfrm>
                <a:off x="3997" y="20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09" name="Line 533"/>
              <p:cNvSpPr>
                <a:spLocks noChangeShapeType="1"/>
              </p:cNvSpPr>
              <p:nvPr/>
            </p:nvSpPr>
            <p:spPr bwMode="auto">
              <a:xfrm>
                <a:off x="3997" y="20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0" name="Line 534"/>
              <p:cNvSpPr>
                <a:spLocks noChangeShapeType="1"/>
              </p:cNvSpPr>
              <p:nvPr/>
            </p:nvSpPr>
            <p:spPr bwMode="auto">
              <a:xfrm>
                <a:off x="3997" y="20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1" name="Line 535"/>
              <p:cNvSpPr>
                <a:spLocks noChangeShapeType="1"/>
              </p:cNvSpPr>
              <p:nvPr/>
            </p:nvSpPr>
            <p:spPr bwMode="auto">
              <a:xfrm>
                <a:off x="3997" y="20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2" name="Line 536"/>
              <p:cNvSpPr>
                <a:spLocks noChangeShapeType="1"/>
              </p:cNvSpPr>
              <p:nvPr/>
            </p:nvSpPr>
            <p:spPr bwMode="auto">
              <a:xfrm>
                <a:off x="3997" y="202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3" name="Line 537"/>
              <p:cNvSpPr>
                <a:spLocks noChangeShapeType="1"/>
              </p:cNvSpPr>
              <p:nvPr/>
            </p:nvSpPr>
            <p:spPr bwMode="auto">
              <a:xfrm>
                <a:off x="3997" y="20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4" name="Line 538"/>
              <p:cNvSpPr>
                <a:spLocks noChangeShapeType="1"/>
              </p:cNvSpPr>
              <p:nvPr/>
            </p:nvSpPr>
            <p:spPr bwMode="auto">
              <a:xfrm>
                <a:off x="3997" y="20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5" name="Line 539"/>
              <p:cNvSpPr>
                <a:spLocks noChangeShapeType="1"/>
              </p:cNvSpPr>
              <p:nvPr/>
            </p:nvSpPr>
            <p:spPr bwMode="auto">
              <a:xfrm>
                <a:off x="3997" y="20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6" name="Line 540"/>
              <p:cNvSpPr>
                <a:spLocks noChangeShapeType="1"/>
              </p:cNvSpPr>
              <p:nvPr/>
            </p:nvSpPr>
            <p:spPr bwMode="auto">
              <a:xfrm>
                <a:off x="3997" y="20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7" name="Line 541"/>
              <p:cNvSpPr>
                <a:spLocks noChangeShapeType="1"/>
              </p:cNvSpPr>
              <p:nvPr/>
            </p:nvSpPr>
            <p:spPr bwMode="auto">
              <a:xfrm>
                <a:off x="3997" y="205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8" name="Line 542"/>
              <p:cNvSpPr>
                <a:spLocks noChangeShapeType="1"/>
              </p:cNvSpPr>
              <p:nvPr/>
            </p:nvSpPr>
            <p:spPr bwMode="auto">
              <a:xfrm>
                <a:off x="3997" y="20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19" name="Line 543"/>
              <p:cNvSpPr>
                <a:spLocks noChangeShapeType="1"/>
              </p:cNvSpPr>
              <p:nvPr/>
            </p:nvSpPr>
            <p:spPr bwMode="auto">
              <a:xfrm>
                <a:off x="3997" y="20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0" name="Line 544"/>
              <p:cNvSpPr>
                <a:spLocks noChangeShapeType="1"/>
              </p:cNvSpPr>
              <p:nvPr/>
            </p:nvSpPr>
            <p:spPr bwMode="auto">
              <a:xfrm>
                <a:off x="3997" y="20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1" name="Line 545"/>
              <p:cNvSpPr>
                <a:spLocks noChangeShapeType="1"/>
              </p:cNvSpPr>
              <p:nvPr/>
            </p:nvSpPr>
            <p:spPr bwMode="auto">
              <a:xfrm>
                <a:off x="3997" y="20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2" name="Line 546"/>
              <p:cNvSpPr>
                <a:spLocks noChangeShapeType="1"/>
              </p:cNvSpPr>
              <p:nvPr/>
            </p:nvSpPr>
            <p:spPr bwMode="auto">
              <a:xfrm>
                <a:off x="3997" y="20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3" name="Line 547"/>
              <p:cNvSpPr>
                <a:spLocks noChangeShapeType="1"/>
              </p:cNvSpPr>
              <p:nvPr/>
            </p:nvSpPr>
            <p:spPr bwMode="auto">
              <a:xfrm>
                <a:off x="3997" y="20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4" name="Line 548"/>
              <p:cNvSpPr>
                <a:spLocks noChangeShapeType="1"/>
              </p:cNvSpPr>
              <p:nvPr/>
            </p:nvSpPr>
            <p:spPr bwMode="auto">
              <a:xfrm>
                <a:off x="3997" y="20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5" name="Line 549"/>
              <p:cNvSpPr>
                <a:spLocks noChangeShapeType="1"/>
              </p:cNvSpPr>
              <p:nvPr/>
            </p:nvSpPr>
            <p:spPr bwMode="auto">
              <a:xfrm>
                <a:off x="3997" y="21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6" name="Line 550"/>
              <p:cNvSpPr>
                <a:spLocks noChangeShapeType="1"/>
              </p:cNvSpPr>
              <p:nvPr/>
            </p:nvSpPr>
            <p:spPr bwMode="auto">
              <a:xfrm>
                <a:off x="3997" y="211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7" name="Line 551"/>
              <p:cNvSpPr>
                <a:spLocks noChangeShapeType="1"/>
              </p:cNvSpPr>
              <p:nvPr/>
            </p:nvSpPr>
            <p:spPr bwMode="auto">
              <a:xfrm>
                <a:off x="3997" y="21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8" name="Line 552"/>
              <p:cNvSpPr>
                <a:spLocks noChangeShapeType="1"/>
              </p:cNvSpPr>
              <p:nvPr/>
            </p:nvSpPr>
            <p:spPr bwMode="auto">
              <a:xfrm>
                <a:off x="3997" y="21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29" name="Line 553"/>
              <p:cNvSpPr>
                <a:spLocks noChangeShapeType="1"/>
              </p:cNvSpPr>
              <p:nvPr/>
            </p:nvSpPr>
            <p:spPr bwMode="auto">
              <a:xfrm>
                <a:off x="3997" y="21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0" name="Line 554"/>
              <p:cNvSpPr>
                <a:spLocks noChangeShapeType="1"/>
              </p:cNvSpPr>
              <p:nvPr/>
            </p:nvSpPr>
            <p:spPr bwMode="auto">
              <a:xfrm>
                <a:off x="3997" y="21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1" name="Line 555"/>
              <p:cNvSpPr>
                <a:spLocks noChangeShapeType="1"/>
              </p:cNvSpPr>
              <p:nvPr/>
            </p:nvSpPr>
            <p:spPr bwMode="auto">
              <a:xfrm>
                <a:off x="3997" y="21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2" name="Line 556"/>
              <p:cNvSpPr>
                <a:spLocks noChangeShapeType="1"/>
              </p:cNvSpPr>
              <p:nvPr/>
            </p:nvSpPr>
            <p:spPr bwMode="auto">
              <a:xfrm>
                <a:off x="3997" y="21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3" name="Line 557"/>
              <p:cNvSpPr>
                <a:spLocks noChangeShapeType="1"/>
              </p:cNvSpPr>
              <p:nvPr/>
            </p:nvSpPr>
            <p:spPr bwMode="auto">
              <a:xfrm>
                <a:off x="3997" y="21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4" name="Line 558"/>
              <p:cNvSpPr>
                <a:spLocks noChangeShapeType="1"/>
              </p:cNvSpPr>
              <p:nvPr/>
            </p:nvSpPr>
            <p:spPr bwMode="auto">
              <a:xfrm>
                <a:off x="3997" y="21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5" name="Line 559"/>
              <p:cNvSpPr>
                <a:spLocks noChangeShapeType="1"/>
              </p:cNvSpPr>
              <p:nvPr/>
            </p:nvSpPr>
            <p:spPr bwMode="auto">
              <a:xfrm>
                <a:off x="3997" y="216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6" name="Line 560"/>
              <p:cNvSpPr>
                <a:spLocks noChangeShapeType="1"/>
              </p:cNvSpPr>
              <p:nvPr/>
            </p:nvSpPr>
            <p:spPr bwMode="auto">
              <a:xfrm>
                <a:off x="3997" y="21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7" name="Line 561"/>
              <p:cNvSpPr>
                <a:spLocks noChangeShapeType="1"/>
              </p:cNvSpPr>
              <p:nvPr/>
            </p:nvSpPr>
            <p:spPr bwMode="auto">
              <a:xfrm>
                <a:off x="3997" y="21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8" name="Line 562"/>
              <p:cNvSpPr>
                <a:spLocks noChangeShapeType="1"/>
              </p:cNvSpPr>
              <p:nvPr/>
            </p:nvSpPr>
            <p:spPr bwMode="auto">
              <a:xfrm>
                <a:off x="3997" y="21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39" name="Line 563"/>
              <p:cNvSpPr>
                <a:spLocks noChangeShapeType="1"/>
              </p:cNvSpPr>
              <p:nvPr/>
            </p:nvSpPr>
            <p:spPr bwMode="auto">
              <a:xfrm>
                <a:off x="3997" y="21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0" name="Line 564"/>
              <p:cNvSpPr>
                <a:spLocks noChangeShapeType="1"/>
              </p:cNvSpPr>
              <p:nvPr/>
            </p:nvSpPr>
            <p:spPr bwMode="auto">
              <a:xfrm>
                <a:off x="3997" y="219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1" name="Line 565"/>
              <p:cNvSpPr>
                <a:spLocks noChangeShapeType="1"/>
              </p:cNvSpPr>
              <p:nvPr/>
            </p:nvSpPr>
            <p:spPr bwMode="auto">
              <a:xfrm>
                <a:off x="3997" y="21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2" name="Line 566"/>
              <p:cNvSpPr>
                <a:spLocks noChangeShapeType="1"/>
              </p:cNvSpPr>
              <p:nvPr/>
            </p:nvSpPr>
            <p:spPr bwMode="auto">
              <a:xfrm>
                <a:off x="3997" y="22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3" name="Line 567"/>
              <p:cNvSpPr>
                <a:spLocks noChangeShapeType="1"/>
              </p:cNvSpPr>
              <p:nvPr/>
            </p:nvSpPr>
            <p:spPr bwMode="auto">
              <a:xfrm>
                <a:off x="3997" y="22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4" name="Line 568"/>
              <p:cNvSpPr>
                <a:spLocks noChangeShapeType="1"/>
              </p:cNvSpPr>
              <p:nvPr/>
            </p:nvSpPr>
            <p:spPr bwMode="auto">
              <a:xfrm>
                <a:off x="3997" y="22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5" name="Line 569"/>
              <p:cNvSpPr>
                <a:spLocks noChangeShapeType="1"/>
              </p:cNvSpPr>
              <p:nvPr/>
            </p:nvSpPr>
            <p:spPr bwMode="auto">
              <a:xfrm>
                <a:off x="3997" y="22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6" name="Line 570"/>
              <p:cNvSpPr>
                <a:spLocks noChangeShapeType="1"/>
              </p:cNvSpPr>
              <p:nvPr/>
            </p:nvSpPr>
            <p:spPr bwMode="auto">
              <a:xfrm>
                <a:off x="3997" y="22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7" name="Line 571"/>
              <p:cNvSpPr>
                <a:spLocks noChangeShapeType="1"/>
              </p:cNvSpPr>
              <p:nvPr/>
            </p:nvSpPr>
            <p:spPr bwMode="auto">
              <a:xfrm>
                <a:off x="3997" y="22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8" name="Line 572"/>
              <p:cNvSpPr>
                <a:spLocks noChangeShapeType="1"/>
              </p:cNvSpPr>
              <p:nvPr/>
            </p:nvSpPr>
            <p:spPr bwMode="auto">
              <a:xfrm>
                <a:off x="3997" y="22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49" name="Line 573"/>
              <p:cNvSpPr>
                <a:spLocks noChangeShapeType="1"/>
              </p:cNvSpPr>
              <p:nvPr/>
            </p:nvSpPr>
            <p:spPr bwMode="auto">
              <a:xfrm>
                <a:off x="3997" y="224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0" name="Line 574"/>
              <p:cNvSpPr>
                <a:spLocks noChangeShapeType="1"/>
              </p:cNvSpPr>
              <p:nvPr/>
            </p:nvSpPr>
            <p:spPr bwMode="auto">
              <a:xfrm>
                <a:off x="3997" y="22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1" name="Line 575"/>
              <p:cNvSpPr>
                <a:spLocks noChangeShapeType="1"/>
              </p:cNvSpPr>
              <p:nvPr/>
            </p:nvSpPr>
            <p:spPr bwMode="auto">
              <a:xfrm>
                <a:off x="3997" y="22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2" name="Line 576"/>
              <p:cNvSpPr>
                <a:spLocks noChangeShapeType="1"/>
              </p:cNvSpPr>
              <p:nvPr/>
            </p:nvSpPr>
            <p:spPr bwMode="auto">
              <a:xfrm>
                <a:off x="3997" y="22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3" name="Line 577"/>
              <p:cNvSpPr>
                <a:spLocks noChangeShapeType="1"/>
              </p:cNvSpPr>
              <p:nvPr/>
            </p:nvSpPr>
            <p:spPr bwMode="auto">
              <a:xfrm>
                <a:off x="3997" y="22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4" name="Line 578"/>
              <p:cNvSpPr>
                <a:spLocks noChangeShapeType="1"/>
              </p:cNvSpPr>
              <p:nvPr/>
            </p:nvSpPr>
            <p:spPr bwMode="auto">
              <a:xfrm>
                <a:off x="3997" y="22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5" name="Line 579"/>
              <p:cNvSpPr>
                <a:spLocks noChangeShapeType="1"/>
              </p:cNvSpPr>
              <p:nvPr/>
            </p:nvSpPr>
            <p:spPr bwMode="auto">
              <a:xfrm>
                <a:off x="3997" y="22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6" name="Line 580"/>
              <p:cNvSpPr>
                <a:spLocks noChangeShapeType="1"/>
              </p:cNvSpPr>
              <p:nvPr/>
            </p:nvSpPr>
            <p:spPr bwMode="auto">
              <a:xfrm>
                <a:off x="3997" y="22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7" name="Line 581"/>
              <p:cNvSpPr>
                <a:spLocks noChangeShapeType="1"/>
              </p:cNvSpPr>
              <p:nvPr/>
            </p:nvSpPr>
            <p:spPr bwMode="auto">
              <a:xfrm>
                <a:off x="3997" y="22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8" name="Line 582"/>
              <p:cNvSpPr>
                <a:spLocks noChangeShapeType="1"/>
              </p:cNvSpPr>
              <p:nvPr/>
            </p:nvSpPr>
            <p:spPr bwMode="auto">
              <a:xfrm>
                <a:off x="3997" y="22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59" name="Line 583"/>
              <p:cNvSpPr>
                <a:spLocks noChangeShapeType="1"/>
              </p:cNvSpPr>
              <p:nvPr/>
            </p:nvSpPr>
            <p:spPr bwMode="auto">
              <a:xfrm>
                <a:off x="3997" y="23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0" name="Line 584"/>
              <p:cNvSpPr>
                <a:spLocks noChangeShapeType="1"/>
              </p:cNvSpPr>
              <p:nvPr/>
            </p:nvSpPr>
            <p:spPr bwMode="auto">
              <a:xfrm>
                <a:off x="3997" y="23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1" name="Line 585"/>
              <p:cNvSpPr>
                <a:spLocks noChangeShapeType="1"/>
              </p:cNvSpPr>
              <p:nvPr/>
            </p:nvSpPr>
            <p:spPr bwMode="auto">
              <a:xfrm>
                <a:off x="3997" y="23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2" name="Line 586"/>
              <p:cNvSpPr>
                <a:spLocks noChangeShapeType="1"/>
              </p:cNvSpPr>
              <p:nvPr/>
            </p:nvSpPr>
            <p:spPr bwMode="auto">
              <a:xfrm>
                <a:off x="3997" y="23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3" name="Line 587"/>
              <p:cNvSpPr>
                <a:spLocks noChangeShapeType="1"/>
              </p:cNvSpPr>
              <p:nvPr/>
            </p:nvSpPr>
            <p:spPr bwMode="auto">
              <a:xfrm>
                <a:off x="3997" y="232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4" name="Line 588"/>
              <p:cNvSpPr>
                <a:spLocks noChangeShapeType="1"/>
              </p:cNvSpPr>
              <p:nvPr/>
            </p:nvSpPr>
            <p:spPr bwMode="auto">
              <a:xfrm>
                <a:off x="3997" y="23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5" name="Line 589"/>
              <p:cNvSpPr>
                <a:spLocks noChangeShapeType="1"/>
              </p:cNvSpPr>
              <p:nvPr/>
            </p:nvSpPr>
            <p:spPr bwMode="auto">
              <a:xfrm>
                <a:off x="3997" y="23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6" name="Line 590"/>
              <p:cNvSpPr>
                <a:spLocks noChangeShapeType="1"/>
              </p:cNvSpPr>
              <p:nvPr/>
            </p:nvSpPr>
            <p:spPr bwMode="auto">
              <a:xfrm>
                <a:off x="3997" y="23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7" name="Line 591"/>
              <p:cNvSpPr>
                <a:spLocks noChangeShapeType="1"/>
              </p:cNvSpPr>
              <p:nvPr/>
            </p:nvSpPr>
            <p:spPr bwMode="auto">
              <a:xfrm>
                <a:off x="3997" y="23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8" name="Line 592"/>
              <p:cNvSpPr>
                <a:spLocks noChangeShapeType="1"/>
              </p:cNvSpPr>
              <p:nvPr/>
            </p:nvSpPr>
            <p:spPr bwMode="auto">
              <a:xfrm>
                <a:off x="3997" y="23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69" name="Line 593"/>
              <p:cNvSpPr>
                <a:spLocks noChangeShapeType="1"/>
              </p:cNvSpPr>
              <p:nvPr/>
            </p:nvSpPr>
            <p:spPr bwMode="auto">
              <a:xfrm>
                <a:off x="3997" y="23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0" name="Line 594"/>
              <p:cNvSpPr>
                <a:spLocks noChangeShapeType="1"/>
              </p:cNvSpPr>
              <p:nvPr/>
            </p:nvSpPr>
            <p:spPr bwMode="auto">
              <a:xfrm>
                <a:off x="3997" y="23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1" name="Line 595"/>
              <p:cNvSpPr>
                <a:spLocks noChangeShapeType="1"/>
              </p:cNvSpPr>
              <p:nvPr/>
            </p:nvSpPr>
            <p:spPr bwMode="auto">
              <a:xfrm>
                <a:off x="3997" y="23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2" name="Line 596"/>
              <p:cNvSpPr>
                <a:spLocks noChangeShapeType="1"/>
              </p:cNvSpPr>
              <p:nvPr/>
            </p:nvSpPr>
            <p:spPr bwMode="auto">
              <a:xfrm>
                <a:off x="3997" y="237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3" name="Line 597"/>
              <p:cNvSpPr>
                <a:spLocks noChangeShapeType="1"/>
              </p:cNvSpPr>
              <p:nvPr/>
            </p:nvSpPr>
            <p:spPr bwMode="auto">
              <a:xfrm>
                <a:off x="3997" y="23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4" name="Line 598"/>
              <p:cNvSpPr>
                <a:spLocks noChangeShapeType="1"/>
              </p:cNvSpPr>
              <p:nvPr/>
            </p:nvSpPr>
            <p:spPr bwMode="auto">
              <a:xfrm>
                <a:off x="3997" y="23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5" name="Line 599"/>
              <p:cNvSpPr>
                <a:spLocks noChangeShapeType="1"/>
              </p:cNvSpPr>
              <p:nvPr/>
            </p:nvSpPr>
            <p:spPr bwMode="auto">
              <a:xfrm>
                <a:off x="3997" y="23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6" name="Line 600"/>
              <p:cNvSpPr>
                <a:spLocks noChangeShapeType="1"/>
              </p:cNvSpPr>
              <p:nvPr/>
            </p:nvSpPr>
            <p:spPr bwMode="auto">
              <a:xfrm>
                <a:off x="3997" y="23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7" name="Line 601"/>
              <p:cNvSpPr>
                <a:spLocks noChangeShapeType="1"/>
              </p:cNvSpPr>
              <p:nvPr/>
            </p:nvSpPr>
            <p:spPr bwMode="auto">
              <a:xfrm>
                <a:off x="3997" y="240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8" name="Line 602"/>
              <p:cNvSpPr>
                <a:spLocks noChangeShapeType="1"/>
              </p:cNvSpPr>
              <p:nvPr/>
            </p:nvSpPr>
            <p:spPr bwMode="auto">
              <a:xfrm>
                <a:off x="3997" y="24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79" name="Line 603"/>
              <p:cNvSpPr>
                <a:spLocks noChangeShapeType="1"/>
              </p:cNvSpPr>
              <p:nvPr/>
            </p:nvSpPr>
            <p:spPr bwMode="auto">
              <a:xfrm>
                <a:off x="3997" y="24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0" name="Line 604"/>
              <p:cNvSpPr>
                <a:spLocks noChangeShapeType="1"/>
              </p:cNvSpPr>
              <p:nvPr/>
            </p:nvSpPr>
            <p:spPr bwMode="auto">
              <a:xfrm>
                <a:off x="3997" y="24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1" name="Line 605"/>
              <p:cNvSpPr>
                <a:spLocks noChangeShapeType="1"/>
              </p:cNvSpPr>
              <p:nvPr/>
            </p:nvSpPr>
            <p:spPr bwMode="auto">
              <a:xfrm>
                <a:off x="3997" y="24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2" name="Line 606"/>
              <p:cNvSpPr>
                <a:spLocks noChangeShapeType="1"/>
              </p:cNvSpPr>
              <p:nvPr/>
            </p:nvSpPr>
            <p:spPr bwMode="auto">
              <a:xfrm>
                <a:off x="3997" y="24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983" name="Line 607"/>
              <p:cNvSpPr>
                <a:spLocks noChangeShapeType="1"/>
              </p:cNvSpPr>
              <p:nvPr/>
            </p:nvSpPr>
            <p:spPr bwMode="auto">
              <a:xfrm>
                <a:off x="3997" y="24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9209" name="Group 809"/>
            <p:cNvGrpSpPr>
              <a:grpSpLocks/>
            </p:cNvGrpSpPr>
            <p:nvPr/>
          </p:nvGrpSpPr>
          <p:grpSpPr bwMode="auto">
            <a:xfrm>
              <a:off x="2438" y="2445"/>
              <a:ext cx="1559" cy="1293"/>
              <a:chOff x="2438" y="2445"/>
              <a:chExt cx="1559" cy="1293"/>
            </a:xfrm>
          </p:grpSpPr>
          <p:sp>
            <p:nvSpPr>
              <p:cNvPr id="179584" name="Line 609"/>
              <p:cNvSpPr>
                <a:spLocks noChangeShapeType="1"/>
              </p:cNvSpPr>
              <p:nvPr/>
            </p:nvSpPr>
            <p:spPr bwMode="auto">
              <a:xfrm>
                <a:off x="3997" y="244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5" name="Line 610"/>
              <p:cNvSpPr>
                <a:spLocks noChangeShapeType="1"/>
              </p:cNvSpPr>
              <p:nvPr/>
            </p:nvSpPr>
            <p:spPr bwMode="auto">
              <a:xfrm>
                <a:off x="2438" y="259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6" name="Line 611"/>
              <p:cNvSpPr>
                <a:spLocks noChangeShapeType="1"/>
              </p:cNvSpPr>
              <p:nvPr/>
            </p:nvSpPr>
            <p:spPr bwMode="auto">
              <a:xfrm>
                <a:off x="2438" y="25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7" name="Line 612"/>
              <p:cNvSpPr>
                <a:spLocks noChangeShapeType="1"/>
              </p:cNvSpPr>
              <p:nvPr/>
            </p:nvSpPr>
            <p:spPr bwMode="auto">
              <a:xfrm>
                <a:off x="2438" y="26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8" name="Line 613"/>
              <p:cNvSpPr>
                <a:spLocks noChangeShapeType="1"/>
              </p:cNvSpPr>
              <p:nvPr/>
            </p:nvSpPr>
            <p:spPr bwMode="auto">
              <a:xfrm>
                <a:off x="2438" y="26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9" name="Line 614"/>
              <p:cNvSpPr>
                <a:spLocks noChangeShapeType="1"/>
              </p:cNvSpPr>
              <p:nvPr/>
            </p:nvSpPr>
            <p:spPr bwMode="auto">
              <a:xfrm>
                <a:off x="2438" y="26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0" name="Line 615"/>
              <p:cNvSpPr>
                <a:spLocks noChangeShapeType="1"/>
              </p:cNvSpPr>
              <p:nvPr/>
            </p:nvSpPr>
            <p:spPr bwMode="auto">
              <a:xfrm>
                <a:off x="2438" y="261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1" name="Line 616"/>
              <p:cNvSpPr>
                <a:spLocks noChangeShapeType="1"/>
              </p:cNvSpPr>
              <p:nvPr/>
            </p:nvSpPr>
            <p:spPr bwMode="auto">
              <a:xfrm>
                <a:off x="2438" y="26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2" name="Line 617"/>
              <p:cNvSpPr>
                <a:spLocks noChangeShapeType="1"/>
              </p:cNvSpPr>
              <p:nvPr/>
            </p:nvSpPr>
            <p:spPr bwMode="auto">
              <a:xfrm>
                <a:off x="2438" y="26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3" name="Line 618"/>
              <p:cNvSpPr>
                <a:spLocks noChangeShapeType="1"/>
              </p:cNvSpPr>
              <p:nvPr/>
            </p:nvSpPr>
            <p:spPr bwMode="auto">
              <a:xfrm>
                <a:off x="2438" y="26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4" name="Line 619"/>
              <p:cNvSpPr>
                <a:spLocks noChangeShapeType="1"/>
              </p:cNvSpPr>
              <p:nvPr/>
            </p:nvSpPr>
            <p:spPr bwMode="auto">
              <a:xfrm>
                <a:off x="2438" y="26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5" name="Line 620"/>
              <p:cNvSpPr>
                <a:spLocks noChangeShapeType="1"/>
              </p:cNvSpPr>
              <p:nvPr/>
            </p:nvSpPr>
            <p:spPr bwMode="auto">
              <a:xfrm>
                <a:off x="2438" y="26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6" name="Line 621"/>
              <p:cNvSpPr>
                <a:spLocks noChangeShapeType="1"/>
              </p:cNvSpPr>
              <p:nvPr/>
            </p:nvSpPr>
            <p:spPr bwMode="auto">
              <a:xfrm>
                <a:off x="2438" y="26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7" name="Line 622"/>
              <p:cNvSpPr>
                <a:spLocks noChangeShapeType="1"/>
              </p:cNvSpPr>
              <p:nvPr/>
            </p:nvSpPr>
            <p:spPr bwMode="auto">
              <a:xfrm>
                <a:off x="2438" y="26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8" name="Line 623"/>
              <p:cNvSpPr>
                <a:spLocks noChangeShapeType="1"/>
              </p:cNvSpPr>
              <p:nvPr/>
            </p:nvSpPr>
            <p:spPr bwMode="auto">
              <a:xfrm>
                <a:off x="2438" y="26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99" name="Line 624"/>
              <p:cNvSpPr>
                <a:spLocks noChangeShapeType="1"/>
              </p:cNvSpPr>
              <p:nvPr/>
            </p:nvSpPr>
            <p:spPr bwMode="auto">
              <a:xfrm>
                <a:off x="2438" y="267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0" name="Line 625"/>
              <p:cNvSpPr>
                <a:spLocks noChangeShapeType="1"/>
              </p:cNvSpPr>
              <p:nvPr/>
            </p:nvSpPr>
            <p:spPr bwMode="auto">
              <a:xfrm>
                <a:off x="2438" y="26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1" name="Line 626"/>
              <p:cNvSpPr>
                <a:spLocks noChangeShapeType="1"/>
              </p:cNvSpPr>
              <p:nvPr/>
            </p:nvSpPr>
            <p:spPr bwMode="auto">
              <a:xfrm>
                <a:off x="2438" y="26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2" name="Line 627"/>
              <p:cNvSpPr>
                <a:spLocks noChangeShapeType="1"/>
              </p:cNvSpPr>
              <p:nvPr/>
            </p:nvSpPr>
            <p:spPr bwMode="auto">
              <a:xfrm>
                <a:off x="2438" y="26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3" name="Line 628"/>
              <p:cNvSpPr>
                <a:spLocks noChangeShapeType="1"/>
              </p:cNvSpPr>
              <p:nvPr/>
            </p:nvSpPr>
            <p:spPr bwMode="auto">
              <a:xfrm>
                <a:off x="2438" y="26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4" name="Line 629"/>
              <p:cNvSpPr>
                <a:spLocks noChangeShapeType="1"/>
              </p:cNvSpPr>
              <p:nvPr/>
            </p:nvSpPr>
            <p:spPr bwMode="auto">
              <a:xfrm>
                <a:off x="2438" y="26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5" name="Line 630"/>
              <p:cNvSpPr>
                <a:spLocks noChangeShapeType="1"/>
              </p:cNvSpPr>
              <p:nvPr/>
            </p:nvSpPr>
            <p:spPr bwMode="auto">
              <a:xfrm>
                <a:off x="2438" y="27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6" name="Line 631"/>
              <p:cNvSpPr>
                <a:spLocks noChangeShapeType="1"/>
              </p:cNvSpPr>
              <p:nvPr/>
            </p:nvSpPr>
            <p:spPr bwMode="auto">
              <a:xfrm>
                <a:off x="2438" y="27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7" name="Line 632"/>
              <p:cNvSpPr>
                <a:spLocks noChangeShapeType="1"/>
              </p:cNvSpPr>
              <p:nvPr/>
            </p:nvSpPr>
            <p:spPr bwMode="auto">
              <a:xfrm>
                <a:off x="2438" y="27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8" name="Line 633"/>
              <p:cNvSpPr>
                <a:spLocks noChangeShapeType="1"/>
              </p:cNvSpPr>
              <p:nvPr/>
            </p:nvSpPr>
            <p:spPr bwMode="auto">
              <a:xfrm>
                <a:off x="2438" y="27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09" name="Line 634"/>
              <p:cNvSpPr>
                <a:spLocks noChangeShapeType="1"/>
              </p:cNvSpPr>
              <p:nvPr/>
            </p:nvSpPr>
            <p:spPr bwMode="auto">
              <a:xfrm>
                <a:off x="2438" y="27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0" name="Line 635"/>
              <p:cNvSpPr>
                <a:spLocks noChangeShapeType="1"/>
              </p:cNvSpPr>
              <p:nvPr/>
            </p:nvSpPr>
            <p:spPr bwMode="auto">
              <a:xfrm>
                <a:off x="2438" y="27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1" name="Line 636"/>
              <p:cNvSpPr>
                <a:spLocks noChangeShapeType="1"/>
              </p:cNvSpPr>
              <p:nvPr/>
            </p:nvSpPr>
            <p:spPr bwMode="auto">
              <a:xfrm>
                <a:off x="2438" y="27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2" name="Line 637"/>
              <p:cNvSpPr>
                <a:spLocks noChangeShapeType="1"/>
              </p:cNvSpPr>
              <p:nvPr/>
            </p:nvSpPr>
            <p:spPr bwMode="auto">
              <a:xfrm>
                <a:off x="2438" y="27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3" name="Line 638"/>
              <p:cNvSpPr>
                <a:spLocks noChangeShapeType="1"/>
              </p:cNvSpPr>
              <p:nvPr/>
            </p:nvSpPr>
            <p:spPr bwMode="auto">
              <a:xfrm>
                <a:off x="2438" y="275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4" name="Line 639"/>
              <p:cNvSpPr>
                <a:spLocks noChangeShapeType="1"/>
              </p:cNvSpPr>
              <p:nvPr/>
            </p:nvSpPr>
            <p:spPr bwMode="auto">
              <a:xfrm>
                <a:off x="2438" y="27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5" name="Line 640"/>
              <p:cNvSpPr>
                <a:spLocks noChangeShapeType="1"/>
              </p:cNvSpPr>
              <p:nvPr/>
            </p:nvSpPr>
            <p:spPr bwMode="auto">
              <a:xfrm>
                <a:off x="2438" y="27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6" name="Line 641"/>
              <p:cNvSpPr>
                <a:spLocks noChangeShapeType="1"/>
              </p:cNvSpPr>
              <p:nvPr/>
            </p:nvSpPr>
            <p:spPr bwMode="auto">
              <a:xfrm>
                <a:off x="2438" y="27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7" name="Line 642"/>
              <p:cNvSpPr>
                <a:spLocks noChangeShapeType="1"/>
              </p:cNvSpPr>
              <p:nvPr/>
            </p:nvSpPr>
            <p:spPr bwMode="auto">
              <a:xfrm>
                <a:off x="2438" y="27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8" name="Line 643"/>
              <p:cNvSpPr>
                <a:spLocks noChangeShapeType="1"/>
              </p:cNvSpPr>
              <p:nvPr/>
            </p:nvSpPr>
            <p:spPr bwMode="auto">
              <a:xfrm>
                <a:off x="2438" y="27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19" name="Line 644"/>
              <p:cNvSpPr>
                <a:spLocks noChangeShapeType="1"/>
              </p:cNvSpPr>
              <p:nvPr/>
            </p:nvSpPr>
            <p:spPr bwMode="auto">
              <a:xfrm>
                <a:off x="2438" y="27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0" name="Line 645"/>
              <p:cNvSpPr>
                <a:spLocks noChangeShapeType="1"/>
              </p:cNvSpPr>
              <p:nvPr/>
            </p:nvSpPr>
            <p:spPr bwMode="auto">
              <a:xfrm>
                <a:off x="2438" y="27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1" name="Line 646"/>
              <p:cNvSpPr>
                <a:spLocks noChangeShapeType="1"/>
              </p:cNvSpPr>
              <p:nvPr/>
            </p:nvSpPr>
            <p:spPr bwMode="auto">
              <a:xfrm>
                <a:off x="2438" y="27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2" name="Line 647"/>
              <p:cNvSpPr>
                <a:spLocks noChangeShapeType="1"/>
              </p:cNvSpPr>
              <p:nvPr/>
            </p:nvSpPr>
            <p:spPr bwMode="auto">
              <a:xfrm>
                <a:off x="2438" y="280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3" name="Line 648"/>
              <p:cNvSpPr>
                <a:spLocks noChangeShapeType="1"/>
              </p:cNvSpPr>
              <p:nvPr/>
            </p:nvSpPr>
            <p:spPr bwMode="auto">
              <a:xfrm>
                <a:off x="2438" y="28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4" name="Line 649"/>
              <p:cNvSpPr>
                <a:spLocks noChangeShapeType="1"/>
              </p:cNvSpPr>
              <p:nvPr/>
            </p:nvSpPr>
            <p:spPr bwMode="auto">
              <a:xfrm>
                <a:off x="2438" y="28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5" name="Line 650"/>
              <p:cNvSpPr>
                <a:spLocks noChangeShapeType="1"/>
              </p:cNvSpPr>
              <p:nvPr/>
            </p:nvSpPr>
            <p:spPr bwMode="auto">
              <a:xfrm>
                <a:off x="2438" y="28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6" name="Line 651"/>
              <p:cNvSpPr>
                <a:spLocks noChangeShapeType="1"/>
              </p:cNvSpPr>
              <p:nvPr/>
            </p:nvSpPr>
            <p:spPr bwMode="auto">
              <a:xfrm>
                <a:off x="2438" y="28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7" name="Line 652"/>
              <p:cNvSpPr>
                <a:spLocks noChangeShapeType="1"/>
              </p:cNvSpPr>
              <p:nvPr/>
            </p:nvSpPr>
            <p:spPr bwMode="auto">
              <a:xfrm>
                <a:off x="2438" y="28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8" name="Line 653"/>
              <p:cNvSpPr>
                <a:spLocks noChangeShapeType="1"/>
              </p:cNvSpPr>
              <p:nvPr/>
            </p:nvSpPr>
            <p:spPr bwMode="auto">
              <a:xfrm>
                <a:off x="2438" y="28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29" name="Line 654"/>
              <p:cNvSpPr>
                <a:spLocks noChangeShapeType="1"/>
              </p:cNvSpPr>
              <p:nvPr/>
            </p:nvSpPr>
            <p:spPr bwMode="auto">
              <a:xfrm>
                <a:off x="2438" y="28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0" name="Line 655"/>
              <p:cNvSpPr>
                <a:spLocks noChangeShapeType="1"/>
              </p:cNvSpPr>
              <p:nvPr/>
            </p:nvSpPr>
            <p:spPr bwMode="auto">
              <a:xfrm>
                <a:off x="2438" y="28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1" name="Line 656"/>
              <p:cNvSpPr>
                <a:spLocks noChangeShapeType="1"/>
              </p:cNvSpPr>
              <p:nvPr/>
            </p:nvSpPr>
            <p:spPr bwMode="auto">
              <a:xfrm>
                <a:off x="2438" y="28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2" name="Line 657"/>
              <p:cNvSpPr>
                <a:spLocks noChangeShapeType="1"/>
              </p:cNvSpPr>
              <p:nvPr/>
            </p:nvSpPr>
            <p:spPr bwMode="auto">
              <a:xfrm>
                <a:off x="2438" y="28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3" name="Line 658"/>
              <p:cNvSpPr>
                <a:spLocks noChangeShapeType="1"/>
              </p:cNvSpPr>
              <p:nvPr/>
            </p:nvSpPr>
            <p:spPr bwMode="auto">
              <a:xfrm>
                <a:off x="2438" y="28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4" name="Line 659"/>
              <p:cNvSpPr>
                <a:spLocks noChangeShapeType="1"/>
              </p:cNvSpPr>
              <p:nvPr/>
            </p:nvSpPr>
            <p:spPr bwMode="auto">
              <a:xfrm>
                <a:off x="2438" y="28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5" name="Line 660"/>
              <p:cNvSpPr>
                <a:spLocks noChangeShapeType="1"/>
              </p:cNvSpPr>
              <p:nvPr/>
            </p:nvSpPr>
            <p:spPr bwMode="auto">
              <a:xfrm>
                <a:off x="2438" y="28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6" name="Line 661"/>
              <p:cNvSpPr>
                <a:spLocks noChangeShapeType="1"/>
              </p:cNvSpPr>
              <p:nvPr/>
            </p:nvSpPr>
            <p:spPr bwMode="auto">
              <a:xfrm>
                <a:off x="2438" y="288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7" name="Line 662"/>
              <p:cNvSpPr>
                <a:spLocks noChangeShapeType="1"/>
              </p:cNvSpPr>
              <p:nvPr/>
            </p:nvSpPr>
            <p:spPr bwMode="auto">
              <a:xfrm>
                <a:off x="2438" y="28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8" name="Line 663"/>
              <p:cNvSpPr>
                <a:spLocks noChangeShapeType="1"/>
              </p:cNvSpPr>
              <p:nvPr/>
            </p:nvSpPr>
            <p:spPr bwMode="auto">
              <a:xfrm>
                <a:off x="2438" y="28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39" name="Line 664"/>
              <p:cNvSpPr>
                <a:spLocks noChangeShapeType="1"/>
              </p:cNvSpPr>
              <p:nvPr/>
            </p:nvSpPr>
            <p:spPr bwMode="auto">
              <a:xfrm>
                <a:off x="2438" y="29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0" name="Line 665"/>
              <p:cNvSpPr>
                <a:spLocks noChangeShapeType="1"/>
              </p:cNvSpPr>
              <p:nvPr/>
            </p:nvSpPr>
            <p:spPr bwMode="auto">
              <a:xfrm>
                <a:off x="2438" y="29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1" name="Line 666"/>
              <p:cNvSpPr>
                <a:spLocks noChangeShapeType="1"/>
              </p:cNvSpPr>
              <p:nvPr/>
            </p:nvSpPr>
            <p:spPr bwMode="auto">
              <a:xfrm>
                <a:off x="2438" y="29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2" name="Line 667"/>
              <p:cNvSpPr>
                <a:spLocks noChangeShapeType="1"/>
              </p:cNvSpPr>
              <p:nvPr/>
            </p:nvSpPr>
            <p:spPr bwMode="auto">
              <a:xfrm>
                <a:off x="2438" y="29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3" name="Line 668"/>
              <p:cNvSpPr>
                <a:spLocks noChangeShapeType="1"/>
              </p:cNvSpPr>
              <p:nvPr/>
            </p:nvSpPr>
            <p:spPr bwMode="auto">
              <a:xfrm>
                <a:off x="2438" y="29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4" name="Line 669"/>
              <p:cNvSpPr>
                <a:spLocks noChangeShapeType="1"/>
              </p:cNvSpPr>
              <p:nvPr/>
            </p:nvSpPr>
            <p:spPr bwMode="auto">
              <a:xfrm>
                <a:off x="2438" y="29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5" name="Line 670"/>
              <p:cNvSpPr>
                <a:spLocks noChangeShapeType="1"/>
              </p:cNvSpPr>
              <p:nvPr/>
            </p:nvSpPr>
            <p:spPr bwMode="auto">
              <a:xfrm>
                <a:off x="2438" y="293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6" name="Line 671"/>
              <p:cNvSpPr>
                <a:spLocks noChangeShapeType="1"/>
              </p:cNvSpPr>
              <p:nvPr/>
            </p:nvSpPr>
            <p:spPr bwMode="auto">
              <a:xfrm>
                <a:off x="2438" y="29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7" name="Line 672"/>
              <p:cNvSpPr>
                <a:spLocks noChangeShapeType="1"/>
              </p:cNvSpPr>
              <p:nvPr/>
            </p:nvSpPr>
            <p:spPr bwMode="auto">
              <a:xfrm>
                <a:off x="2438" y="29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8" name="Line 673"/>
              <p:cNvSpPr>
                <a:spLocks noChangeShapeType="1"/>
              </p:cNvSpPr>
              <p:nvPr/>
            </p:nvSpPr>
            <p:spPr bwMode="auto">
              <a:xfrm>
                <a:off x="2438" y="29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49" name="Line 674"/>
              <p:cNvSpPr>
                <a:spLocks noChangeShapeType="1"/>
              </p:cNvSpPr>
              <p:nvPr/>
            </p:nvSpPr>
            <p:spPr bwMode="auto">
              <a:xfrm>
                <a:off x="2438" y="29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0" name="Line 675"/>
              <p:cNvSpPr>
                <a:spLocks noChangeShapeType="1"/>
              </p:cNvSpPr>
              <p:nvPr/>
            </p:nvSpPr>
            <p:spPr bwMode="auto">
              <a:xfrm>
                <a:off x="2438" y="296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1" name="Line 676"/>
              <p:cNvSpPr>
                <a:spLocks noChangeShapeType="1"/>
              </p:cNvSpPr>
              <p:nvPr/>
            </p:nvSpPr>
            <p:spPr bwMode="auto">
              <a:xfrm>
                <a:off x="2438" y="29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2" name="Line 677"/>
              <p:cNvSpPr>
                <a:spLocks noChangeShapeType="1"/>
              </p:cNvSpPr>
              <p:nvPr/>
            </p:nvSpPr>
            <p:spPr bwMode="auto">
              <a:xfrm>
                <a:off x="2438" y="29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3" name="Line 678"/>
              <p:cNvSpPr>
                <a:spLocks noChangeShapeType="1"/>
              </p:cNvSpPr>
              <p:nvPr/>
            </p:nvSpPr>
            <p:spPr bwMode="auto">
              <a:xfrm>
                <a:off x="2438" y="29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4" name="Line 679"/>
              <p:cNvSpPr>
                <a:spLocks noChangeShapeType="1"/>
              </p:cNvSpPr>
              <p:nvPr/>
            </p:nvSpPr>
            <p:spPr bwMode="auto">
              <a:xfrm>
                <a:off x="2438" y="29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5" name="Line 680"/>
              <p:cNvSpPr>
                <a:spLocks noChangeShapeType="1"/>
              </p:cNvSpPr>
              <p:nvPr/>
            </p:nvSpPr>
            <p:spPr bwMode="auto">
              <a:xfrm>
                <a:off x="2438" y="29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6" name="Line 681"/>
              <p:cNvSpPr>
                <a:spLocks noChangeShapeType="1"/>
              </p:cNvSpPr>
              <p:nvPr/>
            </p:nvSpPr>
            <p:spPr bwMode="auto">
              <a:xfrm>
                <a:off x="2438" y="30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7" name="Line 682"/>
              <p:cNvSpPr>
                <a:spLocks noChangeShapeType="1"/>
              </p:cNvSpPr>
              <p:nvPr/>
            </p:nvSpPr>
            <p:spPr bwMode="auto">
              <a:xfrm>
                <a:off x="2438" y="30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8" name="Line 683"/>
              <p:cNvSpPr>
                <a:spLocks noChangeShapeType="1"/>
              </p:cNvSpPr>
              <p:nvPr/>
            </p:nvSpPr>
            <p:spPr bwMode="auto">
              <a:xfrm>
                <a:off x="2438" y="30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59" name="Line 684"/>
              <p:cNvSpPr>
                <a:spLocks noChangeShapeType="1"/>
              </p:cNvSpPr>
              <p:nvPr/>
            </p:nvSpPr>
            <p:spPr bwMode="auto">
              <a:xfrm>
                <a:off x="2438" y="301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0" name="Line 685"/>
              <p:cNvSpPr>
                <a:spLocks noChangeShapeType="1"/>
              </p:cNvSpPr>
              <p:nvPr/>
            </p:nvSpPr>
            <p:spPr bwMode="auto">
              <a:xfrm>
                <a:off x="2438" y="30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1" name="Line 686"/>
              <p:cNvSpPr>
                <a:spLocks noChangeShapeType="1"/>
              </p:cNvSpPr>
              <p:nvPr/>
            </p:nvSpPr>
            <p:spPr bwMode="auto">
              <a:xfrm>
                <a:off x="2438" y="30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2" name="Line 687"/>
              <p:cNvSpPr>
                <a:spLocks noChangeShapeType="1"/>
              </p:cNvSpPr>
              <p:nvPr/>
            </p:nvSpPr>
            <p:spPr bwMode="auto">
              <a:xfrm>
                <a:off x="2438" y="30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3" name="Line 688"/>
              <p:cNvSpPr>
                <a:spLocks noChangeShapeType="1"/>
              </p:cNvSpPr>
              <p:nvPr/>
            </p:nvSpPr>
            <p:spPr bwMode="auto">
              <a:xfrm>
                <a:off x="2438" y="30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4" name="Line 689"/>
              <p:cNvSpPr>
                <a:spLocks noChangeShapeType="1"/>
              </p:cNvSpPr>
              <p:nvPr/>
            </p:nvSpPr>
            <p:spPr bwMode="auto">
              <a:xfrm>
                <a:off x="2438" y="30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5" name="Line 690"/>
              <p:cNvSpPr>
                <a:spLocks noChangeShapeType="1"/>
              </p:cNvSpPr>
              <p:nvPr/>
            </p:nvSpPr>
            <p:spPr bwMode="auto">
              <a:xfrm>
                <a:off x="2438" y="30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6" name="Line 691"/>
              <p:cNvSpPr>
                <a:spLocks noChangeShapeType="1"/>
              </p:cNvSpPr>
              <p:nvPr/>
            </p:nvSpPr>
            <p:spPr bwMode="auto">
              <a:xfrm>
                <a:off x="2438" y="30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7" name="Line 692"/>
              <p:cNvSpPr>
                <a:spLocks noChangeShapeType="1"/>
              </p:cNvSpPr>
              <p:nvPr/>
            </p:nvSpPr>
            <p:spPr bwMode="auto">
              <a:xfrm>
                <a:off x="2438" y="30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8" name="Line 693"/>
              <p:cNvSpPr>
                <a:spLocks noChangeShapeType="1"/>
              </p:cNvSpPr>
              <p:nvPr/>
            </p:nvSpPr>
            <p:spPr bwMode="auto">
              <a:xfrm>
                <a:off x="2438" y="30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69" name="Line 694"/>
              <p:cNvSpPr>
                <a:spLocks noChangeShapeType="1"/>
              </p:cNvSpPr>
              <p:nvPr/>
            </p:nvSpPr>
            <p:spPr bwMode="auto">
              <a:xfrm>
                <a:off x="2438" y="30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0" name="Line 695"/>
              <p:cNvSpPr>
                <a:spLocks noChangeShapeType="1"/>
              </p:cNvSpPr>
              <p:nvPr/>
            </p:nvSpPr>
            <p:spPr bwMode="auto">
              <a:xfrm>
                <a:off x="2438" y="30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1" name="Line 696"/>
              <p:cNvSpPr>
                <a:spLocks noChangeShapeType="1"/>
              </p:cNvSpPr>
              <p:nvPr/>
            </p:nvSpPr>
            <p:spPr bwMode="auto">
              <a:xfrm>
                <a:off x="2438" y="30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2" name="Line 697"/>
              <p:cNvSpPr>
                <a:spLocks noChangeShapeType="1"/>
              </p:cNvSpPr>
              <p:nvPr/>
            </p:nvSpPr>
            <p:spPr bwMode="auto">
              <a:xfrm>
                <a:off x="2438" y="30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3" name="Line 698"/>
              <p:cNvSpPr>
                <a:spLocks noChangeShapeType="1"/>
              </p:cNvSpPr>
              <p:nvPr/>
            </p:nvSpPr>
            <p:spPr bwMode="auto">
              <a:xfrm>
                <a:off x="2438" y="309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4" name="Line 699"/>
              <p:cNvSpPr>
                <a:spLocks noChangeShapeType="1"/>
              </p:cNvSpPr>
              <p:nvPr/>
            </p:nvSpPr>
            <p:spPr bwMode="auto">
              <a:xfrm>
                <a:off x="2438" y="31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5" name="Line 700"/>
              <p:cNvSpPr>
                <a:spLocks noChangeShapeType="1"/>
              </p:cNvSpPr>
              <p:nvPr/>
            </p:nvSpPr>
            <p:spPr bwMode="auto">
              <a:xfrm>
                <a:off x="2438" y="31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6" name="Line 701"/>
              <p:cNvSpPr>
                <a:spLocks noChangeShapeType="1"/>
              </p:cNvSpPr>
              <p:nvPr/>
            </p:nvSpPr>
            <p:spPr bwMode="auto">
              <a:xfrm>
                <a:off x="2438" y="31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7" name="Line 702"/>
              <p:cNvSpPr>
                <a:spLocks noChangeShapeType="1"/>
              </p:cNvSpPr>
              <p:nvPr/>
            </p:nvSpPr>
            <p:spPr bwMode="auto">
              <a:xfrm>
                <a:off x="2438" y="31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8" name="Line 703"/>
              <p:cNvSpPr>
                <a:spLocks noChangeShapeType="1"/>
              </p:cNvSpPr>
              <p:nvPr/>
            </p:nvSpPr>
            <p:spPr bwMode="auto">
              <a:xfrm>
                <a:off x="2438" y="31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79" name="Line 704"/>
              <p:cNvSpPr>
                <a:spLocks noChangeShapeType="1"/>
              </p:cNvSpPr>
              <p:nvPr/>
            </p:nvSpPr>
            <p:spPr bwMode="auto">
              <a:xfrm>
                <a:off x="2438" y="31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0" name="Line 705"/>
              <p:cNvSpPr>
                <a:spLocks noChangeShapeType="1"/>
              </p:cNvSpPr>
              <p:nvPr/>
            </p:nvSpPr>
            <p:spPr bwMode="auto">
              <a:xfrm>
                <a:off x="2438" y="31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1" name="Line 706"/>
              <p:cNvSpPr>
                <a:spLocks noChangeShapeType="1"/>
              </p:cNvSpPr>
              <p:nvPr/>
            </p:nvSpPr>
            <p:spPr bwMode="auto">
              <a:xfrm>
                <a:off x="2438" y="31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2" name="Line 707"/>
              <p:cNvSpPr>
                <a:spLocks noChangeShapeType="1"/>
              </p:cNvSpPr>
              <p:nvPr/>
            </p:nvSpPr>
            <p:spPr bwMode="auto">
              <a:xfrm>
                <a:off x="2438" y="315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3" name="Line 708"/>
              <p:cNvSpPr>
                <a:spLocks noChangeShapeType="1"/>
              </p:cNvSpPr>
              <p:nvPr/>
            </p:nvSpPr>
            <p:spPr bwMode="auto">
              <a:xfrm>
                <a:off x="2438" y="31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4" name="Line 709"/>
              <p:cNvSpPr>
                <a:spLocks noChangeShapeType="1"/>
              </p:cNvSpPr>
              <p:nvPr/>
            </p:nvSpPr>
            <p:spPr bwMode="auto">
              <a:xfrm>
                <a:off x="2438" y="316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5" name="Line 710"/>
              <p:cNvSpPr>
                <a:spLocks noChangeShapeType="1"/>
              </p:cNvSpPr>
              <p:nvPr/>
            </p:nvSpPr>
            <p:spPr bwMode="auto">
              <a:xfrm>
                <a:off x="2438" y="31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6" name="Line 711"/>
              <p:cNvSpPr>
                <a:spLocks noChangeShapeType="1"/>
              </p:cNvSpPr>
              <p:nvPr/>
            </p:nvSpPr>
            <p:spPr bwMode="auto">
              <a:xfrm>
                <a:off x="2438" y="31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7" name="Line 712"/>
              <p:cNvSpPr>
                <a:spLocks noChangeShapeType="1"/>
              </p:cNvSpPr>
              <p:nvPr/>
            </p:nvSpPr>
            <p:spPr bwMode="auto">
              <a:xfrm>
                <a:off x="2438" y="318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8" name="Line 713"/>
              <p:cNvSpPr>
                <a:spLocks noChangeShapeType="1"/>
              </p:cNvSpPr>
              <p:nvPr/>
            </p:nvSpPr>
            <p:spPr bwMode="auto">
              <a:xfrm>
                <a:off x="2438" y="31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89" name="Line 714"/>
              <p:cNvSpPr>
                <a:spLocks noChangeShapeType="1"/>
              </p:cNvSpPr>
              <p:nvPr/>
            </p:nvSpPr>
            <p:spPr bwMode="auto">
              <a:xfrm>
                <a:off x="2438" y="31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0" name="Line 715"/>
              <p:cNvSpPr>
                <a:spLocks noChangeShapeType="1"/>
              </p:cNvSpPr>
              <p:nvPr/>
            </p:nvSpPr>
            <p:spPr bwMode="auto">
              <a:xfrm>
                <a:off x="2438" y="31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1" name="Line 716"/>
              <p:cNvSpPr>
                <a:spLocks noChangeShapeType="1"/>
              </p:cNvSpPr>
              <p:nvPr/>
            </p:nvSpPr>
            <p:spPr bwMode="auto">
              <a:xfrm>
                <a:off x="2438" y="32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2" name="Line 717"/>
              <p:cNvSpPr>
                <a:spLocks noChangeShapeType="1"/>
              </p:cNvSpPr>
              <p:nvPr/>
            </p:nvSpPr>
            <p:spPr bwMode="auto">
              <a:xfrm>
                <a:off x="2438" y="32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3" name="Line 718"/>
              <p:cNvSpPr>
                <a:spLocks noChangeShapeType="1"/>
              </p:cNvSpPr>
              <p:nvPr/>
            </p:nvSpPr>
            <p:spPr bwMode="auto">
              <a:xfrm>
                <a:off x="2438" y="32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4" name="Line 719"/>
              <p:cNvSpPr>
                <a:spLocks noChangeShapeType="1"/>
              </p:cNvSpPr>
              <p:nvPr/>
            </p:nvSpPr>
            <p:spPr bwMode="auto">
              <a:xfrm>
                <a:off x="2438" y="32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5" name="Line 720"/>
              <p:cNvSpPr>
                <a:spLocks noChangeShapeType="1"/>
              </p:cNvSpPr>
              <p:nvPr/>
            </p:nvSpPr>
            <p:spPr bwMode="auto">
              <a:xfrm>
                <a:off x="2438" y="32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6" name="Line 721"/>
              <p:cNvSpPr>
                <a:spLocks noChangeShapeType="1"/>
              </p:cNvSpPr>
              <p:nvPr/>
            </p:nvSpPr>
            <p:spPr bwMode="auto">
              <a:xfrm>
                <a:off x="2438" y="323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7" name="Line 722"/>
              <p:cNvSpPr>
                <a:spLocks noChangeShapeType="1"/>
              </p:cNvSpPr>
              <p:nvPr/>
            </p:nvSpPr>
            <p:spPr bwMode="auto">
              <a:xfrm>
                <a:off x="2438" y="32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8" name="Line 723"/>
              <p:cNvSpPr>
                <a:spLocks noChangeShapeType="1"/>
              </p:cNvSpPr>
              <p:nvPr/>
            </p:nvSpPr>
            <p:spPr bwMode="auto">
              <a:xfrm>
                <a:off x="2438" y="324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699" name="Line 724"/>
              <p:cNvSpPr>
                <a:spLocks noChangeShapeType="1"/>
              </p:cNvSpPr>
              <p:nvPr/>
            </p:nvSpPr>
            <p:spPr bwMode="auto">
              <a:xfrm>
                <a:off x="2438" y="32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0" name="Line 725"/>
              <p:cNvSpPr>
                <a:spLocks noChangeShapeType="1"/>
              </p:cNvSpPr>
              <p:nvPr/>
            </p:nvSpPr>
            <p:spPr bwMode="auto">
              <a:xfrm>
                <a:off x="2438" y="32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1" name="Line 726"/>
              <p:cNvSpPr>
                <a:spLocks noChangeShapeType="1"/>
              </p:cNvSpPr>
              <p:nvPr/>
            </p:nvSpPr>
            <p:spPr bwMode="auto">
              <a:xfrm>
                <a:off x="2438" y="32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2" name="Line 727"/>
              <p:cNvSpPr>
                <a:spLocks noChangeShapeType="1"/>
              </p:cNvSpPr>
              <p:nvPr/>
            </p:nvSpPr>
            <p:spPr bwMode="auto">
              <a:xfrm>
                <a:off x="2438" y="32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3" name="Line 728"/>
              <p:cNvSpPr>
                <a:spLocks noChangeShapeType="1"/>
              </p:cNvSpPr>
              <p:nvPr/>
            </p:nvSpPr>
            <p:spPr bwMode="auto">
              <a:xfrm>
                <a:off x="2438" y="32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4" name="Line 729"/>
              <p:cNvSpPr>
                <a:spLocks noChangeShapeType="1"/>
              </p:cNvSpPr>
              <p:nvPr/>
            </p:nvSpPr>
            <p:spPr bwMode="auto">
              <a:xfrm>
                <a:off x="2438" y="32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5" name="Line 730"/>
              <p:cNvSpPr>
                <a:spLocks noChangeShapeType="1"/>
              </p:cNvSpPr>
              <p:nvPr/>
            </p:nvSpPr>
            <p:spPr bwMode="auto">
              <a:xfrm>
                <a:off x="2438" y="32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6" name="Line 731"/>
              <p:cNvSpPr>
                <a:spLocks noChangeShapeType="1"/>
              </p:cNvSpPr>
              <p:nvPr/>
            </p:nvSpPr>
            <p:spPr bwMode="auto">
              <a:xfrm>
                <a:off x="2438" y="32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7" name="Line 732"/>
              <p:cNvSpPr>
                <a:spLocks noChangeShapeType="1"/>
              </p:cNvSpPr>
              <p:nvPr/>
            </p:nvSpPr>
            <p:spPr bwMode="auto">
              <a:xfrm>
                <a:off x="2438" y="32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8" name="Line 733"/>
              <p:cNvSpPr>
                <a:spLocks noChangeShapeType="1"/>
              </p:cNvSpPr>
              <p:nvPr/>
            </p:nvSpPr>
            <p:spPr bwMode="auto">
              <a:xfrm>
                <a:off x="2438" y="33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09" name="Line 734"/>
              <p:cNvSpPr>
                <a:spLocks noChangeShapeType="1"/>
              </p:cNvSpPr>
              <p:nvPr/>
            </p:nvSpPr>
            <p:spPr bwMode="auto">
              <a:xfrm>
                <a:off x="2438" y="33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0" name="Line 735"/>
              <p:cNvSpPr>
                <a:spLocks noChangeShapeType="1"/>
              </p:cNvSpPr>
              <p:nvPr/>
            </p:nvSpPr>
            <p:spPr bwMode="auto">
              <a:xfrm>
                <a:off x="2438" y="331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1" name="Line 736"/>
              <p:cNvSpPr>
                <a:spLocks noChangeShapeType="1"/>
              </p:cNvSpPr>
              <p:nvPr/>
            </p:nvSpPr>
            <p:spPr bwMode="auto">
              <a:xfrm>
                <a:off x="2438" y="33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2" name="Line 737"/>
              <p:cNvSpPr>
                <a:spLocks noChangeShapeType="1"/>
              </p:cNvSpPr>
              <p:nvPr/>
            </p:nvSpPr>
            <p:spPr bwMode="auto">
              <a:xfrm>
                <a:off x="2438" y="33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3" name="Line 738"/>
              <p:cNvSpPr>
                <a:spLocks noChangeShapeType="1"/>
              </p:cNvSpPr>
              <p:nvPr/>
            </p:nvSpPr>
            <p:spPr bwMode="auto">
              <a:xfrm>
                <a:off x="2438" y="33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4" name="Line 739"/>
              <p:cNvSpPr>
                <a:spLocks noChangeShapeType="1"/>
              </p:cNvSpPr>
              <p:nvPr/>
            </p:nvSpPr>
            <p:spPr bwMode="auto">
              <a:xfrm>
                <a:off x="2438" y="33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5" name="Line 740"/>
              <p:cNvSpPr>
                <a:spLocks noChangeShapeType="1"/>
              </p:cNvSpPr>
              <p:nvPr/>
            </p:nvSpPr>
            <p:spPr bwMode="auto">
              <a:xfrm>
                <a:off x="2438" y="33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6" name="Line 741"/>
              <p:cNvSpPr>
                <a:spLocks noChangeShapeType="1"/>
              </p:cNvSpPr>
              <p:nvPr/>
            </p:nvSpPr>
            <p:spPr bwMode="auto">
              <a:xfrm>
                <a:off x="2438" y="33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7" name="Line 742"/>
              <p:cNvSpPr>
                <a:spLocks noChangeShapeType="1"/>
              </p:cNvSpPr>
              <p:nvPr/>
            </p:nvSpPr>
            <p:spPr bwMode="auto">
              <a:xfrm>
                <a:off x="2438" y="33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8" name="Line 743"/>
              <p:cNvSpPr>
                <a:spLocks noChangeShapeType="1"/>
              </p:cNvSpPr>
              <p:nvPr/>
            </p:nvSpPr>
            <p:spPr bwMode="auto">
              <a:xfrm>
                <a:off x="2438" y="33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19" name="Line 744"/>
              <p:cNvSpPr>
                <a:spLocks noChangeShapeType="1"/>
              </p:cNvSpPr>
              <p:nvPr/>
            </p:nvSpPr>
            <p:spPr bwMode="auto">
              <a:xfrm>
                <a:off x="2438" y="336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0" name="Line 745"/>
              <p:cNvSpPr>
                <a:spLocks noChangeShapeType="1"/>
              </p:cNvSpPr>
              <p:nvPr/>
            </p:nvSpPr>
            <p:spPr bwMode="auto">
              <a:xfrm>
                <a:off x="2438" y="33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1" name="Line 746"/>
              <p:cNvSpPr>
                <a:spLocks noChangeShapeType="1"/>
              </p:cNvSpPr>
              <p:nvPr/>
            </p:nvSpPr>
            <p:spPr bwMode="auto">
              <a:xfrm>
                <a:off x="2438" y="33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2" name="Line 747"/>
              <p:cNvSpPr>
                <a:spLocks noChangeShapeType="1"/>
              </p:cNvSpPr>
              <p:nvPr/>
            </p:nvSpPr>
            <p:spPr bwMode="auto">
              <a:xfrm>
                <a:off x="2438" y="33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3" name="Line 748"/>
              <p:cNvSpPr>
                <a:spLocks noChangeShapeType="1"/>
              </p:cNvSpPr>
              <p:nvPr/>
            </p:nvSpPr>
            <p:spPr bwMode="auto">
              <a:xfrm>
                <a:off x="2438" y="33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4" name="Line 749"/>
              <p:cNvSpPr>
                <a:spLocks noChangeShapeType="1"/>
              </p:cNvSpPr>
              <p:nvPr/>
            </p:nvSpPr>
            <p:spPr bwMode="auto">
              <a:xfrm>
                <a:off x="2438" y="33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5" name="Line 750"/>
              <p:cNvSpPr>
                <a:spLocks noChangeShapeType="1"/>
              </p:cNvSpPr>
              <p:nvPr/>
            </p:nvSpPr>
            <p:spPr bwMode="auto">
              <a:xfrm>
                <a:off x="2438" y="33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6" name="Line 751"/>
              <p:cNvSpPr>
                <a:spLocks noChangeShapeType="1"/>
              </p:cNvSpPr>
              <p:nvPr/>
            </p:nvSpPr>
            <p:spPr bwMode="auto">
              <a:xfrm>
                <a:off x="2438" y="34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7" name="Line 752"/>
              <p:cNvSpPr>
                <a:spLocks noChangeShapeType="1"/>
              </p:cNvSpPr>
              <p:nvPr/>
            </p:nvSpPr>
            <p:spPr bwMode="auto">
              <a:xfrm>
                <a:off x="2438" y="341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8" name="Line 753"/>
              <p:cNvSpPr>
                <a:spLocks noChangeShapeType="1"/>
              </p:cNvSpPr>
              <p:nvPr/>
            </p:nvSpPr>
            <p:spPr bwMode="auto">
              <a:xfrm>
                <a:off x="2438" y="34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29" name="Line 754"/>
              <p:cNvSpPr>
                <a:spLocks noChangeShapeType="1"/>
              </p:cNvSpPr>
              <p:nvPr/>
            </p:nvSpPr>
            <p:spPr bwMode="auto">
              <a:xfrm>
                <a:off x="2438" y="34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0" name="Line 755"/>
              <p:cNvSpPr>
                <a:spLocks noChangeShapeType="1"/>
              </p:cNvSpPr>
              <p:nvPr/>
            </p:nvSpPr>
            <p:spPr bwMode="auto">
              <a:xfrm>
                <a:off x="2438" y="34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1" name="Line 756"/>
              <p:cNvSpPr>
                <a:spLocks noChangeShapeType="1"/>
              </p:cNvSpPr>
              <p:nvPr/>
            </p:nvSpPr>
            <p:spPr bwMode="auto">
              <a:xfrm>
                <a:off x="2438" y="34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2" name="Line 757"/>
              <p:cNvSpPr>
                <a:spLocks noChangeShapeType="1"/>
              </p:cNvSpPr>
              <p:nvPr/>
            </p:nvSpPr>
            <p:spPr bwMode="auto">
              <a:xfrm>
                <a:off x="2438" y="34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3" name="Line 758"/>
              <p:cNvSpPr>
                <a:spLocks noChangeShapeType="1"/>
              </p:cNvSpPr>
              <p:nvPr/>
            </p:nvSpPr>
            <p:spPr bwMode="auto">
              <a:xfrm>
                <a:off x="2438" y="344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4" name="Line 759"/>
              <p:cNvSpPr>
                <a:spLocks noChangeShapeType="1"/>
              </p:cNvSpPr>
              <p:nvPr/>
            </p:nvSpPr>
            <p:spPr bwMode="auto">
              <a:xfrm>
                <a:off x="2438" y="345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5" name="Line 760"/>
              <p:cNvSpPr>
                <a:spLocks noChangeShapeType="1"/>
              </p:cNvSpPr>
              <p:nvPr/>
            </p:nvSpPr>
            <p:spPr bwMode="auto">
              <a:xfrm>
                <a:off x="2438" y="34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6" name="Line 761"/>
              <p:cNvSpPr>
                <a:spLocks noChangeShapeType="1"/>
              </p:cNvSpPr>
              <p:nvPr/>
            </p:nvSpPr>
            <p:spPr bwMode="auto">
              <a:xfrm>
                <a:off x="2438" y="34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7" name="Line 762"/>
              <p:cNvSpPr>
                <a:spLocks noChangeShapeType="1"/>
              </p:cNvSpPr>
              <p:nvPr/>
            </p:nvSpPr>
            <p:spPr bwMode="auto">
              <a:xfrm>
                <a:off x="2438" y="34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8" name="Line 763"/>
              <p:cNvSpPr>
                <a:spLocks noChangeShapeType="1"/>
              </p:cNvSpPr>
              <p:nvPr/>
            </p:nvSpPr>
            <p:spPr bwMode="auto">
              <a:xfrm>
                <a:off x="2438" y="34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39" name="Line 764"/>
              <p:cNvSpPr>
                <a:spLocks noChangeShapeType="1"/>
              </p:cNvSpPr>
              <p:nvPr/>
            </p:nvSpPr>
            <p:spPr bwMode="auto">
              <a:xfrm>
                <a:off x="2438" y="34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0" name="Line 765"/>
              <p:cNvSpPr>
                <a:spLocks noChangeShapeType="1"/>
              </p:cNvSpPr>
              <p:nvPr/>
            </p:nvSpPr>
            <p:spPr bwMode="auto">
              <a:xfrm>
                <a:off x="2438" y="34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1" name="Line 766"/>
              <p:cNvSpPr>
                <a:spLocks noChangeShapeType="1"/>
              </p:cNvSpPr>
              <p:nvPr/>
            </p:nvSpPr>
            <p:spPr bwMode="auto">
              <a:xfrm>
                <a:off x="2438" y="34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2" name="Line 767"/>
              <p:cNvSpPr>
                <a:spLocks noChangeShapeType="1"/>
              </p:cNvSpPr>
              <p:nvPr/>
            </p:nvSpPr>
            <p:spPr bwMode="auto">
              <a:xfrm>
                <a:off x="2438" y="349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3" name="Line 768"/>
              <p:cNvSpPr>
                <a:spLocks noChangeShapeType="1"/>
              </p:cNvSpPr>
              <p:nvPr/>
            </p:nvSpPr>
            <p:spPr bwMode="auto">
              <a:xfrm>
                <a:off x="2438" y="35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4" name="Line 769"/>
              <p:cNvSpPr>
                <a:spLocks noChangeShapeType="1"/>
              </p:cNvSpPr>
              <p:nvPr/>
            </p:nvSpPr>
            <p:spPr bwMode="auto">
              <a:xfrm>
                <a:off x="2438" y="35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5" name="Line 770"/>
              <p:cNvSpPr>
                <a:spLocks noChangeShapeType="1"/>
              </p:cNvSpPr>
              <p:nvPr/>
            </p:nvSpPr>
            <p:spPr bwMode="auto">
              <a:xfrm>
                <a:off x="2438" y="35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6" name="Line 771"/>
              <p:cNvSpPr>
                <a:spLocks noChangeShapeType="1"/>
              </p:cNvSpPr>
              <p:nvPr/>
            </p:nvSpPr>
            <p:spPr bwMode="auto">
              <a:xfrm>
                <a:off x="2438" y="35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7" name="Line 772"/>
              <p:cNvSpPr>
                <a:spLocks noChangeShapeType="1"/>
              </p:cNvSpPr>
              <p:nvPr/>
            </p:nvSpPr>
            <p:spPr bwMode="auto">
              <a:xfrm>
                <a:off x="2438" y="352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8" name="Line 773"/>
              <p:cNvSpPr>
                <a:spLocks noChangeShapeType="1"/>
              </p:cNvSpPr>
              <p:nvPr/>
            </p:nvSpPr>
            <p:spPr bwMode="auto">
              <a:xfrm>
                <a:off x="2438" y="35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49" name="Line 774"/>
              <p:cNvSpPr>
                <a:spLocks noChangeShapeType="1"/>
              </p:cNvSpPr>
              <p:nvPr/>
            </p:nvSpPr>
            <p:spPr bwMode="auto">
              <a:xfrm>
                <a:off x="2438" y="35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0" name="Line 775"/>
              <p:cNvSpPr>
                <a:spLocks noChangeShapeType="1"/>
              </p:cNvSpPr>
              <p:nvPr/>
            </p:nvSpPr>
            <p:spPr bwMode="auto">
              <a:xfrm>
                <a:off x="2438" y="35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1" name="Line 776"/>
              <p:cNvSpPr>
                <a:spLocks noChangeShapeType="1"/>
              </p:cNvSpPr>
              <p:nvPr/>
            </p:nvSpPr>
            <p:spPr bwMode="auto">
              <a:xfrm>
                <a:off x="2438" y="35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2" name="Line 777"/>
              <p:cNvSpPr>
                <a:spLocks noChangeShapeType="1"/>
              </p:cNvSpPr>
              <p:nvPr/>
            </p:nvSpPr>
            <p:spPr bwMode="auto">
              <a:xfrm>
                <a:off x="2438" y="35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3" name="Line 778"/>
              <p:cNvSpPr>
                <a:spLocks noChangeShapeType="1"/>
              </p:cNvSpPr>
              <p:nvPr/>
            </p:nvSpPr>
            <p:spPr bwMode="auto">
              <a:xfrm>
                <a:off x="2438" y="35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4" name="Line 779"/>
              <p:cNvSpPr>
                <a:spLocks noChangeShapeType="1"/>
              </p:cNvSpPr>
              <p:nvPr/>
            </p:nvSpPr>
            <p:spPr bwMode="auto">
              <a:xfrm>
                <a:off x="2438" y="35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5" name="Line 780"/>
              <p:cNvSpPr>
                <a:spLocks noChangeShapeType="1"/>
              </p:cNvSpPr>
              <p:nvPr/>
            </p:nvSpPr>
            <p:spPr bwMode="auto">
              <a:xfrm>
                <a:off x="2438" y="35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6" name="Line 781"/>
              <p:cNvSpPr>
                <a:spLocks noChangeShapeType="1"/>
              </p:cNvSpPr>
              <p:nvPr/>
            </p:nvSpPr>
            <p:spPr bwMode="auto">
              <a:xfrm>
                <a:off x="2438" y="357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7" name="Line 782"/>
              <p:cNvSpPr>
                <a:spLocks noChangeShapeType="1"/>
              </p:cNvSpPr>
              <p:nvPr/>
            </p:nvSpPr>
            <p:spPr bwMode="auto">
              <a:xfrm>
                <a:off x="2438" y="35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8" name="Line 783"/>
              <p:cNvSpPr>
                <a:spLocks noChangeShapeType="1"/>
              </p:cNvSpPr>
              <p:nvPr/>
            </p:nvSpPr>
            <p:spPr bwMode="auto">
              <a:xfrm>
                <a:off x="2438" y="35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59" name="Line 784"/>
              <p:cNvSpPr>
                <a:spLocks noChangeShapeType="1"/>
              </p:cNvSpPr>
              <p:nvPr/>
            </p:nvSpPr>
            <p:spPr bwMode="auto">
              <a:xfrm>
                <a:off x="2438" y="35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0" name="Line 785"/>
              <p:cNvSpPr>
                <a:spLocks noChangeShapeType="1"/>
              </p:cNvSpPr>
              <p:nvPr/>
            </p:nvSpPr>
            <p:spPr bwMode="auto">
              <a:xfrm>
                <a:off x="2438" y="36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1" name="Line 786"/>
              <p:cNvSpPr>
                <a:spLocks noChangeShapeType="1"/>
              </p:cNvSpPr>
              <p:nvPr/>
            </p:nvSpPr>
            <p:spPr bwMode="auto">
              <a:xfrm>
                <a:off x="2438" y="36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2" name="Line 787"/>
              <p:cNvSpPr>
                <a:spLocks noChangeShapeType="1"/>
              </p:cNvSpPr>
              <p:nvPr/>
            </p:nvSpPr>
            <p:spPr bwMode="auto">
              <a:xfrm>
                <a:off x="2438" y="36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3" name="Line 788"/>
              <p:cNvSpPr>
                <a:spLocks noChangeShapeType="1"/>
              </p:cNvSpPr>
              <p:nvPr/>
            </p:nvSpPr>
            <p:spPr bwMode="auto">
              <a:xfrm>
                <a:off x="2438" y="36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4" name="Line 789"/>
              <p:cNvSpPr>
                <a:spLocks noChangeShapeType="1"/>
              </p:cNvSpPr>
              <p:nvPr/>
            </p:nvSpPr>
            <p:spPr bwMode="auto">
              <a:xfrm>
                <a:off x="2438" y="36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5" name="Line 790"/>
              <p:cNvSpPr>
                <a:spLocks noChangeShapeType="1"/>
              </p:cNvSpPr>
              <p:nvPr/>
            </p:nvSpPr>
            <p:spPr bwMode="auto">
              <a:xfrm>
                <a:off x="2438" y="36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6" name="Line 791"/>
              <p:cNvSpPr>
                <a:spLocks noChangeShapeType="1"/>
              </p:cNvSpPr>
              <p:nvPr/>
            </p:nvSpPr>
            <p:spPr bwMode="auto">
              <a:xfrm>
                <a:off x="2438" y="36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7" name="Line 792"/>
              <p:cNvSpPr>
                <a:spLocks noChangeShapeType="1"/>
              </p:cNvSpPr>
              <p:nvPr/>
            </p:nvSpPr>
            <p:spPr bwMode="auto">
              <a:xfrm>
                <a:off x="2438" y="36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8" name="Line 793"/>
              <p:cNvSpPr>
                <a:spLocks noChangeShapeType="1"/>
              </p:cNvSpPr>
              <p:nvPr/>
            </p:nvSpPr>
            <p:spPr bwMode="auto">
              <a:xfrm>
                <a:off x="2438" y="36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69" name="Line 794"/>
              <p:cNvSpPr>
                <a:spLocks noChangeShapeType="1"/>
              </p:cNvSpPr>
              <p:nvPr/>
            </p:nvSpPr>
            <p:spPr bwMode="auto">
              <a:xfrm>
                <a:off x="2438" y="36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0" name="Line 795"/>
              <p:cNvSpPr>
                <a:spLocks noChangeShapeType="1"/>
              </p:cNvSpPr>
              <p:nvPr/>
            </p:nvSpPr>
            <p:spPr bwMode="auto">
              <a:xfrm>
                <a:off x="2438" y="366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1" name="Line 796"/>
              <p:cNvSpPr>
                <a:spLocks noChangeShapeType="1"/>
              </p:cNvSpPr>
              <p:nvPr/>
            </p:nvSpPr>
            <p:spPr bwMode="auto">
              <a:xfrm>
                <a:off x="2438" y="36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2" name="Line 797"/>
              <p:cNvSpPr>
                <a:spLocks noChangeShapeType="1"/>
              </p:cNvSpPr>
              <p:nvPr/>
            </p:nvSpPr>
            <p:spPr bwMode="auto">
              <a:xfrm>
                <a:off x="2438" y="36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3" name="Line 798"/>
              <p:cNvSpPr>
                <a:spLocks noChangeShapeType="1"/>
              </p:cNvSpPr>
              <p:nvPr/>
            </p:nvSpPr>
            <p:spPr bwMode="auto">
              <a:xfrm>
                <a:off x="2438" y="36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4" name="Line 799"/>
              <p:cNvSpPr>
                <a:spLocks noChangeShapeType="1"/>
              </p:cNvSpPr>
              <p:nvPr/>
            </p:nvSpPr>
            <p:spPr bwMode="auto">
              <a:xfrm>
                <a:off x="2438" y="36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5" name="Line 800"/>
              <p:cNvSpPr>
                <a:spLocks noChangeShapeType="1"/>
              </p:cNvSpPr>
              <p:nvPr/>
            </p:nvSpPr>
            <p:spPr bwMode="auto">
              <a:xfrm>
                <a:off x="2438" y="36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6" name="Line 801"/>
              <p:cNvSpPr>
                <a:spLocks noChangeShapeType="1"/>
              </p:cNvSpPr>
              <p:nvPr/>
            </p:nvSpPr>
            <p:spPr bwMode="auto">
              <a:xfrm>
                <a:off x="2438" y="36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7" name="Line 802"/>
              <p:cNvSpPr>
                <a:spLocks noChangeShapeType="1"/>
              </p:cNvSpPr>
              <p:nvPr/>
            </p:nvSpPr>
            <p:spPr bwMode="auto">
              <a:xfrm>
                <a:off x="2438" y="37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8" name="Line 803"/>
              <p:cNvSpPr>
                <a:spLocks noChangeShapeType="1"/>
              </p:cNvSpPr>
              <p:nvPr/>
            </p:nvSpPr>
            <p:spPr bwMode="auto">
              <a:xfrm>
                <a:off x="2438" y="37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79" name="Line 804"/>
              <p:cNvSpPr>
                <a:spLocks noChangeShapeType="1"/>
              </p:cNvSpPr>
              <p:nvPr/>
            </p:nvSpPr>
            <p:spPr bwMode="auto">
              <a:xfrm>
                <a:off x="2438" y="371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0" name="Line 805"/>
              <p:cNvSpPr>
                <a:spLocks noChangeShapeType="1"/>
              </p:cNvSpPr>
              <p:nvPr/>
            </p:nvSpPr>
            <p:spPr bwMode="auto">
              <a:xfrm>
                <a:off x="2438" y="37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1" name="Line 806"/>
              <p:cNvSpPr>
                <a:spLocks noChangeShapeType="1"/>
              </p:cNvSpPr>
              <p:nvPr/>
            </p:nvSpPr>
            <p:spPr bwMode="auto">
              <a:xfrm>
                <a:off x="2438" y="37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2" name="Line 807"/>
              <p:cNvSpPr>
                <a:spLocks noChangeShapeType="1"/>
              </p:cNvSpPr>
              <p:nvPr/>
            </p:nvSpPr>
            <p:spPr bwMode="auto">
              <a:xfrm>
                <a:off x="2438" y="37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783" name="Line 808"/>
              <p:cNvSpPr>
                <a:spLocks noChangeShapeType="1"/>
              </p:cNvSpPr>
              <p:nvPr/>
            </p:nvSpPr>
            <p:spPr bwMode="auto">
              <a:xfrm>
                <a:off x="2438" y="37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79210" name="Group 1010"/>
            <p:cNvGrpSpPr>
              <a:grpSpLocks/>
            </p:cNvGrpSpPr>
            <p:nvPr/>
          </p:nvGrpSpPr>
          <p:grpSpPr bwMode="auto">
            <a:xfrm>
              <a:off x="2438" y="2563"/>
              <a:ext cx="1531" cy="1498"/>
              <a:chOff x="2438" y="2563"/>
              <a:chExt cx="1531" cy="1498"/>
            </a:xfrm>
          </p:grpSpPr>
          <p:sp>
            <p:nvSpPr>
              <p:cNvPr id="179384" name="Line 810"/>
              <p:cNvSpPr>
                <a:spLocks noChangeShapeType="1"/>
              </p:cNvSpPr>
              <p:nvPr/>
            </p:nvSpPr>
            <p:spPr bwMode="auto">
              <a:xfrm>
                <a:off x="2438" y="374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85" name="Line 811"/>
              <p:cNvSpPr>
                <a:spLocks noChangeShapeType="1"/>
              </p:cNvSpPr>
              <p:nvPr/>
            </p:nvSpPr>
            <p:spPr bwMode="auto">
              <a:xfrm>
                <a:off x="2438" y="37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86" name="Line 812"/>
              <p:cNvSpPr>
                <a:spLocks noChangeShapeType="1"/>
              </p:cNvSpPr>
              <p:nvPr/>
            </p:nvSpPr>
            <p:spPr bwMode="auto">
              <a:xfrm>
                <a:off x="2438" y="37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87" name="Line 813"/>
              <p:cNvSpPr>
                <a:spLocks noChangeShapeType="1"/>
              </p:cNvSpPr>
              <p:nvPr/>
            </p:nvSpPr>
            <p:spPr bwMode="auto">
              <a:xfrm>
                <a:off x="2438" y="37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88" name="Line 814"/>
              <p:cNvSpPr>
                <a:spLocks noChangeShapeType="1"/>
              </p:cNvSpPr>
              <p:nvPr/>
            </p:nvSpPr>
            <p:spPr bwMode="auto">
              <a:xfrm>
                <a:off x="2438" y="37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89" name="Line 815"/>
              <p:cNvSpPr>
                <a:spLocks noChangeShapeType="1"/>
              </p:cNvSpPr>
              <p:nvPr/>
            </p:nvSpPr>
            <p:spPr bwMode="auto">
              <a:xfrm>
                <a:off x="2438" y="37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0" name="Line 816"/>
              <p:cNvSpPr>
                <a:spLocks noChangeShapeType="1"/>
              </p:cNvSpPr>
              <p:nvPr/>
            </p:nvSpPr>
            <p:spPr bwMode="auto">
              <a:xfrm>
                <a:off x="2438" y="37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1" name="Line 817"/>
              <p:cNvSpPr>
                <a:spLocks noChangeShapeType="1"/>
              </p:cNvSpPr>
              <p:nvPr/>
            </p:nvSpPr>
            <p:spPr bwMode="auto">
              <a:xfrm>
                <a:off x="2438" y="37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2" name="Line 818"/>
              <p:cNvSpPr>
                <a:spLocks noChangeShapeType="1"/>
              </p:cNvSpPr>
              <p:nvPr/>
            </p:nvSpPr>
            <p:spPr bwMode="auto">
              <a:xfrm>
                <a:off x="2438" y="37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3" name="Line 819"/>
              <p:cNvSpPr>
                <a:spLocks noChangeShapeType="1"/>
              </p:cNvSpPr>
              <p:nvPr/>
            </p:nvSpPr>
            <p:spPr bwMode="auto">
              <a:xfrm>
                <a:off x="2438" y="379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4" name="Line 820"/>
              <p:cNvSpPr>
                <a:spLocks noChangeShapeType="1"/>
              </p:cNvSpPr>
              <p:nvPr/>
            </p:nvSpPr>
            <p:spPr bwMode="auto">
              <a:xfrm>
                <a:off x="2438" y="37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5" name="Line 821"/>
              <p:cNvSpPr>
                <a:spLocks noChangeShapeType="1"/>
              </p:cNvSpPr>
              <p:nvPr/>
            </p:nvSpPr>
            <p:spPr bwMode="auto">
              <a:xfrm>
                <a:off x="2438" y="38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6" name="Line 822"/>
              <p:cNvSpPr>
                <a:spLocks noChangeShapeType="1"/>
              </p:cNvSpPr>
              <p:nvPr/>
            </p:nvSpPr>
            <p:spPr bwMode="auto">
              <a:xfrm>
                <a:off x="2438" y="38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7" name="Line 823"/>
              <p:cNvSpPr>
                <a:spLocks noChangeShapeType="1"/>
              </p:cNvSpPr>
              <p:nvPr/>
            </p:nvSpPr>
            <p:spPr bwMode="auto">
              <a:xfrm>
                <a:off x="2438" y="38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8" name="Line 824"/>
              <p:cNvSpPr>
                <a:spLocks noChangeShapeType="1"/>
              </p:cNvSpPr>
              <p:nvPr/>
            </p:nvSpPr>
            <p:spPr bwMode="auto">
              <a:xfrm>
                <a:off x="2438" y="38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399" name="Line 825"/>
              <p:cNvSpPr>
                <a:spLocks noChangeShapeType="1"/>
              </p:cNvSpPr>
              <p:nvPr/>
            </p:nvSpPr>
            <p:spPr bwMode="auto">
              <a:xfrm>
                <a:off x="2438" y="38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0" name="Line 826"/>
              <p:cNvSpPr>
                <a:spLocks noChangeShapeType="1"/>
              </p:cNvSpPr>
              <p:nvPr/>
            </p:nvSpPr>
            <p:spPr bwMode="auto">
              <a:xfrm>
                <a:off x="2438" y="38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1" name="Line 827"/>
              <p:cNvSpPr>
                <a:spLocks noChangeShapeType="1"/>
              </p:cNvSpPr>
              <p:nvPr/>
            </p:nvSpPr>
            <p:spPr bwMode="auto">
              <a:xfrm>
                <a:off x="2438" y="38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2" name="Line 828"/>
              <p:cNvSpPr>
                <a:spLocks noChangeShapeType="1"/>
              </p:cNvSpPr>
              <p:nvPr/>
            </p:nvSpPr>
            <p:spPr bwMode="auto">
              <a:xfrm>
                <a:off x="2438" y="38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3" name="Line 829"/>
              <p:cNvSpPr>
                <a:spLocks noChangeShapeType="1"/>
              </p:cNvSpPr>
              <p:nvPr/>
            </p:nvSpPr>
            <p:spPr bwMode="auto">
              <a:xfrm>
                <a:off x="2438" y="38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4" name="Line 830"/>
              <p:cNvSpPr>
                <a:spLocks noChangeShapeType="1"/>
              </p:cNvSpPr>
              <p:nvPr/>
            </p:nvSpPr>
            <p:spPr bwMode="auto">
              <a:xfrm>
                <a:off x="2438" y="38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5" name="Line 831"/>
              <p:cNvSpPr>
                <a:spLocks noChangeShapeType="1"/>
              </p:cNvSpPr>
              <p:nvPr/>
            </p:nvSpPr>
            <p:spPr bwMode="auto">
              <a:xfrm>
                <a:off x="2438" y="386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6" name="Line 832"/>
              <p:cNvSpPr>
                <a:spLocks noChangeShapeType="1"/>
              </p:cNvSpPr>
              <p:nvPr/>
            </p:nvSpPr>
            <p:spPr bwMode="auto">
              <a:xfrm>
                <a:off x="2438" y="38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7" name="Line 833"/>
              <p:cNvSpPr>
                <a:spLocks noChangeShapeType="1"/>
              </p:cNvSpPr>
              <p:nvPr/>
            </p:nvSpPr>
            <p:spPr bwMode="auto">
              <a:xfrm>
                <a:off x="2438" y="387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8" name="Line 834"/>
              <p:cNvSpPr>
                <a:spLocks noChangeShapeType="1"/>
              </p:cNvSpPr>
              <p:nvPr/>
            </p:nvSpPr>
            <p:spPr bwMode="auto">
              <a:xfrm>
                <a:off x="2438" y="38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09" name="Line 835"/>
              <p:cNvSpPr>
                <a:spLocks noChangeShapeType="1"/>
              </p:cNvSpPr>
              <p:nvPr/>
            </p:nvSpPr>
            <p:spPr bwMode="auto">
              <a:xfrm>
                <a:off x="2438" y="38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0" name="Line 836"/>
              <p:cNvSpPr>
                <a:spLocks noChangeShapeType="1"/>
              </p:cNvSpPr>
              <p:nvPr/>
            </p:nvSpPr>
            <p:spPr bwMode="auto">
              <a:xfrm>
                <a:off x="2438" y="38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1" name="Line 837"/>
              <p:cNvSpPr>
                <a:spLocks noChangeShapeType="1"/>
              </p:cNvSpPr>
              <p:nvPr/>
            </p:nvSpPr>
            <p:spPr bwMode="auto">
              <a:xfrm>
                <a:off x="2438" y="38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2" name="Line 838"/>
              <p:cNvSpPr>
                <a:spLocks noChangeShapeType="1"/>
              </p:cNvSpPr>
              <p:nvPr/>
            </p:nvSpPr>
            <p:spPr bwMode="auto">
              <a:xfrm>
                <a:off x="2438" y="39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3" name="Line 839"/>
              <p:cNvSpPr>
                <a:spLocks noChangeShapeType="1"/>
              </p:cNvSpPr>
              <p:nvPr/>
            </p:nvSpPr>
            <p:spPr bwMode="auto">
              <a:xfrm>
                <a:off x="2438" y="39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4" name="Line 840"/>
              <p:cNvSpPr>
                <a:spLocks noChangeShapeType="1"/>
              </p:cNvSpPr>
              <p:nvPr/>
            </p:nvSpPr>
            <p:spPr bwMode="auto">
              <a:xfrm>
                <a:off x="2438" y="39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5" name="Line 841"/>
              <p:cNvSpPr>
                <a:spLocks noChangeShapeType="1"/>
              </p:cNvSpPr>
              <p:nvPr/>
            </p:nvSpPr>
            <p:spPr bwMode="auto">
              <a:xfrm>
                <a:off x="2438" y="39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6" name="Line 842"/>
              <p:cNvSpPr>
                <a:spLocks noChangeShapeType="1"/>
              </p:cNvSpPr>
              <p:nvPr/>
            </p:nvSpPr>
            <p:spPr bwMode="auto">
              <a:xfrm>
                <a:off x="2438" y="392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7" name="Line 843"/>
              <p:cNvSpPr>
                <a:spLocks noChangeShapeType="1"/>
              </p:cNvSpPr>
              <p:nvPr/>
            </p:nvSpPr>
            <p:spPr bwMode="auto">
              <a:xfrm>
                <a:off x="2438" y="39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8" name="Line 844"/>
              <p:cNvSpPr>
                <a:spLocks noChangeShapeType="1"/>
              </p:cNvSpPr>
              <p:nvPr/>
            </p:nvSpPr>
            <p:spPr bwMode="auto">
              <a:xfrm>
                <a:off x="2438" y="39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19" name="Line 845"/>
              <p:cNvSpPr>
                <a:spLocks noChangeShapeType="1"/>
              </p:cNvSpPr>
              <p:nvPr/>
            </p:nvSpPr>
            <p:spPr bwMode="auto">
              <a:xfrm>
                <a:off x="2438" y="394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0" name="Line 846"/>
              <p:cNvSpPr>
                <a:spLocks noChangeShapeType="1"/>
              </p:cNvSpPr>
              <p:nvPr/>
            </p:nvSpPr>
            <p:spPr bwMode="auto">
              <a:xfrm>
                <a:off x="2438" y="39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1" name="Line 847"/>
              <p:cNvSpPr>
                <a:spLocks noChangeShapeType="1"/>
              </p:cNvSpPr>
              <p:nvPr/>
            </p:nvSpPr>
            <p:spPr bwMode="auto">
              <a:xfrm>
                <a:off x="2438" y="395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2" name="Line 848"/>
              <p:cNvSpPr>
                <a:spLocks noChangeShapeType="1"/>
              </p:cNvSpPr>
              <p:nvPr/>
            </p:nvSpPr>
            <p:spPr bwMode="auto">
              <a:xfrm>
                <a:off x="2438" y="39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3" name="Line 849"/>
              <p:cNvSpPr>
                <a:spLocks noChangeShapeType="1"/>
              </p:cNvSpPr>
              <p:nvPr/>
            </p:nvSpPr>
            <p:spPr bwMode="auto">
              <a:xfrm>
                <a:off x="2438" y="39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4" name="Line 850"/>
              <p:cNvSpPr>
                <a:spLocks noChangeShapeType="1"/>
              </p:cNvSpPr>
              <p:nvPr/>
            </p:nvSpPr>
            <p:spPr bwMode="auto">
              <a:xfrm>
                <a:off x="2438" y="39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5" name="Line 851"/>
              <p:cNvSpPr>
                <a:spLocks noChangeShapeType="1"/>
              </p:cNvSpPr>
              <p:nvPr/>
            </p:nvSpPr>
            <p:spPr bwMode="auto">
              <a:xfrm>
                <a:off x="2438" y="39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6" name="Line 852"/>
              <p:cNvSpPr>
                <a:spLocks noChangeShapeType="1"/>
              </p:cNvSpPr>
              <p:nvPr/>
            </p:nvSpPr>
            <p:spPr bwMode="auto">
              <a:xfrm>
                <a:off x="2438" y="39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7" name="Line 853"/>
              <p:cNvSpPr>
                <a:spLocks noChangeShapeType="1"/>
              </p:cNvSpPr>
              <p:nvPr/>
            </p:nvSpPr>
            <p:spPr bwMode="auto">
              <a:xfrm>
                <a:off x="2438" y="39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8" name="Line 854"/>
              <p:cNvSpPr>
                <a:spLocks noChangeShapeType="1"/>
              </p:cNvSpPr>
              <p:nvPr/>
            </p:nvSpPr>
            <p:spPr bwMode="auto">
              <a:xfrm>
                <a:off x="2438" y="39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29" name="Line 855"/>
              <p:cNvSpPr>
                <a:spLocks noChangeShapeType="1"/>
              </p:cNvSpPr>
              <p:nvPr/>
            </p:nvSpPr>
            <p:spPr bwMode="auto">
              <a:xfrm>
                <a:off x="2438" y="40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0" name="Line 856"/>
              <p:cNvSpPr>
                <a:spLocks noChangeShapeType="1"/>
              </p:cNvSpPr>
              <p:nvPr/>
            </p:nvSpPr>
            <p:spPr bwMode="auto">
              <a:xfrm>
                <a:off x="2438" y="400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1" name="Line 857"/>
              <p:cNvSpPr>
                <a:spLocks noChangeShapeType="1"/>
              </p:cNvSpPr>
              <p:nvPr/>
            </p:nvSpPr>
            <p:spPr bwMode="auto">
              <a:xfrm>
                <a:off x="2438" y="40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2" name="Line 858"/>
              <p:cNvSpPr>
                <a:spLocks noChangeShapeType="1"/>
              </p:cNvSpPr>
              <p:nvPr/>
            </p:nvSpPr>
            <p:spPr bwMode="auto">
              <a:xfrm>
                <a:off x="2438" y="40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3" name="Line 859"/>
              <p:cNvSpPr>
                <a:spLocks noChangeShapeType="1"/>
              </p:cNvSpPr>
              <p:nvPr/>
            </p:nvSpPr>
            <p:spPr bwMode="auto">
              <a:xfrm>
                <a:off x="2438" y="40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4" name="Line 860"/>
              <p:cNvSpPr>
                <a:spLocks noChangeShapeType="1"/>
              </p:cNvSpPr>
              <p:nvPr/>
            </p:nvSpPr>
            <p:spPr bwMode="auto">
              <a:xfrm>
                <a:off x="2438" y="40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5" name="Line 861"/>
              <p:cNvSpPr>
                <a:spLocks noChangeShapeType="1"/>
              </p:cNvSpPr>
              <p:nvPr/>
            </p:nvSpPr>
            <p:spPr bwMode="auto">
              <a:xfrm>
                <a:off x="2438" y="40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6" name="Line 862"/>
              <p:cNvSpPr>
                <a:spLocks noChangeShapeType="1"/>
              </p:cNvSpPr>
              <p:nvPr/>
            </p:nvSpPr>
            <p:spPr bwMode="auto">
              <a:xfrm>
                <a:off x="2438" y="40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7" name="Line 863"/>
              <p:cNvSpPr>
                <a:spLocks noChangeShapeType="1"/>
              </p:cNvSpPr>
              <p:nvPr/>
            </p:nvSpPr>
            <p:spPr bwMode="auto">
              <a:xfrm>
                <a:off x="2438" y="40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8" name="Line 864"/>
              <p:cNvSpPr>
                <a:spLocks noChangeShapeType="1"/>
              </p:cNvSpPr>
              <p:nvPr/>
            </p:nvSpPr>
            <p:spPr bwMode="auto">
              <a:xfrm>
                <a:off x="2438" y="40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39" name="Line 865"/>
              <p:cNvSpPr>
                <a:spLocks noChangeShapeType="1"/>
              </p:cNvSpPr>
              <p:nvPr/>
            </p:nvSpPr>
            <p:spPr bwMode="auto">
              <a:xfrm>
                <a:off x="2438" y="405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0" name="Line 866"/>
              <p:cNvSpPr>
                <a:spLocks noChangeShapeType="1"/>
              </p:cNvSpPr>
              <p:nvPr/>
            </p:nvSpPr>
            <p:spPr bwMode="auto">
              <a:xfrm>
                <a:off x="3969" y="25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1" name="Line 867"/>
              <p:cNvSpPr>
                <a:spLocks noChangeShapeType="1"/>
              </p:cNvSpPr>
              <p:nvPr/>
            </p:nvSpPr>
            <p:spPr bwMode="auto">
              <a:xfrm>
                <a:off x="3969" y="25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2" name="Line 868"/>
              <p:cNvSpPr>
                <a:spLocks noChangeShapeType="1"/>
              </p:cNvSpPr>
              <p:nvPr/>
            </p:nvSpPr>
            <p:spPr bwMode="auto">
              <a:xfrm>
                <a:off x="3969" y="25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3" name="Line 869"/>
              <p:cNvSpPr>
                <a:spLocks noChangeShapeType="1"/>
              </p:cNvSpPr>
              <p:nvPr/>
            </p:nvSpPr>
            <p:spPr bwMode="auto">
              <a:xfrm>
                <a:off x="3969" y="25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4" name="Line 870"/>
              <p:cNvSpPr>
                <a:spLocks noChangeShapeType="1"/>
              </p:cNvSpPr>
              <p:nvPr/>
            </p:nvSpPr>
            <p:spPr bwMode="auto">
              <a:xfrm>
                <a:off x="3969" y="25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5" name="Line 871"/>
              <p:cNvSpPr>
                <a:spLocks noChangeShapeType="1"/>
              </p:cNvSpPr>
              <p:nvPr/>
            </p:nvSpPr>
            <p:spPr bwMode="auto">
              <a:xfrm>
                <a:off x="3969" y="259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6" name="Line 872"/>
              <p:cNvSpPr>
                <a:spLocks noChangeShapeType="1"/>
              </p:cNvSpPr>
              <p:nvPr/>
            </p:nvSpPr>
            <p:spPr bwMode="auto">
              <a:xfrm>
                <a:off x="3969" y="259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7" name="Line 873"/>
              <p:cNvSpPr>
                <a:spLocks noChangeShapeType="1"/>
              </p:cNvSpPr>
              <p:nvPr/>
            </p:nvSpPr>
            <p:spPr bwMode="auto">
              <a:xfrm>
                <a:off x="3969" y="26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8" name="Line 874"/>
              <p:cNvSpPr>
                <a:spLocks noChangeShapeType="1"/>
              </p:cNvSpPr>
              <p:nvPr/>
            </p:nvSpPr>
            <p:spPr bwMode="auto">
              <a:xfrm>
                <a:off x="3969" y="26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49" name="Line 875"/>
              <p:cNvSpPr>
                <a:spLocks noChangeShapeType="1"/>
              </p:cNvSpPr>
              <p:nvPr/>
            </p:nvSpPr>
            <p:spPr bwMode="auto">
              <a:xfrm>
                <a:off x="3969" y="26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0" name="Line 876"/>
              <p:cNvSpPr>
                <a:spLocks noChangeShapeType="1"/>
              </p:cNvSpPr>
              <p:nvPr/>
            </p:nvSpPr>
            <p:spPr bwMode="auto">
              <a:xfrm>
                <a:off x="3969" y="26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1" name="Line 877"/>
              <p:cNvSpPr>
                <a:spLocks noChangeShapeType="1"/>
              </p:cNvSpPr>
              <p:nvPr/>
            </p:nvSpPr>
            <p:spPr bwMode="auto">
              <a:xfrm>
                <a:off x="3969" y="26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2" name="Line 878"/>
              <p:cNvSpPr>
                <a:spLocks noChangeShapeType="1"/>
              </p:cNvSpPr>
              <p:nvPr/>
            </p:nvSpPr>
            <p:spPr bwMode="auto">
              <a:xfrm>
                <a:off x="3969" y="26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3" name="Line 879"/>
              <p:cNvSpPr>
                <a:spLocks noChangeShapeType="1"/>
              </p:cNvSpPr>
              <p:nvPr/>
            </p:nvSpPr>
            <p:spPr bwMode="auto">
              <a:xfrm>
                <a:off x="3969" y="26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4" name="Line 880"/>
              <p:cNvSpPr>
                <a:spLocks noChangeShapeType="1"/>
              </p:cNvSpPr>
              <p:nvPr/>
            </p:nvSpPr>
            <p:spPr bwMode="auto">
              <a:xfrm>
                <a:off x="3969" y="26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5" name="Line 881"/>
              <p:cNvSpPr>
                <a:spLocks noChangeShapeType="1"/>
              </p:cNvSpPr>
              <p:nvPr/>
            </p:nvSpPr>
            <p:spPr bwMode="auto">
              <a:xfrm>
                <a:off x="3969" y="265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6" name="Line 882"/>
              <p:cNvSpPr>
                <a:spLocks noChangeShapeType="1"/>
              </p:cNvSpPr>
              <p:nvPr/>
            </p:nvSpPr>
            <p:spPr bwMode="auto">
              <a:xfrm>
                <a:off x="3969" y="26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7" name="Line 883"/>
              <p:cNvSpPr>
                <a:spLocks noChangeShapeType="1"/>
              </p:cNvSpPr>
              <p:nvPr/>
            </p:nvSpPr>
            <p:spPr bwMode="auto">
              <a:xfrm>
                <a:off x="3969" y="26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8" name="Line 884"/>
              <p:cNvSpPr>
                <a:spLocks noChangeShapeType="1"/>
              </p:cNvSpPr>
              <p:nvPr/>
            </p:nvSpPr>
            <p:spPr bwMode="auto">
              <a:xfrm>
                <a:off x="3969" y="26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59" name="Line 885"/>
              <p:cNvSpPr>
                <a:spLocks noChangeShapeType="1"/>
              </p:cNvSpPr>
              <p:nvPr/>
            </p:nvSpPr>
            <p:spPr bwMode="auto">
              <a:xfrm>
                <a:off x="3969" y="26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0" name="Line 886"/>
              <p:cNvSpPr>
                <a:spLocks noChangeShapeType="1"/>
              </p:cNvSpPr>
              <p:nvPr/>
            </p:nvSpPr>
            <p:spPr bwMode="auto">
              <a:xfrm>
                <a:off x="3969" y="267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1" name="Line 887"/>
              <p:cNvSpPr>
                <a:spLocks noChangeShapeType="1"/>
              </p:cNvSpPr>
              <p:nvPr/>
            </p:nvSpPr>
            <p:spPr bwMode="auto">
              <a:xfrm>
                <a:off x="3969" y="26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2" name="Line 888"/>
              <p:cNvSpPr>
                <a:spLocks noChangeShapeType="1"/>
              </p:cNvSpPr>
              <p:nvPr/>
            </p:nvSpPr>
            <p:spPr bwMode="auto">
              <a:xfrm>
                <a:off x="3969" y="26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3" name="Line 889"/>
              <p:cNvSpPr>
                <a:spLocks noChangeShapeType="1"/>
              </p:cNvSpPr>
              <p:nvPr/>
            </p:nvSpPr>
            <p:spPr bwMode="auto">
              <a:xfrm>
                <a:off x="3969" y="269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4" name="Line 890"/>
              <p:cNvSpPr>
                <a:spLocks noChangeShapeType="1"/>
              </p:cNvSpPr>
              <p:nvPr/>
            </p:nvSpPr>
            <p:spPr bwMode="auto">
              <a:xfrm>
                <a:off x="3969" y="27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5" name="Line 891"/>
              <p:cNvSpPr>
                <a:spLocks noChangeShapeType="1"/>
              </p:cNvSpPr>
              <p:nvPr/>
            </p:nvSpPr>
            <p:spPr bwMode="auto">
              <a:xfrm>
                <a:off x="3969" y="270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6" name="Line 892"/>
              <p:cNvSpPr>
                <a:spLocks noChangeShapeType="1"/>
              </p:cNvSpPr>
              <p:nvPr/>
            </p:nvSpPr>
            <p:spPr bwMode="auto">
              <a:xfrm>
                <a:off x="3969" y="271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7" name="Line 893"/>
              <p:cNvSpPr>
                <a:spLocks noChangeShapeType="1"/>
              </p:cNvSpPr>
              <p:nvPr/>
            </p:nvSpPr>
            <p:spPr bwMode="auto">
              <a:xfrm>
                <a:off x="3969" y="271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8" name="Line 894"/>
              <p:cNvSpPr>
                <a:spLocks noChangeShapeType="1"/>
              </p:cNvSpPr>
              <p:nvPr/>
            </p:nvSpPr>
            <p:spPr bwMode="auto">
              <a:xfrm>
                <a:off x="3969" y="272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69" name="Line 895"/>
              <p:cNvSpPr>
                <a:spLocks noChangeShapeType="1"/>
              </p:cNvSpPr>
              <p:nvPr/>
            </p:nvSpPr>
            <p:spPr bwMode="auto">
              <a:xfrm>
                <a:off x="3969" y="273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0" name="Line 896"/>
              <p:cNvSpPr>
                <a:spLocks noChangeShapeType="1"/>
              </p:cNvSpPr>
              <p:nvPr/>
            </p:nvSpPr>
            <p:spPr bwMode="auto">
              <a:xfrm>
                <a:off x="3969" y="273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1" name="Line 897"/>
              <p:cNvSpPr>
                <a:spLocks noChangeShapeType="1"/>
              </p:cNvSpPr>
              <p:nvPr/>
            </p:nvSpPr>
            <p:spPr bwMode="auto">
              <a:xfrm>
                <a:off x="3969" y="274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2" name="Line 898"/>
              <p:cNvSpPr>
                <a:spLocks noChangeShapeType="1"/>
              </p:cNvSpPr>
              <p:nvPr/>
            </p:nvSpPr>
            <p:spPr bwMode="auto">
              <a:xfrm>
                <a:off x="3969" y="274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3" name="Line 899"/>
              <p:cNvSpPr>
                <a:spLocks noChangeShapeType="1"/>
              </p:cNvSpPr>
              <p:nvPr/>
            </p:nvSpPr>
            <p:spPr bwMode="auto">
              <a:xfrm>
                <a:off x="3969" y="27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4" name="Line 900"/>
              <p:cNvSpPr>
                <a:spLocks noChangeShapeType="1"/>
              </p:cNvSpPr>
              <p:nvPr/>
            </p:nvSpPr>
            <p:spPr bwMode="auto">
              <a:xfrm>
                <a:off x="3969" y="275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5" name="Line 901"/>
              <p:cNvSpPr>
                <a:spLocks noChangeShapeType="1"/>
              </p:cNvSpPr>
              <p:nvPr/>
            </p:nvSpPr>
            <p:spPr bwMode="auto">
              <a:xfrm>
                <a:off x="3969" y="276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6" name="Line 902"/>
              <p:cNvSpPr>
                <a:spLocks noChangeShapeType="1"/>
              </p:cNvSpPr>
              <p:nvPr/>
            </p:nvSpPr>
            <p:spPr bwMode="auto">
              <a:xfrm>
                <a:off x="3969" y="277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7" name="Line 903"/>
              <p:cNvSpPr>
                <a:spLocks noChangeShapeType="1"/>
              </p:cNvSpPr>
              <p:nvPr/>
            </p:nvSpPr>
            <p:spPr bwMode="auto">
              <a:xfrm>
                <a:off x="3969" y="277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8" name="Line 904"/>
              <p:cNvSpPr>
                <a:spLocks noChangeShapeType="1"/>
              </p:cNvSpPr>
              <p:nvPr/>
            </p:nvSpPr>
            <p:spPr bwMode="auto">
              <a:xfrm>
                <a:off x="3969" y="27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79" name="Line 905"/>
              <p:cNvSpPr>
                <a:spLocks noChangeShapeType="1"/>
              </p:cNvSpPr>
              <p:nvPr/>
            </p:nvSpPr>
            <p:spPr bwMode="auto">
              <a:xfrm>
                <a:off x="3969" y="278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0" name="Line 906"/>
              <p:cNvSpPr>
                <a:spLocks noChangeShapeType="1"/>
              </p:cNvSpPr>
              <p:nvPr/>
            </p:nvSpPr>
            <p:spPr bwMode="auto">
              <a:xfrm>
                <a:off x="3969" y="279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1" name="Line 907"/>
              <p:cNvSpPr>
                <a:spLocks noChangeShapeType="1"/>
              </p:cNvSpPr>
              <p:nvPr/>
            </p:nvSpPr>
            <p:spPr bwMode="auto">
              <a:xfrm>
                <a:off x="3969" y="280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2" name="Line 908"/>
              <p:cNvSpPr>
                <a:spLocks noChangeShapeType="1"/>
              </p:cNvSpPr>
              <p:nvPr/>
            </p:nvSpPr>
            <p:spPr bwMode="auto">
              <a:xfrm>
                <a:off x="3969" y="28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3" name="Line 909"/>
              <p:cNvSpPr>
                <a:spLocks noChangeShapeType="1"/>
              </p:cNvSpPr>
              <p:nvPr/>
            </p:nvSpPr>
            <p:spPr bwMode="auto">
              <a:xfrm>
                <a:off x="3969" y="281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4" name="Line 910"/>
              <p:cNvSpPr>
                <a:spLocks noChangeShapeType="1"/>
              </p:cNvSpPr>
              <p:nvPr/>
            </p:nvSpPr>
            <p:spPr bwMode="auto">
              <a:xfrm>
                <a:off x="3969" y="281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5" name="Line 911"/>
              <p:cNvSpPr>
                <a:spLocks noChangeShapeType="1"/>
              </p:cNvSpPr>
              <p:nvPr/>
            </p:nvSpPr>
            <p:spPr bwMode="auto">
              <a:xfrm>
                <a:off x="3969" y="282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6" name="Line 912"/>
              <p:cNvSpPr>
                <a:spLocks noChangeShapeType="1"/>
              </p:cNvSpPr>
              <p:nvPr/>
            </p:nvSpPr>
            <p:spPr bwMode="auto">
              <a:xfrm>
                <a:off x="3969" y="282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7" name="Line 913"/>
              <p:cNvSpPr>
                <a:spLocks noChangeShapeType="1"/>
              </p:cNvSpPr>
              <p:nvPr/>
            </p:nvSpPr>
            <p:spPr bwMode="auto">
              <a:xfrm>
                <a:off x="3969" y="28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8" name="Line 914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89" name="Line 915"/>
              <p:cNvSpPr>
                <a:spLocks noChangeShapeType="1"/>
              </p:cNvSpPr>
              <p:nvPr/>
            </p:nvSpPr>
            <p:spPr bwMode="auto">
              <a:xfrm>
                <a:off x="3969" y="284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0" name="Line 916"/>
              <p:cNvSpPr>
                <a:spLocks noChangeShapeType="1"/>
              </p:cNvSpPr>
              <p:nvPr/>
            </p:nvSpPr>
            <p:spPr bwMode="auto">
              <a:xfrm>
                <a:off x="3969" y="285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1" name="Line 917"/>
              <p:cNvSpPr>
                <a:spLocks noChangeShapeType="1"/>
              </p:cNvSpPr>
              <p:nvPr/>
            </p:nvSpPr>
            <p:spPr bwMode="auto">
              <a:xfrm>
                <a:off x="3969" y="285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2" name="Line 918"/>
              <p:cNvSpPr>
                <a:spLocks noChangeShapeType="1"/>
              </p:cNvSpPr>
              <p:nvPr/>
            </p:nvSpPr>
            <p:spPr bwMode="auto">
              <a:xfrm>
                <a:off x="3969" y="2864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3" name="Line 919"/>
              <p:cNvSpPr>
                <a:spLocks noChangeShapeType="1"/>
              </p:cNvSpPr>
              <p:nvPr/>
            </p:nvSpPr>
            <p:spPr bwMode="auto">
              <a:xfrm>
                <a:off x="3969" y="286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4" name="Line 920"/>
              <p:cNvSpPr>
                <a:spLocks noChangeShapeType="1"/>
              </p:cNvSpPr>
              <p:nvPr/>
            </p:nvSpPr>
            <p:spPr bwMode="auto">
              <a:xfrm>
                <a:off x="3969" y="287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5" name="Line 921"/>
              <p:cNvSpPr>
                <a:spLocks noChangeShapeType="1"/>
              </p:cNvSpPr>
              <p:nvPr/>
            </p:nvSpPr>
            <p:spPr bwMode="auto">
              <a:xfrm>
                <a:off x="3969" y="288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6" name="Line 922"/>
              <p:cNvSpPr>
                <a:spLocks noChangeShapeType="1"/>
              </p:cNvSpPr>
              <p:nvPr/>
            </p:nvSpPr>
            <p:spPr bwMode="auto">
              <a:xfrm>
                <a:off x="3969" y="28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7" name="Line 923"/>
              <p:cNvSpPr>
                <a:spLocks noChangeShapeType="1"/>
              </p:cNvSpPr>
              <p:nvPr/>
            </p:nvSpPr>
            <p:spPr bwMode="auto">
              <a:xfrm>
                <a:off x="3969" y="289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8" name="Line 924"/>
              <p:cNvSpPr>
                <a:spLocks noChangeShapeType="1"/>
              </p:cNvSpPr>
              <p:nvPr/>
            </p:nvSpPr>
            <p:spPr bwMode="auto">
              <a:xfrm>
                <a:off x="3969" y="289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499" name="Line 925"/>
              <p:cNvSpPr>
                <a:spLocks noChangeShapeType="1"/>
              </p:cNvSpPr>
              <p:nvPr/>
            </p:nvSpPr>
            <p:spPr bwMode="auto">
              <a:xfrm>
                <a:off x="3969" y="290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0" name="Line 926"/>
              <p:cNvSpPr>
                <a:spLocks noChangeShapeType="1"/>
              </p:cNvSpPr>
              <p:nvPr/>
            </p:nvSpPr>
            <p:spPr bwMode="auto">
              <a:xfrm>
                <a:off x="3969" y="291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1" name="Line 927"/>
              <p:cNvSpPr>
                <a:spLocks noChangeShapeType="1"/>
              </p:cNvSpPr>
              <p:nvPr/>
            </p:nvSpPr>
            <p:spPr bwMode="auto">
              <a:xfrm>
                <a:off x="3969" y="29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2" name="Line 928"/>
              <p:cNvSpPr>
                <a:spLocks noChangeShapeType="1"/>
              </p:cNvSpPr>
              <p:nvPr/>
            </p:nvSpPr>
            <p:spPr bwMode="auto">
              <a:xfrm>
                <a:off x="3969" y="292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3" name="Line 929"/>
              <p:cNvSpPr>
                <a:spLocks noChangeShapeType="1"/>
              </p:cNvSpPr>
              <p:nvPr/>
            </p:nvSpPr>
            <p:spPr bwMode="auto">
              <a:xfrm>
                <a:off x="3969" y="292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4" name="Line 930"/>
              <p:cNvSpPr>
                <a:spLocks noChangeShapeType="1"/>
              </p:cNvSpPr>
              <p:nvPr/>
            </p:nvSpPr>
            <p:spPr bwMode="auto">
              <a:xfrm>
                <a:off x="3969" y="293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5" name="Line 931"/>
              <p:cNvSpPr>
                <a:spLocks noChangeShapeType="1"/>
              </p:cNvSpPr>
              <p:nvPr/>
            </p:nvSpPr>
            <p:spPr bwMode="auto">
              <a:xfrm>
                <a:off x="3969" y="293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6" name="Line 932"/>
              <p:cNvSpPr>
                <a:spLocks noChangeShapeType="1"/>
              </p:cNvSpPr>
              <p:nvPr/>
            </p:nvSpPr>
            <p:spPr bwMode="auto">
              <a:xfrm>
                <a:off x="3969" y="2945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7" name="Line 933"/>
              <p:cNvSpPr>
                <a:spLocks noChangeShapeType="1"/>
              </p:cNvSpPr>
              <p:nvPr/>
            </p:nvSpPr>
            <p:spPr bwMode="auto">
              <a:xfrm>
                <a:off x="3969" y="295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8" name="Line 934"/>
              <p:cNvSpPr>
                <a:spLocks noChangeShapeType="1"/>
              </p:cNvSpPr>
              <p:nvPr/>
            </p:nvSpPr>
            <p:spPr bwMode="auto">
              <a:xfrm>
                <a:off x="3969" y="295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09" name="Line 935"/>
              <p:cNvSpPr>
                <a:spLocks noChangeShapeType="1"/>
              </p:cNvSpPr>
              <p:nvPr/>
            </p:nvSpPr>
            <p:spPr bwMode="auto">
              <a:xfrm>
                <a:off x="3969" y="296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0" name="Line 936"/>
              <p:cNvSpPr>
                <a:spLocks noChangeShapeType="1"/>
              </p:cNvSpPr>
              <p:nvPr/>
            </p:nvSpPr>
            <p:spPr bwMode="auto">
              <a:xfrm>
                <a:off x="3969" y="29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1" name="Line 937"/>
              <p:cNvSpPr>
                <a:spLocks noChangeShapeType="1"/>
              </p:cNvSpPr>
              <p:nvPr/>
            </p:nvSpPr>
            <p:spPr bwMode="auto">
              <a:xfrm>
                <a:off x="3969" y="297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2" name="Line 938"/>
              <p:cNvSpPr>
                <a:spLocks noChangeShapeType="1"/>
              </p:cNvSpPr>
              <p:nvPr/>
            </p:nvSpPr>
            <p:spPr bwMode="auto">
              <a:xfrm>
                <a:off x="3969" y="297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3" name="Line 939"/>
              <p:cNvSpPr>
                <a:spLocks noChangeShapeType="1"/>
              </p:cNvSpPr>
              <p:nvPr/>
            </p:nvSpPr>
            <p:spPr bwMode="auto">
              <a:xfrm>
                <a:off x="3969" y="298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4" name="Line 940"/>
              <p:cNvSpPr>
                <a:spLocks noChangeShapeType="1"/>
              </p:cNvSpPr>
              <p:nvPr/>
            </p:nvSpPr>
            <p:spPr bwMode="auto">
              <a:xfrm>
                <a:off x="3969" y="299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5" name="Line 941"/>
              <p:cNvSpPr>
                <a:spLocks noChangeShapeType="1"/>
              </p:cNvSpPr>
              <p:nvPr/>
            </p:nvSpPr>
            <p:spPr bwMode="auto">
              <a:xfrm>
                <a:off x="3969" y="2997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6" name="Line 942"/>
              <p:cNvSpPr>
                <a:spLocks noChangeShapeType="1"/>
              </p:cNvSpPr>
              <p:nvPr/>
            </p:nvSpPr>
            <p:spPr bwMode="auto">
              <a:xfrm>
                <a:off x="3969" y="300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7" name="Line 943"/>
              <p:cNvSpPr>
                <a:spLocks noChangeShapeType="1"/>
              </p:cNvSpPr>
              <p:nvPr/>
            </p:nvSpPr>
            <p:spPr bwMode="auto">
              <a:xfrm>
                <a:off x="3969" y="300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8" name="Line 944"/>
              <p:cNvSpPr>
                <a:spLocks noChangeShapeType="1"/>
              </p:cNvSpPr>
              <p:nvPr/>
            </p:nvSpPr>
            <p:spPr bwMode="auto">
              <a:xfrm>
                <a:off x="3969" y="301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19" name="Line 945"/>
              <p:cNvSpPr>
                <a:spLocks noChangeShapeType="1"/>
              </p:cNvSpPr>
              <p:nvPr/>
            </p:nvSpPr>
            <p:spPr bwMode="auto">
              <a:xfrm>
                <a:off x="3969" y="30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0" name="Line 946"/>
              <p:cNvSpPr>
                <a:spLocks noChangeShapeType="1"/>
              </p:cNvSpPr>
              <p:nvPr/>
            </p:nvSpPr>
            <p:spPr bwMode="auto">
              <a:xfrm>
                <a:off x="3969" y="3026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1" name="Line 947"/>
              <p:cNvSpPr>
                <a:spLocks noChangeShapeType="1"/>
              </p:cNvSpPr>
              <p:nvPr/>
            </p:nvSpPr>
            <p:spPr bwMode="auto">
              <a:xfrm>
                <a:off x="3969" y="303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2" name="Line 948"/>
              <p:cNvSpPr>
                <a:spLocks noChangeShapeType="1"/>
              </p:cNvSpPr>
              <p:nvPr/>
            </p:nvSpPr>
            <p:spPr bwMode="auto">
              <a:xfrm>
                <a:off x="3969" y="303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3" name="Line 949"/>
              <p:cNvSpPr>
                <a:spLocks noChangeShapeType="1"/>
              </p:cNvSpPr>
              <p:nvPr/>
            </p:nvSpPr>
            <p:spPr bwMode="auto">
              <a:xfrm>
                <a:off x="3969" y="304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4" name="Line 950"/>
              <p:cNvSpPr>
                <a:spLocks noChangeShapeType="1"/>
              </p:cNvSpPr>
              <p:nvPr/>
            </p:nvSpPr>
            <p:spPr bwMode="auto">
              <a:xfrm>
                <a:off x="3969" y="30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5" name="Line 951"/>
              <p:cNvSpPr>
                <a:spLocks noChangeShapeType="1"/>
              </p:cNvSpPr>
              <p:nvPr/>
            </p:nvSpPr>
            <p:spPr bwMode="auto">
              <a:xfrm>
                <a:off x="3969" y="305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6" name="Line 952"/>
              <p:cNvSpPr>
                <a:spLocks noChangeShapeType="1"/>
              </p:cNvSpPr>
              <p:nvPr/>
            </p:nvSpPr>
            <p:spPr bwMode="auto">
              <a:xfrm>
                <a:off x="3969" y="306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7" name="Line 953"/>
              <p:cNvSpPr>
                <a:spLocks noChangeShapeType="1"/>
              </p:cNvSpPr>
              <p:nvPr/>
            </p:nvSpPr>
            <p:spPr bwMode="auto">
              <a:xfrm>
                <a:off x="3969" y="306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8" name="Line 954"/>
              <p:cNvSpPr>
                <a:spLocks noChangeShapeType="1"/>
              </p:cNvSpPr>
              <p:nvPr/>
            </p:nvSpPr>
            <p:spPr bwMode="auto">
              <a:xfrm>
                <a:off x="3969" y="307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29" name="Line 955"/>
              <p:cNvSpPr>
                <a:spLocks noChangeShapeType="1"/>
              </p:cNvSpPr>
              <p:nvPr/>
            </p:nvSpPr>
            <p:spPr bwMode="auto">
              <a:xfrm>
                <a:off x="3969" y="3078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0" name="Line 956"/>
              <p:cNvSpPr>
                <a:spLocks noChangeShapeType="1"/>
              </p:cNvSpPr>
              <p:nvPr/>
            </p:nvSpPr>
            <p:spPr bwMode="auto">
              <a:xfrm>
                <a:off x="3969" y="308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1" name="Line 957"/>
              <p:cNvSpPr>
                <a:spLocks noChangeShapeType="1"/>
              </p:cNvSpPr>
              <p:nvPr/>
            </p:nvSpPr>
            <p:spPr bwMode="auto">
              <a:xfrm>
                <a:off x="3969" y="308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2" name="Line 958"/>
              <p:cNvSpPr>
                <a:spLocks noChangeShapeType="1"/>
              </p:cNvSpPr>
              <p:nvPr/>
            </p:nvSpPr>
            <p:spPr bwMode="auto">
              <a:xfrm>
                <a:off x="3969" y="309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3" name="Line 959"/>
              <p:cNvSpPr>
                <a:spLocks noChangeShapeType="1"/>
              </p:cNvSpPr>
              <p:nvPr/>
            </p:nvSpPr>
            <p:spPr bwMode="auto">
              <a:xfrm>
                <a:off x="3969" y="310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4" name="Line 960"/>
              <p:cNvSpPr>
                <a:spLocks noChangeShapeType="1"/>
              </p:cNvSpPr>
              <p:nvPr/>
            </p:nvSpPr>
            <p:spPr bwMode="auto">
              <a:xfrm>
                <a:off x="3969" y="310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5" name="Line 961"/>
              <p:cNvSpPr>
                <a:spLocks noChangeShapeType="1"/>
              </p:cNvSpPr>
              <p:nvPr/>
            </p:nvSpPr>
            <p:spPr bwMode="auto">
              <a:xfrm>
                <a:off x="3969" y="311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6" name="Line 962"/>
              <p:cNvSpPr>
                <a:spLocks noChangeShapeType="1"/>
              </p:cNvSpPr>
              <p:nvPr/>
            </p:nvSpPr>
            <p:spPr bwMode="auto">
              <a:xfrm>
                <a:off x="3969" y="311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7" name="Line 963"/>
              <p:cNvSpPr>
                <a:spLocks noChangeShapeType="1"/>
              </p:cNvSpPr>
              <p:nvPr/>
            </p:nvSpPr>
            <p:spPr bwMode="auto">
              <a:xfrm>
                <a:off x="3969" y="312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8" name="Line 964"/>
              <p:cNvSpPr>
                <a:spLocks noChangeShapeType="1"/>
              </p:cNvSpPr>
              <p:nvPr/>
            </p:nvSpPr>
            <p:spPr bwMode="auto">
              <a:xfrm>
                <a:off x="3969" y="313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39" name="Line 965"/>
              <p:cNvSpPr>
                <a:spLocks noChangeShapeType="1"/>
              </p:cNvSpPr>
              <p:nvPr/>
            </p:nvSpPr>
            <p:spPr bwMode="auto">
              <a:xfrm>
                <a:off x="3969" y="313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0" name="Line 966"/>
              <p:cNvSpPr>
                <a:spLocks noChangeShapeType="1"/>
              </p:cNvSpPr>
              <p:nvPr/>
            </p:nvSpPr>
            <p:spPr bwMode="auto">
              <a:xfrm>
                <a:off x="3969" y="314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1" name="Line 967"/>
              <p:cNvSpPr>
                <a:spLocks noChangeShapeType="1"/>
              </p:cNvSpPr>
              <p:nvPr/>
            </p:nvSpPr>
            <p:spPr bwMode="auto">
              <a:xfrm>
                <a:off x="3969" y="314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2" name="Line 968"/>
              <p:cNvSpPr>
                <a:spLocks noChangeShapeType="1"/>
              </p:cNvSpPr>
              <p:nvPr/>
            </p:nvSpPr>
            <p:spPr bwMode="auto">
              <a:xfrm>
                <a:off x="3969" y="315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3" name="Line 969"/>
              <p:cNvSpPr>
                <a:spLocks noChangeShapeType="1"/>
              </p:cNvSpPr>
              <p:nvPr/>
            </p:nvSpPr>
            <p:spPr bwMode="auto">
              <a:xfrm>
                <a:off x="3969" y="3159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4" name="Line 970"/>
              <p:cNvSpPr>
                <a:spLocks noChangeShapeType="1"/>
              </p:cNvSpPr>
              <p:nvPr/>
            </p:nvSpPr>
            <p:spPr bwMode="auto">
              <a:xfrm>
                <a:off x="3969" y="316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5" name="Line 971"/>
              <p:cNvSpPr>
                <a:spLocks noChangeShapeType="1"/>
              </p:cNvSpPr>
              <p:nvPr/>
            </p:nvSpPr>
            <p:spPr bwMode="auto">
              <a:xfrm>
                <a:off x="3969" y="317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6" name="Line 972"/>
              <p:cNvSpPr>
                <a:spLocks noChangeShapeType="1"/>
              </p:cNvSpPr>
              <p:nvPr/>
            </p:nvSpPr>
            <p:spPr bwMode="auto">
              <a:xfrm>
                <a:off x="3969" y="317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7" name="Line 973"/>
              <p:cNvSpPr>
                <a:spLocks noChangeShapeType="1"/>
              </p:cNvSpPr>
              <p:nvPr/>
            </p:nvSpPr>
            <p:spPr bwMode="auto">
              <a:xfrm>
                <a:off x="3969" y="318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8" name="Line 974"/>
              <p:cNvSpPr>
                <a:spLocks noChangeShapeType="1"/>
              </p:cNvSpPr>
              <p:nvPr/>
            </p:nvSpPr>
            <p:spPr bwMode="auto">
              <a:xfrm>
                <a:off x="3969" y="318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49" name="Line 975"/>
              <p:cNvSpPr>
                <a:spLocks noChangeShapeType="1"/>
              </p:cNvSpPr>
              <p:nvPr/>
            </p:nvSpPr>
            <p:spPr bwMode="auto">
              <a:xfrm>
                <a:off x="3969" y="319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0" name="Line 976"/>
              <p:cNvSpPr>
                <a:spLocks noChangeShapeType="1"/>
              </p:cNvSpPr>
              <p:nvPr/>
            </p:nvSpPr>
            <p:spPr bwMode="auto">
              <a:xfrm>
                <a:off x="3969" y="319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1" name="Line 977"/>
              <p:cNvSpPr>
                <a:spLocks noChangeShapeType="1"/>
              </p:cNvSpPr>
              <p:nvPr/>
            </p:nvSpPr>
            <p:spPr bwMode="auto">
              <a:xfrm>
                <a:off x="3969" y="320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2" name="Line 978"/>
              <p:cNvSpPr>
                <a:spLocks noChangeShapeType="1"/>
              </p:cNvSpPr>
              <p:nvPr/>
            </p:nvSpPr>
            <p:spPr bwMode="auto">
              <a:xfrm>
                <a:off x="3969" y="3211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3" name="Line 979"/>
              <p:cNvSpPr>
                <a:spLocks noChangeShapeType="1"/>
              </p:cNvSpPr>
              <p:nvPr/>
            </p:nvSpPr>
            <p:spPr bwMode="auto">
              <a:xfrm>
                <a:off x="3969" y="321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4" name="Line 980"/>
              <p:cNvSpPr>
                <a:spLocks noChangeShapeType="1"/>
              </p:cNvSpPr>
              <p:nvPr/>
            </p:nvSpPr>
            <p:spPr bwMode="auto">
              <a:xfrm>
                <a:off x="3969" y="322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5" name="Line 981"/>
              <p:cNvSpPr>
                <a:spLocks noChangeShapeType="1"/>
              </p:cNvSpPr>
              <p:nvPr/>
            </p:nvSpPr>
            <p:spPr bwMode="auto">
              <a:xfrm>
                <a:off x="3969" y="322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6" name="Line 982"/>
              <p:cNvSpPr>
                <a:spLocks noChangeShapeType="1"/>
              </p:cNvSpPr>
              <p:nvPr/>
            </p:nvSpPr>
            <p:spPr bwMode="auto">
              <a:xfrm>
                <a:off x="3969" y="323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7" name="Line 983"/>
              <p:cNvSpPr>
                <a:spLocks noChangeShapeType="1"/>
              </p:cNvSpPr>
              <p:nvPr/>
            </p:nvSpPr>
            <p:spPr bwMode="auto">
              <a:xfrm>
                <a:off x="3969" y="3240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8" name="Line 984"/>
              <p:cNvSpPr>
                <a:spLocks noChangeShapeType="1"/>
              </p:cNvSpPr>
              <p:nvPr/>
            </p:nvSpPr>
            <p:spPr bwMode="auto">
              <a:xfrm>
                <a:off x="3969" y="324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59" name="Line 985"/>
              <p:cNvSpPr>
                <a:spLocks noChangeShapeType="1"/>
              </p:cNvSpPr>
              <p:nvPr/>
            </p:nvSpPr>
            <p:spPr bwMode="auto">
              <a:xfrm>
                <a:off x="3969" y="325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0" name="Line 986"/>
              <p:cNvSpPr>
                <a:spLocks noChangeShapeType="1"/>
              </p:cNvSpPr>
              <p:nvPr/>
            </p:nvSpPr>
            <p:spPr bwMode="auto">
              <a:xfrm>
                <a:off x="3969" y="325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1" name="Line 987"/>
              <p:cNvSpPr>
                <a:spLocks noChangeShapeType="1"/>
              </p:cNvSpPr>
              <p:nvPr/>
            </p:nvSpPr>
            <p:spPr bwMode="auto">
              <a:xfrm>
                <a:off x="3969" y="326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2" name="Line 988"/>
              <p:cNvSpPr>
                <a:spLocks noChangeShapeType="1"/>
              </p:cNvSpPr>
              <p:nvPr/>
            </p:nvSpPr>
            <p:spPr bwMode="auto">
              <a:xfrm>
                <a:off x="3969" y="326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3" name="Line 989"/>
              <p:cNvSpPr>
                <a:spLocks noChangeShapeType="1"/>
              </p:cNvSpPr>
              <p:nvPr/>
            </p:nvSpPr>
            <p:spPr bwMode="auto">
              <a:xfrm>
                <a:off x="3969" y="327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4" name="Line 990"/>
              <p:cNvSpPr>
                <a:spLocks noChangeShapeType="1"/>
              </p:cNvSpPr>
              <p:nvPr/>
            </p:nvSpPr>
            <p:spPr bwMode="auto">
              <a:xfrm>
                <a:off x="3969" y="328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5" name="Line 991"/>
              <p:cNvSpPr>
                <a:spLocks noChangeShapeType="1"/>
              </p:cNvSpPr>
              <p:nvPr/>
            </p:nvSpPr>
            <p:spPr bwMode="auto">
              <a:xfrm>
                <a:off x="3969" y="328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6" name="Line 992"/>
              <p:cNvSpPr>
                <a:spLocks noChangeShapeType="1"/>
              </p:cNvSpPr>
              <p:nvPr/>
            </p:nvSpPr>
            <p:spPr bwMode="auto">
              <a:xfrm>
                <a:off x="3969" y="3292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7" name="Line 993"/>
              <p:cNvSpPr>
                <a:spLocks noChangeShapeType="1"/>
              </p:cNvSpPr>
              <p:nvPr/>
            </p:nvSpPr>
            <p:spPr bwMode="auto">
              <a:xfrm>
                <a:off x="3969" y="329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8" name="Line 994"/>
              <p:cNvSpPr>
                <a:spLocks noChangeShapeType="1"/>
              </p:cNvSpPr>
              <p:nvPr/>
            </p:nvSpPr>
            <p:spPr bwMode="auto">
              <a:xfrm>
                <a:off x="3969" y="3303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69" name="Line 995"/>
              <p:cNvSpPr>
                <a:spLocks noChangeShapeType="1"/>
              </p:cNvSpPr>
              <p:nvPr/>
            </p:nvSpPr>
            <p:spPr bwMode="auto">
              <a:xfrm>
                <a:off x="3969" y="330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0" name="Line 996"/>
              <p:cNvSpPr>
                <a:spLocks noChangeShapeType="1"/>
              </p:cNvSpPr>
              <p:nvPr/>
            </p:nvSpPr>
            <p:spPr bwMode="auto">
              <a:xfrm>
                <a:off x="3969" y="331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1" name="Line 997"/>
              <p:cNvSpPr>
                <a:spLocks noChangeShapeType="1"/>
              </p:cNvSpPr>
              <p:nvPr/>
            </p:nvSpPr>
            <p:spPr bwMode="auto">
              <a:xfrm>
                <a:off x="3969" y="332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2" name="Line 998"/>
              <p:cNvSpPr>
                <a:spLocks noChangeShapeType="1"/>
              </p:cNvSpPr>
              <p:nvPr/>
            </p:nvSpPr>
            <p:spPr bwMode="auto">
              <a:xfrm>
                <a:off x="3969" y="3326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3" name="Line 999"/>
              <p:cNvSpPr>
                <a:spLocks noChangeShapeType="1"/>
              </p:cNvSpPr>
              <p:nvPr/>
            </p:nvSpPr>
            <p:spPr bwMode="auto">
              <a:xfrm>
                <a:off x="3969" y="3332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4" name="Line 1000"/>
              <p:cNvSpPr>
                <a:spLocks noChangeShapeType="1"/>
              </p:cNvSpPr>
              <p:nvPr/>
            </p:nvSpPr>
            <p:spPr bwMode="auto">
              <a:xfrm>
                <a:off x="3969" y="333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5" name="Line 1001"/>
              <p:cNvSpPr>
                <a:spLocks noChangeShapeType="1"/>
              </p:cNvSpPr>
              <p:nvPr/>
            </p:nvSpPr>
            <p:spPr bwMode="auto">
              <a:xfrm>
                <a:off x="3969" y="334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6" name="Line 1002"/>
              <p:cNvSpPr>
                <a:spLocks noChangeShapeType="1"/>
              </p:cNvSpPr>
              <p:nvPr/>
            </p:nvSpPr>
            <p:spPr bwMode="auto">
              <a:xfrm>
                <a:off x="3969" y="3349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7" name="Line 1003"/>
              <p:cNvSpPr>
                <a:spLocks noChangeShapeType="1"/>
              </p:cNvSpPr>
              <p:nvPr/>
            </p:nvSpPr>
            <p:spPr bwMode="auto">
              <a:xfrm>
                <a:off x="3969" y="3355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8" name="Line 1004"/>
              <p:cNvSpPr>
                <a:spLocks noChangeShapeType="1"/>
              </p:cNvSpPr>
              <p:nvPr/>
            </p:nvSpPr>
            <p:spPr bwMode="auto">
              <a:xfrm>
                <a:off x="3969" y="3361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79" name="Line 1005"/>
              <p:cNvSpPr>
                <a:spLocks noChangeShapeType="1"/>
              </p:cNvSpPr>
              <p:nvPr/>
            </p:nvSpPr>
            <p:spPr bwMode="auto">
              <a:xfrm>
                <a:off x="3969" y="3367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0" name="Line 1006"/>
              <p:cNvSpPr>
                <a:spLocks noChangeShapeType="1"/>
              </p:cNvSpPr>
              <p:nvPr/>
            </p:nvSpPr>
            <p:spPr bwMode="auto">
              <a:xfrm>
                <a:off x="3969" y="3373"/>
                <a:ext cx="0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1" name="Line 1007"/>
              <p:cNvSpPr>
                <a:spLocks noChangeShapeType="1"/>
              </p:cNvSpPr>
              <p:nvPr/>
            </p:nvSpPr>
            <p:spPr bwMode="auto">
              <a:xfrm>
                <a:off x="3969" y="3378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2" name="Line 1008"/>
              <p:cNvSpPr>
                <a:spLocks noChangeShapeType="1"/>
              </p:cNvSpPr>
              <p:nvPr/>
            </p:nvSpPr>
            <p:spPr bwMode="auto">
              <a:xfrm>
                <a:off x="3969" y="3384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583" name="Line 1009"/>
              <p:cNvSpPr>
                <a:spLocks noChangeShapeType="1"/>
              </p:cNvSpPr>
              <p:nvPr/>
            </p:nvSpPr>
            <p:spPr bwMode="auto">
              <a:xfrm>
                <a:off x="3969" y="3390"/>
                <a:ext cx="0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79211" name="Line 1011"/>
            <p:cNvSpPr>
              <a:spLocks noChangeShapeType="1"/>
            </p:cNvSpPr>
            <p:nvPr/>
          </p:nvSpPr>
          <p:spPr bwMode="auto">
            <a:xfrm>
              <a:off x="3969" y="339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2" name="Line 1012"/>
            <p:cNvSpPr>
              <a:spLocks noChangeShapeType="1"/>
            </p:cNvSpPr>
            <p:nvPr/>
          </p:nvSpPr>
          <p:spPr bwMode="auto">
            <a:xfrm>
              <a:off x="3969" y="340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3" name="Line 1013"/>
            <p:cNvSpPr>
              <a:spLocks noChangeShapeType="1"/>
            </p:cNvSpPr>
            <p:nvPr/>
          </p:nvSpPr>
          <p:spPr bwMode="auto">
            <a:xfrm>
              <a:off x="3969" y="340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4" name="Line 1014"/>
            <p:cNvSpPr>
              <a:spLocks noChangeShapeType="1"/>
            </p:cNvSpPr>
            <p:nvPr/>
          </p:nvSpPr>
          <p:spPr bwMode="auto">
            <a:xfrm>
              <a:off x="3969" y="341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5" name="Line 1015"/>
            <p:cNvSpPr>
              <a:spLocks noChangeShapeType="1"/>
            </p:cNvSpPr>
            <p:nvPr/>
          </p:nvSpPr>
          <p:spPr bwMode="auto">
            <a:xfrm>
              <a:off x="3969" y="341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6" name="Line 1016"/>
            <p:cNvSpPr>
              <a:spLocks noChangeShapeType="1"/>
            </p:cNvSpPr>
            <p:nvPr/>
          </p:nvSpPr>
          <p:spPr bwMode="auto">
            <a:xfrm>
              <a:off x="3969" y="3425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7" name="Line 1017"/>
            <p:cNvSpPr>
              <a:spLocks noChangeShapeType="1"/>
            </p:cNvSpPr>
            <p:nvPr/>
          </p:nvSpPr>
          <p:spPr bwMode="auto">
            <a:xfrm>
              <a:off x="3969" y="343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8" name="Line 1018"/>
            <p:cNvSpPr>
              <a:spLocks noChangeShapeType="1"/>
            </p:cNvSpPr>
            <p:nvPr/>
          </p:nvSpPr>
          <p:spPr bwMode="auto">
            <a:xfrm>
              <a:off x="3969" y="343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19" name="Line 1019"/>
            <p:cNvSpPr>
              <a:spLocks noChangeShapeType="1"/>
            </p:cNvSpPr>
            <p:nvPr/>
          </p:nvSpPr>
          <p:spPr bwMode="auto">
            <a:xfrm>
              <a:off x="3969" y="344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0" name="Line 1020"/>
            <p:cNvSpPr>
              <a:spLocks noChangeShapeType="1"/>
            </p:cNvSpPr>
            <p:nvPr/>
          </p:nvSpPr>
          <p:spPr bwMode="auto">
            <a:xfrm>
              <a:off x="3969" y="344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1" name="Line 1021"/>
            <p:cNvSpPr>
              <a:spLocks noChangeShapeType="1"/>
            </p:cNvSpPr>
            <p:nvPr/>
          </p:nvSpPr>
          <p:spPr bwMode="auto">
            <a:xfrm>
              <a:off x="3969" y="3454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2" name="Line 1022"/>
            <p:cNvSpPr>
              <a:spLocks noChangeShapeType="1"/>
            </p:cNvSpPr>
            <p:nvPr/>
          </p:nvSpPr>
          <p:spPr bwMode="auto">
            <a:xfrm>
              <a:off x="3969" y="345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3" name="Line 1023"/>
            <p:cNvSpPr>
              <a:spLocks noChangeShapeType="1"/>
            </p:cNvSpPr>
            <p:nvPr/>
          </p:nvSpPr>
          <p:spPr bwMode="auto">
            <a:xfrm>
              <a:off x="3969" y="346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4" name="Line 1024"/>
            <p:cNvSpPr>
              <a:spLocks noChangeShapeType="1"/>
            </p:cNvSpPr>
            <p:nvPr/>
          </p:nvSpPr>
          <p:spPr bwMode="auto">
            <a:xfrm>
              <a:off x="3969" y="347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5" name="Line 1025"/>
            <p:cNvSpPr>
              <a:spLocks noChangeShapeType="1"/>
            </p:cNvSpPr>
            <p:nvPr/>
          </p:nvSpPr>
          <p:spPr bwMode="auto">
            <a:xfrm>
              <a:off x="3969" y="347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6" name="Line 1026"/>
            <p:cNvSpPr>
              <a:spLocks noChangeShapeType="1"/>
            </p:cNvSpPr>
            <p:nvPr/>
          </p:nvSpPr>
          <p:spPr bwMode="auto">
            <a:xfrm>
              <a:off x="3969" y="348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7" name="Line 1027"/>
            <p:cNvSpPr>
              <a:spLocks noChangeShapeType="1"/>
            </p:cNvSpPr>
            <p:nvPr/>
          </p:nvSpPr>
          <p:spPr bwMode="auto">
            <a:xfrm>
              <a:off x="3969" y="348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8" name="Line 1028"/>
            <p:cNvSpPr>
              <a:spLocks noChangeShapeType="1"/>
            </p:cNvSpPr>
            <p:nvPr/>
          </p:nvSpPr>
          <p:spPr bwMode="auto">
            <a:xfrm>
              <a:off x="3969" y="349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29" name="Line 1029"/>
            <p:cNvSpPr>
              <a:spLocks noChangeShapeType="1"/>
            </p:cNvSpPr>
            <p:nvPr/>
          </p:nvSpPr>
          <p:spPr bwMode="auto">
            <a:xfrm>
              <a:off x="3969" y="350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0" name="Line 1030"/>
            <p:cNvSpPr>
              <a:spLocks noChangeShapeType="1"/>
            </p:cNvSpPr>
            <p:nvPr/>
          </p:nvSpPr>
          <p:spPr bwMode="auto">
            <a:xfrm>
              <a:off x="3969" y="3506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1" name="Line 1031"/>
            <p:cNvSpPr>
              <a:spLocks noChangeShapeType="1"/>
            </p:cNvSpPr>
            <p:nvPr/>
          </p:nvSpPr>
          <p:spPr bwMode="auto">
            <a:xfrm>
              <a:off x="3969" y="351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2" name="Line 1032"/>
            <p:cNvSpPr>
              <a:spLocks noChangeShapeType="1"/>
            </p:cNvSpPr>
            <p:nvPr/>
          </p:nvSpPr>
          <p:spPr bwMode="auto">
            <a:xfrm>
              <a:off x="3969" y="351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3" name="Line 1033"/>
            <p:cNvSpPr>
              <a:spLocks noChangeShapeType="1"/>
            </p:cNvSpPr>
            <p:nvPr/>
          </p:nvSpPr>
          <p:spPr bwMode="auto">
            <a:xfrm>
              <a:off x="3969" y="352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4" name="Line 1034"/>
            <p:cNvSpPr>
              <a:spLocks noChangeShapeType="1"/>
            </p:cNvSpPr>
            <p:nvPr/>
          </p:nvSpPr>
          <p:spPr bwMode="auto">
            <a:xfrm>
              <a:off x="3969" y="352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5" name="Line 1035"/>
            <p:cNvSpPr>
              <a:spLocks noChangeShapeType="1"/>
            </p:cNvSpPr>
            <p:nvPr/>
          </p:nvSpPr>
          <p:spPr bwMode="auto">
            <a:xfrm>
              <a:off x="3969" y="353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6" name="Line 1036"/>
            <p:cNvSpPr>
              <a:spLocks noChangeShapeType="1"/>
            </p:cNvSpPr>
            <p:nvPr/>
          </p:nvSpPr>
          <p:spPr bwMode="auto">
            <a:xfrm>
              <a:off x="3969" y="354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7" name="Line 1037"/>
            <p:cNvSpPr>
              <a:spLocks noChangeShapeType="1"/>
            </p:cNvSpPr>
            <p:nvPr/>
          </p:nvSpPr>
          <p:spPr bwMode="auto">
            <a:xfrm>
              <a:off x="3969" y="354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8" name="Line 1038"/>
            <p:cNvSpPr>
              <a:spLocks noChangeShapeType="1"/>
            </p:cNvSpPr>
            <p:nvPr/>
          </p:nvSpPr>
          <p:spPr bwMode="auto">
            <a:xfrm>
              <a:off x="3969" y="355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39" name="Line 1039"/>
            <p:cNvSpPr>
              <a:spLocks noChangeShapeType="1"/>
            </p:cNvSpPr>
            <p:nvPr/>
          </p:nvSpPr>
          <p:spPr bwMode="auto">
            <a:xfrm>
              <a:off x="3969" y="3558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0" name="Line 1040"/>
            <p:cNvSpPr>
              <a:spLocks noChangeShapeType="1"/>
            </p:cNvSpPr>
            <p:nvPr/>
          </p:nvSpPr>
          <p:spPr bwMode="auto">
            <a:xfrm>
              <a:off x="3969" y="356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1" name="Line 1041"/>
            <p:cNvSpPr>
              <a:spLocks noChangeShapeType="1"/>
            </p:cNvSpPr>
            <p:nvPr/>
          </p:nvSpPr>
          <p:spPr bwMode="auto">
            <a:xfrm>
              <a:off x="3969" y="356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2" name="Line 1042"/>
            <p:cNvSpPr>
              <a:spLocks noChangeShapeType="1"/>
            </p:cNvSpPr>
            <p:nvPr/>
          </p:nvSpPr>
          <p:spPr bwMode="auto">
            <a:xfrm>
              <a:off x="3969" y="357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3" name="Line 1043"/>
            <p:cNvSpPr>
              <a:spLocks noChangeShapeType="1"/>
            </p:cNvSpPr>
            <p:nvPr/>
          </p:nvSpPr>
          <p:spPr bwMode="auto">
            <a:xfrm>
              <a:off x="3969" y="358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4" name="Line 1044"/>
            <p:cNvSpPr>
              <a:spLocks noChangeShapeType="1"/>
            </p:cNvSpPr>
            <p:nvPr/>
          </p:nvSpPr>
          <p:spPr bwMode="auto">
            <a:xfrm>
              <a:off x="3969" y="3587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5" name="Line 1045"/>
            <p:cNvSpPr>
              <a:spLocks noChangeShapeType="1"/>
            </p:cNvSpPr>
            <p:nvPr/>
          </p:nvSpPr>
          <p:spPr bwMode="auto">
            <a:xfrm>
              <a:off x="3969" y="359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6" name="Line 1046"/>
            <p:cNvSpPr>
              <a:spLocks noChangeShapeType="1"/>
            </p:cNvSpPr>
            <p:nvPr/>
          </p:nvSpPr>
          <p:spPr bwMode="auto">
            <a:xfrm>
              <a:off x="3969" y="359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7" name="Line 1047"/>
            <p:cNvSpPr>
              <a:spLocks noChangeShapeType="1"/>
            </p:cNvSpPr>
            <p:nvPr/>
          </p:nvSpPr>
          <p:spPr bwMode="auto">
            <a:xfrm>
              <a:off x="3969" y="360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8" name="Line 1048"/>
            <p:cNvSpPr>
              <a:spLocks noChangeShapeType="1"/>
            </p:cNvSpPr>
            <p:nvPr/>
          </p:nvSpPr>
          <p:spPr bwMode="auto">
            <a:xfrm>
              <a:off x="3969" y="361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49" name="Line 1049"/>
            <p:cNvSpPr>
              <a:spLocks noChangeShapeType="1"/>
            </p:cNvSpPr>
            <p:nvPr/>
          </p:nvSpPr>
          <p:spPr bwMode="auto">
            <a:xfrm>
              <a:off x="3969" y="361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0" name="Line 1050"/>
            <p:cNvSpPr>
              <a:spLocks noChangeShapeType="1"/>
            </p:cNvSpPr>
            <p:nvPr/>
          </p:nvSpPr>
          <p:spPr bwMode="auto">
            <a:xfrm>
              <a:off x="3969" y="362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1" name="Line 1051"/>
            <p:cNvSpPr>
              <a:spLocks noChangeShapeType="1"/>
            </p:cNvSpPr>
            <p:nvPr/>
          </p:nvSpPr>
          <p:spPr bwMode="auto">
            <a:xfrm>
              <a:off x="3969" y="362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2" name="Line 1052"/>
            <p:cNvSpPr>
              <a:spLocks noChangeShapeType="1"/>
            </p:cNvSpPr>
            <p:nvPr/>
          </p:nvSpPr>
          <p:spPr bwMode="auto">
            <a:xfrm>
              <a:off x="3969" y="363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3" name="Line 1053"/>
            <p:cNvSpPr>
              <a:spLocks noChangeShapeType="1"/>
            </p:cNvSpPr>
            <p:nvPr/>
          </p:nvSpPr>
          <p:spPr bwMode="auto">
            <a:xfrm>
              <a:off x="3969" y="3639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4" name="Line 1054"/>
            <p:cNvSpPr>
              <a:spLocks noChangeShapeType="1"/>
            </p:cNvSpPr>
            <p:nvPr/>
          </p:nvSpPr>
          <p:spPr bwMode="auto">
            <a:xfrm>
              <a:off x="3969" y="364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5" name="Line 1055"/>
            <p:cNvSpPr>
              <a:spLocks noChangeShapeType="1"/>
            </p:cNvSpPr>
            <p:nvPr/>
          </p:nvSpPr>
          <p:spPr bwMode="auto">
            <a:xfrm>
              <a:off x="3969" y="365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6" name="Line 1056"/>
            <p:cNvSpPr>
              <a:spLocks noChangeShapeType="1"/>
            </p:cNvSpPr>
            <p:nvPr/>
          </p:nvSpPr>
          <p:spPr bwMode="auto">
            <a:xfrm>
              <a:off x="3969" y="365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7" name="Line 1057"/>
            <p:cNvSpPr>
              <a:spLocks noChangeShapeType="1"/>
            </p:cNvSpPr>
            <p:nvPr/>
          </p:nvSpPr>
          <p:spPr bwMode="auto">
            <a:xfrm>
              <a:off x="3969" y="366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8" name="Line 1058"/>
            <p:cNvSpPr>
              <a:spLocks noChangeShapeType="1"/>
            </p:cNvSpPr>
            <p:nvPr/>
          </p:nvSpPr>
          <p:spPr bwMode="auto">
            <a:xfrm>
              <a:off x="3969" y="366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59" name="Line 1059"/>
            <p:cNvSpPr>
              <a:spLocks noChangeShapeType="1"/>
            </p:cNvSpPr>
            <p:nvPr/>
          </p:nvSpPr>
          <p:spPr bwMode="auto">
            <a:xfrm>
              <a:off x="3969" y="367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0" name="Line 1060"/>
            <p:cNvSpPr>
              <a:spLocks noChangeShapeType="1"/>
            </p:cNvSpPr>
            <p:nvPr/>
          </p:nvSpPr>
          <p:spPr bwMode="auto">
            <a:xfrm>
              <a:off x="3969" y="367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1" name="Line 1061"/>
            <p:cNvSpPr>
              <a:spLocks noChangeShapeType="1"/>
            </p:cNvSpPr>
            <p:nvPr/>
          </p:nvSpPr>
          <p:spPr bwMode="auto">
            <a:xfrm>
              <a:off x="3969" y="368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2" name="Line 1062"/>
            <p:cNvSpPr>
              <a:spLocks noChangeShapeType="1"/>
            </p:cNvSpPr>
            <p:nvPr/>
          </p:nvSpPr>
          <p:spPr bwMode="auto">
            <a:xfrm>
              <a:off x="3969" y="369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3" name="Line 1063"/>
            <p:cNvSpPr>
              <a:spLocks noChangeShapeType="1"/>
            </p:cNvSpPr>
            <p:nvPr/>
          </p:nvSpPr>
          <p:spPr bwMode="auto">
            <a:xfrm>
              <a:off x="3969" y="369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4" name="Line 1064"/>
            <p:cNvSpPr>
              <a:spLocks noChangeShapeType="1"/>
            </p:cNvSpPr>
            <p:nvPr/>
          </p:nvSpPr>
          <p:spPr bwMode="auto">
            <a:xfrm>
              <a:off x="3969" y="370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5" name="Line 1065"/>
            <p:cNvSpPr>
              <a:spLocks noChangeShapeType="1"/>
            </p:cNvSpPr>
            <p:nvPr/>
          </p:nvSpPr>
          <p:spPr bwMode="auto">
            <a:xfrm>
              <a:off x="3969" y="370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6" name="Line 1066"/>
            <p:cNvSpPr>
              <a:spLocks noChangeShapeType="1"/>
            </p:cNvSpPr>
            <p:nvPr/>
          </p:nvSpPr>
          <p:spPr bwMode="auto">
            <a:xfrm>
              <a:off x="3969" y="371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7" name="Line 1067"/>
            <p:cNvSpPr>
              <a:spLocks noChangeShapeType="1"/>
            </p:cNvSpPr>
            <p:nvPr/>
          </p:nvSpPr>
          <p:spPr bwMode="auto">
            <a:xfrm>
              <a:off x="3969" y="3720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8" name="Line 1068"/>
            <p:cNvSpPr>
              <a:spLocks noChangeShapeType="1"/>
            </p:cNvSpPr>
            <p:nvPr/>
          </p:nvSpPr>
          <p:spPr bwMode="auto">
            <a:xfrm>
              <a:off x="3969" y="372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69" name="Line 1069"/>
            <p:cNvSpPr>
              <a:spLocks noChangeShapeType="1"/>
            </p:cNvSpPr>
            <p:nvPr/>
          </p:nvSpPr>
          <p:spPr bwMode="auto">
            <a:xfrm>
              <a:off x="3969" y="373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0" name="Line 1070"/>
            <p:cNvSpPr>
              <a:spLocks noChangeShapeType="1"/>
            </p:cNvSpPr>
            <p:nvPr/>
          </p:nvSpPr>
          <p:spPr bwMode="auto">
            <a:xfrm>
              <a:off x="3969" y="373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1" name="Line 1071"/>
            <p:cNvSpPr>
              <a:spLocks noChangeShapeType="1"/>
            </p:cNvSpPr>
            <p:nvPr/>
          </p:nvSpPr>
          <p:spPr bwMode="auto">
            <a:xfrm>
              <a:off x="3969" y="374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2" name="Line 1072"/>
            <p:cNvSpPr>
              <a:spLocks noChangeShapeType="1"/>
            </p:cNvSpPr>
            <p:nvPr/>
          </p:nvSpPr>
          <p:spPr bwMode="auto">
            <a:xfrm>
              <a:off x="3969" y="374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3" name="Line 1073"/>
            <p:cNvSpPr>
              <a:spLocks noChangeShapeType="1"/>
            </p:cNvSpPr>
            <p:nvPr/>
          </p:nvSpPr>
          <p:spPr bwMode="auto">
            <a:xfrm>
              <a:off x="3969" y="375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4" name="Line 1074"/>
            <p:cNvSpPr>
              <a:spLocks noChangeShapeType="1"/>
            </p:cNvSpPr>
            <p:nvPr/>
          </p:nvSpPr>
          <p:spPr bwMode="auto">
            <a:xfrm>
              <a:off x="3969" y="376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5" name="Line 1075"/>
            <p:cNvSpPr>
              <a:spLocks noChangeShapeType="1"/>
            </p:cNvSpPr>
            <p:nvPr/>
          </p:nvSpPr>
          <p:spPr bwMode="auto">
            <a:xfrm>
              <a:off x="3969" y="376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6" name="Line 1076"/>
            <p:cNvSpPr>
              <a:spLocks noChangeShapeType="1"/>
            </p:cNvSpPr>
            <p:nvPr/>
          </p:nvSpPr>
          <p:spPr bwMode="auto">
            <a:xfrm>
              <a:off x="3969" y="3772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7" name="Line 1077"/>
            <p:cNvSpPr>
              <a:spLocks noChangeShapeType="1"/>
            </p:cNvSpPr>
            <p:nvPr/>
          </p:nvSpPr>
          <p:spPr bwMode="auto">
            <a:xfrm>
              <a:off x="3969" y="377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8" name="Line 1078"/>
            <p:cNvSpPr>
              <a:spLocks noChangeShapeType="1"/>
            </p:cNvSpPr>
            <p:nvPr/>
          </p:nvSpPr>
          <p:spPr bwMode="auto">
            <a:xfrm>
              <a:off x="3969" y="378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79" name="Line 1079"/>
            <p:cNvSpPr>
              <a:spLocks noChangeShapeType="1"/>
            </p:cNvSpPr>
            <p:nvPr/>
          </p:nvSpPr>
          <p:spPr bwMode="auto">
            <a:xfrm>
              <a:off x="3969" y="378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0" name="Line 1080"/>
            <p:cNvSpPr>
              <a:spLocks noChangeShapeType="1"/>
            </p:cNvSpPr>
            <p:nvPr/>
          </p:nvSpPr>
          <p:spPr bwMode="auto">
            <a:xfrm>
              <a:off x="3969" y="379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1" name="Line 1081"/>
            <p:cNvSpPr>
              <a:spLocks noChangeShapeType="1"/>
            </p:cNvSpPr>
            <p:nvPr/>
          </p:nvSpPr>
          <p:spPr bwMode="auto">
            <a:xfrm>
              <a:off x="3969" y="3801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2" name="Line 1082"/>
            <p:cNvSpPr>
              <a:spLocks noChangeShapeType="1"/>
            </p:cNvSpPr>
            <p:nvPr/>
          </p:nvSpPr>
          <p:spPr bwMode="auto">
            <a:xfrm>
              <a:off x="3969" y="380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3" name="Line 1083"/>
            <p:cNvSpPr>
              <a:spLocks noChangeShapeType="1"/>
            </p:cNvSpPr>
            <p:nvPr/>
          </p:nvSpPr>
          <p:spPr bwMode="auto">
            <a:xfrm>
              <a:off x="3969" y="381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4" name="Line 1084"/>
            <p:cNvSpPr>
              <a:spLocks noChangeShapeType="1"/>
            </p:cNvSpPr>
            <p:nvPr/>
          </p:nvSpPr>
          <p:spPr bwMode="auto">
            <a:xfrm>
              <a:off x="3969" y="381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5" name="Line 1085"/>
            <p:cNvSpPr>
              <a:spLocks noChangeShapeType="1"/>
            </p:cNvSpPr>
            <p:nvPr/>
          </p:nvSpPr>
          <p:spPr bwMode="auto">
            <a:xfrm>
              <a:off x="3969" y="382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6" name="Line 1086"/>
            <p:cNvSpPr>
              <a:spLocks noChangeShapeType="1"/>
            </p:cNvSpPr>
            <p:nvPr/>
          </p:nvSpPr>
          <p:spPr bwMode="auto">
            <a:xfrm>
              <a:off x="3969" y="382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7" name="Line 1087"/>
            <p:cNvSpPr>
              <a:spLocks noChangeShapeType="1"/>
            </p:cNvSpPr>
            <p:nvPr/>
          </p:nvSpPr>
          <p:spPr bwMode="auto">
            <a:xfrm>
              <a:off x="3969" y="383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8" name="Line 1088"/>
            <p:cNvSpPr>
              <a:spLocks noChangeShapeType="1"/>
            </p:cNvSpPr>
            <p:nvPr/>
          </p:nvSpPr>
          <p:spPr bwMode="auto">
            <a:xfrm>
              <a:off x="3969" y="384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89" name="Line 1089"/>
            <p:cNvSpPr>
              <a:spLocks noChangeShapeType="1"/>
            </p:cNvSpPr>
            <p:nvPr/>
          </p:nvSpPr>
          <p:spPr bwMode="auto">
            <a:xfrm>
              <a:off x="3969" y="384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0" name="Line 1090"/>
            <p:cNvSpPr>
              <a:spLocks noChangeShapeType="1"/>
            </p:cNvSpPr>
            <p:nvPr/>
          </p:nvSpPr>
          <p:spPr bwMode="auto">
            <a:xfrm>
              <a:off x="3969" y="3853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1" name="Line 1091"/>
            <p:cNvSpPr>
              <a:spLocks noChangeShapeType="1"/>
            </p:cNvSpPr>
            <p:nvPr/>
          </p:nvSpPr>
          <p:spPr bwMode="auto">
            <a:xfrm>
              <a:off x="3969" y="385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2" name="Line 1092"/>
            <p:cNvSpPr>
              <a:spLocks noChangeShapeType="1"/>
            </p:cNvSpPr>
            <p:nvPr/>
          </p:nvSpPr>
          <p:spPr bwMode="auto">
            <a:xfrm>
              <a:off x="3969" y="386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3" name="Line 1093"/>
            <p:cNvSpPr>
              <a:spLocks noChangeShapeType="1"/>
            </p:cNvSpPr>
            <p:nvPr/>
          </p:nvSpPr>
          <p:spPr bwMode="auto">
            <a:xfrm>
              <a:off x="3969" y="387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4" name="Line 1094"/>
            <p:cNvSpPr>
              <a:spLocks noChangeShapeType="1"/>
            </p:cNvSpPr>
            <p:nvPr/>
          </p:nvSpPr>
          <p:spPr bwMode="auto">
            <a:xfrm>
              <a:off x="3969" y="387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5" name="Line 1095"/>
            <p:cNvSpPr>
              <a:spLocks noChangeShapeType="1"/>
            </p:cNvSpPr>
            <p:nvPr/>
          </p:nvSpPr>
          <p:spPr bwMode="auto">
            <a:xfrm>
              <a:off x="3969" y="388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6" name="Line 1096"/>
            <p:cNvSpPr>
              <a:spLocks noChangeShapeType="1"/>
            </p:cNvSpPr>
            <p:nvPr/>
          </p:nvSpPr>
          <p:spPr bwMode="auto">
            <a:xfrm>
              <a:off x="3969" y="388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7" name="Line 1097"/>
            <p:cNvSpPr>
              <a:spLocks noChangeShapeType="1"/>
            </p:cNvSpPr>
            <p:nvPr/>
          </p:nvSpPr>
          <p:spPr bwMode="auto">
            <a:xfrm>
              <a:off x="3969" y="389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8" name="Line 1098"/>
            <p:cNvSpPr>
              <a:spLocks noChangeShapeType="1"/>
            </p:cNvSpPr>
            <p:nvPr/>
          </p:nvSpPr>
          <p:spPr bwMode="auto">
            <a:xfrm>
              <a:off x="3969" y="389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299" name="Line 1099"/>
            <p:cNvSpPr>
              <a:spLocks noChangeShapeType="1"/>
            </p:cNvSpPr>
            <p:nvPr/>
          </p:nvSpPr>
          <p:spPr bwMode="auto">
            <a:xfrm>
              <a:off x="3969" y="390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0" name="Line 1100"/>
            <p:cNvSpPr>
              <a:spLocks noChangeShapeType="1"/>
            </p:cNvSpPr>
            <p:nvPr/>
          </p:nvSpPr>
          <p:spPr bwMode="auto">
            <a:xfrm>
              <a:off x="3969" y="391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1" name="Line 1101"/>
            <p:cNvSpPr>
              <a:spLocks noChangeShapeType="1"/>
            </p:cNvSpPr>
            <p:nvPr/>
          </p:nvSpPr>
          <p:spPr bwMode="auto">
            <a:xfrm>
              <a:off x="3969" y="391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2" name="Line 1102"/>
            <p:cNvSpPr>
              <a:spLocks noChangeShapeType="1"/>
            </p:cNvSpPr>
            <p:nvPr/>
          </p:nvSpPr>
          <p:spPr bwMode="auto">
            <a:xfrm>
              <a:off x="3969" y="392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3" name="Line 1103"/>
            <p:cNvSpPr>
              <a:spLocks noChangeShapeType="1"/>
            </p:cNvSpPr>
            <p:nvPr/>
          </p:nvSpPr>
          <p:spPr bwMode="auto">
            <a:xfrm>
              <a:off x="3969" y="392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4" name="Line 1104"/>
            <p:cNvSpPr>
              <a:spLocks noChangeShapeType="1"/>
            </p:cNvSpPr>
            <p:nvPr/>
          </p:nvSpPr>
          <p:spPr bwMode="auto">
            <a:xfrm>
              <a:off x="3969" y="3934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5" name="Line 1105"/>
            <p:cNvSpPr>
              <a:spLocks noChangeShapeType="1"/>
            </p:cNvSpPr>
            <p:nvPr/>
          </p:nvSpPr>
          <p:spPr bwMode="auto">
            <a:xfrm>
              <a:off x="3969" y="393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6" name="Line 1106"/>
            <p:cNvSpPr>
              <a:spLocks noChangeShapeType="1"/>
            </p:cNvSpPr>
            <p:nvPr/>
          </p:nvSpPr>
          <p:spPr bwMode="auto">
            <a:xfrm>
              <a:off x="3969" y="3945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7" name="Line 1107"/>
            <p:cNvSpPr>
              <a:spLocks noChangeShapeType="1"/>
            </p:cNvSpPr>
            <p:nvPr/>
          </p:nvSpPr>
          <p:spPr bwMode="auto">
            <a:xfrm>
              <a:off x="3969" y="395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8" name="Line 1108"/>
            <p:cNvSpPr>
              <a:spLocks noChangeShapeType="1"/>
            </p:cNvSpPr>
            <p:nvPr/>
          </p:nvSpPr>
          <p:spPr bwMode="auto">
            <a:xfrm>
              <a:off x="3969" y="395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09" name="Line 1109"/>
            <p:cNvSpPr>
              <a:spLocks noChangeShapeType="1"/>
            </p:cNvSpPr>
            <p:nvPr/>
          </p:nvSpPr>
          <p:spPr bwMode="auto">
            <a:xfrm>
              <a:off x="3969" y="3962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0" name="Line 1110"/>
            <p:cNvSpPr>
              <a:spLocks noChangeShapeType="1"/>
            </p:cNvSpPr>
            <p:nvPr/>
          </p:nvSpPr>
          <p:spPr bwMode="auto">
            <a:xfrm>
              <a:off x="3969" y="3968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1" name="Line 1111"/>
            <p:cNvSpPr>
              <a:spLocks noChangeShapeType="1"/>
            </p:cNvSpPr>
            <p:nvPr/>
          </p:nvSpPr>
          <p:spPr bwMode="auto">
            <a:xfrm>
              <a:off x="3969" y="3974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2" name="Line 1112"/>
            <p:cNvSpPr>
              <a:spLocks noChangeShapeType="1"/>
            </p:cNvSpPr>
            <p:nvPr/>
          </p:nvSpPr>
          <p:spPr bwMode="auto">
            <a:xfrm>
              <a:off x="3969" y="398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3" name="Line 1113"/>
            <p:cNvSpPr>
              <a:spLocks noChangeShapeType="1"/>
            </p:cNvSpPr>
            <p:nvPr/>
          </p:nvSpPr>
          <p:spPr bwMode="auto">
            <a:xfrm>
              <a:off x="3969" y="3986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4" name="Line 1114"/>
            <p:cNvSpPr>
              <a:spLocks noChangeShapeType="1"/>
            </p:cNvSpPr>
            <p:nvPr/>
          </p:nvSpPr>
          <p:spPr bwMode="auto">
            <a:xfrm>
              <a:off x="3969" y="3991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5" name="Line 1115"/>
            <p:cNvSpPr>
              <a:spLocks noChangeShapeType="1"/>
            </p:cNvSpPr>
            <p:nvPr/>
          </p:nvSpPr>
          <p:spPr bwMode="auto">
            <a:xfrm>
              <a:off x="3969" y="3997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6" name="Line 1116"/>
            <p:cNvSpPr>
              <a:spLocks noChangeShapeType="1"/>
            </p:cNvSpPr>
            <p:nvPr/>
          </p:nvSpPr>
          <p:spPr bwMode="auto">
            <a:xfrm>
              <a:off x="3969" y="4003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7" name="Line 1117"/>
            <p:cNvSpPr>
              <a:spLocks noChangeShapeType="1"/>
            </p:cNvSpPr>
            <p:nvPr/>
          </p:nvSpPr>
          <p:spPr bwMode="auto">
            <a:xfrm>
              <a:off x="3969" y="4009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8" name="Line 1118"/>
            <p:cNvSpPr>
              <a:spLocks noChangeShapeType="1"/>
            </p:cNvSpPr>
            <p:nvPr/>
          </p:nvSpPr>
          <p:spPr bwMode="auto">
            <a:xfrm>
              <a:off x="3969" y="4015"/>
              <a:ext cx="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19" name="Line 1119"/>
            <p:cNvSpPr>
              <a:spLocks noChangeShapeType="1"/>
            </p:cNvSpPr>
            <p:nvPr/>
          </p:nvSpPr>
          <p:spPr bwMode="auto">
            <a:xfrm>
              <a:off x="3969" y="4020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0" name="Line 1120"/>
            <p:cNvSpPr>
              <a:spLocks noChangeShapeType="1"/>
            </p:cNvSpPr>
            <p:nvPr/>
          </p:nvSpPr>
          <p:spPr bwMode="auto">
            <a:xfrm>
              <a:off x="3969" y="4026"/>
              <a:ext cx="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1" name="Line 1121"/>
            <p:cNvSpPr>
              <a:spLocks noChangeShapeType="1"/>
            </p:cNvSpPr>
            <p:nvPr/>
          </p:nvSpPr>
          <p:spPr bwMode="auto">
            <a:xfrm>
              <a:off x="3969" y="4032"/>
              <a:ext cx="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2" name="Line 1122"/>
            <p:cNvSpPr>
              <a:spLocks noChangeShapeType="1"/>
            </p:cNvSpPr>
            <p:nvPr/>
          </p:nvSpPr>
          <p:spPr bwMode="auto">
            <a:xfrm flipV="1">
              <a:off x="2482" y="959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3" name="Line 1123"/>
            <p:cNvSpPr>
              <a:spLocks noChangeShapeType="1"/>
            </p:cNvSpPr>
            <p:nvPr/>
          </p:nvSpPr>
          <p:spPr bwMode="auto">
            <a:xfrm flipV="1">
              <a:off x="2486" y="955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4" name="Line 1124"/>
            <p:cNvSpPr>
              <a:spLocks noChangeShapeType="1"/>
            </p:cNvSpPr>
            <p:nvPr/>
          </p:nvSpPr>
          <p:spPr bwMode="auto">
            <a:xfrm flipV="1">
              <a:off x="2491" y="952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5" name="Line 1125"/>
            <p:cNvSpPr>
              <a:spLocks noChangeShapeType="1"/>
            </p:cNvSpPr>
            <p:nvPr/>
          </p:nvSpPr>
          <p:spPr bwMode="auto">
            <a:xfrm flipV="1">
              <a:off x="2496" y="949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6" name="Line 1126"/>
            <p:cNvSpPr>
              <a:spLocks noChangeShapeType="1"/>
            </p:cNvSpPr>
            <p:nvPr/>
          </p:nvSpPr>
          <p:spPr bwMode="auto">
            <a:xfrm flipV="1">
              <a:off x="2500" y="946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7" name="Line 1127"/>
            <p:cNvSpPr>
              <a:spLocks noChangeShapeType="1"/>
            </p:cNvSpPr>
            <p:nvPr/>
          </p:nvSpPr>
          <p:spPr bwMode="auto">
            <a:xfrm flipV="1">
              <a:off x="2505" y="942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8" name="Line 1128"/>
            <p:cNvSpPr>
              <a:spLocks noChangeShapeType="1"/>
            </p:cNvSpPr>
            <p:nvPr/>
          </p:nvSpPr>
          <p:spPr bwMode="auto">
            <a:xfrm flipV="1">
              <a:off x="2510" y="938"/>
              <a:ext cx="2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29" name="Line 1129"/>
            <p:cNvSpPr>
              <a:spLocks noChangeShapeType="1"/>
            </p:cNvSpPr>
            <p:nvPr/>
          </p:nvSpPr>
          <p:spPr bwMode="auto">
            <a:xfrm flipV="1">
              <a:off x="2514" y="935"/>
              <a:ext cx="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0" name="Line 1130"/>
            <p:cNvSpPr>
              <a:spLocks noChangeShapeType="1"/>
            </p:cNvSpPr>
            <p:nvPr/>
          </p:nvSpPr>
          <p:spPr bwMode="auto">
            <a:xfrm flipV="1">
              <a:off x="2519" y="932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1" name="Line 1131"/>
            <p:cNvSpPr>
              <a:spLocks noChangeShapeType="1"/>
            </p:cNvSpPr>
            <p:nvPr/>
          </p:nvSpPr>
          <p:spPr bwMode="auto">
            <a:xfrm flipV="1">
              <a:off x="2524" y="929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2" name="Line 1132"/>
            <p:cNvSpPr>
              <a:spLocks noChangeShapeType="1"/>
            </p:cNvSpPr>
            <p:nvPr/>
          </p:nvSpPr>
          <p:spPr bwMode="auto">
            <a:xfrm flipV="1">
              <a:off x="3998" y="969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3" name="Line 1133"/>
            <p:cNvSpPr>
              <a:spLocks noChangeShapeType="1"/>
            </p:cNvSpPr>
            <p:nvPr/>
          </p:nvSpPr>
          <p:spPr bwMode="auto">
            <a:xfrm flipV="1">
              <a:off x="4003" y="965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4" name="Line 1134"/>
            <p:cNvSpPr>
              <a:spLocks noChangeShapeType="1"/>
            </p:cNvSpPr>
            <p:nvPr/>
          </p:nvSpPr>
          <p:spPr bwMode="auto">
            <a:xfrm flipV="1">
              <a:off x="4008" y="962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5" name="Line 1135"/>
            <p:cNvSpPr>
              <a:spLocks noChangeShapeType="1"/>
            </p:cNvSpPr>
            <p:nvPr/>
          </p:nvSpPr>
          <p:spPr bwMode="auto">
            <a:xfrm flipV="1">
              <a:off x="4012" y="959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6" name="Line 1136"/>
            <p:cNvSpPr>
              <a:spLocks noChangeShapeType="1"/>
            </p:cNvSpPr>
            <p:nvPr/>
          </p:nvSpPr>
          <p:spPr bwMode="auto">
            <a:xfrm flipV="1">
              <a:off x="4017" y="95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7" name="Line 1137"/>
            <p:cNvSpPr>
              <a:spLocks noChangeShapeType="1"/>
            </p:cNvSpPr>
            <p:nvPr/>
          </p:nvSpPr>
          <p:spPr bwMode="auto">
            <a:xfrm flipV="1">
              <a:off x="4022" y="952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8" name="Line 1138"/>
            <p:cNvSpPr>
              <a:spLocks noChangeShapeType="1"/>
            </p:cNvSpPr>
            <p:nvPr/>
          </p:nvSpPr>
          <p:spPr bwMode="auto">
            <a:xfrm flipV="1">
              <a:off x="4026" y="949"/>
              <a:ext cx="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39" name="Line 1139"/>
            <p:cNvSpPr>
              <a:spLocks noChangeShapeType="1"/>
            </p:cNvSpPr>
            <p:nvPr/>
          </p:nvSpPr>
          <p:spPr bwMode="auto">
            <a:xfrm flipV="1">
              <a:off x="4031" y="94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0" name="Line 1140"/>
            <p:cNvSpPr>
              <a:spLocks noChangeShapeType="1"/>
            </p:cNvSpPr>
            <p:nvPr/>
          </p:nvSpPr>
          <p:spPr bwMode="auto">
            <a:xfrm flipV="1">
              <a:off x="4036" y="943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1" name="Line 1141"/>
            <p:cNvSpPr>
              <a:spLocks noChangeShapeType="1"/>
            </p:cNvSpPr>
            <p:nvPr/>
          </p:nvSpPr>
          <p:spPr bwMode="auto">
            <a:xfrm flipV="1">
              <a:off x="4040" y="940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2" name="Line 1142"/>
            <p:cNvSpPr>
              <a:spLocks noChangeShapeType="1"/>
            </p:cNvSpPr>
            <p:nvPr/>
          </p:nvSpPr>
          <p:spPr bwMode="auto">
            <a:xfrm flipV="1">
              <a:off x="2438" y="2579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3" name="Line 1143"/>
            <p:cNvSpPr>
              <a:spLocks noChangeShapeType="1"/>
            </p:cNvSpPr>
            <p:nvPr/>
          </p:nvSpPr>
          <p:spPr bwMode="auto">
            <a:xfrm flipV="1">
              <a:off x="2443" y="257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4" name="Line 1144"/>
            <p:cNvSpPr>
              <a:spLocks noChangeShapeType="1"/>
            </p:cNvSpPr>
            <p:nvPr/>
          </p:nvSpPr>
          <p:spPr bwMode="auto">
            <a:xfrm flipV="1">
              <a:off x="2447" y="2573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5" name="Line 1145"/>
            <p:cNvSpPr>
              <a:spLocks noChangeShapeType="1"/>
            </p:cNvSpPr>
            <p:nvPr/>
          </p:nvSpPr>
          <p:spPr bwMode="auto">
            <a:xfrm flipV="1">
              <a:off x="2452" y="2570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6" name="Line 1146"/>
            <p:cNvSpPr>
              <a:spLocks noChangeShapeType="1"/>
            </p:cNvSpPr>
            <p:nvPr/>
          </p:nvSpPr>
          <p:spPr bwMode="auto">
            <a:xfrm flipV="1">
              <a:off x="2457" y="2567"/>
              <a:ext cx="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7" name="Line 1147"/>
            <p:cNvSpPr>
              <a:spLocks noChangeShapeType="1"/>
            </p:cNvSpPr>
            <p:nvPr/>
          </p:nvSpPr>
          <p:spPr bwMode="auto">
            <a:xfrm flipV="1">
              <a:off x="2462" y="2564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8" name="Line 1148"/>
            <p:cNvSpPr>
              <a:spLocks noChangeShapeType="1"/>
            </p:cNvSpPr>
            <p:nvPr/>
          </p:nvSpPr>
          <p:spPr bwMode="auto">
            <a:xfrm flipV="1">
              <a:off x="2467" y="2561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49" name="Line 1149"/>
            <p:cNvSpPr>
              <a:spLocks noChangeShapeType="1"/>
            </p:cNvSpPr>
            <p:nvPr/>
          </p:nvSpPr>
          <p:spPr bwMode="auto">
            <a:xfrm flipV="1">
              <a:off x="2471" y="2559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0" name="Line 1150"/>
            <p:cNvSpPr>
              <a:spLocks noChangeShapeType="1"/>
            </p:cNvSpPr>
            <p:nvPr/>
          </p:nvSpPr>
          <p:spPr bwMode="auto">
            <a:xfrm flipV="1">
              <a:off x="2476" y="2556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1" name="Line 1151"/>
            <p:cNvSpPr>
              <a:spLocks noChangeShapeType="1"/>
            </p:cNvSpPr>
            <p:nvPr/>
          </p:nvSpPr>
          <p:spPr bwMode="auto">
            <a:xfrm flipV="1">
              <a:off x="2481" y="2553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2" name="Line 1152"/>
            <p:cNvSpPr>
              <a:spLocks noChangeShapeType="1"/>
            </p:cNvSpPr>
            <p:nvPr/>
          </p:nvSpPr>
          <p:spPr bwMode="auto">
            <a:xfrm flipV="1">
              <a:off x="2485" y="2550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3" name="Line 1153"/>
            <p:cNvSpPr>
              <a:spLocks noChangeShapeType="1"/>
            </p:cNvSpPr>
            <p:nvPr/>
          </p:nvSpPr>
          <p:spPr bwMode="auto">
            <a:xfrm flipV="1">
              <a:off x="3976" y="2541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4" name="Line 1154"/>
            <p:cNvSpPr>
              <a:spLocks noChangeShapeType="1"/>
            </p:cNvSpPr>
            <p:nvPr/>
          </p:nvSpPr>
          <p:spPr bwMode="auto">
            <a:xfrm flipV="1">
              <a:off x="3980" y="2538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5" name="Line 1155"/>
            <p:cNvSpPr>
              <a:spLocks noChangeShapeType="1"/>
            </p:cNvSpPr>
            <p:nvPr/>
          </p:nvSpPr>
          <p:spPr bwMode="auto">
            <a:xfrm flipV="1">
              <a:off x="3985" y="2535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6" name="Line 1156"/>
            <p:cNvSpPr>
              <a:spLocks noChangeShapeType="1"/>
            </p:cNvSpPr>
            <p:nvPr/>
          </p:nvSpPr>
          <p:spPr bwMode="auto">
            <a:xfrm flipV="1">
              <a:off x="3990" y="2531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7" name="Line 1157"/>
            <p:cNvSpPr>
              <a:spLocks noChangeShapeType="1"/>
            </p:cNvSpPr>
            <p:nvPr/>
          </p:nvSpPr>
          <p:spPr bwMode="auto">
            <a:xfrm flipV="1">
              <a:off x="3994" y="2528"/>
              <a:ext cx="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8" name="Line 1158"/>
            <p:cNvSpPr>
              <a:spLocks noChangeShapeType="1"/>
            </p:cNvSpPr>
            <p:nvPr/>
          </p:nvSpPr>
          <p:spPr bwMode="auto">
            <a:xfrm flipV="1">
              <a:off x="3999" y="2525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59" name="Line 1159"/>
            <p:cNvSpPr>
              <a:spLocks noChangeShapeType="1"/>
            </p:cNvSpPr>
            <p:nvPr/>
          </p:nvSpPr>
          <p:spPr bwMode="auto">
            <a:xfrm flipV="1">
              <a:off x="4004" y="2522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60" name="Line 1160"/>
            <p:cNvSpPr>
              <a:spLocks noChangeShapeType="1"/>
            </p:cNvSpPr>
            <p:nvPr/>
          </p:nvSpPr>
          <p:spPr bwMode="auto">
            <a:xfrm flipV="1">
              <a:off x="4008" y="2519"/>
              <a:ext cx="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61" name="Line 1161"/>
            <p:cNvSpPr>
              <a:spLocks noChangeShapeType="1"/>
            </p:cNvSpPr>
            <p:nvPr/>
          </p:nvSpPr>
          <p:spPr bwMode="auto">
            <a:xfrm flipV="1">
              <a:off x="4013" y="2515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62" name="Line 1162"/>
            <p:cNvSpPr>
              <a:spLocks noChangeShapeType="1"/>
            </p:cNvSpPr>
            <p:nvPr/>
          </p:nvSpPr>
          <p:spPr bwMode="auto">
            <a:xfrm flipV="1">
              <a:off x="4018" y="2512"/>
              <a:ext cx="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63" name="Rectangle 1163"/>
            <p:cNvSpPr>
              <a:spLocks noChangeArrowheads="1"/>
            </p:cNvSpPr>
            <p:nvPr/>
          </p:nvSpPr>
          <p:spPr bwMode="auto">
            <a:xfrm>
              <a:off x="524" y="2036"/>
              <a:ext cx="1247" cy="15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64" name="Line 1164"/>
            <p:cNvSpPr>
              <a:spLocks noChangeShapeType="1"/>
            </p:cNvSpPr>
            <p:nvPr/>
          </p:nvSpPr>
          <p:spPr bwMode="auto">
            <a:xfrm>
              <a:off x="593" y="2156"/>
              <a:ext cx="100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65" name="Rectangle 1165"/>
            <p:cNvSpPr>
              <a:spLocks noChangeArrowheads="1"/>
            </p:cNvSpPr>
            <p:nvPr/>
          </p:nvSpPr>
          <p:spPr bwMode="auto">
            <a:xfrm>
              <a:off x="795" y="3445"/>
              <a:ext cx="65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>
                  <a:solidFill>
                    <a:srgbClr val="000000"/>
                  </a:solidFill>
                </a:rPr>
                <a:t>WARSZAWA          WRZESIEŃ             2019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66" name="Line 1166"/>
            <p:cNvSpPr>
              <a:spLocks noChangeShapeType="1"/>
            </p:cNvSpPr>
            <p:nvPr/>
          </p:nvSpPr>
          <p:spPr bwMode="auto">
            <a:xfrm>
              <a:off x="618" y="3438"/>
              <a:ext cx="100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9367" name="Rectangle 1167"/>
            <p:cNvSpPr>
              <a:spLocks noChangeArrowheads="1"/>
            </p:cNvSpPr>
            <p:nvPr/>
          </p:nvSpPr>
          <p:spPr bwMode="auto">
            <a:xfrm>
              <a:off x="460" y="2036"/>
              <a:ext cx="66" cy="15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68" name="Rectangle 1168"/>
            <p:cNvSpPr>
              <a:spLocks noChangeArrowheads="1"/>
            </p:cNvSpPr>
            <p:nvPr/>
          </p:nvSpPr>
          <p:spPr bwMode="auto">
            <a:xfrm>
              <a:off x="1003" y="3168"/>
              <a:ext cx="274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ZAŁĄCZNIKI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69" name="Rectangle 1169"/>
            <p:cNvSpPr>
              <a:spLocks noChangeArrowheads="1"/>
            </p:cNvSpPr>
            <p:nvPr/>
          </p:nvSpPr>
          <p:spPr bwMode="auto">
            <a:xfrm>
              <a:off x="1034" y="3241"/>
              <a:ext cx="2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B, D, E, F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0" name="Rectangle 1170"/>
            <p:cNvSpPr>
              <a:spLocks noChangeArrowheads="1"/>
            </p:cNvSpPr>
            <p:nvPr/>
          </p:nvSpPr>
          <p:spPr bwMode="auto">
            <a:xfrm>
              <a:off x="662" y="2164"/>
              <a:ext cx="193" cy="1258"/>
            </a:xfrm>
            <a:prstGeom prst="rect">
              <a:avLst/>
            </a:prstGeom>
            <a:solidFill>
              <a:srgbClr val="71A9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1" name="Rectangle 1171"/>
            <p:cNvSpPr>
              <a:spLocks noChangeArrowheads="1"/>
            </p:cNvSpPr>
            <p:nvPr/>
          </p:nvSpPr>
          <p:spPr bwMode="auto">
            <a:xfrm>
              <a:off x="1339" y="2164"/>
              <a:ext cx="193" cy="1258"/>
            </a:xfrm>
            <a:prstGeom prst="rect">
              <a:avLst/>
            </a:prstGeom>
            <a:solidFill>
              <a:srgbClr val="71A9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2" name="Rectangle 1172"/>
            <p:cNvSpPr>
              <a:spLocks noChangeArrowheads="1"/>
            </p:cNvSpPr>
            <p:nvPr/>
          </p:nvSpPr>
          <p:spPr bwMode="auto">
            <a:xfrm>
              <a:off x="1095" y="2318"/>
              <a:ext cx="125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PLAN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3" name="Rectangle 1173"/>
            <p:cNvSpPr>
              <a:spLocks noChangeArrowheads="1"/>
            </p:cNvSpPr>
            <p:nvPr/>
          </p:nvSpPr>
          <p:spPr bwMode="auto">
            <a:xfrm>
              <a:off x="800" y="2463"/>
              <a:ext cx="78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OPERACYJNY FUNKCJONOWANIA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4" name="Rectangle 1174"/>
            <p:cNvSpPr>
              <a:spLocks noChangeArrowheads="1"/>
            </p:cNvSpPr>
            <p:nvPr/>
          </p:nvSpPr>
          <p:spPr bwMode="auto">
            <a:xfrm>
              <a:off x="824" y="2607"/>
              <a:ext cx="708" cy="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600" b="1">
                  <a:solidFill>
                    <a:srgbClr val="000000"/>
                  </a:solidFill>
                </a:rPr>
                <a:t>WOJEWÓDZTWA MAZOWIECKIEGO</a:t>
              </a:r>
              <a:endParaRPr lang="pl-PL" altLang="pl-PL" sz="600" b="1">
                <a:solidFill>
                  <a:schemeClr val="folHlink"/>
                </a:solidFill>
              </a:endParaRPr>
            </a:p>
          </p:txBody>
        </p:sp>
        <p:sp>
          <p:nvSpPr>
            <p:cNvPr id="179375" name="Rectangle 1175"/>
            <p:cNvSpPr>
              <a:spLocks noChangeArrowheads="1"/>
            </p:cNvSpPr>
            <p:nvPr/>
          </p:nvSpPr>
          <p:spPr bwMode="auto">
            <a:xfrm>
              <a:off x="1004" y="2680"/>
              <a:ext cx="315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solidFill>
                    <a:srgbClr val="000000"/>
                  </a:solidFill>
                </a:rPr>
                <a:t>.....................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6" name="Rectangle 1176"/>
            <p:cNvSpPr>
              <a:spLocks noChangeArrowheads="1"/>
            </p:cNvSpPr>
            <p:nvPr/>
          </p:nvSpPr>
          <p:spPr bwMode="auto">
            <a:xfrm>
              <a:off x="818" y="2752"/>
              <a:ext cx="651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w warunkach zewnętrznego zagrożenia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7" name="Rectangle 1177"/>
            <p:cNvSpPr>
              <a:spLocks noChangeArrowheads="1"/>
            </p:cNvSpPr>
            <p:nvPr/>
          </p:nvSpPr>
          <p:spPr bwMode="auto">
            <a:xfrm>
              <a:off x="938" y="2810"/>
              <a:ext cx="413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bezpieczeństwa państwa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8" name="Rectangle 1178"/>
            <p:cNvSpPr>
              <a:spLocks noChangeArrowheads="1"/>
            </p:cNvSpPr>
            <p:nvPr/>
          </p:nvSpPr>
          <p:spPr bwMode="auto">
            <a:xfrm>
              <a:off x="1011" y="2879"/>
              <a:ext cx="26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i w czasie wojny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79" name="Rectangle 1179"/>
            <p:cNvSpPr>
              <a:spLocks noChangeArrowheads="1"/>
            </p:cNvSpPr>
            <p:nvPr/>
          </p:nvSpPr>
          <p:spPr bwMode="auto">
            <a:xfrm>
              <a:off x="1016" y="3012"/>
              <a:ext cx="242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 b="1">
                  <a:solidFill>
                    <a:srgbClr val="000000"/>
                  </a:solidFill>
                </a:rPr>
                <a:t>......................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80" name="Rectangle 1180"/>
            <p:cNvSpPr>
              <a:spLocks noChangeArrowheads="1"/>
            </p:cNvSpPr>
            <p:nvPr/>
          </p:nvSpPr>
          <p:spPr bwMode="auto">
            <a:xfrm>
              <a:off x="989" y="3070"/>
              <a:ext cx="310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500">
                  <a:solidFill>
                    <a:srgbClr val="000000"/>
                  </a:solidFill>
                </a:rPr>
                <a:t>/oznaczenie planu/</a:t>
              </a:r>
              <a:endParaRPr lang="pl-PL" altLang="pl-PL" sz="1000">
                <a:solidFill>
                  <a:schemeClr val="folHlink"/>
                </a:solidFill>
              </a:endParaRPr>
            </a:p>
          </p:txBody>
        </p:sp>
        <p:sp>
          <p:nvSpPr>
            <p:cNvPr id="179381" name="Rectangle 1181"/>
            <p:cNvSpPr>
              <a:spLocks noChangeArrowheads="1"/>
            </p:cNvSpPr>
            <p:nvPr/>
          </p:nvSpPr>
          <p:spPr bwMode="auto">
            <a:xfrm>
              <a:off x="900" y="2089"/>
              <a:ext cx="480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MAZOWIECKI URZĄD WOJEWÓDZKI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82" name="Rectangle 1182"/>
            <p:cNvSpPr>
              <a:spLocks noChangeArrowheads="1"/>
            </p:cNvSpPr>
            <p:nvPr/>
          </p:nvSpPr>
          <p:spPr bwMode="auto">
            <a:xfrm>
              <a:off x="888" y="2176"/>
              <a:ext cx="535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WYDZIAŁ ZARZĄDZANIA KRYZYSOWEGO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  <p:sp>
          <p:nvSpPr>
            <p:cNvPr id="179383" name="Rectangle 1183"/>
            <p:cNvSpPr>
              <a:spLocks noChangeArrowheads="1"/>
            </p:cNvSpPr>
            <p:nvPr/>
          </p:nvSpPr>
          <p:spPr bwMode="auto">
            <a:xfrm>
              <a:off x="1462" y="2271"/>
              <a:ext cx="112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400" b="1">
                  <a:solidFill>
                    <a:srgbClr val="000000"/>
                  </a:solidFill>
                </a:rPr>
                <a:t>POUFNE</a:t>
              </a:r>
              <a:endParaRPr lang="pl-PL" altLang="pl-PL" sz="1000" b="1">
                <a:solidFill>
                  <a:schemeClr val="folHlink"/>
                </a:solidFill>
              </a:endParaRPr>
            </a:p>
          </p:txBody>
        </p:sp>
      </p:grpSp>
      <p:sp>
        <p:nvSpPr>
          <p:cNvPr id="422915" name="Rectangle 12"/>
          <p:cNvSpPr>
            <a:spLocks noChangeArrowheads="1"/>
          </p:cNvSpPr>
          <p:nvPr/>
        </p:nvSpPr>
        <p:spPr bwMode="auto">
          <a:xfrm>
            <a:off x="73025" y="1530350"/>
            <a:ext cx="6143625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ZAWARTOŚĆ PLANÓW OPERACYJNYCH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0FB072E4-907F-427A-821D-EFB090B54C0A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24</a:t>
            </a:fld>
            <a:endParaRPr lang="pl-PL" altLang="pl-PL" sz="900"/>
          </a:p>
        </p:txBody>
      </p:sp>
      <p:pic>
        <p:nvPicPr>
          <p:cNvPr id="181250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7" descr="Obraz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784225"/>
            <a:ext cx="819943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5" name="Rectangle 12"/>
          <p:cNvSpPr>
            <a:spLocks noChangeArrowheads="1"/>
          </p:cNvSpPr>
          <p:nvPr/>
        </p:nvSpPr>
        <p:spPr bwMode="auto">
          <a:xfrm>
            <a:off x="73025" y="1568450"/>
            <a:ext cx="5614988" cy="411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ZAWARTOŚĆ PLANÓW OPERACYJNYCH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164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111125" y="815975"/>
          <a:ext cx="11969750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8" name="VISIO" r:id="rId5" imgW="10636560" imgH="7280280" progId="">
                  <p:embed/>
                </p:oleObj>
              </mc:Choice>
              <mc:Fallback>
                <p:oleObj name="VISIO" r:id="rId5" imgW="10636560" imgH="7280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815975"/>
                        <a:ext cx="11969750" cy="604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65650" y="469900"/>
            <a:ext cx="7461250" cy="357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1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 CE"/>
              </a:rPr>
              <a:t>TABELA REALIZACJI ZADAŃ OPERACYJNYCH WOJEWÓDZTWA </a:t>
            </a:r>
            <a:r>
              <a:rPr lang="pl-PL" altLang="pl-PL" sz="1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MAZOWIECKIEGO</a:t>
            </a:r>
            <a:endParaRPr lang="pl-PL" altLang="pl-PL" sz="1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909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CB6A1B8-DFE7-427D-B2C9-E351C2500BEB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25</a:t>
            </a:fld>
            <a:endParaRPr lang="pl-PL" altLang="pl-PL" sz="9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4"/>
          <p:cNvGraphicFramePr>
            <a:graphicFrameLocks noChangeAspect="1"/>
          </p:cNvGraphicFramePr>
          <p:nvPr/>
        </p:nvGraphicFramePr>
        <p:xfrm>
          <a:off x="0" y="241300"/>
          <a:ext cx="12192000" cy="637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VISIO" r:id="rId4" imgW="10339200" imgH="7206840" progId="">
                  <p:embed/>
                </p:oleObj>
              </mc:Choice>
              <mc:Fallback>
                <p:oleObj name="VISIO" r:id="rId4" imgW="10339200" imgH="720684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1300"/>
                        <a:ext cx="12192000" cy="637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FA86B013-A6EA-4BDE-B92B-B6B266745732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26</a:t>
            </a:fld>
            <a:endParaRPr lang="pl-PL" altLang="pl-PL" sz="900"/>
          </a:p>
        </p:txBody>
      </p:sp>
      <p:pic>
        <p:nvPicPr>
          <p:cNvPr id="69636" name="Obraz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3164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4"/>
          <p:cNvSpPr>
            <a:spLocks noChangeArrowheads="1"/>
          </p:cNvSpPr>
          <p:nvPr/>
        </p:nvSpPr>
        <p:spPr bwMode="auto">
          <a:xfrm>
            <a:off x="769938" y="1433513"/>
            <a:ext cx="10652125" cy="287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INTERPRETACJA</a:t>
            </a: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 CE"/>
              </a:rPr>
              <a:t> ZADAŃ OPERACYJNYCH</a:t>
            </a:r>
          </a:p>
        </p:txBody>
      </p:sp>
      <p:sp>
        <p:nvSpPr>
          <p:cNvPr id="190466" name="Rectangle 5"/>
          <p:cNvSpPr>
            <a:spLocks noChangeArrowheads="1"/>
          </p:cNvSpPr>
          <p:nvPr/>
        </p:nvSpPr>
        <p:spPr bwMode="auto">
          <a:xfrm>
            <a:off x="539750" y="2117725"/>
            <a:ext cx="11055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indent="-541338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>
                <a:tab pos="177800" algn="l"/>
              </a:tabLst>
            </a:pPr>
            <a:r>
              <a:rPr lang="pl-PL" altLang="pl-PL" b="1">
                <a:solidFill>
                  <a:srgbClr val="CC0000"/>
                </a:solidFill>
                <a:latin typeface="Arial" charset="0"/>
              </a:rPr>
              <a:t>Analizując otrzymane zadania operacyjne należy uwzględnić, że:</a:t>
            </a:r>
          </a:p>
          <a:p>
            <a:pPr marL="631825" indent="-541338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>
                <a:tab pos="177800" algn="l"/>
              </a:tabLst>
            </a:pPr>
            <a:endParaRPr lang="pl-PL" altLang="pl-PL" b="1">
              <a:solidFill>
                <a:srgbClr val="CC0000"/>
              </a:solidFill>
              <a:latin typeface="Arial" charset="0"/>
            </a:endParaRPr>
          </a:p>
          <a:p>
            <a:pPr marL="631825" indent="-54133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tabLst>
                <a:tab pos="177800" algn="l"/>
              </a:tabLst>
            </a:pPr>
            <a:r>
              <a:rPr lang="pl-PL" altLang="pl-PL">
                <a:latin typeface="Arial" charset="0"/>
              </a:rPr>
              <a:t>treści zadań operacyjnych oraz ich oznaczenia literowo-cyfrowe ujmowane w </a:t>
            </a:r>
            <a:r>
              <a:rPr lang="pl-PL" altLang="pl-PL" i="1">
                <a:latin typeface="Arial" charset="0"/>
              </a:rPr>
              <a:t>PRO RP, POF DAR, </a:t>
            </a:r>
            <a:br>
              <a:rPr lang="pl-PL" altLang="pl-PL" i="1">
                <a:latin typeface="Arial" charset="0"/>
              </a:rPr>
            </a:br>
            <a:r>
              <a:rPr lang="pl-PL" altLang="pl-PL" i="1">
                <a:latin typeface="Arial" charset="0"/>
              </a:rPr>
              <a:t>POF U, POF W, POF JO, POF P - </a:t>
            </a:r>
            <a:r>
              <a:rPr lang="pl-PL" altLang="pl-PL">
                <a:latin typeface="Arial" charset="0"/>
              </a:rPr>
              <a:t>są jednakowe;</a:t>
            </a:r>
          </a:p>
          <a:p>
            <a:pPr marL="631825" indent="-54133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tabLst>
                <a:tab pos="177800" algn="l"/>
              </a:tabLst>
            </a:pPr>
            <a:endParaRPr lang="pl-PL" altLang="pl-PL">
              <a:latin typeface="Arial" charset="0"/>
            </a:endParaRPr>
          </a:p>
          <a:p>
            <a:pPr marL="631825" indent="-54133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tabLst>
                <a:tab pos="177800" algn="l"/>
              </a:tabLst>
            </a:pPr>
            <a:r>
              <a:rPr lang="pl-PL" altLang="pl-PL">
                <a:latin typeface="Arial" charset="0"/>
              </a:rPr>
              <a:t>w procesie planowania operacyjnego kierownicy (szefowie) komórek, jednostek organizacyjnych dokonują uszczegółowienia (doprecyzowania) otrzymanych zadań operacyjnych, uwzględniając swoją właściwość merytoryczną;</a:t>
            </a:r>
          </a:p>
          <a:p>
            <a:pPr marL="631825" indent="-54133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tabLst>
                <a:tab pos="177800" algn="l"/>
              </a:tabLst>
            </a:pPr>
            <a:endParaRPr lang="pl-PL" altLang="pl-PL">
              <a:latin typeface="Arial" charset="0"/>
            </a:endParaRPr>
          </a:p>
          <a:p>
            <a:pPr marL="631825" indent="-54133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tabLst>
                <a:tab pos="177800" algn="l"/>
              </a:tabLst>
            </a:pPr>
            <a:r>
              <a:rPr lang="pl-PL" altLang="pl-PL">
                <a:latin typeface="Arial" charset="0"/>
              </a:rPr>
              <a:t>realizacja otrzymanego zadania operacyjnego w komórce, jednostce organizacyjnej oznacza realizację uszczegółowionego (doprecyzowanego) zadania.</a:t>
            </a:r>
          </a:p>
        </p:txBody>
      </p:sp>
      <p:sp>
        <p:nvSpPr>
          <p:cNvPr id="190467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6E1B97D9-47F7-4307-8F0C-2A43FBD994B5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27</a:t>
            </a:fld>
            <a:endParaRPr lang="pl-PL" altLang="pl-PL" sz="900"/>
          </a:p>
        </p:txBody>
      </p:sp>
      <p:pic>
        <p:nvPicPr>
          <p:cNvPr id="190468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2"/>
          <p:cNvSpPr>
            <a:spLocks noChangeArrowheads="1"/>
          </p:cNvSpPr>
          <p:nvPr/>
        </p:nvSpPr>
        <p:spPr bwMode="auto">
          <a:xfrm>
            <a:off x="4592638" y="815975"/>
            <a:ext cx="7434262" cy="681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RODZAJE ZESTAWÓW ZADAŃ OPERACYJNYCH</a:t>
            </a:r>
          </a:p>
        </p:txBody>
      </p:sp>
      <p:sp>
        <p:nvSpPr>
          <p:cNvPr id="191490" name="Rectangle 3"/>
          <p:cNvSpPr>
            <a:spLocks noChangeArrowheads="1"/>
          </p:cNvSpPr>
          <p:nvPr/>
        </p:nvSpPr>
        <p:spPr bwMode="auto">
          <a:xfrm>
            <a:off x="596900" y="1308100"/>
            <a:ext cx="10847388" cy="108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6350" eaLnBrk="0" hangingPunct="0">
              <a:lnSpc>
                <a:spcPct val="90000"/>
              </a:lnSpc>
              <a:buFont typeface="Arial" charset="0"/>
              <a:buNone/>
            </a:pPr>
            <a:r>
              <a:rPr lang="pl-PL" altLang="pl-PL" b="1" u="sng">
                <a:solidFill>
                  <a:srgbClr val="CC0000"/>
                </a:solidFill>
                <a:latin typeface="Arial" charset="0"/>
              </a:rPr>
              <a:t>ZADANIA OGÓLNE</a:t>
            </a:r>
            <a:r>
              <a:rPr lang="pl-PL" altLang="pl-PL" b="1">
                <a:latin typeface="Arial" charset="0"/>
              </a:rPr>
              <a:t> </a:t>
            </a:r>
          </a:p>
          <a:p>
            <a:pPr marL="95250" indent="-6350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pl-PL" altLang="pl-PL">
                <a:latin typeface="Arial" charset="0"/>
              </a:rPr>
              <a:t>mają charakter organizacyjny, ich realizacja ma na celu ujednolicenie w skali kraju procedur działania organów administracji publicznej i innych podmiotów oraz tworzenia warunków organizacyjnych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technicznych realizacji zadań merytorycznych danego organu, podmiotu, w szczególności dotyczą:</a:t>
            </a: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557213" y="5630863"/>
            <a:ext cx="10847387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34925" eaLnBrk="0" hangingPunct="0">
              <a:lnSpc>
                <a:spcPct val="90000"/>
              </a:lnSpc>
              <a:buFont typeface="Arial" charset="0"/>
              <a:buNone/>
            </a:pPr>
            <a:r>
              <a:rPr lang="pl-PL" altLang="pl-PL" b="1" u="sng">
                <a:solidFill>
                  <a:srgbClr val="CC0000"/>
                </a:solidFill>
                <a:latin typeface="Arial" charset="0"/>
              </a:rPr>
              <a:t>ZADANIA MERYTORYCZNE</a:t>
            </a:r>
            <a:endParaRPr lang="pl-PL" altLang="pl-PL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91492" name="Rectangle 6"/>
          <p:cNvSpPr>
            <a:spLocks noChangeArrowheads="1"/>
          </p:cNvSpPr>
          <p:nvPr/>
        </p:nvSpPr>
        <p:spPr bwMode="auto">
          <a:xfrm>
            <a:off x="681038" y="2493963"/>
            <a:ext cx="100965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monitorowania, analizy, oceny zaistniałej sytuacji;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przygotowania systemu kierowania organu administracji publicznej (GSK, ZMP, ZSK);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reklamowania osób;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ochrony obiektów i ochrony szczególnej;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militaryzacji;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funkcjonowania systemu stałego dyżuru;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świadczeń rzeczowych i osobistych;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ewakuacji osób i mienia z rejonów zagrożonych;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ochrony osób i mienia;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rozpowszechniania i wprowadzania rozporządzeń, zarządzeń, decyzji wynikających z wprowadzonego stanu nadzwyczajnego;</a:t>
            </a:r>
          </a:p>
          <a:p>
            <a:pPr marL="450850" indent="-45085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funkcjonowania urzędów w czasie podwyższania gotowości obronnej państwa lub w czasie wojny.</a:t>
            </a:r>
          </a:p>
        </p:txBody>
      </p:sp>
      <p:sp>
        <p:nvSpPr>
          <p:cNvPr id="191493" name="Rectangle 7"/>
          <p:cNvSpPr>
            <a:spLocks noChangeArrowheads="1"/>
          </p:cNvSpPr>
          <p:nvPr/>
        </p:nvSpPr>
        <p:spPr bwMode="auto">
          <a:xfrm>
            <a:off x="304800" y="5913438"/>
            <a:ext cx="11557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algn="just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pl-PL" altLang="pl-PL">
                <a:latin typeface="Arial" charset="0"/>
              </a:rPr>
              <a:t>realizowane w działach administracji rządowej, urzędach centralnych, ich charakter wynika z właściwości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specyfiki ministerstwa, urzędów centralnych i województw.</a:t>
            </a:r>
          </a:p>
        </p:txBody>
      </p:sp>
      <p:sp>
        <p:nvSpPr>
          <p:cNvPr id="191494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DE567EA4-0CD7-42A0-BDBC-F3011A1B84AC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28</a:t>
            </a:fld>
            <a:endParaRPr lang="pl-PL" altLang="pl-PL" sz="900"/>
          </a:p>
        </p:txBody>
      </p:sp>
      <p:pic>
        <p:nvPicPr>
          <p:cNvPr id="191495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5938" y="2509838"/>
            <a:ext cx="11439525" cy="4119562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</a:rPr>
              <a:t>funkcji państwa gospodarza,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zabezpieczenia medycznego (łóżka szpitalne i zastępcze miejsca szpitalne),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przemieszczania i pobytu wojsk,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zakwaterowania, potrzeb bytowych,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dostępu do infrastruktury telekomunikacyjnej i informatycznej, 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dostępu do baz danych,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osłony prewencyjnej przemieszczających się wojsk oraz ich pobytu,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zapewnienie przewozu wojsk środkami transportu kolejowymi, lotniczymi, morskimi,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zabezpieczenia oraz organizacji przepraw mostowych i promowych,</a:t>
            </a:r>
          </a:p>
          <a:p>
            <a:pPr algn="just"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odbudowy dróg i linii kolejowych znaczenia obronnego, wykonywania dróg dojazdowych i objazdów do: miejsc ześrodkowania, poligonów, planowanych osi przeprawowych oraz innych ważnych miejsc i obiektów;</a:t>
            </a:r>
          </a:p>
          <a:p>
            <a:pPr eaLnBrk="1" hangingPunct="1">
              <a:lnSpc>
                <a:spcPct val="6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pl-PL" altLang="pl-PL" sz="1600">
                <a:latin typeface="Arial" charset="0"/>
                <a:cs typeface="Arial" charset="0"/>
              </a:rPr>
              <a:t>osłony technicznej:</a:t>
            </a:r>
          </a:p>
          <a:p>
            <a:pPr marL="2151063" lvl="1" indent="-271463" eaLnBrk="1" hangingPunct="1">
              <a:lnSpc>
                <a:spcPct val="60000"/>
              </a:lnSpc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600">
                <a:latin typeface="Arial" charset="0"/>
              </a:rPr>
              <a:t>obiektów infrastruktury transportowej (węzłów kolejowych, bocznic kolejowych, portów …),</a:t>
            </a:r>
          </a:p>
          <a:p>
            <a:pPr marL="2151063" lvl="1" indent="-271463" eaLnBrk="1" hangingPunct="1">
              <a:lnSpc>
                <a:spcPct val="60000"/>
              </a:lnSpc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600">
                <a:latin typeface="Arial" charset="0"/>
              </a:rPr>
              <a:t>dróg, linii kolejowych znaczenia obronnego, śródlądowych dróg wodnych,</a:t>
            </a:r>
          </a:p>
          <a:p>
            <a:pPr marL="2151063" lvl="1" indent="-271463" eaLnBrk="1" hangingPunct="1">
              <a:lnSpc>
                <a:spcPct val="60000"/>
              </a:lnSpc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600">
                <a:latin typeface="Arial" charset="0"/>
              </a:rPr>
              <a:t>przepraw promowych,</a:t>
            </a:r>
          </a:p>
          <a:p>
            <a:pPr marL="2151063" lvl="1" indent="-271463" eaLnBrk="1" hangingPunct="1">
              <a:lnSpc>
                <a:spcPct val="60000"/>
              </a:lnSpc>
              <a:buClr>
                <a:schemeClr val="bg2"/>
              </a:buClr>
              <a:buFont typeface="Arial Unicode MS" pitchFamily="34" charset="-128"/>
              <a:buChar char="-"/>
            </a:pPr>
            <a:r>
              <a:rPr lang="pl-PL" altLang="pl-PL" sz="1600">
                <a:latin typeface="Arial" charset="0"/>
              </a:rPr>
              <a:t>przeładowni, punktów przeładunkowych w Tymczasowych Rejonach Przeładunkowych TRP.</a:t>
            </a:r>
          </a:p>
        </p:txBody>
      </p:sp>
      <p:sp>
        <p:nvSpPr>
          <p:cNvPr id="192514" name="Rectangle 4"/>
          <p:cNvSpPr>
            <a:spLocks noChangeArrowheads="1"/>
          </p:cNvSpPr>
          <p:nvPr/>
        </p:nvSpPr>
        <p:spPr bwMode="auto">
          <a:xfrm>
            <a:off x="342900" y="1560513"/>
            <a:ext cx="11277600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eaLnBrk="0" hangingPunct="0">
              <a:lnSpc>
                <a:spcPct val="90000"/>
              </a:lnSpc>
              <a:buFont typeface="Arial" charset="0"/>
              <a:buNone/>
            </a:pPr>
            <a:r>
              <a:rPr lang="pl-PL" altLang="pl-PL" b="1" u="sng">
                <a:solidFill>
                  <a:srgbClr val="CC0000"/>
                </a:solidFill>
                <a:latin typeface="Arial" charset="0"/>
              </a:rPr>
              <a:t>ZADANIA ZWIĄZANE Z ZABEZPIECZENIEM POTRZEB SIŁ ZBROJNYCH</a:t>
            </a:r>
            <a:r>
              <a:rPr lang="pl-PL" altLang="pl-PL" b="1" u="sng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180975" algn="just" eaLnBrk="0" hangingPunct="0">
              <a:lnSpc>
                <a:spcPct val="90000"/>
              </a:lnSpc>
              <a:buFont typeface="Arial" charset="0"/>
              <a:buNone/>
            </a:pPr>
            <a:r>
              <a:rPr lang="pl-PL" altLang="pl-PL">
                <a:latin typeface="Arial" charset="0"/>
              </a:rPr>
              <a:t>wydzielona grupa zadań operacyjnych, których realizacja przez organ administracji publicznej służy zabezpieczeniu skonkretyzowanych potrzeb sił zbrojnych.</a:t>
            </a:r>
            <a:endParaRPr lang="pl-PL" altLang="pl-PL" u="sng">
              <a:latin typeface="Arial" charset="0"/>
            </a:endParaRPr>
          </a:p>
        </p:txBody>
      </p:sp>
      <p:sp>
        <p:nvSpPr>
          <p:cNvPr id="192515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E9983FFA-FC61-4270-AA80-3FC58C9351EA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29</a:t>
            </a:fld>
            <a:endParaRPr lang="pl-PL" altLang="pl-PL" sz="900"/>
          </a:p>
        </p:txBody>
      </p:sp>
      <p:pic>
        <p:nvPicPr>
          <p:cNvPr id="19251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3" name="Rectangle 2"/>
          <p:cNvSpPr>
            <a:spLocks noChangeArrowheads="1"/>
          </p:cNvSpPr>
          <p:nvPr/>
        </p:nvSpPr>
        <p:spPr bwMode="auto">
          <a:xfrm>
            <a:off x="4592638" y="815975"/>
            <a:ext cx="7434262" cy="681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pl-PL" alt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RODZAJE ZESTAWÓW ZADAŃ OPERACYJNYCH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928688"/>
            <a:ext cx="9542463" cy="5759450"/>
          </a:xfrm>
          <a:prstGeom prst="rect">
            <a:avLst/>
          </a:prstGeom>
          <a:noFill/>
          <a:ln w="28440" algn="ctr">
            <a:noFill/>
            <a:miter lim="800000"/>
            <a:headEnd/>
            <a:tailEnd/>
          </a:ln>
        </p:spPr>
      </p:pic>
      <p:sp>
        <p:nvSpPr>
          <p:cNvPr id="1945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19B234B3-F84C-49D6-A877-79FE270F4CF4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3</a:t>
            </a:fld>
            <a:endParaRPr lang="pl-PL" altLang="pl-PL" sz="900"/>
          </a:p>
        </p:txBody>
      </p:sp>
      <p:pic>
        <p:nvPicPr>
          <p:cNvPr id="19459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1" name="Group 2"/>
          <p:cNvGrpSpPr>
            <a:grpSpLocks/>
          </p:cNvGrpSpPr>
          <p:nvPr/>
        </p:nvGrpSpPr>
        <p:grpSpPr bwMode="auto">
          <a:xfrm>
            <a:off x="457200" y="1165225"/>
            <a:ext cx="5638800" cy="5473700"/>
            <a:chOff x="240" y="512"/>
            <a:chExt cx="2736" cy="3448"/>
          </a:xfrm>
        </p:grpSpPr>
        <p:grpSp>
          <p:nvGrpSpPr>
            <p:cNvPr id="194570" name="Group 3"/>
            <p:cNvGrpSpPr>
              <a:grpSpLocks/>
            </p:cNvGrpSpPr>
            <p:nvPr/>
          </p:nvGrpSpPr>
          <p:grpSpPr bwMode="auto">
            <a:xfrm>
              <a:off x="288" y="811"/>
              <a:ext cx="2688" cy="3149"/>
              <a:chOff x="1632" y="672"/>
              <a:chExt cx="2496" cy="3312"/>
            </a:xfrm>
          </p:grpSpPr>
          <p:sp>
            <p:nvSpPr>
              <p:cNvPr id="194572" name="Rectangle 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613" cy="23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TYP ZADANIA</a:t>
                </a:r>
              </a:p>
            </p:txBody>
          </p:sp>
          <p:sp>
            <p:nvSpPr>
              <p:cNvPr id="194573" name="Rectangle 5"/>
              <p:cNvSpPr>
                <a:spLocks noChangeArrowheads="1"/>
              </p:cNvSpPr>
              <p:nvPr/>
            </p:nvSpPr>
            <p:spPr bwMode="auto">
              <a:xfrm>
                <a:off x="1632" y="905"/>
                <a:ext cx="613" cy="233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SYTUACJA PLANISTYCZNA</a:t>
                </a:r>
              </a:p>
            </p:txBody>
          </p:sp>
          <p:sp>
            <p:nvSpPr>
              <p:cNvPr id="194574" name="Rectangle 6"/>
              <p:cNvSpPr>
                <a:spLocks noChangeArrowheads="1"/>
              </p:cNvSpPr>
              <p:nvPr/>
            </p:nvSpPr>
            <p:spPr bwMode="auto">
              <a:xfrm>
                <a:off x="3515" y="905"/>
                <a:ext cx="613" cy="233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NUMER ZADANIA WŁASNEGO</a:t>
                </a:r>
              </a:p>
            </p:txBody>
          </p:sp>
          <p:sp>
            <p:nvSpPr>
              <p:cNvPr id="194575" name="Rectangle 7"/>
              <p:cNvSpPr>
                <a:spLocks noChangeArrowheads="1"/>
              </p:cNvSpPr>
              <p:nvPr/>
            </p:nvSpPr>
            <p:spPr bwMode="auto">
              <a:xfrm>
                <a:off x="3515" y="672"/>
                <a:ext cx="613" cy="234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NUMER ZADANIA GŁÓWNEGO</a:t>
                </a:r>
              </a:p>
            </p:txBody>
          </p:sp>
          <p:sp>
            <p:nvSpPr>
              <p:cNvPr id="194576" name="Rectangle 8"/>
              <p:cNvSpPr>
                <a:spLocks noChangeArrowheads="1"/>
              </p:cNvSpPr>
              <p:nvPr/>
            </p:nvSpPr>
            <p:spPr bwMode="auto">
              <a:xfrm>
                <a:off x="2245" y="672"/>
                <a:ext cx="1270" cy="466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KARTA REALIZACJI ZADANIA OPERACYJNEGO</a:t>
                </a:r>
              </a:p>
              <a:p>
                <a:pPr algn="ctr" eaLnBrk="0" hangingPunct="0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600" b="1">
                  <a:latin typeface="Albertus Extra Bold CE"/>
                </a:endParaRPr>
              </a:p>
              <a:p>
                <a:pPr algn="ctr"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>
                    <a:latin typeface="Albertus Extra Bold CE"/>
                  </a:rPr>
                  <a:t>...........................................</a:t>
                </a:r>
              </a:p>
              <a:p>
                <a:pPr algn="ctr"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>
                    <a:latin typeface="Albertus Extra Bold CE"/>
                  </a:rPr>
                  <a:t>............................................</a:t>
                </a:r>
              </a:p>
              <a:p>
                <a:pPr algn="ctr"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i="1">
                    <a:latin typeface="Albertus Extra Bold CE"/>
                  </a:rPr>
                  <a:t>(nazwa instytucji)</a:t>
                </a:r>
                <a:endParaRPr lang="pl-PL" altLang="pl-PL" sz="600">
                  <a:latin typeface="Albertus Extra Bold CE"/>
                </a:endParaRPr>
              </a:p>
            </p:txBody>
          </p:sp>
          <p:sp>
            <p:nvSpPr>
              <p:cNvPr id="194577" name="Rectangle 9"/>
              <p:cNvSpPr>
                <a:spLocks noChangeArrowheads="1"/>
              </p:cNvSpPr>
              <p:nvPr/>
            </p:nvSpPr>
            <p:spPr bwMode="auto">
              <a:xfrm>
                <a:off x="1632" y="1138"/>
                <a:ext cx="1248" cy="420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ODPOWIEDZIALNY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700" i="1">
                    <a:latin typeface="Albertus Medium CE"/>
                  </a:rPr>
                  <a:t>(kierownik komórki organizacyjnej)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600">
                  <a:latin typeface="Albertus Medium CE"/>
                </a:endParaRP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>
                    <a:latin typeface="Times New Roman" pitchFamily="18" charset="0"/>
                  </a:rPr>
                  <a:t>Uwaga! wypełniać ołówkiem</a:t>
                </a:r>
                <a:endParaRPr lang="pl-PL" altLang="pl-PL" sz="600">
                  <a:latin typeface="Albertus Extra Bold CE"/>
                </a:endParaRPr>
              </a:p>
            </p:txBody>
          </p:sp>
          <p:sp>
            <p:nvSpPr>
              <p:cNvPr id="194578" name="Rectangle 10"/>
              <p:cNvSpPr>
                <a:spLocks noChangeArrowheads="1"/>
              </p:cNvSpPr>
              <p:nvPr/>
            </p:nvSpPr>
            <p:spPr bwMode="auto">
              <a:xfrm>
                <a:off x="2880" y="1138"/>
                <a:ext cx="1248" cy="420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WYKONAWCA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i="1">
                    <a:latin typeface="Albertus Medium CE"/>
                  </a:rPr>
                  <a:t>(osoba lub zespół osób bezpośrednio realizujących zadanie)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600">
                  <a:latin typeface="Times New Roman" pitchFamily="18" charset="0"/>
                </a:endParaRP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>
                    <a:latin typeface="Times New Roman" pitchFamily="18" charset="0"/>
                  </a:rPr>
                  <a:t>Uwaga! wypełniać ołówkiem</a:t>
                </a:r>
              </a:p>
            </p:txBody>
          </p:sp>
          <p:sp>
            <p:nvSpPr>
              <p:cNvPr id="194579" name="Rectangle 11"/>
              <p:cNvSpPr>
                <a:spLocks noChangeArrowheads="1"/>
              </p:cNvSpPr>
              <p:nvPr/>
            </p:nvSpPr>
            <p:spPr bwMode="auto">
              <a:xfrm>
                <a:off x="1632" y="1558"/>
                <a:ext cx="2496" cy="257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TREŚĆ ZADANIA GŁÓWNEGO</a:t>
                </a:r>
              </a:p>
            </p:txBody>
          </p:sp>
          <p:sp>
            <p:nvSpPr>
              <p:cNvPr id="194580" name="Rectangle 12"/>
              <p:cNvSpPr>
                <a:spLocks noChangeArrowheads="1"/>
              </p:cNvSpPr>
              <p:nvPr/>
            </p:nvSpPr>
            <p:spPr bwMode="auto">
              <a:xfrm>
                <a:off x="1632" y="1815"/>
                <a:ext cx="2496" cy="256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TREŚĆ ZADANIA WŁASNEGO</a:t>
                </a:r>
              </a:p>
            </p:txBody>
          </p:sp>
          <p:sp>
            <p:nvSpPr>
              <p:cNvPr id="194581" name="Rectangle 13"/>
              <p:cNvSpPr>
                <a:spLocks noChangeArrowheads="1"/>
              </p:cNvSpPr>
              <p:nvPr/>
            </p:nvSpPr>
            <p:spPr bwMode="auto">
              <a:xfrm>
                <a:off x="1632" y="2071"/>
                <a:ext cx="2496" cy="257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TERMIN WYKONANIA ZADANIA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500" i="1">
                    <a:latin typeface="Albertus Medium CE"/>
                  </a:rPr>
                  <a:t>(od momentu otrzymania zadania)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500">
                  <a:latin typeface="Albertus Extra Bold CE"/>
                </a:endParaRPr>
              </a:p>
            </p:txBody>
          </p:sp>
          <p:sp>
            <p:nvSpPr>
              <p:cNvPr id="194582" name="Rectangle 14"/>
              <p:cNvSpPr>
                <a:spLocks noChangeArrowheads="1"/>
              </p:cNvSpPr>
              <p:nvPr/>
            </p:nvSpPr>
            <p:spPr bwMode="auto">
              <a:xfrm>
                <a:off x="1632" y="2328"/>
                <a:ext cx="2496" cy="1656"/>
              </a:xfrm>
              <a:prstGeom prst="rect">
                <a:avLst/>
              </a:prstGeom>
              <a:noFill/>
              <a:ln w="63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r>
                  <a:rPr lang="pl-PL" altLang="pl-PL" sz="600" b="1">
                    <a:latin typeface="Albertus Extra Bold CE"/>
                  </a:rPr>
                  <a:t>PROCEDURA</a:t>
                </a:r>
              </a:p>
              <a:p>
                <a:pPr eaLnBrk="0" hangingPunct="0">
                  <a:lnSpc>
                    <a:spcPct val="90000"/>
                  </a:lnSpc>
                  <a:buFont typeface="Arial" charset="0"/>
                  <a:buNone/>
                </a:pPr>
                <a:endParaRPr lang="pl-PL" altLang="pl-PL" sz="600" b="1">
                  <a:latin typeface="Albertus Extra Bold CE"/>
                </a:endParaRPr>
              </a:p>
            </p:txBody>
          </p:sp>
        </p:grpSp>
        <p:sp>
          <p:nvSpPr>
            <p:cNvPr id="194571" name="Text Box 15"/>
            <p:cNvSpPr txBox="1">
              <a:spLocks noChangeArrowheads="1"/>
            </p:cNvSpPr>
            <p:nvPr/>
          </p:nvSpPr>
          <p:spPr bwMode="auto">
            <a:xfrm>
              <a:off x="240" y="512"/>
              <a:ext cx="115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latin typeface="Albertus Medium CE"/>
                </a:rPr>
                <a:t>ZATWIERDZAM</a:t>
              </a:r>
              <a:r>
                <a:rPr lang="pl-PL" altLang="pl-PL" sz="700">
                  <a:latin typeface="Albertus Medium CE"/>
                </a:rPr>
                <a:t>:</a:t>
              </a:r>
            </a:p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>
                  <a:latin typeface="Albertus Medium CE"/>
                </a:rPr>
                <a:t>................................</a:t>
              </a:r>
              <a:endParaRPr lang="pl-PL" altLang="pl-PL" sz="700" i="1">
                <a:latin typeface="Albertus Medium CE"/>
              </a:endParaRPr>
            </a:p>
            <a:p>
              <a:pPr algn="ctr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i="1">
                  <a:latin typeface="Albertus Medium CE"/>
                </a:rPr>
                <a:t>(kierownik jednostki organizacyjnej)</a:t>
              </a:r>
            </a:p>
            <a:p>
              <a:pPr algn="ctr">
                <a:lnSpc>
                  <a:spcPct val="90000"/>
                </a:lnSpc>
                <a:buFont typeface="Arial" charset="0"/>
                <a:buNone/>
              </a:pPr>
              <a:endParaRPr lang="pl-PL" altLang="pl-PL" sz="700" i="1">
                <a:latin typeface="Albertus Medium CE"/>
              </a:endParaRPr>
            </a:p>
          </p:txBody>
        </p:sp>
      </p:grpSp>
      <p:sp>
        <p:nvSpPr>
          <p:cNvPr id="194562" name="Rectangle 16"/>
          <p:cNvSpPr>
            <a:spLocks noChangeArrowheads="1"/>
          </p:cNvSpPr>
          <p:nvPr/>
        </p:nvSpPr>
        <p:spPr bwMode="auto">
          <a:xfrm>
            <a:off x="3797300" y="733425"/>
            <a:ext cx="71643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2400" b="1">
                <a:solidFill>
                  <a:srgbClr val="0000FF"/>
                </a:solidFill>
                <a:latin typeface="Arial" charset="0"/>
              </a:rPr>
              <a:t>Karta Realizacji Zadań Operacyjnych</a:t>
            </a:r>
          </a:p>
        </p:txBody>
      </p:sp>
      <p:grpSp>
        <p:nvGrpSpPr>
          <p:cNvPr id="194563" name="Group 17"/>
          <p:cNvGrpSpPr>
            <a:grpSpLocks/>
          </p:cNvGrpSpPr>
          <p:nvPr/>
        </p:nvGrpSpPr>
        <p:grpSpPr bwMode="auto">
          <a:xfrm>
            <a:off x="6426200" y="1639888"/>
            <a:ext cx="5245100" cy="4992687"/>
            <a:chOff x="240" y="720"/>
            <a:chExt cx="5280" cy="6768"/>
          </a:xfrm>
        </p:grpSpPr>
        <p:sp>
          <p:nvSpPr>
            <p:cNvPr id="194566" name="Rectangle 18"/>
            <p:cNvSpPr>
              <a:spLocks noChangeArrowheads="1"/>
            </p:cNvSpPr>
            <p:nvPr/>
          </p:nvSpPr>
          <p:spPr bwMode="auto">
            <a:xfrm>
              <a:off x="240" y="720"/>
              <a:ext cx="5280" cy="1008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latin typeface="Albertus Extra Bold CE"/>
                </a:rPr>
                <a:t>PODMIOTY WSPÓŁDZIAŁAJĄCE ZEWNĘTRZNE</a:t>
              </a:r>
            </a:p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i="1">
                  <a:latin typeface="Albertus Medium CE"/>
                </a:rPr>
                <a:t>(komórki organizacyjne urzędów innych organów administracji publicznej, </a:t>
              </a:r>
            </a:p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i="1">
                  <a:latin typeface="Albertus Medium CE"/>
                </a:rPr>
                <a:t>sił zbrojnych, przedsiębiorcy)</a:t>
              </a:r>
              <a:endParaRPr lang="pl-PL" altLang="pl-PL" sz="700">
                <a:latin typeface="Albertus Medium CE"/>
              </a:endParaRPr>
            </a:p>
          </p:txBody>
        </p:sp>
        <p:sp>
          <p:nvSpPr>
            <p:cNvPr id="194567" name="Rectangle 19"/>
            <p:cNvSpPr>
              <a:spLocks noChangeArrowheads="1"/>
            </p:cNvSpPr>
            <p:nvPr/>
          </p:nvSpPr>
          <p:spPr bwMode="auto">
            <a:xfrm>
              <a:off x="240" y="1728"/>
              <a:ext cx="5280" cy="1008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latin typeface="Albertus Extra Bold CE"/>
                </a:rPr>
                <a:t>PODMIOTY WSPÓŁDZIAŁAJĄCE WEWNĘTRZNE</a:t>
              </a:r>
            </a:p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i="1">
                  <a:latin typeface="Albertus Medium CE"/>
                </a:rPr>
                <a:t>(macierzyste komórki organizacyjne)</a:t>
              </a:r>
            </a:p>
          </p:txBody>
        </p:sp>
        <p:sp>
          <p:nvSpPr>
            <p:cNvPr id="194568" name="Rectangle 20"/>
            <p:cNvSpPr>
              <a:spLocks noChangeArrowheads="1"/>
            </p:cNvSpPr>
            <p:nvPr/>
          </p:nvSpPr>
          <p:spPr bwMode="auto">
            <a:xfrm>
              <a:off x="240" y="2736"/>
              <a:ext cx="5280" cy="1344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latin typeface="Albertus Extra Bold CE"/>
                </a:rPr>
                <a:t>DOKUMENTACJA BAZOWA</a:t>
              </a:r>
            </a:p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i="1">
                  <a:latin typeface="Albertus Medium CE"/>
                </a:rPr>
                <a:t>(plany i inne dokumenty warunkujące realizację zadania i miejsce ich przechowywania)</a:t>
              </a:r>
            </a:p>
          </p:txBody>
        </p:sp>
        <p:sp>
          <p:nvSpPr>
            <p:cNvPr id="194569" name="Rectangle 21"/>
            <p:cNvSpPr>
              <a:spLocks noChangeArrowheads="1"/>
            </p:cNvSpPr>
            <p:nvPr/>
          </p:nvSpPr>
          <p:spPr bwMode="auto">
            <a:xfrm>
              <a:off x="240" y="4080"/>
              <a:ext cx="5280" cy="3408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buFont typeface="Arial" charset="0"/>
                <a:buNone/>
              </a:pPr>
              <a:r>
                <a:rPr lang="pl-PL" altLang="pl-PL" sz="700" b="1">
                  <a:latin typeface="Albertus Extra Bold CE"/>
                </a:rPr>
                <a:t>DODATKOWE USTALENIA</a:t>
              </a:r>
            </a:p>
          </p:txBody>
        </p:sp>
      </p:grpSp>
      <p:sp>
        <p:nvSpPr>
          <p:cNvPr id="194564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13BB0378-C425-4519-9D6D-8ADE92872F04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30</a:t>
            </a:fld>
            <a:endParaRPr lang="pl-PL" altLang="pl-PL" sz="900"/>
          </a:p>
        </p:txBody>
      </p:sp>
      <p:pic>
        <p:nvPicPr>
          <p:cNvPr id="19456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3" name="Object 34"/>
          <p:cNvGraphicFramePr>
            <a:graphicFrameLocks noChangeAspect="1"/>
          </p:cNvGraphicFramePr>
          <p:nvPr/>
        </p:nvGraphicFramePr>
        <p:xfrm>
          <a:off x="2384425" y="695325"/>
          <a:ext cx="9213850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5" name="VISIO" r:id="rId4" imgW="8429040" imgH="7007040" progId="">
                  <p:embed/>
                </p:oleObj>
              </mc:Choice>
              <mc:Fallback>
                <p:oleObj name="VISIO" r:id="rId4" imgW="8429040" imgH="700704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695325"/>
                        <a:ext cx="9213850" cy="616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4" name="Rectangle 16"/>
          <p:cNvSpPr>
            <a:spLocks noChangeArrowheads="1"/>
          </p:cNvSpPr>
          <p:nvPr/>
        </p:nvSpPr>
        <p:spPr bwMode="auto">
          <a:xfrm>
            <a:off x="177800" y="1381125"/>
            <a:ext cx="56784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2400" b="1">
                <a:solidFill>
                  <a:srgbClr val="0000FF"/>
                </a:solidFill>
                <a:latin typeface="Arial" charset="0"/>
              </a:rPr>
              <a:t>Karta Realizacji Zadań Operacyjnych</a:t>
            </a:r>
          </a:p>
        </p:txBody>
      </p:sp>
      <p:pic>
        <p:nvPicPr>
          <p:cNvPr id="245765" name="Obraz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16"/>
          <p:cNvSpPr>
            <a:spLocks noChangeArrowheads="1"/>
          </p:cNvSpPr>
          <p:nvPr/>
        </p:nvSpPr>
        <p:spPr bwMode="auto">
          <a:xfrm>
            <a:off x="177800" y="1381125"/>
            <a:ext cx="56784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2400" b="1">
                <a:solidFill>
                  <a:srgbClr val="0000FF"/>
                </a:solidFill>
                <a:latin typeface="Arial" charset="0"/>
              </a:rPr>
              <a:t>Karta Realizacji Zadań Operacyjnych</a:t>
            </a:r>
          </a:p>
        </p:txBody>
      </p:sp>
      <p:pic>
        <p:nvPicPr>
          <p:cNvPr id="247810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7811" name="Group 3"/>
          <p:cNvGrpSpPr>
            <a:grpSpLocks/>
          </p:cNvGrpSpPr>
          <p:nvPr/>
        </p:nvGrpSpPr>
        <p:grpSpPr bwMode="auto">
          <a:xfrm>
            <a:off x="6096000" y="635000"/>
            <a:ext cx="5156200" cy="5842000"/>
            <a:chOff x="240" y="720"/>
            <a:chExt cx="5280" cy="6768"/>
          </a:xfrm>
        </p:grpSpPr>
        <p:sp>
          <p:nvSpPr>
            <p:cNvPr id="247812" name="Rectangle 4"/>
            <p:cNvSpPr>
              <a:spLocks noChangeArrowheads="1"/>
            </p:cNvSpPr>
            <p:nvPr/>
          </p:nvSpPr>
          <p:spPr bwMode="auto">
            <a:xfrm>
              <a:off x="240" y="720"/>
              <a:ext cx="5280" cy="100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 b="1">
                  <a:latin typeface="Albertus Extra Bold CE"/>
                </a:rPr>
                <a:t>PODMIOTY WSPÓŁDZIAŁAJĄCE ZEWNĘTRZNE</a:t>
              </a:r>
              <a:endParaRPr lang="pl-PL" sz="800">
                <a:latin typeface="Albertus Extra Bold CE"/>
              </a:endParaRPr>
            </a:p>
            <a:p>
              <a:pPr eaLnBrk="0" hangingPunct="0"/>
              <a:endParaRPr lang="pl-PL" sz="800" b="1">
                <a:solidFill>
                  <a:srgbClr val="0000FF"/>
                </a:solidFill>
                <a:latin typeface="Albertus Medium CE"/>
              </a:endParaRPr>
            </a:p>
            <a:p>
              <a:pPr eaLnBrk="0" hangingPunct="0"/>
              <a:r>
                <a:rPr lang="pl-PL" sz="800" b="1">
                  <a:solidFill>
                    <a:srgbClr val="0000FF"/>
                  </a:solidFill>
                  <a:latin typeface="Albertus Medium CE"/>
                </a:rPr>
                <a:t>(komórki organizacyjne innych organów administracji publicznej, sił zbrojnych, przedsiębiorcy)</a:t>
              </a:r>
              <a:endParaRPr lang="pl-PL" sz="800">
                <a:latin typeface="Albertus Extra Bold CE"/>
              </a:endParaRPr>
            </a:p>
          </p:txBody>
        </p:sp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240" y="1728"/>
              <a:ext cx="5280" cy="100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 b="1">
                  <a:latin typeface="Albertus Extra Bold CE"/>
                </a:rPr>
                <a:t>PODMIOTY WSPÓŁDZIAŁAJĄCE WEWNĘTRZNE</a:t>
              </a:r>
              <a:endParaRPr lang="pl-PL" sz="800">
                <a:latin typeface="Albertus Extra Bold CE"/>
              </a:endParaRPr>
            </a:p>
            <a:p>
              <a:pPr eaLnBrk="0" hangingPunct="0"/>
              <a:endParaRPr lang="pl-PL" sz="800" i="1">
                <a:latin typeface="Albertus Medium CE"/>
              </a:endParaRPr>
            </a:p>
            <a:p>
              <a:pPr eaLnBrk="0" hangingPunct="0"/>
              <a:r>
                <a:rPr lang="pl-PL" sz="800" b="1">
                  <a:solidFill>
                    <a:srgbClr val="0000FF"/>
                  </a:solidFill>
                  <a:latin typeface="Albertus Medium CE"/>
                </a:rPr>
                <a:t>(macierzyste komórki organizacyjne)</a:t>
              </a:r>
              <a:endParaRPr lang="pl-PL" sz="800" i="1">
                <a:latin typeface="Albertus Medium CE"/>
              </a:endParaRPr>
            </a:p>
          </p:txBody>
        </p:sp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240" y="2736"/>
              <a:ext cx="5280" cy="134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 b="1">
                  <a:latin typeface="Albertus Extra Bold CE"/>
                </a:rPr>
                <a:t>DOKUMENTACJA BAZOWA</a:t>
              </a:r>
              <a:endParaRPr lang="pl-PL" sz="800">
                <a:latin typeface="Albertus Extra Bold CE"/>
              </a:endParaRPr>
            </a:p>
            <a:p>
              <a:pPr eaLnBrk="0" hangingPunct="0"/>
              <a:endParaRPr lang="pl-PL" sz="800" i="1">
                <a:latin typeface="Albertus Medium CE"/>
              </a:endParaRPr>
            </a:p>
            <a:p>
              <a:pPr eaLnBrk="0" hangingPunct="0"/>
              <a:r>
                <a:rPr lang="pl-PL" sz="800" b="1">
                  <a:solidFill>
                    <a:srgbClr val="0000FF"/>
                  </a:solidFill>
                  <a:latin typeface="Albertus Medium CE"/>
                </a:rPr>
                <a:t>(plany i inne dokumenty warunkujące realizację zadania i miejsce ich przechowywania)</a:t>
              </a:r>
              <a:endParaRPr lang="pl-PL" sz="800" i="1">
                <a:latin typeface="Albertus Medium CE"/>
              </a:endParaRPr>
            </a:p>
          </p:txBody>
        </p:sp>
        <p:sp>
          <p:nvSpPr>
            <p:cNvPr id="247815" name="Rectangle 7"/>
            <p:cNvSpPr>
              <a:spLocks noChangeArrowheads="1"/>
            </p:cNvSpPr>
            <p:nvPr/>
          </p:nvSpPr>
          <p:spPr bwMode="auto">
            <a:xfrm>
              <a:off x="240" y="4080"/>
              <a:ext cx="5280" cy="340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l-PL" sz="800" b="1">
                  <a:latin typeface="Albertus Extra Bold CE"/>
                </a:rPr>
                <a:t>DODATKOWE USTALENIA</a:t>
              </a:r>
              <a:endParaRPr lang="pl-PL" sz="800">
                <a:latin typeface="Albertus Extra Bold CE"/>
              </a:endParaRPr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535113" y="3230563"/>
            <a:ext cx="9121775" cy="27320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pl-PL" sz="600" b="1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pl-PL" sz="600" b="1" dirty="0"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__________________________________________________________________</a:t>
            </a: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Mazowiecki Urząd Wojewódzki w Warszawie</a:t>
            </a: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pl. Bankowy 3/5</a:t>
            </a:r>
          </a:p>
          <a:p>
            <a:pPr eaLnBrk="1" hangingPunct="1">
              <a:lnSpc>
                <a:spcPct val="70000"/>
              </a:lnSpc>
            </a:pPr>
            <a:r>
              <a:rPr lang="pl-PL" sz="1600" b="1" dirty="0">
                <a:solidFill>
                  <a:srgbClr val="0000FF"/>
                </a:solidFill>
                <a:latin typeface="Arial Unicode MS" pitchFamily="34" charset="-128"/>
                <a:cs typeface="Times New Roman" pitchFamily="18" charset="0"/>
              </a:rPr>
              <a:t>00-950 Warszawa</a:t>
            </a:r>
          </a:p>
          <a:p>
            <a:pPr eaLnBrk="1" hangingPunct="1">
              <a:lnSpc>
                <a:spcPct val="70000"/>
              </a:lnSpc>
            </a:pPr>
            <a:endParaRPr lang="pl-PL" sz="600" dirty="0">
              <a:solidFill>
                <a:srgbClr val="0000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272386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38" y="414338"/>
            <a:ext cx="620553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7" name="Rectangle 5"/>
          <p:cNvSpPr>
            <a:spLocks noChangeArrowheads="1"/>
          </p:cNvSpPr>
          <p:nvPr/>
        </p:nvSpPr>
        <p:spPr bwMode="auto">
          <a:xfrm>
            <a:off x="1058863" y="2578100"/>
            <a:ext cx="10045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pl-PL" sz="3600" b="1">
                <a:solidFill>
                  <a:srgbClr val="0000FF"/>
                </a:solidFill>
                <a:latin typeface="Arial Unicode MS" pitchFamily="34" charset="-128"/>
              </a:rPr>
              <a:t>Dziękuję za uwagę</a:t>
            </a:r>
            <a:endParaRPr lang="pl-PL" sz="2400" b="1">
              <a:solidFill>
                <a:srgbClr val="0000FF"/>
              </a:solidFill>
              <a:latin typeface="Arial Unicode MS" pitchFamily="34" charset="-128"/>
            </a:endParaRPr>
          </a:p>
        </p:txBody>
      </p:sp>
      <p:sp>
        <p:nvSpPr>
          <p:cNvPr id="272388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34995E-755A-4746-BE8C-5F9EFBAF557B}" type="slidenum">
              <a:rPr lang="pl-PL" sz="1000">
                <a:latin typeface="Arial" charset="0"/>
              </a:rPr>
              <a:pPr algn="r"/>
              <a:t>33</a:t>
            </a:fld>
            <a:endParaRPr lang="pl-PL" sz="10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5"/>
          <p:cNvGrpSpPr>
            <a:grpSpLocks/>
          </p:cNvGrpSpPr>
          <p:nvPr/>
        </p:nvGrpSpPr>
        <p:grpSpPr bwMode="auto">
          <a:xfrm>
            <a:off x="1047750" y="1825625"/>
            <a:ext cx="10096500" cy="4432300"/>
            <a:chOff x="440" y="768"/>
            <a:chExt cx="4984" cy="3188"/>
          </a:xfrm>
        </p:grpSpPr>
        <p:sp>
          <p:nvSpPr>
            <p:cNvPr id="281602" name="Text Box 2"/>
            <p:cNvSpPr txBox="1">
              <a:spLocks noChangeArrowheads="1"/>
            </p:cNvSpPr>
            <p:nvPr/>
          </p:nvSpPr>
          <p:spPr bwMode="auto">
            <a:xfrm>
              <a:off x="624" y="1152"/>
              <a:ext cx="470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l-PL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 </a:t>
              </a:r>
              <a:endParaRPr lang="pl-PL" sz="1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1603" name="Oval 3"/>
            <p:cNvSpPr>
              <a:spLocks noChangeArrowheads="1"/>
            </p:cNvSpPr>
            <p:nvPr/>
          </p:nvSpPr>
          <p:spPr bwMode="auto">
            <a:xfrm>
              <a:off x="440" y="768"/>
              <a:ext cx="4984" cy="2544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1511" name="Oval 4"/>
            <p:cNvSpPr>
              <a:spLocks noChangeArrowheads="1"/>
            </p:cNvSpPr>
            <p:nvPr/>
          </p:nvSpPr>
          <p:spPr bwMode="auto">
            <a:xfrm>
              <a:off x="1612" y="792"/>
              <a:ext cx="2536" cy="1192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B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9900"/>
              </a:prstShdw>
            </a:effectLst>
          </p:spPr>
          <p:txBody>
            <a:bodyPr wrap="none" anchor="ctr"/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endParaRPr lang="en-GB" altLang="pl-PL" sz="1600"/>
            </a:p>
          </p:txBody>
        </p:sp>
        <p:sp>
          <p:nvSpPr>
            <p:cNvPr id="281605" name="Oval 5"/>
            <p:cNvSpPr>
              <a:spLocks noChangeArrowheads="1"/>
            </p:cNvSpPr>
            <p:nvPr/>
          </p:nvSpPr>
          <p:spPr bwMode="auto">
            <a:xfrm>
              <a:off x="2880" y="1696"/>
              <a:ext cx="2392" cy="1216"/>
            </a:xfrm>
            <a:prstGeom prst="ellipse">
              <a:avLst/>
            </a:pr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7803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66C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GB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1606" name="Oval 6"/>
            <p:cNvSpPr>
              <a:spLocks noChangeArrowheads="1"/>
            </p:cNvSpPr>
            <p:nvPr/>
          </p:nvSpPr>
          <p:spPr bwMode="auto">
            <a:xfrm>
              <a:off x="624" y="1689"/>
              <a:ext cx="2208" cy="129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7803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81607" name="Text Box 7"/>
            <p:cNvSpPr txBox="1">
              <a:spLocks noChangeArrowheads="1"/>
            </p:cNvSpPr>
            <p:nvPr/>
          </p:nvSpPr>
          <p:spPr bwMode="auto">
            <a:xfrm>
              <a:off x="736" y="2032"/>
              <a:ext cx="1824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endParaRPr lang="pl-PL" sz="14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pl-PL" sz="14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PODSYSTEM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pl-PL" sz="14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 MILITARNY</a:t>
              </a:r>
              <a:endParaRPr lang="pl-PL" sz="1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281608" name="Text Box 8"/>
            <p:cNvSpPr txBox="1">
              <a:spLocks noChangeArrowheads="1"/>
            </p:cNvSpPr>
            <p:nvPr/>
          </p:nvSpPr>
          <p:spPr bwMode="auto">
            <a:xfrm>
              <a:off x="2312" y="880"/>
              <a:ext cx="13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PODSYSTEM KIEROWANIA BEZPIECZEŃSTWEM NARODOWYM, W TYM OBRONĄ PAŃSTWA</a:t>
              </a:r>
              <a:endParaRPr lang="pl-PL"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pic>
          <p:nvPicPr>
            <p:cNvPr id="21516" name="Picture 9" descr="WKSHP0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" y="1604"/>
              <a:ext cx="1088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610" name="Text Box 10"/>
            <p:cNvSpPr txBox="1">
              <a:spLocks noChangeArrowheads="1"/>
            </p:cNvSpPr>
            <p:nvPr/>
          </p:nvSpPr>
          <p:spPr bwMode="auto">
            <a:xfrm>
              <a:off x="3600" y="1999"/>
              <a:ext cx="1369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l-PL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PODSYSTEM 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pl-PL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NIEMILITARNY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81612" name="AutoShape 12"/>
            <p:cNvSpPr>
              <a:spLocks noChangeArrowheads="1"/>
            </p:cNvSpPr>
            <p:nvPr/>
          </p:nvSpPr>
          <p:spPr bwMode="auto">
            <a:xfrm>
              <a:off x="696" y="2916"/>
              <a:ext cx="4620" cy="1040"/>
            </a:xfrm>
            <a:prstGeom prst="upArrowCallout">
              <a:avLst>
                <a:gd name="adj1" fmla="val 58490"/>
                <a:gd name="adj2" fmla="val 62316"/>
                <a:gd name="adj3" fmla="val 14884"/>
                <a:gd name="adj4" fmla="val 42157"/>
              </a:avLst>
            </a:prstGeom>
            <a:solidFill>
              <a:srgbClr val="3399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l-PL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SOJUSZNICZY SYSTEM BEZPIECZEŃSTWA</a:t>
              </a:r>
            </a:p>
          </p:txBody>
        </p:sp>
        <p:pic>
          <p:nvPicPr>
            <p:cNvPr id="21519" name="Picture 13" descr="WKSHP0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4" y="1974"/>
              <a:ext cx="864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AutoShape 24"/>
            <p:cNvSpPr>
              <a:spLocks noChangeArrowheads="1"/>
            </p:cNvSpPr>
            <p:nvPr/>
          </p:nvSpPr>
          <p:spPr bwMode="auto">
            <a:xfrm>
              <a:off x="2286" y="2912"/>
              <a:ext cx="1438" cy="589"/>
            </a:xfrm>
            <a:prstGeom prst="upDownArrow">
              <a:avLst>
                <a:gd name="adj1" fmla="val 42278"/>
                <a:gd name="adj2" fmla="val 28523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buFont typeface="Arial" charset="0"/>
                <a:buNone/>
              </a:pPr>
              <a:endParaRPr lang="en-GB" altLang="pl-PL" sz="1600"/>
            </a:p>
          </p:txBody>
        </p:sp>
      </p:grpSp>
      <p:sp>
        <p:nvSpPr>
          <p:cNvPr id="428050" name="Rectangle 18"/>
          <p:cNvSpPr>
            <a:spLocks noChangeArrowheads="1"/>
          </p:cNvSpPr>
          <p:nvPr/>
        </p:nvSpPr>
        <p:spPr bwMode="auto">
          <a:xfrm>
            <a:off x="609600" y="1041400"/>
            <a:ext cx="10972800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449263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SYSTEM OBRONNY PAŃSTWA</a:t>
            </a:r>
          </a:p>
        </p:txBody>
      </p:sp>
      <p:sp>
        <p:nvSpPr>
          <p:cNvPr id="21507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5887F6C4-826E-42A5-8229-994FBC12FBED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4</a:t>
            </a:fld>
            <a:endParaRPr lang="pl-PL" altLang="pl-PL" sz="900"/>
          </a:p>
        </p:txBody>
      </p:sp>
      <p:pic>
        <p:nvPicPr>
          <p:cNvPr id="21508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8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8208963" y="2420938"/>
            <a:ext cx="3551237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CC3300"/>
              </a:gs>
            </a:gsLst>
            <a:lin ang="0" scaled="1"/>
          </a:gradFill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983038" y="2420938"/>
            <a:ext cx="38401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2844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 flipV="1">
            <a:off x="334963" y="2420938"/>
            <a:ext cx="336073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lin ang="0" scaled="1"/>
          </a:gra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239713" y="2725738"/>
            <a:ext cx="3551237" cy="33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STAN STAŁEJ </a:t>
            </a:r>
          </a:p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GOTOWOŚCI OBRONNEJ PAŃSTWA 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4471988" y="2667000"/>
            <a:ext cx="30337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STAN GOTOWOŚCI</a:t>
            </a:r>
          </a:p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OBRONNEJ PAŃSTWA </a:t>
            </a:r>
          </a:p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CZASU KRYZYSU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8496300" y="2679700"/>
            <a:ext cx="30337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STAN GOTOWOŚCI </a:t>
            </a:r>
          </a:p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OBRONNEJ PAŃSTWA </a:t>
            </a:r>
          </a:p>
          <a:p>
            <a:pPr algn="ctr" defTabSz="449263" eaLnBrk="0" hangingPunct="0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CZASU WOJNY </a:t>
            </a:r>
          </a:p>
        </p:txBody>
      </p:sp>
      <p:sp>
        <p:nvSpPr>
          <p:cNvPr id="2151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12875"/>
            <a:ext cx="10972800" cy="720725"/>
          </a:xfrm>
        </p:spPr>
        <p:txBody>
          <a:bodyPr/>
          <a:lstStyle/>
          <a:p>
            <a:pPr algn="ctr" defTabSz="449263" eaLnBrk="1" hangingPunct="1">
              <a:spcBef>
                <a:spcPts val="1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STANY GOTOWOŚCI OBRONNEJ PAŃSTWA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39713" y="4262438"/>
            <a:ext cx="3455987" cy="86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utrzymuje się w czasie pokoju, gdy nie stwierdza się istotnych zagrożeń zewnętrznego bezpieczeństwa państwa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3887788" y="4219575"/>
            <a:ext cx="4225925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wprowadza się w razie zaistnienia zewnętrznego zagrożenia bezpieczeństwa     państwa,  wymagającego uruchomienia wybranych elementów systemu obronnego lub realizacji zadań ustalonych dla tego stanu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8208963" y="4221163"/>
            <a:ext cx="3743325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14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wprowadza się w celu odparcia bezpośredniej zbrojnej napaści na terytorium RP lub gdy z umów międzynarodowych wynika zobowiązanie do wspólnej obrony przeciwko agresji</a:t>
            </a:r>
          </a:p>
        </p:txBody>
      </p:sp>
      <p:sp>
        <p:nvSpPr>
          <p:cNvPr id="23563" name="AutoShape 12"/>
          <p:cNvSpPr>
            <a:spLocks/>
          </p:cNvSpPr>
          <p:nvPr/>
        </p:nvSpPr>
        <p:spPr bwMode="auto">
          <a:xfrm rot="-5400000">
            <a:off x="5813426" y="2224087"/>
            <a:ext cx="366712" cy="3065463"/>
          </a:xfrm>
          <a:prstGeom prst="leftBrace">
            <a:avLst>
              <a:gd name="adj1" fmla="val 69661"/>
              <a:gd name="adj2" fmla="val 50000"/>
            </a:avLst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64" name="AutoShape 13"/>
          <p:cNvSpPr>
            <a:spLocks/>
          </p:cNvSpPr>
          <p:nvPr/>
        </p:nvSpPr>
        <p:spPr bwMode="auto">
          <a:xfrm rot="-5400000">
            <a:off x="9852025" y="2384425"/>
            <a:ext cx="360363" cy="2881313"/>
          </a:xfrm>
          <a:prstGeom prst="leftBrace">
            <a:avLst>
              <a:gd name="adj1" fmla="val 66630"/>
              <a:gd name="adj2" fmla="val 50000"/>
            </a:avLst>
          </a:prstGeom>
          <a:noFill/>
          <a:ln w="2844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65" name="AutoShape 14"/>
          <p:cNvSpPr>
            <a:spLocks/>
          </p:cNvSpPr>
          <p:nvPr/>
        </p:nvSpPr>
        <p:spPr bwMode="auto">
          <a:xfrm rot="-5400000">
            <a:off x="1784351" y="2220912"/>
            <a:ext cx="360362" cy="3065463"/>
          </a:xfrm>
          <a:prstGeom prst="leftBrace">
            <a:avLst>
              <a:gd name="adj1" fmla="val 70889"/>
              <a:gd name="adj2" fmla="val 50000"/>
            </a:avLst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pl-PL" altLang="pl-PL" sz="1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66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9CEB36C3-2126-4B04-AB5E-AA1CC113F8D4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5</a:t>
            </a:fld>
            <a:endParaRPr lang="pl-PL" altLang="pl-PL" sz="900"/>
          </a:p>
        </p:txBody>
      </p:sp>
      <p:pic>
        <p:nvPicPr>
          <p:cNvPr id="2356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1141413" y="3222625"/>
            <a:ext cx="9882187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SI VIS PACEM, PARA BELLUM</a:t>
            </a:r>
            <a:r>
              <a:rPr lang="pl-PL" altLang="pl-PL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5797550" y="4791075"/>
            <a:ext cx="52387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Publius Flavius Vegetius Renatus</a:t>
            </a:r>
          </a:p>
        </p:txBody>
      </p:sp>
      <p:sp>
        <p:nvSpPr>
          <p:cNvPr id="25603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DFA2AE6-73CE-4AFF-BDB0-1B082FFC2CF4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6</a:t>
            </a:fld>
            <a:endParaRPr lang="pl-PL" altLang="pl-PL" sz="900"/>
          </a:p>
        </p:txBody>
      </p:sp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1393825" y="1851025"/>
            <a:ext cx="9404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POWÓD PLANOWANIA OBRONNEGO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06525" y="3692525"/>
            <a:ext cx="9404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JEŚLI CHCESZ POKOJU, PRZYGOTUJ SIĘ DO WOJNY</a:t>
            </a:r>
          </a:p>
        </p:txBody>
      </p:sp>
      <p:pic>
        <p:nvPicPr>
          <p:cNvPr id="2560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/>
          <p:cNvSpPr txBox="1">
            <a:spLocks noChangeArrowheads="1"/>
          </p:cNvSpPr>
          <p:nvPr/>
        </p:nvSpPr>
        <p:spPr bwMode="auto">
          <a:xfrm>
            <a:off x="1352550" y="1412875"/>
            <a:ext cx="9404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PLANOWANIE OBRONNE</a:t>
            </a:r>
          </a:p>
        </p:txBody>
      </p:sp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811213" y="2451100"/>
            <a:ext cx="1076801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 algn="just">
              <a:buFont typeface="Wingdings" pitchFamily="2" charset="2"/>
              <a:buChar char="Ø"/>
            </a:pPr>
            <a:r>
              <a:rPr lang="pl-PL" altLang="pl-PL" sz="2000">
                <a:latin typeface="Arial" charset="0"/>
              </a:rPr>
              <a:t>Polega na ustaleniu sposobu wykonywania zadań obronnych przez organy administracji rządowej i organy samorządu terytorialnego oraz wykorzystaniu w tym celu niezbędnych sił i środków; </a:t>
            </a:r>
          </a:p>
          <a:p>
            <a:pPr marL="450850" indent="-450850" algn="just">
              <a:buFont typeface="Wingdings" pitchFamily="2" charset="2"/>
              <a:buChar char="Ø"/>
            </a:pPr>
            <a:endParaRPr lang="pl-PL" altLang="pl-PL" sz="2000">
              <a:latin typeface="Arial" charset="0"/>
            </a:endParaRPr>
          </a:p>
          <a:p>
            <a:pPr marL="450850" indent="-450850" algn="just">
              <a:buFont typeface="Wingdings" pitchFamily="2" charset="2"/>
              <a:buChar char="Ø"/>
            </a:pPr>
            <a:r>
              <a:rPr lang="pl-PL" altLang="pl-PL" sz="2000">
                <a:latin typeface="Arial" charset="0"/>
              </a:rPr>
              <a:t>Obejmuje wykonywanie, uzgadnianie i aktualizowanie planów operacyjnych, programów obronnych i dokumentów sporządzanych w ramach przeglądów obronnych; </a:t>
            </a:r>
          </a:p>
          <a:p>
            <a:pPr marL="450850" indent="-450850" algn="just">
              <a:buFont typeface="Wingdings" pitchFamily="2" charset="2"/>
              <a:buChar char="Ø"/>
            </a:pPr>
            <a:endParaRPr lang="pl-PL" altLang="pl-PL" sz="2000">
              <a:latin typeface="Arial" charset="0"/>
            </a:endParaRPr>
          </a:p>
          <a:p>
            <a:pPr marL="450850" indent="-450850" algn="just">
              <a:buFont typeface="Wingdings" pitchFamily="2" charset="2"/>
              <a:buChar char="Ø"/>
            </a:pPr>
            <a:r>
              <a:rPr lang="pl-PL" altLang="pl-PL" sz="2000">
                <a:latin typeface="Arial" charset="0"/>
              </a:rPr>
              <a:t>W planowaniu obronnym uwzględnia się wszystkie podmioty działające w sferach należących do właściwości organu sporządzającego; </a:t>
            </a:r>
          </a:p>
          <a:p>
            <a:pPr marL="450850" indent="-450850">
              <a:buFont typeface="Wingdings" pitchFamily="2" charset="2"/>
              <a:buChar char="Ø"/>
            </a:pPr>
            <a:endParaRPr lang="pl-PL" altLang="pl-PL" sz="2000">
              <a:latin typeface="Arial" charset="0"/>
            </a:endParaRPr>
          </a:p>
          <a:p>
            <a:pPr marL="450850" indent="-450850">
              <a:buFont typeface="Wingdings" pitchFamily="2" charset="2"/>
              <a:buChar char="Ø"/>
            </a:pPr>
            <a:r>
              <a:rPr lang="pl-PL" altLang="pl-PL" sz="2000">
                <a:latin typeface="Arial" charset="0"/>
              </a:rPr>
              <a:t>Składa się z </a:t>
            </a:r>
            <a:r>
              <a:rPr lang="pl-PL" altLang="pl-PL" sz="2000">
                <a:solidFill>
                  <a:srgbClr val="CC0000"/>
                </a:solidFill>
                <a:latin typeface="Arial" charset="0"/>
              </a:rPr>
              <a:t>planowania operacyjnego</a:t>
            </a:r>
            <a:r>
              <a:rPr lang="pl-PL" altLang="pl-PL" sz="2000">
                <a:latin typeface="Arial" charset="0"/>
              </a:rPr>
              <a:t> i </a:t>
            </a:r>
            <a:r>
              <a:rPr lang="pl-PL" altLang="pl-PL" sz="2000">
                <a:solidFill>
                  <a:srgbClr val="CC0000"/>
                </a:solidFill>
                <a:latin typeface="Arial" charset="0"/>
              </a:rPr>
              <a:t>programowania obronnego</a:t>
            </a:r>
            <a:r>
              <a:rPr lang="pl-PL" altLang="pl-PL" sz="2000">
                <a:latin typeface="Arial" charset="0"/>
              </a:rPr>
              <a:t>. </a:t>
            </a:r>
          </a:p>
          <a:p>
            <a:pPr marL="450850" indent="-450850">
              <a:lnSpc>
                <a:spcPct val="110000"/>
              </a:lnSpc>
              <a:buFont typeface="Arial" charset="0"/>
              <a:buChar char="•"/>
            </a:pPr>
            <a:endParaRPr lang="pl-PL" altLang="pl-PL" sz="2000">
              <a:latin typeface="Arial" charset="0"/>
            </a:endParaRPr>
          </a:p>
        </p:txBody>
      </p:sp>
      <p:sp>
        <p:nvSpPr>
          <p:cNvPr id="27651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2A8450E1-CEF6-4F91-BD12-4C470D55D2EB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7</a:t>
            </a:fld>
            <a:endParaRPr lang="pl-PL" altLang="pl-PL" sz="900"/>
          </a:p>
        </p:txBody>
      </p:sp>
      <p:pic>
        <p:nvPicPr>
          <p:cNvPr id="2765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679825" y="1687513"/>
            <a:ext cx="8302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7463" algn="just" eaLnBrk="0" hangingPunct="0">
              <a:spcBef>
                <a:spcPct val="20000"/>
              </a:spcBef>
              <a:buFont typeface="Monotype Sorts"/>
              <a:buNone/>
              <a:defRPr/>
            </a:pPr>
            <a:r>
              <a:rPr lang="pl-PL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PLANOWANIE OPERACYJNE</a:t>
            </a:r>
          </a:p>
          <a:p>
            <a:pPr marL="342900" indent="17463" algn="just" eaLnBrk="0" hangingPunct="0">
              <a:spcBef>
                <a:spcPct val="20000"/>
              </a:spcBef>
              <a:buFont typeface="Monotype Sorts"/>
              <a:buNone/>
              <a:defRPr/>
            </a:pPr>
            <a:r>
              <a:rPr lang="pl-PL" sz="1600">
                <a:latin typeface="Arial" charset="0"/>
              </a:rPr>
              <a:t>ustalanie czynności</a:t>
            </a:r>
            <a:r>
              <a:rPr lang="pl-PL" sz="1600">
                <a:latin typeface="Albertus Extra Bold CE"/>
              </a:rPr>
              <a:t> dotyczących przygotowania i działania organów administracji rządowej i organów samorządu terytorialnego w warunkach zewnętrznego zagrożenia bezpieczeństwa państwa i w czasie wojny, ujętych w formie zestawów zadań operacyjnych, także ustalanie sił i środków niezbędnych do ich wykonania.</a:t>
            </a:r>
            <a:endParaRPr lang="pl-PL" sz="3200">
              <a:latin typeface="Albertus Extra Bold CE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73063" y="3819525"/>
            <a:ext cx="752633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7463" eaLnBrk="0" hangingPunct="0">
              <a:spcBef>
                <a:spcPct val="20000"/>
              </a:spcBef>
              <a:buFont typeface="Monotype Sorts"/>
              <a:buNone/>
              <a:defRPr/>
            </a:pPr>
            <a:r>
              <a:rPr lang="pl-PL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PROGRAMOWANIE OBRONNE</a:t>
            </a:r>
            <a:br>
              <a:rPr lang="pl-PL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pl-PL" sz="3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17463" algn="just" eaLnBrk="0" hangingPunct="0">
              <a:spcBef>
                <a:spcPct val="20000"/>
              </a:spcBef>
              <a:buFont typeface="Monotype Sorts"/>
              <a:buNone/>
              <a:defRPr/>
            </a:pPr>
            <a:r>
              <a:rPr lang="pl-PL" sz="1600">
                <a:latin typeface="Arial" charset="0"/>
              </a:rPr>
              <a:t>ustalanie zadań obronnych realizowanych w czasie pokoju, ujętych w formie przedsięwzięć rzeczowo-finansowych, w celu utrzymania i rozwoju potencjału obronnego państwa oraz przygotowania Sił Zbrojnych, organów administracji rządowej i organów samorządu terytorialnego do działania w warunkach zewnętrznego zagrożenia bezpieczeństwa państwa i w czasie wojny, a także projektowanie środków budżetowych przeznaczonych na ten cel.</a:t>
            </a:r>
            <a:endParaRPr lang="pl-PL" sz="2800">
              <a:latin typeface="Arial" charset="0"/>
            </a:endParaRPr>
          </a:p>
        </p:txBody>
      </p:sp>
      <p:sp>
        <p:nvSpPr>
          <p:cNvPr id="2560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3857625" y="809625"/>
            <a:ext cx="5421313" cy="57626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 CE"/>
              </a:rPr>
              <a:t>PLANOWANIE </a:t>
            </a:r>
            <a:r>
              <a:rPr lang="pl-PL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OBRONNE</a:t>
            </a:r>
            <a:endParaRPr lang="pl-PL" sz="24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9700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3" y="1766888"/>
            <a:ext cx="323373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getty_103581237_97064497045000_642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3941763"/>
            <a:ext cx="35052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az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B7DFBBCA-0A78-46B8-93DE-7638F17C8EFE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8</a:t>
            </a:fld>
            <a:endParaRPr lang="pl-PL" altLang="pl-PL" sz="9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728663" y="2036763"/>
            <a:ext cx="107600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 dirty="0">
                <a:solidFill>
                  <a:srgbClr val="0000FF"/>
                </a:solidFill>
                <a:latin typeface="Arial" charset="0"/>
              </a:rPr>
              <a:t>Rozporządzenia Rady Ministrów</a:t>
            </a:r>
            <a:r>
              <a:rPr lang="pl-PL" dirty="0">
                <a:latin typeface="Arial" charset="0"/>
              </a:rPr>
              <a:t> - określają m. in. warunki organizacyjne, techniczne oraz tryb planowania realizacji zadań obronnych i operacyjnych;</a:t>
            </a:r>
          </a:p>
          <a:p>
            <a:endParaRPr lang="pl-PL" dirty="0">
              <a:latin typeface="Arial" charset="0"/>
            </a:endParaRPr>
          </a:p>
          <a:p>
            <a:pPr algn="just"/>
            <a:r>
              <a:rPr lang="pl-PL" b="1" dirty="0">
                <a:solidFill>
                  <a:srgbClr val="CC0000"/>
                </a:solidFill>
                <a:latin typeface="Arial" charset="0"/>
              </a:rPr>
              <a:t>Strategia Bezpieczeństwa Narodowego RP</a:t>
            </a:r>
            <a:r>
              <a:rPr lang="pl-PL" dirty="0">
                <a:latin typeface="Arial" charset="0"/>
              </a:rPr>
              <a:t> - jest dokumentem, który określa cel strategiczny państwa w dziedzinie obronności oraz kierunki jego realizacji przez różne organy naszego państwa, bez podziału na bezpieczeństwo wewnętrzne i zewnętrzne. SBN RP przygotowuje Rada Ministrów, koordynuje Minister Obrony Narodowej, zatwierdza na wniosek Prezesa Rady Ministrów Prezydent RP; </a:t>
            </a:r>
          </a:p>
          <a:p>
            <a:pPr algn="just"/>
            <a:endParaRPr lang="pl-PL" dirty="0">
              <a:latin typeface="Arial" charset="0"/>
            </a:endParaRPr>
          </a:p>
          <a:p>
            <a:pPr algn="just"/>
            <a:r>
              <a:rPr lang="pl-PL" b="1" dirty="0">
                <a:solidFill>
                  <a:srgbClr val="CC0000"/>
                </a:solidFill>
                <a:latin typeface="Albertus Extra Bold CE"/>
              </a:rPr>
              <a:t>Polityczno-Strategiczna Dyrektywa Obronna RP</a:t>
            </a:r>
            <a:r>
              <a:rPr lang="pl-PL" dirty="0">
                <a:latin typeface="Albertus Extra Bold CE"/>
              </a:rPr>
              <a:t> - </a:t>
            </a:r>
            <a:r>
              <a:rPr lang="pl-PL" dirty="0">
                <a:latin typeface="Arial" charset="0"/>
              </a:rPr>
              <a:t>jest wykonawczą dyrektywą strategiczną do SBN RP. Dokument określa zadania operacyjne struktur państwa (w tym sytuacje planistyczne i scenariusze reagowania), stanowiące podstawę do opracowania stosownych planów realizacyjnych: Planu Reagowania Obronnego RP oraz Planu Użycia Sił Zbrojnych RP. PSDO RP opracowuje Minister Obrony Narodowej we współpracy z właściwymi ministrami i szefami urzędów, wydaje w drodze postanowienia Prezydent RP na wniosek Prezesa Rady Ministrów; </a:t>
            </a:r>
          </a:p>
        </p:txBody>
      </p:sp>
      <p:sp>
        <p:nvSpPr>
          <p:cNvPr id="91139" name="Rectangle 12"/>
          <p:cNvSpPr>
            <a:spLocks noChangeArrowheads="1"/>
          </p:cNvSpPr>
          <p:nvPr/>
        </p:nvSpPr>
        <p:spPr bwMode="auto">
          <a:xfrm>
            <a:off x="414338" y="1158875"/>
            <a:ext cx="113617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PODSTAWY PLANOWANIA OPERACYJNEGO</a:t>
            </a: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97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Symbol zastępczy numeru slajdu 3"/>
          <p:cNvSpPr txBox="1">
            <a:spLocks noGrp="1"/>
          </p:cNvSpPr>
          <p:nvPr/>
        </p:nvSpPr>
        <p:spPr bwMode="auto">
          <a:xfrm>
            <a:off x="10845800" y="6245225"/>
            <a:ext cx="7366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fld id="{B0A73194-6FFC-4129-9097-46E13AD58AC9}" type="slidenum">
              <a:rPr lang="pl-PL" altLang="pl-PL" sz="900"/>
              <a:pPr algn="r">
                <a:lnSpc>
                  <a:spcPct val="90000"/>
                </a:lnSpc>
                <a:buFont typeface="Arial" charset="0"/>
                <a:buNone/>
              </a:pPr>
              <a:t>9</a:t>
            </a:fld>
            <a:endParaRPr lang="pl-PL" altLang="pl-PL" sz="9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</TotalTime>
  <Words>2733</Words>
  <Application>Microsoft Office PowerPoint</Application>
  <PresentationFormat>Panoramiczny</PresentationFormat>
  <Paragraphs>553</Paragraphs>
  <Slides>33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7" baseType="lpstr">
      <vt:lpstr>Albertus Extra Bold CE</vt:lpstr>
      <vt:lpstr>Albertus Medium CE</vt:lpstr>
      <vt:lpstr>Arial</vt:lpstr>
      <vt:lpstr>Arial Black</vt:lpstr>
      <vt:lpstr>Arial Unicode MS</vt:lpstr>
      <vt:lpstr>Calibri</vt:lpstr>
      <vt:lpstr>Calibri Light</vt:lpstr>
      <vt:lpstr>Monotype Corsiva</vt:lpstr>
      <vt:lpstr>Monotype Sorts</vt:lpstr>
      <vt:lpstr>Times New Roman</vt:lpstr>
      <vt:lpstr>Wingdings</vt:lpstr>
      <vt:lpstr>Motyw pakietu Office</vt:lpstr>
      <vt:lpstr>Visio</vt:lpstr>
      <vt:lpstr>VISIO</vt:lpstr>
      <vt:lpstr>Warszawa, 1 września 2020 r.</vt:lpstr>
      <vt:lpstr>Prezentacja programu PowerPoint</vt:lpstr>
      <vt:lpstr>Prezentacja programu PowerPoint</vt:lpstr>
      <vt:lpstr>Prezentacja programu PowerPoint</vt:lpstr>
      <vt:lpstr>STANY GOTOWOŚCI OBRONNEJ PAŃSTWA</vt:lpstr>
      <vt:lpstr>Prezentacja programu PowerPoint</vt:lpstr>
      <vt:lpstr>Prezentacja programu PowerPoint</vt:lpstr>
      <vt:lpstr>PLANOWANIE OBRONNE</vt:lpstr>
      <vt:lpstr>Prezentacja programu PowerPoint</vt:lpstr>
      <vt:lpstr>Prezentacja programu PowerPoint</vt:lpstr>
      <vt:lpstr>Prezentacja programu PowerPoint</vt:lpstr>
      <vt:lpstr>OBSZARY PLANOWANIA OPERACYJNEGO</vt:lpstr>
      <vt:lpstr>Prezentacja programu PowerPoint</vt:lpstr>
      <vt:lpstr>Prezentacja programu PowerPoint</vt:lpstr>
      <vt:lpstr>Prezentacja programu PowerPoint</vt:lpstr>
      <vt:lpstr>CEL OPRACOWANIA  PLANÓW OPERACYJNYCH FUNKCJONOWANIA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przewidziane w ramach programu „Mazowieckie – historia Niepodległości</dc:title>
  <dc:creator>Igor Piwowarski</dc:creator>
  <cp:lastModifiedBy>Mirosław Wiktorowski</cp:lastModifiedBy>
  <cp:revision>187</cp:revision>
  <cp:lastPrinted>2019-11-27T10:03:17Z</cp:lastPrinted>
  <dcterms:created xsi:type="dcterms:W3CDTF">2018-04-20T14:47:56Z</dcterms:created>
  <dcterms:modified xsi:type="dcterms:W3CDTF">2020-12-09T11:36:18Z</dcterms:modified>
</cp:coreProperties>
</file>