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3439775" cy="7559675"/>
  <p:notesSz cx="6858000" cy="9144000"/>
  <p:embeddedFontLst>
    <p:embeddedFont>
      <p:font typeface="Calibri" panose="020F0502020204030204" pitchFamily="34"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gPmyngi/k3smiuv0PCvB4zNEXIG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59" autoAdjust="0"/>
  </p:normalViewPr>
  <p:slideViewPr>
    <p:cSldViewPr snapToGrid="0">
      <p:cViewPr varScale="1">
        <p:scale>
          <a:sx n="132" d="100"/>
          <a:sy n="132" d="100"/>
        </p:scale>
        <p:origin x="8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9" name="Google Shape;109;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sz="1100">
                <a:latin typeface="Arial"/>
                <a:ea typeface="Arial"/>
                <a:cs typeface="Arial"/>
                <a:sym typeface="Arial"/>
              </a:rPr>
              <a:t>Dzień dobry Państwu. Nazywam się Maja Gajda i reprezentuję Zespół Badań Ilościowych i Eksperymentalnych Instytutu Badań Edukacyjnych. Chciałabym dziś przedstawić komponent badawczy realizowany w ramach programu „Przyjazna Szkoła”. Opowiem krótko o podstawach teoretycznych naszego badania - czym jest dobrostan i jak będziemy go mierzyć.</a:t>
            </a:r>
            <a:endParaRPr/>
          </a:p>
        </p:txBody>
      </p:sp>
      <p:sp>
        <p:nvSpPr>
          <p:cNvPr id="110" name="Google Shape;110;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7" name="Google Shape;117;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0"/>
              </a:spcBef>
              <a:spcAft>
                <a:spcPts val="0"/>
              </a:spcAft>
              <a:buClr>
                <a:srgbClr val="000000"/>
              </a:buClr>
              <a:buSzPts val="1100"/>
              <a:buFont typeface="Arial"/>
              <a:buNone/>
            </a:pPr>
            <a:r>
              <a:rPr lang="pl-PL" sz="1100" b="0">
                <a:solidFill>
                  <a:srgbClr val="000000"/>
                </a:solidFill>
                <a:latin typeface="Arial"/>
                <a:ea typeface="Arial"/>
                <a:cs typeface="Arial"/>
                <a:sym typeface="Arial"/>
              </a:rPr>
              <a:t>Podstawą teoretyczną naszego badania jest model dobrostanu szkolnego Konu i Rimpelä. To właśnie ten model porządkuje sposób, w jaki rozumiemy funkcjonowanie ucznia w szkole i jakie obszary obejmujemy pomiarem. Autorzy wyróżniają cztery wymiary dobrostanu szkolnego. Pierwszy, having, obejmuje warunki funkcjonowania w szkole – zarówno fizyczne, jak i organizacyjne, w tym bezpieczeństwo, organizację nauki czy dostęp do pomocy. Drugi wymiar, loving, dotyczy relacji społecznych: relacji z nauczycielami i rówieśnikami, klimatu społecznego szkoły, poczucia przynależności, ale także doświadczeń odrzucenia czy przemocy. Trzeci obszar, being, odnosi się do możliwości samorealizacji i podmiotowego funkcjonowania ucznia – poczucia wpływu, uczestnictwa, bycia zauważonym i docenianym oraz możliwości rozwijania własnych zasobów. Czwarty wymiar, health, obejmuje zdrowie fizyczne i psychiczne. To, co jest dla naszego badania szczególnie istotne, to założenie, że dobrostan szkolny nie jest wyłącznie indywidualną cechą ucznia ani prostym wskaźnikiem jego nastroju. Powstaje w relacji między uczniem a środowiskiem szkoły i jest osadzony także w szerszym kontekście rodzinnym i społecznym. Dlatego w naszym badaniu nie ograniczamy się do pytania o to, jak uczeń się czuje. Interesuje nas również to, w jakich warunkach funkcjonuje, jakich relacji doświadcza, jakie ma możliwości uczestnictwa i rozwoju oraz jakie bariery i zasoby pojawiają się w jego środowisku.</a:t>
            </a:r>
            <a:br>
              <a:rPr lang="pl-PL" sz="1100" b="0">
                <a:solidFill>
                  <a:srgbClr val="000000"/>
                </a:solidFill>
                <a:latin typeface="Arial"/>
                <a:ea typeface="Arial"/>
                <a:cs typeface="Arial"/>
                <a:sym typeface="Arial"/>
              </a:rPr>
            </a:b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 Konu, A., &amp; Rimpelä, M. (2002). Well-being in schools: a conceptual model. Health Promotion International, 17(1), 79–87.</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endParaRPr sz="1100">
              <a:solidFill>
                <a:srgbClr val="000000"/>
              </a:solidFill>
              <a:latin typeface="Arial"/>
              <a:ea typeface="Arial"/>
              <a:cs typeface="Arial"/>
              <a:sym typeface="Arial"/>
            </a:endParaRPr>
          </a:p>
        </p:txBody>
      </p:sp>
      <p:sp>
        <p:nvSpPr>
          <p:cNvPr id="118" name="Google Shape;118;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 name="Google Shape;135;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0"/>
              </a:spcBef>
              <a:spcAft>
                <a:spcPts val="0"/>
              </a:spcAft>
              <a:buClr>
                <a:srgbClr val="000000"/>
              </a:buClr>
              <a:buSzPts val="1100"/>
              <a:buFont typeface="Arial"/>
              <a:buNone/>
            </a:pPr>
            <a:r>
              <a:rPr lang="pl-PL" sz="1100" b="0">
                <a:solidFill>
                  <a:srgbClr val="000000"/>
                </a:solidFill>
                <a:latin typeface="Arial"/>
                <a:ea typeface="Arial"/>
                <a:cs typeface="Arial"/>
                <a:sym typeface="Arial"/>
              </a:rPr>
              <a:t>Polscy uczniowie mogą osiągać dobre wyniki edukacyjne, a jednocześnie doświadczać trudności w innych obszarach funkcjonowania szkolnego. Wyniki PISA pokazują, że duża część uczniów osiąga co najmniej podstawowy poziom kompetencji w matematyce, czytaniu i naukach przyrodniczych. Jednocześnie dane dotyczące dobrostanu wskazują, że część uczniów doświadcza samotności, niskiej satysfakcji z życia lub słabego poczucia przynależności do szkoły. Oznacza to, że nie możemy oceniać sytuacji ucznia wyłącznie na podstawie jego osiągnięć. Dobre wyniki nie muszą oznaczać, że uczeń dobrze czuje się w szkole, ma dobre relacje, czuje się bezpiecznie albo otrzymuje takie wsparcie, jakiego potrzebuje. Dlatego w badaniu Przyjaznej Szkoły chcemy patrzeć nie tylko na to, jak uczeń sobie radzi, ale również na to, jak doświadcza szkoły i swojego miejsca w niej.</a:t>
            </a:r>
            <a:br>
              <a:rPr lang="pl-PL" sz="1100" b="0">
                <a:solidFill>
                  <a:srgbClr val="000000"/>
                </a:solidFill>
                <a:latin typeface="Arial"/>
                <a:ea typeface="Arial"/>
                <a:cs typeface="Arial"/>
                <a:sym typeface="Arial"/>
              </a:rPr>
            </a:b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 PISA 2022. Międzynarodowe badanie 15-letnich uczniów; wartości zgodne z prezentacją źródłową.</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endParaRPr sz="1100">
              <a:solidFill>
                <a:srgbClr val="000000"/>
              </a:solidFill>
              <a:latin typeface="Arial"/>
              <a:ea typeface="Arial"/>
              <a:cs typeface="Arial"/>
              <a:sym typeface="Arial"/>
            </a:endParaRPr>
          </a:p>
        </p:txBody>
      </p:sp>
      <p:sp>
        <p:nvSpPr>
          <p:cNvPr id="136" name="Google Shape;136;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8" name="Google Shape;158;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0"/>
              </a:spcBef>
              <a:spcAft>
                <a:spcPts val="0"/>
              </a:spcAft>
              <a:buClr>
                <a:srgbClr val="000000"/>
              </a:buClr>
              <a:buSzPts val="1100"/>
              <a:buFont typeface="Arial"/>
              <a:buNone/>
            </a:pPr>
            <a:r>
              <a:rPr lang="pl-PL" sz="1100" b="0">
                <a:solidFill>
                  <a:srgbClr val="000000"/>
                </a:solidFill>
                <a:latin typeface="Arial"/>
                <a:ea typeface="Arial"/>
                <a:cs typeface="Arial"/>
                <a:sym typeface="Arial"/>
              </a:rPr>
              <a:t>Około 166 tys. uczniów z Ukrainy z doświadczeniem uchodźstwa uczyło się w polskich szkołach w roku szkolnym 2025/2026 (które przyjechały do Polski przed 24 lutego 2022 r.).</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 r. W badaniu UNICEF z 2023 roku ponad połowa uczestników badania deklarowała potrzebę rozmowy ze specjalistą o swoim zdrowiu psychicznym — to sygnał istotnego obciążenia emocjonalnego części uczniów przyjeżdżających do Polski. </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Dzięki badaniu będziemy mogli nie tylko opisać sytuację uczniów, ale także wskazać konkretne działania, które pomagają budować szkołę sprzyjającą dobrostanowi, integracji i sukcesowi edukacyjnemu każdego dziecka.</a:t>
            </a:r>
            <a:br>
              <a:rPr lang="pl-PL" sz="1100" b="0">
                <a:solidFill>
                  <a:srgbClr val="000000"/>
                </a:solidFill>
                <a:latin typeface="Arial"/>
                <a:ea typeface="Arial"/>
                <a:cs typeface="Arial"/>
                <a:sym typeface="Arial"/>
              </a:rPr>
            </a:b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 UNICEF, Plan International i Save the Children (2023). Badanie jakościowe ponad 100 dzieci z Ukrainy i Polski w Warszawie, Krakowie i Wrocławiu; wyniki niereprezentatywne dla całej populacji.</a:t>
            </a:r>
            <a:br>
              <a:rPr lang="pl-PL" sz="1100" b="0">
                <a:solidFill>
                  <a:srgbClr val="000000"/>
                </a:solidFill>
                <a:latin typeface="Arial"/>
                <a:ea typeface="Arial"/>
                <a:cs typeface="Arial"/>
                <a:sym typeface="Arial"/>
              </a:rPr>
            </a:br>
            <a:r>
              <a:rPr lang="pl-PL" sz="1100" b="0">
                <a:solidFill>
                  <a:srgbClr val="000000"/>
                </a:solidFill>
                <a:latin typeface="Arial"/>
                <a:ea typeface="Arial"/>
                <a:cs typeface="Arial"/>
                <a:sym typeface="Arial"/>
              </a:rPr>
              <a:t>[/Sources]</a:t>
            </a:r>
            <a:endParaRPr sz="1100">
              <a:solidFill>
                <a:srgbClr val="000000"/>
              </a:solidFill>
              <a:latin typeface="Arial"/>
              <a:ea typeface="Arial"/>
              <a:cs typeface="Arial"/>
              <a:sym typeface="Arial"/>
            </a:endParaRPr>
          </a:p>
        </p:txBody>
      </p:sp>
      <p:sp>
        <p:nvSpPr>
          <p:cNvPr id="159" name="Google Shape;159;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pl-PL" sz="1200"/>
              <a:t>Nie zakładamy, że samo doświadczenie migracji automatycznie przekłada się na niższy dobrostan albo trudności szkolne. Uczniowie z doświadczeniem migracji są bardzo zróżnicowaną grupą.</a:t>
            </a:r>
            <a:endParaRPr/>
          </a:p>
          <a:p>
            <a:pPr marL="0" lvl="0" indent="0" algn="l" rtl="0">
              <a:spcBef>
                <a:spcPts val="0"/>
              </a:spcBef>
              <a:spcAft>
                <a:spcPts val="0"/>
              </a:spcAft>
              <a:buClr>
                <a:schemeClr val="dk1"/>
              </a:buClr>
              <a:buSzPts val="1100"/>
              <a:buFont typeface="Arial"/>
              <a:buNone/>
            </a:pPr>
            <a:r>
              <a:rPr lang="pl-PL" sz="1200"/>
              <a:t>Znaczenie może mieć długość pobytu w Polsce, wiek rozpoczęcia nauki w polskiej szkole, wcześniejszy przebieg edukacji, język używany w domu, sytuacja rodzinna i materialna, zakres otrzymywanego wsparcia oraz znajomość języka polskiego.</a:t>
            </a:r>
            <a:endParaRPr/>
          </a:p>
          <a:p>
            <a:pPr marL="0" lvl="0" indent="0" algn="l" rtl="0">
              <a:spcBef>
                <a:spcPts val="0"/>
              </a:spcBef>
              <a:spcAft>
                <a:spcPts val="0"/>
              </a:spcAft>
              <a:buClr>
                <a:schemeClr val="dk1"/>
              </a:buClr>
              <a:buSzPts val="1100"/>
              <a:buFont typeface="Arial"/>
              <a:buNone/>
            </a:pPr>
            <a:r>
              <a:rPr lang="pl-PL" sz="1200"/>
              <a:t>W przypadku części uczniów dodatkowym doświadczeniem może być przymusowa migracja lub doświadczenia wojenne. Mogą one wiązać się z obciążeniem emocjonalnym, ale nie powinniśmy z góry zakładać traumy u każdego dziecka.</a:t>
            </a:r>
            <a:endParaRPr/>
          </a:p>
          <a:p>
            <a:pPr marL="0" lvl="0" indent="0" algn="l" rtl="0">
              <a:spcBef>
                <a:spcPts val="0"/>
              </a:spcBef>
              <a:spcAft>
                <a:spcPts val="0"/>
              </a:spcAft>
              <a:buSzPts val="1200"/>
              <a:buNone/>
            </a:pPr>
            <a:r>
              <a:rPr lang="pl-PL" sz="1200"/>
              <a:t>Dlatego chcemy odejść od pytania: „czy uczeń ma doświadczenie migracji?”, a przejść do pytania: „jak wygląda jego indywidualna droga edukacyjna i jakie warunki ułatwiają albo utrudniają mu funkcjonowanie w szkole?” </a:t>
            </a:r>
            <a:endParaRPr/>
          </a:p>
        </p:txBody>
      </p:sp>
      <p:sp>
        <p:nvSpPr>
          <p:cNvPr id="176" name="Google Shape;176;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4" name="Google Shape;194;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pl-PL" sz="1200"/>
              <a:t>Model teoretyczny porządkuje sposób myślenia o dobrostanie, natomiast tutaj pokazujemy jego operacjonalizację w naszym badaniu. W badaniu przyjmujemy, że dobrostan szkolny jest zjawiskiem wielowymiarowym. Obejmuje nie tylko samopoczucie ucznia, ale również jego relacje, poczucie przynależności i bezpieczeństwa, możliwości rozwoju, funkcjonowanie emocjonalne oraz warunki, w jakich uczy się i funkcjonuje w szkole. Jednocześnie zakładamy, że poziom dobrostanu nie zależy wyłącznie od cech samego ucznia. Kształtuje się w relacji między jego zasobami i potrzebami a środowiskiem szkolnym i rodzinnym. Dlatego badamy zarówno doświadczenia uczniów, jak i warunki, które mogą je wspierać lub utrudniać. Istotnym elementem badania jest również porównanie grup uczniów. Uczniowie z doświadczeniem migracji lub uchodźstwa są analizowani na tle uczniów bez takiego doświadczenia. Pozwala to sprawdzić, w jakich obszarach funkcjonowania szkolnego grupy są do siebie podobne, a gdzie pojawiają się różnice wymagające większej uwagi lub wsparcia.</a:t>
            </a:r>
            <a:endParaRPr/>
          </a:p>
        </p:txBody>
      </p:sp>
      <p:sp>
        <p:nvSpPr>
          <p:cNvPr id="195" name="Google Shape;195;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5" name="Google Shape;215;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pl-PL" sz="1200"/>
              <a:t>Samo zapewnienie wsparcia nie gwarantuje zmiany dobrostanu — ważne jest, jak uczeń tego wsparcia doświadcza. Część tego, co mierzymy opisuje bardziej bezpośrednio doświadczenie i funkcjonowanie ucznia, a część odnosi się do warunków środowiska szkolnego, które mogą ten dobrostan wspierać lub stanowić barierę. W badaniu interesują nas oba poziomy: z jednej strony to, jak uczniowie rzeczywiście czują się i funkcjonują w szkole, z drugiej — jakie warunki i formy wsparcia są w ich otoczeniu obecne. Samo istnienie wsparcia nie oznacza jeszcze, że uczeń doświadcza poprawy dobrostanu. Dlatego ważne jest badanie nie tylko tego, co szkoła robi, ale też tego, jak te działania są odczuwane przez uczniów. Komponent badawczy pozwala nam opisać, jak uczniowie funkcjonują w szkole i jakie warunki wiążą się z ich dobrostanem. Równolegle w programie podejmowane są działania, których celem jest tworzenie środowiska sprzyjającego dobremu funkcjonowaniu uczniów. I właśnie o tej części programu będzie kolejna prezentacja. </a:t>
            </a:r>
            <a:endParaRPr/>
          </a:p>
        </p:txBody>
      </p:sp>
      <p:sp>
        <p:nvSpPr>
          <p:cNvPr id="216" name="Google Shape;216;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1" name="Google Shape;231;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5.png"/><Relationship Id="rId16"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Slajd - tytuł + zawartość bez paska" type="obj">
  <p:cSld name="OBJECT">
    <p:spTree>
      <p:nvGrpSpPr>
        <p:cNvPr id="1" name="Shape 16"/>
        <p:cNvGrpSpPr/>
        <p:nvPr/>
      </p:nvGrpSpPr>
      <p:grpSpPr>
        <a:xfrm>
          <a:off x="0" y="0"/>
          <a:ext cx="0" cy="0"/>
          <a:chOff x="0" y="0"/>
          <a:chExt cx="0" cy="0"/>
        </a:xfrm>
      </p:grpSpPr>
      <p:sp>
        <p:nvSpPr>
          <p:cNvPr id="17" name="Google Shape;17;p10"/>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0"/>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19" name="Google Shape;19;p10"/>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20" name="Google Shape;20;p10"/>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ajd - tytuł + zawartość z paskiem">
  <p:cSld name="Slajd - tytuł + zawartość z paskiem">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4" name="Google Shape;24;p11"/>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5"/>
        <p:cNvGrpSpPr/>
        <p:nvPr/>
      </p:nvGrpSpPr>
      <p:grpSpPr>
        <a:xfrm>
          <a:off x="0" y="0"/>
          <a:ext cx="0" cy="0"/>
          <a:chOff x="0" y="0"/>
          <a:chExt cx="0" cy="0"/>
        </a:xfrm>
      </p:grpSpPr>
      <p:sp>
        <p:nvSpPr>
          <p:cNvPr id="26" name="Google Shape;26;p12"/>
          <p:cNvSpPr/>
          <p:nvPr/>
        </p:nvSpPr>
        <p:spPr>
          <a:xfrm>
            <a:off x="2958040" y="4"/>
            <a:ext cx="9977757" cy="7559675"/>
          </a:xfrm>
          <a:custGeom>
            <a:avLst/>
            <a:gdLst/>
            <a:ahLst/>
            <a:cxnLst/>
            <a:rect l="l" t="t" r="r" b="b"/>
            <a:pathLst>
              <a:path w="3598861" h="2709333" extrusionOk="0">
                <a:moveTo>
                  <a:pt x="0" y="0"/>
                </a:moveTo>
                <a:lnTo>
                  <a:pt x="3598861" y="0"/>
                </a:lnTo>
                <a:lnTo>
                  <a:pt x="3598861" y="2709333"/>
                </a:lnTo>
                <a:lnTo>
                  <a:pt x="0" y="2709333"/>
                </a:lnTo>
                <a:close/>
              </a:path>
            </a:pathLst>
          </a:custGeom>
          <a:solidFill>
            <a:srgbClr val="285AA1"/>
          </a:solidFill>
          <a:ln>
            <a:noFill/>
          </a:ln>
        </p:spPr>
      </p:sp>
      <p:sp>
        <p:nvSpPr>
          <p:cNvPr id="27" name="Google Shape;27;p12"/>
          <p:cNvSpPr/>
          <p:nvPr/>
        </p:nvSpPr>
        <p:spPr>
          <a:xfrm>
            <a:off x="2958040" y="53157"/>
            <a:ext cx="9977757" cy="7506521"/>
          </a:xfrm>
          <a:prstGeom prst="rect">
            <a:avLst/>
          </a:prstGeom>
          <a:noFill/>
          <a:ln>
            <a:noFill/>
          </a:ln>
        </p:spPr>
        <p:txBody>
          <a:bodyPr spcFirstLastPara="1" wrap="square" lIns="50800" tIns="50800" rIns="50800" bIns="50800" anchor="ctr" anchorCtr="0">
            <a:noAutofit/>
          </a:bodyPr>
          <a:lstStyle/>
          <a:p>
            <a:pPr marL="0" marR="0" lvl="0" indent="0" algn="ctr" rtl="0">
              <a:lnSpc>
                <a:spcPct val="96500"/>
              </a:lnSpc>
              <a:spcBef>
                <a:spcPts val="0"/>
              </a:spcBef>
              <a:spcAft>
                <a:spcPts val="0"/>
              </a:spcAft>
              <a:buClr>
                <a:srgbClr val="000000"/>
              </a:buClr>
              <a:buSzPts val="1800"/>
              <a:buFont typeface="Arial"/>
              <a:buNone/>
            </a:pPr>
            <a:endParaRPr sz="1052" b="0" i="0" u="none" cap="none">
              <a:solidFill>
                <a:schemeClr val="dk1"/>
              </a:solidFill>
              <a:latin typeface="Calibri"/>
              <a:ea typeface="Calibri"/>
              <a:cs typeface="Calibri"/>
              <a:sym typeface="Calibri"/>
            </a:endParaRPr>
          </a:p>
        </p:txBody>
      </p:sp>
      <p:sp>
        <p:nvSpPr>
          <p:cNvPr id="28" name="Google Shape;28;p12"/>
          <p:cNvSpPr/>
          <p:nvPr/>
        </p:nvSpPr>
        <p:spPr>
          <a:xfrm>
            <a:off x="12976749" y="4"/>
            <a:ext cx="463043" cy="7559675"/>
          </a:xfrm>
          <a:custGeom>
            <a:avLst/>
            <a:gdLst/>
            <a:ahLst/>
            <a:cxnLst/>
            <a:rect l="l" t="t" r="r" b="b"/>
            <a:pathLst>
              <a:path w="630079" h="10287000" extrusionOk="0">
                <a:moveTo>
                  <a:pt x="0" y="0"/>
                </a:moveTo>
                <a:lnTo>
                  <a:pt x="630079" y="0"/>
                </a:lnTo>
                <a:lnTo>
                  <a:pt x="630079" y="10287000"/>
                </a:lnTo>
                <a:lnTo>
                  <a:pt x="0" y="10287000"/>
                </a:lnTo>
                <a:lnTo>
                  <a:pt x="0" y="0"/>
                </a:lnTo>
                <a:close/>
              </a:path>
            </a:pathLst>
          </a:custGeom>
          <a:blipFill rotWithShape="1">
            <a:blip r:embed="rId2">
              <a:alphaModFix/>
            </a:blip>
            <a:stretch>
              <a:fillRect/>
            </a:stretch>
          </a:blipFill>
          <a:ln>
            <a:noFill/>
          </a:ln>
        </p:spPr>
      </p:sp>
      <p:sp>
        <p:nvSpPr>
          <p:cNvPr id="29" name="Google Shape;29;p12"/>
          <p:cNvSpPr/>
          <p:nvPr/>
        </p:nvSpPr>
        <p:spPr>
          <a:xfrm>
            <a:off x="-75535" y="5851773"/>
            <a:ext cx="13524226" cy="1707927"/>
          </a:xfrm>
          <a:prstGeom prst="rect">
            <a:avLst/>
          </a:prstGeom>
          <a:solidFill>
            <a:schemeClr val="lt1"/>
          </a:solidFill>
          <a:ln>
            <a:noFill/>
          </a:ln>
        </p:spPr>
        <p:txBody>
          <a:bodyPr spcFirstLastPara="1" wrap="square" lIns="53450" tIns="26700" rIns="53450" bIns="2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2" b="0" i="0" u="none" cap="none">
              <a:solidFill>
                <a:schemeClr val="lt1"/>
              </a:solidFill>
              <a:latin typeface="Calibri"/>
              <a:ea typeface="Calibri"/>
              <a:cs typeface="Calibri"/>
              <a:sym typeface="Calibri"/>
            </a:endParaRPr>
          </a:p>
        </p:txBody>
      </p:sp>
      <p:pic>
        <p:nvPicPr>
          <p:cNvPr id="30" name="Google Shape;30;p12"/>
          <p:cNvPicPr preferRelativeResize="0"/>
          <p:nvPr/>
        </p:nvPicPr>
        <p:blipFill rotWithShape="1">
          <a:blip r:embed="rId3">
            <a:alphaModFix/>
          </a:blip>
          <a:srcRect/>
          <a:stretch/>
        </p:blipFill>
        <p:spPr>
          <a:xfrm>
            <a:off x="1119986" y="5620875"/>
            <a:ext cx="10930712" cy="2169688"/>
          </a:xfrm>
          <a:prstGeom prst="rect">
            <a:avLst/>
          </a:prstGeom>
          <a:noFill/>
          <a:ln>
            <a:noFill/>
          </a:ln>
        </p:spPr>
      </p:pic>
      <p:pic>
        <p:nvPicPr>
          <p:cNvPr id="31" name="Google Shape;31;p12"/>
          <p:cNvPicPr preferRelativeResize="0"/>
          <p:nvPr/>
        </p:nvPicPr>
        <p:blipFill rotWithShape="1">
          <a:blip r:embed="rId4">
            <a:alphaModFix/>
          </a:blip>
          <a:srcRect/>
          <a:stretch/>
        </p:blipFill>
        <p:spPr>
          <a:xfrm>
            <a:off x="-97601" y="0"/>
            <a:ext cx="3012026" cy="5851748"/>
          </a:xfrm>
          <a:prstGeom prst="rect">
            <a:avLst/>
          </a:prstGeom>
          <a:noFill/>
          <a:ln>
            <a:noFill/>
          </a:ln>
        </p:spPr>
      </p:pic>
      <p:pic>
        <p:nvPicPr>
          <p:cNvPr id="32" name="Google Shape;32;p12"/>
          <p:cNvPicPr preferRelativeResize="0"/>
          <p:nvPr/>
        </p:nvPicPr>
        <p:blipFill rotWithShape="1">
          <a:blip r:embed="rId5">
            <a:alphaModFix/>
          </a:blip>
          <a:srcRect/>
          <a:stretch/>
        </p:blipFill>
        <p:spPr>
          <a:xfrm>
            <a:off x="4983934" y="2597454"/>
            <a:ext cx="6061697" cy="71329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lajd tytułowy (długi tytuł)" type="title">
  <p:cSld name="TITLE">
    <p:spTree>
      <p:nvGrpSpPr>
        <p:cNvPr id="1" name="Shape 33"/>
        <p:cNvGrpSpPr/>
        <p:nvPr/>
      </p:nvGrpSpPr>
      <p:grpSpPr>
        <a:xfrm>
          <a:off x="0" y="0"/>
          <a:ext cx="0" cy="0"/>
          <a:chOff x="0" y="0"/>
          <a:chExt cx="0" cy="0"/>
        </a:xfrm>
      </p:grpSpPr>
      <p:sp>
        <p:nvSpPr>
          <p:cNvPr id="34" name="Google Shape;34;p13"/>
          <p:cNvSpPr/>
          <p:nvPr/>
        </p:nvSpPr>
        <p:spPr>
          <a:xfrm>
            <a:off x="1290469" y="1973822"/>
            <a:ext cx="10860207" cy="4326381"/>
          </a:xfrm>
          <a:prstGeom prst="rect">
            <a:avLst/>
          </a:prstGeom>
          <a:solidFill>
            <a:srgbClr val="A6D3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35" name="Google Shape;35;p13"/>
          <p:cNvSpPr/>
          <p:nvPr/>
        </p:nvSpPr>
        <p:spPr>
          <a:xfrm>
            <a:off x="18" y="17"/>
            <a:ext cx="6267903" cy="26939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pic>
        <p:nvPicPr>
          <p:cNvPr id="36" name="Google Shape;36;p13"/>
          <p:cNvPicPr preferRelativeResize="0"/>
          <p:nvPr/>
        </p:nvPicPr>
        <p:blipFill rotWithShape="1">
          <a:blip r:embed="rId2">
            <a:alphaModFix/>
          </a:blip>
          <a:srcRect/>
          <a:stretch/>
        </p:blipFill>
        <p:spPr>
          <a:xfrm>
            <a:off x="1290653" y="1973819"/>
            <a:ext cx="4976808" cy="720090"/>
          </a:xfrm>
          <a:prstGeom prst="rect">
            <a:avLst/>
          </a:prstGeom>
          <a:noFill/>
          <a:ln>
            <a:noFill/>
          </a:ln>
        </p:spPr>
      </p:pic>
      <p:pic>
        <p:nvPicPr>
          <p:cNvPr id="37" name="Google Shape;37;p13"/>
          <p:cNvPicPr preferRelativeResize="0"/>
          <p:nvPr/>
        </p:nvPicPr>
        <p:blipFill rotWithShape="1">
          <a:blip r:embed="rId3">
            <a:alphaModFix amt="55000"/>
          </a:blip>
          <a:srcRect/>
          <a:stretch/>
        </p:blipFill>
        <p:spPr>
          <a:xfrm>
            <a:off x="751238" y="540402"/>
            <a:ext cx="1357578" cy="1080000"/>
          </a:xfrm>
          <a:prstGeom prst="rect">
            <a:avLst/>
          </a:prstGeom>
          <a:noFill/>
          <a:ln>
            <a:noFill/>
          </a:ln>
        </p:spPr>
      </p:pic>
      <p:pic>
        <p:nvPicPr>
          <p:cNvPr id="38" name="Google Shape;38;p13"/>
          <p:cNvPicPr preferRelativeResize="0"/>
          <p:nvPr/>
        </p:nvPicPr>
        <p:blipFill rotWithShape="1">
          <a:blip r:embed="rId4">
            <a:alphaModFix amt="55000"/>
          </a:blip>
          <a:srcRect/>
          <a:stretch/>
        </p:blipFill>
        <p:spPr>
          <a:xfrm>
            <a:off x="2647014" y="540402"/>
            <a:ext cx="1357578" cy="1080000"/>
          </a:xfrm>
          <a:prstGeom prst="rect">
            <a:avLst/>
          </a:prstGeom>
          <a:noFill/>
          <a:ln>
            <a:noFill/>
          </a:ln>
        </p:spPr>
      </p:pic>
      <p:pic>
        <p:nvPicPr>
          <p:cNvPr id="39" name="Google Shape;39;p13"/>
          <p:cNvPicPr preferRelativeResize="0"/>
          <p:nvPr/>
        </p:nvPicPr>
        <p:blipFill rotWithShape="1">
          <a:blip r:embed="rId5">
            <a:alphaModFix amt="55000"/>
          </a:blip>
          <a:srcRect/>
          <a:stretch/>
        </p:blipFill>
        <p:spPr>
          <a:xfrm>
            <a:off x="4542791" y="540402"/>
            <a:ext cx="1357578" cy="1080000"/>
          </a:xfrm>
          <a:prstGeom prst="rect">
            <a:avLst/>
          </a:prstGeom>
          <a:noFill/>
          <a:ln>
            <a:noFill/>
          </a:ln>
        </p:spPr>
      </p:pic>
      <p:sp>
        <p:nvSpPr>
          <p:cNvPr id="40" name="Google Shape;40;p13"/>
          <p:cNvSpPr txBox="1">
            <a:spLocks noGrp="1"/>
          </p:cNvSpPr>
          <p:nvPr>
            <p:ph type="ctrTitle"/>
          </p:nvPr>
        </p:nvSpPr>
        <p:spPr>
          <a:xfrm>
            <a:off x="1742083" y="3059120"/>
            <a:ext cx="9955707" cy="1107676"/>
          </a:xfrm>
          <a:prstGeom prst="rect">
            <a:avLst/>
          </a:prstGeom>
          <a:noFill/>
          <a:ln>
            <a:noFill/>
          </a:ln>
        </p:spPr>
        <p:txBody>
          <a:bodyPr spcFirstLastPara="1" wrap="square" lIns="0" tIns="0" rIns="0" bIns="0" anchor="t" anchorCtr="0">
            <a:normAutofit/>
          </a:bodyPr>
          <a:lstStyle>
            <a:lvl1pPr lvl="0" algn="l">
              <a:lnSpc>
                <a:spcPct val="125000"/>
              </a:lnSpc>
              <a:spcBef>
                <a:spcPts val="0"/>
              </a:spcBef>
              <a:spcAft>
                <a:spcPts val="0"/>
              </a:spcAft>
              <a:buClr>
                <a:schemeClr val="dk2"/>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3"/>
          <p:cNvSpPr txBox="1">
            <a:spLocks noGrp="1"/>
          </p:cNvSpPr>
          <p:nvPr>
            <p:ph type="subTitle" idx="1"/>
          </p:nvPr>
        </p:nvSpPr>
        <p:spPr>
          <a:xfrm>
            <a:off x="1742083" y="4861795"/>
            <a:ext cx="9955610" cy="1080000"/>
          </a:xfrm>
          <a:prstGeom prst="rect">
            <a:avLst/>
          </a:prstGeom>
          <a:noFill/>
          <a:ln>
            <a:noFill/>
          </a:ln>
        </p:spPr>
        <p:txBody>
          <a:bodyPr spcFirstLastPara="1" wrap="square" lIns="0" tIns="0" rIns="0" bIns="0" anchor="t" anchorCtr="0">
            <a:normAutofit/>
          </a:bodyPr>
          <a:lstStyle>
            <a:lvl1pPr lvl="0" algn="l">
              <a:lnSpc>
                <a:spcPct val="124964"/>
              </a:lnSpc>
              <a:spcBef>
                <a:spcPts val="1100"/>
              </a:spcBef>
              <a:spcAft>
                <a:spcPts val="0"/>
              </a:spcAft>
              <a:buSzPts val="2800"/>
              <a:buFont typeface="Open Sans"/>
              <a:buNone/>
              <a:defRPr sz="2800" b="1">
                <a:solidFill>
                  <a:schemeClr val="dk2"/>
                </a:solidFill>
              </a:defRPr>
            </a:lvl1pPr>
            <a:lvl2pPr lvl="1" algn="ctr">
              <a:lnSpc>
                <a:spcPct val="108892"/>
              </a:lnSpc>
              <a:spcBef>
                <a:spcPts val="551"/>
              </a:spcBef>
              <a:spcAft>
                <a:spcPts val="0"/>
              </a:spcAft>
              <a:buClr>
                <a:schemeClr val="dk1"/>
              </a:buClr>
              <a:buSzPts val="2204"/>
              <a:buFont typeface="Open Sans"/>
              <a:buNone/>
              <a:defRPr sz="2204"/>
            </a:lvl2pPr>
            <a:lvl3pPr lvl="2" algn="ctr">
              <a:lnSpc>
                <a:spcPct val="120967"/>
              </a:lnSpc>
              <a:spcBef>
                <a:spcPts val="551"/>
              </a:spcBef>
              <a:spcAft>
                <a:spcPts val="0"/>
              </a:spcAft>
              <a:buClr>
                <a:schemeClr val="dk1"/>
              </a:buClr>
              <a:buSzPts val="1984"/>
              <a:buFont typeface="Open Sans"/>
              <a:buNone/>
              <a:defRPr sz="1984"/>
            </a:lvl3pPr>
            <a:lvl4pPr lvl="3" algn="ctr">
              <a:lnSpc>
                <a:spcPct val="136054"/>
              </a:lnSpc>
              <a:spcBef>
                <a:spcPts val="551"/>
              </a:spcBef>
              <a:spcAft>
                <a:spcPts val="0"/>
              </a:spcAft>
              <a:buClr>
                <a:schemeClr val="dk1"/>
              </a:buClr>
              <a:buSzPts val="1764"/>
              <a:buNone/>
              <a:defRPr sz="1764"/>
            </a:lvl4pPr>
            <a:lvl5pPr lvl="4" algn="ctr">
              <a:lnSpc>
                <a:spcPct val="136054"/>
              </a:lnSpc>
              <a:spcBef>
                <a:spcPts val="551"/>
              </a:spcBef>
              <a:spcAft>
                <a:spcPts val="0"/>
              </a:spcAft>
              <a:buClr>
                <a:schemeClr val="dk1"/>
              </a:buClr>
              <a:buSzPts val="1764"/>
              <a:buNone/>
              <a:defRPr sz="1764"/>
            </a:lvl5pPr>
            <a:lvl6pPr lvl="5" algn="ctr">
              <a:lnSpc>
                <a:spcPct val="90000"/>
              </a:lnSpc>
              <a:spcBef>
                <a:spcPts val="551"/>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a:endParaRPr/>
          </a:p>
        </p:txBody>
      </p:sp>
      <p:sp>
        <p:nvSpPr>
          <p:cNvPr id="42" name="Google Shape;42;p13"/>
          <p:cNvSpPr txBox="1">
            <a:spLocks noGrp="1"/>
          </p:cNvSpPr>
          <p:nvPr>
            <p:ph type="dt" idx="10"/>
          </p:nvPr>
        </p:nvSpPr>
        <p:spPr>
          <a:xfrm>
            <a:off x="9886878" y="540402"/>
            <a:ext cx="2262431" cy="349114"/>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43" name="Google Shape;43;p13"/>
          <p:cNvPicPr preferRelativeResize="0"/>
          <p:nvPr/>
        </p:nvPicPr>
        <p:blipFill rotWithShape="1">
          <a:blip r:embed="rId6">
            <a:alphaModFix/>
          </a:blip>
          <a:srcRect/>
          <a:stretch/>
        </p:blipFill>
        <p:spPr>
          <a:xfrm>
            <a:off x="995560" y="6371047"/>
            <a:ext cx="2037946" cy="949192"/>
          </a:xfrm>
          <a:prstGeom prst="rect">
            <a:avLst/>
          </a:prstGeom>
          <a:noFill/>
          <a:ln>
            <a:noFill/>
          </a:ln>
        </p:spPr>
      </p:pic>
      <p:pic>
        <p:nvPicPr>
          <p:cNvPr id="44" name="Google Shape;44;p13"/>
          <p:cNvPicPr preferRelativeResize="0"/>
          <p:nvPr/>
        </p:nvPicPr>
        <p:blipFill rotWithShape="1">
          <a:blip r:embed="rId7">
            <a:alphaModFix/>
          </a:blip>
          <a:srcRect/>
          <a:stretch/>
        </p:blipFill>
        <p:spPr>
          <a:xfrm>
            <a:off x="9141019" y="6371047"/>
            <a:ext cx="3310189" cy="949192"/>
          </a:xfrm>
          <a:prstGeom prst="rect">
            <a:avLst/>
          </a:prstGeom>
          <a:noFill/>
          <a:ln>
            <a:noFill/>
          </a:ln>
        </p:spPr>
      </p:pic>
      <p:pic>
        <p:nvPicPr>
          <p:cNvPr id="45" name="Google Shape;45;p13"/>
          <p:cNvPicPr preferRelativeResize="0"/>
          <p:nvPr/>
        </p:nvPicPr>
        <p:blipFill rotWithShape="1">
          <a:blip r:embed="rId8">
            <a:alphaModFix/>
          </a:blip>
          <a:srcRect/>
          <a:stretch/>
        </p:blipFill>
        <p:spPr>
          <a:xfrm>
            <a:off x="4679549" y="6370384"/>
            <a:ext cx="2815428" cy="95053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2_Slajd tytułowy (długi tytuł)">
  <p:cSld name="2_Slajd tytułowy (długi tytuł)">
    <p:spTree>
      <p:nvGrpSpPr>
        <p:cNvPr id="1" name="Shape 46"/>
        <p:cNvGrpSpPr/>
        <p:nvPr/>
      </p:nvGrpSpPr>
      <p:grpSpPr>
        <a:xfrm>
          <a:off x="0" y="0"/>
          <a:ext cx="0" cy="0"/>
          <a:chOff x="0" y="0"/>
          <a:chExt cx="0" cy="0"/>
        </a:xfrm>
      </p:grpSpPr>
      <p:sp>
        <p:nvSpPr>
          <p:cNvPr id="47" name="Google Shape;47;p14"/>
          <p:cNvSpPr/>
          <p:nvPr/>
        </p:nvSpPr>
        <p:spPr>
          <a:xfrm>
            <a:off x="1289118" y="1983582"/>
            <a:ext cx="10861573" cy="4316627"/>
          </a:xfrm>
          <a:prstGeom prst="rect">
            <a:avLst/>
          </a:prstGeom>
          <a:solidFill>
            <a:srgbClr val="A6D3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48" name="Google Shape;48;p14"/>
          <p:cNvSpPr/>
          <p:nvPr/>
        </p:nvSpPr>
        <p:spPr>
          <a:xfrm>
            <a:off x="18" y="17"/>
            <a:ext cx="6267903" cy="26939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pic>
        <p:nvPicPr>
          <p:cNvPr id="49" name="Google Shape;49;p14"/>
          <p:cNvPicPr preferRelativeResize="0"/>
          <p:nvPr/>
        </p:nvPicPr>
        <p:blipFill rotWithShape="1">
          <a:blip r:embed="rId2">
            <a:alphaModFix/>
          </a:blip>
          <a:srcRect/>
          <a:stretch/>
        </p:blipFill>
        <p:spPr>
          <a:xfrm>
            <a:off x="1289103" y="1983572"/>
            <a:ext cx="4976808" cy="720090"/>
          </a:xfrm>
          <a:prstGeom prst="rect">
            <a:avLst/>
          </a:prstGeom>
          <a:noFill/>
          <a:ln>
            <a:noFill/>
          </a:ln>
        </p:spPr>
      </p:pic>
      <p:sp>
        <p:nvSpPr>
          <p:cNvPr id="50" name="Google Shape;50;p14"/>
          <p:cNvSpPr txBox="1">
            <a:spLocks noGrp="1"/>
          </p:cNvSpPr>
          <p:nvPr>
            <p:ph type="ctrTitle"/>
          </p:nvPr>
        </p:nvSpPr>
        <p:spPr>
          <a:xfrm>
            <a:off x="1742083" y="3070227"/>
            <a:ext cx="9955707" cy="1087764"/>
          </a:xfrm>
          <a:prstGeom prst="rect">
            <a:avLst/>
          </a:prstGeom>
          <a:noFill/>
          <a:ln>
            <a:noFill/>
          </a:ln>
        </p:spPr>
        <p:txBody>
          <a:bodyPr spcFirstLastPara="1" wrap="square" lIns="0" tIns="0" rIns="0" bIns="0" anchor="t" anchorCtr="0">
            <a:normAutofit/>
          </a:bodyPr>
          <a:lstStyle>
            <a:lvl1pPr lvl="0" algn="l">
              <a:lnSpc>
                <a:spcPct val="125000"/>
              </a:lnSpc>
              <a:spcBef>
                <a:spcPts val="0"/>
              </a:spcBef>
              <a:spcAft>
                <a:spcPts val="0"/>
              </a:spcAft>
              <a:buClr>
                <a:schemeClr val="dk2"/>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4"/>
          <p:cNvSpPr txBox="1">
            <a:spLocks noGrp="1"/>
          </p:cNvSpPr>
          <p:nvPr>
            <p:ph type="subTitle" idx="1"/>
          </p:nvPr>
        </p:nvSpPr>
        <p:spPr>
          <a:xfrm>
            <a:off x="1742083" y="4861795"/>
            <a:ext cx="9955610" cy="1080000"/>
          </a:xfrm>
          <a:prstGeom prst="rect">
            <a:avLst/>
          </a:prstGeom>
          <a:noFill/>
          <a:ln>
            <a:noFill/>
          </a:ln>
        </p:spPr>
        <p:txBody>
          <a:bodyPr spcFirstLastPara="1" wrap="square" lIns="0" tIns="0" rIns="0" bIns="0" anchor="t" anchorCtr="0">
            <a:normAutofit/>
          </a:bodyPr>
          <a:lstStyle>
            <a:lvl1pPr lvl="0" algn="l">
              <a:lnSpc>
                <a:spcPct val="124964"/>
              </a:lnSpc>
              <a:spcBef>
                <a:spcPts val="1100"/>
              </a:spcBef>
              <a:spcAft>
                <a:spcPts val="0"/>
              </a:spcAft>
              <a:buSzPts val="2800"/>
              <a:buFont typeface="Open Sans"/>
              <a:buNone/>
              <a:defRPr sz="2800" b="1">
                <a:solidFill>
                  <a:schemeClr val="dk2"/>
                </a:solidFill>
              </a:defRPr>
            </a:lvl1pPr>
            <a:lvl2pPr lvl="1" algn="ctr">
              <a:lnSpc>
                <a:spcPct val="108892"/>
              </a:lnSpc>
              <a:spcBef>
                <a:spcPts val="551"/>
              </a:spcBef>
              <a:spcAft>
                <a:spcPts val="0"/>
              </a:spcAft>
              <a:buClr>
                <a:schemeClr val="dk1"/>
              </a:buClr>
              <a:buSzPts val="2204"/>
              <a:buFont typeface="Open Sans"/>
              <a:buNone/>
              <a:defRPr sz="2204"/>
            </a:lvl2pPr>
            <a:lvl3pPr lvl="2" algn="ctr">
              <a:lnSpc>
                <a:spcPct val="120967"/>
              </a:lnSpc>
              <a:spcBef>
                <a:spcPts val="551"/>
              </a:spcBef>
              <a:spcAft>
                <a:spcPts val="0"/>
              </a:spcAft>
              <a:buClr>
                <a:schemeClr val="dk1"/>
              </a:buClr>
              <a:buSzPts val="1984"/>
              <a:buFont typeface="Open Sans"/>
              <a:buNone/>
              <a:defRPr sz="1984"/>
            </a:lvl3pPr>
            <a:lvl4pPr lvl="3" algn="ctr">
              <a:lnSpc>
                <a:spcPct val="136054"/>
              </a:lnSpc>
              <a:spcBef>
                <a:spcPts val="551"/>
              </a:spcBef>
              <a:spcAft>
                <a:spcPts val="0"/>
              </a:spcAft>
              <a:buClr>
                <a:schemeClr val="dk1"/>
              </a:buClr>
              <a:buSzPts val="1764"/>
              <a:buNone/>
              <a:defRPr sz="1764"/>
            </a:lvl4pPr>
            <a:lvl5pPr lvl="4" algn="ctr">
              <a:lnSpc>
                <a:spcPct val="136054"/>
              </a:lnSpc>
              <a:spcBef>
                <a:spcPts val="551"/>
              </a:spcBef>
              <a:spcAft>
                <a:spcPts val="0"/>
              </a:spcAft>
              <a:buClr>
                <a:schemeClr val="dk1"/>
              </a:buClr>
              <a:buSzPts val="1764"/>
              <a:buNone/>
              <a:defRPr sz="1764"/>
            </a:lvl5pPr>
            <a:lvl6pPr lvl="5" algn="ctr">
              <a:lnSpc>
                <a:spcPct val="90000"/>
              </a:lnSpc>
              <a:spcBef>
                <a:spcPts val="551"/>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a:endParaRPr/>
          </a:p>
        </p:txBody>
      </p:sp>
      <p:sp>
        <p:nvSpPr>
          <p:cNvPr id="52" name="Google Shape;52;p14"/>
          <p:cNvSpPr txBox="1">
            <a:spLocks noGrp="1"/>
          </p:cNvSpPr>
          <p:nvPr>
            <p:ph type="dt" idx="10"/>
          </p:nvPr>
        </p:nvSpPr>
        <p:spPr>
          <a:xfrm>
            <a:off x="9886878" y="540402"/>
            <a:ext cx="2262431" cy="349114"/>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53" name="Google Shape;53;p14"/>
          <p:cNvPicPr preferRelativeResize="0"/>
          <p:nvPr/>
        </p:nvPicPr>
        <p:blipFill rotWithShape="1">
          <a:blip r:embed="rId3">
            <a:alphaModFix/>
          </a:blip>
          <a:srcRect/>
          <a:stretch/>
        </p:blipFill>
        <p:spPr>
          <a:xfrm>
            <a:off x="995560" y="6371047"/>
            <a:ext cx="2037946" cy="949192"/>
          </a:xfrm>
          <a:prstGeom prst="rect">
            <a:avLst/>
          </a:prstGeom>
          <a:noFill/>
          <a:ln>
            <a:noFill/>
          </a:ln>
        </p:spPr>
      </p:pic>
      <p:pic>
        <p:nvPicPr>
          <p:cNvPr id="54" name="Google Shape;54;p14"/>
          <p:cNvPicPr preferRelativeResize="0"/>
          <p:nvPr/>
        </p:nvPicPr>
        <p:blipFill rotWithShape="1">
          <a:blip r:embed="rId4">
            <a:alphaModFix/>
          </a:blip>
          <a:srcRect/>
          <a:stretch/>
        </p:blipFill>
        <p:spPr>
          <a:xfrm>
            <a:off x="9141019" y="6371047"/>
            <a:ext cx="3310189" cy="949192"/>
          </a:xfrm>
          <a:prstGeom prst="rect">
            <a:avLst/>
          </a:prstGeom>
          <a:noFill/>
          <a:ln>
            <a:noFill/>
          </a:ln>
        </p:spPr>
      </p:pic>
      <p:pic>
        <p:nvPicPr>
          <p:cNvPr id="55" name="Google Shape;55;p14"/>
          <p:cNvPicPr preferRelativeResize="0"/>
          <p:nvPr/>
        </p:nvPicPr>
        <p:blipFill rotWithShape="1">
          <a:blip r:embed="rId5">
            <a:alphaModFix/>
          </a:blip>
          <a:srcRect/>
          <a:stretch/>
        </p:blipFill>
        <p:spPr>
          <a:xfrm>
            <a:off x="4679549" y="6370384"/>
            <a:ext cx="2815428" cy="950530"/>
          </a:xfrm>
          <a:prstGeom prst="rect">
            <a:avLst/>
          </a:prstGeom>
          <a:noFill/>
          <a:ln>
            <a:noFill/>
          </a:ln>
        </p:spPr>
      </p:pic>
      <p:pic>
        <p:nvPicPr>
          <p:cNvPr id="56" name="Google Shape;56;p14"/>
          <p:cNvPicPr preferRelativeResize="0"/>
          <p:nvPr/>
        </p:nvPicPr>
        <p:blipFill rotWithShape="1">
          <a:blip r:embed="rId6">
            <a:alphaModFix amt="55000"/>
          </a:blip>
          <a:srcRect/>
          <a:stretch/>
        </p:blipFill>
        <p:spPr>
          <a:xfrm>
            <a:off x="820526" y="1244366"/>
            <a:ext cx="478923" cy="381000"/>
          </a:xfrm>
          <a:prstGeom prst="rect">
            <a:avLst/>
          </a:prstGeom>
          <a:noFill/>
          <a:ln>
            <a:noFill/>
          </a:ln>
        </p:spPr>
      </p:pic>
      <p:pic>
        <p:nvPicPr>
          <p:cNvPr id="57" name="Google Shape;57;p14"/>
          <p:cNvPicPr preferRelativeResize="0"/>
          <p:nvPr/>
        </p:nvPicPr>
        <p:blipFill rotWithShape="1">
          <a:blip r:embed="rId7">
            <a:alphaModFix amt="55000"/>
          </a:blip>
          <a:srcRect/>
          <a:stretch/>
        </p:blipFill>
        <p:spPr>
          <a:xfrm>
            <a:off x="1716140" y="545866"/>
            <a:ext cx="478923" cy="381000"/>
          </a:xfrm>
          <a:prstGeom prst="rect">
            <a:avLst/>
          </a:prstGeom>
          <a:noFill/>
          <a:ln>
            <a:noFill/>
          </a:ln>
        </p:spPr>
      </p:pic>
      <p:pic>
        <p:nvPicPr>
          <p:cNvPr id="58" name="Google Shape;58;p14"/>
          <p:cNvPicPr preferRelativeResize="0"/>
          <p:nvPr/>
        </p:nvPicPr>
        <p:blipFill rotWithShape="1">
          <a:blip r:embed="rId8">
            <a:alphaModFix amt="55000"/>
          </a:blip>
          <a:srcRect/>
          <a:stretch/>
        </p:blipFill>
        <p:spPr>
          <a:xfrm>
            <a:off x="1735326" y="1244366"/>
            <a:ext cx="478923" cy="381000"/>
          </a:xfrm>
          <a:prstGeom prst="rect">
            <a:avLst/>
          </a:prstGeom>
          <a:noFill/>
          <a:ln>
            <a:noFill/>
          </a:ln>
        </p:spPr>
      </p:pic>
      <p:pic>
        <p:nvPicPr>
          <p:cNvPr id="59" name="Google Shape;59;p14"/>
          <p:cNvPicPr preferRelativeResize="0"/>
          <p:nvPr/>
        </p:nvPicPr>
        <p:blipFill rotWithShape="1">
          <a:blip r:embed="rId9">
            <a:alphaModFix amt="55000"/>
          </a:blip>
          <a:srcRect/>
          <a:stretch/>
        </p:blipFill>
        <p:spPr>
          <a:xfrm>
            <a:off x="5362162" y="538288"/>
            <a:ext cx="478923" cy="381000"/>
          </a:xfrm>
          <a:prstGeom prst="rect">
            <a:avLst/>
          </a:prstGeom>
          <a:noFill/>
          <a:ln>
            <a:noFill/>
          </a:ln>
        </p:spPr>
      </p:pic>
      <p:pic>
        <p:nvPicPr>
          <p:cNvPr id="60" name="Google Shape;60;p14"/>
          <p:cNvPicPr preferRelativeResize="0"/>
          <p:nvPr/>
        </p:nvPicPr>
        <p:blipFill rotWithShape="1">
          <a:blip r:embed="rId10">
            <a:alphaModFix amt="55000"/>
          </a:blip>
          <a:srcRect/>
          <a:stretch/>
        </p:blipFill>
        <p:spPr>
          <a:xfrm>
            <a:off x="810178" y="545866"/>
            <a:ext cx="478923" cy="381000"/>
          </a:xfrm>
          <a:prstGeom prst="rect">
            <a:avLst/>
          </a:prstGeom>
          <a:noFill/>
          <a:ln>
            <a:noFill/>
          </a:ln>
        </p:spPr>
      </p:pic>
      <p:pic>
        <p:nvPicPr>
          <p:cNvPr id="61" name="Google Shape;61;p14"/>
          <p:cNvPicPr preferRelativeResize="0"/>
          <p:nvPr/>
        </p:nvPicPr>
        <p:blipFill rotWithShape="1">
          <a:blip r:embed="rId11">
            <a:alphaModFix amt="55000"/>
          </a:blip>
          <a:srcRect/>
          <a:stretch/>
        </p:blipFill>
        <p:spPr>
          <a:xfrm>
            <a:off x="2645131" y="1254829"/>
            <a:ext cx="478923" cy="381000"/>
          </a:xfrm>
          <a:prstGeom prst="rect">
            <a:avLst/>
          </a:prstGeom>
          <a:noFill/>
          <a:ln>
            <a:noFill/>
          </a:ln>
        </p:spPr>
      </p:pic>
      <p:pic>
        <p:nvPicPr>
          <p:cNvPr id="62" name="Google Shape;62;p14"/>
          <p:cNvPicPr preferRelativeResize="0"/>
          <p:nvPr/>
        </p:nvPicPr>
        <p:blipFill rotWithShape="1">
          <a:blip r:embed="rId12">
            <a:alphaModFix amt="55000"/>
          </a:blip>
          <a:srcRect/>
          <a:stretch/>
        </p:blipFill>
        <p:spPr>
          <a:xfrm>
            <a:off x="3538042" y="543567"/>
            <a:ext cx="478923" cy="381000"/>
          </a:xfrm>
          <a:prstGeom prst="rect">
            <a:avLst/>
          </a:prstGeom>
          <a:noFill/>
          <a:ln>
            <a:noFill/>
          </a:ln>
        </p:spPr>
      </p:pic>
      <p:pic>
        <p:nvPicPr>
          <p:cNvPr id="63" name="Google Shape;63;p14"/>
          <p:cNvPicPr preferRelativeResize="0"/>
          <p:nvPr/>
        </p:nvPicPr>
        <p:blipFill rotWithShape="1">
          <a:blip r:embed="rId13">
            <a:alphaModFix amt="55000"/>
          </a:blip>
          <a:srcRect/>
          <a:stretch/>
        </p:blipFill>
        <p:spPr>
          <a:xfrm>
            <a:off x="4446087" y="535268"/>
            <a:ext cx="478923" cy="381000"/>
          </a:xfrm>
          <a:prstGeom prst="rect">
            <a:avLst/>
          </a:prstGeom>
          <a:noFill/>
          <a:ln>
            <a:noFill/>
          </a:ln>
        </p:spPr>
      </p:pic>
      <p:pic>
        <p:nvPicPr>
          <p:cNvPr id="64" name="Google Shape;64;p14"/>
          <p:cNvPicPr preferRelativeResize="0"/>
          <p:nvPr/>
        </p:nvPicPr>
        <p:blipFill rotWithShape="1">
          <a:blip r:embed="rId14">
            <a:alphaModFix amt="55000"/>
          </a:blip>
          <a:srcRect/>
          <a:stretch/>
        </p:blipFill>
        <p:spPr>
          <a:xfrm>
            <a:off x="2629999" y="531095"/>
            <a:ext cx="478923" cy="381000"/>
          </a:xfrm>
          <a:prstGeom prst="rect">
            <a:avLst/>
          </a:prstGeom>
          <a:noFill/>
          <a:ln>
            <a:noFill/>
          </a:ln>
        </p:spPr>
      </p:pic>
      <p:pic>
        <p:nvPicPr>
          <p:cNvPr id="65" name="Google Shape;65;p14"/>
          <p:cNvPicPr preferRelativeResize="0"/>
          <p:nvPr/>
        </p:nvPicPr>
        <p:blipFill rotWithShape="1">
          <a:blip r:embed="rId15">
            <a:alphaModFix amt="55000"/>
          </a:blip>
          <a:srcRect/>
          <a:stretch/>
        </p:blipFill>
        <p:spPr>
          <a:xfrm>
            <a:off x="4443303" y="1251987"/>
            <a:ext cx="478923" cy="381000"/>
          </a:xfrm>
          <a:prstGeom prst="rect">
            <a:avLst/>
          </a:prstGeom>
          <a:noFill/>
          <a:ln>
            <a:noFill/>
          </a:ln>
        </p:spPr>
      </p:pic>
      <p:pic>
        <p:nvPicPr>
          <p:cNvPr id="66" name="Google Shape;66;p14"/>
          <p:cNvPicPr preferRelativeResize="0"/>
          <p:nvPr/>
        </p:nvPicPr>
        <p:blipFill rotWithShape="1">
          <a:blip r:embed="rId16">
            <a:alphaModFix amt="55000"/>
          </a:blip>
          <a:srcRect/>
          <a:stretch/>
        </p:blipFill>
        <p:spPr>
          <a:xfrm>
            <a:off x="5361942" y="1250550"/>
            <a:ext cx="478923" cy="381000"/>
          </a:xfrm>
          <a:prstGeom prst="rect">
            <a:avLst/>
          </a:prstGeom>
          <a:noFill/>
          <a:ln>
            <a:noFill/>
          </a:ln>
        </p:spPr>
      </p:pic>
      <p:pic>
        <p:nvPicPr>
          <p:cNvPr id="67" name="Google Shape;67;p14"/>
          <p:cNvPicPr preferRelativeResize="0"/>
          <p:nvPr/>
        </p:nvPicPr>
        <p:blipFill rotWithShape="1">
          <a:blip r:embed="rId17">
            <a:alphaModFix amt="55000"/>
          </a:blip>
          <a:srcRect/>
          <a:stretch/>
        </p:blipFill>
        <p:spPr>
          <a:xfrm>
            <a:off x="3538042" y="1250550"/>
            <a:ext cx="478923" cy="381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lajd tytułowy (krótki tytuł)">
  <p:cSld name="Slajd tytułowy (krótki tytuł)">
    <p:spTree>
      <p:nvGrpSpPr>
        <p:cNvPr id="1" name="Shape 68"/>
        <p:cNvGrpSpPr/>
        <p:nvPr/>
      </p:nvGrpSpPr>
      <p:grpSpPr>
        <a:xfrm>
          <a:off x="0" y="0"/>
          <a:ext cx="0" cy="0"/>
          <a:chOff x="0" y="0"/>
          <a:chExt cx="0" cy="0"/>
        </a:xfrm>
      </p:grpSpPr>
      <p:sp>
        <p:nvSpPr>
          <p:cNvPr id="69" name="Google Shape;69;p15"/>
          <p:cNvSpPr>
            <a:spLocks noGrp="1"/>
          </p:cNvSpPr>
          <p:nvPr>
            <p:ph type="pic" idx="2"/>
          </p:nvPr>
        </p:nvSpPr>
        <p:spPr>
          <a:xfrm>
            <a:off x="15" y="0"/>
            <a:ext cx="8528819" cy="5221288"/>
          </a:xfrm>
          <a:prstGeom prst="rect">
            <a:avLst/>
          </a:prstGeom>
          <a:solidFill>
            <a:srgbClr val="F2F2F2"/>
          </a:solidFill>
          <a:ln>
            <a:noFill/>
          </a:ln>
        </p:spPr>
      </p:sp>
      <p:sp>
        <p:nvSpPr>
          <p:cNvPr id="70" name="Google Shape;70;p15"/>
          <p:cNvSpPr/>
          <p:nvPr/>
        </p:nvSpPr>
        <p:spPr>
          <a:xfrm>
            <a:off x="3552013" y="4500563"/>
            <a:ext cx="8598663" cy="179963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71" name="Google Shape;71;p15"/>
          <p:cNvSpPr txBox="1">
            <a:spLocks noGrp="1"/>
          </p:cNvSpPr>
          <p:nvPr>
            <p:ph type="ctrTitle"/>
          </p:nvPr>
        </p:nvSpPr>
        <p:spPr>
          <a:xfrm>
            <a:off x="3988272" y="5579563"/>
            <a:ext cx="7709423" cy="648546"/>
          </a:xfrm>
          <a:prstGeom prst="rect">
            <a:avLst/>
          </a:prstGeom>
          <a:noFill/>
          <a:ln>
            <a:noFill/>
          </a:ln>
        </p:spPr>
        <p:txBody>
          <a:bodyPr spcFirstLastPara="1" wrap="square" lIns="0" tIns="0" rIns="0" bIns="0" anchor="t" anchorCtr="0">
            <a:normAutofit/>
          </a:bodyPr>
          <a:lstStyle>
            <a:lvl1pPr lvl="0" algn="l">
              <a:lnSpc>
                <a:spcPct val="124964"/>
              </a:lnSpc>
              <a:spcBef>
                <a:spcPts val="0"/>
              </a:spcBef>
              <a:spcAft>
                <a:spcPts val="0"/>
              </a:spcAft>
              <a:buClr>
                <a:schemeClr val="dk2"/>
              </a:buClr>
              <a:buSzPts val="2800"/>
              <a:buFont typeface="Open Sans"/>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5"/>
          <p:cNvSpPr txBox="1">
            <a:spLocks noGrp="1"/>
          </p:cNvSpPr>
          <p:nvPr>
            <p:ph type="dt" idx="10"/>
          </p:nvPr>
        </p:nvSpPr>
        <p:spPr>
          <a:xfrm>
            <a:off x="9888245" y="539773"/>
            <a:ext cx="2262431" cy="366725"/>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73" name="Google Shape;73;p15"/>
          <p:cNvPicPr preferRelativeResize="0"/>
          <p:nvPr/>
        </p:nvPicPr>
        <p:blipFill rotWithShape="1">
          <a:blip r:embed="rId2">
            <a:alphaModFix/>
          </a:blip>
          <a:srcRect/>
          <a:stretch/>
        </p:blipFill>
        <p:spPr>
          <a:xfrm>
            <a:off x="995560" y="6371047"/>
            <a:ext cx="2037946" cy="949192"/>
          </a:xfrm>
          <a:prstGeom prst="rect">
            <a:avLst/>
          </a:prstGeom>
          <a:noFill/>
          <a:ln>
            <a:noFill/>
          </a:ln>
        </p:spPr>
      </p:pic>
      <p:pic>
        <p:nvPicPr>
          <p:cNvPr id="74" name="Google Shape;74;p15"/>
          <p:cNvPicPr preferRelativeResize="0"/>
          <p:nvPr/>
        </p:nvPicPr>
        <p:blipFill rotWithShape="1">
          <a:blip r:embed="rId3">
            <a:alphaModFix/>
          </a:blip>
          <a:srcRect/>
          <a:stretch/>
        </p:blipFill>
        <p:spPr>
          <a:xfrm>
            <a:off x="9141019" y="6371047"/>
            <a:ext cx="3310189" cy="949192"/>
          </a:xfrm>
          <a:prstGeom prst="rect">
            <a:avLst/>
          </a:prstGeom>
          <a:noFill/>
          <a:ln>
            <a:noFill/>
          </a:ln>
        </p:spPr>
      </p:pic>
      <p:pic>
        <p:nvPicPr>
          <p:cNvPr id="75" name="Google Shape;75;p15"/>
          <p:cNvPicPr preferRelativeResize="0"/>
          <p:nvPr/>
        </p:nvPicPr>
        <p:blipFill rotWithShape="1">
          <a:blip r:embed="rId4">
            <a:alphaModFix/>
          </a:blip>
          <a:srcRect/>
          <a:stretch/>
        </p:blipFill>
        <p:spPr>
          <a:xfrm>
            <a:off x="4679549" y="6370384"/>
            <a:ext cx="2815428" cy="950530"/>
          </a:xfrm>
          <a:prstGeom prst="rect">
            <a:avLst/>
          </a:prstGeom>
          <a:noFill/>
          <a:ln>
            <a:noFill/>
          </a:ln>
        </p:spPr>
      </p:pic>
      <p:pic>
        <p:nvPicPr>
          <p:cNvPr id="76" name="Google Shape;76;p15"/>
          <p:cNvPicPr preferRelativeResize="0"/>
          <p:nvPr/>
        </p:nvPicPr>
        <p:blipFill rotWithShape="1">
          <a:blip r:embed="rId5">
            <a:alphaModFix/>
          </a:blip>
          <a:srcRect/>
          <a:stretch/>
        </p:blipFill>
        <p:spPr>
          <a:xfrm>
            <a:off x="3552013" y="4500564"/>
            <a:ext cx="4976808" cy="72009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lajd tytuł sekcji">
  <p:cSld name="Slajd tytuł sekcji">
    <p:spTree>
      <p:nvGrpSpPr>
        <p:cNvPr id="1" name="Shape 77"/>
        <p:cNvGrpSpPr/>
        <p:nvPr/>
      </p:nvGrpSpPr>
      <p:grpSpPr>
        <a:xfrm>
          <a:off x="0" y="0"/>
          <a:ext cx="0" cy="0"/>
          <a:chOff x="0" y="0"/>
          <a:chExt cx="0" cy="0"/>
        </a:xfrm>
      </p:grpSpPr>
      <p:sp>
        <p:nvSpPr>
          <p:cNvPr id="78" name="Google Shape;78;p16"/>
          <p:cNvSpPr/>
          <p:nvPr/>
        </p:nvSpPr>
        <p:spPr>
          <a:xfrm>
            <a:off x="3552010" y="4500580"/>
            <a:ext cx="9045659" cy="215959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79" name="Google Shape;79;p16"/>
          <p:cNvSpPr>
            <a:spLocks noGrp="1"/>
          </p:cNvSpPr>
          <p:nvPr>
            <p:ph type="pic" idx="2"/>
          </p:nvPr>
        </p:nvSpPr>
        <p:spPr>
          <a:xfrm>
            <a:off x="842123" y="0"/>
            <a:ext cx="8592675" cy="4859338"/>
          </a:xfrm>
          <a:prstGeom prst="rect">
            <a:avLst/>
          </a:prstGeom>
          <a:solidFill>
            <a:srgbClr val="F2F2F2"/>
          </a:solidFill>
          <a:ln>
            <a:noFill/>
          </a:ln>
        </p:spPr>
      </p:sp>
      <p:sp>
        <p:nvSpPr>
          <p:cNvPr id="80" name="Google Shape;80;p16"/>
          <p:cNvSpPr/>
          <p:nvPr/>
        </p:nvSpPr>
        <p:spPr>
          <a:xfrm>
            <a:off x="4908961" y="4500586"/>
            <a:ext cx="4525820" cy="359395"/>
          </a:xfrm>
          <a:prstGeom prst="rect">
            <a:avLst/>
          </a:prstGeom>
          <a:solidFill>
            <a:srgbClr val="0052B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81" name="Google Shape;81;p16"/>
          <p:cNvSpPr/>
          <p:nvPr/>
        </p:nvSpPr>
        <p:spPr>
          <a:xfrm>
            <a:off x="3552020" y="4500584"/>
            <a:ext cx="1356948" cy="35877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4004993" y="5195743"/>
            <a:ext cx="8145682" cy="1320421"/>
          </a:xfrm>
          <a:prstGeom prst="rect">
            <a:avLst/>
          </a:prstGeom>
          <a:noFill/>
          <a:ln>
            <a:noFill/>
          </a:ln>
        </p:spPr>
        <p:txBody>
          <a:bodyPr spcFirstLastPara="1" wrap="square" lIns="0" tIns="0" rIns="0" bIns="0" anchor="t" anchorCtr="0">
            <a:normAutofit/>
          </a:bodyPr>
          <a:lstStyle>
            <a:lvl1pPr lvl="0" algn="l">
              <a:lnSpc>
                <a:spcPct val="124964"/>
              </a:lnSpc>
              <a:spcBef>
                <a:spcPts val="0"/>
              </a:spcBef>
              <a:spcAft>
                <a:spcPts val="0"/>
              </a:spcAft>
              <a:buClr>
                <a:schemeClr val="dk2"/>
              </a:buClr>
              <a:buSzPts val="2800"/>
              <a:buFont typeface="Open Sans"/>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ajd - tytuł + 2 elementy zawartości z paskiem" type="twoObj">
  <p:cSld name="TWO_OBJECTS">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7"/>
          <p:cNvSpPr txBox="1">
            <a:spLocks noGrp="1"/>
          </p:cNvSpPr>
          <p:nvPr>
            <p:ph type="body" idx="1"/>
          </p:nvPr>
        </p:nvSpPr>
        <p:spPr>
          <a:xfrm>
            <a:off x="1289580" y="1979837"/>
            <a:ext cx="5204044" cy="4680018"/>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86" name="Google Shape;86;p17"/>
          <p:cNvSpPr txBox="1">
            <a:spLocks noGrp="1"/>
          </p:cNvSpPr>
          <p:nvPr>
            <p:ph type="body" idx="2"/>
          </p:nvPr>
        </p:nvSpPr>
        <p:spPr>
          <a:xfrm>
            <a:off x="6946149" y="1979613"/>
            <a:ext cx="5204044" cy="4680226"/>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87" name="Google Shape;87;p17"/>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Slajd - tytuł + zdjęcie + zawartość z paskiem">
  <p:cSld name="1_Slajd - tytuł + zdjęcie + zawartość z paskiem">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6719889" y="899860"/>
            <a:ext cx="5430307"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8"/>
          <p:cNvSpPr txBox="1">
            <a:spLocks noGrp="1"/>
          </p:cNvSpPr>
          <p:nvPr>
            <p:ph type="body" idx="1"/>
          </p:nvPr>
        </p:nvSpPr>
        <p:spPr>
          <a:xfrm>
            <a:off x="6719890" y="1979837"/>
            <a:ext cx="5430787"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1" name="Google Shape;91;p18"/>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92" name="Google Shape;92;p18"/>
          <p:cNvSpPr>
            <a:spLocks noGrp="1"/>
          </p:cNvSpPr>
          <p:nvPr>
            <p:ph type="pic" idx="2"/>
          </p:nvPr>
        </p:nvSpPr>
        <p:spPr>
          <a:xfrm>
            <a:off x="1" y="900113"/>
            <a:ext cx="6267904" cy="5759726"/>
          </a:xfrm>
          <a:prstGeom prst="rect">
            <a:avLst/>
          </a:prstGeom>
          <a:solidFill>
            <a:srgbClr val="F2F2F2"/>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Slajd - tytuł + 2 elementy zawartości bez paska">
  <p:cSld name="1_Slajd - tytuł + 2 elementy zawartości bez paska">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9"/>
          <p:cNvSpPr txBox="1">
            <a:spLocks noGrp="1"/>
          </p:cNvSpPr>
          <p:nvPr>
            <p:ph type="body" idx="1"/>
          </p:nvPr>
        </p:nvSpPr>
        <p:spPr>
          <a:xfrm>
            <a:off x="1289580" y="1979837"/>
            <a:ext cx="5204044" cy="4680018"/>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6" name="Google Shape;96;p19"/>
          <p:cNvSpPr txBox="1">
            <a:spLocks noGrp="1"/>
          </p:cNvSpPr>
          <p:nvPr>
            <p:ph type="body" idx="2"/>
          </p:nvPr>
        </p:nvSpPr>
        <p:spPr>
          <a:xfrm>
            <a:off x="6946149" y="1979613"/>
            <a:ext cx="5204044" cy="4680226"/>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7" name="Google Shape;97;p19"/>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98" name="Google Shape;98;p19"/>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lajd końcowy">
  <p:cSld name="Slajd końcowy">
    <p:spTree>
      <p:nvGrpSpPr>
        <p:cNvPr id="1" name="Shape 99"/>
        <p:cNvGrpSpPr/>
        <p:nvPr/>
      </p:nvGrpSpPr>
      <p:grpSpPr>
        <a:xfrm>
          <a:off x="0" y="0"/>
          <a:ext cx="0" cy="0"/>
          <a:chOff x="0" y="0"/>
          <a:chExt cx="0" cy="0"/>
        </a:xfrm>
      </p:grpSpPr>
      <p:sp>
        <p:nvSpPr>
          <p:cNvPr id="100" name="Google Shape;100;p20"/>
          <p:cNvSpPr/>
          <p:nvPr/>
        </p:nvSpPr>
        <p:spPr>
          <a:xfrm>
            <a:off x="3099033" y="4500563"/>
            <a:ext cx="10340744" cy="179963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01" name="Google Shape;101;p20"/>
          <p:cNvSpPr>
            <a:spLocks noGrp="1"/>
          </p:cNvSpPr>
          <p:nvPr>
            <p:ph type="pic" idx="2"/>
          </p:nvPr>
        </p:nvSpPr>
        <p:spPr>
          <a:xfrm>
            <a:off x="1289118" y="0"/>
            <a:ext cx="10861573" cy="5221288"/>
          </a:xfrm>
          <a:prstGeom prst="rect">
            <a:avLst/>
          </a:prstGeom>
          <a:solidFill>
            <a:srgbClr val="F2F2F2"/>
          </a:solidFill>
          <a:ln>
            <a:noFill/>
          </a:ln>
        </p:spPr>
      </p:sp>
      <p:pic>
        <p:nvPicPr>
          <p:cNvPr id="102" name="Google Shape;102;p20"/>
          <p:cNvPicPr preferRelativeResize="0"/>
          <p:nvPr/>
        </p:nvPicPr>
        <p:blipFill rotWithShape="1">
          <a:blip r:embed="rId2">
            <a:alphaModFix/>
          </a:blip>
          <a:srcRect/>
          <a:stretch/>
        </p:blipFill>
        <p:spPr>
          <a:xfrm>
            <a:off x="3101027" y="4500564"/>
            <a:ext cx="4976808" cy="720090"/>
          </a:xfrm>
          <a:prstGeom prst="rect">
            <a:avLst/>
          </a:prstGeom>
          <a:noFill/>
          <a:ln>
            <a:noFill/>
          </a:ln>
        </p:spPr>
      </p:pic>
      <p:sp>
        <p:nvSpPr>
          <p:cNvPr id="103" name="Google Shape;103;p20"/>
          <p:cNvSpPr txBox="1">
            <a:spLocks noGrp="1"/>
          </p:cNvSpPr>
          <p:nvPr>
            <p:ph type="title"/>
          </p:nvPr>
        </p:nvSpPr>
        <p:spPr>
          <a:xfrm>
            <a:off x="3552028" y="5593629"/>
            <a:ext cx="9502629" cy="705572"/>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4" name="Google Shape;104;p20"/>
          <p:cNvPicPr preferRelativeResize="0"/>
          <p:nvPr/>
        </p:nvPicPr>
        <p:blipFill rotWithShape="1">
          <a:blip r:embed="rId3">
            <a:alphaModFix/>
          </a:blip>
          <a:srcRect/>
          <a:stretch/>
        </p:blipFill>
        <p:spPr>
          <a:xfrm>
            <a:off x="995560" y="6371047"/>
            <a:ext cx="2037946" cy="949192"/>
          </a:xfrm>
          <a:prstGeom prst="rect">
            <a:avLst/>
          </a:prstGeom>
          <a:noFill/>
          <a:ln>
            <a:noFill/>
          </a:ln>
        </p:spPr>
      </p:pic>
      <p:pic>
        <p:nvPicPr>
          <p:cNvPr id="105" name="Google Shape;105;p20"/>
          <p:cNvPicPr preferRelativeResize="0"/>
          <p:nvPr/>
        </p:nvPicPr>
        <p:blipFill rotWithShape="1">
          <a:blip r:embed="rId4">
            <a:alphaModFix/>
          </a:blip>
          <a:srcRect/>
          <a:stretch/>
        </p:blipFill>
        <p:spPr>
          <a:xfrm>
            <a:off x="9141019" y="6371047"/>
            <a:ext cx="3310189" cy="949192"/>
          </a:xfrm>
          <a:prstGeom prst="rect">
            <a:avLst/>
          </a:prstGeom>
          <a:noFill/>
          <a:ln>
            <a:noFill/>
          </a:ln>
        </p:spPr>
      </p:pic>
      <p:pic>
        <p:nvPicPr>
          <p:cNvPr id="106" name="Google Shape;106;p20"/>
          <p:cNvPicPr preferRelativeResize="0"/>
          <p:nvPr/>
        </p:nvPicPr>
        <p:blipFill rotWithShape="1">
          <a:blip r:embed="rId5">
            <a:alphaModFix/>
          </a:blip>
          <a:srcRect/>
          <a:stretch/>
        </p:blipFill>
        <p:spPr>
          <a:xfrm>
            <a:off x="4679549" y="6370384"/>
            <a:ext cx="2815428" cy="95053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marR="0" lvl="0" algn="l" rtl="0">
              <a:lnSpc>
                <a:spcPct val="128571"/>
              </a:lnSpc>
              <a:spcBef>
                <a:spcPts val="0"/>
              </a:spcBef>
              <a:spcAft>
                <a:spcPts val="0"/>
              </a:spcAft>
              <a:buClr>
                <a:schemeClr val="dk2"/>
              </a:buClr>
              <a:buSzPts val="2800"/>
              <a:buFont typeface="Open Sans"/>
              <a:buNone/>
              <a:defRPr sz="2800" b="1" i="0" u="none" strike="noStrike" cap="none">
                <a:solidFill>
                  <a:schemeClr val="dk2"/>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marR="0" lvl="0" indent="-228600" algn="l" rtl="0">
              <a:lnSpc>
                <a:spcPct val="133407"/>
              </a:lnSpc>
              <a:spcBef>
                <a:spcPts val="1100"/>
              </a:spcBef>
              <a:spcAft>
                <a:spcPts val="0"/>
              </a:spcAft>
              <a:buClr>
                <a:schemeClr val="accent1"/>
              </a:buClr>
              <a:buSzPts val="1799"/>
              <a:buFont typeface="Open Sans"/>
              <a:buNone/>
              <a:defRPr sz="1799" b="0" i="0" u="none" strike="noStrike" cap="none">
                <a:solidFill>
                  <a:schemeClr val="dk1"/>
                </a:solidFill>
                <a:latin typeface="Open Sans"/>
                <a:ea typeface="Open Sans"/>
                <a:cs typeface="Open Sans"/>
                <a:sym typeface="Open Sans"/>
              </a:defRPr>
            </a:lvl1pPr>
            <a:lvl2pPr marL="914400" marR="0" lvl="1" indent="-228600" algn="l" rtl="0">
              <a:lnSpc>
                <a:spcPct val="133407"/>
              </a:lnSpc>
              <a:spcBef>
                <a:spcPts val="551"/>
              </a:spcBef>
              <a:spcAft>
                <a:spcPts val="0"/>
              </a:spcAft>
              <a:buClr>
                <a:schemeClr val="dk1"/>
              </a:buClr>
              <a:buSzPts val="1799"/>
              <a:buFont typeface="Open Sans"/>
              <a:buNone/>
              <a:defRPr sz="1799" b="0" i="0" u="none" strike="noStrike" cap="none">
                <a:solidFill>
                  <a:schemeClr val="dk1"/>
                </a:solidFill>
                <a:latin typeface="Open Sans"/>
                <a:ea typeface="Open Sans"/>
                <a:cs typeface="Open Sans"/>
                <a:sym typeface="Open Sans"/>
              </a:defRPr>
            </a:lvl2pPr>
            <a:lvl3pPr marL="1371600" marR="0" lvl="2" indent="-228600" algn="l" rtl="0">
              <a:lnSpc>
                <a:spcPct val="133407"/>
              </a:lnSpc>
              <a:spcBef>
                <a:spcPts val="551"/>
              </a:spcBef>
              <a:spcAft>
                <a:spcPts val="0"/>
              </a:spcAft>
              <a:buClr>
                <a:schemeClr val="dk1"/>
              </a:buClr>
              <a:buSzPts val="1799"/>
              <a:buFont typeface="Open Sans"/>
              <a:buNone/>
              <a:defRPr sz="1799" b="0" i="0" u="none" strike="noStrike" cap="none">
                <a:solidFill>
                  <a:schemeClr val="dk1"/>
                </a:solidFill>
                <a:latin typeface="Open Sans"/>
                <a:ea typeface="Open Sans"/>
                <a:cs typeface="Open Sans"/>
                <a:sym typeface="Open Sans"/>
              </a:defRPr>
            </a:lvl3pPr>
            <a:lvl4pPr marL="1828800" marR="0" lvl="3" indent="-342837" algn="l" rtl="0">
              <a:lnSpc>
                <a:spcPct val="133407"/>
              </a:lnSpc>
              <a:spcBef>
                <a:spcPts val="551"/>
              </a:spcBef>
              <a:spcAft>
                <a:spcPts val="0"/>
              </a:spcAft>
              <a:buClr>
                <a:schemeClr val="dk1"/>
              </a:buClr>
              <a:buSzPts val="1799"/>
              <a:buFont typeface="Arial"/>
              <a:buChar char="•"/>
              <a:defRPr sz="1799" b="0" i="0" u="none" strike="noStrike" cap="none">
                <a:solidFill>
                  <a:schemeClr val="dk1"/>
                </a:solidFill>
                <a:latin typeface="Open Sans"/>
                <a:ea typeface="Open Sans"/>
                <a:cs typeface="Open Sans"/>
                <a:sym typeface="Open Sans"/>
              </a:defRPr>
            </a:lvl4pPr>
            <a:lvl5pPr marL="2286000" marR="0" lvl="4" indent="-342836" algn="l" rtl="0">
              <a:lnSpc>
                <a:spcPct val="133407"/>
              </a:lnSpc>
              <a:spcBef>
                <a:spcPts val="551"/>
              </a:spcBef>
              <a:spcAft>
                <a:spcPts val="0"/>
              </a:spcAft>
              <a:buClr>
                <a:schemeClr val="dk1"/>
              </a:buClr>
              <a:buSzPts val="1799"/>
              <a:buFont typeface="Arial"/>
              <a:buChar char="•"/>
              <a:defRPr sz="1799" b="0" i="0" u="none" strike="noStrike" cap="none">
                <a:solidFill>
                  <a:schemeClr val="dk1"/>
                </a:solidFill>
                <a:latin typeface="Open Sans"/>
                <a:ea typeface="Open Sans"/>
                <a:cs typeface="Open Sans"/>
                <a:sym typeface="Open Sans"/>
              </a:defRPr>
            </a:lvl5pPr>
            <a:lvl6pPr marL="2743200" marR="0" lvl="5"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6pPr>
            <a:lvl7pPr marL="3200400" marR="0" lvl="6"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9pPr>
          </a:lstStyle>
          <a:p>
            <a:endParaRPr/>
          </a:p>
        </p:txBody>
      </p:sp>
      <p:sp>
        <p:nvSpPr>
          <p:cNvPr id="12" name="Google Shape;12;p9"/>
          <p:cNvSpPr/>
          <p:nvPr/>
        </p:nvSpPr>
        <p:spPr>
          <a:xfrm>
            <a:off x="1289536" y="17"/>
            <a:ext cx="1358510" cy="179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3" name="Google Shape;13;p9"/>
          <p:cNvSpPr/>
          <p:nvPr/>
        </p:nvSpPr>
        <p:spPr>
          <a:xfrm>
            <a:off x="2648060" y="17"/>
            <a:ext cx="9502149"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4" name="Google Shape;14;p9"/>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marR="0" lvl="0"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marR="0" lvl="1"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marR="0" lvl="2"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marR="0" lvl="3"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marR="0" lvl="4"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marR="0" lvl="5"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marR="0" lvl="6"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marR="0" lvl="7"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marR="0" lvl="8"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15" name="Google Shape;15;p9"/>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43">
          <p15:clr>
            <a:srgbClr val="F26B43"/>
          </p15:clr>
        </p15:guide>
        <p15:guide id="2" pos="527">
          <p15:clr>
            <a:srgbClr val="F26B43"/>
          </p15:clr>
        </p15:guide>
        <p15:guide id="3" pos="813">
          <p15:clr>
            <a:srgbClr val="F26B43"/>
          </p15:clr>
        </p15:guide>
        <p15:guide id="4" pos="1097">
          <p15:clr>
            <a:srgbClr val="F26B43"/>
          </p15:clr>
        </p15:guide>
        <p15:guide id="5" pos="1383">
          <p15:clr>
            <a:srgbClr val="F26B43"/>
          </p15:clr>
        </p15:guide>
        <p15:guide id="6" pos="1668">
          <p15:clr>
            <a:srgbClr val="F26B43"/>
          </p15:clr>
        </p15:guide>
        <p15:guide id="7" pos="1952">
          <p15:clr>
            <a:srgbClr val="F26B43"/>
          </p15:clr>
        </p15:guide>
        <p15:guide id="8" pos="2238">
          <p15:clr>
            <a:srgbClr val="F26B43"/>
          </p15:clr>
        </p15:guide>
        <p15:guide id="9" pos="2522">
          <p15:clr>
            <a:srgbClr val="F26B43"/>
          </p15:clr>
        </p15:guide>
        <p15:guide id="10" pos="2808">
          <p15:clr>
            <a:srgbClr val="F26B43"/>
          </p15:clr>
        </p15:guide>
        <p15:guide id="11" pos="3092">
          <p15:clr>
            <a:srgbClr val="F26B43"/>
          </p15:clr>
        </p15:guide>
        <p15:guide id="12" pos="3378">
          <p15:clr>
            <a:srgbClr val="F26B43"/>
          </p15:clr>
        </p15:guide>
        <p15:guide id="13" pos="3663">
          <p15:clr>
            <a:srgbClr val="F26B43"/>
          </p15:clr>
        </p15:guide>
        <p15:guide id="14" pos="3948">
          <p15:clr>
            <a:srgbClr val="F26B43"/>
          </p15:clr>
        </p15:guide>
        <p15:guide id="15" pos="4234">
          <p15:clr>
            <a:srgbClr val="F26B43"/>
          </p15:clr>
        </p15:guide>
        <p15:guide id="16" pos="4518">
          <p15:clr>
            <a:srgbClr val="F26B43"/>
          </p15:clr>
        </p15:guide>
        <p15:guide id="17" pos="4803">
          <p15:clr>
            <a:srgbClr val="F26B43"/>
          </p15:clr>
        </p15:guide>
        <p15:guide id="18" pos="5088">
          <p15:clr>
            <a:srgbClr val="F26B43"/>
          </p15:clr>
        </p15:guide>
        <p15:guide id="19" pos="5374">
          <p15:clr>
            <a:srgbClr val="F26B43"/>
          </p15:clr>
        </p15:guide>
        <p15:guide id="20" pos="5658">
          <p15:clr>
            <a:srgbClr val="F26B43"/>
          </p15:clr>
        </p15:guide>
        <p15:guide id="21" pos="5944">
          <p15:clr>
            <a:srgbClr val="F26B43"/>
          </p15:clr>
        </p15:guide>
        <p15:guide id="22" pos="6228">
          <p15:clr>
            <a:srgbClr val="F26B43"/>
          </p15:clr>
        </p15:guide>
        <p15:guide id="23" pos="6514">
          <p15:clr>
            <a:srgbClr val="F26B43"/>
          </p15:clr>
        </p15:guide>
        <p15:guide id="24" pos="6798">
          <p15:clr>
            <a:srgbClr val="F26B43"/>
          </p15:clr>
        </p15:guide>
        <p15:guide id="25" pos="7083">
          <p15:clr>
            <a:srgbClr val="F26B43"/>
          </p15:clr>
        </p15:guide>
        <p15:guide id="26" pos="7369">
          <p15:clr>
            <a:srgbClr val="F26B43"/>
          </p15:clr>
        </p15:guide>
        <p15:guide id="27" pos="7653">
          <p15:clr>
            <a:srgbClr val="F26B43"/>
          </p15:clr>
        </p15:guide>
        <p15:guide id="28" pos="7939">
          <p15:clr>
            <a:srgbClr val="F26B43"/>
          </p15:clr>
        </p15:guide>
        <p15:guide id="29" pos="8223">
          <p15:clr>
            <a:srgbClr val="F26B43"/>
          </p15:clr>
        </p15:guide>
        <p15:guide id="30" orient="horz" pos="114">
          <p15:clr>
            <a:srgbClr val="F26B43"/>
          </p15:clr>
        </p15:guide>
        <p15:guide id="31" orient="horz" pos="340">
          <p15:clr>
            <a:srgbClr val="F26B43"/>
          </p15:clr>
        </p15:guide>
        <p15:guide id="32" orient="horz" pos="567">
          <p15:clr>
            <a:srgbClr val="F26B43"/>
          </p15:clr>
        </p15:guide>
        <p15:guide id="33" orient="horz" pos="794">
          <p15:clr>
            <a:srgbClr val="F26B43"/>
          </p15:clr>
        </p15:guide>
        <p15:guide id="34" orient="horz" pos="1020">
          <p15:clr>
            <a:srgbClr val="F26B43"/>
          </p15:clr>
        </p15:guide>
        <p15:guide id="35" orient="horz" pos="1247">
          <p15:clr>
            <a:srgbClr val="F26B43"/>
          </p15:clr>
        </p15:guide>
        <p15:guide id="36" orient="horz" pos="1474">
          <p15:clr>
            <a:srgbClr val="F26B43"/>
          </p15:clr>
        </p15:guide>
        <p15:guide id="37" orient="horz" pos="1701">
          <p15:clr>
            <a:srgbClr val="F26B43"/>
          </p15:clr>
        </p15:guide>
        <p15:guide id="38" orient="horz" pos="1927">
          <p15:clr>
            <a:srgbClr val="F26B43"/>
          </p15:clr>
        </p15:guide>
        <p15:guide id="39" orient="horz" pos="2154">
          <p15:clr>
            <a:srgbClr val="F26B43"/>
          </p15:clr>
        </p15:guide>
        <p15:guide id="40" orient="horz" pos="2381">
          <p15:clr>
            <a:srgbClr val="F26B43"/>
          </p15:clr>
        </p15:guide>
        <p15:guide id="41" orient="horz" pos="2608">
          <p15:clr>
            <a:srgbClr val="F26B43"/>
          </p15:clr>
        </p15:guide>
        <p15:guide id="42" orient="horz" pos="2835">
          <p15:clr>
            <a:srgbClr val="F26B43"/>
          </p15:clr>
        </p15:guide>
        <p15:guide id="43" orient="horz" pos="3061">
          <p15:clr>
            <a:srgbClr val="F26B43"/>
          </p15:clr>
        </p15:guide>
        <p15:guide id="44" orient="horz" pos="3288">
          <p15:clr>
            <a:srgbClr val="F26B43"/>
          </p15:clr>
        </p15:guide>
        <p15:guide id="45" orient="horz" pos="3515">
          <p15:clr>
            <a:srgbClr val="F26B43"/>
          </p15:clr>
        </p15:guide>
        <p15:guide id="46" orient="horz" pos="3742">
          <p15:clr>
            <a:srgbClr val="F26B43"/>
          </p15:clr>
        </p15:guide>
        <p15:guide id="47" orient="horz" pos="3968">
          <p15:clr>
            <a:srgbClr val="F26B43"/>
          </p15:clr>
        </p15:guide>
        <p15:guide id="48" orient="horz" pos="4195">
          <p15:clr>
            <a:srgbClr val="F26B43"/>
          </p15:clr>
        </p15:guide>
        <p15:guide id="49" orient="horz" pos="4422">
          <p15:clr>
            <a:srgbClr val="F26B43"/>
          </p15:clr>
        </p15:guide>
        <p15:guide id="50" orient="horz" pos="4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
          <p:cNvPicPr preferRelativeResize="0"/>
          <p:nvPr/>
        </p:nvPicPr>
        <p:blipFill rotWithShape="1">
          <a:blip r:embed="rId3">
            <a:alphaModFix/>
          </a:blip>
          <a:srcRect/>
          <a:stretch/>
        </p:blipFill>
        <p:spPr>
          <a:xfrm>
            <a:off x="1414429" y="-32881"/>
            <a:ext cx="10755370" cy="7592025"/>
          </a:xfrm>
          <a:prstGeom prst="rect">
            <a:avLst/>
          </a:prstGeom>
          <a:noFill/>
          <a:ln>
            <a:noFill/>
          </a:ln>
        </p:spPr>
      </p:pic>
      <p:sp>
        <p:nvSpPr>
          <p:cNvPr id="113" name="Google Shape;113;p1"/>
          <p:cNvSpPr/>
          <p:nvPr/>
        </p:nvSpPr>
        <p:spPr>
          <a:xfrm>
            <a:off x="2762250" y="3028950"/>
            <a:ext cx="8067675" cy="209550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800"/>
              <a:buFont typeface="Open Sans"/>
              <a:buNone/>
            </a:pPr>
            <a:r>
              <a:rPr lang="pl-PL" sz="2800" b="1">
                <a:solidFill>
                  <a:srgbClr val="003399"/>
                </a:solidFill>
                <a:latin typeface="Open Sans"/>
                <a:ea typeface="Open Sans"/>
                <a:cs typeface="Open Sans"/>
                <a:sym typeface="Open Sans"/>
              </a:rPr>
              <a:t>Jak rozumiemy i badamy dobrostan </a:t>
            </a:r>
            <a:br>
              <a:rPr lang="pl-PL" sz="2800" b="1">
                <a:solidFill>
                  <a:srgbClr val="003399"/>
                </a:solidFill>
                <a:latin typeface="Open Sans"/>
                <a:ea typeface="Open Sans"/>
                <a:cs typeface="Open Sans"/>
                <a:sym typeface="Open Sans"/>
              </a:rPr>
            </a:br>
            <a:r>
              <a:rPr lang="pl-PL" sz="2800" b="1">
                <a:solidFill>
                  <a:srgbClr val="003399"/>
                </a:solidFill>
                <a:latin typeface="Open Sans"/>
                <a:ea typeface="Open Sans"/>
                <a:cs typeface="Open Sans"/>
                <a:sym typeface="Open Sans"/>
              </a:rPr>
              <a:t>uczniów w szkole?</a:t>
            </a:r>
            <a:endParaRPr sz="2800">
              <a:solidFill>
                <a:srgbClr val="003399"/>
              </a:solidFill>
              <a:latin typeface="Open Sans"/>
              <a:ea typeface="Open Sans"/>
              <a:cs typeface="Open Sans"/>
              <a:sym typeface="Open Sans"/>
            </a:endParaRPr>
          </a:p>
          <a:p>
            <a:pPr marL="0" marR="0" lvl="0" indent="0" algn="l" rtl="0">
              <a:lnSpc>
                <a:spcPct val="112000"/>
              </a:lnSpc>
              <a:spcBef>
                <a:spcPts val="650"/>
              </a:spcBef>
              <a:spcAft>
                <a:spcPts val="0"/>
              </a:spcAft>
              <a:buClr>
                <a:srgbClr val="003399"/>
              </a:buClr>
              <a:buSzPts val="1600"/>
              <a:buFont typeface="Open Sans"/>
              <a:buNone/>
            </a:pPr>
            <a:r>
              <a:rPr lang="pl-PL" sz="1800" b="0">
                <a:solidFill>
                  <a:srgbClr val="003399"/>
                </a:solidFill>
                <a:latin typeface="Open Sans"/>
                <a:ea typeface="Open Sans"/>
                <a:cs typeface="Open Sans"/>
                <a:sym typeface="Open Sans"/>
              </a:rPr>
              <a:t>Komponent badawczy programu „Przyjazna szkoła”</a:t>
            </a:r>
            <a:endParaRPr sz="1800">
              <a:solidFill>
                <a:srgbClr val="003399"/>
              </a:solidFill>
              <a:latin typeface="Open Sans"/>
              <a:ea typeface="Open Sans"/>
              <a:cs typeface="Open Sans"/>
              <a:sym typeface="Open Sans"/>
            </a:endParaRPr>
          </a:p>
        </p:txBody>
      </p:sp>
      <p:sp>
        <p:nvSpPr>
          <p:cNvPr id="114" name="Google Shape;114;p1"/>
          <p:cNvSpPr/>
          <p:nvPr/>
        </p:nvSpPr>
        <p:spPr>
          <a:xfrm>
            <a:off x="2762250" y="4906950"/>
            <a:ext cx="7639200" cy="1022700"/>
          </a:xfrm>
          <a:prstGeom prst="rect">
            <a:avLst/>
          </a:prstGeom>
          <a:noFill/>
          <a:ln>
            <a:noFill/>
          </a:ln>
        </p:spPr>
        <p:txBody>
          <a:bodyPr spcFirstLastPara="1" wrap="square" lIns="0" tIns="0" rIns="152400" bIns="76200" anchor="t" anchorCtr="0">
            <a:normAutofit/>
          </a:bodyPr>
          <a:lstStyle/>
          <a:p>
            <a:pPr marL="0" marR="0" lvl="0" indent="0" algn="ctr" rtl="0">
              <a:lnSpc>
                <a:spcPct val="112000"/>
              </a:lnSpc>
              <a:spcBef>
                <a:spcPts val="0"/>
              </a:spcBef>
              <a:spcAft>
                <a:spcPts val="0"/>
              </a:spcAft>
              <a:buClr>
                <a:srgbClr val="003399"/>
              </a:buClr>
              <a:buSzPts val="2000"/>
              <a:buFont typeface="Open Sans"/>
              <a:buNone/>
            </a:pPr>
            <a:r>
              <a:rPr lang="pl-PL" sz="2000" b="0">
                <a:solidFill>
                  <a:srgbClr val="003399"/>
                </a:solidFill>
                <a:latin typeface="Open Sans"/>
                <a:ea typeface="Open Sans"/>
                <a:cs typeface="Open Sans"/>
                <a:sym typeface="Open Sans"/>
              </a:rPr>
              <a:t>Maja Gajda</a:t>
            </a:r>
            <a:endParaRPr sz="2000" b="0">
              <a:solidFill>
                <a:srgbClr val="003399"/>
              </a:solidFill>
              <a:latin typeface="Open Sans"/>
              <a:ea typeface="Open Sans"/>
              <a:cs typeface="Open Sans"/>
              <a:sym typeface="Open Sans"/>
            </a:endParaRPr>
          </a:p>
          <a:p>
            <a:pPr marL="0" marR="0" lvl="0" indent="0" algn="ctr" rtl="0">
              <a:lnSpc>
                <a:spcPct val="112000"/>
              </a:lnSpc>
              <a:spcBef>
                <a:spcPts val="350"/>
              </a:spcBef>
              <a:spcAft>
                <a:spcPts val="0"/>
              </a:spcAft>
              <a:buClr>
                <a:srgbClr val="003399"/>
              </a:buClr>
              <a:buSzPts val="2000"/>
              <a:buFont typeface="Open Sans"/>
              <a:buNone/>
            </a:pPr>
            <a:endParaRPr sz="900">
              <a:solidFill>
                <a:srgbClr val="003399"/>
              </a:solidFill>
              <a:latin typeface="Open Sans"/>
              <a:ea typeface="Open Sans"/>
              <a:cs typeface="Open Sans"/>
              <a:sym typeface="Open Sans"/>
            </a:endParaRPr>
          </a:p>
          <a:p>
            <a:pPr marL="0" marR="0" lvl="0" indent="0" algn="ctr" rtl="0">
              <a:lnSpc>
                <a:spcPct val="112000"/>
              </a:lnSpc>
              <a:spcBef>
                <a:spcPts val="350"/>
              </a:spcBef>
              <a:spcAft>
                <a:spcPts val="0"/>
              </a:spcAft>
              <a:buClr>
                <a:srgbClr val="003569"/>
              </a:buClr>
              <a:buSzPts val="2000"/>
              <a:buFont typeface="Open Sans"/>
              <a:buNone/>
            </a:pPr>
            <a:r>
              <a:rPr lang="pl-PL" sz="1800" b="0">
                <a:solidFill>
                  <a:srgbClr val="003569"/>
                </a:solidFill>
                <a:latin typeface="Open Sans"/>
                <a:ea typeface="Open Sans"/>
                <a:cs typeface="Open Sans"/>
                <a:sym typeface="Open Sans"/>
              </a:rPr>
              <a:t>Instytut Badań Edukacyjnych – Państwowy Instytut Badawczy</a:t>
            </a:r>
            <a:endParaRPr sz="1800">
              <a:solidFill>
                <a:srgbClr val="003399"/>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Dobrostan szkolny obejmuje cztery powiązane obszary</a:t>
            </a:r>
            <a:endParaRPr sz="2000">
              <a:solidFill>
                <a:srgbClr val="003399"/>
              </a:solidFill>
              <a:latin typeface="Open Sans"/>
              <a:ea typeface="Open Sans"/>
              <a:cs typeface="Open Sans"/>
              <a:sym typeface="Open Sans"/>
            </a:endParaRPr>
          </a:p>
        </p:txBody>
      </p:sp>
      <p:sp>
        <p:nvSpPr>
          <p:cNvPr id="121" name="Google Shape;121;p2"/>
          <p:cNvSpPr/>
          <p:nvPr/>
        </p:nvSpPr>
        <p:spPr>
          <a:xfrm>
            <a:off x="3476625" y="1066800"/>
            <a:ext cx="6477000" cy="438150"/>
          </a:xfrm>
          <a:prstGeom prst="roundRect">
            <a:avLst>
              <a:gd name="adj" fmla="val 5283"/>
            </a:avLst>
          </a:prstGeom>
          <a:solidFill>
            <a:srgbClr val="003399"/>
          </a:solidFill>
          <a:ln>
            <a:noFill/>
          </a:ln>
        </p:spPr>
        <p:txBody>
          <a:bodyPr spcFirstLastPara="1" wrap="square" lIns="152400" tIns="0" rIns="152400" bIns="0" anchor="ctr" anchorCtr="0">
            <a:normAutofit/>
          </a:bodyPr>
          <a:lstStyle/>
          <a:p>
            <a:pPr marL="0" marR="0" lvl="0" indent="0" algn="ctr" rtl="0">
              <a:lnSpc>
                <a:spcPct val="112000"/>
              </a:lnSpc>
              <a:spcBef>
                <a:spcPts val="0"/>
              </a:spcBef>
              <a:spcAft>
                <a:spcPts val="0"/>
              </a:spcAft>
              <a:buClr>
                <a:srgbClr val="FFFFFF"/>
              </a:buClr>
              <a:buSzPts val="1300"/>
              <a:buFont typeface="Open Sans"/>
              <a:buNone/>
            </a:pPr>
            <a:r>
              <a:rPr lang="pl-PL" sz="1300" b="1">
                <a:solidFill>
                  <a:srgbClr val="FFFFFF"/>
                </a:solidFill>
                <a:latin typeface="Open Sans"/>
                <a:ea typeface="Open Sans"/>
                <a:cs typeface="Open Sans"/>
                <a:sym typeface="Open Sans"/>
              </a:rPr>
              <a:t>MODEL DOBROSTANU SZKOLNEGO — Konu i Rimpelä</a:t>
            </a:r>
            <a:endParaRPr sz="1300">
              <a:solidFill>
                <a:srgbClr val="FFFFFF"/>
              </a:solidFill>
              <a:latin typeface="Open Sans"/>
              <a:ea typeface="Open Sans"/>
              <a:cs typeface="Open Sans"/>
              <a:sym typeface="Open Sans"/>
            </a:endParaRPr>
          </a:p>
        </p:txBody>
      </p:sp>
      <p:sp>
        <p:nvSpPr>
          <p:cNvPr id="122" name="Google Shape;122;p2"/>
          <p:cNvSpPr/>
          <p:nvPr/>
        </p:nvSpPr>
        <p:spPr>
          <a:xfrm>
            <a:off x="1676400" y="1752600"/>
            <a:ext cx="2362200" cy="26670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28650" tIns="133350" rIns="13335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a:solidFill>
                  <a:srgbClr val="003399"/>
                </a:solidFill>
                <a:latin typeface="Open Sans"/>
                <a:ea typeface="Open Sans"/>
                <a:cs typeface="Open Sans"/>
                <a:sym typeface="Open Sans"/>
              </a:rPr>
              <a:t>WARUNKI SZKOLNE</a:t>
            </a:r>
            <a:endParaRPr sz="1450">
              <a:solidFill>
                <a:srgbClr val="003399"/>
              </a:solidFill>
              <a:latin typeface="Open Sans"/>
              <a:ea typeface="Open Sans"/>
              <a:cs typeface="Open Sans"/>
              <a:sym typeface="Open Sans"/>
            </a:endParaRPr>
          </a:p>
          <a:p>
            <a:pPr marL="228600" marR="0" lvl="0" indent="-203200" algn="l" rtl="0">
              <a:lnSpc>
                <a:spcPct val="112000"/>
              </a:lnSpc>
              <a:spcBef>
                <a:spcPts val="60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środowisko </a:t>
            </a:r>
            <a:br>
              <a:rPr lang="pl-PL" sz="1320" b="0">
                <a:solidFill>
                  <a:srgbClr val="16324A"/>
                </a:solidFill>
                <a:latin typeface="Open Sans"/>
                <a:ea typeface="Open Sans"/>
                <a:cs typeface="Open Sans"/>
                <a:sym typeface="Open Sans"/>
              </a:rPr>
            </a:br>
            <a:r>
              <a:rPr lang="pl-PL" sz="1320" b="0">
                <a:solidFill>
                  <a:srgbClr val="16324A"/>
                </a:solidFill>
                <a:latin typeface="Open Sans"/>
                <a:ea typeface="Open Sans"/>
                <a:cs typeface="Open Sans"/>
                <a:sym typeface="Open Sans"/>
              </a:rPr>
              <a:t>i organizacja szkoły</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bezpieczeństwo</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dostęp do pomocy</a:t>
            </a:r>
            <a:endParaRPr sz="1320">
              <a:solidFill>
                <a:srgbClr val="16324A"/>
              </a:solidFill>
              <a:latin typeface="Open Sans"/>
              <a:ea typeface="Open Sans"/>
              <a:cs typeface="Open Sans"/>
              <a:sym typeface="Open Sans"/>
            </a:endParaRPr>
          </a:p>
        </p:txBody>
      </p:sp>
      <p:sp>
        <p:nvSpPr>
          <p:cNvPr id="123" name="Google Shape;123;p2"/>
          <p:cNvSpPr/>
          <p:nvPr/>
        </p:nvSpPr>
        <p:spPr>
          <a:xfrm>
            <a:off x="1828800" y="1905000"/>
            <a:ext cx="381000" cy="3810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24" name="Google Shape;124;p2"/>
          <p:cNvSpPr/>
          <p:nvPr/>
        </p:nvSpPr>
        <p:spPr>
          <a:xfrm>
            <a:off x="4248150" y="1752600"/>
            <a:ext cx="2473200" cy="26670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28650" tIns="133350" rIns="13335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a:solidFill>
                  <a:srgbClr val="003399"/>
                </a:solidFill>
                <a:latin typeface="Open Sans"/>
                <a:ea typeface="Open Sans"/>
                <a:cs typeface="Open Sans"/>
                <a:sym typeface="Open Sans"/>
              </a:rPr>
              <a:t>RELACJE SPOŁECZNE</a:t>
            </a:r>
            <a:endParaRPr sz="1450">
              <a:solidFill>
                <a:srgbClr val="003399"/>
              </a:solidFill>
              <a:latin typeface="Open Sans"/>
              <a:ea typeface="Open Sans"/>
              <a:cs typeface="Open Sans"/>
              <a:sym typeface="Open Sans"/>
            </a:endParaRPr>
          </a:p>
          <a:p>
            <a:pPr marL="228600" marR="0" lvl="0" indent="-203200" algn="l" rtl="0">
              <a:lnSpc>
                <a:spcPct val="112000"/>
              </a:lnSpc>
              <a:spcBef>
                <a:spcPts val="60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klimat szkoły</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relacje z nauczycielami </a:t>
            </a:r>
            <a:br>
              <a:rPr lang="pl-PL" sz="1320" b="0">
                <a:solidFill>
                  <a:srgbClr val="16324A"/>
                </a:solidFill>
                <a:latin typeface="Open Sans"/>
                <a:ea typeface="Open Sans"/>
                <a:cs typeface="Open Sans"/>
                <a:sym typeface="Open Sans"/>
              </a:rPr>
            </a:br>
            <a:r>
              <a:rPr lang="pl-PL" sz="1320" b="0">
                <a:solidFill>
                  <a:srgbClr val="16324A"/>
                </a:solidFill>
                <a:latin typeface="Open Sans"/>
                <a:ea typeface="Open Sans"/>
                <a:cs typeface="Open Sans"/>
                <a:sym typeface="Open Sans"/>
              </a:rPr>
              <a:t>i rówieśnikami</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przemoc </a:t>
            </a:r>
            <a:br>
              <a:rPr lang="pl-PL" sz="1320" b="0">
                <a:solidFill>
                  <a:srgbClr val="16324A"/>
                </a:solidFill>
                <a:latin typeface="Open Sans"/>
                <a:ea typeface="Open Sans"/>
                <a:cs typeface="Open Sans"/>
                <a:sym typeface="Open Sans"/>
              </a:rPr>
            </a:br>
            <a:r>
              <a:rPr lang="pl-PL" sz="1320" b="0">
                <a:solidFill>
                  <a:srgbClr val="16324A"/>
                </a:solidFill>
                <a:latin typeface="Open Sans"/>
                <a:ea typeface="Open Sans"/>
                <a:cs typeface="Open Sans"/>
                <a:sym typeface="Open Sans"/>
              </a:rPr>
              <a:t>i współpraca</a:t>
            </a:r>
            <a:endParaRPr sz="1320">
              <a:solidFill>
                <a:srgbClr val="16324A"/>
              </a:solidFill>
              <a:latin typeface="Open Sans"/>
              <a:ea typeface="Open Sans"/>
              <a:cs typeface="Open Sans"/>
              <a:sym typeface="Open Sans"/>
            </a:endParaRPr>
          </a:p>
        </p:txBody>
      </p:sp>
      <p:sp>
        <p:nvSpPr>
          <p:cNvPr id="125" name="Google Shape;125;p2"/>
          <p:cNvSpPr/>
          <p:nvPr/>
        </p:nvSpPr>
        <p:spPr>
          <a:xfrm>
            <a:off x="4400550" y="1905000"/>
            <a:ext cx="381000" cy="38100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26" name="Google Shape;126;p2"/>
          <p:cNvSpPr/>
          <p:nvPr/>
        </p:nvSpPr>
        <p:spPr>
          <a:xfrm>
            <a:off x="6882171" y="1752600"/>
            <a:ext cx="2362200" cy="26670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28650" tIns="133350" rIns="133350" bIns="76200" anchor="t" anchorCtr="0">
            <a:normAutofit/>
          </a:bodyPr>
          <a:lstStyle/>
          <a:p>
            <a:pPr marL="0" marR="0" lvl="0" indent="0" algn="l" rtl="0">
              <a:lnSpc>
                <a:spcPct val="112000"/>
              </a:lnSpc>
              <a:spcBef>
                <a:spcPts val="0"/>
              </a:spcBef>
              <a:spcAft>
                <a:spcPts val="0"/>
              </a:spcAft>
              <a:buClr>
                <a:srgbClr val="003399"/>
              </a:buClr>
              <a:buSzPts val="1200"/>
              <a:buFont typeface="Open Sans"/>
              <a:buNone/>
            </a:pPr>
            <a:r>
              <a:rPr lang="pl-PL" sz="1350" b="1">
                <a:solidFill>
                  <a:srgbClr val="003399"/>
                </a:solidFill>
                <a:latin typeface="Open Sans"/>
                <a:ea typeface="Open Sans"/>
                <a:cs typeface="Open Sans"/>
                <a:sym typeface="Open Sans"/>
              </a:rPr>
              <a:t>SAMOREALIZACJA</a:t>
            </a:r>
            <a:endParaRPr sz="1350"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1200"/>
              <a:buFont typeface="Open Sans"/>
              <a:buNone/>
            </a:pPr>
            <a:endParaRPr sz="1200" b="1">
              <a:solidFill>
                <a:srgbClr val="003399"/>
              </a:solidFill>
              <a:latin typeface="Open Sans"/>
              <a:ea typeface="Open Sans"/>
              <a:cs typeface="Open Sans"/>
              <a:sym typeface="Open Sans"/>
            </a:endParaRPr>
          </a:p>
          <a:p>
            <a:pPr marL="228600" marR="0" lvl="0" indent="-203200" algn="l" rtl="0">
              <a:lnSpc>
                <a:spcPct val="112000"/>
              </a:lnSpc>
              <a:spcBef>
                <a:spcPts val="60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znaczenie własnego wkładu</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wpływ na decyzje</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rozwój mocnych stron</a:t>
            </a:r>
            <a:endParaRPr sz="1320">
              <a:solidFill>
                <a:srgbClr val="16324A"/>
              </a:solidFill>
              <a:latin typeface="Open Sans"/>
              <a:ea typeface="Open Sans"/>
              <a:cs typeface="Open Sans"/>
              <a:sym typeface="Open Sans"/>
            </a:endParaRPr>
          </a:p>
        </p:txBody>
      </p:sp>
      <p:sp>
        <p:nvSpPr>
          <p:cNvPr id="127" name="Google Shape;127;p2"/>
          <p:cNvSpPr/>
          <p:nvPr/>
        </p:nvSpPr>
        <p:spPr>
          <a:xfrm>
            <a:off x="7034571" y="1905000"/>
            <a:ext cx="381000" cy="38100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28" name="Google Shape;128;p2"/>
          <p:cNvSpPr/>
          <p:nvPr/>
        </p:nvSpPr>
        <p:spPr>
          <a:xfrm>
            <a:off x="9404104" y="1752600"/>
            <a:ext cx="2564400" cy="26670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28650" tIns="133350" rIns="13335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a:solidFill>
                  <a:srgbClr val="003399"/>
                </a:solidFill>
                <a:latin typeface="Open Sans"/>
                <a:ea typeface="Open Sans"/>
                <a:cs typeface="Open Sans"/>
                <a:sym typeface="Open Sans"/>
              </a:rPr>
              <a:t>ZDROWIE</a:t>
            </a:r>
            <a:endParaRPr sz="1450"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1450"/>
              <a:buFont typeface="Open Sans"/>
              <a:buNone/>
            </a:pPr>
            <a:endParaRPr sz="1450" b="1">
              <a:solidFill>
                <a:srgbClr val="003399"/>
              </a:solidFill>
              <a:latin typeface="Open Sans"/>
              <a:ea typeface="Open Sans"/>
              <a:cs typeface="Open Sans"/>
              <a:sym typeface="Open Sans"/>
            </a:endParaRPr>
          </a:p>
          <a:p>
            <a:pPr marL="228600" marR="0" lvl="0" indent="-203200" algn="l" rtl="0">
              <a:lnSpc>
                <a:spcPct val="112000"/>
              </a:lnSpc>
              <a:spcBef>
                <a:spcPts val="60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witalność</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trudności emocjonalne</a:t>
            </a:r>
            <a:endParaRPr sz="1320">
              <a:solidFill>
                <a:srgbClr val="16324A"/>
              </a:solidFill>
              <a:latin typeface="Open Sans"/>
              <a:ea typeface="Open Sans"/>
              <a:cs typeface="Open Sans"/>
              <a:sym typeface="Open Sans"/>
            </a:endParaRPr>
          </a:p>
          <a:p>
            <a:pPr marL="228600" marR="0" lvl="0" indent="-203200" algn="l" rtl="0">
              <a:lnSpc>
                <a:spcPct val="112000"/>
              </a:lnSpc>
              <a:spcBef>
                <a:spcPts val="360"/>
              </a:spcBef>
              <a:spcAft>
                <a:spcPts val="0"/>
              </a:spcAft>
              <a:buClr>
                <a:srgbClr val="16324A"/>
              </a:buClr>
              <a:buSzPts val="1320"/>
              <a:buFont typeface="Arial"/>
              <a:buChar char="•"/>
            </a:pPr>
            <a:r>
              <a:rPr lang="pl-PL" sz="1320" b="0">
                <a:solidFill>
                  <a:srgbClr val="16324A"/>
                </a:solidFill>
                <a:latin typeface="Open Sans"/>
                <a:ea typeface="Open Sans"/>
                <a:cs typeface="Open Sans"/>
                <a:sym typeface="Open Sans"/>
              </a:rPr>
              <a:t>objawy psychosomatyczne</a:t>
            </a:r>
            <a:endParaRPr sz="1320">
              <a:solidFill>
                <a:srgbClr val="16324A"/>
              </a:solidFill>
              <a:latin typeface="Open Sans"/>
              <a:ea typeface="Open Sans"/>
              <a:cs typeface="Open Sans"/>
              <a:sym typeface="Open Sans"/>
            </a:endParaRPr>
          </a:p>
        </p:txBody>
      </p:sp>
      <p:sp>
        <p:nvSpPr>
          <p:cNvPr id="129" name="Google Shape;129;p2"/>
          <p:cNvSpPr/>
          <p:nvPr/>
        </p:nvSpPr>
        <p:spPr>
          <a:xfrm>
            <a:off x="9556504" y="1905000"/>
            <a:ext cx="381000" cy="3810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30" name="Google Shape;130;p2"/>
          <p:cNvSpPr/>
          <p:nvPr/>
        </p:nvSpPr>
        <p:spPr>
          <a:xfrm>
            <a:off x="1980200" y="4762500"/>
            <a:ext cx="9452700" cy="5907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152400" tIns="0" rIns="152400" bIns="0" anchor="ctr" anchorCtr="0">
            <a:normAutofit/>
          </a:bodyPr>
          <a:lstStyle/>
          <a:p>
            <a:pPr marL="0" marR="0" lvl="0" indent="0" algn="ctr" rtl="0">
              <a:lnSpc>
                <a:spcPct val="112000"/>
              </a:lnSpc>
              <a:spcBef>
                <a:spcPts val="0"/>
              </a:spcBef>
              <a:spcAft>
                <a:spcPts val="0"/>
              </a:spcAft>
              <a:buClr>
                <a:srgbClr val="003399"/>
              </a:buClr>
              <a:buSzPts val="1150"/>
              <a:buFont typeface="Open Sans"/>
              <a:buNone/>
            </a:pPr>
            <a:r>
              <a:rPr lang="pl-PL" sz="1450" b="1">
                <a:solidFill>
                  <a:srgbClr val="003399"/>
                </a:solidFill>
                <a:latin typeface="Open Sans"/>
                <a:ea typeface="Open Sans"/>
                <a:cs typeface="Open Sans"/>
                <a:sym typeface="Open Sans"/>
              </a:rPr>
              <a:t>DOBROSTAN KSZTAŁTUJE SIĘ W CZASIE I W RELACJI:  UCZEŃ  •  SZKOŁA  •  DOM  •  SPOŁECZNOŚĆ</a:t>
            </a:r>
            <a:endParaRPr sz="1450">
              <a:solidFill>
                <a:srgbClr val="003399"/>
              </a:solidFill>
              <a:latin typeface="Open Sans"/>
              <a:ea typeface="Open Sans"/>
              <a:cs typeface="Open Sans"/>
              <a:sym typeface="Open Sans"/>
            </a:endParaRPr>
          </a:p>
        </p:txBody>
      </p:sp>
      <p:sp>
        <p:nvSpPr>
          <p:cNvPr id="131" name="Google Shape;131;p2"/>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a:solidFill>
                  <a:srgbClr val="FFFFFF"/>
                </a:solidFill>
                <a:latin typeface="Open Sans"/>
                <a:ea typeface="Open Sans"/>
                <a:cs typeface="Open Sans"/>
                <a:sym typeface="Open Sans"/>
              </a:rPr>
              <a:t>Dobrostan nie jest jedną cechą ucznia — kształtuje się w relacji między jego potrzebami </a:t>
            </a:r>
            <a:br>
              <a:rPr lang="pl-PL" sz="1550" b="1">
                <a:solidFill>
                  <a:srgbClr val="FFFFFF"/>
                </a:solidFill>
                <a:latin typeface="Open Sans"/>
                <a:ea typeface="Open Sans"/>
                <a:cs typeface="Open Sans"/>
                <a:sym typeface="Open Sans"/>
              </a:rPr>
            </a:br>
            <a:r>
              <a:rPr lang="pl-PL" sz="1550" b="1">
                <a:solidFill>
                  <a:srgbClr val="FFFFFF"/>
                </a:solidFill>
                <a:latin typeface="Open Sans"/>
                <a:ea typeface="Open Sans"/>
                <a:cs typeface="Open Sans"/>
                <a:sym typeface="Open Sans"/>
              </a:rPr>
              <a:t>a środowiskiem szkoły.</a:t>
            </a:r>
            <a:endParaRPr sz="1550">
              <a:solidFill>
                <a:srgbClr val="FFFFFF"/>
              </a:solidFill>
              <a:latin typeface="Open Sans"/>
              <a:ea typeface="Open Sans"/>
              <a:cs typeface="Open Sans"/>
              <a:sym typeface="Open Sans"/>
            </a:endParaRPr>
          </a:p>
        </p:txBody>
      </p:sp>
      <p:pic>
        <p:nvPicPr>
          <p:cNvPr id="132" name="Google Shape;132;p2"/>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Dobre wyniki nie oznaczają dobrego funkcjonowania</a:t>
            </a:r>
            <a:endParaRPr sz="2000">
              <a:solidFill>
                <a:srgbClr val="003399"/>
              </a:solidFill>
              <a:latin typeface="Open Sans"/>
              <a:ea typeface="Open Sans"/>
              <a:cs typeface="Open Sans"/>
              <a:sym typeface="Open Sans"/>
            </a:endParaRPr>
          </a:p>
        </p:txBody>
      </p:sp>
      <p:sp>
        <p:nvSpPr>
          <p:cNvPr id="139" name="Google Shape;139;p3"/>
          <p:cNvSpPr/>
          <p:nvPr/>
        </p:nvSpPr>
        <p:spPr>
          <a:xfrm>
            <a:off x="1682750" y="3993129"/>
            <a:ext cx="10077600" cy="457200"/>
          </a:xfrm>
          <a:prstGeom prst="rect">
            <a:avLst/>
          </a:prstGeom>
          <a:noFill/>
          <a:ln>
            <a:noFill/>
          </a:ln>
        </p:spPr>
        <p:txBody>
          <a:bodyPr spcFirstLastPara="1" wrap="square" lIns="0" tIns="0" rIns="152400" bIns="76200" anchor="t" anchorCtr="0">
            <a:normAutofit/>
          </a:bodyPr>
          <a:lstStyle/>
          <a:p>
            <a:pPr marL="0" marR="0" lvl="0" indent="0" algn="ctr" rtl="0">
              <a:lnSpc>
                <a:spcPct val="112000"/>
              </a:lnSpc>
              <a:spcBef>
                <a:spcPts val="0"/>
              </a:spcBef>
              <a:spcAft>
                <a:spcPts val="0"/>
              </a:spcAft>
              <a:buClr>
                <a:srgbClr val="003399"/>
              </a:buClr>
              <a:buSzPts val="1450"/>
              <a:buFont typeface="Open Sans"/>
              <a:buNone/>
            </a:pPr>
            <a:r>
              <a:rPr lang="pl-PL" sz="1650" b="1">
                <a:solidFill>
                  <a:srgbClr val="003399"/>
                </a:solidFill>
                <a:latin typeface="Open Sans"/>
                <a:ea typeface="Open Sans"/>
                <a:cs typeface="Open Sans"/>
                <a:sym typeface="Open Sans"/>
              </a:rPr>
              <a:t>Wysokie osiągnięcia mogą współistnieć z niskim dobrostanem i słabym poczuciem przynależności do szkoły.</a:t>
            </a:r>
            <a:endParaRPr sz="1650">
              <a:solidFill>
                <a:srgbClr val="003399"/>
              </a:solidFill>
              <a:latin typeface="Open Sans"/>
              <a:ea typeface="Open Sans"/>
              <a:cs typeface="Open Sans"/>
              <a:sym typeface="Open Sans"/>
            </a:endParaRPr>
          </a:p>
        </p:txBody>
      </p:sp>
      <p:sp>
        <p:nvSpPr>
          <p:cNvPr id="140" name="Google Shape;140;p3"/>
          <p:cNvSpPr/>
          <p:nvPr/>
        </p:nvSpPr>
        <p:spPr>
          <a:xfrm>
            <a:off x="1247775" y="1333500"/>
            <a:ext cx="5079000" cy="22671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152400" tIns="104775" rIns="152400" bIns="76200" anchor="t"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3"/>
          <p:cNvSpPr/>
          <p:nvPr/>
        </p:nvSpPr>
        <p:spPr>
          <a:xfrm>
            <a:off x="1466850" y="1466850"/>
            <a:ext cx="4800600" cy="342900"/>
          </a:xfrm>
          <a:prstGeom prst="rect">
            <a:avLst/>
          </a:prstGeom>
          <a:noFill/>
          <a:ln>
            <a:noFill/>
          </a:ln>
        </p:spPr>
        <p:txBody>
          <a:bodyPr spcFirstLastPara="1" wrap="square" lIns="0" tIns="0" rIns="152400" bIns="76200" anchor="t" anchorCtr="0">
            <a:normAutofit/>
          </a:bodyPr>
          <a:lstStyle/>
          <a:p>
            <a:pPr marL="0" marR="0" lvl="0" indent="0" algn="l" rtl="0">
              <a:lnSpc>
                <a:spcPct val="108000"/>
              </a:lnSpc>
              <a:spcBef>
                <a:spcPts val="0"/>
              </a:spcBef>
              <a:spcAft>
                <a:spcPts val="0"/>
              </a:spcAft>
              <a:buClr>
                <a:srgbClr val="0051B0"/>
              </a:buClr>
              <a:buSzPts val="1450"/>
              <a:buFont typeface="Open Sans"/>
              <a:buNone/>
            </a:pPr>
            <a:r>
              <a:rPr lang="pl-PL" sz="1800" b="1">
                <a:solidFill>
                  <a:srgbClr val="0051B0"/>
                </a:solidFill>
                <a:latin typeface="Open Sans"/>
                <a:ea typeface="Open Sans"/>
                <a:cs typeface="Open Sans"/>
                <a:sym typeface="Open Sans"/>
              </a:rPr>
              <a:t>PISA 2022: OSIĄGNIĘCIA</a:t>
            </a:r>
            <a:r>
              <a:rPr lang="pl-PL" sz="1800" b="0">
                <a:solidFill>
                  <a:srgbClr val="16324A"/>
                </a:solidFill>
                <a:latin typeface="Open Sans"/>
                <a:ea typeface="Open Sans"/>
                <a:cs typeface="Open Sans"/>
                <a:sym typeface="Open Sans"/>
              </a:rPr>
              <a:t> </a:t>
            </a:r>
            <a:r>
              <a:rPr lang="pl-PL" b="0">
                <a:solidFill>
                  <a:srgbClr val="16324A"/>
                </a:solidFill>
                <a:latin typeface="Open Sans"/>
                <a:ea typeface="Open Sans"/>
                <a:cs typeface="Open Sans"/>
                <a:sym typeface="Open Sans"/>
              </a:rPr>
              <a:t> co najmniej poziom 2</a:t>
            </a:r>
            <a:endParaRPr/>
          </a:p>
        </p:txBody>
      </p:sp>
      <p:sp>
        <p:nvSpPr>
          <p:cNvPr id="142" name="Google Shape;142;p3"/>
          <p:cNvSpPr/>
          <p:nvPr/>
        </p:nvSpPr>
        <p:spPr>
          <a:xfrm>
            <a:off x="1524000" y="1886688"/>
            <a:ext cx="4586514" cy="266700"/>
          </a:xfrm>
          <a:prstGeom prst="rect">
            <a:avLst/>
          </a:prstGeom>
          <a:noFill/>
          <a:ln>
            <a:noFill/>
          </a:ln>
        </p:spPr>
        <p:txBody>
          <a:bodyPr spcFirstLastPara="1" wrap="square" lIns="0" tIns="0" rIns="152400" bIns="76200" anchor="t" anchorCtr="0">
            <a:normAutofit fontScale="77500" lnSpcReduction="20000"/>
          </a:bodyPr>
          <a:lstStyle/>
          <a:p>
            <a:pPr marL="0" marR="0" lvl="0" indent="0" algn="l" rtl="0">
              <a:lnSpc>
                <a:spcPct val="108000"/>
              </a:lnSpc>
              <a:spcBef>
                <a:spcPts val="0"/>
              </a:spcBef>
              <a:spcAft>
                <a:spcPts val="0"/>
              </a:spcAft>
              <a:buClr>
                <a:srgbClr val="16324A"/>
              </a:buClr>
              <a:buSzPts val="1110"/>
              <a:buFont typeface="Open Sans"/>
              <a:buNone/>
            </a:pPr>
            <a:r>
              <a:rPr lang="pl-PL" b="0" dirty="0">
                <a:solidFill>
                  <a:srgbClr val="16324A"/>
                </a:solidFill>
                <a:latin typeface="Open Sans"/>
                <a:ea typeface="Open Sans"/>
                <a:cs typeface="Open Sans"/>
                <a:sym typeface="Open Sans"/>
              </a:rPr>
              <a:t>matematyka</a:t>
            </a:r>
            <a:r>
              <a:rPr lang="pl-PL" b="1" dirty="0">
                <a:solidFill>
                  <a:srgbClr val="0051B0"/>
                </a:solidFill>
                <a:latin typeface="Open Sans"/>
                <a:ea typeface="Open Sans"/>
                <a:cs typeface="Open Sans"/>
                <a:sym typeface="Open Sans"/>
              </a:rPr>
              <a:t>  </a:t>
            </a:r>
            <a:r>
              <a:rPr lang="pl-PL" sz="1200" b="1" dirty="0">
                <a:solidFill>
                  <a:srgbClr val="0051B0"/>
                </a:solidFill>
                <a:latin typeface="Open Sans"/>
                <a:ea typeface="Open Sans"/>
                <a:cs typeface="Open Sans"/>
                <a:sym typeface="Open Sans"/>
              </a:rPr>
              <a:t> </a:t>
            </a:r>
            <a:r>
              <a:rPr lang="pl-PL" sz="1203" b="1" dirty="0">
                <a:solidFill>
                  <a:srgbClr val="0051B0"/>
                </a:solidFill>
                <a:latin typeface="Open Sans"/>
                <a:ea typeface="Open Sans"/>
                <a:cs typeface="Open Sans"/>
                <a:sym typeface="Open Sans"/>
              </a:rPr>
              <a:t>		     </a:t>
            </a:r>
            <a:r>
              <a:rPr lang="pl-PL" sz="1800" b="1" dirty="0">
                <a:solidFill>
                  <a:srgbClr val="0051B0"/>
                </a:solidFill>
                <a:latin typeface="Open Sans"/>
                <a:ea typeface="Open Sans"/>
                <a:cs typeface="Open Sans"/>
                <a:sym typeface="Open Sans"/>
              </a:rPr>
              <a:t>77%</a:t>
            </a:r>
            <a:endParaRPr sz="1800" dirty="0"/>
          </a:p>
        </p:txBody>
      </p:sp>
      <p:sp>
        <p:nvSpPr>
          <p:cNvPr id="143" name="Google Shape;143;p3"/>
          <p:cNvSpPr/>
          <p:nvPr/>
        </p:nvSpPr>
        <p:spPr>
          <a:xfrm>
            <a:off x="1524000" y="2200275"/>
            <a:ext cx="2566988" cy="95250"/>
          </a:xfrm>
          <a:prstGeom prst="rect">
            <a:avLst/>
          </a:prstGeom>
          <a:solidFill>
            <a:srgbClr val="006FC4"/>
          </a:solidFill>
          <a:ln>
            <a:noFill/>
          </a:ln>
        </p:spPr>
        <p:txBody>
          <a:bodyPr spcFirstLastPara="1" wrap="square" lIns="0" tIns="0" rIns="0" bIns="0" anchor="t"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3"/>
          <p:cNvSpPr/>
          <p:nvPr/>
        </p:nvSpPr>
        <p:spPr>
          <a:xfrm>
            <a:off x="1523999" y="2442067"/>
            <a:ext cx="4586513" cy="266700"/>
          </a:xfrm>
          <a:prstGeom prst="rect">
            <a:avLst/>
          </a:prstGeom>
          <a:noFill/>
          <a:ln>
            <a:noFill/>
          </a:ln>
        </p:spPr>
        <p:txBody>
          <a:bodyPr spcFirstLastPara="1" wrap="square" lIns="0" tIns="0" rIns="152400" bIns="76200" anchor="t" anchorCtr="0">
            <a:normAutofit fontScale="77500" lnSpcReduction="20000"/>
          </a:bodyPr>
          <a:lstStyle/>
          <a:p>
            <a:pPr marL="0" marR="0" lvl="0" indent="0" algn="l" rtl="0">
              <a:lnSpc>
                <a:spcPct val="108000"/>
              </a:lnSpc>
              <a:spcBef>
                <a:spcPts val="0"/>
              </a:spcBef>
              <a:spcAft>
                <a:spcPts val="0"/>
              </a:spcAft>
              <a:buClr>
                <a:srgbClr val="16324A"/>
              </a:buClr>
              <a:buSzPts val="1110"/>
              <a:buFont typeface="Open Sans"/>
              <a:buNone/>
            </a:pPr>
            <a:r>
              <a:rPr lang="pl-PL" b="0" dirty="0">
                <a:solidFill>
                  <a:srgbClr val="16324A"/>
                </a:solidFill>
                <a:latin typeface="Open Sans"/>
                <a:ea typeface="Open Sans"/>
                <a:cs typeface="Open Sans"/>
                <a:sym typeface="Open Sans"/>
              </a:rPr>
              <a:t>czytanie</a:t>
            </a:r>
            <a:r>
              <a:rPr lang="pl-PL" b="1" dirty="0">
                <a:solidFill>
                  <a:srgbClr val="0051B0"/>
                </a:solidFill>
                <a:latin typeface="Open Sans"/>
                <a:ea typeface="Open Sans"/>
                <a:cs typeface="Open Sans"/>
                <a:sym typeface="Open Sans"/>
              </a:rPr>
              <a:t>			    </a:t>
            </a:r>
            <a:r>
              <a:rPr lang="pl-PL" sz="1800" b="1" dirty="0">
                <a:solidFill>
                  <a:srgbClr val="0051B0"/>
                </a:solidFill>
                <a:latin typeface="Open Sans"/>
                <a:ea typeface="Open Sans"/>
                <a:cs typeface="Open Sans"/>
                <a:sym typeface="Open Sans"/>
              </a:rPr>
              <a:t>78%</a:t>
            </a:r>
            <a:endParaRPr sz="1800" dirty="0"/>
          </a:p>
        </p:txBody>
      </p:sp>
      <p:sp>
        <p:nvSpPr>
          <p:cNvPr id="145" name="Google Shape;145;p3"/>
          <p:cNvSpPr/>
          <p:nvPr/>
        </p:nvSpPr>
        <p:spPr>
          <a:xfrm>
            <a:off x="1524000" y="2743200"/>
            <a:ext cx="2600325" cy="95250"/>
          </a:xfrm>
          <a:prstGeom prst="rect">
            <a:avLst/>
          </a:prstGeom>
          <a:solidFill>
            <a:srgbClr val="006F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1523999" y="2984992"/>
            <a:ext cx="4528457" cy="266700"/>
          </a:xfrm>
          <a:prstGeom prst="rect">
            <a:avLst/>
          </a:prstGeom>
          <a:noFill/>
          <a:ln>
            <a:noFill/>
          </a:ln>
        </p:spPr>
        <p:txBody>
          <a:bodyPr spcFirstLastPara="1" wrap="square" lIns="0" tIns="0" rIns="152400" bIns="76200" anchor="t" anchorCtr="0">
            <a:normAutofit fontScale="77500" lnSpcReduction="20000"/>
          </a:bodyPr>
          <a:lstStyle/>
          <a:p>
            <a:pPr marL="0" marR="0" lvl="0" indent="0" algn="l" rtl="0">
              <a:lnSpc>
                <a:spcPct val="108000"/>
              </a:lnSpc>
              <a:spcBef>
                <a:spcPts val="0"/>
              </a:spcBef>
              <a:spcAft>
                <a:spcPts val="0"/>
              </a:spcAft>
              <a:buClr>
                <a:srgbClr val="16324A"/>
              </a:buClr>
              <a:buSzPts val="1110"/>
              <a:buFont typeface="Open Sans"/>
              <a:buNone/>
            </a:pPr>
            <a:r>
              <a:rPr lang="pl-PL" b="0" dirty="0">
                <a:solidFill>
                  <a:srgbClr val="16324A"/>
                </a:solidFill>
                <a:latin typeface="Open Sans"/>
                <a:ea typeface="Open Sans"/>
                <a:cs typeface="Open Sans"/>
                <a:sym typeface="Open Sans"/>
              </a:rPr>
              <a:t>nauki przyrodnicze</a:t>
            </a:r>
            <a:r>
              <a:rPr lang="pl-PL" sz="1203" b="1" dirty="0">
                <a:solidFill>
                  <a:srgbClr val="0051B0"/>
                </a:solidFill>
                <a:latin typeface="Open Sans"/>
                <a:ea typeface="Open Sans"/>
                <a:cs typeface="Open Sans"/>
                <a:sym typeface="Open Sans"/>
              </a:rPr>
              <a:t>                                                       </a:t>
            </a:r>
            <a:r>
              <a:rPr lang="pl-PL" sz="1800" b="1" dirty="0">
                <a:solidFill>
                  <a:srgbClr val="0051B0"/>
                </a:solidFill>
                <a:latin typeface="Open Sans"/>
                <a:ea typeface="Open Sans"/>
                <a:cs typeface="Open Sans"/>
                <a:sym typeface="Open Sans"/>
              </a:rPr>
              <a:t>81%</a:t>
            </a:r>
            <a:endParaRPr sz="1800" dirty="0"/>
          </a:p>
        </p:txBody>
      </p:sp>
      <p:sp>
        <p:nvSpPr>
          <p:cNvPr id="147" name="Google Shape;147;p3"/>
          <p:cNvSpPr/>
          <p:nvPr/>
        </p:nvSpPr>
        <p:spPr>
          <a:xfrm>
            <a:off x="1524000" y="3286125"/>
            <a:ext cx="2700338" cy="95250"/>
          </a:xfrm>
          <a:prstGeom prst="rect">
            <a:avLst/>
          </a:prstGeom>
          <a:solidFill>
            <a:srgbClr val="006FC4"/>
          </a:solidFill>
          <a:ln>
            <a:noFill/>
          </a:ln>
        </p:spPr>
        <p:txBody>
          <a:bodyPr spcFirstLastPara="1" wrap="square" lIns="0" tIns="0" rIns="0" bIns="0" anchor="ctr"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3"/>
          <p:cNvSpPr/>
          <p:nvPr/>
        </p:nvSpPr>
        <p:spPr>
          <a:xfrm>
            <a:off x="6953250" y="1333500"/>
            <a:ext cx="5286375" cy="226695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152400" tIns="104775" rIns="152400" bIns="76200" anchor="t"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3"/>
          <p:cNvSpPr/>
          <p:nvPr/>
        </p:nvSpPr>
        <p:spPr>
          <a:xfrm>
            <a:off x="7191375" y="1466850"/>
            <a:ext cx="4762500" cy="34290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800" b="1">
                <a:solidFill>
                  <a:srgbClr val="003399"/>
                </a:solidFill>
                <a:latin typeface="Open Sans"/>
                <a:ea typeface="Open Sans"/>
                <a:cs typeface="Open Sans"/>
                <a:sym typeface="Open Sans"/>
              </a:rPr>
              <a:t>SYGNAŁY Z OBSZARU DOBROSTANU</a:t>
            </a:r>
            <a:endParaRPr sz="1800">
              <a:solidFill>
                <a:srgbClr val="003399"/>
              </a:solidFill>
              <a:latin typeface="Open Sans"/>
              <a:ea typeface="Open Sans"/>
              <a:cs typeface="Open Sans"/>
              <a:sym typeface="Open Sans"/>
            </a:endParaRPr>
          </a:p>
        </p:txBody>
      </p:sp>
      <p:sp>
        <p:nvSpPr>
          <p:cNvPr id="150" name="Google Shape;150;p3"/>
          <p:cNvSpPr/>
          <p:nvPr/>
        </p:nvSpPr>
        <p:spPr>
          <a:xfrm>
            <a:off x="7191375" y="1924050"/>
            <a:ext cx="4762500" cy="428625"/>
          </a:xfrm>
          <a:prstGeom prst="rect">
            <a:avLst/>
          </a:prstGeom>
          <a:noFill/>
          <a:ln>
            <a:noFill/>
          </a:ln>
        </p:spPr>
        <p:txBody>
          <a:bodyPr spcFirstLastPara="1" wrap="square" lIns="0" tIns="0" rIns="152400" bIns="76200" anchor="t" anchorCtr="0">
            <a:normAutofit/>
          </a:bodyPr>
          <a:lstStyle/>
          <a:p>
            <a:pPr marL="0" marR="0" lvl="0" indent="0" algn="l" rtl="0">
              <a:lnSpc>
                <a:spcPct val="108000"/>
              </a:lnSpc>
              <a:spcBef>
                <a:spcPts val="0"/>
              </a:spcBef>
              <a:spcAft>
                <a:spcPts val="0"/>
              </a:spcAft>
              <a:buClr>
                <a:srgbClr val="E84A5F"/>
              </a:buClr>
              <a:buSzPts val="1800"/>
              <a:buFont typeface="Open Sans"/>
              <a:buNone/>
            </a:pPr>
            <a:r>
              <a:rPr lang="pl-PL" sz="1800" b="1" dirty="0">
                <a:solidFill>
                  <a:srgbClr val="E84A5F"/>
                </a:solidFill>
                <a:latin typeface="Open Sans"/>
                <a:ea typeface="Open Sans"/>
                <a:cs typeface="Open Sans"/>
                <a:sym typeface="Open Sans"/>
              </a:rPr>
              <a:t>24% </a:t>
            </a:r>
            <a:r>
              <a:rPr lang="pl-PL" b="1" dirty="0">
                <a:solidFill>
                  <a:srgbClr val="E84A5F"/>
                </a:solidFill>
                <a:latin typeface="Open Sans"/>
                <a:ea typeface="Open Sans"/>
                <a:cs typeface="Open Sans"/>
                <a:sym typeface="Open Sans"/>
              </a:rPr>
              <a:t> </a:t>
            </a:r>
            <a:r>
              <a:rPr lang="pl-PL" b="0" dirty="0">
                <a:solidFill>
                  <a:srgbClr val="16324A"/>
                </a:solidFill>
                <a:latin typeface="Open Sans"/>
                <a:ea typeface="Open Sans"/>
                <a:cs typeface="Open Sans"/>
                <a:sym typeface="Open Sans"/>
              </a:rPr>
              <a:t>nie jest zadowolonych z życia</a:t>
            </a:r>
            <a:endParaRPr b="0" dirty="0">
              <a:solidFill>
                <a:srgbClr val="16324A"/>
              </a:solidFill>
              <a:latin typeface="Open Sans"/>
              <a:ea typeface="Open Sans"/>
              <a:cs typeface="Open Sans"/>
              <a:sym typeface="Open Sans"/>
            </a:endParaRPr>
          </a:p>
        </p:txBody>
      </p:sp>
      <p:sp>
        <p:nvSpPr>
          <p:cNvPr id="151" name="Google Shape;151;p3"/>
          <p:cNvSpPr/>
          <p:nvPr/>
        </p:nvSpPr>
        <p:spPr>
          <a:xfrm>
            <a:off x="7191375" y="2476500"/>
            <a:ext cx="4762500" cy="428625"/>
          </a:xfrm>
          <a:prstGeom prst="rect">
            <a:avLst/>
          </a:prstGeom>
          <a:noFill/>
          <a:ln>
            <a:noFill/>
          </a:ln>
        </p:spPr>
        <p:txBody>
          <a:bodyPr spcFirstLastPara="1" wrap="square" lIns="0" tIns="0" rIns="152400" bIns="76200" anchor="t" anchorCtr="0">
            <a:normAutofit/>
          </a:bodyPr>
          <a:lstStyle/>
          <a:p>
            <a:pPr marL="0" marR="0" lvl="0" indent="0" algn="l" rtl="0">
              <a:lnSpc>
                <a:spcPct val="108000"/>
              </a:lnSpc>
              <a:spcBef>
                <a:spcPts val="0"/>
              </a:spcBef>
              <a:spcAft>
                <a:spcPts val="0"/>
              </a:spcAft>
              <a:buClr>
                <a:srgbClr val="E84A5F"/>
              </a:buClr>
              <a:buSzPts val="1800"/>
              <a:buFont typeface="Open Sans"/>
              <a:buNone/>
            </a:pPr>
            <a:r>
              <a:rPr lang="pl-PL" sz="1800" b="1">
                <a:solidFill>
                  <a:srgbClr val="E84A5F"/>
                </a:solidFill>
                <a:latin typeface="Open Sans"/>
                <a:ea typeface="Open Sans"/>
                <a:cs typeface="Open Sans"/>
                <a:sym typeface="Open Sans"/>
              </a:rPr>
              <a:t>21%  </a:t>
            </a:r>
            <a:r>
              <a:rPr lang="pl-PL" b="0">
                <a:solidFill>
                  <a:srgbClr val="16324A"/>
                </a:solidFill>
                <a:latin typeface="Open Sans"/>
                <a:ea typeface="Open Sans"/>
                <a:cs typeface="Open Sans"/>
                <a:sym typeface="Open Sans"/>
              </a:rPr>
              <a:t>czuje się samotnie w szkole</a:t>
            </a:r>
            <a:endParaRPr sz="1600"/>
          </a:p>
        </p:txBody>
      </p:sp>
      <p:sp>
        <p:nvSpPr>
          <p:cNvPr id="152" name="Google Shape;152;p3"/>
          <p:cNvSpPr/>
          <p:nvPr/>
        </p:nvSpPr>
        <p:spPr>
          <a:xfrm>
            <a:off x="7191375" y="3028950"/>
            <a:ext cx="4762500" cy="428625"/>
          </a:xfrm>
          <a:prstGeom prst="rect">
            <a:avLst/>
          </a:prstGeom>
          <a:noFill/>
          <a:ln>
            <a:noFill/>
          </a:ln>
        </p:spPr>
        <p:txBody>
          <a:bodyPr spcFirstLastPara="1" wrap="square" lIns="0" tIns="0" rIns="152400" bIns="76200" anchor="t" anchorCtr="0">
            <a:normAutofit/>
          </a:bodyPr>
          <a:lstStyle/>
          <a:p>
            <a:pPr marL="0" marR="0" lvl="0" indent="0" algn="l" rtl="0">
              <a:lnSpc>
                <a:spcPct val="108000"/>
              </a:lnSpc>
              <a:spcBef>
                <a:spcPts val="0"/>
              </a:spcBef>
              <a:spcAft>
                <a:spcPts val="0"/>
              </a:spcAft>
              <a:buClr>
                <a:srgbClr val="E84A5F"/>
              </a:buClr>
              <a:buSzPts val="1800"/>
              <a:buFont typeface="Open Sans"/>
              <a:buNone/>
            </a:pPr>
            <a:r>
              <a:rPr lang="pl-PL" sz="1800" b="1">
                <a:solidFill>
                  <a:srgbClr val="E84A5F"/>
                </a:solidFill>
                <a:latin typeface="Open Sans"/>
                <a:ea typeface="Open Sans"/>
                <a:cs typeface="Open Sans"/>
                <a:sym typeface="Open Sans"/>
              </a:rPr>
              <a:t>36%  </a:t>
            </a:r>
            <a:r>
              <a:rPr lang="pl-PL" b="0">
                <a:solidFill>
                  <a:srgbClr val="16324A"/>
                </a:solidFill>
                <a:latin typeface="Open Sans"/>
                <a:ea typeface="Open Sans"/>
                <a:cs typeface="Open Sans"/>
                <a:sym typeface="Open Sans"/>
              </a:rPr>
              <a:t>nie czuje się częścią szkoły</a:t>
            </a:r>
            <a:endParaRPr/>
          </a:p>
        </p:txBody>
      </p:sp>
      <p:sp>
        <p:nvSpPr>
          <p:cNvPr id="153" name="Google Shape;153;p3"/>
          <p:cNvSpPr/>
          <p:nvPr/>
        </p:nvSpPr>
        <p:spPr>
          <a:xfrm>
            <a:off x="1676400" y="4736812"/>
            <a:ext cx="10077600" cy="400200"/>
          </a:xfrm>
          <a:prstGeom prst="rect">
            <a:avLst/>
          </a:prstGeom>
          <a:noFill/>
          <a:ln>
            <a:noFill/>
          </a:ln>
        </p:spPr>
        <p:txBody>
          <a:bodyPr spcFirstLastPara="1" wrap="square" lIns="0" tIns="0" rIns="152400" bIns="76200" anchor="t" anchorCtr="0">
            <a:normAutofit/>
          </a:bodyPr>
          <a:lstStyle/>
          <a:p>
            <a:pPr marL="0" marR="0" lvl="0" indent="0" algn="ctr" rtl="0">
              <a:lnSpc>
                <a:spcPct val="112000"/>
              </a:lnSpc>
              <a:spcBef>
                <a:spcPts val="0"/>
              </a:spcBef>
              <a:spcAft>
                <a:spcPts val="0"/>
              </a:spcAft>
              <a:buClr>
                <a:srgbClr val="607487"/>
              </a:buClr>
              <a:buSzPts val="850"/>
              <a:buFont typeface="Open Sans"/>
              <a:buNone/>
            </a:pPr>
            <a:r>
              <a:rPr lang="pl-PL" sz="850" b="0">
                <a:solidFill>
                  <a:srgbClr val="607487"/>
                </a:solidFill>
                <a:latin typeface="Open Sans"/>
                <a:ea typeface="Open Sans"/>
                <a:cs typeface="Open Sans"/>
                <a:sym typeface="Open Sans"/>
              </a:rPr>
              <a:t>Źródło: PISA 2022; wyniki edukacyjne pochodzą z testów kompetencji, a wskaźniki dobrostanu — z kwestionariusza ucznia.</a:t>
            </a:r>
            <a:endParaRPr sz="850">
              <a:solidFill>
                <a:srgbClr val="607487"/>
              </a:solidFill>
              <a:latin typeface="Open Sans"/>
              <a:ea typeface="Open Sans"/>
              <a:cs typeface="Open Sans"/>
              <a:sym typeface="Open Sans"/>
            </a:endParaRPr>
          </a:p>
        </p:txBody>
      </p:sp>
      <p:sp>
        <p:nvSpPr>
          <p:cNvPr id="154" name="Google Shape;154;p3"/>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a:solidFill>
                  <a:srgbClr val="FFFFFF"/>
                </a:solidFill>
                <a:latin typeface="Open Sans"/>
                <a:ea typeface="Open Sans"/>
                <a:cs typeface="Open Sans"/>
                <a:sym typeface="Open Sans"/>
              </a:rPr>
              <a:t>Osiągnięcia i dobrostan opisują różne wymiary funkcjonowania ucznia.</a:t>
            </a:r>
            <a:endParaRPr sz="1550">
              <a:solidFill>
                <a:srgbClr val="FFFFFF"/>
              </a:solidFill>
              <a:latin typeface="Open Sans"/>
              <a:ea typeface="Open Sans"/>
              <a:cs typeface="Open Sans"/>
              <a:sym typeface="Open Sans"/>
            </a:endParaRPr>
          </a:p>
        </p:txBody>
      </p:sp>
      <p:pic>
        <p:nvPicPr>
          <p:cNvPr id="155" name="Google Shape;155;p3"/>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4"/>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Co już wiemy o doświadczeniach uczniów z Ukrainy?</a:t>
            </a:r>
            <a:endParaRPr sz="2000">
              <a:solidFill>
                <a:srgbClr val="003399"/>
              </a:solidFill>
              <a:latin typeface="Open Sans"/>
              <a:ea typeface="Open Sans"/>
              <a:cs typeface="Open Sans"/>
              <a:sym typeface="Open Sans"/>
            </a:endParaRPr>
          </a:p>
        </p:txBody>
      </p:sp>
      <p:sp>
        <p:nvSpPr>
          <p:cNvPr id="162" name="Google Shape;162;p4"/>
          <p:cNvSpPr/>
          <p:nvPr/>
        </p:nvSpPr>
        <p:spPr>
          <a:xfrm>
            <a:off x="4686300" y="2857500"/>
            <a:ext cx="476250" cy="361950"/>
          </a:xfrm>
          <a:prstGeom prst="rightArrow">
            <a:avLst>
              <a:gd name="adj1" fmla="val 50000"/>
              <a:gd name="adj2" fmla="val 50000"/>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8207376" y="2857500"/>
            <a:ext cx="476250" cy="361950"/>
          </a:xfrm>
          <a:prstGeom prst="rightArrow">
            <a:avLst>
              <a:gd name="adj1" fmla="val 50000"/>
              <a:gd name="adj2" fmla="val 50000"/>
            </a:avLst>
          </a:prstGeom>
          <a:solidFill>
            <a:srgbClr val="6BB1E2"/>
          </a:solidFill>
          <a:ln>
            <a:noFill/>
          </a:ln>
        </p:spPr>
        <p:txBody>
          <a:bodyPr spcFirstLastPara="1" wrap="square" lIns="666750" tIns="133350" rIns="171450" bIns="0" anchor="t" anchorCtr="0">
            <a:normAutofit fontScale="25000" lnSpcReduction="20000"/>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4"/>
          <p:cNvSpPr/>
          <p:nvPr/>
        </p:nvSpPr>
        <p:spPr>
          <a:xfrm>
            <a:off x="1676400" y="1676400"/>
            <a:ext cx="2857500" cy="295275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47700" tIns="133350" rIns="133350" bIns="76200" anchor="t" anchorCtr="0">
            <a:normAutofit/>
          </a:bodyPr>
          <a:lstStyle/>
          <a:p>
            <a:pPr marL="0" marR="0" lvl="0" indent="0" algn="l" rtl="0">
              <a:lnSpc>
                <a:spcPct val="112000"/>
              </a:lnSpc>
              <a:spcBef>
                <a:spcPts val="0"/>
              </a:spcBef>
              <a:spcAft>
                <a:spcPts val="0"/>
              </a:spcAft>
              <a:buClr>
                <a:srgbClr val="003399"/>
              </a:buClr>
              <a:buSzPts val="1400"/>
              <a:buFont typeface="Open Sans"/>
              <a:buNone/>
            </a:pPr>
            <a:r>
              <a:rPr lang="pl-PL" sz="1400" b="1">
                <a:solidFill>
                  <a:srgbClr val="003399"/>
                </a:solidFill>
                <a:latin typeface="Open Sans"/>
                <a:ea typeface="Open Sans"/>
                <a:cs typeface="Open Sans"/>
                <a:sym typeface="Open Sans"/>
              </a:rPr>
              <a:t>OBCIĄŻENIE EMOCJONALNE</a:t>
            </a:r>
            <a:endParaRPr sz="140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250"/>
              <a:buFont typeface="Open Sans"/>
              <a:buNone/>
            </a:pPr>
            <a:endParaRPr sz="1250">
              <a:solidFill>
                <a:srgbClr val="16324A"/>
              </a:solidFill>
              <a:latin typeface="Open Sans"/>
              <a:ea typeface="Open Sans"/>
              <a:cs typeface="Open Sans"/>
              <a:sym typeface="Open Sans"/>
            </a:endParaRPr>
          </a:p>
          <a:p>
            <a:pPr marL="0" marR="0" lvl="0" indent="0" algn="l" rtl="0">
              <a:lnSpc>
                <a:spcPct val="115000"/>
              </a:lnSpc>
              <a:spcBef>
                <a:spcPts val="600"/>
              </a:spcBef>
              <a:spcAft>
                <a:spcPts val="0"/>
              </a:spcAft>
              <a:buClr>
                <a:srgbClr val="16324A"/>
              </a:buClr>
              <a:buSzPts val="1250"/>
              <a:buFont typeface="Open Sans"/>
              <a:buNone/>
            </a:pPr>
            <a:r>
              <a:rPr lang="pl-PL" sz="1350" b="0">
                <a:solidFill>
                  <a:srgbClr val="16324A"/>
                </a:solidFill>
                <a:latin typeface="Open Sans"/>
                <a:ea typeface="Open Sans"/>
                <a:cs typeface="Open Sans"/>
                <a:sym typeface="Open Sans"/>
              </a:rPr>
              <a:t>Może być istotnym elementem doświadczenia części uczniów.</a:t>
            </a:r>
            <a:endParaRPr sz="1350">
              <a:solidFill>
                <a:srgbClr val="16324A"/>
              </a:solidFill>
              <a:latin typeface="Open Sans"/>
              <a:ea typeface="Open Sans"/>
              <a:cs typeface="Open Sans"/>
              <a:sym typeface="Open Sans"/>
            </a:endParaRPr>
          </a:p>
        </p:txBody>
      </p:sp>
      <p:sp>
        <p:nvSpPr>
          <p:cNvPr id="165" name="Google Shape;165;p4"/>
          <p:cNvSpPr/>
          <p:nvPr/>
        </p:nvSpPr>
        <p:spPr>
          <a:xfrm>
            <a:off x="1828800" y="1828800"/>
            <a:ext cx="400050" cy="40005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300"/>
              <a:buFont typeface="Open Sans"/>
              <a:buNone/>
            </a:pPr>
            <a:r>
              <a:rPr lang="pl-PL" sz="1300" b="1">
                <a:solidFill>
                  <a:srgbClr val="FFFFFF"/>
                </a:solidFill>
                <a:latin typeface="Open Sans"/>
                <a:ea typeface="Open Sans"/>
                <a:cs typeface="Open Sans"/>
                <a:sym typeface="Open Sans"/>
              </a:rPr>
              <a:t>1</a:t>
            </a:r>
            <a:endParaRPr sz="1300">
              <a:solidFill>
                <a:srgbClr val="FFFFFF"/>
              </a:solidFill>
              <a:latin typeface="Open Sans"/>
              <a:ea typeface="Open Sans"/>
              <a:cs typeface="Open Sans"/>
              <a:sym typeface="Open Sans"/>
            </a:endParaRPr>
          </a:p>
        </p:txBody>
      </p:sp>
      <p:sp>
        <p:nvSpPr>
          <p:cNvPr id="166" name="Google Shape;166;p4"/>
          <p:cNvSpPr/>
          <p:nvPr/>
        </p:nvSpPr>
        <p:spPr>
          <a:xfrm>
            <a:off x="5200650" y="1676400"/>
            <a:ext cx="2857500" cy="295275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47700" tIns="133350" rIns="133350" bIns="76200" anchor="t" anchorCtr="0">
            <a:normAutofit/>
          </a:bodyPr>
          <a:lstStyle/>
          <a:p>
            <a:pPr marL="0" marR="0" lvl="0" indent="0" algn="l" rtl="0">
              <a:lnSpc>
                <a:spcPct val="112000"/>
              </a:lnSpc>
              <a:spcBef>
                <a:spcPts val="0"/>
              </a:spcBef>
              <a:spcAft>
                <a:spcPts val="0"/>
              </a:spcAft>
              <a:buClr>
                <a:srgbClr val="003399"/>
              </a:buClr>
              <a:buSzPts val="1400"/>
              <a:buFont typeface="Open Sans"/>
              <a:buNone/>
            </a:pPr>
            <a:r>
              <a:rPr lang="pl-PL" sz="1400" b="1">
                <a:solidFill>
                  <a:srgbClr val="003399"/>
                </a:solidFill>
                <a:latin typeface="Open Sans"/>
                <a:ea typeface="Open Sans"/>
                <a:cs typeface="Open Sans"/>
                <a:sym typeface="Open Sans"/>
              </a:rPr>
              <a:t>JĘZYK I ADAPTACJA</a:t>
            </a:r>
            <a:endParaRPr sz="140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250"/>
              <a:buFont typeface="Open Sans"/>
              <a:buNone/>
            </a:pPr>
            <a:endParaRPr sz="125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250"/>
              <a:buFont typeface="Open Sans"/>
              <a:buNone/>
            </a:pPr>
            <a:endParaRPr sz="1250">
              <a:solidFill>
                <a:srgbClr val="16324A"/>
              </a:solidFill>
              <a:latin typeface="Open Sans"/>
              <a:ea typeface="Open Sans"/>
              <a:cs typeface="Open Sans"/>
              <a:sym typeface="Open Sans"/>
            </a:endParaRPr>
          </a:p>
          <a:p>
            <a:pPr marL="0" marR="0" lvl="0" indent="0" algn="l" rtl="0">
              <a:lnSpc>
                <a:spcPct val="115000"/>
              </a:lnSpc>
              <a:spcBef>
                <a:spcPts val="600"/>
              </a:spcBef>
              <a:spcAft>
                <a:spcPts val="0"/>
              </a:spcAft>
              <a:buClr>
                <a:srgbClr val="16324A"/>
              </a:buClr>
              <a:buSzPts val="1250"/>
              <a:buFont typeface="Open Sans"/>
              <a:buNone/>
            </a:pPr>
            <a:r>
              <a:rPr lang="pl-PL" sz="1350" b="0">
                <a:solidFill>
                  <a:srgbClr val="16324A"/>
                </a:solidFill>
                <a:latin typeface="Open Sans"/>
                <a:ea typeface="Open Sans"/>
                <a:cs typeface="Open Sans"/>
                <a:sym typeface="Open Sans"/>
              </a:rPr>
              <a:t>Adaptacja do polskiego systemu edukacji może stanowić istotne wyzwanie.</a:t>
            </a:r>
            <a:endParaRPr sz="1350">
              <a:solidFill>
                <a:srgbClr val="16324A"/>
              </a:solidFill>
              <a:latin typeface="Open Sans"/>
              <a:ea typeface="Open Sans"/>
              <a:cs typeface="Open Sans"/>
              <a:sym typeface="Open Sans"/>
            </a:endParaRPr>
          </a:p>
        </p:txBody>
      </p:sp>
      <p:sp>
        <p:nvSpPr>
          <p:cNvPr id="167" name="Google Shape;167;p4"/>
          <p:cNvSpPr/>
          <p:nvPr/>
        </p:nvSpPr>
        <p:spPr>
          <a:xfrm>
            <a:off x="5353050" y="1828800"/>
            <a:ext cx="400050" cy="40005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300"/>
              <a:buFont typeface="Open Sans"/>
              <a:buNone/>
            </a:pPr>
            <a:r>
              <a:rPr lang="pl-PL" sz="1300" b="1">
                <a:solidFill>
                  <a:srgbClr val="FFFFFF"/>
                </a:solidFill>
                <a:latin typeface="Open Sans"/>
                <a:ea typeface="Open Sans"/>
                <a:cs typeface="Open Sans"/>
                <a:sym typeface="Open Sans"/>
              </a:rPr>
              <a:t>2</a:t>
            </a:r>
            <a:endParaRPr sz="1300">
              <a:solidFill>
                <a:srgbClr val="FFFFFF"/>
              </a:solidFill>
              <a:latin typeface="Open Sans"/>
              <a:ea typeface="Open Sans"/>
              <a:cs typeface="Open Sans"/>
              <a:sym typeface="Open Sans"/>
            </a:endParaRPr>
          </a:p>
        </p:txBody>
      </p:sp>
      <p:sp>
        <p:nvSpPr>
          <p:cNvPr id="168" name="Google Shape;168;p4"/>
          <p:cNvSpPr/>
          <p:nvPr/>
        </p:nvSpPr>
        <p:spPr>
          <a:xfrm>
            <a:off x="8743950" y="1676400"/>
            <a:ext cx="2857500" cy="295275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47700" tIns="133350" rIns="133350" bIns="76200" anchor="t" anchorCtr="0">
            <a:normAutofit/>
          </a:bodyPr>
          <a:lstStyle/>
          <a:p>
            <a:pPr marL="0" marR="0" lvl="0" indent="0" algn="l" rtl="0">
              <a:lnSpc>
                <a:spcPct val="112000"/>
              </a:lnSpc>
              <a:spcBef>
                <a:spcPts val="0"/>
              </a:spcBef>
              <a:spcAft>
                <a:spcPts val="0"/>
              </a:spcAft>
              <a:buClr>
                <a:srgbClr val="003399"/>
              </a:buClr>
              <a:buSzPts val="1400"/>
              <a:buFont typeface="Open Sans"/>
              <a:buNone/>
            </a:pPr>
            <a:r>
              <a:rPr lang="pl-PL" sz="1400" b="1">
                <a:solidFill>
                  <a:srgbClr val="003399"/>
                </a:solidFill>
                <a:latin typeface="Open Sans"/>
                <a:ea typeface="Open Sans"/>
                <a:cs typeface="Open Sans"/>
                <a:sym typeface="Open Sans"/>
              </a:rPr>
              <a:t>OCHRONNA ROLA SZKOŁY</a:t>
            </a:r>
            <a:endParaRPr sz="140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250"/>
              <a:buFont typeface="Open Sans"/>
              <a:buNone/>
            </a:pPr>
            <a:endParaRPr sz="1450">
              <a:solidFill>
                <a:srgbClr val="16324A"/>
              </a:solidFill>
              <a:latin typeface="Open Sans"/>
              <a:ea typeface="Open Sans"/>
              <a:cs typeface="Open Sans"/>
              <a:sym typeface="Open Sans"/>
            </a:endParaRPr>
          </a:p>
          <a:p>
            <a:pPr marL="0" marR="0" lvl="0" indent="0" algn="l" rtl="0">
              <a:lnSpc>
                <a:spcPct val="115000"/>
              </a:lnSpc>
              <a:spcBef>
                <a:spcPts val="600"/>
              </a:spcBef>
              <a:spcAft>
                <a:spcPts val="0"/>
              </a:spcAft>
              <a:buClr>
                <a:srgbClr val="16324A"/>
              </a:buClr>
              <a:buSzPts val="1250"/>
              <a:buFont typeface="Open Sans"/>
              <a:buNone/>
            </a:pPr>
            <a:r>
              <a:rPr lang="pl-PL" sz="1350" b="0">
                <a:solidFill>
                  <a:srgbClr val="16324A"/>
                </a:solidFill>
                <a:latin typeface="Open Sans"/>
                <a:ea typeface="Open Sans"/>
                <a:cs typeface="Open Sans"/>
                <a:sym typeface="Open Sans"/>
              </a:rPr>
              <a:t>Szkoła może zapewniać rutynę, kontakt </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z rówieśnikami </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i możliwość integracji.</a:t>
            </a:r>
            <a:endParaRPr sz="1350">
              <a:solidFill>
                <a:srgbClr val="16324A"/>
              </a:solidFill>
              <a:latin typeface="Open Sans"/>
              <a:ea typeface="Open Sans"/>
              <a:cs typeface="Open Sans"/>
              <a:sym typeface="Open Sans"/>
            </a:endParaRPr>
          </a:p>
        </p:txBody>
      </p:sp>
      <p:sp>
        <p:nvSpPr>
          <p:cNvPr id="169" name="Google Shape;169;p4"/>
          <p:cNvSpPr/>
          <p:nvPr/>
        </p:nvSpPr>
        <p:spPr>
          <a:xfrm>
            <a:off x="8896350" y="1828800"/>
            <a:ext cx="400050" cy="40005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003399"/>
              </a:buClr>
              <a:buSzPts val="1300"/>
              <a:buFont typeface="Open Sans"/>
              <a:buNone/>
            </a:pPr>
            <a:r>
              <a:rPr lang="pl-PL" sz="1300" b="1">
                <a:solidFill>
                  <a:srgbClr val="003399"/>
                </a:solidFill>
                <a:latin typeface="Open Sans"/>
                <a:ea typeface="Open Sans"/>
                <a:cs typeface="Open Sans"/>
                <a:sym typeface="Open Sans"/>
              </a:rPr>
              <a:t>3</a:t>
            </a:r>
            <a:endParaRPr sz="1300">
              <a:solidFill>
                <a:srgbClr val="003399"/>
              </a:solidFill>
              <a:latin typeface="Open Sans"/>
              <a:ea typeface="Open Sans"/>
              <a:cs typeface="Open Sans"/>
              <a:sym typeface="Open Sans"/>
            </a:endParaRPr>
          </a:p>
        </p:txBody>
      </p:sp>
      <p:sp>
        <p:nvSpPr>
          <p:cNvPr id="170" name="Google Shape;170;p4"/>
          <p:cNvSpPr/>
          <p:nvPr/>
        </p:nvSpPr>
        <p:spPr>
          <a:xfrm>
            <a:off x="1676400" y="4972050"/>
            <a:ext cx="10077450" cy="523875"/>
          </a:xfrm>
          <a:prstGeom prst="rect">
            <a:avLst/>
          </a:prstGeom>
          <a:noFill/>
          <a:ln>
            <a:noFill/>
          </a:ln>
        </p:spPr>
        <p:txBody>
          <a:bodyPr spcFirstLastPara="1" wrap="square" lIns="0" tIns="0" rIns="152400" bIns="76200" anchor="t" anchorCtr="0">
            <a:normAutofit/>
          </a:bodyPr>
          <a:lstStyle/>
          <a:p>
            <a:pPr marL="0" marR="0" lvl="0" indent="0" algn="ctr" rtl="0">
              <a:lnSpc>
                <a:spcPct val="112000"/>
              </a:lnSpc>
              <a:spcBef>
                <a:spcPts val="0"/>
              </a:spcBef>
              <a:spcAft>
                <a:spcPts val="0"/>
              </a:spcAft>
              <a:buClr>
                <a:srgbClr val="607487"/>
              </a:buClr>
              <a:buSzPts val="850"/>
              <a:buFont typeface="Open Sans"/>
              <a:buNone/>
            </a:pPr>
            <a:r>
              <a:rPr lang="pl-PL" sz="850" b="0">
                <a:solidFill>
                  <a:srgbClr val="607487"/>
                </a:solidFill>
                <a:latin typeface="Open Sans"/>
                <a:ea typeface="Open Sans"/>
                <a:cs typeface="Open Sans"/>
                <a:sym typeface="Open Sans"/>
              </a:rPr>
              <a:t>Źródło: badanie jakościowe UNICEF, Plan International i Save the Children, 2023; ponad 100 dzieci z Ukrainy i Polski — wyniki niereprezentatywne dla całej populacji.</a:t>
            </a:r>
            <a:endParaRPr sz="850">
              <a:solidFill>
                <a:srgbClr val="607487"/>
              </a:solidFill>
              <a:latin typeface="Open Sans"/>
              <a:ea typeface="Open Sans"/>
              <a:cs typeface="Open Sans"/>
              <a:sym typeface="Open Sans"/>
            </a:endParaRPr>
          </a:p>
        </p:txBody>
      </p:sp>
      <p:sp>
        <p:nvSpPr>
          <p:cNvPr id="171" name="Google Shape;171;p4"/>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a:solidFill>
                  <a:srgbClr val="FFFFFF"/>
                </a:solidFill>
                <a:latin typeface="Open Sans"/>
                <a:ea typeface="Open Sans"/>
                <a:cs typeface="Open Sans"/>
                <a:sym typeface="Open Sans"/>
              </a:rPr>
              <a:t>Badania wskazują ważne obszary doświadczeń, ale nie pozwalają określić ich skali ani porównać ich z doświadczeniami innych uczniów.</a:t>
            </a:r>
            <a:endParaRPr sz="1550">
              <a:solidFill>
                <a:srgbClr val="FFFFFF"/>
              </a:solidFill>
              <a:latin typeface="Open Sans"/>
              <a:ea typeface="Open Sans"/>
              <a:cs typeface="Open Sans"/>
              <a:sym typeface="Open Sans"/>
            </a:endParaRPr>
          </a:p>
        </p:txBody>
      </p:sp>
      <p:pic>
        <p:nvPicPr>
          <p:cNvPr id="172" name="Google Shape;172;p4"/>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5"/>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Doświadczenie migracji nie jest takie samo dla każdego</a:t>
            </a:r>
            <a:endParaRPr sz="2000">
              <a:solidFill>
                <a:srgbClr val="003399"/>
              </a:solidFill>
              <a:latin typeface="Open Sans"/>
              <a:ea typeface="Open Sans"/>
              <a:cs typeface="Open Sans"/>
              <a:sym typeface="Open Sans"/>
            </a:endParaRPr>
          </a:p>
        </p:txBody>
      </p:sp>
      <p:sp>
        <p:nvSpPr>
          <p:cNvPr id="179" name="Google Shape;179;p5"/>
          <p:cNvSpPr/>
          <p:nvPr/>
        </p:nvSpPr>
        <p:spPr>
          <a:xfrm>
            <a:off x="1676400" y="1028700"/>
            <a:ext cx="10077450" cy="577682"/>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1400"/>
              <a:buFont typeface="Open Sans"/>
              <a:buNone/>
            </a:pPr>
            <a:r>
              <a:rPr lang="pl-PL" sz="1400" b="1" dirty="0">
                <a:solidFill>
                  <a:srgbClr val="003399"/>
                </a:solidFill>
                <a:latin typeface="Open Sans"/>
                <a:ea typeface="Open Sans"/>
                <a:cs typeface="Open Sans"/>
                <a:sym typeface="Open Sans"/>
              </a:rPr>
              <a:t>Status migracyjny sam w sobie nie wyjaśnia dobrostanu. Znaczenie ma konfiguracja doświadczeń, zasobów </a:t>
            </a:r>
            <a:br>
              <a:rPr lang="pl-PL" sz="1400" b="1" dirty="0">
                <a:solidFill>
                  <a:srgbClr val="003399"/>
                </a:solidFill>
                <a:latin typeface="Open Sans"/>
                <a:ea typeface="Open Sans"/>
                <a:cs typeface="Open Sans"/>
                <a:sym typeface="Open Sans"/>
              </a:rPr>
            </a:br>
            <a:r>
              <a:rPr lang="pl-PL" sz="1400" b="1" dirty="0">
                <a:solidFill>
                  <a:srgbClr val="003399"/>
                </a:solidFill>
                <a:latin typeface="Open Sans"/>
                <a:ea typeface="Open Sans"/>
                <a:cs typeface="Open Sans"/>
                <a:sym typeface="Open Sans"/>
              </a:rPr>
              <a:t>i barier.</a:t>
            </a:r>
            <a:endParaRPr sz="1400" dirty="0">
              <a:solidFill>
                <a:srgbClr val="003399"/>
              </a:solidFill>
              <a:latin typeface="Open Sans"/>
              <a:ea typeface="Open Sans"/>
              <a:cs typeface="Open Sans"/>
              <a:sym typeface="Open Sans"/>
            </a:endParaRPr>
          </a:p>
        </p:txBody>
      </p:sp>
      <p:sp>
        <p:nvSpPr>
          <p:cNvPr id="180" name="Google Shape;180;p5"/>
          <p:cNvSpPr/>
          <p:nvPr/>
        </p:nvSpPr>
        <p:spPr>
          <a:xfrm>
            <a:off x="1676400" y="1762125"/>
            <a:ext cx="3467100" cy="13524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350"/>
              <a:buFont typeface="Open Sans"/>
              <a:buNone/>
            </a:pPr>
            <a:r>
              <a:rPr lang="pl-PL" sz="1350" b="1">
                <a:solidFill>
                  <a:srgbClr val="003399"/>
                </a:solidFill>
                <a:latin typeface="Open Sans"/>
                <a:ea typeface="Open Sans"/>
                <a:cs typeface="Open Sans"/>
                <a:sym typeface="Open Sans"/>
              </a:rPr>
              <a:t>HISTORIA MIGRACJI</a:t>
            </a:r>
            <a:endParaRPr sz="13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endParaRPr sz="112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r>
              <a:rPr lang="pl-PL" sz="1320" b="0">
                <a:solidFill>
                  <a:srgbClr val="16324A"/>
                </a:solidFill>
                <a:latin typeface="Open Sans"/>
                <a:ea typeface="Open Sans"/>
                <a:cs typeface="Open Sans"/>
                <a:sym typeface="Open Sans"/>
              </a:rPr>
              <a:t>długość pobytu • kraj pochodzenia • przymusowość migracji</a:t>
            </a:r>
            <a:endParaRPr sz="1320">
              <a:solidFill>
                <a:srgbClr val="16324A"/>
              </a:solidFill>
              <a:latin typeface="Open Sans"/>
              <a:ea typeface="Open Sans"/>
              <a:cs typeface="Open Sans"/>
              <a:sym typeface="Open Sans"/>
            </a:endParaRPr>
          </a:p>
        </p:txBody>
      </p:sp>
      <p:sp>
        <p:nvSpPr>
          <p:cNvPr id="181" name="Google Shape;181;p5"/>
          <p:cNvSpPr/>
          <p:nvPr/>
        </p:nvSpPr>
        <p:spPr>
          <a:xfrm>
            <a:off x="1819275" y="1914525"/>
            <a:ext cx="361950" cy="36195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82" name="Google Shape;182;p5"/>
          <p:cNvSpPr/>
          <p:nvPr/>
        </p:nvSpPr>
        <p:spPr>
          <a:xfrm>
            <a:off x="5275375" y="1762125"/>
            <a:ext cx="3467100" cy="13524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350"/>
              <a:buFont typeface="Open Sans"/>
              <a:buNone/>
            </a:pPr>
            <a:r>
              <a:rPr lang="pl-PL" sz="1350" b="1">
                <a:solidFill>
                  <a:srgbClr val="003399"/>
                </a:solidFill>
                <a:latin typeface="Open Sans"/>
                <a:ea typeface="Open Sans"/>
                <a:cs typeface="Open Sans"/>
                <a:sym typeface="Open Sans"/>
              </a:rPr>
              <a:t>EDUKACJA</a:t>
            </a:r>
            <a:endParaRPr sz="13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endParaRPr sz="112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r>
              <a:rPr lang="pl-PL" sz="1320" b="0">
                <a:solidFill>
                  <a:srgbClr val="16324A"/>
                </a:solidFill>
                <a:latin typeface="Open Sans"/>
                <a:ea typeface="Open Sans"/>
                <a:cs typeface="Open Sans"/>
                <a:sym typeface="Open Sans"/>
              </a:rPr>
              <a:t>wiek rozpoczęcia nauki w Polsce • wcześniejsza ścieżka edukacyjna</a:t>
            </a:r>
            <a:endParaRPr sz="1320">
              <a:solidFill>
                <a:srgbClr val="16324A"/>
              </a:solidFill>
              <a:latin typeface="Open Sans"/>
              <a:ea typeface="Open Sans"/>
              <a:cs typeface="Open Sans"/>
              <a:sym typeface="Open Sans"/>
            </a:endParaRPr>
          </a:p>
        </p:txBody>
      </p:sp>
      <p:sp>
        <p:nvSpPr>
          <p:cNvPr id="183" name="Google Shape;183;p5"/>
          <p:cNvSpPr/>
          <p:nvPr/>
        </p:nvSpPr>
        <p:spPr>
          <a:xfrm>
            <a:off x="5418250" y="1914525"/>
            <a:ext cx="362100" cy="36210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84" name="Google Shape;184;p5"/>
          <p:cNvSpPr/>
          <p:nvPr/>
        </p:nvSpPr>
        <p:spPr>
          <a:xfrm>
            <a:off x="8849442" y="1762125"/>
            <a:ext cx="3342600" cy="13524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350"/>
              <a:buFont typeface="Open Sans"/>
              <a:buNone/>
            </a:pPr>
            <a:r>
              <a:rPr lang="pl-PL" sz="1350" b="1">
                <a:solidFill>
                  <a:srgbClr val="003399"/>
                </a:solidFill>
                <a:latin typeface="Open Sans"/>
                <a:ea typeface="Open Sans"/>
                <a:cs typeface="Open Sans"/>
                <a:sym typeface="Open Sans"/>
              </a:rPr>
              <a:t>JĘZYK</a:t>
            </a:r>
            <a:endParaRPr sz="13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endParaRPr sz="112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r>
              <a:rPr lang="pl-PL" sz="1320" b="0">
                <a:solidFill>
                  <a:srgbClr val="16324A"/>
                </a:solidFill>
                <a:latin typeface="Open Sans"/>
                <a:ea typeface="Open Sans"/>
                <a:cs typeface="Open Sans"/>
                <a:sym typeface="Open Sans"/>
              </a:rPr>
              <a:t>język domowy • poziom znajomości języka polskiego</a:t>
            </a:r>
            <a:endParaRPr sz="1320">
              <a:solidFill>
                <a:srgbClr val="16324A"/>
              </a:solidFill>
              <a:latin typeface="Open Sans"/>
              <a:ea typeface="Open Sans"/>
              <a:cs typeface="Open Sans"/>
              <a:sym typeface="Open Sans"/>
            </a:endParaRPr>
          </a:p>
        </p:txBody>
      </p:sp>
      <p:sp>
        <p:nvSpPr>
          <p:cNvPr id="185" name="Google Shape;185;p5"/>
          <p:cNvSpPr/>
          <p:nvPr/>
        </p:nvSpPr>
        <p:spPr>
          <a:xfrm>
            <a:off x="8992317" y="1914525"/>
            <a:ext cx="362100" cy="36210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86" name="Google Shape;186;p5"/>
          <p:cNvSpPr/>
          <p:nvPr/>
        </p:nvSpPr>
        <p:spPr>
          <a:xfrm>
            <a:off x="3429000" y="3429000"/>
            <a:ext cx="3238500" cy="135255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350"/>
              <a:buFont typeface="Open Sans"/>
              <a:buNone/>
            </a:pPr>
            <a:r>
              <a:rPr lang="pl-PL" sz="1350" b="1">
                <a:solidFill>
                  <a:srgbClr val="003399"/>
                </a:solidFill>
                <a:latin typeface="Open Sans"/>
                <a:ea typeface="Open Sans"/>
                <a:cs typeface="Open Sans"/>
                <a:sym typeface="Open Sans"/>
              </a:rPr>
              <a:t>RODZINA</a:t>
            </a:r>
            <a:endParaRPr sz="13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endParaRPr sz="112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r>
              <a:rPr lang="pl-PL" sz="1320" b="0">
                <a:solidFill>
                  <a:srgbClr val="16324A"/>
                </a:solidFill>
                <a:latin typeface="Open Sans"/>
                <a:ea typeface="Open Sans"/>
                <a:cs typeface="Open Sans"/>
                <a:sym typeface="Open Sans"/>
              </a:rPr>
              <a:t>wsparcie • sytuacja materialna • zasoby opiekunów</a:t>
            </a:r>
            <a:endParaRPr sz="1320">
              <a:solidFill>
                <a:srgbClr val="16324A"/>
              </a:solidFill>
              <a:latin typeface="Open Sans"/>
              <a:ea typeface="Open Sans"/>
              <a:cs typeface="Open Sans"/>
              <a:sym typeface="Open Sans"/>
            </a:endParaRPr>
          </a:p>
        </p:txBody>
      </p:sp>
      <p:sp>
        <p:nvSpPr>
          <p:cNvPr id="187" name="Google Shape;187;p5"/>
          <p:cNvSpPr/>
          <p:nvPr/>
        </p:nvSpPr>
        <p:spPr>
          <a:xfrm>
            <a:off x="3571875" y="3581400"/>
            <a:ext cx="361950" cy="36195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88" name="Google Shape;188;p5"/>
          <p:cNvSpPr/>
          <p:nvPr/>
        </p:nvSpPr>
        <p:spPr>
          <a:xfrm>
            <a:off x="6953250" y="3429000"/>
            <a:ext cx="3467100" cy="13527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350"/>
              <a:buFont typeface="Open Sans"/>
              <a:buNone/>
            </a:pPr>
            <a:r>
              <a:rPr lang="pl-PL" sz="1350" b="1">
                <a:solidFill>
                  <a:srgbClr val="003399"/>
                </a:solidFill>
                <a:latin typeface="Open Sans"/>
                <a:ea typeface="Open Sans"/>
                <a:cs typeface="Open Sans"/>
                <a:sym typeface="Open Sans"/>
              </a:rPr>
              <a:t>SZKOŁA</a:t>
            </a:r>
            <a:endParaRPr sz="13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endParaRPr sz="1120">
              <a:solidFill>
                <a:srgbClr val="16324A"/>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120"/>
              <a:buFont typeface="Open Sans"/>
              <a:buNone/>
            </a:pPr>
            <a:r>
              <a:rPr lang="pl-PL" sz="1320" b="0">
                <a:solidFill>
                  <a:srgbClr val="16324A"/>
                </a:solidFill>
                <a:latin typeface="Open Sans"/>
                <a:ea typeface="Open Sans"/>
                <a:cs typeface="Open Sans"/>
                <a:sym typeface="Open Sans"/>
              </a:rPr>
              <a:t>relacje • poczucie bezpieczeństwa • praktyki nauczycielskie</a:t>
            </a:r>
            <a:endParaRPr sz="1320">
              <a:solidFill>
                <a:srgbClr val="16324A"/>
              </a:solidFill>
              <a:latin typeface="Open Sans"/>
              <a:ea typeface="Open Sans"/>
              <a:cs typeface="Open Sans"/>
              <a:sym typeface="Open Sans"/>
            </a:endParaRPr>
          </a:p>
        </p:txBody>
      </p:sp>
      <p:sp>
        <p:nvSpPr>
          <p:cNvPr id="189" name="Google Shape;189;p5"/>
          <p:cNvSpPr/>
          <p:nvPr/>
        </p:nvSpPr>
        <p:spPr>
          <a:xfrm>
            <a:off x="7096125" y="3581400"/>
            <a:ext cx="361950" cy="36195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190" name="Google Shape;190;p5"/>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dirty="0">
                <a:solidFill>
                  <a:srgbClr val="FFFFFF"/>
                </a:solidFill>
                <a:latin typeface="Open Sans"/>
                <a:ea typeface="Open Sans"/>
                <a:cs typeface="Open Sans"/>
                <a:sym typeface="Open Sans"/>
              </a:rPr>
              <a:t>Badanie ma pokazać konfiguracje doświadczeń, zasobów i barier – bez traktowania uczniów </a:t>
            </a:r>
            <a:br>
              <a:rPr lang="pl-PL" sz="1550" b="1" dirty="0">
                <a:solidFill>
                  <a:srgbClr val="FFFFFF"/>
                </a:solidFill>
                <a:latin typeface="Open Sans"/>
                <a:ea typeface="Open Sans"/>
                <a:cs typeface="Open Sans"/>
                <a:sym typeface="Open Sans"/>
              </a:rPr>
            </a:br>
            <a:r>
              <a:rPr lang="pl-PL" sz="1550" b="1" dirty="0">
                <a:solidFill>
                  <a:srgbClr val="FFFFFF"/>
                </a:solidFill>
                <a:latin typeface="Open Sans"/>
                <a:ea typeface="Open Sans"/>
                <a:cs typeface="Open Sans"/>
                <a:sym typeface="Open Sans"/>
              </a:rPr>
              <a:t>z doświadczeniem migracji jako jednej grupy.</a:t>
            </a:r>
            <a:endParaRPr sz="1550" dirty="0">
              <a:solidFill>
                <a:srgbClr val="FFFFFF"/>
              </a:solidFill>
              <a:latin typeface="Open Sans"/>
              <a:ea typeface="Open Sans"/>
              <a:cs typeface="Open Sans"/>
              <a:sym typeface="Open Sans"/>
            </a:endParaRPr>
          </a:p>
        </p:txBody>
      </p:sp>
      <p:pic>
        <p:nvPicPr>
          <p:cNvPr id="191" name="Google Shape;191;p5"/>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6"/>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Jak ujmujemy dobrostan w badaniu "Przyjazna szkoła"</a:t>
            </a:r>
            <a:endParaRPr sz="2000"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2000"/>
              <a:buFont typeface="Open Sans"/>
              <a:buNone/>
            </a:pPr>
            <a:endParaRPr sz="2000" b="1">
              <a:solidFill>
                <a:srgbClr val="003399"/>
              </a:solidFill>
              <a:latin typeface="Open Sans"/>
              <a:ea typeface="Open Sans"/>
              <a:cs typeface="Open Sans"/>
              <a:sym typeface="Open Sans"/>
            </a:endParaRPr>
          </a:p>
        </p:txBody>
      </p:sp>
      <p:sp>
        <p:nvSpPr>
          <p:cNvPr id="198" name="Google Shape;198;p6"/>
          <p:cNvSpPr/>
          <p:nvPr/>
        </p:nvSpPr>
        <p:spPr>
          <a:xfrm>
            <a:off x="1554400" y="1257300"/>
            <a:ext cx="2606100" cy="27813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09600" tIns="133350" rIns="133350" bIns="76200" anchor="t" anchorCtr="0">
            <a:normAutofit/>
          </a:bodyPr>
          <a:lstStyle/>
          <a:p>
            <a:pPr marL="0" marR="0" lvl="0" indent="0" algn="l" rtl="0">
              <a:lnSpc>
                <a:spcPct val="112000"/>
              </a:lnSpc>
              <a:spcBef>
                <a:spcPts val="0"/>
              </a:spcBef>
              <a:spcAft>
                <a:spcPts val="0"/>
              </a:spcAft>
              <a:buClr>
                <a:srgbClr val="003399"/>
              </a:buClr>
              <a:buSzPts val="1320"/>
              <a:buFont typeface="Open Sans"/>
              <a:buNone/>
            </a:pPr>
            <a:r>
              <a:rPr lang="pl-PL" sz="1420" b="1">
                <a:solidFill>
                  <a:srgbClr val="003399"/>
                </a:solidFill>
                <a:latin typeface="Open Sans"/>
                <a:ea typeface="Open Sans"/>
                <a:cs typeface="Open Sans"/>
                <a:sym typeface="Open Sans"/>
              </a:rPr>
              <a:t>WARUNKI SZKOLNE</a:t>
            </a:r>
            <a:endParaRPr sz="1420"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1320"/>
              <a:buFont typeface="Open Sans"/>
              <a:buNone/>
            </a:pPr>
            <a:endParaRPr sz="1320" b="1">
              <a:solidFill>
                <a:srgbClr val="003399"/>
              </a:solidFill>
              <a:latin typeface="Open Sans"/>
              <a:ea typeface="Open Sans"/>
              <a:cs typeface="Open Sans"/>
              <a:sym typeface="Open Sans"/>
            </a:endParaRPr>
          </a:p>
          <a:p>
            <a:pPr marL="0" marR="0" lvl="0" indent="-209550" algn="l" rtl="0">
              <a:lnSpc>
                <a:spcPct val="112000"/>
              </a:lnSpc>
              <a:spcBef>
                <a:spcPts val="60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środowisko szkoły</a:t>
            </a:r>
            <a:endParaRPr sz="135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bezpieczeństwo </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i reakcje na przemoc</a:t>
            </a:r>
            <a:endParaRPr sz="135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a:solidFill>
                  <a:srgbClr val="16324A"/>
                </a:solidFill>
                <a:latin typeface="Open Sans"/>
                <a:ea typeface="Open Sans"/>
                <a:cs typeface="Open Sans"/>
                <a:sym typeface="Open Sans"/>
              </a:rPr>
              <a:t>wspierające </a:t>
            </a:r>
            <a:r>
              <a:rPr lang="pl-PL" sz="1350" b="0">
                <a:solidFill>
                  <a:srgbClr val="16324A"/>
                </a:solidFill>
                <a:latin typeface="Open Sans"/>
                <a:ea typeface="Open Sans"/>
                <a:cs typeface="Open Sans"/>
                <a:sym typeface="Open Sans"/>
              </a:rPr>
              <a:t>praktyki nauczycielskie</a:t>
            </a:r>
            <a:endParaRPr sz="1350">
              <a:solidFill>
                <a:srgbClr val="16324A"/>
              </a:solidFill>
              <a:latin typeface="Open Sans"/>
              <a:ea typeface="Open Sans"/>
              <a:cs typeface="Open Sans"/>
              <a:sym typeface="Open Sans"/>
            </a:endParaRPr>
          </a:p>
        </p:txBody>
      </p:sp>
      <p:sp>
        <p:nvSpPr>
          <p:cNvPr id="199" name="Google Shape;199;p6"/>
          <p:cNvSpPr/>
          <p:nvPr/>
        </p:nvSpPr>
        <p:spPr>
          <a:xfrm>
            <a:off x="1732096" y="1409700"/>
            <a:ext cx="362100" cy="3621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200" name="Google Shape;200;p6"/>
          <p:cNvSpPr/>
          <p:nvPr/>
        </p:nvSpPr>
        <p:spPr>
          <a:xfrm>
            <a:off x="4248150" y="1257300"/>
            <a:ext cx="2449800" cy="27813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09600" tIns="133350" rIns="133350" bIns="76200" anchor="t" anchorCtr="0">
            <a:normAutofit/>
          </a:bodyPr>
          <a:lstStyle/>
          <a:p>
            <a:pPr marL="0" marR="0" lvl="0" indent="0" algn="l" rtl="0">
              <a:lnSpc>
                <a:spcPct val="112000"/>
              </a:lnSpc>
              <a:spcBef>
                <a:spcPts val="0"/>
              </a:spcBef>
              <a:spcAft>
                <a:spcPts val="0"/>
              </a:spcAft>
              <a:buClr>
                <a:srgbClr val="003399"/>
              </a:buClr>
              <a:buSzPts val="1320"/>
              <a:buFont typeface="Open Sans"/>
              <a:buNone/>
            </a:pPr>
            <a:r>
              <a:rPr lang="pl-PL" sz="1420" b="1">
                <a:solidFill>
                  <a:srgbClr val="003399"/>
                </a:solidFill>
                <a:latin typeface="Open Sans"/>
                <a:ea typeface="Open Sans"/>
                <a:cs typeface="Open Sans"/>
                <a:sym typeface="Open Sans"/>
              </a:rPr>
              <a:t>RELACJE SPOŁECZNE</a:t>
            </a:r>
            <a:endParaRPr sz="1420">
              <a:solidFill>
                <a:srgbClr val="003399"/>
              </a:solidFill>
              <a:latin typeface="Open Sans"/>
              <a:ea typeface="Open Sans"/>
              <a:cs typeface="Open Sans"/>
              <a:sym typeface="Open Sans"/>
            </a:endParaRPr>
          </a:p>
          <a:p>
            <a:pPr marL="0" marR="0" lvl="0" indent="-209550" algn="l" rtl="0">
              <a:lnSpc>
                <a:spcPct val="112000"/>
              </a:lnSpc>
              <a:spcBef>
                <a:spcPts val="1000"/>
              </a:spcBef>
              <a:spcAft>
                <a:spcPts val="0"/>
              </a:spcAft>
              <a:buClr>
                <a:srgbClr val="16324A"/>
              </a:buClr>
              <a:buSzPts val="1350"/>
              <a:buFont typeface="Arial"/>
              <a:buChar char="•"/>
            </a:pPr>
            <a:r>
              <a:rPr lang="pl-PL" sz="1350">
                <a:solidFill>
                  <a:srgbClr val="16324A"/>
                </a:solidFill>
                <a:latin typeface="Open Sans"/>
                <a:ea typeface="Open Sans"/>
                <a:cs typeface="Open Sans"/>
                <a:sym typeface="Open Sans"/>
              </a:rPr>
              <a:t>relacje z </a:t>
            </a:r>
            <a:r>
              <a:rPr lang="pl-PL" sz="1350" b="0">
                <a:solidFill>
                  <a:srgbClr val="16324A"/>
                </a:solidFill>
                <a:latin typeface="Open Sans"/>
                <a:ea typeface="Open Sans"/>
                <a:cs typeface="Open Sans"/>
                <a:sym typeface="Open Sans"/>
              </a:rPr>
              <a:t>rówieśni</a:t>
            </a:r>
            <a:r>
              <a:rPr lang="pl-PL" sz="1350">
                <a:solidFill>
                  <a:srgbClr val="16324A"/>
                </a:solidFill>
                <a:latin typeface="Open Sans"/>
                <a:ea typeface="Open Sans"/>
                <a:cs typeface="Open Sans"/>
                <a:sym typeface="Open Sans"/>
              </a:rPr>
              <a:t>kami</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i nauczyciel</a:t>
            </a:r>
            <a:r>
              <a:rPr lang="pl-PL" sz="1350">
                <a:solidFill>
                  <a:srgbClr val="16324A"/>
                </a:solidFill>
                <a:latin typeface="Open Sans"/>
                <a:ea typeface="Open Sans"/>
                <a:cs typeface="Open Sans"/>
                <a:sym typeface="Open Sans"/>
              </a:rPr>
              <a:t>ami</a:t>
            </a:r>
            <a:endParaRPr sz="135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przynależność </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i samotność</a:t>
            </a:r>
            <a:endParaRPr sz="135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przemoc </a:t>
            </a:r>
            <a:br>
              <a:rPr lang="pl-PL" sz="1350" b="0">
                <a:solidFill>
                  <a:srgbClr val="16324A"/>
                </a:solidFill>
                <a:latin typeface="Open Sans"/>
                <a:ea typeface="Open Sans"/>
                <a:cs typeface="Open Sans"/>
                <a:sym typeface="Open Sans"/>
              </a:rPr>
            </a:br>
            <a:r>
              <a:rPr lang="pl-PL" sz="1350" b="0">
                <a:solidFill>
                  <a:srgbClr val="16324A"/>
                </a:solidFill>
                <a:latin typeface="Open Sans"/>
                <a:ea typeface="Open Sans"/>
                <a:cs typeface="Open Sans"/>
                <a:sym typeface="Open Sans"/>
              </a:rPr>
              <a:t>i cyberprzemoc</a:t>
            </a:r>
            <a:endParaRPr sz="1350">
              <a:solidFill>
                <a:srgbClr val="16324A"/>
              </a:solidFill>
              <a:latin typeface="Open Sans"/>
              <a:ea typeface="Open Sans"/>
              <a:cs typeface="Open Sans"/>
              <a:sym typeface="Open Sans"/>
            </a:endParaRPr>
          </a:p>
        </p:txBody>
      </p:sp>
      <p:sp>
        <p:nvSpPr>
          <p:cNvPr id="201" name="Google Shape;201;p6"/>
          <p:cNvSpPr/>
          <p:nvPr/>
        </p:nvSpPr>
        <p:spPr>
          <a:xfrm>
            <a:off x="4391025" y="1409700"/>
            <a:ext cx="361950" cy="36195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202" name="Google Shape;202;p6"/>
          <p:cNvSpPr/>
          <p:nvPr/>
        </p:nvSpPr>
        <p:spPr>
          <a:xfrm>
            <a:off x="6809987" y="1257300"/>
            <a:ext cx="2738100" cy="27813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09600" tIns="133350" rIns="133350" bIns="76200" anchor="t" anchorCtr="0">
            <a:normAutofit fontScale="92500"/>
          </a:bodyPr>
          <a:lstStyle/>
          <a:p>
            <a:pPr marL="0" marR="0" lvl="0" indent="0" algn="l" rtl="0">
              <a:lnSpc>
                <a:spcPct val="112000"/>
              </a:lnSpc>
              <a:spcBef>
                <a:spcPts val="0"/>
              </a:spcBef>
              <a:spcAft>
                <a:spcPts val="0"/>
              </a:spcAft>
              <a:buClr>
                <a:srgbClr val="003399"/>
              </a:buClr>
              <a:buSzPts val="1120"/>
              <a:buFont typeface="Open Sans"/>
              <a:buNone/>
            </a:pPr>
            <a:r>
              <a:rPr lang="pl-PL" sz="1420" b="1" dirty="0">
                <a:solidFill>
                  <a:srgbClr val="003399"/>
                </a:solidFill>
                <a:latin typeface="Open Sans"/>
                <a:ea typeface="Open Sans"/>
                <a:cs typeface="Open Sans"/>
                <a:sym typeface="Open Sans"/>
              </a:rPr>
              <a:t>SAMOREALIZACJA</a:t>
            </a:r>
            <a:endParaRPr sz="1420" b="1" dirty="0">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1120"/>
              <a:buFont typeface="Open Sans"/>
              <a:buNone/>
            </a:pPr>
            <a:endParaRPr sz="1320" b="1" dirty="0">
              <a:solidFill>
                <a:srgbClr val="003399"/>
              </a:solidFill>
              <a:latin typeface="Open Sans"/>
              <a:ea typeface="Open Sans"/>
              <a:cs typeface="Open Sans"/>
              <a:sym typeface="Open Sans"/>
            </a:endParaRPr>
          </a:p>
          <a:p>
            <a:pPr marL="0" marR="0" lvl="0" indent="-209550" algn="l" rtl="0">
              <a:lnSpc>
                <a:spcPct val="112000"/>
              </a:lnSpc>
              <a:spcBef>
                <a:spcPts val="600"/>
              </a:spcBef>
              <a:spcAft>
                <a:spcPts val="0"/>
              </a:spcAft>
              <a:buClr>
                <a:srgbClr val="16324A"/>
              </a:buClr>
              <a:buSzPts val="1350"/>
              <a:buFont typeface="Arial"/>
              <a:buChar char="•"/>
            </a:pPr>
            <a:r>
              <a:rPr lang="pl-PL" sz="1350" dirty="0">
                <a:solidFill>
                  <a:srgbClr val="16324A"/>
                </a:solidFill>
                <a:latin typeface="Open Sans"/>
                <a:ea typeface="Open Sans"/>
                <a:cs typeface="Open Sans"/>
                <a:sym typeface="Open Sans"/>
              </a:rPr>
              <a:t>poczucie </a:t>
            </a:r>
            <a:r>
              <a:rPr lang="pl-PL" sz="1350" b="0" dirty="0">
                <a:solidFill>
                  <a:srgbClr val="16324A"/>
                </a:solidFill>
                <a:latin typeface="Open Sans"/>
                <a:ea typeface="Open Sans"/>
                <a:cs typeface="Open Sans"/>
                <a:sym typeface="Open Sans"/>
              </a:rPr>
              <a:t>własn</a:t>
            </a:r>
            <a:r>
              <a:rPr lang="pl-PL" sz="1350" dirty="0">
                <a:solidFill>
                  <a:srgbClr val="16324A"/>
                </a:solidFill>
                <a:latin typeface="Open Sans"/>
                <a:ea typeface="Open Sans"/>
                <a:cs typeface="Open Sans"/>
                <a:sym typeface="Open Sans"/>
              </a:rPr>
              <a:t>ej</a:t>
            </a:r>
            <a:r>
              <a:rPr lang="pl-PL" sz="1350" b="0" dirty="0">
                <a:solidFill>
                  <a:srgbClr val="16324A"/>
                </a:solidFill>
                <a:latin typeface="Open Sans"/>
                <a:ea typeface="Open Sans"/>
                <a:cs typeface="Open Sans"/>
                <a:sym typeface="Open Sans"/>
              </a:rPr>
              <a:t> wartoś</a:t>
            </a:r>
            <a:r>
              <a:rPr lang="pl-PL" sz="1350" dirty="0">
                <a:solidFill>
                  <a:srgbClr val="16324A"/>
                </a:solidFill>
                <a:latin typeface="Open Sans"/>
                <a:ea typeface="Open Sans"/>
                <a:cs typeface="Open Sans"/>
                <a:sym typeface="Open Sans"/>
              </a:rPr>
              <a:t>ci</a:t>
            </a:r>
            <a:r>
              <a:rPr lang="pl-PL" sz="1350" b="0" dirty="0">
                <a:solidFill>
                  <a:srgbClr val="16324A"/>
                </a:solidFill>
                <a:latin typeface="Open Sans"/>
                <a:ea typeface="Open Sans"/>
                <a:cs typeface="Open Sans"/>
                <a:sym typeface="Open Sans"/>
              </a:rPr>
              <a:t> i </a:t>
            </a:r>
            <a:r>
              <a:rPr lang="pl-PL" sz="1350" b="0" dirty="0" err="1">
                <a:solidFill>
                  <a:srgbClr val="16324A"/>
                </a:solidFill>
                <a:latin typeface="Open Sans"/>
                <a:ea typeface="Open Sans"/>
                <a:cs typeface="Open Sans"/>
                <a:sym typeface="Open Sans"/>
              </a:rPr>
              <a:t>samoskutecznoś</a:t>
            </a:r>
            <a:r>
              <a:rPr lang="pl-PL" sz="1350" dirty="0" err="1">
                <a:solidFill>
                  <a:srgbClr val="16324A"/>
                </a:solidFill>
                <a:latin typeface="Open Sans"/>
                <a:ea typeface="Open Sans"/>
                <a:cs typeface="Open Sans"/>
                <a:sym typeface="Open Sans"/>
              </a:rPr>
              <a:t>ci</a:t>
            </a:r>
            <a:endParaRPr sz="1350" dirty="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dirty="0">
                <a:solidFill>
                  <a:srgbClr val="16324A"/>
                </a:solidFill>
                <a:latin typeface="Open Sans"/>
                <a:ea typeface="Open Sans"/>
                <a:cs typeface="Open Sans"/>
                <a:sym typeface="Open Sans"/>
              </a:rPr>
              <a:t>sprawczość uczniowska</a:t>
            </a:r>
            <a:endParaRPr sz="1350" dirty="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dirty="0">
                <a:solidFill>
                  <a:srgbClr val="16324A"/>
                </a:solidFill>
                <a:latin typeface="Open Sans"/>
                <a:ea typeface="Open Sans"/>
                <a:cs typeface="Open Sans"/>
                <a:sym typeface="Open Sans"/>
              </a:rPr>
              <a:t>radość z uczenia się</a:t>
            </a:r>
            <a:endParaRPr sz="1350" dirty="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dirty="0">
                <a:solidFill>
                  <a:srgbClr val="16324A"/>
                </a:solidFill>
                <a:latin typeface="Open Sans"/>
                <a:ea typeface="Open Sans"/>
                <a:cs typeface="Open Sans"/>
                <a:sym typeface="Open Sans"/>
              </a:rPr>
              <a:t>obraz siebie jako ucznia</a:t>
            </a:r>
            <a:endParaRPr sz="1350" b="0" dirty="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Open Sans"/>
              <a:buChar char="•"/>
            </a:pPr>
            <a:r>
              <a:rPr lang="pl-PL" sz="1350" dirty="0">
                <a:solidFill>
                  <a:srgbClr val="16324A"/>
                </a:solidFill>
                <a:latin typeface="Open Sans"/>
                <a:ea typeface="Open Sans"/>
                <a:cs typeface="Open Sans"/>
                <a:sym typeface="Open Sans"/>
              </a:rPr>
              <a:t>kompetencje w relacjach społecznych</a:t>
            </a:r>
            <a:endParaRPr sz="1350" dirty="0">
              <a:solidFill>
                <a:srgbClr val="16324A"/>
              </a:solidFill>
              <a:latin typeface="Open Sans"/>
              <a:ea typeface="Open Sans"/>
              <a:cs typeface="Open Sans"/>
              <a:sym typeface="Open Sans"/>
            </a:endParaRPr>
          </a:p>
        </p:txBody>
      </p:sp>
      <p:sp>
        <p:nvSpPr>
          <p:cNvPr id="203" name="Google Shape;203;p6"/>
          <p:cNvSpPr/>
          <p:nvPr/>
        </p:nvSpPr>
        <p:spPr>
          <a:xfrm>
            <a:off x="7000137" y="1409700"/>
            <a:ext cx="362100" cy="36210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204" name="Google Shape;204;p6"/>
          <p:cNvSpPr/>
          <p:nvPr/>
        </p:nvSpPr>
        <p:spPr>
          <a:xfrm>
            <a:off x="9647149" y="1257300"/>
            <a:ext cx="2502000" cy="27813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09600" tIns="133350" rIns="133350" bIns="76200" anchor="t" anchorCtr="0">
            <a:normAutofit/>
          </a:bodyPr>
          <a:lstStyle/>
          <a:p>
            <a:pPr marL="0" marR="0" lvl="0" indent="0" algn="l" rtl="0">
              <a:lnSpc>
                <a:spcPct val="112000"/>
              </a:lnSpc>
              <a:spcBef>
                <a:spcPts val="0"/>
              </a:spcBef>
              <a:spcAft>
                <a:spcPts val="0"/>
              </a:spcAft>
              <a:buClr>
                <a:srgbClr val="003399"/>
              </a:buClr>
              <a:buSzPts val="1320"/>
              <a:buFont typeface="Open Sans"/>
              <a:buNone/>
            </a:pPr>
            <a:r>
              <a:rPr lang="pl-PL" b="1">
                <a:solidFill>
                  <a:srgbClr val="003399"/>
                </a:solidFill>
                <a:latin typeface="Open Sans"/>
                <a:ea typeface="Open Sans"/>
                <a:cs typeface="Open Sans"/>
                <a:sym typeface="Open Sans"/>
              </a:rPr>
              <a:t>ZDROWIE</a:t>
            </a:r>
            <a:endParaRPr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1320"/>
              <a:buFont typeface="Open Sans"/>
              <a:buNone/>
            </a:pPr>
            <a:endParaRPr sz="1300" b="1">
              <a:solidFill>
                <a:srgbClr val="003399"/>
              </a:solidFill>
              <a:latin typeface="Open Sans"/>
              <a:ea typeface="Open Sans"/>
              <a:cs typeface="Open Sans"/>
              <a:sym typeface="Open Sans"/>
            </a:endParaRPr>
          </a:p>
          <a:p>
            <a:pPr marL="0" marR="0" lvl="0" indent="-209550" algn="l" rtl="0">
              <a:lnSpc>
                <a:spcPct val="112000"/>
              </a:lnSpc>
              <a:spcBef>
                <a:spcPts val="60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witalność</a:t>
            </a:r>
            <a:endParaRPr sz="1350" b="0">
              <a:solidFill>
                <a:srgbClr val="16324A"/>
              </a:solidFill>
              <a:latin typeface="Open Sans"/>
              <a:ea typeface="Open Sans"/>
              <a:cs typeface="Open Sans"/>
              <a:sym typeface="Open Sans"/>
            </a:endParaRPr>
          </a:p>
          <a:p>
            <a:pPr marL="0" marR="0" lvl="0" indent="-209550" algn="l" rtl="0">
              <a:lnSpc>
                <a:spcPct val="112000"/>
              </a:lnSpc>
              <a:spcBef>
                <a:spcPts val="600"/>
              </a:spcBef>
              <a:spcAft>
                <a:spcPts val="0"/>
              </a:spcAft>
              <a:buClr>
                <a:srgbClr val="16324A"/>
              </a:buClr>
              <a:buSzPts val="1350"/>
              <a:buFont typeface="Open Sans"/>
              <a:buChar char="•"/>
            </a:pPr>
            <a:r>
              <a:rPr lang="pl-PL" sz="1350">
                <a:solidFill>
                  <a:srgbClr val="16324A"/>
                </a:solidFill>
                <a:latin typeface="Open Sans"/>
                <a:ea typeface="Open Sans"/>
                <a:cs typeface="Open Sans"/>
                <a:sym typeface="Open Sans"/>
              </a:rPr>
              <a:t>satysfakcja z wyglądu</a:t>
            </a:r>
            <a:endParaRPr sz="1350">
              <a:solidFill>
                <a:srgbClr val="16324A"/>
              </a:solidFill>
              <a:latin typeface="Open Sans"/>
              <a:ea typeface="Open Sans"/>
              <a:cs typeface="Open Sans"/>
              <a:sym typeface="Open Sans"/>
            </a:endParaRPr>
          </a:p>
          <a:p>
            <a:pPr marL="0" marR="0" lvl="0" indent="-209550" algn="l" rtl="0">
              <a:lnSpc>
                <a:spcPct val="112000"/>
              </a:lnSpc>
              <a:spcBef>
                <a:spcPts val="360"/>
              </a:spcBef>
              <a:spcAft>
                <a:spcPts val="0"/>
              </a:spcAft>
              <a:buClr>
                <a:srgbClr val="16324A"/>
              </a:buClr>
              <a:buSzPts val="1350"/>
              <a:buFont typeface="Arial"/>
              <a:buChar char="•"/>
            </a:pPr>
            <a:r>
              <a:rPr lang="pl-PL" sz="1350" b="0">
                <a:solidFill>
                  <a:srgbClr val="16324A"/>
                </a:solidFill>
                <a:latin typeface="Open Sans"/>
                <a:ea typeface="Open Sans"/>
                <a:cs typeface="Open Sans"/>
                <a:sym typeface="Open Sans"/>
              </a:rPr>
              <a:t>trudności emocjonalne</a:t>
            </a:r>
            <a:endParaRPr sz="1350">
              <a:solidFill>
                <a:srgbClr val="16324A"/>
              </a:solidFill>
              <a:latin typeface="Open Sans"/>
              <a:ea typeface="Open Sans"/>
              <a:cs typeface="Open Sans"/>
              <a:sym typeface="Open Sans"/>
            </a:endParaRPr>
          </a:p>
        </p:txBody>
      </p:sp>
      <p:sp>
        <p:nvSpPr>
          <p:cNvPr id="205" name="Google Shape;205;p6"/>
          <p:cNvSpPr/>
          <p:nvPr/>
        </p:nvSpPr>
        <p:spPr>
          <a:xfrm>
            <a:off x="9790033" y="1409700"/>
            <a:ext cx="362100" cy="3621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300">
              <a:solidFill>
                <a:srgbClr val="FFFFFF"/>
              </a:solidFill>
              <a:latin typeface="Open Sans"/>
              <a:ea typeface="Open Sans"/>
              <a:cs typeface="Open Sans"/>
              <a:sym typeface="Open Sans"/>
            </a:endParaRPr>
          </a:p>
        </p:txBody>
      </p:sp>
      <p:sp>
        <p:nvSpPr>
          <p:cNvPr id="206" name="Google Shape;206;p6"/>
          <p:cNvSpPr/>
          <p:nvPr/>
        </p:nvSpPr>
        <p:spPr>
          <a:xfrm>
            <a:off x="4381500" y="4171950"/>
            <a:ext cx="4667250" cy="266700"/>
          </a:xfrm>
          <a:prstGeom prst="rect">
            <a:avLst/>
          </a:prstGeom>
          <a:noFill/>
          <a:ln>
            <a:noFill/>
          </a:ln>
        </p:spPr>
        <p:txBody>
          <a:bodyPr spcFirstLastPara="1" wrap="square" lIns="0" tIns="0" rIns="152400" bIns="76200" anchor="t" anchorCtr="0">
            <a:normAutofit/>
          </a:bodyPr>
          <a:lstStyle/>
          <a:p>
            <a:pPr marL="0" marR="0" lvl="0" indent="0" algn="ctr" rtl="0">
              <a:lnSpc>
                <a:spcPct val="112000"/>
              </a:lnSpc>
              <a:spcBef>
                <a:spcPts val="0"/>
              </a:spcBef>
              <a:spcAft>
                <a:spcPts val="0"/>
              </a:spcAft>
              <a:buClr>
                <a:srgbClr val="607487"/>
              </a:buClr>
              <a:buSzPts val="1100"/>
              <a:buFont typeface="Open Sans"/>
              <a:buNone/>
            </a:pPr>
            <a:r>
              <a:rPr lang="pl-PL" sz="1100" b="1">
                <a:solidFill>
                  <a:srgbClr val="607487"/>
                </a:solidFill>
                <a:latin typeface="Open Sans"/>
                <a:ea typeface="Open Sans"/>
                <a:cs typeface="Open Sans"/>
                <a:sym typeface="Open Sans"/>
              </a:rPr>
              <a:t>KONTEKST FUNKCJONOWANIA UCZNIA</a:t>
            </a:r>
            <a:endParaRPr sz="1100">
              <a:solidFill>
                <a:srgbClr val="607487"/>
              </a:solidFill>
              <a:latin typeface="Open Sans"/>
              <a:ea typeface="Open Sans"/>
              <a:cs typeface="Open Sans"/>
              <a:sym typeface="Open Sans"/>
            </a:endParaRPr>
          </a:p>
        </p:txBody>
      </p:sp>
      <p:sp>
        <p:nvSpPr>
          <p:cNvPr id="207" name="Google Shape;207;p6"/>
          <p:cNvSpPr/>
          <p:nvPr/>
        </p:nvSpPr>
        <p:spPr>
          <a:xfrm>
            <a:off x="2381250" y="4495800"/>
            <a:ext cx="4095900" cy="10788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250"/>
              <a:buFont typeface="Open Sans"/>
              <a:buNone/>
            </a:pPr>
            <a:r>
              <a:rPr lang="pl-PL" sz="1450" b="1">
                <a:solidFill>
                  <a:srgbClr val="003399"/>
                </a:solidFill>
                <a:latin typeface="Open Sans"/>
                <a:ea typeface="Open Sans"/>
                <a:cs typeface="Open Sans"/>
                <a:sym typeface="Open Sans"/>
              </a:rPr>
              <a:t>RODZINA</a:t>
            </a:r>
            <a:endParaRPr sz="1450">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050"/>
              <a:buFont typeface="Open Sans"/>
              <a:buNone/>
            </a:pPr>
            <a:r>
              <a:rPr lang="pl-PL" sz="1350" b="0">
                <a:solidFill>
                  <a:srgbClr val="16324A"/>
                </a:solidFill>
                <a:latin typeface="Open Sans"/>
                <a:ea typeface="Open Sans"/>
                <a:cs typeface="Open Sans"/>
                <a:sym typeface="Open Sans"/>
              </a:rPr>
              <a:t>status społeczno-ekonomiczny • wsparcie edukacyjne rodziców lub opiekunów</a:t>
            </a:r>
            <a:endParaRPr sz="1350">
              <a:solidFill>
                <a:srgbClr val="16324A"/>
              </a:solidFill>
              <a:latin typeface="Open Sans"/>
              <a:ea typeface="Open Sans"/>
              <a:cs typeface="Open Sans"/>
              <a:sym typeface="Open Sans"/>
            </a:endParaRPr>
          </a:p>
        </p:txBody>
      </p:sp>
      <p:sp>
        <p:nvSpPr>
          <p:cNvPr id="208" name="Google Shape;208;p6"/>
          <p:cNvSpPr/>
          <p:nvPr/>
        </p:nvSpPr>
        <p:spPr>
          <a:xfrm>
            <a:off x="2533650" y="4648200"/>
            <a:ext cx="342900" cy="3429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200"/>
              <a:buFont typeface="Open Sans"/>
              <a:buNone/>
            </a:pPr>
            <a:endParaRPr sz="1200">
              <a:solidFill>
                <a:srgbClr val="FFFFFF"/>
              </a:solidFill>
              <a:latin typeface="Open Sans"/>
              <a:ea typeface="Open Sans"/>
              <a:cs typeface="Open Sans"/>
              <a:sym typeface="Open Sans"/>
            </a:endParaRPr>
          </a:p>
        </p:txBody>
      </p:sp>
      <p:sp>
        <p:nvSpPr>
          <p:cNvPr id="209" name="Google Shape;209;p6"/>
          <p:cNvSpPr/>
          <p:nvPr/>
        </p:nvSpPr>
        <p:spPr>
          <a:xfrm>
            <a:off x="6953250" y="4495800"/>
            <a:ext cx="4566900" cy="10788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590550" tIns="133350" rIns="133350" bIns="76200" anchor="t" anchorCtr="0">
            <a:normAutofit/>
          </a:bodyPr>
          <a:lstStyle/>
          <a:p>
            <a:pPr marL="0" marR="0" lvl="0" indent="0" algn="l" rtl="0">
              <a:lnSpc>
                <a:spcPct val="112000"/>
              </a:lnSpc>
              <a:spcBef>
                <a:spcPts val="0"/>
              </a:spcBef>
              <a:spcAft>
                <a:spcPts val="0"/>
              </a:spcAft>
              <a:buClr>
                <a:srgbClr val="003399"/>
              </a:buClr>
              <a:buSzPts val="1250"/>
              <a:buFont typeface="Open Sans"/>
              <a:buNone/>
            </a:pPr>
            <a:r>
              <a:rPr lang="pl-PL" b="1">
                <a:solidFill>
                  <a:srgbClr val="003399"/>
                </a:solidFill>
                <a:latin typeface="Open Sans"/>
                <a:ea typeface="Open Sans"/>
                <a:cs typeface="Open Sans"/>
                <a:sym typeface="Open Sans"/>
              </a:rPr>
              <a:t>DOŚWIADCZENIE MIGRACJI</a:t>
            </a:r>
            <a:endParaRPr>
              <a:solidFill>
                <a:srgbClr val="003399"/>
              </a:solidFill>
              <a:latin typeface="Open Sans"/>
              <a:ea typeface="Open Sans"/>
              <a:cs typeface="Open Sans"/>
              <a:sym typeface="Open Sans"/>
            </a:endParaRPr>
          </a:p>
          <a:p>
            <a:pPr marL="0" marR="0" lvl="0" indent="0" algn="l" rtl="0">
              <a:lnSpc>
                <a:spcPct val="112000"/>
              </a:lnSpc>
              <a:spcBef>
                <a:spcPts val="600"/>
              </a:spcBef>
              <a:spcAft>
                <a:spcPts val="0"/>
              </a:spcAft>
              <a:buClr>
                <a:srgbClr val="16324A"/>
              </a:buClr>
              <a:buSzPts val="1000"/>
              <a:buFont typeface="Open Sans"/>
              <a:buNone/>
            </a:pPr>
            <a:r>
              <a:rPr lang="pl-PL" sz="1350" b="0">
                <a:solidFill>
                  <a:srgbClr val="16324A"/>
                </a:solidFill>
                <a:latin typeface="Open Sans"/>
                <a:ea typeface="Open Sans"/>
                <a:cs typeface="Open Sans"/>
                <a:sym typeface="Open Sans"/>
              </a:rPr>
              <a:t>kraj urodzenia i pobyt w Polsce • wcześniejsza edukacja • język domowy i polski</a:t>
            </a:r>
            <a:endParaRPr sz="1350">
              <a:solidFill>
                <a:srgbClr val="16324A"/>
              </a:solidFill>
              <a:latin typeface="Open Sans"/>
              <a:ea typeface="Open Sans"/>
              <a:cs typeface="Open Sans"/>
              <a:sym typeface="Open Sans"/>
            </a:endParaRPr>
          </a:p>
        </p:txBody>
      </p:sp>
      <p:sp>
        <p:nvSpPr>
          <p:cNvPr id="210" name="Google Shape;210;p6"/>
          <p:cNvSpPr/>
          <p:nvPr/>
        </p:nvSpPr>
        <p:spPr>
          <a:xfrm>
            <a:off x="7105650" y="4648200"/>
            <a:ext cx="342900" cy="34290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003399"/>
              </a:buClr>
              <a:buSzPts val="1200"/>
              <a:buFont typeface="Open Sans"/>
              <a:buNone/>
            </a:pPr>
            <a:endParaRPr sz="1200">
              <a:solidFill>
                <a:srgbClr val="003399"/>
              </a:solidFill>
              <a:latin typeface="Open Sans"/>
              <a:ea typeface="Open Sans"/>
              <a:cs typeface="Open Sans"/>
              <a:sym typeface="Open Sans"/>
            </a:endParaRPr>
          </a:p>
        </p:txBody>
      </p:sp>
      <p:sp>
        <p:nvSpPr>
          <p:cNvPr id="211" name="Google Shape;211;p6"/>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a:solidFill>
                  <a:srgbClr val="FFFFFF"/>
                </a:solidFill>
                <a:latin typeface="Open Sans"/>
                <a:ea typeface="Open Sans"/>
                <a:cs typeface="Open Sans"/>
                <a:sym typeface="Open Sans"/>
              </a:rPr>
              <a:t>Badamy zarówno funkcjonowanie ucznia, jak i warunki, które mogą je wspierać lub utrudniać.</a:t>
            </a:r>
            <a:endParaRPr sz="1550">
              <a:solidFill>
                <a:srgbClr val="FFFFFF"/>
              </a:solidFill>
              <a:latin typeface="Open Sans"/>
              <a:ea typeface="Open Sans"/>
              <a:cs typeface="Open Sans"/>
              <a:sym typeface="Open Sans"/>
            </a:endParaRPr>
          </a:p>
        </p:txBody>
      </p:sp>
      <p:pic>
        <p:nvPicPr>
          <p:cNvPr id="212" name="Google Shape;212;p6"/>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p:nvPr/>
        </p:nvSpPr>
        <p:spPr>
          <a:xfrm>
            <a:off x="1676400" y="323850"/>
            <a:ext cx="10077450" cy="704850"/>
          </a:xfrm>
          <a:prstGeom prst="rect">
            <a:avLst/>
          </a:prstGeom>
          <a:noFill/>
          <a:ln>
            <a:noFill/>
          </a:ln>
        </p:spPr>
        <p:txBody>
          <a:bodyPr spcFirstLastPara="1" wrap="square" lIns="0" tIns="0" rIns="152400" bIns="76200" anchor="t" anchorCtr="0">
            <a:normAutofit/>
          </a:bodyPr>
          <a:lstStyle/>
          <a:p>
            <a:pPr marL="0" marR="0" lvl="0" indent="0" algn="l" rtl="0">
              <a:lnSpc>
                <a:spcPct val="112000"/>
              </a:lnSpc>
              <a:spcBef>
                <a:spcPts val="0"/>
              </a:spcBef>
              <a:spcAft>
                <a:spcPts val="0"/>
              </a:spcAft>
              <a:buClr>
                <a:srgbClr val="003399"/>
              </a:buClr>
              <a:buSzPts val="2000"/>
              <a:buFont typeface="Open Sans"/>
              <a:buNone/>
            </a:pPr>
            <a:r>
              <a:rPr lang="pl-PL" sz="2000" b="1">
                <a:solidFill>
                  <a:srgbClr val="003399"/>
                </a:solidFill>
                <a:latin typeface="Open Sans"/>
                <a:ea typeface="Open Sans"/>
                <a:cs typeface="Open Sans"/>
                <a:sym typeface="Open Sans"/>
              </a:rPr>
              <a:t>Od wsparcia szkoły do doświadczenia ucznia</a:t>
            </a:r>
            <a:endParaRPr sz="2000" b="1">
              <a:solidFill>
                <a:srgbClr val="003399"/>
              </a:solidFill>
              <a:latin typeface="Open Sans"/>
              <a:ea typeface="Open Sans"/>
              <a:cs typeface="Open Sans"/>
              <a:sym typeface="Open Sans"/>
            </a:endParaRPr>
          </a:p>
          <a:p>
            <a:pPr marL="0" marR="0" lvl="0" indent="0" algn="l" rtl="0">
              <a:lnSpc>
                <a:spcPct val="112000"/>
              </a:lnSpc>
              <a:spcBef>
                <a:spcPts val="0"/>
              </a:spcBef>
              <a:spcAft>
                <a:spcPts val="0"/>
              </a:spcAft>
              <a:buClr>
                <a:srgbClr val="003399"/>
              </a:buClr>
              <a:buSzPts val="2000"/>
              <a:buFont typeface="Open Sans"/>
              <a:buNone/>
            </a:pPr>
            <a:endParaRPr sz="2000" b="1">
              <a:solidFill>
                <a:srgbClr val="003399"/>
              </a:solidFill>
              <a:latin typeface="Open Sans"/>
              <a:ea typeface="Open Sans"/>
              <a:cs typeface="Open Sans"/>
              <a:sym typeface="Open Sans"/>
            </a:endParaRPr>
          </a:p>
        </p:txBody>
      </p:sp>
      <p:sp>
        <p:nvSpPr>
          <p:cNvPr id="219" name="Google Shape;219;p7"/>
          <p:cNvSpPr/>
          <p:nvPr/>
        </p:nvSpPr>
        <p:spPr>
          <a:xfrm>
            <a:off x="4686300" y="2712124"/>
            <a:ext cx="476400" cy="362100"/>
          </a:xfrm>
          <a:prstGeom prst="rightArrow">
            <a:avLst>
              <a:gd name="adj1" fmla="val 50000"/>
              <a:gd name="adj2" fmla="val 50000"/>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7"/>
          <p:cNvSpPr/>
          <p:nvPr/>
        </p:nvSpPr>
        <p:spPr>
          <a:xfrm>
            <a:off x="8258175" y="2712124"/>
            <a:ext cx="476400" cy="362100"/>
          </a:xfrm>
          <a:prstGeom prst="rightArrow">
            <a:avLst>
              <a:gd name="adj1" fmla="val 50000"/>
              <a:gd name="adj2" fmla="val 50000"/>
            </a:avLst>
          </a:prstGeom>
          <a:solidFill>
            <a:srgbClr val="6BB1E2"/>
          </a:solidFill>
          <a:ln>
            <a:noFill/>
          </a:ln>
        </p:spPr>
        <p:txBody>
          <a:bodyPr spcFirstLastPara="1" wrap="square" lIns="666750" tIns="133350" rIns="171450" bIns="0" anchor="t"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7"/>
          <p:cNvSpPr/>
          <p:nvPr/>
        </p:nvSpPr>
        <p:spPr>
          <a:xfrm>
            <a:off x="1676400" y="1378624"/>
            <a:ext cx="2857500" cy="37290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09600" tIns="152400" rIns="15240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a:solidFill>
                  <a:srgbClr val="003399"/>
                </a:solidFill>
                <a:latin typeface="Open Sans"/>
                <a:ea typeface="Open Sans"/>
                <a:cs typeface="Open Sans"/>
                <a:sym typeface="Open Sans"/>
              </a:rPr>
              <a:t>WARUNKI</a:t>
            </a:r>
            <a:endParaRPr sz="1450">
              <a:solidFill>
                <a:srgbClr val="003399"/>
              </a:solidFill>
              <a:latin typeface="Open Sans"/>
              <a:ea typeface="Open Sans"/>
              <a:cs typeface="Open Sans"/>
              <a:sym typeface="Open Sans"/>
            </a:endParaRPr>
          </a:p>
          <a:p>
            <a:pPr marL="0" marR="0" lvl="0" indent="0" algn="l" rtl="0">
              <a:lnSpc>
                <a:spcPct val="112000"/>
              </a:lnSpc>
              <a:spcBef>
                <a:spcPts val="150"/>
              </a:spcBef>
              <a:spcAft>
                <a:spcPts val="0"/>
              </a:spcAft>
              <a:buClr>
                <a:srgbClr val="607487"/>
              </a:buClr>
              <a:buSzPts val="1050"/>
              <a:buFont typeface="Open Sans"/>
              <a:buNone/>
            </a:pPr>
            <a:r>
              <a:rPr lang="pl-PL" b="0">
                <a:solidFill>
                  <a:srgbClr val="607487"/>
                </a:solidFill>
                <a:latin typeface="Open Sans"/>
                <a:ea typeface="Open Sans"/>
                <a:cs typeface="Open Sans"/>
                <a:sym typeface="Open Sans"/>
              </a:rPr>
              <a:t>to, co szkoła może kształtować</a:t>
            </a:r>
            <a:endParaRPr b="0">
              <a:solidFill>
                <a:srgbClr val="607487"/>
              </a:solidFill>
              <a:latin typeface="Open Sans"/>
              <a:ea typeface="Open Sans"/>
              <a:cs typeface="Open Sans"/>
              <a:sym typeface="Open Sans"/>
            </a:endParaRPr>
          </a:p>
          <a:p>
            <a:pPr marL="0" marR="0" lvl="0" indent="-212725" algn="l" rtl="0">
              <a:lnSpc>
                <a:spcPct val="112000"/>
              </a:lnSpc>
              <a:spcBef>
                <a:spcPts val="1000"/>
              </a:spcBef>
              <a:spcAft>
                <a:spcPts val="0"/>
              </a:spcAft>
              <a:buClr>
                <a:srgbClr val="16324A"/>
              </a:buClr>
              <a:buSzPts val="1400"/>
              <a:buFont typeface="Arial"/>
              <a:buChar char="•"/>
            </a:pPr>
            <a:r>
              <a:rPr lang="pl-PL">
                <a:solidFill>
                  <a:srgbClr val="16324A"/>
                </a:solidFill>
                <a:latin typeface="Open Sans"/>
                <a:ea typeface="Open Sans"/>
                <a:cs typeface="Open Sans"/>
                <a:sym typeface="Open Sans"/>
              </a:rPr>
              <a:t>środowisko szkoły</a:t>
            </a:r>
            <a:endParaRPr>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a:solidFill>
                  <a:srgbClr val="16324A"/>
                </a:solidFill>
                <a:latin typeface="Open Sans"/>
                <a:ea typeface="Open Sans"/>
                <a:cs typeface="Open Sans"/>
                <a:sym typeface="Open Sans"/>
              </a:rPr>
              <a:t>bezpieczeństwo i sposób reagowania na przemoc</a:t>
            </a:r>
            <a:endParaRPr>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a:solidFill>
                  <a:srgbClr val="16324A"/>
                </a:solidFill>
                <a:latin typeface="Open Sans"/>
                <a:ea typeface="Open Sans"/>
                <a:cs typeface="Open Sans"/>
                <a:sym typeface="Open Sans"/>
              </a:rPr>
              <a:t>wspierające praktyki nauczycielskie</a:t>
            </a:r>
            <a:endParaRPr>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a:solidFill>
                  <a:srgbClr val="16324A"/>
                </a:solidFill>
                <a:latin typeface="Open Sans"/>
                <a:ea typeface="Open Sans"/>
                <a:cs typeface="Open Sans"/>
                <a:sym typeface="Open Sans"/>
              </a:rPr>
              <a:t>możliwości udziału i współdecydowania o życiu szkoły</a:t>
            </a:r>
            <a:endParaRPr>
              <a:solidFill>
                <a:srgbClr val="16324A"/>
              </a:solidFill>
              <a:latin typeface="Open Sans"/>
              <a:ea typeface="Open Sans"/>
              <a:cs typeface="Open Sans"/>
              <a:sym typeface="Open Sans"/>
            </a:endParaRPr>
          </a:p>
        </p:txBody>
      </p:sp>
      <p:sp>
        <p:nvSpPr>
          <p:cNvPr id="222" name="Google Shape;222;p7"/>
          <p:cNvSpPr/>
          <p:nvPr/>
        </p:nvSpPr>
        <p:spPr>
          <a:xfrm>
            <a:off x="1819275" y="1540549"/>
            <a:ext cx="362100" cy="362100"/>
          </a:xfrm>
          <a:prstGeom prst="ellipse">
            <a:avLst/>
          </a:prstGeom>
          <a:solidFill>
            <a:srgbClr val="0051B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150"/>
              <a:buFont typeface="Open Sans"/>
              <a:buNone/>
            </a:pPr>
            <a:r>
              <a:rPr lang="pl-PL" sz="1150" b="1">
                <a:solidFill>
                  <a:srgbClr val="FFFFFF"/>
                </a:solidFill>
                <a:latin typeface="Open Sans"/>
                <a:ea typeface="Open Sans"/>
                <a:cs typeface="Open Sans"/>
                <a:sym typeface="Open Sans"/>
              </a:rPr>
              <a:t>1</a:t>
            </a:r>
            <a:endParaRPr sz="1150">
              <a:solidFill>
                <a:srgbClr val="FFFFFF"/>
              </a:solidFill>
              <a:latin typeface="Open Sans"/>
              <a:ea typeface="Open Sans"/>
              <a:cs typeface="Open Sans"/>
              <a:sym typeface="Open Sans"/>
            </a:endParaRPr>
          </a:p>
        </p:txBody>
      </p:sp>
      <p:sp>
        <p:nvSpPr>
          <p:cNvPr id="223" name="Google Shape;223;p7"/>
          <p:cNvSpPr/>
          <p:nvPr/>
        </p:nvSpPr>
        <p:spPr>
          <a:xfrm>
            <a:off x="5200650" y="1378624"/>
            <a:ext cx="2982000" cy="3729000"/>
          </a:xfrm>
          <a:prstGeom prst="roundRect">
            <a:avLst>
              <a:gd name="adj" fmla="val 5283"/>
            </a:avLst>
          </a:prstGeom>
          <a:solidFill>
            <a:srgbClr val="EAF4FF"/>
          </a:solidFill>
          <a:ln w="14275" cap="flat" cmpd="sng">
            <a:solidFill>
              <a:srgbClr val="C6D7E7"/>
            </a:solidFill>
            <a:prstDash val="solid"/>
            <a:round/>
            <a:headEnd type="none" w="sm" len="sm"/>
            <a:tailEnd type="none" w="sm" len="sm"/>
          </a:ln>
        </p:spPr>
        <p:txBody>
          <a:bodyPr spcFirstLastPara="1" wrap="square" lIns="609600" tIns="152400" rIns="15240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dirty="0">
                <a:solidFill>
                  <a:srgbClr val="003399"/>
                </a:solidFill>
                <a:latin typeface="Open Sans"/>
                <a:ea typeface="Open Sans"/>
                <a:cs typeface="Open Sans"/>
                <a:sym typeface="Open Sans"/>
              </a:rPr>
              <a:t>DOŚWIADCZENIA</a:t>
            </a:r>
            <a:endParaRPr sz="1450" dirty="0">
              <a:solidFill>
                <a:srgbClr val="003399"/>
              </a:solidFill>
              <a:latin typeface="Open Sans"/>
              <a:ea typeface="Open Sans"/>
              <a:cs typeface="Open Sans"/>
              <a:sym typeface="Open Sans"/>
            </a:endParaRPr>
          </a:p>
          <a:p>
            <a:pPr marL="0" marR="0" lvl="0" indent="0" algn="l" rtl="0">
              <a:lnSpc>
                <a:spcPct val="112000"/>
              </a:lnSpc>
              <a:spcBef>
                <a:spcPts val="150"/>
              </a:spcBef>
              <a:spcAft>
                <a:spcPts val="0"/>
              </a:spcAft>
              <a:buClr>
                <a:srgbClr val="607487"/>
              </a:buClr>
              <a:buSzPts val="1050"/>
              <a:buFont typeface="Open Sans"/>
              <a:buNone/>
            </a:pPr>
            <a:r>
              <a:rPr lang="pl-PL" b="0" dirty="0">
                <a:solidFill>
                  <a:srgbClr val="607487"/>
                </a:solidFill>
                <a:latin typeface="Open Sans"/>
                <a:ea typeface="Open Sans"/>
                <a:cs typeface="Open Sans"/>
                <a:sym typeface="Open Sans"/>
              </a:rPr>
              <a:t>to, co uczeń przeżywa</a:t>
            </a:r>
            <a:endParaRPr b="0" dirty="0">
              <a:solidFill>
                <a:srgbClr val="607487"/>
              </a:solidFill>
              <a:latin typeface="Open Sans"/>
              <a:ea typeface="Open Sans"/>
              <a:cs typeface="Open Sans"/>
              <a:sym typeface="Open Sans"/>
            </a:endParaRPr>
          </a:p>
          <a:p>
            <a:pPr marL="0" marR="0" lvl="0" indent="-212725" algn="l" rtl="0">
              <a:lnSpc>
                <a:spcPct val="112000"/>
              </a:lnSpc>
              <a:spcBef>
                <a:spcPts val="10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Czy czuję się bezpiecznie    i „u siebie”?</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6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Czy jestem zauważony/a    i traktowany/a poważnie?</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6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Czy nauka daje mi satysfakcję?</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6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Czy mam życzliwych kolegów i koleżanki</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6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Czy nauczycielom na mnie zależy?</a:t>
            </a:r>
            <a:endParaRPr sz="1200" dirty="0">
              <a:solidFill>
                <a:srgbClr val="16324A"/>
              </a:solidFill>
              <a:latin typeface="Open Sans"/>
              <a:ea typeface="Open Sans"/>
              <a:cs typeface="Open Sans"/>
              <a:sym typeface="Open Sans"/>
            </a:endParaRPr>
          </a:p>
        </p:txBody>
      </p:sp>
      <p:sp>
        <p:nvSpPr>
          <p:cNvPr id="224" name="Google Shape;224;p7"/>
          <p:cNvSpPr/>
          <p:nvPr/>
        </p:nvSpPr>
        <p:spPr>
          <a:xfrm>
            <a:off x="5343525" y="1540549"/>
            <a:ext cx="362100" cy="362100"/>
          </a:xfrm>
          <a:prstGeom prst="ellipse">
            <a:avLst/>
          </a:prstGeom>
          <a:solidFill>
            <a:srgbClr val="6BB1E2"/>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FFFFFF"/>
              </a:buClr>
              <a:buSzPts val="1150"/>
              <a:buFont typeface="Open Sans"/>
              <a:buNone/>
            </a:pPr>
            <a:r>
              <a:rPr lang="pl-PL" sz="1150" b="1">
                <a:solidFill>
                  <a:srgbClr val="FFFFFF"/>
                </a:solidFill>
                <a:latin typeface="Open Sans"/>
                <a:ea typeface="Open Sans"/>
                <a:cs typeface="Open Sans"/>
                <a:sym typeface="Open Sans"/>
              </a:rPr>
              <a:t>2</a:t>
            </a:r>
            <a:endParaRPr sz="1150">
              <a:solidFill>
                <a:srgbClr val="FFFFFF"/>
              </a:solidFill>
              <a:latin typeface="Open Sans"/>
              <a:ea typeface="Open Sans"/>
              <a:cs typeface="Open Sans"/>
              <a:sym typeface="Open Sans"/>
            </a:endParaRPr>
          </a:p>
        </p:txBody>
      </p:sp>
      <p:sp>
        <p:nvSpPr>
          <p:cNvPr id="225" name="Google Shape;225;p7"/>
          <p:cNvSpPr/>
          <p:nvPr/>
        </p:nvSpPr>
        <p:spPr>
          <a:xfrm>
            <a:off x="8743950" y="1378624"/>
            <a:ext cx="2857500" cy="37290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09600" tIns="152400" rIns="152400" bIns="76200" anchor="t" anchorCtr="0">
            <a:normAutofit/>
          </a:bodyPr>
          <a:lstStyle/>
          <a:p>
            <a:pPr marL="0" marR="0" lvl="0" indent="0" algn="l" rtl="0">
              <a:lnSpc>
                <a:spcPct val="112000"/>
              </a:lnSpc>
              <a:spcBef>
                <a:spcPts val="0"/>
              </a:spcBef>
              <a:spcAft>
                <a:spcPts val="0"/>
              </a:spcAft>
              <a:buClr>
                <a:srgbClr val="003399"/>
              </a:buClr>
              <a:buSzPts val="1450"/>
              <a:buFont typeface="Open Sans"/>
              <a:buNone/>
            </a:pPr>
            <a:r>
              <a:rPr lang="pl-PL" sz="1450" b="1" dirty="0">
                <a:solidFill>
                  <a:srgbClr val="003399"/>
                </a:solidFill>
                <a:latin typeface="Open Sans"/>
                <a:ea typeface="Open Sans"/>
                <a:cs typeface="Open Sans"/>
                <a:sym typeface="Open Sans"/>
              </a:rPr>
              <a:t>FUNKCJONOWANIE</a:t>
            </a:r>
            <a:endParaRPr sz="1450" dirty="0">
              <a:solidFill>
                <a:srgbClr val="003399"/>
              </a:solidFill>
              <a:latin typeface="Open Sans"/>
              <a:ea typeface="Open Sans"/>
              <a:cs typeface="Open Sans"/>
              <a:sym typeface="Open Sans"/>
            </a:endParaRPr>
          </a:p>
          <a:p>
            <a:pPr marL="0" marR="0" lvl="0" indent="0" algn="l" rtl="0">
              <a:lnSpc>
                <a:spcPct val="112000"/>
              </a:lnSpc>
              <a:spcBef>
                <a:spcPts val="150"/>
              </a:spcBef>
              <a:spcAft>
                <a:spcPts val="0"/>
              </a:spcAft>
              <a:buClr>
                <a:srgbClr val="607487"/>
              </a:buClr>
              <a:buSzPts val="1050"/>
              <a:buFont typeface="Open Sans"/>
              <a:buNone/>
            </a:pPr>
            <a:r>
              <a:rPr lang="pl-PL" b="0" dirty="0">
                <a:solidFill>
                  <a:srgbClr val="607487"/>
                </a:solidFill>
                <a:latin typeface="Open Sans"/>
                <a:ea typeface="Open Sans"/>
                <a:cs typeface="Open Sans"/>
                <a:sym typeface="Open Sans"/>
              </a:rPr>
              <a:t>to, jak uczeń czuje się </a:t>
            </a:r>
            <a:br>
              <a:rPr lang="pl-PL" b="0" dirty="0">
                <a:solidFill>
                  <a:srgbClr val="607487"/>
                </a:solidFill>
                <a:latin typeface="Open Sans"/>
                <a:ea typeface="Open Sans"/>
                <a:cs typeface="Open Sans"/>
                <a:sym typeface="Open Sans"/>
              </a:rPr>
            </a:br>
            <a:r>
              <a:rPr lang="pl-PL" b="0" dirty="0">
                <a:solidFill>
                  <a:srgbClr val="607487"/>
                </a:solidFill>
                <a:latin typeface="Open Sans"/>
                <a:ea typeface="Open Sans"/>
                <a:cs typeface="Open Sans"/>
                <a:sym typeface="Open Sans"/>
              </a:rPr>
              <a:t>i funkcjonuje</a:t>
            </a:r>
            <a:endParaRPr b="0" dirty="0">
              <a:solidFill>
                <a:srgbClr val="607487"/>
              </a:solidFill>
              <a:latin typeface="Open Sans"/>
              <a:ea typeface="Open Sans"/>
              <a:cs typeface="Open Sans"/>
              <a:sym typeface="Open Sans"/>
            </a:endParaRPr>
          </a:p>
          <a:p>
            <a:pPr marL="0" marR="0" lvl="0" indent="-212725" algn="l" rtl="0">
              <a:lnSpc>
                <a:spcPct val="112000"/>
              </a:lnSpc>
              <a:spcBef>
                <a:spcPts val="100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poczucie własnej wartości</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sz="1200" dirty="0" err="1">
                <a:solidFill>
                  <a:srgbClr val="16324A"/>
                </a:solidFill>
                <a:latin typeface="Open Sans"/>
                <a:ea typeface="Open Sans"/>
                <a:cs typeface="Open Sans"/>
                <a:sym typeface="Open Sans"/>
              </a:rPr>
              <a:t>samoskuteczność</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obraz siebie w roli ucznia</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funkcjonowanie w relacjach społecznych</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kondycja fizyczna / witalność</a:t>
            </a:r>
            <a:endParaRPr sz="1200" dirty="0">
              <a:solidFill>
                <a:srgbClr val="16324A"/>
              </a:solidFill>
              <a:latin typeface="Open Sans"/>
              <a:ea typeface="Open Sans"/>
              <a:cs typeface="Open Sans"/>
              <a:sym typeface="Open Sans"/>
            </a:endParaRPr>
          </a:p>
          <a:p>
            <a:pPr marL="0" marR="0" lvl="0" indent="-212725" algn="l" rtl="0">
              <a:lnSpc>
                <a:spcPct val="112000"/>
              </a:lnSpc>
              <a:spcBef>
                <a:spcPts val="330"/>
              </a:spcBef>
              <a:spcAft>
                <a:spcPts val="0"/>
              </a:spcAft>
              <a:buClr>
                <a:srgbClr val="16324A"/>
              </a:buClr>
              <a:buSzPts val="1400"/>
              <a:buFont typeface="Arial"/>
              <a:buChar char="•"/>
            </a:pPr>
            <a:r>
              <a:rPr lang="pl-PL" sz="1200" dirty="0">
                <a:solidFill>
                  <a:srgbClr val="16324A"/>
                </a:solidFill>
                <a:latin typeface="Open Sans"/>
                <a:ea typeface="Open Sans"/>
                <a:cs typeface="Open Sans"/>
                <a:sym typeface="Open Sans"/>
              </a:rPr>
              <a:t>trudności emocjonalne</a:t>
            </a:r>
            <a:endParaRPr sz="1200" dirty="0">
              <a:solidFill>
                <a:srgbClr val="16324A"/>
              </a:solidFill>
              <a:latin typeface="Open Sans"/>
              <a:ea typeface="Open Sans"/>
              <a:cs typeface="Open Sans"/>
              <a:sym typeface="Open Sans"/>
            </a:endParaRPr>
          </a:p>
        </p:txBody>
      </p:sp>
      <p:sp>
        <p:nvSpPr>
          <p:cNvPr id="226" name="Google Shape;226;p7"/>
          <p:cNvSpPr/>
          <p:nvPr/>
        </p:nvSpPr>
        <p:spPr>
          <a:xfrm>
            <a:off x="8886825" y="1540549"/>
            <a:ext cx="362100" cy="362100"/>
          </a:xfrm>
          <a:prstGeom prst="ellipse">
            <a:avLst/>
          </a:prstGeom>
          <a:solidFill>
            <a:srgbClr val="FFCC00"/>
          </a:solidFill>
          <a:ln>
            <a:noFill/>
          </a:ln>
        </p:spPr>
        <p:txBody>
          <a:bodyPr spcFirstLastPara="1" wrap="square" lIns="0" tIns="0" rIns="0" bIns="0" anchor="ctr" anchorCtr="0">
            <a:normAutofit/>
          </a:bodyPr>
          <a:lstStyle/>
          <a:p>
            <a:pPr marL="0" marR="0" lvl="0" indent="0" algn="ctr" rtl="0">
              <a:lnSpc>
                <a:spcPct val="112000"/>
              </a:lnSpc>
              <a:spcBef>
                <a:spcPts val="0"/>
              </a:spcBef>
              <a:spcAft>
                <a:spcPts val="0"/>
              </a:spcAft>
              <a:buClr>
                <a:srgbClr val="003399"/>
              </a:buClr>
              <a:buSzPts val="1150"/>
              <a:buFont typeface="Open Sans"/>
              <a:buNone/>
            </a:pPr>
            <a:r>
              <a:rPr lang="pl-PL" sz="1150" b="1">
                <a:solidFill>
                  <a:srgbClr val="003399"/>
                </a:solidFill>
                <a:latin typeface="Open Sans"/>
                <a:ea typeface="Open Sans"/>
                <a:cs typeface="Open Sans"/>
                <a:sym typeface="Open Sans"/>
              </a:rPr>
              <a:t>3</a:t>
            </a:r>
            <a:endParaRPr sz="1150">
              <a:solidFill>
                <a:srgbClr val="003399"/>
              </a:solidFill>
              <a:latin typeface="Open Sans"/>
              <a:ea typeface="Open Sans"/>
              <a:cs typeface="Open Sans"/>
              <a:sym typeface="Open Sans"/>
            </a:endParaRPr>
          </a:p>
        </p:txBody>
      </p:sp>
      <p:sp>
        <p:nvSpPr>
          <p:cNvPr id="227" name="Google Shape;227;p7"/>
          <p:cNvSpPr/>
          <p:nvPr/>
        </p:nvSpPr>
        <p:spPr>
          <a:xfrm>
            <a:off x="1676400" y="5676900"/>
            <a:ext cx="10077450" cy="971550"/>
          </a:xfrm>
          <a:prstGeom prst="rect">
            <a:avLst/>
          </a:prstGeom>
          <a:solidFill>
            <a:srgbClr val="003399"/>
          </a:solidFill>
          <a:ln>
            <a:noFill/>
          </a:ln>
        </p:spPr>
        <p:txBody>
          <a:bodyPr spcFirstLastPara="1" wrap="square" lIns="228600" tIns="57150" rIns="228600" bIns="57150" anchor="ctr" anchorCtr="0">
            <a:normAutofit/>
          </a:bodyPr>
          <a:lstStyle/>
          <a:p>
            <a:pPr marL="0" marR="0" lvl="0" indent="0" algn="ctr" rtl="0">
              <a:lnSpc>
                <a:spcPct val="115000"/>
              </a:lnSpc>
              <a:spcBef>
                <a:spcPts val="0"/>
              </a:spcBef>
              <a:spcAft>
                <a:spcPts val="0"/>
              </a:spcAft>
              <a:buClr>
                <a:srgbClr val="FFFFFF"/>
              </a:buClr>
              <a:buSzPts val="1250"/>
              <a:buFont typeface="Open Sans"/>
              <a:buNone/>
            </a:pPr>
            <a:r>
              <a:rPr lang="pl-PL" sz="1550" b="1">
                <a:solidFill>
                  <a:srgbClr val="FFFFFF"/>
                </a:solidFill>
                <a:latin typeface="Open Sans"/>
                <a:ea typeface="Open Sans"/>
                <a:cs typeface="Open Sans"/>
                <a:sym typeface="Open Sans"/>
              </a:rPr>
              <a:t>Badanie pokaże, jak różne aspekty środowiska szkolnego łączą się z doświadczeniami uczniów </a:t>
            </a:r>
            <a:br>
              <a:rPr lang="pl-PL" sz="1550" b="1">
                <a:solidFill>
                  <a:srgbClr val="FFFFFF"/>
                </a:solidFill>
                <a:latin typeface="Open Sans"/>
                <a:ea typeface="Open Sans"/>
                <a:cs typeface="Open Sans"/>
                <a:sym typeface="Open Sans"/>
              </a:rPr>
            </a:br>
            <a:r>
              <a:rPr lang="pl-PL" sz="1550" b="1">
                <a:solidFill>
                  <a:srgbClr val="FFFFFF"/>
                </a:solidFill>
                <a:latin typeface="Open Sans"/>
                <a:ea typeface="Open Sans"/>
                <a:cs typeface="Open Sans"/>
                <a:sym typeface="Open Sans"/>
              </a:rPr>
              <a:t>i ich funkcjonowaniem.</a:t>
            </a:r>
            <a:endParaRPr sz="1550">
              <a:solidFill>
                <a:srgbClr val="FFFFFF"/>
              </a:solidFill>
              <a:latin typeface="Open Sans"/>
              <a:ea typeface="Open Sans"/>
              <a:cs typeface="Open Sans"/>
              <a:sym typeface="Open Sans"/>
            </a:endParaRPr>
          </a:p>
        </p:txBody>
      </p:sp>
      <p:pic>
        <p:nvPicPr>
          <p:cNvPr id="228" name="Google Shape;228;p7"/>
          <p:cNvPicPr preferRelativeResize="0"/>
          <p:nvPr/>
        </p:nvPicPr>
        <p:blipFill rotWithShape="1">
          <a:blip r:embed="rId3">
            <a:alphaModFix/>
          </a:blip>
          <a:srcRect/>
          <a:stretch/>
        </p:blipFill>
        <p:spPr>
          <a:xfrm>
            <a:off x="4347642" y="6804193"/>
            <a:ext cx="4744140" cy="6513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8"/>
          <p:cNvSpPr/>
          <p:nvPr/>
        </p:nvSpPr>
        <p:spPr>
          <a:xfrm>
            <a:off x="6959525" y="4253225"/>
            <a:ext cx="4738800" cy="1047900"/>
          </a:xfrm>
          <a:prstGeom prst="rect">
            <a:avLst/>
          </a:prstGeom>
          <a:noFill/>
          <a:ln>
            <a:noFill/>
          </a:ln>
        </p:spPr>
        <p:txBody>
          <a:bodyPr spcFirstLastPara="1" wrap="square" lIns="0" tIns="0" rIns="0" bIns="0" anchor="ctr" anchorCtr="0">
            <a:normAutofit/>
          </a:bodyPr>
          <a:lstStyle/>
          <a:p>
            <a:pPr marL="0" marR="0" lvl="0" indent="0" algn="r" rtl="0">
              <a:lnSpc>
                <a:spcPct val="112000"/>
              </a:lnSpc>
              <a:spcBef>
                <a:spcPts val="0"/>
              </a:spcBef>
              <a:spcAft>
                <a:spcPts val="0"/>
              </a:spcAft>
              <a:buClr>
                <a:srgbClr val="FFFFFF"/>
              </a:buClr>
              <a:buSzPts val="1500"/>
              <a:buFont typeface="Open Sans"/>
              <a:buNone/>
            </a:pPr>
            <a:r>
              <a:rPr lang="pl-PL" sz="1600" b="1" dirty="0">
                <a:solidFill>
                  <a:srgbClr val="FFFFFF"/>
                </a:solidFill>
                <a:latin typeface="Open Sans"/>
                <a:ea typeface="Open Sans"/>
                <a:cs typeface="Open Sans"/>
                <a:sym typeface="Open Sans"/>
              </a:rPr>
              <a:t>DZIĘKUJĘ ZA UWAGĘ</a:t>
            </a:r>
            <a:endParaRPr sz="1600" dirty="0">
              <a:solidFill>
                <a:srgbClr val="FFFFFF"/>
              </a:solidFill>
              <a:latin typeface="Open Sans"/>
              <a:ea typeface="Open Sans"/>
              <a:cs typeface="Open Sans"/>
              <a:sym typeface="Open Sans"/>
            </a:endParaRPr>
          </a:p>
          <a:p>
            <a:pPr marL="0" marR="0" lvl="0" indent="0" algn="r" rtl="0">
              <a:lnSpc>
                <a:spcPct val="112000"/>
              </a:lnSpc>
              <a:spcBef>
                <a:spcPts val="500"/>
              </a:spcBef>
              <a:spcAft>
                <a:spcPts val="0"/>
              </a:spcAft>
              <a:buClr>
                <a:srgbClr val="FFFFFF"/>
              </a:buClr>
              <a:buSzPts val="1000"/>
              <a:buFont typeface="Open Sans"/>
              <a:buNone/>
            </a:pPr>
            <a:r>
              <a:rPr lang="pl-PL" sz="1000" b="0" dirty="0">
                <a:solidFill>
                  <a:srgbClr val="FFFFFF"/>
                </a:solidFill>
                <a:latin typeface="Open Sans"/>
                <a:ea typeface="Open Sans"/>
                <a:cs typeface="Open Sans"/>
                <a:sym typeface="Open Sans"/>
              </a:rPr>
              <a:t>Kontakt: </a:t>
            </a:r>
            <a:r>
              <a:rPr lang="pl-PL" sz="1000" dirty="0">
                <a:solidFill>
                  <a:srgbClr val="FFFFFF"/>
                </a:solidFill>
                <a:latin typeface="Open Sans"/>
                <a:ea typeface="Open Sans"/>
                <a:cs typeface="Open Sans"/>
                <a:sym typeface="Open Sans"/>
              </a:rPr>
              <a:t>m.gajda</a:t>
            </a:r>
            <a:r>
              <a:rPr lang="pl-PL" sz="1000" b="0" dirty="0">
                <a:solidFill>
                  <a:srgbClr val="FFFFFF"/>
                </a:solidFill>
                <a:latin typeface="Open Sans"/>
                <a:ea typeface="Open Sans"/>
                <a:cs typeface="Open Sans"/>
                <a:sym typeface="Open Sans"/>
              </a:rPr>
              <a:t>@ibe.edu.pl</a:t>
            </a:r>
            <a:endParaRPr sz="1000" dirty="0">
              <a:solidFill>
                <a:srgbClr val="FFFF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1735</Words>
  <Application>Microsoft Office PowerPoint</Application>
  <PresentationFormat>Niestandardowy</PresentationFormat>
  <Paragraphs>139</Paragraphs>
  <Slides>8</Slides>
  <Notes>8</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8</vt:i4>
      </vt:variant>
    </vt:vector>
  </HeadingPairs>
  <TitlesOfParts>
    <vt:vector size="12" baseType="lpstr">
      <vt:lpstr>Open Sans</vt:lpstr>
      <vt:lpstr>Arial</vt:lpstr>
      <vt:lpstr>Calibri</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Walnut Exporter</dc:creator>
  <cp:lastModifiedBy>Ola</cp:lastModifiedBy>
  <cp:revision>3</cp:revision>
  <dcterms:created xsi:type="dcterms:W3CDTF">2026-08-26T09:58:17Z</dcterms:created>
  <dcterms:modified xsi:type="dcterms:W3CDTF">2026-09-04T07:40:52Z</dcterms:modified>
</cp:coreProperties>
</file>