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62" r:id="rId4"/>
    <p:sldId id="260" r:id="rId5"/>
    <p:sldId id="265" r:id="rId6"/>
    <p:sldId id="270" r:id="rId7"/>
    <p:sldId id="268" r:id="rId8"/>
    <p:sldId id="257" r:id="rId9"/>
    <p:sldId id="264" r:id="rId10"/>
    <p:sldId id="259" r:id="rId11"/>
    <p:sldId id="261" r:id="rId12"/>
    <p:sldId id="258" r:id="rId13"/>
    <p:sldId id="274" r:id="rId14"/>
  </p:sldIdLst>
  <p:sldSz cx="12192000" cy="6858000"/>
  <p:notesSz cx="6858000" cy="9144000"/>
  <p:embeddedFontLst>
    <p:embeddedFont>
      <p:font typeface="Montserrat" pitchFamily="2" charset="0"/>
      <p:regular r:id="rId16"/>
      <p:bold r:id="rId17"/>
      <p:italic r:id="rId18"/>
      <p:boldItalic r:id="rId19"/>
    </p:embeddedFont>
    <p:embeddedFont>
      <p:font typeface="Montserrat Light" pitchFamily="2" charset="0"/>
      <p:regular r:id="rId20"/>
      <p:italic r:id="rId21"/>
    </p:embeddedFont>
    <p:embeddedFont>
      <p:font typeface="Montserrat Medium" pitchFamily="2" charset="0"/>
      <p:regular r:id="rId22"/>
      <p:italic r:id="rId23"/>
    </p:embeddedFont>
    <p:embeddedFont>
      <p:font typeface="Montserrat SemiBold" pitchFamily="2" charset="0"/>
      <p:regular r:id="rId24"/>
      <p:bold r:id="rId25"/>
      <p:italic r:id="rId26"/>
      <p:boldItalic r:id="rId2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1363"/>
    <a:srgbClr val="0190AD"/>
    <a:srgbClr val="B22A8B"/>
    <a:srgbClr val="D3D4D6"/>
    <a:srgbClr val="E3E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4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8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lmach, Malgorzata" userId="c9cbd810-b37e-4bf7-8f73-4daf4e9b47f4" providerId="ADAL" clId="{C924F1A3-8C00-43BD-99AD-9815889E25E7}"/>
    <pc:docChg chg="custSel modSld">
      <pc:chgData name="Stelmach, Malgorzata" userId="c9cbd810-b37e-4bf7-8f73-4daf4e9b47f4" providerId="ADAL" clId="{C924F1A3-8C00-43BD-99AD-9815889E25E7}" dt="2022-05-25T22:36:24.473" v="18" actId="2711"/>
      <pc:docMkLst>
        <pc:docMk/>
      </pc:docMkLst>
      <pc:sldChg chg="modSp mod">
        <pc:chgData name="Stelmach, Malgorzata" userId="c9cbd810-b37e-4bf7-8f73-4daf4e9b47f4" providerId="ADAL" clId="{C924F1A3-8C00-43BD-99AD-9815889E25E7}" dt="2022-05-25T22:36:24.473" v="18" actId="2711"/>
        <pc:sldMkLst>
          <pc:docMk/>
          <pc:sldMk cId="2948576839" sldId="258"/>
        </pc:sldMkLst>
        <pc:spChg chg="mod">
          <ac:chgData name="Stelmach, Malgorzata" userId="c9cbd810-b37e-4bf7-8f73-4daf4e9b47f4" providerId="ADAL" clId="{C924F1A3-8C00-43BD-99AD-9815889E25E7}" dt="2022-05-25T22:36:24.473" v="18" actId="2711"/>
          <ac:spMkLst>
            <pc:docMk/>
            <pc:sldMk cId="2948576839" sldId="258"/>
            <ac:spMk id="11" creationId="{CA3ACF2E-519E-4264-8C16-FFE11EE539B7}"/>
          </ac:spMkLst>
        </pc:spChg>
      </pc:sldChg>
      <pc:sldChg chg="modSp mod">
        <pc:chgData name="Stelmach, Malgorzata" userId="c9cbd810-b37e-4bf7-8f73-4daf4e9b47f4" providerId="ADAL" clId="{C924F1A3-8C00-43BD-99AD-9815889E25E7}" dt="2022-05-25T22:33:49.963" v="1" actId="2711"/>
        <pc:sldMkLst>
          <pc:docMk/>
          <pc:sldMk cId="3761774331" sldId="260"/>
        </pc:sldMkLst>
        <pc:spChg chg="mod">
          <ac:chgData name="Stelmach, Malgorzata" userId="c9cbd810-b37e-4bf7-8f73-4daf4e9b47f4" providerId="ADAL" clId="{C924F1A3-8C00-43BD-99AD-9815889E25E7}" dt="2022-05-25T22:33:44.146" v="0" actId="2711"/>
          <ac:spMkLst>
            <pc:docMk/>
            <pc:sldMk cId="3761774331" sldId="260"/>
            <ac:spMk id="16" creationId="{1E72705A-A13F-422F-A5C2-7B795FE13456}"/>
          </ac:spMkLst>
        </pc:spChg>
        <pc:spChg chg="mod">
          <ac:chgData name="Stelmach, Malgorzata" userId="c9cbd810-b37e-4bf7-8f73-4daf4e9b47f4" providerId="ADAL" clId="{C924F1A3-8C00-43BD-99AD-9815889E25E7}" dt="2022-05-25T22:33:49.963" v="1" actId="2711"/>
          <ac:spMkLst>
            <pc:docMk/>
            <pc:sldMk cId="3761774331" sldId="260"/>
            <ac:spMk id="25" creationId="{A7122A40-860D-409B-8D7C-A87F4D3ED5B5}"/>
          </ac:spMkLst>
        </pc:spChg>
      </pc:sldChg>
      <pc:sldChg chg="modSp mod">
        <pc:chgData name="Stelmach, Malgorzata" userId="c9cbd810-b37e-4bf7-8f73-4daf4e9b47f4" providerId="ADAL" clId="{C924F1A3-8C00-43BD-99AD-9815889E25E7}" dt="2022-05-25T22:36:03.048" v="17" actId="20577"/>
        <pc:sldMkLst>
          <pc:docMk/>
          <pc:sldMk cId="716981542" sldId="261"/>
        </pc:sldMkLst>
        <pc:spChg chg="mod">
          <ac:chgData name="Stelmach, Malgorzata" userId="c9cbd810-b37e-4bf7-8f73-4daf4e9b47f4" providerId="ADAL" clId="{C924F1A3-8C00-43BD-99AD-9815889E25E7}" dt="2022-05-25T22:36:03.048" v="17" actId="20577"/>
          <ac:spMkLst>
            <pc:docMk/>
            <pc:sldMk cId="716981542" sldId="261"/>
            <ac:spMk id="16" creationId="{F8600E71-A587-4016-B2A8-AD960E550D8D}"/>
          </ac:spMkLst>
        </pc:spChg>
      </pc:sldChg>
      <pc:sldChg chg="modSp mod">
        <pc:chgData name="Stelmach, Malgorzata" userId="c9cbd810-b37e-4bf7-8f73-4daf4e9b47f4" providerId="ADAL" clId="{C924F1A3-8C00-43BD-99AD-9815889E25E7}" dt="2022-05-25T22:35:21.772" v="9" actId="2711"/>
        <pc:sldMkLst>
          <pc:docMk/>
          <pc:sldMk cId="1958713440" sldId="264"/>
        </pc:sldMkLst>
        <pc:spChg chg="mod">
          <ac:chgData name="Stelmach, Malgorzata" userId="c9cbd810-b37e-4bf7-8f73-4daf4e9b47f4" providerId="ADAL" clId="{C924F1A3-8C00-43BD-99AD-9815889E25E7}" dt="2022-05-25T22:35:21.772" v="9" actId="2711"/>
          <ac:spMkLst>
            <pc:docMk/>
            <pc:sldMk cId="1958713440" sldId="264"/>
            <ac:spMk id="14" creationId="{132D94DE-4386-4660-91D0-F39F1954BE01}"/>
          </ac:spMkLst>
        </pc:spChg>
      </pc:sldChg>
      <pc:sldChg chg="modSp mod">
        <pc:chgData name="Stelmach, Malgorzata" userId="c9cbd810-b37e-4bf7-8f73-4daf4e9b47f4" providerId="ADAL" clId="{C924F1A3-8C00-43BD-99AD-9815889E25E7}" dt="2022-05-25T22:34:16.266" v="3" actId="14100"/>
        <pc:sldMkLst>
          <pc:docMk/>
          <pc:sldMk cId="2140167601" sldId="265"/>
        </pc:sldMkLst>
        <pc:spChg chg="mod">
          <ac:chgData name="Stelmach, Malgorzata" userId="c9cbd810-b37e-4bf7-8f73-4daf4e9b47f4" providerId="ADAL" clId="{C924F1A3-8C00-43BD-99AD-9815889E25E7}" dt="2022-05-25T22:34:16.266" v="3" actId="14100"/>
          <ac:spMkLst>
            <pc:docMk/>
            <pc:sldMk cId="2140167601" sldId="265"/>
            <ac:spMk id="14" creationId="{A8B49631-59DC-4C0D-8204-7351E7F6E2D3}"/>
          </ac:spMkLst>
        </pc:spChg>
      </pc:sldChg>
      <pc:sldChg chg="modSp mod">
        <pc:chgData name="Stelmach, Malgorzata" userId="c9cbd810-b37e-4bf7-8f73-4daf4e9b47f4" providerId="ADAL" clId="{C924F1A3-8C00-43BD-99AD-9815889E25E7}" dt="2022-05-25T22:35:05.720" v="8" actId="1076"/>
        <pc:sldMkLst>
          <pc:docMk/>
          <pc:sldMk cId="4033723864" sldId="270"/>
        </pc:sldMkLst>
        <pc:spChg chg="mod">
          <ac:chgData name="Stelmach, Malgorzata" userId="c9cbd810-b37e-4bf7-8f73-4daf4e9b47f4" providerId="ADAL" clId="{C924F1A3-8C00-43BD-99AD-9815889E25E7}" dt="2022-05-25T22:34:42.133" v="6" actId="6549"/>
          <ac:spMkLst>
            <pc:docMk/>
            <pc:sldMk cId="4033723864" sldId="270"/>
            <ac:spMk id="10" creationId="{A4DF8E70-ACAF-4854-8098-974F3149173A}"/>
          </ac:spMkLst>
        </pc:spChg>
        <pc:spChg chg="mod">
          <ac:chgData name="Stelmach, Malgorzata" userId="c9cbd810-b37e-4bf7-8f73-4daf4e9b47f4" providerId="ADAL" clId="{C924F1A3-8C00-43BD-99AD-9815889E25E7}" dt="2022-05-25T22:35:05.720" v="8" actId="1076"/>
          <ac:spMkLst>
            <pc:docMk/>
            <pc:sldMk cId="4033723864" sldId="270"/>
            <ac:spMk id="26" creationId="{C1D630A3-DACF-4142-8773-2796A81A71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77661-26C0-43E1-94EE-50C71E73419B}" type="datetimeFigureOut">
              <a:rPr lang="pl-PL" smtClean="0"/>
              <a:t>6.03.2025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669E9-A583-4FE3-B17A-7E65898E54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883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4C08CB-6817-43B6-8410-B4380B1E6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4C69D67-7251-4122-9C25-5FB247FB9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F68345-ECF5-4ABA-A222-BBD2184F2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F080-C27E-449F-8A5A-468EA85D7DBA}" type="datetimeFigureOut">
              <a:rPr lang="pl-PL" smtClean="0"/>
              <a:t>6.03.2025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41944A-611B-406D-910B-E0FE273DF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7C4689-6B08-4E08-B54F-9D57818C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2AC3-9715-4F8A-A053-BB8EF8F9ED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26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9FA78F-33A3-46CE-AE12-555784BD7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AA8FB7F-14BB-4839-AC7C-87C394C1C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2145DBB-5320-4180-A0BB-D132C3BC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F080-C27E-449F-8A5A-468EA85D7DBA}" type="datetimeFigureOut">
              <a:rPr lang="pl-PL" smtClean="0"/>
              <a:t>6.03.2025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311FEE-AE5D-4261-BA41-BD62FEC1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F2B8C6-79CF-4D11-8625-FA1433DA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2AC3-9715-4F8A-A053-BB8EF8F9ED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45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B204381-196C-4B6C-9069-96C3AA068F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849E61A-A7AB-4A11-9330-7B178A13C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7A4864D-4C1B-4D7C-9228-C6C452C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F080-C27E-449F-8A5A-468EA85D7DBA}" type="datetimeFigureOut">
              <a:rPr lang="pl-PL" smtClean="0"/>
              <a:t>6.03.2025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37256E-862D-44FC-8445-C54943001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EE1C31-2F60-476A-8961-7AB17BF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2AC3-9715-4F8A-A053-BB8EF8F9ED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27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DFC525-EBAE-40D4-BDF6-B0B61402E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559D9A-2219-4182-946E-08534CAF0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3B4454-76A1-4121-B389-56D980DD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F080-C27E-449F-8A5A-468EA85D7DBA}" type="datetimeFigureOut">
              <a:rPr lang="pl-PL" smtClean="0"/>
              <a:t>6.03.2025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3071B85-814E-41EE-9451-56A04BD4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2265A4-6D57-4628-AEC3-5D0A3981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2AC3-9715-4F8A-A053-BB8EF8F9ED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82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932694-773E-44BC-A452-E8C770D73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A165B25-7B0E-4BAA-AE9B-B42D25E1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A8AAD0-D0AE-4DAA-9A4F-902DE5915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F080-C27E-449F-8A5A-468EA85D7DBA}" type="datetimeFigureOut">
              <a:rPr lang="pl-PL" smtClean="0"/>
              <a:t>6.03.2025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7952DD-6B62-4D35-8EB7-D048853D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F1009B-A6CC-48A6-BFA8-880D5C73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2AC3-9715-4F8A-A053-BB8EF8F9ED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648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869175-4479-4288-9D1F-831C894AD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95E7BC-432E-4CEE-9A8C-8F665E83D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4D68632-BE46-46EB-BB9F-66D795815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A43DB7B-D0AA-48DB-93B2-99F9F3999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F080-C27E-449F-8A5A-468EA85D7DBA}" type="datetimeFigureOut">
              <a:rPr lang="pl-PL" smtClean="0"/>
              <a:t>6.03.2025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7D17AA1-4D65-4A85-80F6-45221F52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B75E1BD-FFD4-4E63-8007-211F199D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2AC3-9715-4F8A-A053-BB8EF8F9ED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200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FE0AFD-0905-467A-BFA3-98BB26088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7D7AB04-417D-454D-976B-94C8657D5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87D210D-EA6D-44B5-A498-EE142C239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E4C7B3-FD74-4A21-A3B8-1AF54E64D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DAA362B-27D5-42E1-A697-1BD24174D2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B9AB0AC-0C09-4265-9ADB-40EEC46B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F080-C27E-449F-8A5A-468EA85D7DBA}" type="datetimeFigureOut">
              <a:rPr lang="pl-PL" smtClean="0"/>
              <a:t>6.03.2025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DB30FF1-9FB7-4803-BFA0-6420C803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C231184-3447-4DD4-9683-409909BA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2AC3-9715-4F8A-A053-BB8EF8F9ED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52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BE7217-BEEF-4A02-9D5E-C9183F56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B7F720D-0B52-45BF-BEDB-5FB0CBF91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F080-C27E-449F-8A5A-468EA85D7DBA}" type="datetimeFigureOut">
              <a:rPr lang="pl-PL" smtClean="0"/>
              <a:t>6.03.2025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9598C30-48CC-4272-A2CD-31D62D19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128DD85-366D-4EB5-BA2B-5FE92BEE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2AC3-9715-4F8A-A053-BB8EF8F9ED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125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F8143C8-61DD-440C-B232-C3BC66CE9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F080-C27E-449F-8A5A-468EA85D7DBA}" type="datetimeFigureOut">
              <a:rPr lang="pl-PL" smtClean="0"/>
              <a:t>6.03.2025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AA9318E-717D-41BE-8FDE-E2CA101D3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9A29961-A4B7-4FCF-84A2-D2358BC3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2AC3-9715-4F8A-A053-BB8EF8F9ED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200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6F88EF-1ECF-4CBA-A524-EC9E8CA5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DA8472-592C-4193-8DE1-66B3FBC7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378C108-AD60-43EE-B0AC-AC9F5F42F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A1DB3E-71DA-4BC5-AD37-6D957D68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F080-C27E-449F-8A5A-468EA85D7DBA}" type="datetimeFigureOut">
              <a:rPr lang="pl-PL" smtClean="0"/>
              <a:t>6.03.2025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914CE49-D10B-457A-957A-69BF3C36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A4ED0C8-50E6-4522-B137-49A719E6D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2AC3-9715-4F8A-A053-BB8EF8F9ED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506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67B98D-4931-4FAA-837C-6FD99CC02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D553612-AFAC-4D0C-82A4-798242D6A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3DFA936-50D6-4B17-9B0F-EABBDCF27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1776DA3-E358-4274-A16C-059E2B0DA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F080-C27E-449F-8A5A-468EA85D7DBA}" type="datetimeFigureOut">
              <a:rPr lang="pl-PL" smtClean="0"/>
              <a:t>6.03.2025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FACDB19-7605-4A90-B7D3-35540216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5802F6A-5422-4072-8E85-1B17A813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2AC3-9715-4F8A-A053-BB8EF8F9ED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41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CE86C03-A33F-4DEF-BDC8-2A1D44F6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694B83-C89B-4AF8-8087-5E97431DD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F85768C-718E-41CE-AE55-680D4FDBD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DF080-C27E-449F-8A5A-468EA85D7DBA}" type="datetimeFigureOut">
              <a:rPr lang="pl-PL" smtClean="0"/>
              <a:t>6.03.2025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63B5D7-3F73-47A6-8C62-848E93B65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5F3D6D5-4040-4ECF-835E-C4D45C671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A2AC3-9715-4F8A-A053-BB8EF8F9ED34}" type="slidenum">
              <a:rPr lang="pl-PL" smtClean="0"/>
              <a:t>‹#›</a:t>
            </a:fld>
            <a:endParaRPr lang="pl-PL"/>
          </a:p>
        </p:txBody>
      </p:sp>
      <p:sp>
        <p:nvSpPr>
          <p:cNvPr id="7" name="MSIPCMContentMarking" descr="{&quot;HashCode&quot;:-1305367969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47B25F54-0126-4007-98E9-73B8437915A1}"/>
              </a:ext>
            </a:extLst>
          </p:cNvPr>
          <p:cNvSpPr txBox="1"/>
          <p:nvPr userDrawn="1"/>
        </p:nvSpPr>
        <p:spPr>
          <a:xfrm>
            <a:off x="0" y="0"/>
            <a:ext cx="679063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3C03C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71392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9"/>
          <a:stretch/>
        </p:blipFill>
        <p:spPr>
          <a:xfrm>
            <a:off x="3018206" y="0"/>
            <a:ext cx="9167195" cy="6691950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46E83B15-30BE-4CF1-989A-F9B355C3ACC1}"/>
              </a:ext>
            </a:extLst>
          </p:cNvPr>
          <p:cNvSpPr/>
          <p:nvPr/>
        </p:nvSpPr>
        <p:spPr>
          <a:xfrm>
            <a:off x="0" y="6691950"/>
            <a:ext cx="12192000" cy="166050"/>
          </a:xfrm>
          <a:prstGeom prst="rect">
            <a:avLst/>
          </a:prstGeom>
          <a:solidFill>
            <a:srgbClr val="019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3011158" y="0"/>
            <a:ext cx="4590646" cy="6691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C1D630A3-DACF-4142-8773-2796A81A71FE}"/>
              </a:ext>
            </a:extLst>
          </p:cNvPr>
          <p:cNvSpPr txBox="1"/>
          <p:nvPr/>
        </p:nvSpPr>
        <p:spPr>
          <a:xfrm>
            <a:off x="382133" y="3205316"/>
            <a:ext cx="89388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B22A8B"/>
                </a:solidFill>
                <a:latin typeface="Montserrat SemiBold" panose="00000700000000000000" pitchFamily="2" charset="-18"/>
              </a:rPr>
              <a:t>RAK SZYJKI  MACICY </a:t>
            </a:r>
          </a:p>
          <a:p>
            <a:r>
              <a:rPr lang="en-US" sz="3600" dirty="0">
                <a:solidFill>
                  <a:srgbClr val="B22A8B"/>
                </a:solidFill>
                <a:latin typeface="Montserrat SemiBold" panose="00000700000000000000" pitchFamily="2" charset="-18"/>
              </a:rPr>
              <a:t>HPV</a:t>
            </a:r>
          </a:p>
          <a:p>
            <a:r>
              <a:rPr lang="en-US" sz="3600" dirty="0">
                <a:latin typeface="Montserrat" panose="00000500000000000000" pitchFamily="2" charset="-18"/>
              </a:rPr>
              <a:t>co </a:t>
            </a:r>
            <a:r>
              <a:rPr lang="en-US" sz="3600" dirty="0" err="1">
                <a:latin typeface="Montserrat" panose="00000500000000000000" pitchFamily="2" charset="-18"/>
              </a:rPr>
              <a:t>każdy</a:t>
            </a:r>
            <a:r>
              <a:rPr lang="en-US" sz="3600" dirty="0">
                <a:latin typeface="Montserrat" panose="00000500000000000000" pitchFamily="2" charset="-18"/>
              </a:rPr>
              <a:t> z </a:t>
            </a:r>
            <a:r>
              <a:rPr lang="en-US" sz="3600" dirty="0" err="1">
                <a:latin typeface="Montserrat" panose="00000500000000000000" pitchFamily="2" charset="-18"/>
              </a:rPr>
              <a:t>nas</a:t>
            </a:r>
            <a:r>
              <a:rPr lang="en-US" sz="3600" dirty="0">
                <a:latin typeface="Montserrat" panose="00000500000000000000" pitchFamily="2" charset="-18"/>
              </a:rPr>
              <a:t> </a:t>
            </a:r>
          </a:p>
          <a:p>
            <a:r>
              <a:rPr lang="en-US" sz="3600" dirty="0" err="1">
                <a:latin typeface="Montserrat" panose="00000500000000000000" pitchFamily="2" charset="-18"/>
              </a:rPr>
              <a:t>powinien</a:t>
            </a:r>
            <a:r>
              <a:rPr lang="en-US" sz="3600" dirty="0">
                <a:latin typeface="Montserrat" panose="00000500000000000000" pitchFamily="2" charset="-18"/>
              </a:rPr>
              <a:t> </a:t>
            </a:r>
            <a:r>
              <a:rPr lang="en-US" sz="3600" dirty="0" err="1">
                <a:latin typeface="Montserrat" panose="00000500000000000000" pitchFamily="2" charset="-18"/>
              </a:rPr>
              <a:t>wiedzieć</a:t>
            </a:r>
            <a:r>
              <a:rPr lang="en-US" sz="3600" dirty="0">
                <a:latin typeface="Montserrat" panose="00000500000000000000" pitchFamily="2" charset="-18"/>
              </a:rPr>
              <a:t> …</a:t>
            </a:r>
            <a:endParaRPr lang="pl-PL" sz="3600" dirty="0">
              <a:latin typeface="Montserrat" panose="00000500000000000000" pitchFamily="2" charset="-18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5AD1F1B4-2593-40A7-8B11-EC8A0C5C0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7" y="750628"/>
            <a:ext cx="5662807" cy="1465251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C16577B1-3482-4503-8EA8-F5242527643E}"/>
              </a:ext>
            </a:extLst>
          </p:cNvPr>
          <p:cNvGrpSpPr/>
          <p:nvPr/>
        </p:nvGrpSpPr>
        <p:grpSpPr>
          <a:xfrm>
            <a:off x="5104262" y="0"/>
            <a:ext cx="7087737" cy="218364"/>
            <a:chOff x="838200" y="214184"/>
            <a:chExt cx="7669433" cy="345989"/>
          </a:xfrm>
        </p:grpSpPr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1D9B983B-5A55-47FF-8A23-1EC6A33A16C3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B22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8E0FB688-1C1D-4E93-8650-7C48B6C87FE0}"/>
                </a:ext>
              </a:extLst>
            </p:cNvPr>
            <p:cNvSpPr/>
            <p:nvPr/>
          </p:nvSpPr>
          <p:spPr>
            <a:xfrm>
              <a:off x="5535827" y="214184"/>
              <a:ext cx="2971806" cy="345989"/>
            </a:xfrm>
            <a:prstGeom prst="rect">
              <a:avLst/>
            </a:prstGeom>
            <a:solidFill>
              <a:srgbClr val="501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1575150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 descr="Obraz zawierający odzież, sukienka&#10;&#10;Opis wygenerowany automatycznie">
            <a:extLst>
              <a:ext uri="{FF2B5EF4-FFF2-40B4-BE49-F238E27FC236}">
                <a16:creationId xmlns:a16="http://schemas.microsoft.com/office/drawing/2014/main" id="{028A7290-8954-4E9B-84AE-535085338A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" r="18336"/>
          <a:stretch/>
        </p:blipFill>
        <p:spPr>
          <a:xfrm>
            <a:off x="0" y="0"/>
            <a:ext cx="12192000" cy="6708528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B8D24984-DE7F-412E-ABF5-A5ABCC7C7885}"/>
              </a:ext>
            </a:extLst>
          </p:cNvPr>
          <p:cNvGrpSpPr/>
          <p:nvPr/>
        </p:nvGrpSpPr>
        <p:grpSpPr>
          <a:xfrm>
            <a:off x="5587486" y="0"/>
            <a:ext cx="6604511" cy="2935705"/>
            <a:chOff x="-2" y="0"/>
            <a:chExt cx="12192000" cy="5419344"/>
          </a:xfrm>
        </p:grpSpPr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F6DC351B-A677-41ED-AB15-2B5B37097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0"/>
              <a:ext cx="12192000" cy="5419344"/>
            </a:xfrm>
            <a:prstGeom prst="rect">
              <a:avLst/>
            </a:prstGeom>
          </p:spPr>
        </p:pic>
        <p:pic>
          <p:nvPicPr>
            <p:cNvPr id="18" name="Obraz 17">
              <a:extLst>
                <a:ext uri="{FF2B5EF4-FFF2-40B4-BE49-F238E27FC236}">
                  <a16:creationId xmlns:a16="http://schemas.microsoft.com/office/drawing/2014/main" id="{F96C95D9-FEAE-4E7E-95EF-FB8AA1A61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3809" y="357723"/>
              <a:ext cx="3548537" cy="918184"/>
            </a:xfrm>
            <a:prstGeom prst="rect">
              <a:avLst/>
            </a:prstGeom>
          </p:spPr>
        </p:pic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5F20E3F6-D606-4177-92C1-1AC751A27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39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57" y="1159797"/>
            <a:ext cx="2286005" cy="1627635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B2D3CEC3-CCA6-4ADF-AA0B-17CB2C2F3A00}"/>
              </a:ext>
            </a:extLst>
          </p:cNvPr>
          <p:cNvSpPr txBox="1"/>
          <p:nvPr/>
        </p:nvSpPr>
        <p:spPr>
          <a:xfrm>
            <a:off x="7002759" y="1033993"/>
            <a:ext cx="466546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01363"/>
                </a:solidFill>
                <a:effectLst/>
                <a:latin typeface="Montserrat" panose="00000500000000000000" pitchFamily="2" charset="-18"/>
              </a:rPr>
              <a:t>Jak </a:t>
            </a:r>
            <a:r>
              <a:rPr lang="en-US" sz="3200" b="1" dirty="0" err="1">
                <a:solidFill>
                  <a:srgbClr val="501363"/>
                </a:solidFill>
                <a:effectLst/>
                <a:latin typeface="Montserrat" panose="00000500000000000000" pitchFamily="2" charset="-18"/>
              </a:rPr>
              <a:t>chronić</a:t>
            </a:r>
            <a:r>
              <a:rPr lang="en-US" sz="3200" b="1" dirty="0">
                <a:solidFill>
                  <a:srgbClr val="501363"/>
                </a:solidFill>
                <a:effectLst/>
                <a:latin typeface="Montserrat" panose="00000500000000000000" pitchFamily="2" charset="-18"/>
              </a:rPr>
              <a:t> </a:t>
            </a:r>
            <a:r>
              <a:rPr lang="en-US" sz="3200" b="1" dirty="0" err="1">
                <a:solidFill>
                  <a:srgbClr val="501363"/>
                </a:solidFill>
                <a:effectLst/>
                <a:latin typeface="Montserrat" panose="00000500000000000000" pitchFamily="2" charset="-18"/>
              </a:rPr>
              <a:t>się</a:t>
            </a:r>
            <a:r>
              <a:rPr lang="en-US" sz="3200" b="1" dirty="0">
                <a:solidFill>
                  <a:srgbClr val="501363"/>
                </a:solidFill>
                <a:effectLst/>
                <a:latin typeface="Montserrat" panose="00000500000000000000" pitchFamily="2" charset="-18"/>
              </a:rPr>
              <a:t> </a:t>
            </a:r>
            <a:r>
              <a:rPr lang="en-US" sz="3200" b="1" dirty="0" err="1">
                <a:solidFill>
                  <a:srgbClr val="501363"/>
                </a:solidFill>
                <a:effectLst/>
                <a:latin typeface="Montserrat" panose="00000500000000000000" pitchFamily="2" charset="-18"/>
              </a:rPr>
              <a:t>przed</a:t>
            </a:r>
            <a:r>
              <a:rPr lang="en-US" sz="3200" b="1" dirty="0">
                <a:solidFill>
                  <a:srgbClr val="501363"/>
                </a:solidFill>
                <a:effectLst/>
                <a:latin typeface="Montserrat" panose="00000500000000000000" pitchFamily="2" charset="-18"/>
              </a:rPr>
              <a:t> HPV i </a:t>
            </a:r>
            <a:r>
              <a:rPr lang="en-US" sz="3200" b="1" dirty="0" err="1">
                <a:solidFill>
                  <a:srgbClr val="501363"/>
                </a:solidFill>
                <a:effectLst/>
                <a:latin typeface="Montserrat" panose="00000500000000000000" pitchFamily="2" charset="-18"/>
              </a:rPr>
              <a:t>rakiem</a:t>
            </a:r>
            <a:r>
              <a:rPr lang="en-US" sz="3200" b="1" dirty="0">
                <a:solidFill>
                  <a:srgbClr val="501363"/>
                </a:solidFill>
                <a:effectLst/>
                <a:latin typeface="Montserrat" panose="00000500000000000000" pitchFamily="2" charset="-18"/>
              </a:rPr>
              <a:t> </a:t>
            </a:r>
            <a:r>
              <a:rPr lang="en-US" sz="3200" b="1" dirty="0" err="1">
                <a:solidFill>
                  <a:srgbClr val="501363"/>
                </a:solidFill>
                <a:effectLst/>
                <a:latin typeface="Montserrat" panose="00000500000000000000" pitchFamily="2" charset="-18"/>
              </a:rPr>
              <a:t>szyjki</a:t>
            </a:r>
            <a:r>
              <a:rPr lang="en-US" sz="3200" b="1" dirty="0">
                <a:solidFill>
                  <a:srgbClr val="501363"/>
                </a:solidFill>
                <a:effectLst/>
                <a:latin typeface="Montserrat" panose="00000500000000000000" pitchFamily="2" charset="-18"/>
              </a:rPr>
              <a:t> </a:t>
            </a:r>
            <a:r>
              <a:rPr lang="en-US" sz="3200" b="1" dirty="0" err="1">
                <a:solidFill>
                  <a:srgbClr val="501363"/>
                </a:solidFill>
                <a:effectLst/>
                <a:latin typeface="Montserrat" panose="00000500000000000000" pitchFamily="2" charset="-18"/>
              </a:rPr>
              <a:t>macicy</a:t>
            </a:r>
            <a:r>
              <a:rPr lang="en-US" sz="3200" b="1" dirty="0">
                <a:solidFill>
                  <a:srgbClr val="501363"/>
                </a:solidFill>
                <a:effectLst/>
                <a:latin typeface="Montserrat" panose="00000500000000000000" pitchFamily="2" charset="-18"/>
              </a:rPr>
              <a:t>?</a:t>
            </a:r>
            <a:r>
              <a:rPr lang="pl-PL" sz="3200" b="1" dirty="0">
                <a:solidFill>
                  <a:srgbClr val="501363"/>
                </a:solidFill>
                <a:effectLst/>
                <a:latin typeface="Montserrat" panose="00000500000000000000" pitchFamily="2" charset="-18"/>
              </a:rPr>
              <a:t> </a:t>
            </a:r>
            <a:endParaRPr lang="en-US" sz="3200" b="1" dirty="0">
              <a:solidFill>
                <a:srgbClr val="501363"/>
              </a:solidFill>
              <a:effectLst/>
              <a:latin typeface="Montserrat" panose="00000500000000000000" pitchFamily="2" charset="-18"/>
            </a:endParaRPr>
          </a:p>
          <a:p>
            <a:endParaRPr lang="en-US" sz="1600" b="1" dirty="0">
              <a:solidFill>
                <a:srgbClr val="501363"/>
              </a:solidFill>
              <a:latin typeface="Montserrat" panose="00000500000000000000" pitchFamily="2" charset="-18"/>
            </a:endParaRPr>
          </a:p>
          <a:p>
            <a:r>
              <a:rPr lang="en-US" sz="2000" b="1" dirty="0">
                <a:solidFill>
                  <a:srgbClr val="0190AD"/>
                </a:solidFill>
                <a:effectLst/>
                <a:latin typeface="Montserrat" panose="00000500000000000000" pitchFamily="2" charset="-18"/>
              </a:rPr>
              <a:t>PROFILAKTYKA PIERWOTNA</a:t>
            </a:r>
            <a:r>
              <a:rPr lang="en-US" sz="2000" b="1" dirty="0">
                <a:solidFill>
                  <a:srgbClr val="501363"/>
                </a:solidFill>
                <a:effectLst/>
                <a:latin typeface="Montserrat" panose="00000500000000000000" pitchFamily="2" charset="-18"/>
              </a:rPr>
              <a:t> </a:t>
            </a:r>
            <a:br>
              <a:rPr lang="en-US" sz="3600" b="1" dirty="0">
                <a:solidFill>
                  <a:srgbClr val="501363"/>
                </a:solidFill>
                <a:effectLst/>
                <a:latin typeface="Montserrat" panose="00000500000000000000" pitchFamily="2" charset="-18"/>
              </a:rPr>
            </a:br>
            <a:r>
              <a:rPr lang="en-US" dirty="0">
                <a:effectLst/>
                <a:latin typeface="Montserrat" panose="00000500000000000000" pitchFamily="2" charset="-18"/>
              </a:rPr>
              <a:t>-</a:t>
            </a:r>
            <a:r>
              <a:rPr lang="en-US" dirty="0" err="1">
                <a:effectLst/>
                <a:latin typeface="Montserrat" panose="00000500000000000000" pitchFamily="2" charset="-18"/>
              </a:rPr>
              <a:t>abstynencja</a:t>
            </a:r>
            <a:r>
              <a:rPr lang="en-US" dirty="0">
                <a:effectLst/>
                <a:latin typeface="Montserrat" panose="00000500000000000000" pitchFamily="2" charset="-18"/>
              </a:rPr>
              <a:t> </a:t>
            </a:r>
            <a:r>
              <a:rPr lang="en-US" dirty="0" err="1">
                <a:effectLst/>
                <a:latin typeface="Montserrat" panose="00000500000000000000" pitchFamily="2" charset="-18"/>
              </a:rPr>
              <a:t>seksualna</a:t>
            </a:r>
            <a:endParaRPr lang="en-US" dirty="0">
              <a:effectLst/>
              <a:latin typeface="Montserrat" panose="00000500000000000000" pitchFamily="2" charset="-18"/>
            </a:endParaRPr>
          </a:p>
          <a:p>
            <a:endParaRPr lang="en-US" sz="1000" dirty="0">
              <a:effectLst/>
              <a:latin typeface="Montserrat" panose="00000500000000000000" pitchFamily="2" charset="-18"/>
            </a:endParaRPr>
          </a:p>
          <a:p>
            <a:r>
              <a:rPr lang="en-US" dirty="0">
                <a:latin typeface="Montserrat" panose="00000500000000000000" pitchFamily="2" charset="-18"/>
              </a:rPr>
              <a:t>-</a:t>
            </a:r>
            <a:r>
              <a:rPr lang="en-US" dirty="0" err="1">
                <a:latin typeface="Montserrat" panose="00000500000000000000" pitchFamily="2" charset="-18"/>
              </a:rPr>
              <a:t>obopólna</a:t>
            </a:r>
            <a:r>
              <a:rPr lang="en-US" dirty="0">
                <a:latin typeface="Montserrat" panose="00000500000000000000" pitchFamily="2" charset="-18"/>
              </a:rPr>
              <a:t> </a:t>
            </a:r>
            <a:r>
              <a:rPr lang="en-US" dirty="0" err="1">
                <a:latin typeface="Montserrat" panose="00000500000000000000" pitchFamily="2" charset="-18"/>
              </a:rPr>
              <a:t>monogamia</a:t>
            </a:r>
            <a:r>
              <a:rPr lang="en-US" dirty="0">
                <a:latin typeface="Montserrat" panose="00000500000000000000" pitchFamily="2" charset="-18"/>
              </a:rPr>
              <a:t> </a:t>
            </a:r>
          </a:p>
          <a:p>
            <a:r>
              <a:rPr lang="en-US" dirty="0">
                <a:effectLst/>
                <a:latin typeface="Montserrat" panose="00000500000000000000" pitchFamily="2" charset="-18"/>
              </a:rPr>
              <a:t>-</a:t>
            </a:r>
            <a:r>
              <a:rPr lang="en-US" dirty="0" err="1">
                <a:effectLst/>
                <a:latin typeface="Montserrat" panose="00000500000000000000" pitchFamily="2" charset="-18"/>
              </a:rPr>
              <a:t>szczepienia</a:t>
            </a:r>
            <a:r>
              <a:rPr lang="en-US" dirty="0">
                <a:effectLst/>
                <a:latin typeface="Montserrat" panose="00000500000000000000" pitchFamily="2" charset="-18"/>
              </a:rPr>
              <a:t> p/HPV</a:t>
            </a:r>
          </a:p>
          <a:p>
            <a:endParaRPr lang="en-US" sz="1000" dirty="0">
              <a:effectLst/>
              <a:latin typeface="Montserrat" panose="00000500000000000000" pitchFamily="2" charset="-18"/>
            </a:endParaRPr>
          </a:p>
          <a:p>
            <a:r>
              <a:rPr lang="en-US" dirty="0">
                <a:latin typeface="Montserrat" panose="00000500000000000000" pitchFamily="2" charset="-18"/>
              </a:rPr>
              <a:t>-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</a:rPr>
              <a:t>metody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</a:rPr>
              <a:t>barierowe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</a:rPr>
              <a:t> 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</a:rPr>
              <a:t>prezerwatywa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</a:rPr>
              <a:t>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</a:rPr>
              <a:t>ogranicza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</a:rPr>
              <a:t>ryzyko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</a:rPr>
              <a:t>, ale go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</a:rPr>
              <a:t>nie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</a:rPr>
              <a:t>eliminuje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18"/>
              </a:rPr>
              <a:t>)</a:t>
            </a:r>
            <a:endParaRPr lang="en-US" b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-18"/>
            </a:endParaRPr>
          </a:p>
          <a:p>
            <a:endParaRPr lang="en-US" sz="3600" dirty="0">
              <a:latin typeface="Montserrat" panose="00000500000000000000" pitchFamily="2" charset="-18"/>
            </a:endParaRPr>
          </a:p>
          <a:p>
            <a:r>
              <a:rPr lang="en-US" sz="2000" b="1" dirty="0">
                <a:solidFill>
                  <a:srgbClr val="0190AD"/>
                </a:solidFill>
                <a:effectLst/>
                <a:latin typeface="Montserrat" panose="00000500000000000000" pitchFamily="2" charset="-18"/>
              </a:rPr>
              <a:t>PROFILAKTYKA WTÓRNA</a:t>
            </a:r>
          </a:p>
          <a:p>
            <a:r>
              <a:rPr lang="en-US" sz="2000" b="1" dirty="0">
                <a:solidFill>
                  <a:srgbClr val="0190AD"/>
                </a:solidFill>
                <a:latin typeface="Montserrat" panose="00000500000000000000" pitchFamily="2" charset="-18"/>
              </a:rPr>
              <a:t>-</a:t>
            </a:r>
            <a:r>
              <a:rPr lang="en-US" dirty="0" err="1">
                <a:latin typeface="Montserrat" panose="00000500000000000000" pitchFamily="2" charset="-18"/>
              </a:rPr>
              <a:t>badania</a:t>
            </a:r>
            <a:r>
              <a:rPr lang="en-US" dirty="0">
                <a:latin typeface="Montserrat" panose="00000500000000000000" pitchFamily="2" charset="-18"/>
              </a:rPr>
              <a:t> </a:t>
            </a:r>
            <a:r>
              <a:rPr lang="en-US" dirty="0" err="1">
                <a:latin typeface="Montserrat" panose="00000500000000000000" pitchFamily="2" charset="-18"/>
              </a:rPr>
              <a:t>cytologiczne</a:t>
            </a:r>
            <a:endParaRPr lang="pl-PL" sz="2000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46E83B15-30BE-4CF1-989A-F9B355C3ACC1}"/>
              </a:ext>
            </a:extLst>
          </p:cNvPr>
          <p:cNvSpPr/>
          <p:nvPr/>
        </p:nvSpPr>
        <p:spPr>
          <a:xfrm>
            <a:off x="0" y="6691950"/>
            <a:ext cx="12192000" cy="166050"/>
          </a:xfrm>
          <a:prstGeom prst="rect">
            <a:avLst/>
          </a:prstGeom>
          <a:solidFill>
            <a:srgbClr val="019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numeru slajdu 7">
            <a:extLst>
              <a:ext uri="{FF2B5EF4-FFF2-40B4-BE49-F238E27FC236}">
                <a16:creationId xmlns:a16="http://schemas.microsoft.com/office/drawing/2014/main" id="{E9A9C510-ACC4-429A-A56A-7ACEE6512094}"/>
              </a:ext>
            </a:extLst>
          </p:cNvPr>
          <p:cNvSpPr txBox="1">
            <a:spLocks/>
          </p:cNvSpPr>
          <p:nvPr/>
        </p:nvSpPr>
        <p:spPr>
          <a:xfrm>
            <a:off x="11668225" y="6591920"/>
            <a:ext cx="405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47A2AC3-9715-4F8A-A053-BB8EF8F9ED34}" type="slidenum">
              <a:rPr lang="pl-PL" sz="1100" smtClean="0">
                <a:solidFill>
                  <a:schemeClr val="bg1"/>
                </a:solidFill>
                <a:latin typeface="Montserrat Medium" panose="00000600000000000000" pitchFamily="2" charset="-18"/>
              </a:rPr>
              <a:pPr algn="ctr"/>
              <a:t>10</a:t>
            </a:fld>
            <a:endParaRPr lang="pl-PL" sz="1100" dirty="0">
              <a:solidFill>
                <a:schemeClr val="bg1"/>
              </a:solidFill>
              <a:latin typeface="Montserrat Medium" panose="00000600000000000000" pitchFamily="2" charset="-1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2D8F31-83CC-49D0-B421-16FE5DE33748}"/>
              </a:ext>
            </a:extLst>
          </p:cNvPr>
          <p:cNvSpPr txBox="1"/>
          <p:nvPr/>
        </p:nvSpPr>
        <p:spPr>
          <a:xfrm>
            <a:off x="7018760" y="6000642"/>
            <a:ext cx="6177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501363"/>
                </a:solidFill>
                <a:effectLst/>
                <a:latin typeface="Montserrat" panose="00000500000000000000" pitchFamily="2" charset="-18"/>
              </a:rPr>
              <a:t>EDUKACJA</a:t>
            </a:r>
          </a:p>
        </p:txBody>
      </p:sp>
    </p:spTree>
    <p:extLst>
      <p:ext uri="{BB962C8B-B14F-4D97-AF65-F5344CB8AC3E}">
        <p14:creationId xmlns:p14="http://schemas.microsoft.com/office/powerpoint/2010/main" val="1595338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>
            <a:extLst>
              <a:ext uri="{FF2B5EF4-FFF2-40B4-BE49-F238E27FC236}">
                <a16:creationId xmlns:a16="http://schemas.microsoft.com/office/drawing/2014/main" id="{66FE60F6-560D-4A99-9B62-D63502DAF4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757" y="201395"/>
            <a:ext cx="2620756" cy="678121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A7122A40-860D-409B-8D7C-A87F4D3ED5B5}"/>
              </a:ext>
            </a:extLst>
          </p:cNvPr>
          <p:cNvSpPr txBox="1"/>
          <p:nvPr/>
        </p:nvSpPr>
        <p:spPr>
          <a:xfrm>
            <a:off x="658648" y="394771"/>
            <a:ext cx="124544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b="1" dirty="0">
                <a:solidFill>
                  <a:srgbClr val="501363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CYTOLOGIA</a:t>
            </a:r>
            <a:endParaRPr lang="pl-PL" sz="3200" dirty="0">
              <a:solidFill>
                <a:srgbClr val="501363"/>
              </a:solidFill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08D6AC9B-920A-4781-B6C8-2EB2F097A214}"/>
              </a:ext>
            </a:extLst>
          </p:cNvPr>
          <p:cNvSpPr/>
          <p:nvPr/>
        </p:nvSpPr>
        <p:spPr>
          <a:xfrm>
            <a:off x="2999833" y="1492729"/>
            <a:ext cx="119287" cy="4146071"/>
          </a:xfrm>
          <a:prstGeom prst="rect">
            <a:avLst/>
          </a:prstGeom>
          <a:solidFill>
            <a:srgbClr val="B22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2E717A63-298F-44BA-9E2F-0ED3EA0C8C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29" y="177923"/>
            <a:ext cx="2875571" cy="6399989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46E83B15-30BE-4CF1-989A-F9B355C3ACC1}"/>
              </a:ext>
            </a:extLst>
          </p:cNvPr>
          <p:cNvSpPr/>
          <p:nvPr/>
        </p:nvSpPr>
        <p:spPr>
          <a:xfrm>
            <a:off x="0" y="6691950"/>
            <a:ext cx="12192000" cy="166050"/>
          </a:xfrm>
          <a:prstGeom prst="rect">
            <a:avLst/>
          </a:prstGeom>
          <a:solidFill>
            <a:srgbClr val="019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numeru slajdu 7">
            <a:extLst>
              <a:ext uri="{FF2B5EF4-FFF2-40B4-BE49-F238E27FC236}">
                <a16:creationId xmlns:a16="http://schemas.microsoft.com/office/drawing/2014/main" id="{E9A9C510-ACC4-429A-A56A-7ACEE6512094}"/>
              </a:ext>
            </a:extLst>
          </p:cNvPr>
          <p:cNvSpPr txBox="1">
            <a:spLocks/>
          </p:cNvSpPr>
          <p:nvPr/>
        </p:nvSpPr>
        <p:spPr>
          <a:xfrm>
            <a:off x="11668225" y="6591920"/>
            <a:ext cx="405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47A2AC3-9715-4F8A-A053-BB8EF8F9ED34}" type="slidenum">
              <a:rPr lang="pl-PL" sz="1100" smtClean="0">
                <a:solidFill>
                  <a:schemeClr val="bg1"/>
                </a:solidFill>
                <a:latin typeface="Montserrat Medium" panose="00000600000000000000" pitchFamily="2" charset="-18"/>
              </a:rPr>
              <a:pPr algn="ctr"/>
              <a:t>11</a:t>
            </a:fld>
            <a:endParaRPr lang="pl-PL" sz="1100" dirty="0">
              <a:solidFill>
                <a:schemeClr val="bg1"/>
              </a:solidFill>
              <a:latin typeface="Montserrat Medium" panose="00000600000000000000" pitchFamily="2" charset="-18"/>
            </a:endParaRP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F8600E71-A587-4016-B2A8-AD960E550D8D}"/>
              </a:ext>
            </a:extLst>
          </p:cNvPr>
          <p:cNvSpPr txBox="1">
            <a:spLocks/>
          </p:cNvSpPr>
          <p:nvPr/>
        </p:nvSpPr>
        <p:spPr>
          <a:xfrm>
            <a:off x="3322319" y="1492729"/>
            <a:ext cx="5994109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rgbClr val="0190AD"/>
                </a:solidFill>
                <a:latin typeface="Montserrat Medium" panose="00000600000000000000" pitchFamily="2" charset="0"/>
              </a:rPr>
              <a:t>to </a:t>
            </a:r>
            <a:r>
              <a:rPr lang="en-US" sz="1800" b="1" dirty="0" err="1">
                <a:solidFill>
                  <a:srgbClr val="0190AD"/>
                </a:solidFill>
                <a:latin typeface="Montserrat Medium" panose="00000600000000000000" pitchFamily="2" charset="0"/>
              </a:rPr>
              <a:t>badanie</a:t>
            </a:r>
            <a:r>
              <a:rPr lang="en-US" sz="1800" b="1" dirty="0">
                <a:solidFill>
                  <a:srgbClr val="0190AD"/>
                </a:solidFill>
                <a:latin typeface="Montserrat Medium" panose="00000600000000000000" pitchFamily="2" charset="0"/>
              </a:rPr>
              <a:t> </a:t>
            </a:r>
            <a:r>
              <a:rPr lang="en-US" sz="1800" b="1" dirty="0" err="1">
                <a:solidFill>
                  <a:srgbClr val="0190AD"/>
                </a:solidFill>
                <a:latin typeface="Montserrat Medium" panose="00000600000000000000" pitchFamily="2" charset="0"/>
              </a:rPr>
              <a:t>komórek</a:t>
            </a:r>
            <a:r>
              <a:rPr lang="en-US" sz="1800" b="1" dirty="0">
                <a:solidFill>
                  <a:srgbClr val="0190AD"/>
                </a:solidFill>
                <a:latin typeface="Montserrat Medium" panose="00000600000000000000" pitchFamily="2" charset="0"/>
              </a:rPr>
              <a:t> </a:t>
            </a:r>
            <a:r>
              <a:rPr lang="en-US" sz="1800" b="1" dirty="0" err="1">
                <a:solidFill>
                  <a:srgbClr val="0190AD"/>
                </a:solidFill>
                <a:latin typeface="Montserrat Medium" panose="00000600000000000000" pitchFamily="2" charset="0"/>
              </a:rPr>
              <a:t>pobranych</a:t>
            </a:r>
            <a:r>
              <a:rPr lang="en-US" sz="1800" b="1" dirty="0">
                <a:solidFill>
                  <a:srgbClr val="0190AD"/>
                </a:solidFill>
                <a:latin typeface="Montserrat Medium" panose="00000600000000000000" pitchFamily="2" charset="0"/>
              </a:rPr>
              <a:t> z </a:t>
            </a:r>
            <a:r>
              <a:rPr lang="en-US" sz="1800" b="1" dirty="0" err="1">
                <a:solidFill>
                  <a:srgbClr val="0190AD"/>
                </a:solidFill>
                <a:latin typeface="Montserrat Medium" panose="00000600000000000000" pitchFamily="2" charset="0"/>
              </a:rPr>
              <a:t>dróg</a:t>
            </a:r>
            <a:r>
              <a:rPr lang="en-US" sz="1800" b="1" dirty="0">
                <a:solidFill>
                  <a:srgbClr val="0190AD"/>
                </a:solidFill>
                <a:latin typeface="Montserrat Medium" panose="00000600000000000000" pitchFamily="2" charset="0"/>
              </a:rPr>
              <a:t> </a:t>
            </a:r>
            <a:r>
              <a:rPr lang="en-US" sz="1800" b="1" dirty="0" err="1">
                <a:solidFill>
                  <a:srgbClr val="0190AD"/>
                </a:solidFill>
                <a:latin typeface="Montserrat Medium" panose="00000600000000000000" pitchFamily="2" charset="0"/>
              </a:rPr>
              <a:t>rodnych</a:t>
            </a:r>
            <a:r>
              <a:rPr lang="en-US" sz="1800" b="1" dirty="0">
                <a:solidFill>
                  <a:srgbClr val="0190AD"/>
                </a:solidFill>
                <a:latin typeface="Montserrat Medium" panose="00000600000000000000" pitchFamily="2" charset="0"/>
              </a:rPr>
              <a:t> </a:t>
            </a:r>
            <a:r>
              <a:rPr lang="en-US" sz="1800" b="1" dirty="0" err="1">
                <a:solidFill>
                  <a:srgbClr val="0190AD"/>
                </a:solidFill>
                <a:latin typeface="Montserrat Medium" panose="00000600000000000000" pitchFamily="2" charset="0"/>
              </a:rPr>
              <a:t>kobiety</a:t>
            </a:r>
            <a:r>
              <a:rPr lang="en-US" sz="1800" b="1" dirty="0">
                <a:solidFill>
                  <a:srgbClr val="0190AD"/>
                </a:solidFill>
                <a:latin typeface="Montserrat Medium" panose="00000600000000000000" pitchFamily="2" charset="0"/>
              </a:rPr>
              <a:t> </a:t>
            </a:r>
            <a:r>
              <a:rPr lang="en-US" sz="1800" b="1" dirty="0" err="1">
                <a:solidFill>
                  <a:srgbClr val="0190AD"/>
                </a:solidFill>
                <a:latin typeface="Montserrat Medium" panose="00000600000000000000" pitchFamily="2" charset="0"/>
              </a:rPr>
              <a:t>przez</a:t>
            </a:r>
            <a:r>
              <a:rPr lang="en-US" sz="1800" b="1" dirty="0">
                <a:solidFill>
                  <a:srgbClr val="0190AD"/>
                </a:solidFill>
                <a:latin typeface="Montserrat Medium" panose="00000600000000000000" pitchFamily="2" charset="0"/>
              </a:rPr>
              <a:t> </a:t>
            </a:r>
            <a:r>
              <a:rPr lang="en-US" sz="1800" b="1" dirty="0" err="1">
                <a:solidFill>
                  <a:srgbClr val="0190AD"/>
                </a:solidFill>
                <a:latin typeface="Montserrat Medium" panose="00000600000000000000" pitchFamily="2" charset="0"/>
              </a:rPr>
              <a:t>ginekologa</a:t>
            </a:r>
            <a:r>
              <a:rPr lang="en-US" sz="1800" b="1" dirty="0">
                <a:solidFill>
                  <a:srgbClr val="0190AD"/>
                </a:solidFill>
                <a:latin typeface="Montserrat Medium" panose="00000600000000000000" pitchFamily="2" charset="0"/>
              </a:rPr>
              <a:t> </a:t>
            </a:r>
            <a:r>
              <a:rPr lang="en-US" sz="1800" b="1" dirty="0" err="1">
                <a:solidFill>
                  <a:srgbClr val="0190AD"/>
                </a:solidFill>
                <a:latin typeface="Montserrat Medium" panose="00000600000000000000" pitchFamily="2" charset="0"/>
              </a:rPr>
              <a:t>lub</a:t>
            </a:r>
            <a:r>
              <a:rPr lang="en-US" sz="1800" b="1" dirty="0">
                <a:solidFill>
                  <a:srgbClr val="0190AD"/>
                </a:solidFill>
                <a:latin typeface="Montserrat Medium" panose="00000600000000000000" pitchFamily="2" charset="0"/>
              </a:rPr>
              <a:t> </a:t>
            </a:r>
            <a:r>
              <a:rPr lang="en-US" sz="1800" b="1" dirty="0" err="1">
                <a:solidFill>
                  <a:srgbClr val="0190AD"/>
                </a:solidFill>
                <a:latin typeface="Montserrat Medium" panose="00000600000000000000" pitchFamily="2" charset="0"/>
              </a:rPr>
              <a:t>położną</a:t>
            </a:r>
            <a:r>
              <a:rPr lang="en-US" sz="1800" b="1" dirty="0">
                <a:solidFill>
                  <a:srgbClr val="0190AD"/>
                </a:solidFill>
                <a:latin typeface="Montserrat Medium" panose="00000600000000000000" pitchFamily="2" charset="0"/>
              </a:rPr>
              <a:t> </a:t>
            </a:r>
            <a:endParaRPr lang="pl-PL" sz="1800" b="1" dirty="0">
              <a:solidFill>
                <a:srgbClr val="0190AD"/>
              </a:solidFill>
              <a:latin typeface="Montserrat Medium" panose="00000600000000000000" pitchFamily="2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rozmaz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powinien być pobrany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specjalną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szczoteczką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:</a:t>
            </a:r>
          </a:p>
          <a:p>
            <a:pPr lvl="1" algn="l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-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pomiędzy 10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.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a 18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.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dniem cyklu</a:t>
            </a:r>
          </a:p>
          <a:p>
            <a:pPr lvl="1" algn="l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-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przed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badani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em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ginekologicznym (od badania </a:t>
            </a:r>
            <a:b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</a:b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g</a:t>
            </a:r>
            <a:r>
              <a:rPr lang="pl-PL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inekologicznego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do pobrania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 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cytologii powinna upłynąć przynajmniej jedna doba)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 Medium" panose="00000600000000000000" pitchFamily="2" charset="0"/>
            </a:endParaRPr>
          </a:p>
          <a:p>
            <a:pPr lvl="1" algn="l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-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jako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p</a:t>
            </a:r>
            <a:r>
              <a:rPr lang="pl-PL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ierwszy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przed badaniem </a:t>
            </a:r>
            <a:r>
              <a:rPr lang="pl-PL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usg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przezpochwowym</a:t>
            </a:r>
            <a:endParaRPr lang="pl-PL" sz="1800" dirty="0">
              <a:solidFill>
                <a:schemeClr val="tx1">
                  <a:lumMod val="95000"/>
                  <a:lumOff val="5000"/>
                </a:schemeClr>
              </a:solidFill>
              <a:latin typeface="Montserrat Medium" panose="00000600000000000000" pitchFamily="2" charset="0"/>
            </a:endParaRPr>
          </a:p>
          <a:p>
            <a:pPr marL="173038" indent="-173038" algn="l"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na dwie doby przed pobraniem materiału należy powstrzymać się od stosunku płciowego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oraz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stosowania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tampon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ów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i preparat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ów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dopochwowych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(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irygacji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, 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gałek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)</a:t>
            </a:r>
          </a:p>
          <a:p>
            <a:pPr marL="173038" indent="-173038" algn="l"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pierwsza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cytologia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powinna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być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wykonana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do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roku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od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inicjacji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seksualnej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, ale 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nie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poźniej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niż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w 25.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roku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życia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kobiety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.</a:t>
            </a:r>
            <a:endParaRPr lang="pl-PL" sz="2000" dirty="0">
              <a:solidFill>
                <a:schemeClr val="tx1">
                  <a:lumMod val="95000"/>
                  <a:lumOff val="5000"/>
                </a:schemeClr>
              </a:solidFill>
              <a:latin typeface="Montserrat Medium" panose="00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CBEA59-6CB9-46AF-9CB1-711570666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5" y="2032696"/>
            <a:ext cx="2779623" cy="37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8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ED041A68-18B6-43D0-8420-4653AC9F43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16DB384-93BC-445C-BB5F-BE1CB27C8B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1934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1DBA0F3-EFDE-4630-A21D-2F860E64E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" y="237049"/>
            <a:ext cx="2962765" cy="632173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3174ADB-7EA8-4DBE-BF7E-77309CE5D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11" y="357723"/>
            <a:ext cx="3548537" cy="918184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A3ACF2E-519E-4264-8C16-FFE11EE539B7}"/>
              </a:ext>
            </a:extLst>
          </p:cNvPr>
          <p:cNvSpPr txBox="1"/>
          <p:nvPr/>
        </p:nvSpPr>
        <p:spPr>
          <a:xfrm>
            <a:off x="0" y="2666857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Montserrat Medium" panose="00000600000000000000" pitchFamily="2" charset="0"/>
              </a:rPr>
              <a:t>Na </a:t>
            </a:r>
            <a:r>
              <a:rPr lang="pl-PL" sz="2000" b="1" dirty="0">
                <a:solidFill>
                  <a:srgbClr val="501363"/>
                </a:solidFill>
                <a:latin typeface="Montserrat Medium" panose="00000600000000000000" pitchFamily="2" charset="0"/>
              </a:rPr>
              <a:t>stronie internetowej </a:t>
            </a:r>
            <a:r>
              <a:rPr lang="pl-PL" sz="2000" dirty="0">
                <a:latin typeface="Montserrat Medium" panose="00000600000000000000" pitchFamily="2" charset="0"/>
              </a:rPr>
              <a:t>pro</a:t>
            </a:r>
            <a:r>
              <a:rPr lang="en-US" sz="2000" dirty="0" err="1">
                <a:latin typeface="Montserrat Medium" panose="00000600000000000000" pitchFamily="2" charset="0"/>
              </a:rPr>
              <a:t>gramu</a:t>
            </a:r>
            <a:r>
              <a:rPr lang="pl-PL" sz="2000" dirty="0">
                <a:latin typeface="Montserrat Medium" panose="00000600000000000000" pitchFamily="2" charset="0"/>
              </a:rPr>
              <a:t> edukacyjnego </a:t>
            </a:r>
          </a:p>
          <a:p>
            <a:pPr algn="ctr"/>
            <a:r>
              <a:rPr lang="pl-PL" sz="2000" dirty="0">
                <a:latin typeface="Montserrat Medium" panose="00000600000000000000" pitchFamily="2" charset="0"/>
              </a:rPr>
              <a:t>„Wybierz Życie - Pierwszy Krok” </a:t>
            </a:r>
          </a:p>
          <a:p>
            <a:pPr algn="ctr"/>
            <a:r>
              <a:rPr lang="pl-PL" sz="2000" dirty="0">
                <a:latin typeface="Montserrat Medium" panose="00000600000000000000" pitchFamily="2" charset="0"/>
              </a:rPr>
              <a:t>znajdują się najważniejsze informacje o </a:t>
            </a:r>
            <a:r>
              <a:rPr lang="en-US" sz="2000" dirty="0">
                <a:latin typeface="Montserrat Medium" panose="00000600000000000000" pitchFamily="2" charset="0"/>
              </a:rPr>
              <a:t>HPV i raku </a:t>
            </a:r>
            <a:r>
              <a:rPr lang="en-US" sz="2000" dirty="0" err="1">
                <a:latin typeface="Montserrat Medium" panose="00000600000000000000" pitchFamily="2" charset="0"/>
              </a:rPr>
              <a:t>szyjki</a:t>
            </a:r>
            <a:r>
              <a:rPr lang="en-US" sz="2000" dirty="0">
                <a:latin typeface="Montserrat Medium" panose="00000600000000000000" pitchFamily="2" charset="0"/>
              </a:rPr>
              <a:t> </a:t>
            </a:r>
            <a:r>
              <a:rPr lang="en-US" sz="2000" dirty="0" err="1">
                <a:latin typeface="Montserrat Medium" panose="00000600000000000000" pitchFamily="2" charset="0"/>
              </a:rPr>
              <a:t>macicy</a:t>
            </a:r>
            <a:r>
              <a:rPr lang="pl-PL" sz="2000" dirty="0">
                <a:latin typeface="Montserrat Medium" panose="00000600000000000000" pitchFamily="2" charset="-18"/>
              </a:rPr>
              <a:t>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212FE2B-7A75-4DE6-8881-8E795204100D}"/>
              </a:ext>
            </a:extLst>
          </p:cNvPr>
          <p:cNvSpPr txBox="1"/>
          <p:nvPr/>
        </p:nvSpPr>
        <p:spPr>
          <a:xfrm>
            <a:off x="0" y="406323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solidFill>
                  <a:srgbClr val="0190AD"/>
                </a:solidFill>
                <a:latin typeface="Montserrat Light" panose="00000400000000000000" pitchFamily="2" charset="-18"/>
              </a:rPr>
              <a:t>www.</a:t>
            </a:r>
            <a:r>
              <a:rPr lang="pl-PL" sz="3600" b="1" dirty="0">
                <a:solidFill>
                  <a:srgbClr val="0190AD"/>
                </a:solidFill>
                <a:latin typeface="Montserrat Medium" panose="00000600000000000000" pitchFamily="2" charset="-18"/>
              </a:rPr>
              <a:t>pierwszykrok</a:t>
            </a:r>
            <a:r>
              <a:rPr lang="pl-PL" sz="3600" dirty="0">
                <a:solidFill>
                  <a:srgbClr val="0190AD"/>
                </a:solidFill>
                <a:latin typeface="Montserrat Light" panose="00000400000000000000" pitchFamily="2" charset="-18"/>
              </a:rPr>
              <a:t>.edu.pl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46E83B15-30BE-4CF1-989A-F9B355C3ACC1}"/>
              </a:ext>
            </a:extLst>
          </p:cNvPr>
          <p:cNvSpPr/>
          <p:nvPr/>
        </p:nvSpPr>
        <p:spPr>
          <a:xfrm>
            <a:off x="0" y="6691950"/>
            <a:ext cx="12192000" cy="166050"/>
          </a:xfrm>
          <a:prstGeom prst="rect">
            <a:avLst/>
          </a:prstGeom>
          <a:solidFill>
            <a:srgbClr val="019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numeru slajdu 7">
            <a:extLst>
              <a:ext uri="{FF2B5EF4-FFF2-40B4-BE49-F238E27FC236}">
                <a16:creationId xmlns:a16="http://schemas.microsoft.com/office/drawing/2014/main" id="{E9A9C510-ACC4-429A-A56A-7ACEE6512094}"/>
              </a:ext>
            </a:extLst>
          </p:cNvPr>
          <p:cNvSpPr txBox="1">
            <a:spLocks/>
          </p:cNvSpPr>
          <p:nvPr/>
        </p:nvSpPr>
        <p:spPr>
          <a:xfrm>
            <a:off x="11668225" y="6591920"/>
            <a:ext cx="405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47A2AC3-9715-4F8A-A053-BB8EF8F9ED34}" type="slidenum">
              <a:rPr lang="pl-PL" sz="1100" smtClean="0">
                <a:solidFill>
                  <a:schemeClr val="bg1"/>
                </a:solidFill>
                <a:latin typeface="Montserrat Medium" panose="00000600000000000000" pitchFamily="2" charset="-18"/>
              </a:rPr>
              <a:pPr algn="ctr"/>
              <a:t>12</a:t>
            </a:fld>
            <a:endParaRPr lang="pl-PL" sz="1100" dirty="0">
              <a:solidFill>
                <a:schemeClr val="bg1"/>
              </a:solidFill>
              <a:latin typeface="Montserrat Medium" panose="000006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4857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EDE43-5A99-9730-5E5F-E6718330D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>
            <a:extLst>
              <a:ext uri="{FF2B5EF4-FFF2-40B4-BE49-F238E27FC236}">
                <a16:creationId xmlns:a16="http://schemas.microsoft.com/office/drawing/2014/main" id="{815FA298-17BD-9B2C-E52A-01203FF230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757" y="201395"/>
            <a:ext cx="2620756" cy="678121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AF446495-E323-8EB5-8842-FDEB70A450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29" y="177923"/>
            <a:ext cx="2875571" cy="6399989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124CD36F-01CA-A0F4-2ADE-09A277F8B08E}"/>
              </a:ext>
            </a:extLst>
          </p:cNvPr>
          <p:cNvSpPr/>
          <p:nvPr/>
        </p:nvSpPr>
        <p:spPr>
          <a:xfrm>
            <a:off x="0" y="6691950"/>
            <a:ext cx="12192000" cy="166050"/>
          </a:xfrm>
          <a:prstGeom prst="rect">
            <a:avLst/>
          </a:prstGeom>
          <a:solidFill>
            <a:srgbClr val="019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numeru slajdu 7">
            <a:extLst>
              <a:ext uri="{FF2B5EF4-FFF2-40B4-BE49-F238E27FC236}">
                <a16:creationId xmlns:a16="http://schemas.microsoft.com/office/drawing/2014/main" id="{984699DE-1DC8-0264-1CA7-449F6D3E67B9}"/>
              </a:ext>
            </a:extLst>
          </p:cNvPr>
          <p:cNvSpPr txBox="1">
            <a:spLocks/>
          </p:cNvSpPr>
          <p:nvPr/>
        </p:nvSpPr>
        <p:spPr>
          <a:xfrm>
            <a:off x="11668225" y="6591920"/>
            <a:ext cx="405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47A2AC3-9715-4F8A-A053-BB8EF8F9ED34}" type="slidenum">
              <a:rPr lang="pl-PL" sz="1100" smtClean="0">
                <a:solidFill>
                  <a:schemeClr val="bg1"/>
                </a:solidFill>
                <a:latin typeface="Montserrat Medium" panose="00000600000000000000" pitchFamily="2" charset="-18"/>
              </a:rPr>
              <a:pPr algn="ctr"/>
              <a:t>13</a:t>
            </a:fld>
            <a:endParaRPr lang="pl-PL" sz="1100" dirty="0">
              <a:solidFill>
                <a:schemeClr val="bg1"/>
              </a:solidFill>
              <a:latin typeface="Montserrat Medium" panose="00000600000000000000" pitchFamily="2" charset="-18"/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2C03325-958F-BBA7-1400-04426807944B}"/>
              </a:ext>
            </a:extLst>
          </p:cNvPr>
          <p:cNvSpPr txBox="1">
            <a:spLocks/>
          </p:cNvSpPr>
          <p:nvPr/>
        </p:nvSpPr>
        <p:spPr>
          <a:xfrm>
            <a:off x="557302" y="2811548"/>
            <a:ext cx="3874865" cy="2548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800" dirty="0">
                <a:latin typeface="Montserrat Medium" panose="00000600000000000000" pitchFamily="2" charset="0"/>
              </a:rPr>
              <a:t>Sprawdź, </a:t>
            </a:r>
          </a:p>
          <a:p>
            <a:pPr algn="l"/>
            <a:r>
              <a:rPr lang="pl-PL" sz="2800" dirty="0">
                <a:latin typeface="Montserrat Medium" panose="00000600000000000000" pitchFamily="2" charset="0"/>
              </a:rPr>
              <a:t>ile wiesz </a:t>
            </a:r>
          </a:p>
          <a:p>
            <a:pPr algn="l"/>
            <a:r>
              <a:rPr lang="pl-PL" sz="2800" dirty="0">
                <a:latin typeface="Montserrat Medium" panose="00000600000000000000" pitchFamily="2" charset="0"/>
              </a:rPr>
              <a:t>na temat </a:t>
            </a:r>
          </a:p>
          <a:p>
            <a:pPr algn="l"/>
            <a:r>
              <a:rPr lang="pl-PL" sz="2800" dirty="0">
                <a:latin typeface="Montserrat Medium" panose="00000600000000000000" pitchFamily="2" charset="0"/>
              </a:rPr>
              <a:t>profilaktyki </a:t>
            </a:r>
          </a:p>
          <a:p>
            <a:pPr algn="l"/>
            <a:r>
              <a:rPr lang="pl-PL" sz="2800" dirty="0">
                <a:latin typeface="Montserrat Medium" panose="00000600000000000000" pitchFamily="2" charset="0"/>
              </a:rPr>
              <a:t>zakażeń HPV: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363DB8EB-ADD6-BB1C-5A01-3237C28488A3}"/>
              </a:ext>
            </a:extLst>
          </p:cNvPr>
          <p:cNvSpPr txBox="1">
            <a:spLocks/>
          </p:cNvSpPr>
          <p:nvPr/>
        </p:nvSpPr>
        <p:spPr>
          <a:xfrm>
            <a:off x="557302" y="879516"/>
            <a:ext cx="6229391" cy="129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3600" b="1" dirty="0">
                <a:solidFill>
                  <a:srgbClr val="0190AD"/>
                </a:solidFill>
                <a:latin typeface="Montserrat Medium" panose="00000600000000000000" pitchFamily="2" charset="0"/>
              </a:rPr>
              <a:t>ANKIETA EWALUACYJNA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2524873F-63AD-6145-1D94-BFE0BC2EC96A}"/>
              </a:ext>
            </a:extLst>
          </p:cNvPr>
          <p:cNvSpPr/>
          <p:nvPr/>
        </p:nvSpPr>
        <p:spPr>
          <a:xfrm>
            <a:off x="557302" y="1526855"/>
            <a:ext cx="4190867" cy="562063"/>
          </a:xfrm>
          <a:prstGeom prst="roundRect">
            <a:avLst>
              <a:gd name="adj" fmla="val 50000"/>
            </a:avLst>
          </a:prstGeom>
          <a:solidFill>
            <a:srgbClr val="5013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  <a:latin typeface="Montserrat Medium" panose="00000600000000000000" pitchFamily="2" charset="0"/>
              </a:rPr>
              <a:t>PO LEKCJI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12BA00E-0C95-85B8-9501-9181C1629076}"/>
              </a:ext>
            </a:extLst>
          </p:cNvPr>
          <p:cNvSpPr/>
          <p:nvPr/>
        </p:nvSpPr>
        <p:spPr>
          <a:xfrm flipV="1">
            <a:off x="660288" y="5638798"/>
            <a:ext cx="4087882" cy="45719"/>
          </a:xfrm>
          <a:prstGeom prst="rect">
            <a:avLst/>
          </a:prstGeom>
          <a:solidFill>
            <a:srgbClr val="B22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pic>
        <p:nvPicPr>
          <p:cNvPr id="3" name="Obraz 2" descr="Obraz zawierający wzór, Symetria, kwadrat, sztu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473BEF8-5660-1AAA-F607-D574050CF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83" y="2182433"/>
            <a:ext cx="3471623" cy="347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1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B957B-9B1C-80E9-9BE8-C14030D75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>
            <a:extLst>
              <a:ext uri="{FF2B5EF4-FFF2-40B4-BE49-F238E27FC236}">
                <a16:creationId xmlns:a16="http://schemas.microsoft.com/office/drawing/2014/main" id="{E1527A81-A98B-7BBB-43E4-EC0C2BA535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757" y="201395"/>
            <a:ext cx="2620756" cy="678121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71038B06-4746-C078-1F3D-E220549C1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29" y="177923"/>
            <a:ext cx="2875571" cy="6399989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0E6BE67C-F006-37F7-9C99-E854AC919B18}"/>
              </a:ext>
            </a:extLst>
          </p:cNvPr>
          <p:cNvSpPr/>
          <p:nvPr/>
        </p:nvSpPr>
        <p:spPr>
          <a:xfrm>
            <a:off x="0" y="6691950"/>
            <a:ext cx="12192000" cy="166050"/>
          </a:xfrm>
          <a:prstGeom prst="rect">
            <a:avLst/>
          </a:prstGeom>
          <a:solidFill>
            <a:srgbClr val="019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numeru slajdu 7">
            <a:extLst>
              <a:ext uri="{FF2B5EF4-FFF2-40B4-BE49-F238E27FC236}">
                <a16:creationId xmlns:a16="http://schemas.microsoft.com/office/drawing/2014/main" id="{2C56E03A-E2D0-8BD7-0FFB-A988649662B4}"/>
              </a:ext>
            </a:extLst>
          </p:cNvPr>
          <p:cNvSpPr txBox="1">
            <a:spLocks/>
          </p:cNvSpPr>
          <p:nvPr/>
        </p:nvSpPr>
        <p:spPr>
          <a:xfrm>
            <a:off x="11668225" y="6591920"/>
            <a:ext cx="405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47A2AC3-9715-4F8A-A053-BB8EF8F9ED34}" type="slidenum">
              <a:rPr lang="pl-PL" sz="1100" smtClean="0">
                <a:solidFill>
                  <a:schemeClr val="bg1"/>
                </a:solidFill>
                <a:latin typeface="Montserrat Medium" panose="00000600000000000000" pitchFamily="2" charset="-18"/>
              </a:rPr>
              <a:pPr algn="ctr"/>
              <a:t>2</a:t>
            </a:fld>
            <a:endParaRPr lang="pl-PL" sz="1100" dirty="0">
              <a:solidFill>
                <a:schemeClr val="bg1"/>
              </a:solidFill>
              <a:latin typeface="Montserrat Medium" panose="00000600000000000000" pitchFamily="2" charset="-18"/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90160DD7-2E38-5FCD-CF94-12773A8394A3}"/>
              </a:ext>
            </a:extLst>
          </p:cNvPr>
          <p:cNvSpPr txBox="1">
            <a:spLocks/>
          </p:cNvSpPr>
          <p:nvPr/>
        </p:nvSpPr>
        <p:spPr>
          <a:xfrm>
            <a:off x="557302" y="2811548"/>
            <a:ext cx="3874865" cy="2548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800" dirty="0">
                <a:latin typeface="Montserrat Medium" panose="00000600000000000000" pitchFamily="2" charset="0"/>
              </a:rPr>
              <a:t>Sprawdź, </a:t>
            </a:r>
          </a:p>
          <a:p>
            <a:pPr algn="l"/>
            <a:r>
              <a:rPr lang="pl-PL" sz="2800" dirty="0">
                <a:latin typeface="Montserrat Medium" panose="00000600000000000000" pitchFamily="2" charset="0"/>
              </a:rPr>
              <a:t>ile wiesz </a:t>
            </a:r>
          </a:p>
          <a:p>
            <a:pPr algn="l"/>
            <a:r>
              <a:rPr lang="pl-PL" sz="2800" dirty="0">
                <a:latin typeface="Montserrat Medium" panose="00000600000000000000" pitchFamily="2" charset="0"/>
              </a:rPr>
              <a:t>na temat </a:t>
            </a:r>
          </a:p>
          <a:p>
            <a:pPr algn="l"/>
            <a:r>
              <a:rPr lang="pl-PL" sz="2800" dirty="0">
                <a:latin typeface="Montserrat Medium" panose="00000600000000000000" pitchFamily="2" charset="0"/>
              </a:rPr>
              <a:t>profilaktyki </a:t>
            </a:r>
          </a:p>
          <a:p>
            <a:pPr algn="l"/>
            <a:r>
              <a:rPr lang="pl-PL" sz="2800" dirty="0">
                <a:latin typeface="Montserrat Medium" panose="00000600000000000000" pitchFamily="2" charset="0"/>
              </a:rPr>
              <a:t>zakażeń HPV: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9C3816DF-1341-C368-AC19-E6B0F8324E98}"/>
              </a:ext>
            </a:extLst>
          </p:cNvPr>
          <p:cNvSpPr txBox="1">
            <a:spLocks/>
          </p:cNvSpPr>
          <p:nvPr/>
        </p:nvSpPr>
        <p:spPr>
          <a:xfrm>
            <a:off x="557302" y="879516"/>
            <a:ext cx="6229391" cy="129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3600" b="1" dirty="0">
                <a:solidFill>
                  <a:srgbClr val="0190AD"/>
                </a:solidFill>
                <a:latin typeface="Montserrat Medium" panose="00000600000000000000" pitchFamily="2" charset="0"/>
              </a:rPr>
              <a:t>ANKIETA EWALUACYJNA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BA4AF732-0EE8-108C-CEF2-2B02BCF84C2C}"/>
              </a:ext>
            </a:extLst>
          </p:cNvPr>
          <p:cNvSpPr/>
          <p:nvPr/>
        </p:nvSpPr>
        <p:spPr>
          <a:xfrm>
            <a:off x="557302" y="1526855"/>
            <a:ext cx="4190867" cy="562063"/>
          </a:xfrm>
          <a:prstGeom prst="roundRect">
            <a:avLst>
              <a:gd name="adj" fmla="val 50000"/>
            </a:avLst>
          </a:prstGeom>
          <a:solidFill>
            <a:srgbClr val="5013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  <a:latin typeface="Montserrat Medium" panose="00000600000000000000" pitchFamily="2" charset="0"/>
              </a:rPr>
              <a:t>PRZED LEKCJĄ</a:t>
            </a:r>
          </a:p>
        </p:txBody>
      </p:sp>
      <p:pic>
        <p:nvPicPr>
          <p:cNvPr id="8" name="Obraz 7" descr="Obraz zawierający wzór, kwadrat, Symetria, desig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5CCEA770-3324-C79F-A106-EAD15C904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83" y="2174195"/>
            <a:ext cx="3471623" cy="347162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BB01ED1-CAB2-1B5A-9751-B69C8DCD21E2}"/>
              </a:ext>
            </a:extLst>
          </p:cNvPr>
          <p:cNvSpPr/>
          <p:nvPr/>
        </p:nvSpPr>
        <p:spPr>
          <a:xfrm flipV="1">
            <a:off x="660288" y="5638798"/>
            <a:ext cx="4087882" cy="45719"/>
          </a:xfrm>
          <a:prstGeom prst="rect">
            <a:avLst/>
          </a:prstGeom>
          <a:solidFill>
            <a:srgbClr val="B22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57726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>
            <a:extLst>
              <a:ext uri="{FF2B5EF4-FFF2-40B4-BE49-F238E27FC236}">
                <a16:creationId xmlns:a16="http://schemas.microsoft.com/office/drawing/2014/main" id="{66FE60F6-560D-4A99-9B62-D63502DAF4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757" y="201395"/>
            <a:ext cx="2620756" cy="678121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A7122A40-860D-409B-8D7C-A87F4D3ED5B5}"/>
              </a:ext>
            </a:extLst>
          </p:cNvPr>
          <p:cNvSpPr txBox="1"/>
          <p:nvPr/>
        </p:nvSpPr>
        <p:spPr>
          <a:xfrm>
            <a:off x="71334" y="151966"/>
            <a:ext cx="124544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b="1" dirty="0">
                <a:solidFill>
                  <a:srgbClr val="501363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HPV – </a:t>
            </a:r>
            <a:r>
              <a:rPr lang="en-US" sz="3200" b="1" dirty="0" err="1">
                <a:solidFill>
                  <a:srgbClr val="501363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wirus</a:t>
            </a:r>
            <a:r>
              <a:rPr lang="en-US" sz="3200" b="1" dirty="0">
                <a:solidFill>
                  <a:srgbClr val="501363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501363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brodawczaka</a:t>
            </a:r>
            <a:r>
              <a:rPr lang="en-US" sz="3200" b="1" dirty="0">
                <a:solidFill>
                  <a:srgbClr val="501363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501363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ludzkiego</a:t>
            </a:r>
            <a:endParaRPr lang="pl-PL" sz="3200" dirty="0">
              <a:solidFill>
                <a:srgbClr val="501363"/>
              </a:solidFill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2E04614-6541-4BB4-8CD2-052DCC47B9AC}"/>
              </a:ext>
            </a:extLst>
          </p:cNvPr>
          <p:cNvSpPr txBox="1"/>
          <p:nvPr/>
        </p:nvSpPr>
        <p:spPr>
          <a:xfrm>
            <a:off x="499342" y="336551"/>
            <a:ext cx="313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pl-PL" sz="3600" dirty="0">
              <a:solidFill>
                <a:schemeClr val="bg1"/>
              </a:solidFill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2E717A63-298F-44BA-9E2F-0ED3EA0C8C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29" y="177923"/>
            <a:ext cx="2875571" cy="6399989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32D94DE-4386-4660-91D0-F39F1954BE01}"/>
              </a:ext>
            </a:extLst>
          </p:cNvPr>
          <p:cNvSpPr txBox="1"/>
          <p:nvPr/>
        </p:nvSpPr>
        <p:spPr>
          <a:xfrm>
            <a:off x="4095739" y="1297235"/>
            <a:ext cx="5781791" cy="3323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501363"/>
                </a:solidFill>
                <a:latin typeface="Montserrat Medium" panose="00000600000000000000" pitchFamily="2" charset="0"/>
              </a:rPr>
              <a:t>ponad</a:t>
            </a:r>
            <a:r>
              <a:rPr lang="en-US" dirty="0">
                <a:solidFill>
                  <a:srgbClr val="501363"/>
                </a:solidFill>
                <a:latin typeface="Montserrat Medium" panose="00000600000000000000" pitchFamily="2" charset="0"/>
              </a:rPr>
              <a:t> 200 </a:t>
            </a:r>
            <a:r>
              <a:rPr lang="en-US" dirty="0" err="1">
                <a:solidFill>
                  <a:srgbClr val="501363"/>
                </a:solidFill>
                <a:latin typeface="Montserrat Medium" panose="00000600000000000000" pitchFamily="2" charset="0"/>
              </a:rPr>
              <a:t>typów</a:t>
            </a:r>
            <a:endParaRPr lang="en-US" dirty="0">
              <a:solidFill>
                <a:srgbClr val="501363"/>
              </a:solidFill>
              <a:latin typeface="Montserrat Medium" panose="000006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501363"/>
              </a:solidFill>
              <a:latin typeface="Montserrat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01363"/>
                </a:solidFill>
                <a:latin typeface="Montserrat Medium" panose="00000600000000000000" pitchFamily="2" charset="0"/>
              </a:rPr>
              <a:t>typy </a:t>
            </a:r>
            <a:r>
              <a:rPr lang="pl-PL" dirty="0" err="1">
                <a:solidFill>
                  <a:srgbClr val="501363"/>
                </a:solidFill>
                <a:latin typeface="Montserrat Medium" panose="00000600000000000000" pitchFamily="2" charset="0"/>
              </a:rPr>
              <a:t>wysokoonkogenne</a:t>
            </a:r>
            <a:r>
              <a:rPr lang="pl-PL" dirty="0">
                <a:solidFill>
                  <a:srgbClr val="501363"/>
                </a:solidFill>
                <a:latin typeface="Montserrat Medium" panose="00000600000000000000" pitchFamily="2" charset="0"/>
              </a:rPr>
              <a:t> – prowadzą do powstawania zmian przedrakowych i raka szyjki macicy (typ 16, 18, 31, 45)</a:t>
            </a:r>
            <a:endParaRPr lang="en-US" dirty="0">
              <a:solidFill>
                <a:srgbClr val="501363"/>
              </a:solidFill>
              <a:latin typeface="Montserrat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050" dirty="0">
              <a:solidFill>
                <a:srgbClr val="501363"/>
              </a:solidFill>
              <a:latin typeface="Montserrat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01363"/>
                </a:solidFill>
                <a:latin typeface="Montserrat Medium" panose="00000600000000000000" pitchFamily="2" charset="0"/>
              </a:rPr>
              <a:t>typy </a:t>
            </a:r>
            <a:r>
              <a:rPr lang="pl-PL" dirty="0" err="1">
                <a:solidFill>
                  <a:srgbClr val="501363"/>
                </a:solidFill>
                <a:latin typeface="Montserrat Medium" panose="00000600000000000000" pitchFamily="2" charset="0"/>
              </a:rPr>
              <a:t>niskoonkogenne</a:t>
            </a:r>
            <a:r>
              <a:rPr lang="pl-PL" dirty="0">
                <a:solidFill>
                  <a:srgbClr val="501363"/>
                </a:solidFill>
                <a:latin typeface="Montserrat Medium" panose="00000600000000000000" pitchFamily="2" charset="0"/>
              </a:rPr>
              <a:t> – odpowiadaj</a:t>
            </a:r>
            <a:r>
              <a:rPr lang="en-US" dirty="0">
                <a:solidFill>
                  <a:srgbClr val="501363"/>
                </a:solidFill>
                <a:latin typeface="Montserrat Medium" panose="00000600000000000000" pitchFamily="2" charset="0"/>
              </a:rPr>
              <a:t>ą</a:t>
            </a:r>
            <a:r>
              <a:rPr lang="pl-PL" dirty="0">
                <a:solidFill>
                  <a:srgbClr val="501363"/>
                </a:solidFill>
                <a:latin typeface="Montserrat Medium" panose="00000600000000000000" pitchFamily="2" charset="0"/>
              </a:rPr>
              <a:t> za pojawienie się brodawek zewnętrznych (kłykcin kończystych)  narządów płciowych lub okolic odbytu (typ 6,11)</a:t>
            </a:r>
          </a:p>
          <a:p>
            <a:pPr>
              <a:lnSpc>
                <a:spcPct val="150000"/>
              </a:lnSpc>
            </a:pPr>
            <a:endParaRPr lang="en-US" dirty="0">
              <a:latin typeface="Montserrat" panose="00000500000000000000" pitchFamily="2" charset="-18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46E83B15-30BE-4CF1-989A-F9B355C3ACC1}"/>
              </a:ext>
            </a:extLst>
          </p:cNvPr>
          <p:cNvSpPr/>
          <p:nvPr/>
        </p:nvSpPr>
        <p:spPr>
          <a:xfrm>
            <a:off x="0" y="6691950"/>
            <a:ext cx="12192000" cy="166050"/>
          </a:xfrm>
          <a:prstGeom prst="rect">
            <a:avLst/>
          </a:prstGeom>
          <a:solidFill>
            <a:srgbClr val="019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ymbol zastępczy numeru slajdu 7">
            <a:extLst>
              <a:ext uri="{FF2B5EF4-FFF2-40B4-BE49-F238E27FC236}">
                <a16:creationId xmlns:a16="http://schemas.microsoft.com/office/drawing/2014/main" id="{E9A9C510-ACC4-429A-A56A-7ACEE6512094}"/>
              </a:ext>
            </a:extLst>
          </p:cNvPr>
          <p:cNvSpPr txBox="1">
            <a:spLocks/>
          </p:cNvSpPr>
          <p:nvPr/>
        </p:nvSpPr>
        <p:spPr>
          <a:xfrm>
            <a:off x="11668225" y="6591920"/>
            <a:ext cx="405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47A2AC3-9715-4F8A-A053-BB8EF8F9ED34}" type="slidenum">
              <a:rPr lang="pl-PL" sz="1100" smtClean="0">
                <a:solidFill>
                  <a:schemeClr val="bg1"/>
                </a:solidFill>
                <a:latin typeface="Montserrat Medium" panose="00000600000000000000" pitchFamily="2" charset="-18"/>
              </a:rPr>
              <a:pPr algn="ctr"/>
              <a:t>3</a:t>
            </a:fld>
            <a:endParaRPr lang="pl-PL" sz="1100" dirty="0">
              <a:solidFill>
                <a:schemeClr val="bg1"/>
              </a:solidFill>
              <a:latin typeface="Montserrat Medium" panose="00000600000000000000" pitchFamily="2" charset="-18"/>
            </a:endParaRPr>
          </a:p>
        </p:txBody>
      </p:sp>
      <p:pic>
        <p:nvPicPr>
          <p:cNvPr id="1026" name="Picture 2" descr="Visual search query image">
            <a:extLst>
              <a:ext uri="{FF2B5EF4-FFF2-40B4-BE49-F238E27FC236}">
                <a16:creationId xmlns:a16="http://schemas.microsoft.com/office/drawing/2014/main" id="{32CAC218-55BE-4F8E-B7A7-8CECD9053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5" y="1532670"/>
            <a:ext cx="3960198" cy="465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525081-6A2F-4BA0-81AE-D227F0C4AAC6}"/>
              </a:ext>
            </a:extLst>
          </p:cNvPr>
          <p:cNvSpPr txBox="1"/>
          <p:nvPr/>
        </p:nvSpPr>
        <p:spPr>
          <a:xfrm>
            <a:off x="4085063" y="4834914"/>
            <a:ext cx="629139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0190AD"/>
                </a:solidFill>
              </a:rPr>
              <a:t>OBECNOŚĆ DNA HPV STWIERDZANA JEST W 99,7% </a:t>
            </a:r>
            <a:br>
              <a:rPr lang="en-US" sz="1800" dirty="0">
                <a:solidFill>
                  <a:srgbClr val="0190AD"/>
                </a:solidFill>
              </a:rPr>
            </a:br>
            <a:r>
              <a:rPr lang="pl-PL" sz="1800" dirty="0">
                <a:solidFill>
                  <a:srgbClr val="0190AD"/>
                </a:solidFill>
              </a:rPr>
              <a:t>PRÓBEK TKANKOWYCH POCHODZĄCYCH Z SZYJEK </a:t>
            </a:r>
            <a:r>
              <a:rPr lang="en-US" sz="1800" dirty="0">
                <a:solidFill>
                  <a:srgbClr val="0190AD"/>
                </a:solidFill>
              </a:rPr>
              <a:t>MACICY </a:t>
            </a:r>
            <a:r>
              <a:rPr lang="pl-PL" sz="1800" dirty="0">
                <a:solidFill>
                  <a:srgbClr val="0190AD"/>
                </a:solidFill>
              </a:rPr>
              <a:t>ZAATAKOWANYCH NOWOTWOREM ZŁOŚLIWYM </a:t>
            </a:r>
            <a:br>
              <a:rPr lang="en-US" sz="1800" dirty="0">
                <a:solidFill>
                  <a:srgbClr val="0190AD"/>
                </a:solidFill>
              </a:rPr>
            </a:br>
            <a:r>
              <a:rPr lang="pl-PL" sz="1100" dirty="0"/>
              <a:t>Bosch FX et al. J Nat </a:t>
            </a:r>
            <a:r>
              <a:rPr lang="pl-PL" sz="1100" dirty="0" err="1"/>
              <a:t>Cancer</a:t>
            </a:r>
            <a:r>
              <a:rPr lang="pl-PL" sz="1100" dirty="0"/>
              <a:t> </a:t>
            </a:r>
            <a:r>
              <a:rPr lang="pl-PL" sz="1100" dirty="0" err="1"/>
              <a:t>Inst</a:t>
            </a:r>
            <a:r>
              <a:rPr lang="pl-PL" sz="1100" dirty="0"/>
              <a:t> 1995;87:796-802 </a:t>
            </a:r>
            <a:endParaRPr lang="pl-PL" sz="1800" dirty="0"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1262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>
            <a:extLst>
              <a:ext uri="{FF2B5EF4-FFF2-40B4-BE49-F238E27FC236}">
                <a16:creationId xmlns:a16="http://schemas.microsoft.com/office/drawing/2014/main" id="{66FE60F6-560D-4A99-9B62-D63502DAF4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757" y="201395"/>
            <a:ext cx="2620756" cy="678121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A7122A40-860D-409B-8D7C-A87F4D3ED5B5}"/>
              </a:ext>
            </a:extLst>
          </p:cNvPr>
          <p:cNvSpPr txBox="1"/>
          <p:nvPr/>
        </p:nvSpPr>
        <p:spPr>
          <a:xfrm>
            <a:off x="779704" y="498137"/>
            <a:ext cx="124544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b="1" dirty="0" err="1">
                <a:solidFill>
                  <a:srgbClr val="501363"/>
                </a:solidFill>
                <a:latin typeface="Montserrat Medium" panose="00000600000000000000" pitchFamily="2" charset="0"/>
              </a:rPr>
              <a:t>Nagroda</a:t>
            </a:r>
            <a:r>
              <a:rPr lang="en-US" sz="3600" b="1" dirty="0">
                <a:solidFill>
                  <a:srgbClr val="501363"/>
                </a:solidFill>
                <a:latin typeface="Montserrat Medium" panose="00000600000000000000" pitchFamily="2" charset="0"/>
              </a:rPr>
              <a:t> </a:t>
            </a:r>
            <a:r>
              <a:rPr lang="pl-PL" sz="3600" b="1" dirty="0" err="1">
                <a:solidFill>
                  <a:srgbClr val="501363"/>
                </a:solidFill>
                <a:latin typeface="Montserrat Medium" panose="00000600000000000000" pitchFamily="2" charset="0"/>
              </a:rPr>
              <a:t>Nob</a:t>
            </a:r>
            <a:r>
              <a:rPr lang="en-US" sz="3600" b="1" dirty="0">
                <a:solidFill>
                  <a:srgbClr val="501363"/>
                </a:solidFill>
                <a:latin typeface="Montserrat Medium" panose="00000600000000000000" pitchFamily="2" charset="0"/>
              </a:rPr>
              <a:t>la</a:t>
            </a:r>
            <a:r>
              <a:rPr lang="pl-PL" sz="3600" b="1" dirty="0">
                <a:solidFill>
                  <a:srgbClr val="501363"/>
                </a:solidFill>
                <a:latin typeface="Montserrat Medium" panose="00000600000000000000" pitchFamily="2" charset="0"/>
              </a:rPr>
              <a:t> za odkrycie HPV</a:t>
            </a:r>
            <a:endParaRPr lang="pl-PL" sz="3600" b="1" dirty="0">
              <a:solidFill>
                <a:srgbClr val="501363"/>
              </a:solidFill>
              <a:effectLst/>
              <a:latin typeface="Montserrat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E72705A-A13F-422F-A5C2-7B795FE13456}"/>
              </a:ext>
            </a:extLst>
          </p:cNvPr>
          <p:cNvSpPr txBox="1"/>
          <p:nvPr/>
        </p:nvSpPr>
        <p:spPr>
          <a:xfrm>
            <a:off x="4895672" y="1936813"/>
            <a:ext cx="6141562" cy="4195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Montserrat Medium" panose="00000600000000000000" pitchFamily="2" charset="0"/>
              </a:rPr>
              <a:t>W </a:t>
            </a:r>
            <a:r>
              <a:rPr lang="pl-PL" sz="2000" dirty="0">
                <a:latin typeface="Montserrat Medium" panose="00000600000000000000" pitchFamily="2" charset="0"/>
              </a:rPr>
              <a:t>2008 </a:t>
            </a:r>
            <a:r>
              <a:rPr lang="en-US" sz="2000" dirty="0" err="1">
                <a:latin typeface="Montserrat Medium" panose="00000600000000000000" pitchFamily="2" charset="0"/>
              </a:rPr>
              <a:t>roku</a:t>
            </a:r>
            <a:r>
              <a:rPr lang="en-US" sz="2000" dirty="0">
                <a:latin typeface="Montserrat Medium" panose="00000600000000000000" pitchFamily="2" charset="0"/>
              </a:rPr>
              <a:t> </a:t>
            </a:r>
            <a:r>
              <a:rPr lang="pl-PL" sz="2000" dirty="0">
                <a:latin typeface="Montserrat Medium" panose="00000600000000000000" pitchFamily="2" charset="0"/>
              </a:rPr>
              <a:t>profesor </a:t>
            </a:r>
            <a:r>
              <a:rPr lang="pl-PL" sz="2000" b="1" dirty="0">
                <a:solidFill>
                  <a:srgbClr val="501363"/>
                </a:solidFill>
                <a:latin typeface="Montserrat Medium" panose="00000600000000000000" pitchFamily="2" charset="0"/>
              </a:rPr>
              <a:t>Harald </a:t>
            </a:r>
            <a:r>
              <a:rPr lang="pl-PL" sz="2000" b="1" dirty="0" err="1">
                <a:solidFill>
                  <a:srgbClr val="501363"/>
                </a:solidFill>
                <a:latin typeface="Montserrat Medium" panose="00000600000000000000" pitchFamily="2" charset="0"/>
              </a:rPr>
              <a:t>zur</a:t>
            </a:r>
            <a:r>
              <a:rPr lang="pl-PL" sz="2000" b="1" dirty="0">
                <a:solidFill>
                  <a:srgbClr val="501363"/>
                </a:solidFill>
                <a:latin typeface="Montserrat Medium" panose="00000600000000000000" pitchFamily="2" charset="0"/>
              </a:rPr>
              <a:t> </a:t>
            </a:r>
            <a:r>
              <a:rPr lang="pl-PL" sz="2000" b="1" dirty="0" err="1">
                <a:solidFill>
                  <a:srgbClr val="501363"/>
                </a:solidFill>
                <a:latin typeface="Montserrat Medium" panose="00000600000000000000" pitchFamily="2" charset="0"/>
              </a:rPr>
              <a:t>Hausen</a:t>
            </a:r>
            <a:r>
              <a:rPr lang="pl-PL" sz="2000" dirty="0">
                <a:latin typeface="Montserrat Medium" panose="00000600000000000000" pitchFamily="2" charset="0"/>
              </a:rPr>
              <a:t> </a:t>
            </a:r>
            <a:r>
              <a:rPr lang="en-US" sz="2000" dirty="0">
                <a:latin typeface="Montserrat Medium" panose="00000600000000000000" pitchFamily="2" charset="0"/>
              </a:rPr>
              <a:t>z </a:t>
            </a:r>
            <a:r>
              <a:rPr lang="en-US" sz="2000" dirty="0" err="1">
                <a:latin typeface="Montserrat Medium" panose="00000600000000000000" pitchFamily="2" charset="0"/>
              </a:rPr>
              <a:t>Niemiec</a:t>
            </a:r>
            <a:r>
              <a:rPr lang="en-US" sz="2000" dirty="0">
                <a:latin typeface="Montserrat Medium" panose="00000600000000000000" pitchFamily="2" charset="0"/>
              </a:rPr>
              <a:t> </a:t>
            </a:r>
            <a:r>
              <a:rPr lang="pl-PL" sz="2000" dirty="0">
                <a:latin typeface="Montserrat Medium" panose="00000600000000000000" pitchFamily="2" charset="0"/>
              </a:rPr>
              <a:t>otrzymał Nagrodę Nobla w medycynie i fizjologii za odkrycie wirusa brodawczaka ludzkiego (HPV) </a:t>
            </a:r>
            <a:r>
              <a:rPr lang="en-US" sz="2000" dirty="0">
                <a:latin typeface="Montserrat Medium" panose="00000600000000000000" pitchFamily="2" charset="0"/>
              </a:rPr>
              <a:t> i </a:t>
            </a:r>
            <a:r>
              <a:rPr lang="en-US" sz="2000" dirty="0" err="1">
                <a:latin typeface="Montserrat Medium" panose="00000600000000000000" pitchFamily="2" charset="0"/>
              </a:rPr>
              <a:t>jego</a:t>
            </a:r>
            <a:r>
              <a:rPr lang="en-US" sz="2000" dirty="0">
                <a:latin typeface="Montserrat Medium" panose="00000600000000000000" pitchFamily="2" charset="0"/>
              </a:rPr>
              <a:t> </a:t>
            </a:r>
            <a:r>
              <a:rPr lang="en-US" sz="2000" dirty="0" err="1">
                <a:latin typeface="Montserrat Medium" panose="00000600000000000000" pitchFamily="2" charset="0"/>
              </a:rPr>
              <a:t>związku</a:t>
            </a:r>
            <a:r>
              <a:rPr lang="en-US" sz="2000" dirty="0">
                <a:latin typeface="Montserrat Medium" panose="00000600000000000000" pitchFamily="2" charset="0"/>
              </a:rPr>
              <a:t> z </a:t>
            </a:r>
            <a:r>
              <a:rPr lang="en-US" sz="2000" dirty="0" err="1">
                <a:latin typeface="Montserrat Medium" panose="00000600000000000000" pitchFamily="2" charset="0"/>
              </a:rPr>
              <a:t>rakiem</a:t>
            </a:r>
            <a:r>
              <a:rPr lang="en-US" sz="2000" dirty="0">
                <a:latin typeface="Montserrat Medium" panose="00000600000000000000" pitchFamily="2" charset="0"/>
              </a:rPr>
              <a:t> </a:t>
            </a:r>
            <a:r>
              <a:rPr lang="en-US" sz="2000" dirty="0" err="1">
                <a:latin typeface="Montserrat Medium" panose="00000600000000000000" pitchFamily="2" charset="0"/>
              </a:rPr>
              <a:t>szyjki</a:t>
            </a:r>
            <a:r>
              <a:rPr lang="en-US" sz="2000" dirty="0">
                <a:latin typeface="Montserrat Medium" panose="00000600000000000000" pitchFamily="2" charset="0"/>
              </a:rPr>
              <a:t> </a:t>
            </a:r>
            <a:r>
              <a:rPr lang="en-US" sz="2000" dirty="0" err="1">
                <a:latin typeface="Montserrat Medium" panose="00000600000000000000" pitchFamily="2" charset="0"/>
              </a:rPr>
              <a:t>macicy</a:t>
            </a:r>
            <a:r>
              <a:rPr lang="en-US" sz="2000" dirty="0">
                <a:latin typeface="Montserrat Medium" panose="000006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Montserrat Medium" panose="00000600000000000000" pitchFamily="2" charset="0"/>
              </a:rPr>
              <a:t> </a:t>
            </a:r>
            <a:r>
              <a:rPr lang="pl-PL" sz="2000" dirty="0">
                <a:latin typeface="Montserrat Medium" panose="00000600000000000000" pitchFamily="2" charset="0"/>
              </a:rPr>
              <a:t> </a:t>
            </a:r>
            <a:br>
              <a:rPr lang="en-US" sz="2000" dirty="0">
                <a:latin typeface="Montserrat Medium" panose="00000600000000000000" pitchFamily="2" charset="0"/>
              </a:rPr>
            </a:br>
            <a:r>
              <a:rPr lang="pl-PL" sz="2000" dirty="0">
                <a:latin typeface="Montserrat Medium" panose="00000600000000000000" pitchFamily="2" charset="0"/>
              </a:rPr>
              <a:t>Dzięki temu odkryciu możliwe stało się opracowanie szczepionki obniżającej ryzyko zachorowania na raka szyjki macicy</a:t>
            </a:r>
            <a:r>
              <a:rPr lang="en-US" sz="2000" dirty="0">
                <a:latin typeface="Montserrat Medium" panose="00000600000000000000" pitchFamily="2" charset="0"/>
              </a:rPr>
              <a:t>.</a:t>
            </a:r>
            <a:endParaRPr lang="pl-PL" sz="2000" dirty="0">
              <a:latin typeface="Montserrat Medium" panose="00000600000000000000" pitchFamily="2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2E04614-6541-4BB4-8CD2-052DCC47B9AC}"/>
              </a:ext>
            </a:extLst>
          </p:cNvPr>
          <p:cNvSpPr txBox="1"/>
          <p:nvPr/>
        </p:nvSpPr>
        <p:spPr>
          <a:xfrm>
            <a:off x="466043" y="336551"/>
            <a:ext cx="313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pl-PL" sz="3600" dirty="0">
              <a:solidFill>
                <a:schemeClr val="bg1"/>
              </a:solidFill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F46FFBB3-3B44-46D3-8A7B-3D1DA29BE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15" y="2072279"/>
            <a:ext cx="821313" cy="584775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46E83B15-30BE-4CF1-989A-F9B355C3ACC1}"/>
              </a:ext>
            </a:extLst>
          </p:cNvPr>
          <p:cNvSpPr/>
          <p:nvPr/>
        </p:nvSpPr>
        <p:spPr>
          <a:xfrm>
            <a:off x="0" y="6691950"/>
            <a:ext cx="12192000" cy="166050"/>
          </a:xfrm>
          <a:prstGeom prst="rect">
            <a:avLst/>
          </a:prstGeom>
          <a:solidFill>
            <a:srgbClr val="019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7">
            <a:extLst>
              <a:ext uri="{FF2B5EF4-FFF2-40B4-BE49-F238E27FC236}">
                <a16:creationId xmlns:a16="http://schemas.microsoft.com/office/drawing/2014/main" id="{E9A9C510-ACC4-429A-A56A-7ACEE6512094}"/>
              </a:ext>
            </a:extLst>
          </p:cNvPr>
          <p:cNvSpPr txBox="1">
            <a:spLocks/>
          </p:cNvSpPr>
          <p:nvPr/>
        </p:nvSpPr>
        <p:spPr>
          <a:xfrm>
            <a:off x="11668225" y="6591920"/>
            <a:ext cx="405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47A2AC3-9715-4F8A-A053-BB8EF8F9ED34}" type="slidenum">
              <a:rPr lang="pl-PL" sz="1100" smtClean="0">
                <a:solidFill>
                  <a:schemeClr val="bg1"/>
                </a:solidFill>
                <a:latin typeface="Montserrat Medium" panose="00000600000000000000" pitchFamily="2" charset="-18"/>
              </a:rPr>
              <a:pPr algn="ctr"/>
              <a:t>4</a:t>
            </a:fld>
            <a:endParaRPr lang="pl-PL" sz="1100" dirty="0">
              <a:solidFill>
                <a:schemeClr val="bg1"/>
              </a:solidFill>
              <a:latin typeface="Montserrat Medium" panose="00000600000000000000" pitchFamily="2" charset="-1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103CF3-AB7B-4CE5-A47F-07DB2CB84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382" y="2090805"/>
            <a:ext cx="265043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7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62E22A-E32F-4189-A184-BC29A18770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3606800" y="0"/>
            <a:ext cx="8585200" cy="669195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D30561E-AB23-428D-ABE1-D3604CEA96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" y="177923"/>
            <a:ext cx="2875571" cy="6399989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46E83B15-30BE-4CF1-989A-F9B355C3ACC1}"/>
              </a:ext>
            </a:extLst>
          </p:cNvPr>
          <p:cNvSpPr/>
          <p:nvPr/>
        </p:nvSpPr>
        <p:spPr>
          <a:xfrm>
            <a:off x="0" y="6691950"/>
            <a:ext cx="12192000" cy="166050"/>
          </a:xfrm>
          <a:prstGeom prst="rect">
            <a:avLst/>
          </a:prstGeom>
          <a:solidFill>
            <a:srgbClr val="019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numeru slajdu 7">
            <a:extLst>
              <a:ext uri="{FF2B5EF4-FFF2-40B4-BE49-F238E27FC236}">
                <a16:creationId xmlns:a16="http://schemas.microsoft.com/office/drawing/2014/main" id="{E9A9C510-ACC4-429A-A56A-7ACEE6512094}"/>
              </a:ext>
            </a:extLst>
          </p:cNvPr>
          <p:cNvSpPr txBox="1">
            <a:spLocks/>
          </p:cNvSpPr>
          <p:nvPr/>
        </p:nvSpPr>
        <p:spPr>
          <a:xfrm>
            <a:off x="11668225" y="6591920"/>
            <a:ext cx="405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47A2AC3-9715-4F8A-A053-BB8EF8F9ED34}" type="slidenum">
              <a:rPr lang="pl-PL" sz="1100" smtClean="0">
                <a:solidFill>
                  <a:schemeClr val="bg1"/>
                </a:solidFill>
                <a:latin typeface="Montserrat Medium" panose="00000600000000000000" pitchFamily="2" charset="-18"/>
              </a:rPr>
              <a:pPr algn="ctr"/>
              <a:t>5</a:t>
            </a:fld>
            <a:endParaRPr lang="pl-PL" sz="1100" dirty="0">
              <a:solidFill>
                <a:schemeClr val="bg1"/>
              </a:solidFill>
              <a:latin typeface="Montserrat Medium" panose="00000600000000000000" pitchFamily="2" charset="-18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A7122A40-860D-409B-8D7C-A87F4D3ED5B5}"/>
              </a:ext>
            </a:extLst>
          </p:cNvPr>
          <p:cNvSpPr txBox="1"/>
          <p:nvPr/>
        </p:nvSpPr>
        <p:spPr>
          <a:xfrm>
            <a:off x="3327734" y="275309"/>
            <a:ext cx="7928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b="1" dirty="0">
                <a:solidFill>
                  <a:srgbClr val="B22A8B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HPV</a:t>
            </a:r>
            <a:endParaRPr lang="pl-PL" sz="4000" dirty="0">
              <a:solidFill>
                <a:srgbClr val="501363"/>
              </a:solidFill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F619CC78-BEE1-46FA-9054-221A513057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757" y="201395"/>
            <a:ext cx="2620756" cy="67812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8B49631-59DC-4C0D-8204-7351E7F6E2D3}"/>
              </a:ext>
            </a:extLst>
          </p:cNvPr>
          <p:cNvSpPr txBox="1"/>
          <p:nvPr/>
        </p:nvSpPr>
        <p:spPr>
          <a:xfrm>
            <a:off x="3327733" y="1736750"/>
            <a:ext cx="7706057" cy="4529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2000" dirty="0">
                <a:latin typeface="Montserrat Medium" panose="00000600000000000000" pitchFamily="2" charset="0"/>
              </a:rPr>
              <a:t>ryzyko zakażenia wirusem HPV</a:t>
            </a:r>
            <a:r>
              <a:rPr lang="en-US" sz="2000" dirty="0">
                <a:latin typeface="Montserrat Medium" panose="00000600000000000000" pitchFamily="2" charset="0"/>
              </a:rPr>
              <a:t> </a:t>
            </a:r>
            <a:r>
              <a:rPr lang="pl-PL" sz="2000" dirty="0">
                <a:latin typeface="Montserrat Medium" panose="00000600000000000000" pitchFamily="2" charset="0"/>
              </a:rPr>
              <a:t>dla aktywnej seksualnie kobiety i mężczyzny wynosi co najmniej 50%</a:t>
            </a:r>
            <a:r>
              <a:rPr lang="en-US" sz="2000" dirty="0">
                <a:latin typeface="Montserrat Medium" panose="00000600000000000000" pitchFamily="2" charset="0"/>
              </a:rPr>
              <a:t> </a:t>
            </a:r>
            <a:r>
              <a:rPr lang="en-US" sz="1200" dirty="0">
                <a:latin typeface="Montserrat Medium" panose="00000600000000000000" pitchFamily="2" charset="0"/>
              </a:rPr>
              <a:t>(1)\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200" dirty="0">
              <a:latin typeface="Montserrat Medium" panose="000006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2000" dirty="0">
                <a:latin typeface="Montserrat Medium" panose="00000600000000000000" pitchFamily="2" charset="0"/>
              </a:rPr>
              <a:t>w ciągu 3 lat od rozpoczęcia aktywności seksualnej około połowa kobiet jest zakażona wirusem HPV</a:t>
            </a:r>
            <a:r>
              <a:rPr lang="en-US" sz="2000" dirty="0">
                <a:latin typeface="Montserrat Medium" panose="00000600000000000000" pitchFamily="2" charset="0"/>
              </a:rPr>
              <a:t> </a:t>
            </a:r>
            <a:r>
              <a:rPr lang="en-US" sz="1200" dirty="0">
                <a:latin typeface="Montserrat Medium" panose="00000600000000000000" pitchFamily="2" charset="0"/>
              </a:rPr>
              <a:t>(2)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200" dirty="0">
              <a:latin typeface="Montserrat Medium" panose="000006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Montserrat Medium" panose="00000600000000000000" pitchFamily="2" charset="0"/>
              </a:rPr>
              <a:t>w </a:t>
            </a:r>
            <a:r>
              <a:rPr lang="pl-PL" sz="2000" dirty="0">
                <a:latin typeface="Montserrat Medium" panose="00000600000000000000" pitchFamily="2" charset="0"/>
              </a:rPr>
              <a:t>ciągu swojego życia ponad 80% wszystkich aktywnych seksualnie kobiet i mężczyzn było, jest lub będzie zakażonych wirusem HPV </a:t>
            </a:r>
            <a:r>
              <a:rPr lang="en-US" sz="1400" dirty="0">
                <a:latin typeface="Montserrat Medium" panose="00000600000000000000" pitchFamily="2" charset="0"/>
              </a:rPr>
              <a:t>(</a:t>
            </a:r>
            <a:r>
              <a:rPr lang="pl-PL" sz="1400" dirty="0">
                <a:latin typeface="Montserrat Medium" panose="00000600000000000000" pitchFamily="2" charset="0"/>
              </a:rPr>
              <a:t>3</a:t>
            </a:r>
            <a:r>
              <a:rPr lang="en-US" sz="1400" dirty="0">
                <a:latin typeface="Montserrat Medium" panose="00000600000000000000" pitchFamily="2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200" dirty="0">
              <a:latin typeface="Montserrat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Montserrat Medium" panose="00000600000000000000" pitchFamily="2" charset="0"/>
              </a:rPr>
              <a:t>zakażeni</a:t>
            </a:r>
            <a:r>
              <a:rPr lang="en-US" sz="2000" dirty="0">
                <a:latin typeface="Montserrat Medium" panose="00000600000000000000" pitchFamily="2" charset="0"/>
              </a:rPr>
              <a:t>a</a:t>
            </a:r>
            <a:r>
              <a:rPr lang="pl-PL" sz="2000" dirty="0">
                <a:latin typeface="Montserrat Medium" panose="00000600000000000000" pitchFamily="2" charset="0"/>
              </a:rPr>
              <a:t> wirusem </a:t>
            </a:r>
            <a:r>
              <a:rPr lang="en-US" sz="2000" dirty="0">
                <a:latin typeface="Montserrat Medium" panose="00000600000000000000" pitchFamily="2" charset="0"/>
              </a:rPr>
              <a:t>HPV </a:t>
            </a:r>
            <a:r>
              <a:rPr lang="pl-PL" sz="2000" dirty="0">
                <a:latin typeface="Montserrat Medium" panose="00000600000000000000" pitchFamily="2" charset="0"/>
              </a:rPr>
              <a:t> przebiega</a:t>
            </a:r>
            <a:r>
              <a:rPr lang="en-US" sz="2000" dirty="0" err="1">
                <a:latin typeface="Montserrat Medium" panose="00000600000000000000" pitchFamily="2" charset="0"/>
              </a:rPr>
              <a:t>ją</a:t>
            </a:r>
            <a:r>
              <a:rPr lang="pl-PL" sz="2000" dirty="0">
                <a:latin typeface="Montserrat Medium" panose="00000600000000000000" pitchFamily="2" charset="0"/>
              </a:rPr>
              <a:t> bezobjawowo</a:t>
            </a:r>
            <a:r>
              <a:rPr lang="en-US" sz="2000" dirty="0">
                <a:latin typeface="Montserrat Medium" panose="00000600000000000000" pitchFamily="2" charset="0"/>
              </a:rPr>
              <a:t>, a ich </a:t>
            </a:r>
            <a:r>
              <a:rPr lang="pl-PL" sz="2000" dirty="0">
                <a:latin typeface="Montserrat Medium" panose="00000600000000000000" pitchFamily="2" charset="0"/>
              </a:rPr>
              <a:t>większość ustępuje samoistnie w ciągu 24 </a:t>
            </a:r>
            <a:r>
              <a:rPr lang="pl-PL" sz="2000" dirty="0" err="1">
                <a:latin typeface="Montserrat Medium" panose="00000600000000000000" pitchFamily="2" charset="0"/>
              </a:rPr>
              <a:t>mięsięcy</a:t>
            </a:r>
            <a:endParaRPr lang="en-US" sz="2000" dirty="0">
              <a:latin typeface="Montserrat Medium" panose="000006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latin typeface="Montserrat Medium" panose="00000600000000000000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>
              <a:latin typeface="Montserrat Medium" panose="00000600000000000000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l-PL" sz="1000" dirty="0" err="1">
                <a:latin typeface="Montserrat Medium" panose="00000600000000000000" pitchFamily="2" charset="0"/>
              </a:rPr>
              <a:t>Centers</a:t>
            </a:r>
            <a:r>
              <a:rPr lang="pl-PL" sz="1000" dirty="0">
                <a:latin typeface="Montserrat Medium" panose="00000600000000000000" pitchFamily="2" charset="0"/>
              </a:rPr>
              <a:t> for </a:t>
            </a:r>
            <a:r>
              <a:rPr lang="pl-PL" sz="1000" dirty="0" err="1">
                <a:latin typeface="Montserrat Medium" panose="00000600000000000000" pitchFamily="2" charset="0"/>
              </a:rPr>
              <a:t>Disease</a:t>
            </a:r>
            <a:r>
              <a:rPr lang="pl-PL" sz="1000" dirty="0">
                <a:latin typeface="Montserrat Medium" panose="00000600000000000000" pitchFamily="2" charset="0"/>
              </a:rPr>
              <a:t> Control and </a:t>
            </a:r>
            <a:r>
              <a:rPr lang="pl-PL" sz="1000" dirty="0" err="1">
                <a:latin typeface="Montserrat Medium" panose="00000600000000000000" pitchFamily="2" charset="0"/>
              </a:rPr>
              <a:t>Prevention</a:t>
            </a:r>
            <a:r>
              <a:rPr lang="pl-PL" sz="1000" dirty="0">
                <a:latin typeface="Montserrat Medium" panose="00000600000000000000" pitchFamily="2" charset="0"/>
              </a:rPr>
              <a:t>. </a:t>
            </a:r>
            <a:r>
              <a:rPr lang="pl-PL" sz="1000" dirty="0" err="1">
                <a:latin typeface="Montserrat Medium" panose="00000600000000000000" pitchFamily="2" charset="0"/>
              </a:rPr>
              <a:t>Rockville</a:t>
            </a:r>
            <a:r>
              <a:rPr lang="pl-PL" sz="1000" dirty="0">
                <a:latin typeface="Montserrat Medium" panose="00000600000000000000" pitchFamily="2" charset="0"/>
              </a:rPr>
              <a:t> MD: CDC </a:t>
            </a:r>
            <a:r>
              <a:rPr lang="pl-PL" sz="1000" dirty="0" err="1">
                <a:latin typeface="Montserrat Medium" panose="00000600000000000000" pitchFamily="2" charset="0"/>
              </a:rPr>
              <a:t>National</a:t>
            </a:r>
            <a:r>
              <a:rPr lang="pl-PL" sz="1000" dirty="0">
                <a:latin typeface="Montserrat Medium" panose="00000600000000000000" pitchFamily="2" charset="0"/>
              </a:rPr>
              <a:t> </a:t>
            </a:r>
            <a:r>
              <a:rPr lang="pl-PL" sz="1000" dirty="0" err="1">
                <a:latin typeface="Montserrat Medium" panose="00000600000000000000" pitchFamily="2" charset="0"/>
              </a:rPr>
              <a:t>Prevention</a:t>
            </a:r>
            <a:r>
              <a:rPr lang="pl-PL" sz="1000" dirty="0">
                <a:latin typeface="Montserrat Medium" panose="00000600000000000000" pitchFamily="2" charset="0"/>
              </a:rPr>
              <a:t> Information Network 2004. </a:t>
            </a:r>
            <a:endParaRPr lang="en-US" sz="1000" dirty="0">
              <a:latin typeface="Montserrat Medium" panose="00000600000000000000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l-PL" sz="1000" dirty="0" err="1">
                <a:latin typeface="Montserrat Medium" panose="00000600000000000000" pitchFamily="2" charset="0"/>
              </a:rPr>
              <a:t>Winer</a:t>
            </a:r>
            <a:r>
              <a:rPr lang="pl-PL" sz="1000" dirty="0">
                <a:latin typeface="Montserrat Medium" panose="00000600000000000000" pitchFamily="2" charset="0"/>
              </a:rPr>
              <a:t> RL i </a:t>
            </a:r>
            <a:r>
              <a:rPr lang="pl-PL" sz="1000" dirty="0" err="1">
                <a:latin typeface="Montserrat Medium" panose="00000600000000000000" pitchFamily="2" charset="0"/>
              </a:rPr>
              <a:t>wsp</a:t>
            </a:r>
            <a:r>
              <a:rPr lang="pl-PL" sz="1000" dirty="0">
                <a:latin typeface="Montserrat Medium" panose="00000600000000000000" pitchFamily="2" charset="0"/>
              </a:rPr>
              <a:t>. J </a:t>
            </a:r>
            <a:r>
              <a:rPr lang="pl-PL" sz="1000" dirty="0" err="1">
                <a:latin typeface="Montserrat Medium" panose="00000600000000000000" pitchFamily="2" charset="0"/>
              </a:rPr>
              <a:t>Infect</a:t>
            </a:r>
            <a:r>
              <a:rPr lang="pl-PL" sz="1000" dirty="0">
                <a:latin typeface="Montserrat Medium" panose="00000600000000000000" pitchFamily="2" charset="0"/>
              </a:rPr>
              <a:t> </a:t>
            </a:r>
            <a:r>
              <a:rPr lang="pl-PL" sz="1000" dirty="0" err="1">
                <a:latin typeface="Montserrat Medium" panose="00000600000000000000" pitchFamily="2" charset="0"/>
              </a:rPr>
              <a:t>Dis</a:t>
            </a:r>
            <a:r>
              <a:rPr lang="pl-PL" sz="1000" dirty="0">
                <a:latin typeface="Montserrat Medium" panose="00000600000000000000" pitchFamily="2" charset="0"/>
              </a:rPr>
              <a:t>. 2008;197(2):279–282. 2. </a:t>
            </a:r>
            <a:endParaRPr lang="en-US" sz="1000" dirty="0">
              <a:latin typeface="Montserrat Medium" panose="00000600000000000000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l-PL" sz="1000" dirty="0">
                <a:latin typeface="Montserrat Medium" panose="00000600000000000000" pitchFamily="2" charset="0"/>
              </a:rPr>
              <a:t>Rekomendacje Polskiego Towarzystwa Ginekologicznego dotyczące szczepienia przeciwko HPV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B8F879C-A3D5-49F0-8AE4-50483E08A664}"/>
              </a:ext>
            </a:extLst>
          </p:cNvPr>
          <p:cNvSpPr txBox="1"/>
          <p:nvPr/>
        </p:nvSpPr>
        <p:spPr>
          <a:xfrm>
            <a:off x="3327734" y="1271046"/>
            <a:ext cx="71627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190AD"/>
                </a:solidFill>
                <a:latin typeface="Montserrat Medium" panose="00000600000000000000" pitchFamily="2" charset="-18"/>
              </a:rPr>
              <a:t>WIRUS HPV JEST ROZPOWSZECHNIONY </a:t>
            </a:r>
            <a:endParaRPr lang="pl-PL" sz="2400" dirty="0">
              <a:solidFill>
                <a:srgbClr val="0190AD"/>
              </a:solidFill>
              <a:latin typeface="Montserrat Medium" panose="000006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4016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5AD1F1B4-2593-40A7-8B11-EC8A0C5C0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5" y="154996"/>
            <a:ext cx="3429379" cy="887352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C16577B1-3482-4503-8EA8-F5242527643E}"/>
              </a:ext>
            </a:extLst>
          </p:cNvPr>
          <p:cNvGrpSpPr/>
          <p:nvPr/>
        </p:nvGrpSpPr>
        <p:grpSpPr>
          <a:xfrm>
            <a:off x="0" y="0"/>
            <a:ext cx="4390768" cy="107092"/>
            <a:chOff x="838200" y="214184"/>
            <a:chExt cx="7669433" cy="345989"/>
          </a:xfrm>
        </p:grpSpPr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1D9B983B-5A55-47FF-8A23-1EC6A33A16C3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B22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8E0FB688-1C1D-4E93-8650-7C48B6C87FE0}"/>
                </a:ext>
              </a:extLst>
            </p:cNvPr>
            <p:cNvSpPr/>
            <p:nvPr/>
          </p:nvSpPr>
          <p:spPr>
            <a:xfrm>
              <a:off x="5535827" y="214184"/>
              <a:ext cx="2971806" cy="345989"/>
            </a:xfrm>
            <a:prstGeom prst="rect">
              <a:avLst/>
            </a:prstGeom>
            <a:solidFill>
              <a:srgbClr val="501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C1D630A3-DACF-4142-8773-2796A81A71FE}"/>
              </a:ext>
            </a:extLst>
          </p:cNvPr>
          <p:cNvSpPr txBox="1"/>
          <p:nvPr/>
        </p:nvSpPr>
        <p:spPr>
          <a:xfrm>
            <a:off x="6522720" y="2090172"/>
            <a:ext cx="5579726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190AD"/>
                </a:solidFill>
                <a:latin typeface="Montserrat Medium" panose="00000600000000000000" pitchFamily="2" charset="0"/>
              </a:rPr>
              <a:t>Czynniki</a:t>
            </a:r>
            <a:r>
              <a:rPr lang="en-US" sz="2400" dirty="0">
                <a:solidFill>
                  <a:srgbClr val="0190AD"/>
                </a:solidFill>
                <a:latin typeface="Montserrat Medium" panose="00000600000000000000" pitchFamily="2" charset="0"/>
              </a:rPr>
              <a:t> </a:t>
            </a:r>
            <a:r>
              <a:rPr lang="en-US" sz="2400" dirty="0" err="1">
                <a:solidFill>
                  <a:srgbClr val="0190AD"/>
                </a:solidFill>
                <a:latin typeface="Montserrat Medium" panose="00000600000000000000" pitchFamily="2" charset="0"/>
              </a:rPr>
              <a:t>ryzyka</a:t>
            </a:r>
            <a:endParaRPr lang="en-US" sz="2400" dirty="0">
              <a:solidFill>
                <a:srgbClr val="0190AD"/>
              </a:solidFill>
              <a:latin typeface="Montserrat Medium" panose="00000600000000000000" pitchFamily="2" charset="0"/>
            </a:endParaRPr>
          </a:p>
          <a:p>
            <a:endParaRPr lang="pl-PL" sz="2400" dirty="0">
              <a:solidFill>
                <a:srgbClr val="0190AD"/>
              </a:solidFill>
              <a:latin typeface="Montserrat Medium" panose="000006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Montserrat Medium" panose="00000600000000000000" pitchFamily="2" charset="0"/>
              </a:rPr>
              <a:t>wczesna</a:t>
            </a:r>
            <a:r>
              <a:rPr lang="en-US" dirty="0">
                <a:latin typeface="Montserrat Medium" panose="00000600000000000000" pitchFamily="2" charset="0"/>
              </a:rPr>
              <a:t> </a:t>
            </a:r>
            <a:r>
              <a:rPr lang="en-US" dirty="0" err="1">
                <a:latin typeface="Montserrat Medium" panose="00000600000000000000" pitchFamily="2" charset="0"/>
              </a:rPr>
              <a:t>inicjacja</a:t>
            </a:r>
            <a:r>
              <a:rPr lang="en-US" dirty="0">
                <a:latin typeface="Montserrat Medium" panose="00000600000000000000" pitchFamily="2" charset="0"/>
              </a:rPr>
              <a:t> </a:t>
            </a:r>
            <a:r>
              <a:rPr lang="en-US" dirty="0" err="1">
                <a:latin typeface="Montserrat Medium" panose="00000600000000000000" pitchFamily="2" charset="0"/>
              </a:rPr>
              <a:t>seksualna</a:t>
            </a:r>
            <a:r>
              <a:rPr lang="en-US" dirty="0">
                <a:latin typeface="Montserrat Medium" panose="00000600000000000000" pitchFamily="2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Montserrat Medium" panose="00000600000000000000" pitchFamily="2" charset="0"/>
              </a:rPr>
              <a:t>liczba</a:t>
            </a:r>
            <a:r>
              <a:rPr lang="en-US" dirty="0">
                <a:latin typeface="Montserrat Medium" panose="00000600000000000000" pitchFamily="2" charset="0"/>
              </a:rPr>
              <a:t> </a:t>
            </a:r>
            <a:r>
              <a:rPr lang="en-US" dirty="0" err="1">
                <a:latin typeface="Montserrat Medium" panose="00000600000000000000" pitchFamily="2" charset="0"/>
              </a:rPr>
              <a:t>partnerów</a:t>
            </a:r>
            <a:r>
              <a:rPr lang="en-US" dirty="0">
                <a:latin typeface="Montserrat Medium" panose="00000600000000000000" pitchFamily="2" charset="0"/>
              </a:rPr>
              <a:t>/</a:t>
            </a:r>
            <a:r>
              <a:rPr lang="en-US" dirty="0" err="1">
                <a:latin typeface="Montserrat Medium" panose="00000600000000000000" pitchFamily="2" charset="0"/>
              </a:rPr>
              <a:t>partnerek</a:t>
            </a:r>
            <a:r>
              <a:rPr lang="en-US" dirty="0">
                <a:latin typeface="Montserrat Medium" panose="00000600000000000000" pitchFamily="2" charset="0"/>
              </a:rPr>
              <a:t> </a:t>
            </a:r>
            <a:r>
              <a:rPr lang="en-US" dirty="0" err="1">
                <a:latin typeface="Montserrat Medium" panose="00000600000000000000" pitchFamily="2" charset="0"/>
              </a:rPr>
              <a:t>seksualnych</a:t>
            </a:r>
            <a:r>
              <a:rPr lang="en-US" dirty="0">
                <a:latin typeface="Montserrat Medium" panose="00000600000000000000" pitchFamily="2" charset="0"/>
              </a:rPr>
              <a:t>,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Montserrat Medium" panose="00000600000000000000" pitchFamily="2" charset="0"/>
              </a:rPr>
              <a:t>współistnienie</a:t>
            </a:r>
            <a:r>
              <a:rPr lang="en-US" dirty="0">
                <a:latin typeface="Montserrat Medium" panose="00000600000000000000" pitchFamily="2" charset="0"/>
              </a:rPr>
              <a:t> </a:t>
            </a:r>
            <a:r>
              <a:rPr lang="en-US" dirty="0" err="1">
                <a:latin typeface="Montserrat Medium" panose="00000600000000000000" pitchFamily="2" charset="0"/>
              </a:rPr>
              <a:t>innych</a:t>
            </a:r>
            <a:r>
              <a:rPr lang="en-US" dirty="0">
                <a:latin typeface="Montserrat Medium" panose="00000600000000000000" pitchFamily="2" charset="0"/>
              </a:rPr>
              <a:t> </a:t>
            </a:r>
            <a:r>
              <a:rPr lang="en-US" dirty="0" err="1">
                <a:latin typeface="Montserrat Medium" panose="00000600000000000000" pitchFamily="2" charset="0"/>
              </a:rPr>
              <a:t>zakażeń</a:t>
            </a:r>
            <a:r>
              <a:rPr lang="en-US" dirty="0">
                <a:latin typeface="Montserrat Medium" panose="00000600000000000000" pitchFamily="2" charset="0"/>
              </a:rPr>
              <a:t> </a:t>
            </a:r>
            <a:r>
              <a:rPr lang="en-US" dirty="0" err="1">
                <a:latin typeface="Montserrat Medium" panose="00000600000000000000" pitchFamily="2" charset="0"/>
              </a:rPr>
              <a:t>przenoszonych</a:t>
            </a:r>
            <a:r>
              <a:rPr lang="en-US" dirty="0">
                <a:latin typeface="Montserrat Medium" panose="00000600000000000000" pitchFamily="2" charset="0"/>
              </a:rPr>
              <a:t> </a:t>
            </a:r>
            <a:r>
              <a:rPr lang="en-US" dirty="0" err="1">
                <a:latin typeface="Montserrat Medium" panose="00000600000000000000" pitchFamily="2" charset="0"/>
              </a:rPr>
              <a:t>drogą</a:t>
            </a:r>
            <a:r>
              <a:rPr lang="en-US" dirty="0">
                <a:latin typeface="Montserrat Medium" panose="00000600000000000000" pitchFamily="2" charset="0"/>
              </a:rPr>
              <a:t> </a:t>
            </a:r>
            <a:r>
              <a:rPr lang="en-US" dirty="0" err="1">
                <a:latin typeface="Montserrat Medium" panose="00000600000000000000" pitchFamily="2" charset="0"/>
              </a:rPr>
              <a:t>płciową</a:t>
            </a:r>
            <a:r>
              <a:rPr lang="en-US" dirty="0">
                <a:latin typeface="Montserrat Medium" panose="00000600000000000000" pitchFamily="2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Montserrat Medium" panose="00000600000000000000" pitchFamily="2" charset="0"/>
              </a:rPr>
              <a:t>palenie</a:t>
            </a:r>
            <a:r>
              <a:rPr lang="en-US" dirty="0">
                <a:latin typeface="Montserrat Medium" panose="00000600000000000000" pitchFamily="2" charset="0"/>
              </a:rPr>
              <a:t> </a:t>
            </a:r>
            <a:r>
              <a:rPr lang="en-US" dirty="0" err="1">
                <a:latin typeface="Montserrat Medium" panose="00000600000000000000" pitchFamily="2" charset="0"/>
              </a:rPr>
              <a:t>tytoniu</a:t>
            </a:r>
            <a:r>
              <a:rPr lang="en-US" dirty="0">
                <a:latin typeface="Montserrat Medium" panose="00000600000000000000" pitchFamily="2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Montserrat Medium" panose="00000600000000000000" pitchFamily="2" charset="0"/>
              </a:rPr>
              <a:t>antykoncepcja</a:t>
            </a:r>
            <a:r>
              <a:rPr lang="en-US" dirty="0">
                <a:latin typeface="Montserrat Medium" panose="00000600000000000000" pitchFamily="2" charset="0"/>
              </a:rPr>
              <a:t> </a:t>
            </a:r>
            <a:r>
              <a:rPr lang="en-US" dirty="0" err="1">
                <a:latin typeface="Montserrat Medium" panose="00000600000000000000" pitchFamily="2" charset="0"/>
              </a:rPr>
              <a:t>hormonalna</a:t>
            </a:r>
            <a:r>
              <a:rPr lang="en-US" dirty="0">
                <a:latin typeface="Montserrat Medium" panose="00000600000000000000" pitchFamily="2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Montserrat Medium" panose="00000600000000000000" pitchFamily="2" charset="0"/>
              </a:rPr>
              <a:t>osłabienie</a:t>
            </a:r>
            <a:r>
              <a:rPr lang="en-US" dirty="0">
                <a:latin typeface="Montserrat Medium" panose="00000600000000000000" pitchFamily="2" charset="0"/>
              </a:rPr>
              <a:t> </a:t>
            </a:r>
            <a:r>
              <a:rPr lang="en-US" dirty="0" err="1">
                <a:latin typeface="Montserrat Medium" panose="00000600000000000000" pitchFamily="2" charset="0"/>
              </a:rPr>
              <a:t>odporności</a:t>
            </a:r>
            <a:r>
              <a:rPr lang="en-US" dirty="0">
                <a:latin typeface="Montserrat Medium" panose="00000600000000000000" pitchFamily="2" charset="0"/>
              </a:rPr>
              <a:t>.</a:t>
            </a:r>
            <a:endParaRPr lang="pl-PL" dirty="0">
              <a:latin typeface="Montserrat Medium" panose="00000600000000000000" pitchFamily="2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6E83B15-30BE-4CF1-989A-F9B355C3ACC1}"/>
              </a:ext>
            </a:extLst>
          </p:cNvPr>
          <p:cNvSpPr/>
          <p:nvPr/>
        </p:nvSpPr>
        <p:spPr>
          <a:xfrm>
            <a:off x="0" y="6691950"/>
            <a:ext cx="12192000" cy="166050"/>
          </a:xfrm>
          <a:prstGeom prst="rect">
            <a:avLst/>
          </a:prstGeom>
          <a:solidFill>
            <a:srgbClr val="019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DF8E70-ACAF-4854-8098-974F3149173A}"/>
              </a:ext>
            </a:extLst>
          </p:cNvPr>
          <p:cNvSpPr txBox="1"/>
          <p:nvPr/>
        </p:nvSpPr>
        <p:spPr>
          <a:xfrm>
            <a:off x="190919" y="2090172"/>
            <a:ext cx="643094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190AD"/>
                </a:solidFill>
                <a:latin typeface="Montserrat Medium" panose="00000600000000000000" pitchFamily="2" charset="0"/>
              </a:rPr>
              <a:t>Przenoszenie</a:t>
            </a:r>
            <a:endParaRPr lang="en-US" sz="2400" dirty="0">
              <a:solidFill>
                <a:srgbClr val="0190AD"/>
              </a:solidFill>
              <a:latin typeface="Montserrat Medium" panose="00000600000000000000" pitchFamily="2" charset="0"/>
            </a:endParaRPr>
          </a:p>
          <a:p>
            <a:r>
              <a:rPr lang="en-US" sz="2400" dirty="0">
                <a:solidFill>
                  <a:srgbClr val="0190AD"/>
                </a:solidFill>
                <a:latin typeface="Montserrat Medium" panose="000006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 Medium" panose="00000600000000000000" pitchFamily="2" charset="0"/>
              </a:rPr>
              <a:t>k</a:t>
            </a:r>
            <a:r>
              <a:rPr lang="pl-PL" dirty="0" err="1">
                <a:latin typeface="Montserrat Medium" panose="00000600000000000000" pitchFamily="2" charset="0"/>
              </a:rPr>
              <a:t>ontakty</a:t>
            </a:r>
            <a:r>
              <a:rPr lang="pl-PL" dirty="0">
                <a:latin typeface="Montserrat Medium" panose="00000600000000000000" pitchFamily="2" charset="0"/>
              </a:rPr>
              <a:t> seksualne</a:t>
            </a:r>
            <a:endParaRPr lang="en-US" dirty="0">
              <a:latin typeface="Montserrat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 Medium" panose="00000600000000000000" pitchFamily="2" charset="0"/>
              </a:rPr>
              <a:t>k</a:t>
            </a:r>
            <a:r>
              <a:rPr lang="pl-PL" dirty="0" err="1">
                <a:latin typeface="Montserrat Medium" panose="00000600000000000000" pitchFamily="2" charset="0"/>
              </a:rPr>
              <a:t>ontakt</a:t>
            </a:r>
            <a:r>
              <a:rPr lang="pl-PL" dirty="0">
                <a:latin typeface="Montserrat Medium" panose="00000600000000000000" pitchFamily="2" charset="0"/>
              </a:rPr>
              <a:t> ze skórą okolicy genitalnej osoby zakażonej </a:t>
            </a:r>
            <a:endParaRPr lang="en-US" dirty="0">
              <a:latin typeface="Montserrat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 Medium" panose="00000600000000000000" pitchFamily="2" charset="0"/>
              </a:rPr>
              <a:t>w</a:t>
            </a:r>
            <a:r>
              <a:rPr lang="pl-PL" dirty="0">
                <a:latin typeface="Montserrat Medium" panose="00000600000000000000" pitchFamily="2" charset="0"/>
              </a:rPr>
              <a:t> niektórych przypadkach (rzadko) - podczas porodu </a:t>
            </a:r>
            <a:br>
              <a:rPr lang="en-US" dirty="0">
                <a:latin typeface="Montserrat Medium" panose="00000600000000000000" pitchFamily="2" charset="0"/>
              </a:rPr>
            </a:br>
            <a:r>
              <a:rPr lang="pl-PL" dirty="0">
                <a:latin typeface="Montserrat Medium" panose="00000600000000000000" pitchFamily="2" charset="0"/>
              </a:rPr>
              <a:t>zakażenie dziecka od matki w kanale rodnym</a:t>
            </a:r>
            <a:r>
              <a:rPr lang="en-US" dirty="0">
                <a:latin typeface="Montserrat Medium" panose="000006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ontserrat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ontserrat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ontserrat Medium" panose="00000600000000000000" pitchFamily="2" charset="0"/>
            </a:endParaRPr>
          </a:p>
          <a:p>
            <a:r>
              <a:rPr lang="pl-PL" sz="2400" b="1" dirty="0">
                <a:solidFill>
                  <a:srgbClr val="501363"/>
                </a:solidFill>
                <a:latin typeface="Montserrat Medium" panose="00000600000000000000" pitchFamily="2" charset="0"/>
              </a:rPr>
              <a:t>UWAGA! </a:t>
            </a:r>
            <a:r>
              <a:rPr lang="pl-PL" sz="2400" dirty="0">
                <a:latin typeface="Montserrat Medium" panose="00000600000000000000" pitchFamily="2" charset="0"/>
              </a:rPr>
              <a:t>Możliwe zakażenie od osoby, </a:t>
            </a:r>
            <a:br>
              <a:rPr lang="en-US" sz="2400" dirty="0">
                <a:latin typeface="Montserrat Medium" panose="00000600000000000000" pitchFamily="2" charset="0"/>
              </a:rPr>
            </a:br>
            <a:r>
              <a:rPr lang="pl-PL" sz="2400" dirty="0">
                <a:latin typeface="Montserrat Medium" panose="00000600000000000000" pitchFamily="2" charset="0"/>
              </a:rPr>
              <a:t>u której nie ma objawów klinicznych infekcji HPV</a:t>
            </a:r>
            <a:endParaRPr lang="en-US" sz="2400" dirty="0">
              <a:latin typeface="Montserrat Medium" panose="00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B8AC6F-629B-481F-81C9-255B980F15B6}"/>
              </a:ext>
            </a:extLst>
          </p:cNvPr>
          <p:cNvSpPr txBox="1"/>
          <p:nvPr/>
        </p:nvSpPr>
        <p:spPr>
          <a:xfrm>
            <a:off x="190919" y="382011"/>
            <a:ext cx="6094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190AD"/>
                </a:solidFill>
                <a:latin typeface="Montserrat Medium" panose="00000600000000000000" pitchFamily="2" charset="-18"/>
              </a:rPr>
              <a:t>ZAKAŻENIA HPV</a:t>
            </a:r>
            <a:endParaRPr lang="pl-PL" sz="4800" dirty="0">
              <a:solidFill>
                <a:srgbClr val="0190AD"/>
              </a:solidFill>
              <a:latin typeface="Montserrat Medium" panose="000006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3372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osoba&#10;&#10;Opis wygenerowany automatycznie">
            <a:extLst>
              <a:ext uri="{FF2B5EF4-FFF2-40B4-BE49-F238E27FC236}">
                <a16:creationId xmlns:a16="http://schemas.microsoft.com/office/drawing/2014/main" id="{999F5788-3D33-4A00-B54F-B9EAFAFF67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/>
          <a:stretch/>
        </p:blipFill>
        <p:spPr>
          <a:xfrm flipH="1">
            <a:off x="0" y="0"/>
            <a:ext cx="12192000" cy="6691950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B8D24984-DE7F-412E-ABF5-A5ABCC7C7885}"/>
              </a:ext>
            </a:extLst>
          </p:cNvPr>
          <p:cNvGrpSpPr/>
          <p:nvPr/>
        </p:nvGrpSpPr>
        <p:grpSpPr>
          <a:xfrm>
            <a:off x="5587486" y="0"/>
            <a:ext cx="6604511" cy="2935705"/>
            <a:chOff x="-2" y="0"/>
            <a:chExt cx="12192000" cy="5419344"/>
          </a:xfrm>
        </p:grpSpPr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F6DC351B-A677-41ED-AB15-2B5B37097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0"/>
              <a:ext cx="12192000" cy="5419344"/>
            </a:xfrm>
            <a:prstGeom prst="rect">
              <a:avLst/>
            </a:prstGeom>
          </p:spPr>
        </p:pic>
        <p:pic>
          <p:nvPicPr>
            <p:cNvPr id="18" name="Obraz 17">
              <a:extLst>
                <a:ext uri="{FF2B5EF4-FFF2-40B4-BE49-F238E27FC236}">
                  <a16:creationId xmlns:a16="http://schemas.microsoft.com/office/drawing/2014/main" id="{F96C95D9-FEAE-4E7E-95EF-FB8AA1A61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3809" y="357723"/>
              <a:ext cx="3548537" cy="918184"/>
            </a:xfrm>
            <a:prstGeom prst="rect">
              <a:avLst/>
            </a:prstGeom>
          </p:spPr>
        </p:pic>
      </p:grp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EE744EA9-EA89-42C4-AE80-5057240725CB}"/>
              </a:ext>
            </a:extLst>
          </p:cNvPr>
          <p:cNvSpPr txBox="1"/>
          <p:nvPr/>
        </p:nvSpPr>
        <p:spPr>
          <a:xfrm>
            <a:off x="6994531" y="1581742"/>
            <a:ext cx="407400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501363"/>
                </a:solidFill>
                <a:latin typeface="Montserrat SemiBold" panose="00000700000000000000" pitchFamily="2" charset="-18"/>
              </a:rPr>
              <a:t>RAK SZYJKI MACICY </a:t>
            </a:r>
            <a:endParaRPr lang="pl-PL" sz="6600" b="1" dirty="0">
              <a:solidFill>
                <a:srgbClr val="501363"/>
              </a:solidFill>
              <a:latin typeface="Montserrat SemiBold" panose="00000700000000000000" pitchFamily="2" charset="-18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46E83B15-30BE-4CF1-989A-F9B355C3ACC1}"/>
              </a:ext>
            </a:extLst>
          </p:cNvPr>
          <p:cNvSpPr/>
          <p:nvPr/>
        </p:nvSpPr>
        <p:spPr>
          <a:xfrm>
            <a:off x="0" y="6691950"/>
            <a:ext cx="12192000" cy="166050"/>
          </a:xfrm>
          <a:prstGeom prst="rect">
            <a:avLst/>
          </a:prstGeom>
          <a:solidFill>
            <a:srgbClr val="019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ymbol zastępczy numeru slajdu 7">
            <a:extLst>
              <a:ext uri="{FF2B5EF4-FFF2-40B4-BE49-F238E27FC236}">
                <a16:creationId xmlns:a16="http://schemas.microsoft.com/office/drawing/2014/main" id="{E9A9C510-ACC4-429A-A56A-7ACEE6512094}"/>
              </a:ext>
            </a:extLst>
          </p:cNvPr>
          <p:cNvSpPr txBox="1">
            <a:spLocks/>
          </p:cNvSpPr>
          <p:nvPr/>
        </p:nvSpPr>
        <p:spPr>
          <a:xfrm>
            <a:off x="11668225" y="6591920"/>
            <a:ext cx="405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47A2AC3-9715-4F8A-A053-BB8EF8F9ED34}" type="slidenum">
              <a:rPr lang="pl-PL" sz="1100" smtClean="0">
                <a:solidFill>
                  <a:schemeClr val="bg1"/>
                </a:solidFill>
                <a:latin typeface="Montserrat Medium" panose="00000600000000000000" pitchFamily="2" charset="-18"/>
              </a:rPr>
              <a:pPr algn="ctr"/>
              <a:t>7</a:t>
            </a:fld>
            <a:endParaRPr lang="pl-PL" sz="1100" dirty="0">
              <a:solidFill>
                <a:schemeClr val="bg1"/>
              </a:solidFill>
              <a:latin typeface="Montserrat Medium" panose="000006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577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94EA529-3A0F-4D15-8CDE-5818B10FE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-2359" r="22721" b="4692"/>
          <a:stretch/>
        </p:blipFill>
        <p:spPr bwMode="auto">
          <a:xfrm>
            <a:off x="2558047" y="1334503"/>
            <a:ext cx="8183346" cy="41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D30561E-AB23-428D-ABE1-D3604CEA96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" y="177923"/>
            <a:ext cx="2875571" cy="6399989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C2FA042C-C172-4BBC-98BB-0A0465A75DF2}"/>
              </a:ext>
            </a:extLst>
          </p:cNvPr>
          <p:cNvSpPr/>
          <p:nvPr/>
        </p:nvSpPr>
        <p:spPr>
          <a:xfrm>
            <a:off x="11940769" y="0"/>
            <a:ext cx="136016" cy="2104980"/>
          </a:xfrm>
          <a:prstGeom prst="rect">
            <a:avLst/>
          </a:prstGeom>
          <a:solidFill>
            <a:srgbClr val="501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0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2520511F-CE04-487E-AC6A-D74758B5CAF9}"/>
              </a:ext>
            </a:extLst>
          </p:cNvPr>
          <p:cNvSpPr/>
          <p:nvPr/>
        </p:nvSpPr>
        <p:spPr>
          <a:xfrm>
            <a:off x="12072041" y="0"/>
            <a:ext cx="136016" cy="2104980"/>
          </a:xfrm>
          <a:prstGeom prst="rect">
            <a:avLst/>
          </a:prstGeom>
          <a:solidFill>
            <a:srgbClr val="B22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00"/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id="{55543E53-E319-4567-B57B-837186EB7C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757" y="201395"/>
            <a:ext cx="2620756" cy="678121"/>
          </a:xfrm>
          <a:prstGeom prst="rect">
            <a:avLst/>
          </a:prstGeom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1C1DA638-195A-4525-85F5-D9715A8BBD82}"/>
              </a:ext>
            </a:extLst>
          </p:cNvPr>
          <p:cNvSpPr txBox="1"/>
          <p:nvPr/>
        </p:nvSpPr>
        <p:spPr>
          <a:xfrm>
            <a:off x="499342" y="336551"/>
            <a:ext cx="313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46E83B15-30BE-4CF1-989A-F9B355C3ACC1}"/>
              </a:ext>
            </a:extLst>
          </p:cNvPr>
          <p:cNvSpPr/>
          <p:nvPr/>
        </p:nvSpPr>
        <p:spPr>
          <a:xfrm>
            <a:off x="0" y="6691950"/>
            <a:ext cx="12192000" cy="166050"/>
          </a:xfrm>
          <a:prstGeom prst="rect">
            <a:avLst/>
          </a:prstGeom>
          <a:solidFill>
            <a:srgbClr val="019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numeru slajdu 7">
            <a:extLst>
              <a:ext uri="{FF2B5EF4-FFF2-40B4-BE49-F238E27FC236}">
                <a16:creationId xmlns:a16="http://schemas.microsoft.com/office/drawing/2014/main" id="{E9A9C510-ACC4-429A-A56A-7ACEE6512094}"/>
              </a:ext>
            </a:extLst>
          </p:cNvPr>
          <p:cNvSpPr txBox="1">
            <a:spLocks/>
          </p:cNvSpPr>
          <p:nvPr/>
        </p:nvSpPr>
        <p:spPr>
          <a:xfrm>
            <a:off x="11668225" y="6591920"/>
            <a:ext cx="405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47A2AC3-9715-4F8A-A053-BB8EF8F9ED34}" type="slidenum">
              <a:rPr lang="pl-PL" sz="1100" smtClean="0">
                <a:solidFill>
                  <a:schemeClr val="bg1"/>
                </a:solidFill>
                <a:latin typeface="Montserrat Medium" panose="00000600000000000000" pitchFamily="2" charset="-18"/>
              </a:rPr>
              <a:pPr algn="ctr"/>
              <a:t>8</a:t>
            </a:fld>
            <a:endParaRPr lang="pl-PL" sz="1100" dirty="0">
              <a:solidFill>
                <a:schemeClr val="bg1"/>
              </a:solidFill>
              <a:latin typeface="Montserrat Medium" panose="00000600000000000000" pitchFamily="2" charset="-18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FEFDD08-07C3-4423-B706-8EB0CCD2B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81"/>
          <a:stretch/>
        </p:blipFill>
        <p:spPr bwMode="auto">
          <a:xfrm>
            <a:off x="10051144" y="4642007"/>
            <a:ext cx="1617081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0E117E3-4BCB-4A23-9D49-D74EDB4D534B}"/>
              </a:ext>
            </a:extLst>
          </p:cNvPr>
          <p:cNvSpPr/>
          <p:nvPr/>
        </p:nvSpPr>
        <p:spPr>
          <a:xfrm>
            <a:off x="6096000" y="3942080"/>
            <a:ext cx="1107440" cy="6999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04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>
            <a:extLst>
              <a:ext uri="{FF2B5EF4-FFF2-40B4-BE49-F238E27FC236}">
                <a16:creationId xmlns:a16="http://schemas.microsoft.com/office/drawing/2014/main" id="{66FE60F6-560D-4A99-9B62-D63502DAF4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757" y="201395"/>
            <a:ext cx="2620756" cy="678121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A7122A40-860D-409B-8D7C-A87F4D3ED5B5}"/>
              </a:ext>
            </a:extLst>
          </p:cNvPr>
          <p:cNvSpPr txBox="1"/>
          <p:nvPr/>
        </p:nvSpPr>
        <p:spPr>
          <a:xfrm>
            <a:off x="922808" y="512433"/>
            <a:ext cx="124544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b="1" dirty="0">
                <a:solidFill>
                  <a:srgbClr val="501363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RAK SZYJKI MACICY </a:t>
            </a:r>
            <a:endParaRPr lang="pl-PL" sz="3200" dirty="0">
              <a:solidFill>
                <a:srgbClr val="501363"/>
              </a:solidFill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32D94DE-4386-4660-91D0-F39F1954BE01}"/>
              </a:ext>
            </a:extLst>
          </p:cNvPr>
          <p:cNvSpPr txBox="1"/>
          <p:nvPr/>
        </p:nvSpPr>
        <p:spPr>
          <a:xfrm>
            <a:off x="922808" y="1747328"/>
            <a:ext cx="73588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związany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 z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przetrwałym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zakażenie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m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onkogennym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typem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wirus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a HPV</a:t>
            </a:r>
            <a:endParaRPr lang="pl-PL" sz="2400" dirty="0">
              <a:solidFill>
                <a:schemeClr val="tx1">
                  <a:lumMod val="95000"/>
                  <a:lumOff val="5000"/>
                </a:schemeClr>
              </a:solidFill>
              <a:latin typeface="Montserrat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szczyt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zachorowań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pomiędzy 45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.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a 55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.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rokiem życia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przez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wiele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lat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przebiega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długo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bezobjawowo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Montserrat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objawy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występują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dopiero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w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stadiach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zaawansowanych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 i są to:</a:t>
            </a:r>
          </a:p>
          <a:p>
            <a:pPr marL="346075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-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ból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w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podbrzuszu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i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okolicy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krzyżowej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Montserrat Medium" panose="00000600000000000000" pitchFamily="2" charset="0"/>
            </a:endParaRPr>
          </a:p>
          <a:p>
            <a:pPr marL="346075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-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upławy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Montserrat Medium" panose="00000600000000000000" pitchFamily="2" charset="0"/>
            </a:endParaRPr>
          </a:p>
          <a:p>
            <a:pPr marL="346075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-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krwawienia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pomiędzy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miesiączkami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Montserrat Medium" panose="00000600000000000000" pitchFamily="2" charset="0"/>
            </a:endParaRPr>
          </a:p>
          <a:p>
            <a:pPr marL="346075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-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ból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krwawienia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podczas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</a:rPr>
              <a:t>stosunku</a:t>
            </a:r>
            <a:endParaRPr lang="pl-PL" sz="2400" dirty="0">
              <a:solidFill>
                <a:schemeClr val="tx1">
                  <a:lumMod val="95000"/>
                  <a:lumOff val="5000"/>
                </a:schemeClr>
              </a:solidFill>
              <a:latin typeface="Montserrat Medium" panose="00000600000000000000" pitchFamily="2" charset="0"/>
            </a:endParaRPr>
          </a:p>
        </p:txBody>
      </p:sp>
      <p:pic>
        <p:nvPicPr>
          <p:cNvPr id="5" name="Obraz 4" descr="Obraz zawierający podłoże, osoba, budynek, stojące&#10;&#10;Opis wygenerowany automatycznie">
            <a:extLst>
              <a:ext uri="{FF2B5EF4-FFF2-40B4-BE49-F238E27FC236}">
                <a16:creationId xmlns:a16="http://schemas.microsoft.com/office/drawing/2014/main" id="{493A31C6-DFF6-4433-B3D0-7E84BAC98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104" y="1568971"/>
            <a:ext cx="2874410" cy="4306052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46E83B15-30BE-4CF1-989A-F9B355C3ACC1}"/>
              </a:ext>
            </a:extLst>
          </p:cNvPr>
          <p:cNvSpPr/>
          <p:nvPr/>
        </p:nvSpPr>
        <p:spPr>
          <a:xfrm>
            <a:off x="0" y="6691950"/>
            <a:ext cx="12192000" cy="166050"/>
          </a:xfrm>
          <a:prstGeom prst="rect">
            <a:avLst/>
          </a:prstGeom>
          <a:solidFill>
            <a:srgbClr val="019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7">
            <a:extLst>
              <a:ext uri="{FF2B5EF4-FFF2-40B4-BE49-F238E27FC236}">
                <a16:creationId xmlns:a16="http://schemas.microsoft.com/office/drawing/2014/main" id="{E9A9C510-ACC4-429A-A56A-7ACEE6512094}"/>
              </a:ext>
            </a:extLst>
          </p:cNvPr>
          <p:cNvSpPr txBox="1">
            <a:spLocks/>
          </p:cNvSpPr>
          <p:nvPr/>
        </p:nvSpPr>
        <p:spPr>
          <a:xfrm>
            <a:off x="11668225" y="6591920"/>
            <a:ext cx="405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47A2AC3-9715-4F8A-A053-BB8EF8F9ED34}" type="slidenum">
              <a:rPr lang="pl-PL" sz="1100" smtClean="0">
                <a:solidFill>
                  <a:schemeClr val="bg1"/>
                </a:solidFill>
                <a:latin typeface="Montserrat Medium" panose="00000600000000000000" pitchFamily="2" charset="-18"/>
              </a:rPr>
              <a:pPr algn="ctr"/>
              <a:t>9</a:t>
            </a:fld>
            <a:endParaRPr lang="pl-PL" sz="1100" dirty="0">
              <a:solidFill>
                <a:schemeClr val="bg1"/>
              </a:solidFill>
              <a:latin typeface="Montserrat Medium" panose="000006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5871344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630</Words>
  <Application>Microsoft Macintosh PowerPoint</Application>
  <PresentationFormat>Panoramiczny</PresentationFormat>
  <Paragraphs>108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2" baseType="lpstr">
      <vt:lpstr>Montserrat</vt:lpstr>
      <vt:lpstr>Calibri Light</vt:lpstr>
      <vt:lpstr>Montserrat Light</vt:lpstr>
      <vt:lpstr>Arial</vt:lpstr>
      <vt:lpstr>Montserrat SemiBold</vt:lpstr>
      <vt:lpstr>Calibri</vt:lpstr>
      <vt:lpstr>Montserrat Medium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Leszek G</dc:creator>
  <cp:lastModifiedBy>Leszek Grün</cp:lastModifiedBy>
  <cp:revision>32</cp:revision>
  <dcterms:created xsi:type="dcterms:W3CDTF">2021-11-26T11:27:25Z</dcterms:created>
  <dcterms:modified xsi:type="dcterms:W3CDTF">2025-03-06T20:33:05Z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4a5f65-4bbe-4bbe-bb66-e23e35795661_Enabled">
    <vt:lpwstr>true</vt:lpwstr>
  </property>
  <property fmtid="{D5CDD505-2E9C-101B-9397-08002B2CF9AE}" pid="3" name="MSIP_Label_794a5f65-4bbe-4bbe-bb66-e23e35795661_SetDate">
    <vt:lpwstr>2022-05-25T22:32:34Z</vt:lpwstr>
  </property>
  <property fmtid="{D5CDD505-2E9C-101B-9397-08002B2CF9AE}" pid="4" name="MSIP_Label_794a5f65-4bbe-4bbe-bb66-e23e35795661_Method">
    <vt:lpwstr>Privileged</vt:lpwstr>
  </property>
  <property fmtid="{D5CDD505-2E9C-101B-9397-08002B2CF9AE}" pid="5" name="MSIP_Label_794a5f65-4bbe-4bbe-bb66-e23e35795661_Name">
    <vt:lpwstr>794a5f65-4bbe-4bbe-bb66-e23e35795661</vt:lpwstr>
  </property>
  <property fmtid="{D5CDD505-2E9C-101B-9397-08002B2CF9AE}" pid="6" name="MSIP_Label_794a5f65-4bbe-4bbe-bb66-e23e35795661_SiteId">
    <vt:lpwstr>a00de4ec-48a8-43a6-be74-e31274e2060d</vt:lpwstr>
  </property>
  <property fmtid="{D5CDD505-2E9C-101B-9397-08002B2CF9AE}" pid="7" name="MSIP_Label_794a5f65-4bbe-4bbe-bb66-e23e35795661_ActionId">
    <vt:lpwstr>f1bbd89b-7dce-47ed-ae8e-9a2450f812d4</vt:lpwstr>
  </property>
  <property fmtid="{D5CDD505-2E9C-101B-9397-08002B2CF9AE}" pid="8" name="MSIP_Label_794a5f65-4bbe-4bbe-bb66-e23e35795661_ContentBits">
    <vt:lpwstr>1</vt:lpwstr>
  </property>
  <property fmtid="{D5CDD505-2E9C-101B-9397-08002B2CF9AE}" pid="9" name="MerckAIPLabel">
    <vt:lpwstr>Public</vt:lpwstr>
  </property>
  <property fmtid="{D5CDD505-2E9C-101B-9397-08002B2CF9AE}" pid="10" name="MerckAIPDataExchange">
    <vt:lpwstr>!MRKMIP@Public</vt:lpwstr>
  </property>
  <property fmtid="{D5CDD505-2E9C-101B-9397-08002B2CF9AE}" pid="11" name="_AdHocReviewCycleID">
    <vt:i4>-272690776</vt:i4>
  </property>
  <property fmtid="{D5CDD505-2E9C-101B-9397-08002B2CF9AE}" pid="12" name="_NewReviewCycle">
    <vt:lpwstr/>
  </property>
  <property fmtid="{D5CDD505-2E9C-101B-9397-08002B2CF9AE}" pid="13" name="_EmailSubject">
    <vt:lpwstr/>
  </property>
  <property fmtid="{D5CDD505-2E9C-101B-9397-08002B2CF9AE}" pid="14" name="_AuthorEmail">
    <vt:lpwstr>malgorzata_stelmach@merck.com</vt:lpwstr>
  </property>
  <property fmtid="{D5CDD505-2E9C-101B-9397-08002B2CF9AE}" pid="15" name="_AuthorEmailDisplayName">
    <vt:lpwstr>Stelmach, Malgorzata</vt:lpwstr>
  </property>
</Properties>
</file>