
<file path=[Content_Types].xml><?xml version="1.0" encoding="utf-8"?>
<Types xmlns="http://schemas.openxmlformats.org/package/2006/content-types">
  <Default Extension="emf" ContentType="image/x-emf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ink/ink1.xml" ContentType="application/inkml+xml"/>
  <Override PartName="/ppt/notesSlides/notesSlide4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47"/>
  </p:notesMasterIdLst>
  <p:sldIdLst>
    <p:sldId id="336" r:id="rId2"/>
    <p:sldId id="308" r:id="rId3"/>
    <p:sldId id="404" r:id="rId4"/>
    <p:sldId id="1543" r:id="rId5"/>
    <p:sldId id="1544" r:id="rId6"/>
    <p:sldId id="1545" r:id="rId7"/>
    <p:sldId id="271" r:id="rId8"/>
    <p:sldId id="1582" r:id="rId9"/>
    <p:sldId id="1589" r:id="rId10"/>
    <p:sldId id="1583" r:id="rId11"/>
    <p:sldId id="1585" r:id="rId12"/>
    <p:sldId id="1546" r:id="rId13"/>
    <p:sldId id="1586" r:id="rId14"/>
    <p:sldId id="1587" r:id="rId15"/>
    <p:sldId id="1588" r:id="rId16"/>
    <p:sldId id="1593" r:id="rId17"/>
    <p:sldId id="1594" r:id="rId18"/>
    <p:sldId id="1595" r:id="rId19"/>
    <p:sldId id="1596" r:id="rId20"/>
    <p:sldId id="1597" r:id="rId21"/>
    <p:sldId id="400" r:id="rId22"/>
    <p:sldId id="1599" r:id="rId23"/>
    <p:sldId id="1600" r:id="rId24"/>
    <p:sldId id="1601" r:id="rId25"/>
    <p:sldId id="1603" r:id="rId26"/>
    <p:sldId id="1604" r:id="rId27"/>
    <p:sldId id="1605" r:id="rId28"/>
    <p:sldId id="1620" r:id="rId29"/>
    <p:sldId id="1621" r:id="rId30"/>
    <p:sldId id="1622" r:id="rId31"/>
    <p:sldId id="1623" r:id="rId32"/>
    <p:sldId id="1633" r:id="rId33"/>
    <p:sldId id="1624" r:id="rId34"/>
    <p:sldId id="1625" r:id="rId35"/>
    <p:sldId id="1626" r:id="rId36"/>
    <p:sldId id="1610" r:id="rId37"/>
    <p:sldId id="1627" r:id="rId38"/>
    <p:sldId id="1632" r:id="rId39"/>
    <p:sldId id="1629" r:id="rId40"/>
    <p:sldId id="1630" r:id="rId41"/>
    <p:sldId id="1631" r:id="rId42"/>
    <p:sldId id="443" r:id="rId43"/>
    <p:sldId id="446" r:id="rId44"/>
    <p:sldId id="444" r:id="rId45"/>
    <p:sldId id="332" r:id="rId46"/>
  </p:sldIdLst>
  <p:sldSz cx="13439775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423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lenik Agnieszka" initials="PA" lastIdx="1" clrIdx="0">
    <p:extLst>
      <p:ext uri="{19B8F6BF-5375-455C-9EA6-DF929625EA0E}">
        <p15:presenceInfo xmlns:p15="http://schemas.microsoft.com/office/powerpoint/2012/main" userId="S::Agnieszka.Palenik@mfipr.gov.pl::6a0c958d-6557-4bbd-8aa6-03360055b1e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4B97"/>
    <a:srgbClr val="009242"/>
    <a:srgbClr val="A6D3FF"/>
    <a:srgbClr val="93C67B"/>
    <a:srgbClr val="BDBDE9"/>
    <a:srgbClr val="007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0A15C55-8517-42AA-B614-E9B94910E393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yl pośredni 2 — Ak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91" autoAdjust="0"/>
    <p:restoredTop sz="87737" autoAdjust="0"/>
  </p:normalViewPr>
  <p:slideViewPr>
    <p:cSldViewPr showGuides="1">
      <p:cViewPr varScale="1">
        <p:scale>
          <a:sx n="66" d="100"/>
          <a:sy n="66" d="100"/>
        </p:scale>
        <p:origin x="1181" y="67"/>
      </p:cViewPr>
      <p:guideLst>
        <p:guide orient="horz" pos="2381"/>
        <p:guide pos="423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B8E30B6-1E26-499E-A9F9-B50803606148}" type="doc">
      <dgm:prSet loTypeId="urn:microsoft.com/office/officeart/2005/8/layout/default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77778573-5FAC-4775-8DE8-10EE3230AB90}">
      <dgm:prSet/>
      <dgm:spPr/>
      <dgm:t>
        <a:bodyPr/>
        <a:lstStyle/>
        <a:p>
          <a:r>
            <a:rPr lang="pl-PL" dirty="0">
              <a:solidFill>
                <a:schemeClr val="accent3">
                  <a:lumMod val="60000"/>
                  <a:lumOff val="40000"/>
                </a:schemeClr>
              </a:solidFill>
            </a:rPr>
            <a:t>Wytyczne dotyczące kwalifikowalności wydatków na lata 2021-2027.</a:t>
          </a:r>
          <a:endParaRPr lang="en-US" dirty="0">
            <a:solidFill>
              <a:schemeClr val="accent3">
                <a:lumMod val="60000"/>
                <a:lumOff val="40000"/>
              </a:schemeClr>
            </a:solidFill>
          </a:endParaRPr>
        </a:p>
      </dgm:t>
    </dgm:pt>
    <dgm:pt modelId="{93A2313C-F741-4F20-B5DE-7FD623E9F5AF}" type="parTrans" cxnId="{19FD8D4F-D5E3-4A8A-B575-D1F0A1698D28}">
      <dgm:prSet/>
      <dgm:spPr/>
      <dgm:t>
        <a:bodyPr/>
        <a:lstStyle/>
        <a:p>
          <a:endParaRPr lang="pl-PL"/>
        </a:p>
      </dgm:t>
    </dgm:pt>
    <dgm:pt modelId="{1F1090C0-AB10-456D-B2C8-9DD7BBFFFD38}" type="sibTrans" cxnId="{19FD8D4F-D5E3-4A8A-B575-D1F0A1698D28}">
      <dgm:prSet/>
      <dgm:spPr/>
      <dgm:t>
        <a:bodyPr/>
        <a:lstStyle/>
        <a:p>
          <a:endParaRPr lang="pl-PL"/>
        </a:p>
      </dgm:t>
    </dgm:pt>
    <dgm:pt modelId="{57724FE3-8377-4382-B575-19DB1FFA5DD0}">
      <dgm:prSet/>
      <dgm:spPr/>
      <dgm:t>
        <a:bodyPr/>
        <a:lstStyle/>
        <a:p>
          <a:r>
            <a:rPr lang="pl-PL" dirty="0">
              <a:solidFill>
                <a:schemeClr val="accent3">
                  <a:lumMod val="60000"/>
                  <a:lumOff val="40000"/>
                </a:schemeClr>
              </a:solidFill>
            </a:rPr>
            <a:t>Inne wymagania niezbędne w celu prawidłowej realizacji projektu w zakresie dokumentowania ponoszonych wydatków. </a:t>
          </a:r>
          <a:r>
            <a:rPr lang="pl-PL" i="1" dirty="0">
              <a:solidFill>
                <a:schemeClr val="accent3">
                  <a:lumMod val="60000"/>
                  <a:lumOff val="40000"/>
                </a:schemeClr>
              </a:solidFill>
            </a:rPr>
            <a:t>(Załącznik 2 do Wytycznych…)</a:t>
          </a:r>
          <a:endParaRPr lang="en-US" dirty="0">
            <a:solidFill>
              <a:schemeClr val="accent3">
                <a:lumMod val="60000"/>
                <a:lumOff val="40000"/>
              </a:schemeClr>
            </a:solidFill>
          </a:endParaRPr>
        </a:p>
      </dgm:t>
    </dgm:pt>
    <dgm:pt modelId="{6A548198-1013-4DA3-AE10-53ACC236CEF6}" type="parTrans" cxnId="{380B86BB-D2DA-4EAC-B0C8-79ACDA39B381}">
      <dgm:prSet/>
      <dgm:spPr/>
      <dgm:t>
        <a:bodyPr/>
        <a:lstStyle/>
        <a:p>
          <a:endParaRPr lang="pl-PL"/>
        </a:p>
      </dgm:t>
    </dgm:pt>
    <dgm:pt modelId="{A1DD3BF5-CF77-48EE-BDF6-6F13B68BC5E1}" type="sibTrans" cxnId="{380B86BB-D2DA-4EAC-B0C8-79ACDA39B381}">
      <dgm:prSet/>
      <dgm:spPr/>
      <dgm:t>
        <a:bodyPr/>
        <a:lstStyle/>
        <a:p>
          <a:endParaRPr lang="pl-PL"/>
        </a:p>
      </dgm:t>
    </dgm:pt>
    <dgm:pt modelId="{59F85F81-9A27-4D5A-90A4-CB0B37D13DBF}">
      <dgm:prSet/>
      <dgm:spPr/>
      <dgm:t>
        <a:bodyPr/>
        <a:lstStyle/>
        <a:p>
          <a:r>
            <a:rPr lang="pl-PL" dirty="0">
              <a:solidFill>
                <a:schemeClr val="accent3">
                  <a:lumMod val="60000"/>
                  <a:lumOff val="40000"/>
                </a:schemeClr>
              </a:solidFill>
            </a:rPr>
            <a:t>Instrukcja użytkownika SL2021 – obszar Wnioski o płatność. Wersja dla Beneficjentów</a:t>
          </a:r>
        </a:p>
      </dgm:t>
    </dgm:pt>
    <dgm:pt modelId="{80473109-EEC6-4841-8D6E-BEAEFBA8D852}" type="parTrans" cxnId="{6EB59A15-333D-4B4D-9E85-FD3F8EDB2523}">
      <dgm:prSet/>
      <dgm:spPr/>
      <dgm:t>
        <a:bodyPr/>
        <a:lstStyle/>
        <a:p>
          <a:endParaRPr lang="pl-PL"/>
        </a:p>
      </dgm:t>
    </dgm:pt>
    <dgm:pt modelId="{41CF1DAA-EFAC-466D-A07E-44086A0BD1F1}" type="sibTrans" cxnId="{6EB59A15-333D-4B4D-9E85-FD3F8EDB2523}">
      <dgm:prSet/>
      <dgm:spPr/>
      <dgm:t>
        <a:bodyPr/>
        <a:lstStyle/>
        <a:p>
          <a:endParaRPr lang="pl-PL"/>
        </a:p>
      </dgm:t>
    </dgm:pt>
    <dgm:pt modelId="{ABF39FCB-CDDD-4C68-AF8E-6E956E6BFB9C}">
      <dgm:prSet/>
      <dgm:spPr/>
      <dgm:t>
        <a:bodyPr/>
        <a:lstStyle/>
        <a:p>
          <a:r>
            <a:rPr lang="pl-PL" dirty="0">
              <a:solidFill>
                <a:schemeClr val="accent3">
                  <a:lumMod val="60000"/>
                  <a:lumOff val="40000"/>
                </a:schemeClr>
              </a:solidFill>
            </a:rPr>
            <a:t>Zalecenia w zakresie wzoru wniosku o płatność beneficjenta w ramach programu Fundusze Europejskie na Infrastrukturę, Klimat, Środowisko 2021-2027.</a:t>
          </a:r>
          <a:endParaRPr lang="en-US" dirty="0">
            <a:solidFill>
              <a:schemeClr val="accent3">
                <a:lumMod val="60000"/>
                <a:lumOff val="40000"/>
              </a:schemeClr>
            </a:solidFill>
          </a:endParaRPr>
        </a:p>
      </dgm:t>
    </dgm:pt>
    <dgm:pt modelId="{3478F541-47F8-4289-9412-8B8249AF26A0}" type="parTrans" cxnId="{A6DC5E71-997F-4AAE-8526-D330E9C2C75C}">
      <dgm:prSet/>
      <dgm:spPr/>
      <dgm:t>
        <a:bodyPr/>
        <a:lstStyle/>
        <a:p>
          <a:endParaRPr lang="pl-PL"/>
        </a:p>
      </dgm:t>
    </dgm:pt>
    <dgm:pt modelId="{2ADE1EFE-926C-466B-9B9B-AE91686209BD}" type="sibTrans" cxnId="{A6DC5E71-997F-4AAE-8526-D330E9C2C75C}">
      <dgm:prSet/>
      <dgm:spPr/>
      <dgm:t>
        <a:bodyPr/>
        <a:lstStyle/>
        <a:p>
          <a:endParaRPr lang="pl-PL"/>
        </a:p>
      </dgm:t>
    </dgm:pt>
    <dgm:pt modelId="{77584B5F-05F2-4424-9938-D65DF7538948}">
      <dgm:prSet/>
      <dgm:spPr/>
      <dgm:t>
        <a:bodyPr/>
        <a:lstStyle/>
        <a:p>
          <a:r>
            <a:rPr lang="pl-PL" dirty="0">
              <a:solidFill>
                <a:schemeClr val="accent3">
                  <a:lumMod val="60000"/>
                  <a:lumOff val="40000"/>
                </a:schemeClr>
              </a:solidFill>
            </a:rPr>
            <a:t>Zaleceni</a:t>
          </a:r>
          <a:r>
            <a:rPr lang="en-US" dirty="0">
              <a:solidFill>
                <a:schemeClr val="accent3">
                  <a:lumMod val="60000"/>
                  <a:lumOff val="40000"/>
                </a:schemeClr>
              </a:solidFill>
            </a:rPr>
            <a:t>a</a:t>
          </a:r>
          <a:r>
            <a:rPr lang="pl-PL" dirty="0">
              <a:solidFill>
                <a:schemeClr val="accent3">
                  <a:lumMod val="60000"/>
                  <a:lumOff val="40000"/>
                </a:schemeClr>
              </a:solidFill>
            </a:rPr>
            <a:t> do sporządzania dokumentacji rozliczeniowej w kontraktach na roboty budowlane/dostawy w projektach </a:t>
          </a:r>
          <a:r>
            <a:rPr lang="pl-PL" dirty="0" err="1">
              <a:solidFill>
                <a:schemeClr val="accent3">
                  <a:lumMod val="60000"/>
                  <a:lumOff val="40000"/>
                </a:schemeClr>
              </a:solidFill>
            </a:rPr>
            <a:t>FEnIKS</a:t>
          </a:r>
          <a:r>
            <a:rPr lang="pl-PL" dirty="0">
              <a:solidFill>
                <a:schemeClr val="accent3">
                  <a:lumMod val="60000"/>
                  <a:lumOff val="40000"/>
                </a:schemeClr>
              </a:solidFill>
            </a:rPr>
            <a:t> 2021-2027. </a:t>
          </a:r>
          <a:r>
            <a:rPr lang="pl-PL" i="1" dirty="0">
              <a:solidFill>
                <a:schemeClr val="accent3">
                  <a:lumMod val="60000"/>
                  <a:lumOff val="40000"/>
                </a:schemeClr>
              </a:solidFill>
            </a:rPr>
            <a:t>(Załącznik 1 do Wytycznych</a:t>
          </a:r>
          <a:r>
            <a:rPr lang="pl-PL" i="1" dirty="0">
              <a:solidFill>
                <a:srgbClr val="262626"/>
              </a:solidFill>
            </a:rPr>
            <a:t>…)</a:t>
          </a:r>
          <a:endParaRPr lang="en-US" dirty="0">
            <a:solidFill>
              <a:srgbClr val="262626"/>
            </a:solidFill>
          </a:endParaRPr>
        </a:p>
      </dgm:t>
    </dgm:pt>
    <dgm:pt modelId="{5FD5F82E-B413-4F95-BB79-1BD604677B0E}" type="parTrans" cxnId="{364C942C-4894-4F56-8F8A-5AAE7FF97B99}">
      <dgm:prSet/>
      <dgm:spPr/>
      <dgm:t>
        <a:bodyPr/>
        <a:lstStyle/>
        <a:p>
          <a:endParaRPr lang="pl-PL"/>
        </a:p>
      </dgm:t>
    </dgm:pt>
    <dgm:pt modelId="{CB515D77-5B01-49D0-B732-2EB23AAC4573}" type="sibTrans" cxnId="{364C942C-4894-4F56-8F8A-5AAE7FF97B99}">
      <dgm:prSet/>
      <dgm:spPr/>
      <dgm:t>
        <a:bodyPr/>
        <a:lstStyle/>
        <a:p>
          <a:endParaRPr lang="pl-PL"/>
        </a:p>
      </dgm:t>
    </dgm:pt>
    <dgm:pt modelId="{BA017308-C9C4-4339-8F23-F54472B436E5}">
      <dgm:prSet/>
      <dgm:spPr/>
      <dgm:t>
        <a:bodyPr/>
        <a:lstStyle/>
        <a:p>
          <a:r>
            <a:rPr lang="pl-PL" b="0" dirty="0">
              <a:solidFill>
                <a:schemeClr val="accent3">
                  <a:lumMod val="60000"/>
                  <a:lumOff val="40000"/>
                </a:schemeClr>
              </a:solidFill>
            </a:rPr>
            <a:t>Umowa o dofinansowanie, jako zobowiązanie się do zrealizowania projektu, zgodnie z jej postanowieniami, wraz z załącznikami do umowy.</a:t>
          </a:r>
          <a:endParaRPr lang="en-US" b="0" dirty="0">
            <a:solidFill>
              <a:schemeClr val="accent3">
                <a:lumMod val="60000"/>
                <a:lumOff val="40000"/>
              </a:schemeClr>
            </a:solidFill>
          </a:endParaRPr>
        </a:p>
      </dgm:t>
    </dgm:pt>
    <dgm:pt modelId="{F0F9E5BD-B1D4-4714-9CAA-D9B9F58467E7}" type="sibTrans" cxnId="{FF8F74F0-5196-4025-B70D-6AB3188D31B7}">
      <dgm:prSet/>
      <dgm:spPr/>
      <dgm:t>
        <a:bodyPr/>
        <a:lstStyle/>
        <a:p>
          <a:endParaRPr lang="pl-PL"/>
        </a:p>
      </dgm:t>
    </dgm:pt>
    <dgm:pt modelId="{1A3E019E-443D-4A5C-9E78-5E2C9000EDF3}" type="parTrans" cxnId="{FF8F74F0-5196-4025-B70D-6AB3188D31B7}">
      <dgm:prSet/>
      <dgm:spPr/>
      <dgm:t>
        <a:bodyPr/>
        <a:lstStyle/>
        <a:p>
          <a:endParaRPr lang="pl-PL"/>
        </a:p>
      </dgm:t>
    </dgm:pt>
    <dgm:pt modelId="{F5A6B18A-CC09-4BF3-807F-7ABC3C1F0378}" type="pres">
      <dgm:prSet presAssocID="{4B8E30B6-1E26-499E-A9F9-B50803606148}" presName="diagram" presStyleCnt="0">
        <dgm:presLayoutVars>
          <dgm:dir/>
          <dgm:resizeHandles val="exact"/>
        </dgm:presLayoutVars>
      </dgm:prSet>
      <dgm:spPr/>
    </dgm:pt>
    <dgm:pt modelId="{B8053C16-A74E-4AA8-9DA7-A0C364C7063B}" type="pres">
      <dgm:prSet presAssocID="{BA017308-C9C4-4339-8F23-F54472B436E5}" presName="node" presStyleLbl="node1" presStyleIdx="0" presStyleCnt="6">
        <dgm:presLayoutVars>
          <dgm:bulletEnabled val="1"/>
        </dgm:presLayoutVars>
      </dgm:prSet>
      <dgm:spPr/>
    </dgm:pt>
    <dgm:pt modelId="{046108D9-3864-483C-B391-B4F1BEFA4315}" type="pres">
      <dgm:prSet presAssocID="{F0F9E5BD-B1D4-4714-9CAA-D9B9F58467E7}" presName="sibTrans" presStyleCnt="0"/>
      <dgm:spPr/>
    </dgm:pt>
    <dgm:pt modelId="{808C511A-5522-4A71-AE16-93030CF3DF8D}" type="pres">
      <dgm:prSet presAssocID="{77778573-5FAC-4775-8DE8-10EE3230AB90}" presName="node" presStyleLbl="node1" presStyleIdx="1" presStyleCnt="6">
        <dgm:presLayoutVars>
          <dgm:bulletEnabled val="1"/>
        </dgm:presLayoutVars>
      </dgm:prSet>
      <dgm:spPr/>
    </dgm:pt>
    <dgm:pt modelId="{B56F2CC2-E2C0-40EC-A170-6DA100B30B80}" type="pres">
      <dgm:prSet presAssocID="{1F1090C0-AB10-456D-B2C8-9DD7BBFFFD38}" presName="sibTrans" presStyleCnt="0"/>
      <dgm:spPr/>
    </dgm:pt>
    <dgm:pt modelId="{3C0E3EA0-095D-4304-8864-B54E5AE68737}" type="pres">
      <dgm:prSet presAssocID="{57724FE3-8377-4382-B575-19DB1FFA5DD0}" presName="node" presStyleLbl="node1" presStyleIdx="2" presStyleCnt="6" custLinFactX="-100000" custLinFactY="8170" custLinFactNeighborX="-120172" custLinFactNeighborY="100000">
        <dgm:presLayoutVars>
          <dgm:bulletEnabled val="1"/>
        </dgm:presLayoutVars>
      </dgm:prSet>
      <dgm:spPr/>
    </dgm:pt>
    <dgm:pt modelId="{3DA98868-E3B4-4F20-9C18-61EB1CBE4D18}" type="pres">
      <dgm:prSet presAssocID="{A1DD3BF5-CF77-48EE-BDF6-6F13B68BC5E1}" presName="sibTrans" presStyleCnt="0"/>
      <dgm:spPr/>
    </dgm:pt>
    <dgm:pt modelId="{2B01AF99-6914-4487-A9DC-BEFA76FF1E49}" type="pres">
      <dgm:prSet presAssocID="{59F85F81-9A27-4D5A-90A4-CB0B37D13DBF}" presName="node" presStyleLbl="node1" presStyleIdx="3" presStyleCnt="6" custLinFactX="100000" custLinFactNeighborX="121598" custLinFactNeighborY="-8801">
        <dgm:presLayoutVars>
          <dgm:bulletEnabled val="1"/>
        </dgm:presLayoutVars>
      </dgm:prSet>
      <dgm:spPr/>
    </dgm:pt>
    <dgm:pt modelId="{FA0798D6-2B7A-4ADE-8683-586AEDAF5522}" type="pres">
      <dgm:prSet presAssocID="{41CF1DAA-EFAC-466D-A07E-44086A0BD1F1}" presName="sibTrans" presStyleCnt="0"/>
      <dgm:spPr/>
    </dgm:pt>
    <dgm:pt modelId="{BA67ABBC-946D-41A4-9A6D-017B22887FA8}" type="pres">
      <dgm:prSet presAssocID="{ABF39FCB-CDDD-4C68-AF8E-6E956E6BFB9C}" presName="node" presStyleLbl="node1" presStyleIdx="4" presStyleCnt="6" custLinFactNeighborX="549" custLinFactNeighborY="-7171">
        <dgm:presLayoutVars>
          <dgm:bulletEnabled val="1"/>
        </dgm:presLayoutVars>
      </dgm:prSet>
      <dgm:spPr/>
    </dgm:pt>
    <dgm:pt modelId="{6C538C66-D670-4BD5-9C18-E2DE49335591}" type="pres">
      <dgm:prSet presAssocID="{2ADE1EFE-926C-466B-9B9B-AE91686209BD}" presName="sibTrans" presStyleCnt="0"/>
      <dgm:spPr/>
    </dgm:pt>
    <dgm:pt modelId="{205A3A6C-05A7-40D3-83C8-9BE0C796A6BF}" type="pres">
      <dgm:prSet presAssocID="{77584B5F-05F2-4424-9938-D65DF7538948}" presName="node" presStyleLbl="node1" presStyleIdx="5" presStyleCnt="6" custLinFactY="-16990" custLinFactNeighborX="-18" custLinFactNeighborY="-100000">
        <dgm:presLayoutVars>
          <dgm:bulletEnabled val="1"/>
        </dgm:presLayoutVars>
      </dgm:prSet>
      <dgm:spPr/>
    </dgm:pt>
  </dgm:ptLst>
  <dgm:cxnLst>
    <dgm:cxn modelId="{7633A709-AE18-4DFE-B551-08706C09C6A4}" type="presOf" srcId="{77778573-5FAC-4775-8DE8-10EE3230AB90}" destId="{808C511A-5522-4A71-AE16-93030CF3DF8D}" srcOrd="0" destOrd="0" presId="urn:microsoft.com/office/officeart/2005/8/layout/default"/>
    <dgm:cxn modelId="{6EB59A15-333D-4B4D-9E85-FD3F8EDB2523}" srcId="{4B8E30B6-1E26-499E-A9F9-B50803606148}" destId="{59F85F81-9A27-4D5A-90A4-CB0B37D13DBF}" srcOrd="3" destOrd="0" parTransId="{80473109-EEC6-4841-8D6E-BEAEFBA8D852}" sibTransId="{41CF1DAA-EFAC-466D-A07E-44086A0BD1F1}"/>
    <dgm:cxn modelId="{741B6123-3A0C-44A0-AC3C-AB3DAFD9C8C0}" type="presOf" srcId="{59F85F81-9A27-4D5A-90A4-CB0B37D13DBF}" destId="{2B01AF99-6914-4487-A9DC-BEFA76FF1E49}" srcOrd="0" destOrd="0" presId="urn:microsoft.com/office/officeart/2005/8/layout/default"/>
    <dgm:cxn modelId="{364C942C-4894-4F56-8F8A-5AAE7FF97B99}" srcId="{4B8E30B6-1E26-499E-A9F9-B50803606148}" destId="{77584B5F-05F2-4424-9938-D65DF7538948}" srcOrd="5" destOrd="0" parTransId="{5FD5F82E-B413-4F95-BB79-1BD604677B0E}" sibTransId="{CB515D77-5B01-49D0-B732-2EB23AAC4573}"/>
    <dgm:cxn modelId="{19FD8D4F-D5E3-4A8A-B575-D1F0A1698D28}" srcId="{4B8E30B6-1E26-499E-A9F9-B50803606148}" destId="{77778573-5FAC-4775-8DE8-10EE3230AB90}" srcOrd="1" destOrd="0" parTransId="{93A2313C-F741-4F20-B5DE-7FD623E9F5AF}" sibTransId="{1F1090C0-AB10-456D-B2C8-9DD7BBFFFD38}"/>
    <dgm:cxn modelId="{A6DC5E71-997F-4AAE-8526-D330E9C2C75C}" srcId="{4B8E30B6-1E26-499E-A9F9-B50803606148}" destId="{ABF39FCB-CDDD-4C68-AF8E-6E956E6BFB9C}" srcOrd="4" destOrd="0" parTransId="{3478F541-47F8-4289-9412-8B8249AF26A0}" sibTransId="{2ADE1EFE-926C-466B-9B9B-AE91686209BD}"/>
    <dgm:cxn modelId="{E718FCA9-DA40-44CA-96DF-D54A6063D425}" type="presOf" srcId="{BA017308-C9C4-4339-8F23-F54472B436E5}" destId="{B8053C16-A74E-4AA8-9DA7-A0C364C7063B}" srcOrd="0" destOrd="0" presId="urn:microsoft.com/office/officeart/2005/8/layout/default"/>
    <dgm:cxn modelId="{A626EBAC-51E0-4937-8DD8-19502CB9E8AC}" type="presOf" srcId="{4B8E30B6-1E26-499E-A9F9-B50803606148}" destId="{F5A6B18A-CC09-4BF3-807F-7ABC3C1F0378}" srcOrd="0" destOrd="0" presId="urn:microsoft.com/office/officeart/2005/8/layout/default"/>
    <dgm:cxn modelId="{380B86BB-D2DA-4EAC-B0C8-79ACDA39B381}" srcId="{4B8E30B6-1E26-499E-A9F9-B50803606148}" destId="{57724FE3-8377-4382-B575-19DB1FFA5DD0}" srcOrd="2" destOrd="0" parTransId="{6A548198-1013-4DA3-AE10-53ACC236CEF6}" sibTransId="{A1DD3BF5-CF77-48EE-BDF6-6F13B68BC5E1}"/>
    <dgm:cxn modelId="{50E772C3-40A6-4C92-AE15-3C964CD412BF}" type="presOf" srcId="{57724FE3-8377-4382-B575-19DB1FFA5DD0}" destId="{3C0E3EA0-095D-4304-8864-B54E5AE68737}" srcOrd="0" destOrd="0" presId="urn:microsoft.com/office/officeart/2005/8/layout/default"/>
    <dgm:cxn modelId="{6D0D3BCD-3030-45D9-BAC1-8BB2B60C6EAE}" type="presOf" srcId="{ABF39FCB-CDDD-4C68-AF8E-6E956E6BFB9C}" destId="{BA67ABBC-946D-41A4-9A6D-017B22887FA8}" srcOrd="0" destOrd="0" presId="urn:microsoft.com/office/officeart/2005/8/layout/default"/>
    <dgm:cxn modelId="{36B654DA-9BC6-4F0A-B312-5C78AD1342C0}" type="presOf" srcId="{77584B5F-05F2-4424-9938-D65DF7538948}" destId="{205A3A6C-05A7-40D3-83C8-9BE0C796A6BF}" srcOrd="0" destOrd="0" presId="urn:microsoft.com/office/officeart/2005/8/layout/default"/>
    <dgm:cxn modelId="{FF8F74F0-5196-4025-B70D-6AB3188D31B7}" srcId="{4B8E30B6-1E26-499E-A9F9-B50803606148}" destId="{BA017308-C9C4-4339-8F23-F54472B436E5}" srcOrd="0" destOrd="0" parTransId="{1A3E019E-443D-4A5C-9E78-5E2C9000EDF3}" sibTransId="{F0F9E5BD-B1D4-4714-9CAA-D9B9F58467E7}"/>
    <dgm:cxn modelId="{59EE200E-A13A-4108-AC43-A969B3E2EE40}" type="presParOf" srcId="{F5A6B18A-CC09-4BF3-807F-7ABC3C1F0378}" destId="{B8053C16-A74E-4AA8-9DA7-A0C364C7063B}" srcOrd="0" destOrd="0" presId="urn:microsoft.com/office/officeart/2005/8/layout/default"/>
    <dgm:cxn modelId="{3430E600-C4BE-4F61-BC11-74A9F22DFDA1}" type="presParOf" srcId="{F5A6B18A-CC09-4BF3-807F-7ABC3C1F0378}" destId="{046108D9-3864-483C-B391-B4F1BEFA4315}" srcOrd="1" destOrd="0" presId="urn:microsoft.com/office/officeart/2005/8/layout/default"/>
    <dgm:cxn modelId="{511EC0A9-0F0C-4C33-A8A6-10D05B28D2E2}" type="presParOf" srcId="{F5A6B18A-CC09-4BF3-807F-7ABC3C1F0378}" destId="{808C511A-5522-4A71-AE16-93030CF3DF8D}" srcOrd="2" destOrd="0" presId="urn:microsoft.com/office/officeart/2005/8/layout/default"/>
    <dgm:cxn modelId="{5BCBD0A7-21DF-49C8-BBDC-15AC66070D55}" type="presParOf" srcId="{F5A6B18A-CC09-4BF3-807F-7ABC3C1F0378}" destId="{B56F2CC2-E2C0-40EC-A170-6DA100B30B80}" srcOrd="3" destOrd="0" presId="urn:microsoft.com/office/officeart/2005/8/layout/default"/>
    <dgm:cxn modelId="{B4395E97-995F-46F5-98B7-07E1B9230C72}" type="presParOf" srcId="{F5A6B18A-CC09-4BF3-807F-7ABC3C1F0378}" destId="{3C0E3EA0-095D-4304-8864-B54E5AE68737}" srcOrd="4" destOrd="0" presId="urn:microsoft.com/office/officeart/2005/8/layout/default"/>
    <dgm:cxn modelId="{1629744F-9D19-4F22-9596-479D3E2AAF29}" type="presParOf" srcId="{F5A6B18A-CC09-4BF3-807F-7ABC3C1F0378}" destId="{3DA98868-E3B4-4F20-9C18-61EB1CBE4D18}" srcOrd="5" destOrd="0" presId="urn:microsoft.com/office/officeart/2005/8/layout/default"/>
    <dgm:cxn modelId="{317E0A28-ED68-4AB6-A048-C4933B02280A}" type="presParOf" srcId="{F5A6B18A-CC09-4BF3-807F-7ABC3C1F0378}" destId="{2B01AF99-6914-4487-A9DC-BEFA76FF1E49}" srcOrd="6" destOrd="0" presId="urn:microsoft.com/office/officeart/2005/8/layout/default"/>
    <dgm:cxn modelId="{A955D52F-12C1-4BAF-BD69-1E740D5AD61B}" type="presParOf" srcId="{F5A6B18A-CC09-4BF3-807F-7ABC3C1F0378}" destId="{FA0798D6-2B7A-4ADE-8683-586AEDAF5522}" srcOrd="7" destOrd="0" presId="urn:microsoft.com/office/officeart/2005/8/layout/default"/>
    <dgm:cxn modelId="{385A5B78-7F4F-4064-B6D9-830F8544C3B8}" type="presParOf" srcId="{F5A6B18A-CC09-4BF3-807F-7ABC3C1F0378}" destId="{BA67ABBC-946D-41A4-9A6D-017B22887FA8}" srcOrd="8" destOrd="0" presId="urn:microsoft.com/office/officeart/2005/8/layout/default"/>
    <dgm:cxn modelId="{4AECADED-7FC7-4FF6-A516-AA804755A676}" type="presParOf" srcId="{F5A6B18A-CC09-4BF3-807F-7ABC3C1F0378}" destId="{6C538C66-D670-4BD5-9C18-E2DE49335591}" srcOrd="9" destOrd="0" presId="urn:microsoft.com/office/officeart/2005/8/layout/default"/>
    <dgm:cxn modelId="{CBCDC983-6E52-42C5-A700-862AB91D3486}" type="presParOf" srcId="{F5A6B18A-CC09-4BF3-807F-7ABC3C1F0378}" destId="{205A3A6C-05A7-40D3-83C8-9BE0C796A6BF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DC81A92-73E2-4735-AE41-FE389B68411B}" type="doc">
      <dgm:prSet loTypeId="urn:microsoft.com/office/officeart/2016/7/layout/BasicProcessNew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36D7785-9D27-453B-82D5-AEAC107BD361}">
      <dgm:prSet custT="1"/>
      <dgm:spPr/>
      <dgm:t>
        <a:bodyPr/>
        <a:lstStyle/>
        <a:p>
          <a:r>
            <a:rPr lang="pl-PL" sz="2000" i="1" dirty="0"/>
            <a:t>Koszty bezpośrednie w </a:t>
          </a:r>
          <a:r>
            <a:rPr lang="pl-PL" sz="2000" i="1" dirty="0" err="1"/>
            <a:t>wop</a:t>
          </a:r>
          <a:r>
            <a:rPr lang="pl-PL" sz="2000" i="1" dirty="0"/>
            <a:t> 100 000,00 zł</a:t>
          </a:r>
          <a:endParaRPr lang="en-US" sz="2000" dirty="0"/>
        </a:p>
      </dgm:t>
    </dgm:pt>
    <dgm:pt modelId="{2C95B51F-A74A-4EBE-BFCF-F891ECB834A8}" type="parTrans" cxnId="{16101CD7-A073-44A2-B7A9-F01D89CEF871}">
      <dgm:prSet/>
      <dgm:spPr/>
      <dgm:t>
        <a:bodyPr/>
        <a:lstStyle/>
        <a:p>
          <a:endParaRPr lang="en-US"/>
        </a:p>
      </dgm:t>
    </dgm:pt>
    <dgm:pt modelId="{3093F7A1-03C9-4885-9667-4BCD9AE92836}" type="sibTrans" cxnId="{16101CD7-A073-44A2-B7A9-F01D89CEF871}">
      <dgm:prSet/>
      <dgm:spPr>
        <a:solidFill>
          <a:srgbClr val="FF0000"/>
        </a:solidFill>
      </dgm:spPr>
      <dgm:t>
        <a:bodyPr/>
        <a:lstStyle/>
        <a:p>
          <a:endParaRPr lang="en-US"/>
        </a:p>
      </dgm:t>
    </dgm:pt>
    <dgm:pt modelId="{25F145BE-F370-4A11-9B10-6242CBB30A2A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pl-PL" sz="2000" dirty="0">
              <a:solidFill>
                <a:schemeClr val="tx1"/>
              </a:solidFill>
            </a:rPr>
            <a:t>Kwota do refundacji            85 000,00 zł</a:t>
          </a:r>
          <a:endParaRPr lang="en-US" sz="2000" dirty="0">
            <a:solidFill>
              <a:schemeClr val="tx1"/>
            </a:solidFill>
          </a:endParaRPr>
        </a:p>
      </dgm:t>
    </dgm:pt>
    <dgm:pt modelId="{EB4B0C66-F93F-46F9-80ED-F88EF4B4B7CF}" type="parTrans" cxnId="{D0ADB4E2-A59F-41BB-852A-E4B60D0C81E4}">
      <dgm:prSet/>
      <dgm:spPr/>
      <dgm:t>
        <a:bodyPr/>
        <a:lstStyle/>
        <a:p>
          <a:endParaRPr lang="en-US"/>
        </a:p>
      </dgm:t>
    </dgm:pt>
    <dgm:pt modelId="{6B9AB2D8-93E2-45E8-8CD1-D91D80AF07BD}" type="sibTrans" cxnId="{D0ADB4E2-A59F-41BB-852A-E4B60D0C81E4}">
      <dgm:prSet/>
      <dgm:spPr/>
      <dgm:t>
        <a:bodyPr/>
        <a:lstStyle/>
        <a:p>
          <a:endParaRPr lang="en-US"/>
        </a:p>
      </dgm:t>
    </dgm:pt>
    <dgm:pt modelId="{6014742C-B18A-4B88-9A97-1633430BFFC3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pl-PL" sz="2000" dirty="0">
              <a:solidFill>
                <a:schemeClr val="tx1"/>
              </a:solidFill>
            </a:rPr>
            <a:t>Kwota do refundacji             5 950,00 zł</a:t>
          </a:r>
          <a:endParaRPr lang="en-US" sz="2000" dirty="0">
            <a:solidFill>
              <a:schemeClr val="tx1"/>
            </a:solidFill>
          </a:endParaRPr>
        </a:p>
      </dgm:t>
    </dgm:pt>
    <dgm:pt modelId="{5FDD6796-8E2B-4BE2-A5D6-01E6CC5D1A5B}" type="parTrans" cxnId="{ADA9A647-EBFD-43C4-A13F-59C4510C7788}">
      <dgm:prSet/>
      <dgm:spPr/>
      <dgm:t>
        <a:bodyPr/>
        <a:lstStyle/>
        <a:p>
          <a:endParaRPr lang="en-US"/>
        </a:p>
      </dgm:t>
    </dgm:pt>
    <dgm:pt modelId="{1D0120EE-9669-4F5E-9284-D8EEEAB3D2CB}" type="sibTrans" cxnId="{ADA9A647-EBFD-43C4-A13F-59C4510C7788}">
      <dgm:prSet/>
      <dgm:spPr/>
      <dgm:t>
        <a:bodyPr/>
        <a:lstStyle/>
        <a:p>
          <a:endParaRPr lang="en-US"/>
        </a:p>
      </dgm:t>
    </dgm:pt>
    <dgm:pt modelId="{78575BE3-0394-424A-882E-30B0300B9B29}" type="pres">
      <dgm:prSet presAssocID="{6DC81A92-73E2-4735-AE41-FE389B68411B}" presName="Name0" presStyleCnt="0">
        <dgm:presLayoutVars>
          <dgm:dir/>
          <dgm:resizeHandles val="exact"/>
        </dgm:presLayoutVars>
      </dgm:prSet>
      <dgm:spPr/>
    </dgm:pt>
    <dgm:pt modelId="{C441AF12-5027-4432-ABF0-51A51C0C809C}" type="pres">
      <dgm:prSet presAssocID="{C36D7785-9D27-453B-82D5-AEAC107BD361}" presName="node" presStyleLbl="node1" presStyleIdx="0" presStyleCnt="5" custScaleY="68488" custLinFactX="6816" custLinFactNeighborX="100000" custLinFactNeighborY="-50000">
        <dgm:presLayoutVars>
          <dgm:bulletEnabled val="1"/>
        </dgm:presLayoutVars>
      </dgm:prSet>
      <dgm:spPr/>
    </dgm:pt>
    <dgm:pt modelId="{D7A95488-9B60-4F52-821D-3A5B0A572548}" type="pres">
      <dgm:prSet presAssocID="{3093F7A1-03C9-4885-9667-4BCD9AE92836}" presName="sibTransSpacerBeforeConnector" presStyleCnt="0"/>
      <dgm:spPr/>
    </dgm:pt>
    <dgm:pt modelId="{DD28AB97-A1B0-4F11-913D-26EA0CCFB6C5}" type="pres">
      <dgm:prSet presAssocID="{3093F7A1-03C9-4885-9667-4BCD9AE92836}" presName="sibTrans" presStyleLbl="node1" presStyleIdx="1" presStyleCnt="5" custScaleX="164775" custScaleY="277798" custLinFactX="67367" custLinFactNeighborX="100000" custLinFactNeighborY="53419"/>
      <dgm:spPr/>
    </dgm:pt>
    <dgm:pt modelId="{176B8278-23F3-4D20-8629-7DB57042DC3B}" type="pres">
      <dgm:prSet presAssocID="{3093F7A1-03C9-4885-9667-4BCD9AE92836}" presName="sibTransSpacerAfterConnector" presStyleCnt="0"/>
      <dgm:spPr/>
    </dgm:pt>
    <dgm:pt modelId="{DA07180E-F496-46D7-B381-40E8917D573E}" type="pres">
      <dgm:prSet presAssocID="{25F145BE-F370-4A11-9B10-6242CBB30A2A}" presName="node" presStyleLbl="node1" presStyleIdx="2" presStyleCnt="5" custScaleX="69278" custScaleY="99402" custLinFactX="25490" custLinFactNeighborX="100000" custLinFactNeighborY="-56947">
        <dgm:presLayoutVars>
          <dgm:bulletEnabled val="1"/>
        </dgm:presLayoutVars>
      </dgm:prSet>
      <dgm:spPr/>
    </dgm:pt>
    <dgm:pt modelId="{DFC33291-DE8E-4698-80F8-A7438195D7F5}" type="pres">
      <dgm:prSet presAssocID="{6B9AB2D8-93E2-45E8-8CD1-D91D80AF07BD}" presName="sibTransSpacerBeforeConnector" presStyleCnt="0"/>
      <dgm:spPr/>
    </dgm:pt>
    <dgm:pt modelId="{E941662A-5E58-4A67-93C7-CA124A7A9572}" type="pres">
      <dgm:prSet presAssocID="{6B9AB2D8-93E2-45E8-8CD1-D91D80AF07BD}" presName="sibTrans" presStyleLbl="node1" presStyleIdx="3" presStyleCnt="5" custFlipVert="1" custScaleY="177800" custLinFactX="-233878" custLinFactY="262044" custLinFactNeighborX="-300000" custLinFactNeighborY="300000"/>
      <dgm:spPr/>
    </dgm:pt>
    <dgm:pt modelId="{BBB269AE-EA1D-4C87-91FB-A1BD1077D890}" type="pres">
      <dgm:prSet presAssocID="{6B9AB2D8-93E2-45E8-8CD1-D91D80AF07BD}" presName="sibTransSpacerAfterConnector" presStyleCnt="0"/>
      <dgm:spPr/>
    </dgm:pt>
    <dgm:pt modelId="{065CF284-17EC-4CE8-BE60-15914E2DF9F1}" type="pres">
      <dgm:prSet presAssocID="{6014742C-B18A-4B88-9A97-1633430BFFC3}" presName="node" presStyleLbl="node1" presStyleIdx="4" presStyleCnt="5" custScaleX="65576" custScaleY="70768" custLinFactX="-59226" custLinFactNeighborX="-100000" custLinFactNeighborY="60952">
        <dgm:presLayoutVars>
          <dgm:bulletEnabled val="1"/>
        </dgm:presLayoutVars>
      </dgm:prSet>
      <dgm:spPr/>
    </dgm:pt>
  </dgm:ptLst>
  <dgm:cxnLst>
    <dgm:cxn modelId="{1163E60E-FA57-4FF0-AAE1-3368AF93594A}" type="presOf" srcId="{6014742C-B18A-4B88-9A97-1633430BFFC3}" destId="{065CF284-17EC-4CE8-BE60-15914E2DF9F1}" srcOrd="0" destOrd="0" presId="urn:microsoft.com/office/officeart/2016/7/layout/BasicProcessNew"/>
    <dgm:cxn modelId="{B04B0061-46D4-4228-A012-636C31EF78D9}" type="presOf" srcId="{C36D7785-9D27-453B-82D5-AEAC107BD361}" destId="{C441AF12-5027-4432-ABF0-51A51C0C809C}" srcOrd="0" destOrd="0" presId="urn:microsoft.com/office/officeart/2016/7/layout/BasicProcessNew"/>
    <dgm:cxn modelId="{ADA9A647-EBFD-43C4-A13F-59C4510C7788}" srcId="{6DC81A92-73E2-4735-AE41-FE389B68411B}" destId="{6014742C-B18A-4B88-9A97-1633430BFFC3}" srcOrd="2" destOrd="0" parTransId="{5FDD6796-8E2B-4BE2-A5D6-01E6CC5D1A5B}" sibTransId="{1D0120EE-9669-4F5E-9284-D8EEEAB3D2CB}"/>
    <dgm:cxn modelId="{93127F73-0A51-4811-BCA3-29EA52AB58DB}" type="presOf" srcId="{25F145BE-F370-4A11-9B10-6242CBB30A2A}" destId="{DA07180E-F496-46D7-B381-40E8917D573E}" srcOrd="0" destOrd="0" presId="urn:microsoft.com/office/officeart/2016/7/layout/BasicProcessNew"/>
    <dgm:cxn modelId="{43CBB9A6-9AC9-452E-9871-37BBE061C520}" type="presOf" srcId="{3093F7A1-03C9-4885-9667-4BCD9AE92836}" destId="{DD28AB97-A1B0-4F11-913D-26EA0CCFB6C5}" srcOrd="0" destOrd="0" presId="urn:microsoft.com/office/officeart/2016/7/layout/BasicProcessNew"/>
    <dgm:cxn modelId="{397102D2-89AE-435F-B508-359E3031FC7F}" type="presOf" srcId="{6B9AB2D8-93E2-45E8-8CD1-D91D80AF07BD}" destId="{E941662A-5E58-4A67-93C7-CA124A7A9572}" srcOrd="0" destOrd="0" presId="urn:microsoft.com/office/officeart/2016/7/layout/BasicProcessNew"/>
    <dgm:cxn modelId="{16101CD7-A073-44A2-B7A9-F01D89CEF871}" srcId="{6DC81A92-73E2-4735-AE41-FE389B68411B}" destId="{C36D7785-9D27-453B-82D5-AEAC107BD361}" srcOrd="0" destOrd="0" parTransId="{2C95B51F-A74A-4EBE-BFCF-F891ECB834A8}" sibTransId="{3093F7A1-03C9-4885-9667-4BCD9AE92836}"/>
    <dgm:cxn modelId="{122745DB-09D2-44B2-8D83-7D6EA9AA4F5C}" type="presOf" srcId="{6DC81A92-73E2-4735-AE41-FE389B68411B}" destId="{78575BE3-0394-424A-882E-30B0300B9B29}" srcOrd="0" destOrd="0" presId="urn:microsoft.com/office/officeart/2016/7/layout/BasicProcessNew"/>
    <dgm:cxn modelId="{D0ADB4E2-A59F-41BB-852A-E4B60D0C81E4}" srcId="{6DC81A92-73E2-4735-AE41-FE389B68411B}" destId="{25F145BE-F370-4A11-9B10-6242CBB30A2A}" srcOrd="1" destOrd="0" parTransId="{EB4B0C66-F93F-46F9-80ED-F88EF4B4B7CF}" sibTransId="{6B9AB2D8-93E2-45E8-8CD1-D91D80AF07BD}"/>
    <dgm:cxn modelId="{D9C5F26E-B939-4669-A324-A64AE07D58A7}" type="presParOf" srcId="{78575BE3-0394-424A-882E-30B0300B9B29}" destId="{C441AF12-5027-4432-ABF0-51A51C0C809C}" srcOrd="0" destOrd="0" presId="urn:microsoft.com/office/officeart/2016/7/layout/BasicProcessNew"/>
    <dgm:cxn modelId="{626A3A6E-4B8E-4D25-B00D-232F8BA937FD}" type="presParOf" srcId="{78575BE3-0394-424A-882E-30B0300B9B29}" destId="{D7A95488-9B60-4F52-821D-3A5B0A572548}" srcOrd="1" destOrd="0" presId="urn:microsoft.com/office/officeart/2016/7/layout/BasicProcessNew"/>
    <dgm:cxn modelId="{4AAC18F3-3D2E-4005-A395-210D73C23CCE}" type="presParOf" srcId="{78575BE3-0394-424A-882E-30B0300B9B29}" destId="{DD28AB97-A1B0-4F11-913D-26EA0CCFB6C5}" srcOrd="2" destOrd="0" presId="urn:microsoft.com/office/officeart/2016/7/layout/BasicProcessNew"/>
    <dgm:cxn modelId="{E94839A2-14ED-4B6C-BEE6-672D43472632}" type="presParOf" srcId="{78575BE3-0394-424A-882E-30B0300B9B29}" destId="{176B8278-23F3-4D20-8629-7DB57042DC3B}" srcOrd="3" destOrd="0" presId="urn:microsoft.com/office/officeart/2016/7/layout/BasicProcessNew"/>
    <dgm:cxn modelId="{ACBA38CB-6EBF-4B37-A85A-80413BF15D77}" type="presParOf" srcId="{78575BE3-0394-424A-882E-30B0300B9B29}" destId="{DA07180E-F496-46D7-B381-40E8917D573E}" srcOrd="4" destOrd="0" presId="urn:microsoft.com/office/officeart/2016/7/layout/BasicProcessNew"/>
    <dgm:cxn modelId="{089A7F4C-BD15-4EBA-A65D-5F85474EF653}" type="presParOf" srcId="{78575BE3-0394-424A-882E-30B0300B9B29}" destId="{DFC33291-DE8E-4698-80F8-A7438195D7F5}" srcOrd="5" destOrd="0" presId="urn:microsoft.com/office/officeart/2016/7/layout/BasicProcessNew"/>
    <dgm:cxn modelId="{591D1BCE-F01C-457C-BBCF-6C330961E75E}" type="presParOf" srcId="{78575BE3-0394-424A-882E-30B0300B9B29}" destId="{E941662A-5E58-4A67-93C7-CA124A7A9572}" srcOrd="6" destOrd="0" presId="urn:microsoft.com/office/officeart/2016/7/layout/BasicProcessNew"/>
    <dgm:cxn modelId="{31A909F5-A445-4205-8F8B-C1E4AA53C951}" type="presParOf" srcId="{78575BE3-0394-424A-882E-30B0300B9B29}" destId="{BBB269AE-EA1D-4C87-91FB-A1BD1077D890}" srcOrd="7" destOrd="0" presId="urn:microsoft.com/office/officeart/2016/7/layout/BasicProcessNew"/>
    <dgm:cxn modelId="{D08F81BA-57A7-4346-9C59-7711D11E0DF1}" type="presParOf" srcId="{78575BE3-0394-424A-882E-30B0300B9B29}" destId="{065CF284-17EC-4CE8-BE60-15914E2DF9F1}" srcOrd="8" destOrd="0" presId="urn:microsoft.com/office/officeart/2016/7/layout/Basic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DC81A92-73E2-4735-AE41-FE389B68411B}" type="doc">
      <dgm:prSet loTypeId="urn:microsoft.com/office/officeart/2016/7/layout/BasicProcessNew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36D7785-9D27-453B-82D5-AEAC107BD361}">
      <dgm:prSet custT="1"/>
      <dgm:spPr/>
      <dgm:t>
        <a:bodyPr/>
        <a:lstStyle/>
        <a:p>
          <a:r>
            <a:rPr lang="pl-PL" sz="2000" i="1" dirty="0"/>
            <a:t>Kwota otrzymanej zaliczki                       100 000,00 zł</a:t>
          </a:r>
          <a:endParaRPr lang="en-US" sz="2000" dirty="0"/>
        </a:p>
      </dgm:t>
    </dgm:pt>
    <dgm:pt modelId="{2C95B51F-A74A-4EBE-BFCF-F891ECB834A8}" type="parTrans" cxnId="{16101CD7-A073-44A2-B7A9-F01D89CEF871}">
      <dgm:prSet/>
      <dgm:spPr/>
      <dgm:t>
        <a:bodyPr/>
        <a:lstStyle/>
        <a:p>
          <a:endParaRPr lang="en-US"/>
        </a:p>
      </dgm:t>
    </dgm:pt>
    <dgm:pt modelId="{3093F7A1-03C9-4885-9667-4BCD9AE92836}" type="sibTrans" cxnId="{16101CD7-A073-44A2-B7A9-F01D89CEF871}">
      <dgm:prSet/>
      <dgm:spPr>
        <a:solidFill>
          <a:srgbClr val="FF0000"/>
        </a:solidFill>
      </dgm:spPr>
      <dgm:t>
        <a:bodyPr/>
        <a:lstStyle/>
        <a:p>
          <a:endParaRPr lang="en-US"/>
        </a:p>
      </dgm:t>
    </dgm:pt>
    <dgm:pt modelId="{25F145BE-F370-4A11-9B10-6242CBB30A2A}">
      <dgm:prSet custT="1"/>
      <dgm:spPr/>
      <dgm:t>
        <a:bodyPr/>
        <a:lstStyle/>
        <a:p>
          <a:r>
            <a:rPr lang="pl-PL" sz="2400" b="1" i="1" dirty="0">
              <a:solidFill>
                <a:schemeClr val="bg1"/>
              </a:solidFill>
            </a:rPr>
            <a:t>117 647,05 zł</a:t>
          </a:r>
          <a:endParaRPr lang="en-US" sz="2000" dirty="0">
            <a:solidFill>
              <a:schemeClr val="bg1"/>
            </a:solidFill>
          </a:endParaRPr>
        </a:p>
      </dgm:t>
    </dgm:pt>
    <dgm:pt modelId="{EB4B0C66-F93F-46F9-80ED-F88EF4B4B7CF}" type="parTrans" cxnId="{D0ADB4E2-A59F-41BB-852A-E4B60D0C81E4}">
      <dgm:prSet/>
      <dgm:spPr/>
      <dgm:t>
        <a:bodyPr/>
        <a:lstStyle/>
        <a:p>
          <a:endParaRPr lang="en-US"/>
        </a:p>
      </dgm:t>
    </dgm:pt>
    <dgm:pt modelId="{6B9AB2D8-93E2-45E8-8CD1-D91D80AF07BD}" type="sibTrans" cxnId="{D0ADB4E2-A59F-41BB-852A-E4B60D0C81E4}">
      <dgm:prSet/>
      <dgm:spPr/>
      <dgm:t>
        <a:bodyPr/>
        <a:lstStyle/>
        <a:p>
          <a:endParaRPr lang="en-US"/>
        </a:p>
      </dgm:t>
    </dgm:pt>
    <dgm:pt modelId="{6014742C-B18A-4B88-9A97-1633430BFFC3}">
      <dgm:prSet custT="1"/>
      <dgm:spPr/>
      <dgm:t>
        <a:bodyPr/>
        <a:lstStyle/>
        <a:p>
          <a:r>
            <a:rPr lang="pl-PL" sz="2000" i="1" dirty="0"/>
            <a:t>Kwota wydatków kwalifikowalnych do rozliczenia zaliczki w </a:t>
          </a:r>
          <a:r>
            <a:rPr lang="pl-PL" sz="2000" i="1" dirty="0" err="1"/>
            <a:t>wop</a:t>
          </a:r>
          <a:r>
            <a:rPr lang="pl-PL" sz="2000" i="1" dirty="0"/>
            <a:t> (koszty bezpośrednie)</a:t>
          </a:r>
          <a:endParaRPr lang="en-US" sz="2000" dirty="0"/>
        </a:p>
      </dgm:t>
    </dgm:pt>
    <dgm:pt modelId="{5FDD6796-8E2B-4BE2-A5D6-01E6CC5D1A5B}" type="parTrans" cxnId="{ADA9A647-EBFD-43C4-A13F-59C4510C7788}">
      <dgm:prSet/>
      <dgm:spPr/>
      <dgm:t>
        <a:bodyPr/>
        <a:lstStyle/>
        <a:p>
          <a:endParaRPr lang="en-US"/>
        </a:p>
      </dgm:t>
    </dgm:pt>
    <dgm:pt modelId="{1D0120EE-9669-4F5E-9284-D8EEEAB3D2CB}" type="sibTrans" cxnId="{ADA9A647-EBFD-43C4-A13F-59C4510C7788}">
      <dgm:prSet/>
      <dgm:spPr/>
      <dgm:t>
        <a:bodyPr/>
        <a:lstStyle/>
        <a:p>
          <a:endParaRPr lang="en-US"/>
        </a:p>
      </dgm:t>
    </dgm:pt>
    <dgm:pt modelId="{78575BE3-0394-424A-882E-30B0300B9B29}" type="pres">
      <dgm:prSet presAssocID="{6DC81A92-73E2-4735-AE41-FE389B68411B}" presName="Name0" presStyleCnt="0">
        <dgm:presLayoutVars>
          <dgm:dir/>
          <dgm:resizeHandles val="exact"/>
        </dgm:presLayoutVars>
      </dgm:prSet>
      <dgm:spPr/>
    </dgm:pt>
    <dgm:pt modelId="{C441AF12-5027-4432-ABF0-51A51C0C809C}" type="pres">
      <dgm:prSet presAssocID="{C36D7785-9D27-453B-82D5-AEAC107BD361}" presName="node" presStyleLbl="node1" presStyleIdx="0" presStyleCnt="5" custLinFactX="5831" custLinFactNeighborX="100000" custLinFactNeighborY="-51198">
        <dgm:presLayoutVars>
          <dgm:bulletEnabled val="1"/>
        </dgm:presLayoutVars>
      </dgm:prSet>
      <dgm:spPr/>
    </dgm:pt>
    <dgm:pt modelId="{D7A95488-9B60-4F52-821D-3A5B0A572548}" type="pres">
      <dgm:prSet presAssocID="{3093F7A1-03C9-4885-9667-4BCD9AE92836}" presName="sibTransSpacerBeforeConnector" presStyleCnt="0"/>
      <dgm:spPr/>
    </dgm:pt>
    <dgm:pt modelId="{DD28AB97-A1B0-4F11-913D-26EA0CCFB6C5}" type="pres">
      <dgm:prSet presAssocID="{3093F7A1-03C9-4885-9667-4BCD9AE92836}" presName="sibTrans" presStyleLbl="node1" presStyleIdx="1" presStyleCnt="5" custScaleX="164775" custScaleY="277798" custLinFactY="-122458" custLinFactNeighborX="42860" custLinFactNeighborY="-200000"/>
      <dgm:spPr/>
    </dgm:pt>
    <dgm:pt modelId="{176B8278-23F3-4D20-8629-7DB57042DC3B}" type="pres">
      <dgm:prSet presAssocID="{3093F7A1-03C9-4885-9667-4BCD9AE92836}" presName="sibTransSpacerAfterConnector" presStyleCnt="0"/>
      <dgm:spPr/>
    </dgm:pt>
    <dgm:pt modelId="{DA07180E-F496-46D7-B381-40E8917D573E}" type="pres">
      <dgm:prSet presAssocID="{25F145BE-F370-4A11-9B10-6242CBB30A2A}" presName="node" presStyleLbl="node1" presStyleIdx="2" presStyleCnt="5" custScaleY="54502" custLinFactNeighborX="-67169" custLinFactNeighborY="-72846">
        <dgm:presLayoutVars>
          <dgm:bulletEnabled val="1"/>
        </dgm:presLayoutVars>
      </dgm:prSet>
      <dgm:spPr/>
    </dgm:pt>
    <dgm:pt modelId="{DFC33291-DE8E-4698-80F8-A7438195D7F5}" type="pres">
      <dgm:prSet presAssocID="{6B9AB2D8-93E2-45E8-8CD1-D91D80AF07BD}" presName="sibTransSpacerBeforeConnector" presStyleCnt="0"/>
      <dgm:spPr/>
    </dgm:pt>
    <dgm:pt modelId="{E941662A-5E58-4A67-93C7-CA124A7A9572}" type="pres">
      <dgm:prSet presAssocID="{6B9AB2D8-93E2-45E8-8CD1-D91D80AF07BD}" presName="sibTrans" presStyleLbl="node1" presStyleIdx="3" presStyleCnt="5" custFlipVert="1" custScaleY="177800" custLinFactX="564766" custLinFactY="-100000" custLinFactNeighborX="600000" custLinFactNeighborY="-176004"/>
      <dgm:spPr/>
    </dgm:pt>
    <dgm:pt modelId="{BBB269AE-EA1D-4C87-91FB-A1BD1077D890}" type="pres">
      <dgm:prSet presAssocID="{6B9AB2D8-93E2-45E8-8CD1-D91D80AF07BD}" presName="sibTransSpacerAfterConnector" presStyleCnt="0"/>
      <dgm:spPr/>
    </dgm:pt>
    <dgm:pt modelId="{065CF284-17EC-4CE8-BE60-15914E2DF9F1}" type="pres">
      <dgm:prSet presAssocID="{6014742C-B18A-4B88-9A97-1633430BFFC3}" presName="node" presStyleLbl="node1" presStyleIdx="4" presStyleCnt="5" custScaleX="99585" custScaleY="112813" custLinFactX="-116171" custLinFactNeighborX="-200000" custLinFactNeighborY="14777">
        <dgm:presLayoutVars>
          <dgm:bulletEnabled val="1"/>
        </dgm:presLayoutVars>
      </dgm:prSet>
      <dgm:spPr/>
    </dgm:pt>
  </dgm:ptLst>
  <dgm:cxnLst>
    <dgm:cxn modelId="{1163E60E-FA57-4FF0-AAE1-3368AF93594A}" type="presOf" srcId="{6014742C-B18A-4B88-9A97-1633430BFFC3}" destId="{065CF284-17EC-4CE8-BE60-15914E2DF9F1}" srcOrd="0" destOrd="0" presId="urn:microsoft.com/office/officeart/2016/7/layout/BasicProcessNew"/>
    <dgm:cxn modelId="{B04B0061-46D4-4228-A012-636C31EF78D9}" type="presOf" srcId="{C36D7785-9D27-453B-82D5-AEAC107BD361}" destId="{C441AF12-5027-4432-ABF0-51A51C0C809C}" srcOrd="0" destOrd="0" presId="urn:microsoft.com/office/officeart/2016/7/layout/BasicProcessNew"/>
    <dgm:cxn modelId="{ADA9A647-EBFD-43C4-A13F-59C4510C7788}" srcId="{6DC81A92-73E2-4735-AE41-FE389B68411B}" destId="{6014742C-B18A-4B88-9A97-1633430BFFC3}" srcOrd="2" destOrd="0" parTransId="{5FDD6796-8E2B-4BE2-A5D6-01E6CC5D1A5B}" sibTransId="{1D0120EE-9669-4F5E-9284-D8EEEAB3D2CB}"/>
    <dgm:cxn modelId="{93127F73-0A51-4811-BCA3-29EA52AB58DB}" type="presOf" srcId="{25F145BE-F370-4A11-9B10-6242CBB30A2A}" destId="{DA07180E-F496-46D7-B381-40E8917D573E}" srcOrd="0" destOrd="0" presId="urn:microsoft.com/office/officeart/2016/7/layout/BasicProcessNew"/>
    <dgm:cxn modelId="{43CBB9A6-9AC9-452E-9871-37BBE061C520}" type="presOf" srcId="{3093F7A1-03C9-4885-9667-4BCD9AE92836}" destId="{DD28AB97-A1B0-4F11-913D-26EA0CCFB6C5}" srcOrd="0" destOrd="0" presId="urn:microsoft.com/office/officeart/2016/7/layout/BasicProcessNew"/>
    <dgm:cxn modelId="{397102D2-89AE-435F-B508-359E3031FC7F}" type="presOf" srcId="{6B9AB2D8-93E2-45E8-8CD1-D91D80AF07BD}" destId="{E941662A-5E58-4A67-93C7-CA124A7A9572}" srcOrd="0" destOrd="0" presId="urn:microsoft.com/office/officeart/2016/7/layout/BasicProcessNew"/>
    <dgm:cxn modelId="{16101CD7-A073-44A2-B7A9-F01D89CEF871}" srcId="{6DC81A92-73E2-4735-AE41-FE389B68411B}" destId="{C36D7785-9D27-453B-82D5-AEAC107BD361}" srcOrd="0" destOrd="0" parTransId="{2C95B51F-A74A-4EBE-BFCF-F891ECB834A8}" sibTransId="{3093F7A1-03C9-4885-9667-4BCD9AE92836}"/>
    <dgm:cxn modelId="{122745DB-09D2-44B2-8D83-7D6EA9AA4F5C}" type="presOf" srcId="{6DC81A92-73E2-4735-AE41-FE389B68411B}" destId="{78575BE3-0394-424A-882E-30B0300B9B29}" srcOrd="0" destOrd="0" presId="urn:microsoft.com/office/officeart/2016/7/layout/BasicProcessNew"/>
    <dgm:cxn modelId="{D0ADB4E2-A59F-41BB-852A-E4B60D0C81E4}" srcId="{6DC81A92-73E2-4735-AE41-FE389B68411B}" destId="{25F145BE-F370-4A11-9B10-6242CBB30A2A}" srcOrd="1" destOrd="0" parTransId="{EB4B0C66-F93F-46F9-80ED-F88EF4B4B7CF}" sibTransId="{6B9AB2D8-93E2-45E8-8CD1-D91D80AF07BD}"/>
    <dgm:cxn modelId="{D9C5F26E-B939-4669-A324-A64AE07D58A7}" type="presParOf" srcId="{78575BE3-0394-424A-882E-30B0300B9B29}" destId="{C441AF12-5027-4432-ABF0-51A51C0C809C}" srcOrd="0" destOrd="0" presId="urn:microsoft.com/office/officeart/2016/7/layout/BasicProcessNew"/>
    <dgm:cxn modelId="{626A3A6E-4B8E-4D25-B00D-232F8BA937FD}" type="presParOf" srcId="{78575BE3-0394-424A-882E-30B0300B9B29}" destId="{D7A95488-9B60-4F52-821D-3A5B0A572548}" srcOrd="1" destOrd="0" presId="urn:microsoft.com/office/officeart/2016/7/layout/BasicProcessNew"/>
    <dgm:cxn modelId="{4AAC18F3-3D2E-4005-A395-210D73C23CCE}" type="presParOf" srcId="{78575BE3-0394-424A-882E-30B0300B9B29}" destId="{DD28AB97-A1B0-4F11-913D-26EA0CCFB6C5}" srcOrd="2" destOrd="0" presId="urn:microsoft.com/office/officeart/2016/7/layout/BasicProcessNew"/>
    <dgm:cxn modelId="{E94839A2-14ED-4B6C-BEE6-672D43472632}" type="presParOf" srcId="{78575BE3-0394-424A-882E-30B0300B9B29}" destId="{176B8278-23F3-4D20-8629-7DB57042DC3B}" srcOrd="3" destOrd="0" presId="urn:microsoft.com/office/officeart/2016/7/layout/BasicProcessNew"/>
    <dgm:cxn modelId="{ACBA38CB-6EBF-4B37-A85A-80413BF15D77}" type="presParOf" srcId="{78575BE3-0394-424A-882E-30B0300B9B29}" destId="{DA07180E-F496-46D7-B381-40E8917D573E}" srcOrd="4" destOrd="0" presId="urn:microsoft.com/office/officeart/2016/7/layout/BasicProcessNew"/>
    <dgm:cxn modelId="{089A7F4C-BD15-4EBA-A65D-5F85474EF653}" type="presParOf" srcId="{78575BE3-0394-424A-882E-30B0300B9B29}" destId="{DFC33291-DE8E-4698-80F8-A7438195D7F5}" srcOrd="5" destOrd="0" presId="urn:microsoft.com/office/officeart/2016/7/layout/BasicProcessNew"/>
    <dgm:cxn modelId="{591D1BCE-F01C-457C-BBCF-6C330961E75E}" type="presParOf" srcId="{78575BE3-0394-424A-882E-30B0300B9B29}" destId="{E941662A-5E58-4A67-93C7-CA124A7A9572}" srcOrd="6" destOrd="0" presId="urn:microsoft.com/office/officeart/2016/7/layout/BasicProcessNew"/>
    <dgm:cxn modelId="{31A909F5-A445-4205-8F8B-C1E4AA53C951}" type="presParOf" srcId="{78575BE3-0394-424A-882E-30B0300B9B29}" destId="{BBB269AE-EA1D-4C87-91FB-A1BD1077D890}" srcOrd="7" destOrd="0" presId="urn:microsoft.com/office/officeart/2016/7/layout/BasicProcessNew"/>
    <dgm:cxn modelId="{D08F81BA-57A7-4346-9C59-7711D11E0DF1}" type="presParOf" srcId="{78575BE3-0394-424A-882E-30B0300B9B29}" destId="{065CF284-17EC-4CE8-BE60-15914E2DF9F1}" srcOrd="8" destOrd="0" presId="urn:microsoft.com/office/officeart/2016/7/layout/Basic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DC81A92-73E2-4735-AE41-FE389B68411B}" type="doc">
      <dgm:prSet loTypeId="urn:microsoft.com/office/officeart/2016/7/layout/BasicProcessNew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36D7785-9D27-453B-82D5-AEAC107BD361}">
      <dgm:prSet custT="1"/>
      <dgm:spPr/>
      <dgm:t>
        <a:bodyPr/>
        <a:lstStyle/>
        <a:p>
          <a:r>
            <a:rPr lang="pl-PL" sz="2000" i="1" dirty="0"/>
            <a:t>Kwota otrzymanej zaliczki             100 000,00 zł      </a:t>
          </a:r>
          <a:endParaRPr lang="en-US" sz="2000" dirty="0"/>
        </a:p>
      </dgm:t>
    </dgm:pt>
    <dgm:pt modelId="{2C95B51F-A74A-4EBE-BFCF-F891ECB834A8}" type="parTrans" cxnId="{16101CD7-A073-44A2-B7A9-F01D89CEF871}">
      <dgm:prSet/>
      <dgm:spPr/>
      <dgm:t>
        <a:bodyPr/>
        <a:lstStyle/>
        <a:p>
          <a:endParaRPr lang="en-US"/>
        </a:p>
      </dgm:t>
    </dgm:pt>
    <dgm:pt modelId="{3093F7A1-03C9-4885-9667-4BCD9AE92836}" type="sibTrans" cxnId="{16101CD7-A073-44A2-B7A9-F01D89CEF871}">
      <dgm:prSet/>
      <dgm:spPr>
        <a:solidFill>
          <a:srgbClr val="FF0000"/>
        </a:solidFill>
      </dgm:spPr>
      <dgm:t>
        <a:bodyPr/>
        <a:lstStyle/>
        <a:p>
          <a:endParaRPr lang="en-US"/>
        </a:p>
      </dgm:t>
    </dgm:pt>
    <dgm:pt modelId="{25F145BE-F370-4A11-9B10-6242CBB30A2A}">
      <dgm:prSet custT="1"/>
      <dgm:spPr/>
      <dgm:t>
        <a:bodyPr/>
        <a:lstStyle/>
        <a:p>
          <a:r>
            <a:rPr lang="pl-PL" sz="2400" b="1" i="1" dirty="0">
              <a:solidFill>
                <a:schemeClr val="bg1"/>
              </a:solidFill>
            </a:rPr>
            <a:t>117 647,05 zł </a:t>
          </a:r>
        </a:p>
        <a:p>
          <a:r>
            <a:rPr lang="pl-PL" sz="2000" i="1" dirty="0"/>
            <a:t>Kwota wydatków kwalifikowalnych do rozliczenia zaliczki: </a:t>
          </a:r>
          <a:endParaRPr lang="en-US" sz="2000" dirty="0"/>
        </a:p>
      </dgm:t>
    </dgm:pt>
    <dgm:pt modelId="{EB4B0C66-F93F-46F9-80ED-F88EF4B4B7CF}" type="parTrans" cxnId="{D0ADB4E2-A59F-41BB-852A-E4B60D0C81E4}">
      <dgm:prSet/>
      <dgm:spPr/>
      <dgm:t>
        <a:bodyPr/>
        <a:lstStyle/>
        <a:p>
          <a:endParaRPr lang="en-US"/>
        </a:p>
      </dgm:t>
    </dgm:pt>
    <dgm:pt modelId="{6B9AB2D8-93E2-45E8-8CD1-D91D80AF07BD}" type="sibTrans" cxnId="{D0ADB4E2-A59F-41BB-852A-E4B60D0C81E4}">
      <dgm:prSet/>
      <dgm:spPr/>
      <dgm:t>
        <a:bodyPr/>
        <a:lstStyle/>
        <a:p>
          <a:endParaRPr lang="en-US"/>
        </a:p>
      </dgm:t>
    </dgm:pt>
    <dgm:pt modelId="{59DF331A-E0F8-4F61-A837-449F4C725545}">
      <dgm:prSet custT="1"/>
      <dgm:spPr>
        <a:solidFill>
          <a:schemeClr val="accent1"/>
        </a:solidFill>
      </dgm:spPr>
      <dgm:t>
        <a:bodyPr/>
        <a:lstStyle/>
        <a:p>
          <a:r>
            <a:rPr lang="pl-PL" sz="1600" i="1" dirty="0"/>
            <a:t>7 695,88 zł koszty pośrednie</a:t>
          </a:r>
          <a:endParaRPr lang="en-US" sz="1600" b="1" dirty="0">
            <a:solidFill>
              <a:srgbClr val="FF0000"/>
            </a:solidFill>
            <a:highlight>
              <a:srgbClr val="FFFF00"/>
            </a:highlight>
          </a:endParaRPr>
        </a:p>
      </dgm:t>
    </dgm:pt>
    <dgm:pt modelId="{A917E6C8-FE26-49E8-A4AE-6CBD8E34941E}" type="parTrans" cxnId="{67BB55DB-466E-45F5-B59F-C1B6541EDB5F}">
      <dgm:prSet/>
      <dgm:spPr/>
      <dgm:t>
        <a:bodyPr/>
        <a:lstStyle/>
        <a:p>
          <a:endParaRPr lang="en-US"/>
        </a:p>
      </dgm:t>
    </dgm:pt>
    <dgm:pt modelId="{22834152-833C-4975-89C7-9E0E94D45AF5}" type="sibTrans" cxnId="{67BB55DB-466E-45F5-B59F-C1B6541EDB5F}">
      <dgm:prSet/>
      <dgm:spPr/>
      <dgm:t>
        <a:bodyPr/>
        <a:lstStyle/>
        <a:p>
          <a:endParaRPr lang="en-US"/>
        </a:p>
      </dgm:t>
    </dgm:pt>
    <dgm:pt modelId="{6014742C-B18A-4B88-9A97-1633430BFFC3}">
      <dgm:prSet/>
      <dgm:spPr/>
      <dgm:t>
        <a:bodyPr/>
        <a:lstStyle/>
        <a:p>
          <a:r>
            <a:rPr lang="pl-PL" i="1" dirty="0"/>
            <a:t>109 941,16 zł koszty bezpośrednie</a:t>
          </a:r>
          <a:endParaRPr lang="en-US" dirty="0"/>
        </a:p>
      </dgm:t>
    </dgm:pt>
    <dgm:pt modelId="{5FDD6796-8E2B-4BE2-A5D6-01E6CC5D1A5B}" type="parTrans" cxnId="{ADA9A647-EBFD-43C4-A13F-59C4510C7788}">
      <dgm:prSet/>
      <dgm:spPr/>
      <dgm:t>
        <a:bodyPr/>
        <a:lstStyle/>
        <a:p>
          <a:endParaRPr lang="en-US"/>
        </a:p>
      </dgm:t>
    </dgm:pt>
    <dgm:pt modelId="{1D0120EE-9669-4F5E-9284-D8EEEAB3D2CB}" type="sibTrans" cxnId="{ADA9A647-EBFD-43C4-A13F-59C4510C7788}">
      <dgm:prSet/>
      <dgm:spPr/>
      <dgm:t>
        <a:bodyPr/>
        <a:lstStyle/>
        <a:p>
          <a:endParaRPr lang="en-US"/>
        </a:p>
      </dgm:t>
    </dgm:pt>
    <dgm:pt modelId="{78575BE3-0394-424A-882E-30B0300B9B29}" type="pres">
      <dgm:prSet presAssocID="{6DC81A92-73E2-4735-AE41-FE389B68411B}" presName="Name0" presStyleCnt="0">
        <dgm:presLayoutVars>
          <dgm:dir/>
          <dgm:resizeHandles val="exact"/>
        </dgm:presLayoutVars>
      </dgm:prSet>
      <dgm:spPr/>
    </dgm:pt>
    <dgm:pt modelId="{C441AF12-5027-4432-ABF0-51A51C0C809C}" type="pres">
      <dgm:prSet presAssocID="{C36D7785-9D27-453B-82D5-AEAC107BD361}" presName="node" presStyleLbl="node1" presStyleIdx="0" presStyleCnt="7" custLinFactX="44435" custLinFactNeighborX="100000" custLinFactNeighborY="-78687">
        <dgm:presLayoutVars>
          <dgm:bulletEnabled val="1"/>
        </dgm:presLayoutVars>
      </dgm:prSet>
      <dgm:spPr/>
    </dgm:pt>
    <dgm:pt modelId="{D7A95488-9B60-4F52-821D-3A5B0A572548}" type="pres">
      <dgm:prSet presAssocID="{3093F7A1-03C9-4885-9667-4BCD9AE92836}" presName="sibTransSpacerBeforeConnector" presStyleCnt="0"/>
      <dgm:spPr/>
    </dgm:pt>
    <dgm:pt modelId="{DD28AB97-A1B0-4F11-913D-26EA0CCFB6C5}" type="pres">
      <dgm:prSet presAssocID="{3093F7A1-03C9-4885-9667-4BCD9AE92836}" presName="sibTrans" presStyleLbl="node1" presStyleIdx="1" presStyleCnt="7" custScaleX="210594" custScaleY="277798" custLinFactX="330729" custLinFactY="-242658" custLinFactNeighborX="400000" custLinFactNeighborY="-300000"/>
      <dgm:spPr/>
    </dgm:pt>
    <dgm:pt modelId="{176B8278-23F3-4D20-8629-7DB57042DC3B}" type="pres">
      <dgm:prSet presAssocID="{3093F7A1-03C9-4885-9667-4BCD9AE92836}" presName="sibTransSpacerAfterConnector" presStyleCnt="0"/>
      <dgm:spPr/>
    </dgm:pt>
    <dgm:pt modelId="{DA07180E-F496-46D7-B381-40E8917D573E}" type="pres">
      <dgm:prSet presAssocID="{25F145BE-F370-4A11-9B10-6242CBB30A2A}" presName="node" presStyleLbl="node1" presStyleIdx="2" presStyleCnt="7" custScaleX="126494" custScaleY="98405" custLinFactX="74418" custLinFactNeighborX="100000" custLinFactNeighborY="-79484">
        <dgm:presLayoutVars>
          <dgm:bulletEnabled val="1"/>
        </dgm:presLayoutVars>
      </dgm:prSet>
      <dgm:spPr/>
    </dgm:pt>
    <dgm:pt modelId="{DFC33291-DE8E-4698-80F8-A7438195D7F5}" type="pres">
      <dgm:prSet presAssocID="{6B9AB2D8-93E2-45E8-8CD1-D91D80AF07BD}" presName="sibTransSpacerBeforeConnector" presStyleCnt="0"/>
      <dgm:spPr/>
    </dgm:pt>
    <dgm:pt modelId="{E941662A-5E58-4A67-93C7-CA124A7A9572}" type="pres">
      <dgm:prSet presAssocID="{6B9AB2D8-93E2-45E8-8CD1-D91D80AF07BD}" presName="sibTrans" presStyleLbl="node1" presStyleIdx="3" presStyleCnt="7" custFlipVert="1" custFlipHor="0" custScaleX="113696" custScaleY="202291" custLinFactX="222386" custLinFactY="89428" custLinFactNeighborX="300000" custLinFactNeighborY="100000"/>
      <dgm:spPr/>
    </dgm:pt>
    <dgm:pt modelId="{BBB269AE-EA1D-4C87-91FB-A1BD1077D890}" type="pres">
      <dgm:prSet presAssocID="{6B9AB2D8-93E2-45E8-8CD1-D91D80AF07BD}" presName="sibTransSpacerAfterConnector" presStyleCnt="0"/>
      <dgm:spPr/>
    </dgm:pt>
    <dgm:pt modelId="{C05EA748-DC6C-4C73-9E9B-DAA4DDF3CA8D}" type="pres">
      <dgm:prSet presAssocID="{59DF331A-E0F8-4F61-A837-449F4C725545}" presName="node" presStyleLbl="node1" presStyleIdx="4" presStyleCnt="7" custScaleX="69751" custScaleY="88374" custLinFactX="-11090" custLinFactNeighborX="-100000" custLinFactNeighborY="37394">
        <dgm:presLayoutVars>
          <dgm:bulletEnabled val="1"/>
        </dgm:presLayoutVars>
      </dgm:prSet>
      <dgm:spPr/>
    </dgm:pt>
    <dgm:pt modelId="{C4387EE0-2F17-44E3-B6DF-397CEFBCAB73}" type="pres">
      <dgm:prSet presAssocID="{22834152-833C-4975-89C7-9E0E94D45AF5}" presName="sibTransSpacerBeforeConnector" presStyleCnt="0"/>
      <dgm:spPr/>
    </dgm:pt>
    <dgm:pt modelId="{DA06B84E-A1CC-45C2-8306-A9FDA2B20C59}" type="pres">
      <dgm:prSet presAssocID="{22834152-833C-4975-89C7-9E0E94D45AF5}" presName="sibTrans" presStyleLbl="node1" presStyleIdx="5" presStyleCnt="7" custLinFactX="-925453" custLinFactY="200000" custLinFactNeighborX="-1000000" custLinFactNeighborY="265150"/>
      <dgm:spPr/>
    </dgm:pt>
    <dgm:pt modelId="{038B9B0B-A3C4-40E6-86E8-4812DF7EA8BB}" type="pres">
      <dgm:prSet presAssocID="{22834152-833C-4975-89C7-9E0E94D45AF5}" presName="sibTransSpacerAfterConnector" presStyleCnt="0"/>
      <dgm:spPr/>
    </dgm:pt>
    <dgm:pt modelId="{065CF284-17EC-4CE8-BE60-15914E2DF9F1}" type="pres">
      <dgm:prSet presAssocID="{6014742C-B18A-4B88-9A97-1633430BFFC3}" presName="node" presStyleLbl="node1" presStyleIdx="6" presStyleCnt="7" custScaleX="76887" custScaleY="86005" custLinFactX="-178667" custLinFactNeighborX="-200000" custLinFactNeighborY="37210">
        <dgm:presLayoutVars>
          <dgm:bulletEnabled val="1"/>
        </dgm:presLayoutVars>
      </dgm:prSet>
      <dgm:spPr/>
    </dgm:pt>
  </dgm:ptLst>
  <dgm:cxnLst>
    <dgm:cxn modelId="{9A79D201-420B-4E7E-BD7C-2443DB607205}" type="presOf" srcId="{59DF331A-E0F8-4F61-A837-449F4C725545}" destId="{C05EA748-DC6C-4C73-9E9B-DAA4DDF3CA8D}" srcOrd="0" destOrd="0" presId="urn:microsoft.com/office/officeart/2016/7/layout/BasicProcessNew"/>
    <dgm:cxn modelId="{1163E60E-FA57-4FF0-AAE1-3368AF93594A}" type="presOf" srcId="{6014742C-B18A-4B88-9A97-1633430BFFC3}" destId="{065CF284-17EC-4CE8-BE60-15914E2DF9F1}" srcOrd="0" destOrd="0" presId="urn:microsoft.com/office/officeart/2016/7/layout/BasicProcessNew"/>
    <dgm:cxn modelId="{FD11892B-3F49-4AD5-8376-C90537ECA2AB}" type="presOf" srcId="{22834152-833C-4975-89C7-9E0E94D45AF5}" destId="{DA06B84E-A1CC-45C2-8306-A9FDA2B20C59}" srcOrd="0" destOrd="0" presId="urn:microsoft.com/office/officeart/2016/7/layout/BasicProcessNew"/>
    <dgm:cxn modelId="{B04B0061-46D4-4228-A012-636C31EF78D9}" type="presOf" srcId="{C36D7785-9D27-453B-82D5-AEAC107BD361}" destId="{C441AF12-5027-4432-ABF0-51A51C0C809C}" srcOrd="0" destOrd="0" presId="urn:microsoft.com/office/officeart/2016/7/layout/BasicProcessNew"/>
    <dgm:cxn modelId="{ADA9A647-EBFD-43C4-A13F-59C4510C7788}" srcId="{6DC81A92-73E2-4735-AE41-FE389B68411B}" destId="{6014742C-B18A-4B88-9A97-1633430BFFC3}" srcOrd="3" destOrd="0" parTransId="{5FDD6796-8E2B-4BE2-A5D6-01E6CC5D1A5B}" sibTransId="{1D0120EE-9669-4F5E-9284-D8EEEAB3D2CB}"/>
    <dgm:cxn modelId="{93127F73-0A51-4811-BCA3-29EA52AB58DB}" type="presOf" srcId="{25F145BE-F370-4A11-9B10-6242CBB30A2A}" destId="{DA07180E-F496-46D7-B381-40E8917D573E}" srcOrd="0" destOrd="0" presId="urn:microsoft.com/office/officeart/2016/7/layout/BasicProcessNew"/>
    <dgm:cxn modelId="{43CBB9A6-9AC9-452E-9871-37BBE061C520}" type="presOf" srcId="{3093F7A1-03C9-4885-9667-4BCD9AE92836}" destId="{DD28AB97-A1B0-4F11-913D-26EA0CCFB6C5}" srcOrd="0" destOrd="0" presId="urn:microsoft.com/office/officeart/2016/7/layout/BasicProcessNew"/>
    <dgm:cxn modelId="{397102D2-89AE-435F-B508-359E3031FC7F}" type="presOf" srcId="{6B9AB2D8-93E2-45E8-8CD1-D91D80AF07BD}" destId="{E941662A-5E58-4A67-93C7-CA124A7A9572}" srcOrd="0" destOrd="0" presId="urn:microsoft.com/office/officeart/2016/7/layout/BasicProcessNew"/>
    <dgm:cxn modelId="{16101CD7-A073-44A2-B7A9-F01D89CEF871}" srcId="{6DC81A92-73E2-4735-AE41-FE389B68411B}" destId="{C36D7785-9D27-453B-82D5-AEAC107BD361}" srcOrd="0" destOrd="0" parTransId="{2C95B51F-A74A-4EBE-BFCF-F891ECB834A8}" sibTransId="{3093F7A1-03C9-4885-9667-4BCD9AE92836}"/>
    <dgm:cxn modelId="{122745DB-09D2-44B2-8D83-7D6EA9AA4F5C}" type="presOf" srcId="{6DC81A92-73E2-4735-AE41-FE389B68411B}" destId="{78575BE3-0394-424A-882E-30B0300B9B29}" srcOrd="0" destOrd="0" presId="urn:microsoft.com/office/officeart/2016/7/layout/BasicProcessNew"/>
    <dgm:cxn modelId="{67BB55DB-466E-45F5-B59F-C1B6541EDB5F}" srcId="{6DC81A92-73E2-4735-AE41-FE389B68411B}" destId="{59DF331A-E0F8-4F61-A837-449F4C725545}" srcOrd="2" destOrd="0" parTransId="{A917E6C8-FE26-49E8-A4AE-6CBD8E34941E}" sibTransId="{22834152-833C-4975-89C7-9E0E94D45AF5}"/>
    <dgm:cxn modelId="{D0ADB4E2-A59F-41BB-852A-E4B60D0C81E4}" srcId="{6DC81A92-73E2-4735-AE41-FE389B68411B}" destId="{25F145BE-F370-4A11-9B10-6242CBB30A2A}" srcOrd="1" destOrd="0" parTransId="{EB4B0C66-F93F-46F9-80ED-F88EF4B4B7CF}" sibTransId="{6B9AB2D8-93E2-45E8-8CD1-D91D80AF07BD}"/>
    <dgm:cxn modelId="{D9C5F26E-B939-4669-A324-A64AE07D58A7}" type="presParOf" srcId="{78575BE3-0394-424A-882E-30B0300B9B29}" destId="{C441AF12-5027-4432-ABF0-51A51C0C809C}" srcOrd="0" destOrd="0" presId="urn:microsoft.com/office/officeart/2016/7/layout/BasicProcessNew"/>
    <dgm:cxn modelId="{626A3A6E-4B8E-4D25-B00D-232F8BA937FD}" type="presParOf" srcId="{78575BE3-0394-424A-882E-30B0300B9B29}" destId="{D7A95488-9B60-4F52-821D-3A5B0A572548}" srcOrd="1" destOrd="0" presId="urn:microsoft.com/office/officeart/2016/7/layout/BasicProcessNew"/>
    <dgm:cxn modelId="{4AAC18F3-3D2E-4005-A395-210D73C23CCE}" type="presParOf" srcId="{78575BE3-0394-424A-882E-30B0300B9B29}" destId="{DD28AB97-A1B0-4F11-913D-26EA0CCFB6C5}" srcOrd="2" destOrd="0" presId="urn:microsoft.com/office/officeart/2016/7/layout/BasicProcessNew"/>
    <dgm:cxn modelId="{E94839A2-14ED-4B6C-BEE6-672D43472632}" type="presParOf" srcId="{78575BE3-0394-424A-882E-30B0300B9B29}" destId="{176B8278-23F3-4D20-8629-7DB57042DC3B}" srcOrd="3" destOrd="0" presId="urn:microsoft.com/office/officeart/2016/7/layout/BasicProcessNew"/>
    <dgm:cxn modelId="{ACBA38CB-6EBF-4B37-A85A-80413BF15D77}" type="presParOf" srcId="{78575BE3-0394-424A-882E-30B0300B9B29}" destId="{DA07180E-F496-46D7-B381-40E8917D573E}" srcOrd="4" destOrd="0" presId="urn:microsoft.com/office/officeart/2016/7/layout/BasicProcessNew"/>
    <dgm:cxn modelId="{089A7F4C-BD15-4EBA-A65D-5F85474EF653}" type="presParOf" srcId="{78575BE3-0394-424A-882E-30B0300B9B29}" destId="{DFC33291-DE8E-4698-80F8-A7438195D7F5}" srcOrd="5" destOrd="0" presId="urn:microsoft.com/office/officeart/2016/7/layout/BasicProcessNew"/>
    <dgm:cxn modelId="{591D1BCE-F01C-457C-BBCF-6C330961E75E}" type="presParOf" srcId="{78575BE3-0394-424A-882E-30B0300B9B29}" destId="{E941662A-5E58-4A67-93C7-CA124A7A9572}" srcOrd="6" destOrd="0" presId="urn:microsoft.com/office/officeart/2016/7/layout/BasicProcessNew"/>
    <dgm:cxn modelId="{31A909F5-A445-4205-8F8B-C1E4AA53C951}" type="presParOf" srcId="{78575BE3-0394-424A-882E-30B0300B9B29}" destId="{BBB269AE-EA1D-4C87-91FB-A1BD1077D890}" srcOrd="7" destOrd="0" presId="urn:microsoft.com/office/officeart/2016/7/layout/BasicProcessNew"/>
    <dgm:cxn modelId="{C4FB1F90-FD20-44C9-97C8-AB3F5471CCEF}" type="presParOf" srcId="{78575BE3-0394-424A-882E-30B0300B9B29}" destId="{C05EA748-DC6C-4C73-9E9B-DAA4DDF3CA8D}" srcOrd="8" destOrd="0" presId="urn:microsoft.com/office/officeart/2016/7/layout/BasicProcessNew"/>
    <dgm:cxn modelId="{19F9BF98-5A24-46C2-8CF0-15C75887C52C}" type="presParOf" srcId="{78575BE3-0394-424A-882E-30B0300B9B29}" destId="{C4387EE0-2F17-44E3-B6DF-397CEFBCAB73}" srcOrd="9" destOrd="0" presId="urn:microsoft.com/office/officeart/2016/7/layout/BasicProcessNew"/>
    <dgm:cxn modelId="{27739620-0278-4BF2-87A7-479832679EB9}" type="presParOf" srcId="{78575BE3-0394-424A-882E-30B0300B9B29}" destId="{DA06B84E-A1CC-45C2-8306-A9FDA2B20C59}" srcOrd="10" destOrd="0" presId="urn:microsoft.com/office/officeart/2016/7/layout/BasicProcessNew"/>
    <dgm:cxn modelId="{4AD2BC32-5578-403D-A70F-65F842EFEF60}" type="presParOf" srcId="{78575BE3-0394-424A-882E-30B0300B9B29}" destId="{038B9B0B-A3C4-40E6-86E8-4812DF7EA8BB}" srcOrd="11" destOrd="0" presId="urn:microsoft.com/office/officeart/2016/7/layout/BasicProcessNew"/>
    <dgm:cxn modelId="{D08F81BA-57A7-4346-9C59-7711D11E0DF1}" type="presParOf" srcId="{78575BE3-0394-424A-882E-30B0300B9B29}" destId="{065CF284-17EC-4CE8-BE60-15914E2DF9F1}" srcOrd="12" destOrd="0" presId="urn:microsoft.com/office/officeart/2016/7/layout/Basic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053C16-A74E-4AA8-9DA7-A0C364C7063B}">
      <dsp:nvSpPr>
        <dsp:cNvPr id="0" name=""/>
        <dsp:cNvSpPr/>
      </dsp:nvSpPr>
      <dsp:spPr>
        <a:xfrm>
          <a:off x="707210" y="1847"/>
          <a:ext cx="3184712" cy="191082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b="0" kern="1200" dirty="0">
              <a:solidFill>
                <a:schemeClr val="accent3">
                  <a:lumMod val="60000"/>
                  <a:lumOff val="40000"/>
                </a:schemeClr>
              </a:solidFill>
            </a:rPr>
            <a:t>Umowa o dofinansowanie, jako zobowiązanie się do zrealizowania projektu, zgodnie z jej postanowieniami, wraz z załącznikami do umowy.</a:t>
          </a:r>
          <a:endParaRPr lang="en-US" sz="1900" b="0" kern="1200" dirty="0">
            <a:solidFill>
              <a:schemeClr val="accent3">
                <a:lumMod val="60000"/>
                <a:lumOff val="40000"/>
              </a:schemeClr>
            </a:solidFill>
          </a:endParaRPr>
        </a:p>
      </dsp:txBody>
      <dsp:txXfrm>
        <a:off x="707210" y="1847"/>
        <a:ext cx="3184712" cy="1910827"/>
      </dsp:txXfrm>
    </dsp:sp>
    <dsp:sp modelId="{808C511A-5522-4A71-AE16-93030CF3DF8D}">
      <dsp:nvSpPr>
        <dsp:cNvPr id="0" name=""/>
        <dsp:cNvSpPr/>
      </dsp:nvSpPr>
      <dsp:spPr>
        <a:xfrm>
          <a:off x="4210394" y="1847"/>
          <a:ext cx="3184712" cy="191082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kern="1200" dirty="0">
              <a:solidFill>
                <a:schemeClr val="accent3">
                  <a:lumMod val="60000"/>
                  <a:lumOff val="40000"/>
                </a:schemeClr>
              </a:solidFill>
            </a:rPr>
            <a:t>Wytyczne dotyczące kwalifikowalności wydatków na lata 2021-2027.</a:t>
          </a:r>
          <a:endParaRPr lang="en-US" sz="1900" kern="1200" dirty="0">
            <a:solidFill>
              <a:schemeClr val="accent3">
                <a:lumMod val="60000"/>
                <a:lumOff val="40000"/>
              </a:schemeClr>
            </a:solidFill>
          </a:endParaRPr>
        </a:p>
      </dsp:txBody>
      <dsp:txXfrm>
        <a:off x="4210394" y="1847"/>
        <a:ext cx="3184712" cy="1910827"/>
      </dsp:txXfrm>
    </dsp:sp>
    <dsp:sp modelId="{3C0E3EA0-095D-4304-8864-B54E5AE68737}">
      <dsp:nvSpPr>
        <dsp:cNvPr id="0" name=""/>
        <dsp:cNvSpPr/>
      </dsp:nvSpPr>
      <dsp:spPr>
        <a:xfrm>
          <a:off x="701732" y="2068789"/>
          <a:ext cx="3184712" cy="191082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kern="1200" dirty="0">
              <a:solidFill>
                <a:schemeClr val="accent3">
                  <a:lumMod val="60000"/>
                  <a:lumOff val="40000"/>
                </a:schemeClr>
              </a:solidFill>
            </a:rPr>
            <a:t>Inne wymagania niezbędne w celu prawidłowej realizacji projektu w zakresie dokumentowania ponoszonych wydatków. </a:t>
          </a:r>
          <a:r>
            <a:rPr lang="pl-PL" sz="1900" i="1" kern="1200" dirty="0">
              <a:solidFill>
                <a:schemeClr val="accent3">
                  <a:lumMod val="60000"/>
                  <a:lumOff val="40000"/>
                </a:schemeClr>
              </a:solidFill>
            </a:rPr>
            <a:t>(Załącznik 2 do Wytycznych…)</a:t>
          </a:r>
          <a:endParaRPr lang="en-US" sz="1900" kern="1200" dirty="0">
            <a:solidFill>
              <a:schemeClr val="accent3">
                <a:lumMod val="60000"/>
                <a:lumOff val="40000"/>
              </a:schemeClr>
            </a:solidFill>
          </a:endParaRPr>
        </a:p>
      </dsp:txBody>
      <dsp:txXfrm>
        <a:off x="701732" y="2068789"/>
        <a:ext cx="3184712" cy="1910827"/>
      </dsp:txXfrm>
    </dsp:sp>
    <dsp:sp modelId="{2B01AF99-6914-4487-A9DC-BEFA76FF1E49}">
      <dsp:nvSpPr>
        <dsp:cNvPr id="0" name=""/>
        <dsp:cNvSpPr/>
      </dsp:nvSpPr>
      <dsp:spPr>
        <a:xfrm>
          <a:off x="7764469" y="2062974"/>
          <a:ext cx="3184712" cy="191082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kern="1200" dirty="0">
              <a:solidFill>
                <a:schemeClr val="accent3">
                  <a:lumMod val="60000"/>
                  <a:lumOff val="40000"/>
                </a:schemeClr>
              </a:solidFill>
            </a:rPr>
            <a:t>Instrukcja użytkownika SL2021 – obszar Wnioski o płatność. Wersja dla Beneficjentów</a:t>
          </a:r>
        </a:p>
      </dsp:txBody>
      <dsp:txXfrm>
        <a:off x="7764469" y="2062974"/>
        <a:ext cx="3184712" cy="1910827"/>
      </dsp:txXfrm>
    </dsp:sp>
    <dsp:sp modelId="{BA67ABBC-946D-41A4-9A6D-017B22887FA8}">
      <dsp:nvSpPr>
        <dsp:cNvPr id="0" name=""/>
        <dsp:cNvSpPr/>
      </dsp:nvSpPr>
      <dsp:spPr>
        <a:xfrm>
          <a:off x="4227878" y="2094121"/>
          <a:ext cx="3184712" cy="191082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kern="1200" dirty="0">
              <a:solidFill>
                <a:schemeClr val="accent3">
                  <a:lumMod val="60000"/>
                  <a:lumOff val="40000"/>
                </a:schemeClr>
              </a:solidFill>
            </a:rPr>
            <a:t>Zalecenia w zakresie wzoru wniosku o płatność beneficjenta w ramach programu Fundusze Europejskie na Infrastrukturę, Klimat, Środowisko 2021-2027.</a:t>
          </a:r>
          <a:endParaRPr lang="en-US" sz="1900" kern="1200" dirty="0">
            <a:solidFill>
              <a:schemeClr val="accent3">
                <a:lumMod val="60000"/>
                <a:lumOff val="40000"/>
              </a:schemeClr>
            </a:solidFill>
          </a:endParaRPr>
        </a:p>
      </dsp:txBody>
      <dsp:txXfrm>
        <a:off x="4227878" y="2094121"/>
        <a:ext cx="3184712" cy="1910827"/>
      </dsp:txXfrm>
    </dsp:sp>
    <dsp:sp modelId="{205A3A6C-05A7-40D3-83C8-9BE0C796A6BF}">
      <dsp:nvSpPr>
        <dsp:cNvPr id="0" name=""/>
        <dsp:cNvSpPr/>
      </dsp:nvSpPr>
      <dsp:spPr>
        <a:xfrm>
          <a:off x="7713004" y="0"/>
          <a:ext cx="3184712" cy="191082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kern="1200" dirty="0">
              <a:solidFill>
                <a:schemeClr val="accent3">
                  <a:lumMod val="60000"/>
                  <a:lumOff val="40000"/>
                </a:schemeClr>
              </a:solidFill>
            </a:rPr>
            <a:t>Zaleceni</a:t>
          </a:r>
          <a:r>
            <a:rPr lang="en-US" sz="1900" kern="1200" dirty="0">
              <a:solidFill>
                <a:schemeClr val="accent3">
                  <a:lumMod val="60000"/>
                  <a:lumOff val="40000"/>
                </a:schemeClr>
              </a:solidFill>
            </a:rPr>
            <a:t>a</a:t>
          </a:r>
          <a:r>
            <a:rPr lang="pl-PL" sz="1900" kern="1200" dirty="0">
              <a:solidFill>
                <a:schemeClr val="accent3">
                  <a:lumMod val="60000"/>
                  <a:lumOff val="40000"/>
                </a:schemeClr>
              </a:solidFill>
            </a:rPr>
            <a:t> do sporządzania dokumentacji rozliczeniowej w kontraktach na roboty budowlane/dostawy w projektach </a:t>
          </a:r>
          <a:r>
            <a:rPr lang="pl-PL" sz="1900" kern="1200" dirty="0" err="1">
              <a:solidFill>
                <a:schemeClr val="accent3">
                  <a:lumMod val="60000"/>
                  <a:lumOff val="40000"/>
                </a:schemeClr>
              </a:solidFill>
            </a:rPr>
            <a:t>FEnIKS</a:t>
          </a:r>
          <a:r>
            <a:rPr lang="pl-PL" sz="1900" kern="1200" dirty="0">
              <a:solidFill>
                <a:schemeClr val="accent3">
                  <a:lumMod val="60000"/>
                  <a:lumOff val="40000"/>
                </a:schemeClr>
              </a:solidFill>
            </a:rPr>
            <a:t> 2021-2027. </a:t>
          </a:r>
          <a:r>
            <a:rPr lang="pl-PL" sz="1900" i="1" kern="1200" dirty="0">
              <a:solidFill>
                <a:schemeClr val="accent3">
                  <a:lumMod val="60000"/>
                  <a:lumOff val="40000"/>
                </a:schemeClr>
              </a:solidFill>
            </a:rPr>
            <a:t>(Załącznik 1 do Wytycznych</a:t>
          </a:r>
          <a:r>
            <a:rPr lang="pl-PL" sz="1900" i="1" kern="1200" dirty="0">
              <a:solidFill>
                <a:srgbClr val="262626"/>
              </a:solidFill>
            </a:rPr>
            <a:t>…)</a:t>
          </a:r>
          <a:endParaRPr lang="en-US" sz="1900" kern="1200" dirty="0">
            <a:solidFill>
              <a:srgbClr val="262626"/>
            </a:solidFill>
          </a:endParaRPr>
        </a:p>
      </dsp:txBody>
      <dsp:txXfrm>
        <a:off x="7713004" y="0"/>
        <a:ext cx="3184712" cy="19108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41AF12-5027-4432-ABF0-51A51C0C809C}">
      <dsp:nvSpPr>
        <dsp:cNvPr id="0" name=""/>
        <dsp:cNvSpPr/>
      </dsp:nvSpPr>
      <dsp:spPr>
        <a:xfrm>
          <a:off x="282405" y="642899"/>
          <a:ext cx="3273519" cy="13451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i="1" kern="1200" dirty="0"/>
            <a:t>Koszty bezpośrednie w </a:t>
          </a:r>
          <a:r>
            <a:rPr lang="pl-PL" sz="2000" i="1" kern="1200" dirty="0" err="1"/>
            <a:t>wop</a:t>
          </a:r>
          <a:r>
            <a:rPr lang="pl-PL" sz="2000" i="1" kern="1200" dirty="0"/>
            <a:t> 100 000,00 zł</a:t>
          </a:r>
          <a:endParaRPr lang="en-US" sz="2000" kern="1200" dirty="0"/>
        </a:p>
      </dsp:txBody>
      <dsp:txXfrm>
        <a:off x="282405" y="642899"/>
        <a:ext cx="3273519" cy="1345180"/>
      </dsp:txXfrm>
    </dsp:sp>
    <dsp:sp modelId="{DD28AB97-A1B0-4F11-913D-26EA0CCFB6C5}">
      <dsp:nvSpPr>
        <dsp:cNvPr id="0" name=""/>
        <dsp:cNvSpPr/>
      </dsp:nvSpPr>
      <dsp:spPr>
        <a:xfrm>
          <a:off x="3721099" y="2089829"/>
          <a:ext cx="809091" cy="675049"/>
        </a:xfrm>
        <a:prstGeom prst="rightArrow">
          <a:avLst>
            <a:gd name="adj1" fmla="val 50000"/>
            <a:gd name="adj2" fmla="val 50000"/>
          </a:avLst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07180E-F496-46D7-B381-40E8917D573E}">
      <dsp:nvSpPr>
        <dsp:cNvPr id="0" name=""/>
        <dsp:cNvSpPr/>
      </dsp:nvSpPr>
      <dsp:spPr>
        <a:xfrm>
          <a:off x="5091326" y="202859"/>
          <a:ext cx="2267828" cy="1952366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>
              <a:solidFill>
                <a:schemeClr val="tx1"/>
              </a:solidFill>
            </a:rPr>
            <a:t>Kwota do refundacji            85 000,00 zł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5091326" y="202859"/>
        <a:ext cx="2267828" cy="1952366"/>
      </dsp:txXfrm>
    </dsp:sp>
    <dsp:sp modelId="{E941662A-5E58-4A67-93C7-CA124A7A9572}">
      <dsp:nvSpPr>
        <dsp:cNvPr id="0" name=""/>
        <dsp:cNvSpPr/>
      </dsp:nvSpPr>
      <dsp:spPr>
        <a:xfrm flipV="1">
          <a:off x="5203808" y="3447285"/>
          <a:ext cx="491027" cy="432054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5CF284-17EC-4CE8-BE60-15914E2DF9F1}">
      <dsp:nvSpPr>
        <dsp:cNvPr id="0" name=""/>
        <dsp:cNvSpPr/>
      </dsp:nvSpPr>
      <dsp:spPr>
        <a:xfrm>
          <a:off x="5076988" y="2799729"/>
          <a:ext cx="2146643" cy="1389962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>
              <a:solidFill>
                <a:schemeClr val="tx1"/>
              </a:solidFill>
            </a:rPr>
            <a:t>Kwota do refundacji             5 950,00 zł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5076988" y="2799729"/>
        <a:ext cx="2146643" cy="138996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41AF12-5027-4432-ABF0-51A51C0C809C}">
      <dsp:nvSpPr>
        <dsp:cNvPr id="0" name=""/>
        <dsp:cNvSpPr/>
      </dsp:nvSpPr>
      <dsp:spPr>
        <a:xfrm>
          <a:off x="206522" y="667442"/>
          <a:ext cx="2681248" cy="17595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i="1" kern="1200" dirty="0"/>
            <a:t>Kwota otrzymanej zaliczki                       100 000,00 zł</a:t>
          </a:r>
          <a:endParaRPr lang="en-US" sz="2000" kern="1200" dirty="0"/>
        </a:p>
      </dsp:txBody>
      <dsp:txXfrm>
        <a:off x="206522" y="667442"/>
        <a:ext cx="2681248" cy="1759569"/>
      </dsp:txXfrm>
    </dsp:sp>
    <dsp:sp modelId="{DD28AB97-A1B0-4F11-913D-26EA0CCFB6C5}">
      <dsp:nvSpPr>
        <dsp:cNvPr id="0" name=""/>
        <dsp:cNvSpPr/>
      </dsp:nvSpPr>
      <dsp:spPr>
        <a:xfrm>
          <a:off x="2751463" y="1326993"/>
          <a:ext cx="662704" cy="675049"/>
        </a:xfrm>
        <a:prstGeom prst="rightArrow">
          <a:avLst>
            <a:gd name="adj1" fmla="val 50000"/>
            <a:gd name="adj2" fmla="val 50000"/>
          </a:avLst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07180E-F496-46D7-B381-40E8917D573E}">
      <dsp:nvSpPr>
        <dsp:cNvPr id="0" name=""/>
        <dsp:cNvSpPr/>
      </dsp:nvSpPr>
      <dsp:spPr>
        <a:xfrm>
          <a:off x="3409479" y="686815"/>
          <a:ext cx="2681248" cy="959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i="1" kern="1200" dirty="0">
              <a:solidFill>
                <a:schemeClr val="bg1"/>
              </a:solidFill>
            </a:rPr>
            <a:t>117 647,05 zł</a:t>
          </a:r>
          <a:endParaRPr lang="en-US" sz="2000" kern="1200" dirty="0">
            <a:solidFill>
              <a:schemeClr val="bg1"/>
            </a:solidFill>
          </a:endParaRPr>
        </a:p>
      </dsp:txBody>
      <dsp:txXfrm>
        <a:off x="3409479" y="686815"/>
        <a:ext cx="2681248" cy="959000"/>
      </dsp:txXfrm>
    </dsp:sp>
    <dsp:sp modelId="{E941662A-5E58-4A67-93C7-CA124A7A9572}">
      <dsp:nvSpPr>
        <dsp:cNvPr id="0" name=""/>
        <dsp:cNvSpPr/>
      </dsp:nvSpPr>
      <dsp:spPr>
        <a:xfrm flipV="1">
          <a:off x="8720788" y="1561374"/>
          <a:ext cx="402187" cy="432054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5CF284-17EC-4CE8-BE60-15914E2DF9F1}">
      <dsp:nvSpPr>
        <dsp:cNvPr id="0" name=""/>
        <dsp:cNvSpPr/>
      </dsp:nvSpPr>
      <dsp:spPr>
        <a:xfrm>
          <a:off x="3409482" y="1715591"/>
          <a:ext cx="2670121" cy="19850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i="1" kern="1200" dirty="0"/>
            <a:t>Kwota wydatków kwalifikowalnych do rozliczenia zaliczki w </a:t>
          </a:r>
          <a:r>
            <a:rPr lang="pl-PL" sz="2000" i="1" kern="1200" dirty="0" err="1"/>
            <a:t>wop</a:t>
          </a:r>
          <a:r>
            <a:rPr lang="pl-PL" sz="2000" i="1" kern="1200" dirty="0"/>
            <a:t> (koszty bezpośrednie)</a:t>
          </a:r>
          <a:endParaRPr lang="en-US" sz="2000" kern="1200" dirty="0"/>
        </a:p>
      </dsp:txBody>
      <dsp:txXfrm>
        <a:off x="3409482" y="1715591"/>
        <a:ext cx="2670121" cy="198502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41AF12-5027-4432-ABF0-51A51C0C809C}">
      <dsp:nvSpPr>
        <dsp:cNvPr id="0" name=""/>
        <dsp:cNvSpPr/>
      </dsp:nvSpPr>
      <dsp:spPr>
        <a:xfrm>
          <a:off x="958573" y="687158"/>
          <a:ext cx="2058009" cy="14804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i="1" kern="1200" dirty="0"/>
            <a:t>Kwota otrzymanej zaliczki             100 000,00 zł      </a:t>
          </a:r>
          <a:endParaRPr lang="en-US" sz="2000" kern="1200" dirty="0"/>
        </a:p>
      </dsp:txBody>
      <dsp:txXfrm>
        <a:off x="958573" y="687158"/>
        <a:ext cx="2058009" cy="1480436"/>
      </dsp:txXfrm>
    </dsp:sp>
    <dsp:sp modelId="{DD28AB97-A1B0-4F11-913D-26EA0CCFB6C5}">
      <dsp:nvSpPr>
        <dsp:cNvPr id="0" name=""/>
        <dsp:cNvSpPr/>
      </dsp:nvSpPr>
      <dsp:spPr>
        <a:xfrm>
          <a:off x="3267686" y="936104"/>
          <a:ext cx="650106" cy="675049"/>
        </a:xfrm>
        <a:prstGeom prst="rightArrow">
          <a:avLst>
            <a:gd name="adj1" fmla="val 50000"/>
            <a:gd name="adj2" fmla="val 50000"/>
          </a:avLst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07180E-F496-46D7-B381-40E8917D573E}">
      <dsp:nvSpPr>
        <dsp:cNvPr id="0" name=""/>
        <dsp:cNvSpPr/>
      </dsp:nvSpPr>
      <dsp:spPr>
        <a:xfrm>
          <a:off x="4356049" y="687165"/>
          <a:ext cx="2603258" cy="145682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i="1" kern="1200" dirty="0">
              <a:solidFill>
                <a:schemeClr val="bg1"/>
              </a:solidFill>
            </a:rPr>
            <a:t>117 647,05 zł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i="1" kern="1200" dirty="0"/>
            <a:t>Kwota wydatków kwalifikowalnych do rozliczenia zaliczki: </a:t>
          </a:r>
          <a:endParaRPr lang="en-US" sz="2000" kern="1200" dirty="0"/>
        </a:p>
      </dsp:txBody>
      <dsp:txXfrm>
        <a:off x="4356049" y="687165"/>
        <a:ext cx="2603258" cy="1456824"/>
      </dsp:txXfrm>
    </dsp:sp>
    <dsp:sp modelId="{E941662A-5E58-4A67-93C7-CA124A7A9572}">
      <dsp:nvSpPr>
        <dsp:cNvPr id="0" name=""/>
        <dsp:cNvSpPr/>
      </dsp:nvSpPr>
      <dsp:spPr>
        <a:xfrm flipV="1">
          <a:off x="6222747" y="2806814"/>
          <a:ext cx="350981" cy="491567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5EA748-DC6C-4C73-9E9B-DAA4DDF3CA8D}">
      <dsp:nvSpPr>
        <dsp:cNvPr id="0" name=""/>
        <dsp:cNvSpPr/>
      </dsp:nvSpPr>
      <dsp:spPr>
        <a:xfrm>
          <a:off x="5550526" y="2491721"/>
          <a:ext cx="1435481" cy="1308321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i="1" kern="1200" dirty="0"/>
            <a:t>7 695,88 zł koszty pośrednie</a:t>
          </a:r>
          <a:endParaRPr lang="en-US" sz="1600" b="1" kern="1200" dirty="0">
            <a:solidFill>
              <a:srgbClr val="FF0000"/>
            </a:solidFill>
            <a:highlight>
              <a:srgbClr val="FFFF00"/>
            </a:highlight>
          </a:endParaRPr>
        </a:p>
      </dsp:txBody>
      <dsp:txXfrm>
        <a:off x="5550526" y="2491721"/>
        <a:ext cx="1435481" cy="1308321"/>
      </dsp:txXfrm>
    </dsp:sp>
    <dsp:sp modelId="{DA06B84E-A1CC-45C2-8306-A9FDA2B20C59}">
      <dsp:nvSpPr>
        <dsp:cNvPr id="0" name=""/>
        <dsp:cNvSpPr/>
      </dsp:nvSpPr>
      <dsp:spPr>
        <a:xfrm>
          <a:off x="4068126" y="3601102"/>
          <a:ext cx="308701" cy="243000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5CF284-17EC-4CE8-BE60-15914E2DF9F1}">
      <dsp:nvSpPr>
        <dsp:cNvPr id="0" name=""/>
        <dsp:cNvSpPr/>
      </dsp:nvSpPr>
      <dsp:spPr>
        <a:xfrm>
          <a:off x="3882113" y="2506533"/>
          <a:ext cx="1582341" cy="12732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i="1" kern="1200" dirty="0"/>
            <a:t>109 941,16 zł koszty bezpośrednie</a:t>
          </a:r>
          <a:endParaRPr lang="en-US" sz="1800" kern="1200" dirty="0"/>
        </a:p>
      </dsp:txBody>
      <dsp:txXfrm>
        <a:off x="3882113" y="2506533"/>
        <a:ext cx="1582341" cy="12732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BasicProcessNew">
  <dgm:title val="Basic Process New"/>
  <dgm:desc val=""/>
  <dgm:catLst>
    <dgm:cat type="process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fact="0.15"/>
      <dgm:constr type="h" for="ch" forName="sibTrans" op="equ"/>
    </dgm:constrLst>
    <dgm:ruleLst>
      <dgm:rule type="h" for="ch" forName="sibTrans" val="6.75" fact="NaN" max="NaN"/>
      <dgm:rule type="w" for="ch" forName="sibTrans" val="8.75" fact="NaN" max="NaN"/>
    </dgm:ruleLst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lMarg" val="12"/>
          <dgm:constr type="rMarg" val="12"/>
          <dgm:constr type="tMarg" val="12"/>
          <dgm:constr type="bMarg" val="12"/>
        </dgm:constrLst>
        <dgm:ruleLst>
          <dgm:rule type="primFontSz" val="11" fact="NaN" max="NaN"/>
          <dgm:rule type="primFontSz" val="18" fact="NaN" max="NaN"/>
          <dgm:rule type="h" val="NaN" fact="1.5" max="NaN"/>
          <dgm:rule type="primFontSz" val="11" fact="NaN" max="NaN"/>
          <dgm:rule type="h" val="INF" fact="NaN" max="NaN"/>
        </dgm:ruleLst>
      </dgm:layoutNode>
      <dgm:forEach name="sibTransForEach" axis="followSib" ptType="sibTrans" cnt="1">
        <dgm:layoutNode name="sibTransSpacerBeforeConnector" styleLbl="node1">
          <dgm:alg type="sp"/>
          <dgm:shape xmlns:r="http://schemas.openxmlformats.org/officeDocument/2006/relationships" r:blip="">
            <dgm:adjLst/>
          </dgm:shape>
          <dgm:constrLst>
            <dgm:constr type="w" val="4.5"/>
          </dgm:constrLst>
          <dgm:presOf/>
          <dgm:ruleLst>
            <dgm:rule type="w" val="4.5" fact="NaN" max="NaN"/>
          </dgm:ruleLst>
        </dgm:layoutNode>
        <dgm:layoutNode name="sibTrans" styleLbl="node1">
          <dgm:alg type="sp"/>
          <dgm:shape xmlns:r="http://schemas.openxmlformats.org/officeDocument/2006/relationships" type="rightArrow" r:blip="">
            <dgm:adjLst>
              <dgm:adj idx="1" val="0.5"/>
            </dgm:adjLst>
          </dgm:shape>
          <dgm:presOf axis="self"/>
          <dgm:constrLst>
            <dgm:constr type="h" val="6.75"/>
          </dgm:constrLst>
          <dgm:ruleLst>
            <dgm:rule type="h" val="6.75" fact="NaN" max="NaN"/>
            <dgm:rule type="w" val="8.75" fact="NaN" max="NaN"/>
          </dgm:ruleLst>
        </dgm:layoutNode>
        <dgm:layoutNode name="sibTransSpacerAfterConnector">
          <dgm:alg type="sp"/>
          <dgm:shape xmlns:r="http://schemas.openxmlformats.org/officeDocument/2006/relationships" r:blip="">
            <dgm:adjLst/>
          </dgm:shape>
          <dgm:constrLst>
            <dgm:constr type="w" val="4.5"/>
          </dgm:constrLst>
          <dgm:presOf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BasicProcessNew">
  <dgm:title val="Basic Process New"/>
  <dgm:desc val=""/>
  <dgm:catLst>
    <dgm:cat type="process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fact="0.15"/>
      <dgm:constr type="h" for="ch" forName="sibTrans" op="equ"/>
    </dgm:constrLst>
    <dgm:ruleLst>
      <dgm:rule type="h" for="ch" forName="sibTrans" val="6.75" fact="NaN" max="NaN"/>
      <dgm:rule type="w" for="ch" forName="sibTrans" val="8.75" fact="NaN" max="NaN"/>
    </dgm:ruleLst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lMarg" val="12"/>
          <dgm:constr type="rMarg" val="12"/>
          <dgm:constr type="tMarg" val="12"/>
          <dgm:constr type="bMarg" val="12"/>
        </dgm:constrLst>
        <dgm:ruleLst>
          <dgm:rule type="primFontSz" val="11" fact="NaN" max="NaN"/>
          <dgm:rule type="primFontSz" val="18" fact="NaN" max="NaN"/>
          <dgm:rule type="h" val="NaN" fact="1.5" max="NaN"/>
          <dgm:rule type="primFontSz" val="11" fact="NaN" max="NaN"/>
          <dgm:rule type="h" val="INF" fact="NaN" max="NaN"/>
        </dgm:ruleLst>
      </dgm:layoutNode>
      <dgm:forEach name="sibTransForEach" axis="followSib" ptType="sibTrans" cnt="1">
        <dgm:layoutNode name="sibTransSpacerBeforeConnector" styleLbl="node1">
          <dgm:alg type="sp"/>
          <dgm:shape xmlns:r="http://schemas.openxmlformats.org/officeDocument/2006/relationships" r:blip="">
            <dgm:adjLst/>
          </dgm:shape>
          <dgm:constrLst>
            <dgm:constr type="w" val="4.5"/>
          </dgm:constrLst>
          <dgm:presOf/>
          <dgm:ruleLst>
            <dgm:rule type="w" val="4.5" fact="NaN" max="NaN"/>
          </dgm:ruleLst>
        </dgm:layoutNode>
        <dgm:layoutNode name="sibTrans" styleLbl="node1">
          <dgm:alg type="sp"/>
          <dgm:shape xmlns:r="http://schemas.openxmlformats.org/officeDocument/2006/relationships" type="rightArrow" r:blip="">
            <dgm:adjLst>
              <dgm:adj idx="1" val="0.5"/>
            </dgm:adjLst>
          </dgm:shape>
          <dgm:presOf axis="self"/>
          <dgm:constrLst>
            <dgm:constr type="h" val="6.75"/>
          </dgm:constrLst>
          <dgm:ruleLst>
            <dgm:rule type="h" val="6.75" fact="NaN" max="NaN"/>
            <dgm:rule type="w" val="8.75" fact="NaN" max="NaN"/>
          </dgm:ruleLst>
        </dgm:layoutNode>
        <dgm:layoutNode name="sibTransSpacerAfterConnector">
          <dgm:alg type="sp"/>
          <dgm:shape xmlns:r="http://schemas.openxmlformats.org/officeDocument/2006/relationships" r:blip="">
            <dgm:adjLst/>
          </dgm:shape>
          <dgm:constrLst>
            <dgm:constr type="w" val="4.5"/>
          </dgm:constrLst>
          <dgm:presOf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6/7/layout/BasicProcessNew">
  <dgm:title val="Basic Process New"/>
  <dgm:desc val=""/>
  <dgm:catLst>
    <dgm:cat type="process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fact="0.15"/>
      <dgm:constr type="h" for="ch" forName="sibTrans" op="equ"/>
    </dgm:constrLst>
    <dgm:ruleLst>
      <dgm:rule type="h" for="ch" forName="sibTrans" val="6.75" fact="NaN" max="NaN"/>
      <dgm:rule type="w" for="ch" forName="sibTrans" val="8.75" fact="NaN" max="NaN"/>
    </dgm:ruleLst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lMarg" val="12"/>
          <dgm:constr type="rMarg" val="12"/>
          <dgm:constr type="tMarg" val="12"/>
          <dgm:constr type="bMarg" val="12"/>
        </dgm:constrLst>
        <dgm:ruleLst>
          <dgm:rule type="primFontSz" val="11" fact="NaN" max="NaN"/>
          <dgm:rule type="primFontSz" val="18" fact="NaN" max="NaN"/>
          <dgm:rule type="h" val="NaN" fact="1.5" max="NaN"/>
          <dgm:rule type="primFontSz" val="11" fact="NaN" max="NaN"/>
          <dgm:rule type="h" val="INF" fact="NaN" max="NaN"/>
        </dgm:ruleLst>
      </dgm:layoutNode>
      <dgm:forEach name="sibTransForEach" axis="followSib" ptType="sibTrans" cnt="1">
        <dgm:layoutNode name="sibTransSpacerBeforeConnector" styleLbl="node1">
          <dgm:alg type="sp"/>
          <dgm:shape xmlns:r="http://schemas.openxmlformats.org/officeDocument/2006/relationships" r:blip="">
            <dgm:adjLst/>
          </dgm:shape>
          <dgm:constrLst>
            <dgm:constr type="w" val="4.5"/>
          </dgm:constrLst>
          <dgm:presOf/>
          <dgm:ruleLst>
            <dgm:rule type="w" val="4.5" fact="NaN" max="NaN"/>
          </dgm:ruleLst>
        </dgm:layoutNode>
        <dgm:layoutNode name="sibTrans" styleLbl="node1">
          <dgm:alg type="sp"/>
          <dgm:shape xmlns:r="http://schemas.openxmlformats.org/officeDocument/2006/relationships" type="rightArrow" r:blip="">
            <dgm:adjLst>
              <dgm:adj idx="1" val="0.5"/>
            </dgm:adjLst>
          </dgm:shape>
          <dgm:presOf axis="self"/>
          <dgm:constrLst>
            <dgm:constr type="h" val="6.75"/>
          </dgm:constrLst>
          <dgm:ruleLst>
            <dgm:rule type="h" val="6.75" fact="NaN" max="NaN"/>
            <dgm:rule type="w" val="8.75" fact="NaN" max="NaN"/>
          </dgm:ruleLst>
        </dgm:layoutNode>
        <dgm:layoutNode name="sibTransSpacerAfterConnector">
          <dgm:alg type="sp"/>
          <dgm:shape xmlns:r="http://schemas.openxmlformats.org/officeDocument/2006/relationships" r:blip="">
            <dgm:adjLst/>
          </dgm:shape>
          <dgm:constrLst>
            <dgm:constr type="w" val="4.5"/>
          </dgm:constrLst>
          <dgm:presOf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16T08:37:37.09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EEFF2B-0721-7148-92D1-1650B5B78E9F}" type="datetimeFigureOut">
              <a:rPr lang="pl-PL" smtClean="0"/>
              <a:t>2026-06-19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2B4DB-5212-AD42-B2C1-BD19AC94D45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2773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ymbol zastępczy obrazu slajdu 1">
            <a:extLst>
              <a:ext uri="{FF2B5EF4-FFF2-40B4-BE49-F238E27FC236}">
                <a16:creationId xmlns:a16="http://schemas.microsoft.com/office/drawing/2014/main" id="{BAEE2547-540A-1C34-FE42-74B7256CA3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Symbol zastępczy notatek 2">
            <a:extLst>
              <a:ext uri="{FF2B5EF4-FFF2-40B4-BE49-F238E27FC236}">
                <a16:creationId xmlns:a16="http://schemas.microsoft.com/office/drawing/2014/main" id="{DDF80B94-0AD1-674B-9CD7-B6303076AB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 sz="1100" dirty="0"/>
          </a:p>
        </p:txBody>
      </p:sp>
      <p:sp>
        <p:nvSpPr>
          <p:cNvPr id="18436" name="Symbol zastępczy numeru slajdu 3">
            <a:extLst>
              <a:ext uri="{FF2B5EF4-FFF2-40B4-BE49-F238E27FC236}">
                <a16:creationId xmlns:a16="http://schemas.microsoft.com/office/drawing/2014/main" id="{B1643D38-FEB1-BF10-7F1F-D0C9BA7904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B3A1AAAA-A27A-45D8-A6BC-60C8906F3B44}" type="slidenum">
              <a:rPr lang="pl-PL" altLang="pl-PL" smtClean="0"/>
              <a:pPr/>
              <a:t>1</a:t>
            </a:fld>
            <a:endParaRPr lang="pl-PL" altLang="pl-P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64759E-ABED-697E-C4EE-5C2609FDA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9D4E43C0-BE8D-D043-A9D5-782A96A705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C895E45A-A91D-D007-ECA1-BA91EAD147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="1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02A9C98-5EBC-61CC-EB72-98816C718D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4018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81559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51BC24-18F2-6824-7698-E61E503404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89F3FC52-D29F-995A-1CB2-50DF3BE153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58CCB121-4EB7-8228-1166-8E6F24FD43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 dirty="0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2ECD282B-1B23-E7DD-92D8-B1D2F0D5C0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12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2227224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547372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240432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90B4B7-A3FC-B301-0AC7-54BC54A686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E70F71D9-4FA5-AA1F-B5B2-FAB464CFF1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8CEE31D1-047F-C6E6-B6F4-2C4D1BDDE7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altLang="pl-PL" b="1" dirty="0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F1216214-CE84-4ED5-EE29-0AD5F6F50A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15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6315159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AB66CD-EBDD-1403-22A2-B736A374FE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716520E8-E8DB-EA3F-735C-282CECB4BF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EBA920F0-B7F9-703F-865C-9E91459CEC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4832CC4-A4A7-B856-A6A2-D840A37B14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551171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E2D87E-D5B9-E1EA-0468-1319E6DF1A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676C1F4C-2E4E-7D77-D045-C9F8295CC4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58015894-7F98-141A-0475-93840C70F6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C428C26-9F08-4926-C9B2-9994464218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760675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D87819-9434-3615-1DF7-74EC0D3C0F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23038BE4-7551-3C2A-E9C0-446EA094B8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87E6B20A-971F-AD06-1802-3386FB8D6D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l-PL" b="1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9576E5E-ADAF-BC1D-39C1-D95B9B0A49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157531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753380-359A-13F0-7ED1-F8330F6A26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EA7C04A9-2E5C-D36D-7CB0-530A696A45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A58E2843-F4D4-BC65-7776-09C5A0C82A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916E848-598D-17A0-3FC7-3E90FF541B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23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1CE00E4B-06E8-CA22-6CA9-91412C38A7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1CC7A0D8-7360-61B8-B2E9-95D2A87906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 dirty="0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C1649422-4C98-AD8A-824F-08C7B1149C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2</a:t>
            </a:fld>
            <a:endParaRPr lang="pl-PL" altLang="pl-PL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09474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334003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79F261-8CDF-17C1-8968-CECAD8307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2AB921C9-E2BB-1115-C8E4-8B990A441D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956A8BCB-6B4F-99F9-86E0-4792147553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020837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66442F-F2AC-8B04-1C3C-76555BA073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8C32B45F-ADD5-E9C1-2AB3-452E9390DC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9238FE27-80A8-3C11-D611-930B48B460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92C73CB-0D3C-593C-7754-840CD828B6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4810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20727-A6E4-EEBE-9C76-49BC0E2AEA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571EFC64-F1CD-6C2A-FD26-5E76F75503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46D503B1-A5ED-9EDB-F912-EC6DAF8A32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2ABF3E8-929E-0A6A-B5C8-5C76804E2A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4540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1BBF9D-6B3F-048A-D412-7BE7126458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10671FFE-818E-4C12-72AE-6E5BED3048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6A3F0E2C-0BC0-2EC0-B5D1-AFBB539E16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 dirty="0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225F9277-57CB-A4EF-9975-6EA3250060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25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3100122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7FBCE6-C5C6-5E46-3DC9-CFA74D5DB7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4989B6FB-E604-0DD6-0047-C45383F72B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E770D47C-2647-1D6B-9908-74A41DEEE1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 dirty="0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EB633591-0935-211F-1BD5-D04FDA4E9C5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26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1515757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C1B2B0-96A7-0534-C301-BEE7F57B99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674B11CA-FF47-0D69-1648-4577440B46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E16D62E6-00C1-9804-D7F5-789313DFF7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A3BECB8-9E2F-4ADF-E7A2-70B663F885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111583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E6516-3FFE-DCAD-DB2E-F07D885E0B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E52B6279-AD70-B825-8811-736366B95C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21F613BE-F2B1-B5EE-00CF-5C649672F5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59BD90B-003D-F7B8-4E5A-72779DE4C6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1755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4143F1-237E-F925-E1D5-37E7D0698B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5F0B1604-716A-8F9F-44C7-2353FC94A7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38547757-E9C6-4623-55A8-F7C7C2A5FA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67D4405-11A5-3D4E-3881-046F090624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80307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1CE00E4B-06E8-CA22-6CA9-91412C38A7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1CC7A0D8-7360-61B8-B2E9-95D2A87906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altLang="pl-PL" sz="1400" b="1" dirty="0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C1649422-4C98-AD8A-824F-08C7B1149C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3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58834499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FA799-A3B7-B124-853F-2E5D9E15F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4253E100-0D41-C596-684B-A59ED162D4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89FB1658-761E-1125-9746-233297560A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5F611E3-699B-7152-9656-899C2A0BA5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30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3348802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6CA4E6-DC36-09D2-0614-86F0E39CE0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BF966F46-6735-C25F-66EE-2F6770C45F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41A9A271-0A4B-9531-2D86-85B63790D4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02685FB-DD79-9DC5-EDF9-98F65E93B0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31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2792041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7D8C6B-E7FB-9A57-986C-DC98E7EC68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4673B1D3-308A-DB1F-CB70-3B646EC397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4EC85436-F1D9-21DA-5618-4042879EDC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520C6D0-B957-C189-0B68-FC562BB06D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32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4373782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F2EFB9-C063-E4BF-DA6A-710D075DC5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B0ABC189-1E4A-E1CD-695D-413B018BBE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FDD6B080-91A8-BCFD-CEEB-49DB3BFB50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14E6E95-53F8-BF9E-EAD7-63816F96DC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33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776526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DB4700-6EEF-955F-F89A-193BA9D3AC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737E7F14-FA3C-54E2-D3CB-38DAEBAD09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DF59549C-A3DD-F347-5B62-0538FB2B7D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9098B61-115D-0FB9-F856-DC18EDC845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35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1416633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C6A2EC-2AB9-33F9-02D6-6AA7AFE6DA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E128B1D5-2A67-A6C3-FCDD-346FC42741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8DC493B9-B4E0-DAD7-72AE-6C920CF597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C902439-8A3D-4D56-2C52-D1390A8199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25407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B05D18-B902-3F4C-6693-2329055641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7C2433BB-BCBC-415F-F171-FB03848823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368D8537-365B-3EF5-6A3A-280226230E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6D488B4-0DF3-BA0A-54A1-C718037802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57017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05B52F-2489-8377-18E9-22C9881ED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5DE1ABA0-C1CF-6000-1AC6-6D9568DB8F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7FCF5488-E00C-CEAC-5E56-1EA301BB8F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l-PL" dirty="0"/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0892482-ADFA-18FA-95F0-F17497B5A9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1134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13F1D9-9B77-0A0C-37E7-E54355C0A0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660AB7A4-BDAF-D224-5BAB-22D8F19B93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CC4DA55B-C79A-4F11-1782-84F137E1C6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C88734F-30D4-BA77-1138-527D05047B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58497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19E038-36AB-F5BF-6424-D54462D62D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7DA88929-2843-CFBE-6C60-06C1A68DC7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E79A986F-A755-3320-225D-A7BD5336C6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8B784C1-2DFB-47FE-FACC-D18A872A74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1726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867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F264D1-E42F-1EE5-F2F3-DCA7588FF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D0F05907-F92E-7827-B97D-C760F96FB0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EC0F4106-A74E-9FD8-1956-3D88889070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01D7B07-9CED-8965-A0A9-C72363EBD5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83798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l-PL" b="1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0F54BB-6727-475F-9FD5-ED33A44F2811}" type="slidenum">
              <a:rPr lang="pl-PL" altLang="pl-PL" smtClean="0"/>
              <a:pPr>
                <a:defRPr/>
              </a:pPr>
              <a:t>42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70071004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="1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0F54BB-6727-475F-9FD5-ED33A44F2811}" type="slidenum">
              <a:rPr lang="pl-PL" altLang="pl-PL" smtClean="0"/>
              <a:pPr>
                <a:defRPr/>
              </a:pPr>
              <a:t>43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9633609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0F54BB-6727-475F-9FD5-ED33A44F2811}" type="slidenum">
              <a:rPr lang="pl-PL" altLang="pl-PL" smtClean="0"/>
              <a:pPr>
                <a:defRPr/>
              </a:pPr>
              <a:t>44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51027064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ymbol zastępczy obrazu slajdu 1">
            <a:extLst>
              <a:ext uri="{FF2B5EF4-FFF2-40B4-BE49-F238E27FC236}">
                <a16:creationId xmlns:a16="http://schemas.microsoft.com/office/drawing/2014/main" id="{466BD8E8-B3B3-7AB7-A7D9-28512CC473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Symbol zastępczy notatek 2">
            <a:extLst>
              <a:ext uri="{FF2B5EF4-FFF2-40B4-BE49-F238E27FC236}">
                <a16:creationId xmlns:a16="http://schemas.microsoft.com/office/drawing/2014/main" id="{4ECC5434-4ECC-331F-C4CA-9B68E47CD8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75780" name="Symbol zastępczy numeru slajdu 3">
            <a:extLst>
              <a:ext uri="{FF2B5EF4-FFF2-40B4-BE49-F238E27FC236}">
                <a16:creationId xmlns:a16="http://schemas.microsoft.com/office/drawing/2014/main" id="{092FFC74-E949-55C8-0CF9-F6786888A3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96D3F3AB-27F5-4E4A-B72A-414B2435B818}" type="slidenum">
              <a:rPr lang="pl-PL" altLang="pl-PL" smtClean="0"/>
              <a:pPr/>
              <a:t>45</a:t>
            </a:fld>
            <a:endParaRPr lang="pl-PL" altLang="pl-P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249550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616485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108695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A8DFB0-2E45-F9BD-B44F-2479E050FF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89A1488F-1C83-D07C-72A4-2B3DCD18E0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95DA4EAA-D37B-0939-20EC-9AAC89C575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6EDAC86-43A3-ACC5-A0D6-574F2A170F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0441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33063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image" Target="../media/image4.png"/><Relationship Id="rId16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 (dług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A63EBD56-4A88-4F5C-BEAF-A33740721C44}"/>
              </a:ext>
            </a:extLst>
          </p:cNvPr>
          <p:cNvSpPr/>
          <p:nvPr userDrawn="1"/>
        </p:nvSpPr>
        <p:spPr>
          <a:xfrm>
            <a:off x="1290469" y="1973819"/>
            <a:ext cx="10860206" cy="4326381"/>
          </a:xfrm>
          <a:prstGeom prst="rect">
            <a:avLst/>
          </a:prstGeom>
          <a:solidFill>
            <a:srgbClr val="A6D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48CDFE25-4437-7188-EA7B-7D9DAD502275}"/>
              </a:ext>
            </a:extLst>
          </p:cNvPr>
          <p:cNvSpPr/>
          <p:nvPr userDrawn="1"/>
        </p:nvSpPr>
        <p:spPr>
          <a:xfrm>
            <a:off x="2" y="0"/>
            <a:ext cx="6267903" cy="26939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pic>
        <p:nvPicPr>
          <p:cNvPr id="13" name="Obraz 12" descr="Obraz zawierający tekst&#10;&#10;Opis wygenerowany automatycznie">
            <a:extLst>
              <a:ext uri="{FF2B5EF4-FFF2-40B4-BE49-F238E27FC236}">
                <a16:creationId xmlns:a16="http://schemas.microsoft.com/office/drawing/2014/main" id="{49D1ECBE-9DB2-9B2A-CE8F-84EF95EA48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654" y="1973818"/>
            <a:ext cx="4976807" cy="720090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2B41AD81-079D-B212-C8B7-9A9D3BEE517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33" y="540402"/>
            <a:ext cx="1357577" cy="1080000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0A433181-6EED-44B3-4822-4AF9E6BA906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008" y="540402"/>
            <a:ext cx="1357577" cy="108000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276322E5-6025-7EA2-67FB-9F57E921005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784" y="540402"/>
            <a:ext cx="1357577" cy="108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42069" y="3059114"/>
            <a:ext cx="9955708" cy="1107677"/>
          </a:xfrm>
        </p:spPr>
        <p:txBody>
          <a:bodyPr anchor="t" anchorCtr="0">
            <a:normAutofit/>
          </a:bodyPr>
          <a:lstStyle>
            <a:lvl1pPr algn="l">
              <a:lnSpc>
                <a:spcPts val="4000"/>
              </a:lnSpc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42083" y="4861794"/>
            <a:ext cx="9955610" cy="1080000"/>
          </a:xfrm>
        </p:spPr>
        <p:txBody>
          <a:bodyPr>
            <a:normAutofit/>
          </a:bodyPr>
          <a:lstStyle>
            <a:lvl1pPr marL="0" indent="0" algn="l">
              <a:lnSpc>
                <a:spcPts val="3500"/>
              </a:lnSpc>
              <a:buNone/>
              <a:defRPr sz="2800" b="1">
                <a:solidFill>
                  <a:schemeClr val="tx2"/>
                </a:solidFill>
              </a:defRPr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886875" y="540402"/>
            <a:ext cx="2262432" cy="349114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800"/>
              </a:lnSpc>
              <a:defRPr sz="14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D2A3D249-6366-4532-95C2-9DDC07D17B44}" type="datetime1">
              <a:rPr lang="pl-PL" smtClean="0"/>
              <a:t>2026-06-19</a:t>
            </a:fld>
            <a:endParaRPr lang="pl-PL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500FFCFA-D3A4-40A4-E76C-99575547246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57" y="6371047"/>
            <a:ext cx="2037946" cy="949192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DC91A070-16DB-C0E1-0B7B-93924541A6E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018" y="6371047"/>
            <a:ext cx="3310188" cy="949192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AB280FEF-799B-B9CA-10D2-815DA71DA23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546" y="6370379"/>
            <a:ext cx="2815428" cy="95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7672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3" userDrawn="1">
          <p15:clr>
            <a:srgbClr val="FBAE40"/>
          </p15:clr>
        </p15:guide>
        <p15:guide id="2" orient="horz" pos="113" userDrawn="1">
          <p15:clr>
            <a:srgbClr val="FBAE40"/>
          </p15:clr>
        </p15:guide>
        <p15:guide id="3" orient="horz" pos="2381" userDrawn="1">
          <p15:clr>
            <a:srgbClr val="FBAE40"/>
          </p15:clr>
        </p15:guide>
        <p15:guide id="4" orient="horz" pos="340" userDrawn="1">
          <p15:clr>
            <a:srgbClr val="FBAE40"/>
          </p15:clr>
        </p15:guide>
        <p15:guide id="5" orient="horz" pos="567" userDrawn="1">
          <p15:clr>
            <a:srgbClr val="FBAE40"/>
          </p15:clr>
        </p15:guide>
        <p15:guide id="6" orient="horz" pos="794" userDrawn="1">
          <p15:clr>
            <a:srgbClr val="FBAE40"/>
          </p15:clr>
        </p15:guide>
        <p15:guide id="7" orient="horz" pos="1020" userDrawn="1">
          <p15:clr>
            <a:srgbClr val="FBAE40"/>
          </p15:clr>
        </p15:guide>
        <p15:guide id="8" orient="horz" pos="1247" userDrawn="1">
          <p15:clr>
            <a:srgbClr val="FBAE40"/>
          </p15:clr>
        </p15:guide>
        <p15:guide id="9" orient="horz" pos="1474" userDrawn="1">
          <p15:clr>
            <a:srgbClr val="FBAE40"/>
          </p15:clr>
        </p15:guide>
        <p15:guide id="10" orient="horz" pos="1701" userDrawn="1">
          <p15:clr>
            <a:srgbClr val="FBAE40"/>
          </p15:clr>
        </p15:guide>
        <p15:guide id="11" orient="horz" pos="1927" userDrawn="1">
          <p15:clr>
            <a:srgbClr val="FBAE40"/>
          </p15:clr>
        </p15:guide>
        <p15:guide id="12" orient="horz" pos="2154" userDrawn="1">
          <p15:clr>
            <a:srgbClr val="FBAE40"/>
          </p15:clr>
        </p15:guide>
        <p15:guide id="13" orient="horz" pos="2608" userDrawn="1">
          <p15:clr>
            <a:srgbClr val="FBAE40"/>
          </p15:clr>
        </p15:guide>
        <p15:guide id="14" orient="horz" pos="2835" userDrawn="1">
          <p15:clr>
            <a:srgbClr val="FBAE40"/>
          </p15:clr>
        </p15:guide>
        <p15:guide id="15" orient="horz" pos="3061" userDrawn="1">
          <p15:clr>
            <a:srgbClr val="FBAE40"/>
          </p15:clr>
        </p15:guide>
        <p15:guide id="16" orient="horz" pos="3288" userDrawn="1">
          <p15:clr>
            <a:srgbClr val="FBAE40"/>
          </p15:clr>
        </p15:guide>
        <p15:guide id="17" orient="horz" pos="3515" userDrawn="1">
          <p15:clr>
            <a:srgbClr val="FBAE40"/>
          </p15:clr>
        </p15:guide>
        <p15:guide id="18" orient="horz" pos="3742" userDrawn="1">
          <p15:clr>
            <a:srgbClr val="FBAE40"/>
          </p15:clr>
        </p15:guide>
        <p15:guide id="19" orient="horz" pos="3968" userDrawn="1">
          <p15:clr>
            <a:srgbClr val="FBAE40"/>
          </p15:clr>
        </p15:guide>
        <p15:guide id="20" orient="horz" pos="4195" userDrawn="1">
          <p15:clr>
            <a:srgbClr val="FBAE40"/>
          </p15:clr>
        </p15:guide>
        <p15:guide id="21" orient="horz" pos="4422" userDrawn="1">
          <p15:clr>
            <a:srgbClr val="FBAE40"/>
          </p15:clr>
        </p15:guide>
        <p15:guide id="22" orient="horz" pos="4649" userDrawn="1">
          <p15:clr>
            <a:srgbClr val="FBAE40"/>
          </p15:clr>
        </p15:guide>
        <p15:guide id="23" pos="527" userDrawn="1">
          <p15:clr>
            <a:srgbClr val="FBAE40"/>
          </p15:clr>
        </p15:guide>
        <p15:guide id="24" pos="812" userDrawn="1">
          <p15:clr>
            <a:srgbClr val="FBAE40"/>
          </p15:clr>
        </p15:guide>
        <p15:guide id="25" pos="1097" userDrawn="1">
          <p15:clr>
            <a:srgbClr val="FBAE40"/>
          </p15:clr>
        </p15:guide>
        <p15:guide id="26" pos="1383" userDrawn="1">
          <p15:clr>
            <a:srgbClr val="FBAE40"/>
          </p15:clr>
        </p15:guide>
        <p15:guide id="27" pos="1668" userDrawn="1">
          <p15:clr>
            <a:srgbClr val="FBAE40"/>
          </p15:clr>
        </p15:guide>
        <p15:guide id="28" pos="1952" userDrawn="1">
          <p15:clr>
            <a:srgbClr val="FBAE40"/>
          </p15:clr>
        </p15:guide>
        <p15:guide id="29" pos="2237" userDrawn="1">
          <p15:clr>
            <a:srgbClr val="FBAE40"/>
          </p15:clr>
        </p15:guide>
        <p15:guide id="30" pos="2523" userDrawn="1">
          <p15:clr>
            <a:srgbClr val="FBAE40"/>
          </p15:clr>
        </p15:guide>
        <p15:guide id="31" pos="2808" userDrawn="1">
          <p15:clr>
            <a:srgbClr val="FBAE40"/>
          </p15:clr>
        </p15:guide>
        <p15:guide id="32" pos="3092" userDrawn="1">
          <p15:clr>
            <a:srgbClr val="FBAE40"/>
          </p15:clr>
        </p15:guide>
        <p15:guide id="33" pos="3378" userDrawn="1">
          <p15:clr>
            <a:srgbClr val="FBAE40"/>
          </p15:clr>
        </p15:guide>
        <p15:guide id="34" pos="3663" userDrawn="1">
          <p15:clr>
            <a:srgbClr val="FBAE40"/>
          </p15:clr>
        </p15:guide>
        <p15:guide id="35" pos="3948" userDrawn="1">
          <p15:clr>
            <a:srgbClr val="FBAE40"/>
          </p15:clr>
        </p15:guide>
        <p15:guide id="36" pos="4234" userDrawn="1">
          <p15:clr>
            <a:srgbClr val="FBAE40"/>
          </p15:clr>
        </p15:guide>
        <p15:guide id="37" pos="4518" userDrawn="1">
          <p15:clr>
            <a:srgbClr val="FBAE40"/>
          </p15:clr>
        </p15:guide>
        <p15:guide id="38" pos="4803" userDrawn="1">
          <p15:clr>
            <a:srgbClr val="FBAE40"/>
          </p15:clr>
        </p15:guide>
        <p15:guide id="39" pos="5088" userDrawn="1">
          <p15:clr>
            <a:srgbClr val="FBAE40"/>
          </p15:clr>
        </p15:guide>
        <p15:guide id="40" pos="5374" userDrawn="1">
          <p15:clr>
            <a:srgbClr val="FBAE40"/>
          </p15:clr>
        </p15:guide>
        <p15:guide id="41" pos="5658" userDrawn="1">
          <p15:clr>
            <a:srgbClr val="FBAE40"/>
          </p15:clr>
        </p15:guide>
        <p15:guide id="42" pos="5943" userDrawn="1">
          <p15:clr>
            <a:srgbClr val="FBAE40"/>
          </p15:clr>
        </p15:guide>
        <p15:guide id="43" pos="6229" userDrawn="1">
          <p15:clr>
            <a:srgbClr val="FBAE40"/>
          </p15:clr>
        </p15:guide>
        <p15:guide id="44" pos="6514" userDrawn="1">
          <p15:clr>
            <a:srgbClr val="FBAE40"/>
          </p15:clr>
        </p15:guide>
        <p15:guide id="45" pos="6798" userDrawn="1">
          <p15:clr>
            <a:srgbClr val="FBAE40"/>
          </p15:clr>
        </p15:guide>
        <p15:guide id="46" pos="7083" userDrawn="1">
          <p15:clr>
            <a:srgbClr val="FBAE40"/>
          </p15:clr>
        </p15:guide>
        <p15:guide id="47" pos="7369" userDrawn="1">
          <p15:clr>
            <a:srgbClr val="FBAE40"/>
          </p15:clr>
        </p15:guide>
        <p15:guide id="48" pos="7654" userDrawn="1">
          <p15:clr>
            <a:srgbClr val="FBAE40"/>
          </p15:clr>
        </p15:guide>
        <p15:guide id="49" pos="7939" userDrawn="1">
          <p15:clr>
            <a:srgbClr val="FBAE40"/>
          </p15:clr>
        </p15:guide>
        <p15:guide id="50" pos="8223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końc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F8E39A3A-22D6-B8ED-2F58-16F69704FFAA}"/>
              </a:ext>
            </a:extLst>
          </p:cNvPr>
          <p:cNvSpPr/>
          <p:nvPr userDrawn="1"/>
        </p:nvSpPr>
        <p:spPr>
          <a:xfrm>
            <a:off x="3099031" y="4500563"/>
            <a:ext cx="10340745" cy="17996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11" name="Symbol zastępczy obrazu 10">
            <a:extLst>
              <a:ext uri="{FF2B5EF4-FFF2-40B4-BE49-F238E27FC236}">
                <a16:creationId xmlns:a16="http://schemas.microsoft.com/office/drawing/2014/main" id="{A760FD32-D539-3290-0E5F-1B5EF08EB2F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89102" y="0"/>
            <a:ext cx="10861573" cy="5221288"/>
          </a:xfrm>
          <a:custGeom>
            <a:avLst/>
            <a:gdLst>
              <a:gd name="connsiteX0" fmla="*/ 0 w 8640763"/>
              <a:gd name="connsiteY0" fmla="*/ 0 h 5221288"/>
              <a:gd name="connsiteX1" fmla="*/ 8640763 w 8640763"/>
              <a:gd name="connsiteY1" fmla="*/ 0 h 5221288"/>
              <a:gd name="connsiteX2" fmla="*/ 8640763 w 8640763"/>
              <a:gd name="connsiteY2" fmla="*/ 4500563 h 5221288"/>
              <a:gd name="connsiteX3" fmla="*/ 1439863 w 8640763"/>
              <a:gd name="connsiteY3" fmla="*/ 4500563 h 5221288"/>
              <a:gd name="connsiteX4" fmla="*/ 1439863 w 8640763"/>
              <a:gd name="connsiteY4" fmla="*/ 5221288 h 5221288"/>
              <a:gd name="connsiteX5" fmla="*/ 0 w 8640763"/>
              <a:gd name="connsiteY5" fmla="*/ 5221288 h 522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40763" h="5221288">
                <a:moveTo>
                  <a:pt x="0" y="0"/>
                </a:moveTo>
                <a:lnTo>
                  <a:pt x="8640763" y="0"/>
                </a:lnTo>
                <a:lnTo>
                  <a:pt x="8640763" y="4500563"/>
                </a:lnTo>
                <a:lnTo>
                  <a:pt x="1439863" y="4500563"/>
                </a:lnTo>
                <a:lnTo>
                  <a:pt x="1439863" y="5221288"/>
                </a:lnTo>
                <a:lnTo>
                  <a:pt x="0" y="52212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3B4B8A84-3D08-244B-BF5B-6E361D1A74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027" y="4500563"/>
            <a:ext cx="4976807" cy="7200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C3C397EF-E780-3941-A190-8FF660EE9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2012" y="5593629"/>
            <a:ext cx="9502629" cy="705572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pic>
        <p:nvPicPr>
          <p:cNvPr id="8" name="Obraz 7" descr="znak Funduszy Europejskich">
            <a:extLst>
              <a:ext uri="{FF2B5EF4-FFF2-40B4-BE49-F238E27FC236}">
                <a16:creationId xmlns:a16="http://schemas.microsoft.com/office/drawing/2014/main" id="{BFD80FA4-66E0-3049-A92A-085F431CEB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57" y="6371047"/>
            <a:ext cx="2037946" cy="949192"/>
          </a:xfrm>
          <a:prstGeom prst="rect">
            <a:avLst/>
          </a:prstGeom>
        </p:spPr>
      </p:pic>
      <p:pic>
        <p:nvPicPr>
          <p:cNvPr id="9" name="Obraz 8" descr="flaga Unii Europejskie z dopiskiem dofinansowane przez Unię Europejską">
            <a:extLst>
              <a:ext uri="{FF2B5EF4-FFF2-40B4-BE49-F238E27FC236}">
                <a16:creationId xmlns:a16="http://schemas.microsoft.com/office/drawing/2014/main" id="{695F0183-048A-AF46-A850-8C265BFACC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018" y="6371047"/>
            <a:ext cx="3310188" cy="949192"/>
          </a:xfrm>
          <a:prstGeom prst="rect">
            <a:avLst/>
          </a:prstGeom>
        </p:spPr>
      </p:pic>
      <p:pic>
        <p:nvPicPr>
          <p:cNvPr id="10" name="Obraz 9" descr="barwy RP">
            <a:extLst>
              <a:ext uri="{FF2B5EF4-FFF2-40B4-BE49-F238E27FC236}">
                <a16:creationId xmlns:a16="http://schemas.microsoft.com/office/drawing/2014/main" id="{875F5C9C-57CB-134D-A405-3BC05A23D85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546" y="6370379"/>
            <a:ext cx="2815428" cy="95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084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Układ niestandardow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0D0B0C3-835D-D0D0-D9E9-7D74C49867E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3439775" cy="1071954"/>
          </a:xfrm>
          <a:prstGeom prst="rect">
            <a:avLst/>
          </a:prstGeom>
          <a:blipFill dpi="0" rotWithShape="1">
            <a:blip r:embed="rId2" cstate="screen">
              <a:alphaModFix am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1" t="1"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0C2B6C37-DB7E-A276-A874-09F3C035FEE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98684" y="2149499"/>
            <a:ext cx="11606129" cy="414391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181430" indent="-181430">
              <a:lnSpc>
                <a:spcPct val="100000"/>
              </a:lnSpc>
              <a:spcBef>
                <a:spcPts val="0"/>
              </a:spcBef>
              <a:buNone/>
              <a:defRPr sz="4630" b="1" i="0" cap="all" spc="55" baseline="0">
                <a:latin typeface="+mj-lt"/>
                <a:cs typeface="Poppins" pitchFamily="2" charset="77"/>
              </a:defRPr>
            </a:lvl1pPr>
          </a:lstStyle>
          <a:p>
            <a:pPr lvl="0"/>
            <a:r>
              <a:rPr lang="en-US" dirty="0"/>
              <a:t>Click to add Quote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D87E2B3-5FE0-798D-4C40-E2716319B6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9193" y="1266260"/>
            <a:ext cx="11625619" cy="786087"/>
          </a:xfrm>
        </p:spPr>
        <p:txBody>
          <a:bodyPr>
            <a:normAutofit/>
          </a:bodyPr>
          <a:lstStyle>
            <a:lvl1pPr>
              <a:defRPr sz="3527">
                <a:solidFill>
                  <a:schemeClr val="accent6"/>
                </a:solidFill>
              </a:defRPr>
            </a:lvl1pPr>
          </a:lstStyle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0630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with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0824" y="907161"/>
            <a:ext cx="6763567" cy="1259946"/>
          </a:xfrm>
        </p:spPr>
        <p:txBody>
          <a:bodyPr anchor="b"/>
          <a:lstStyle/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900963" y="2267905"/>
            <a:ext cx="6763567" cy="400228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984"/>
            </a:lvl1pPr>
            <a:lvl2pPr marL="251986" indent="0">
              <a:buNone/>
              <a:defRPr sz="1764"/>
            </a:lvl2pPr>
            <a:lvl3pPr marL="503972" indent="0">
              <a:buNone/>
              <a:defRPr sz="1543"/>
            </a:lvl3pPr>
            <a:lvl4pPr marL="755957" indent="0">
              <a:buNone/>
              <a:defRPr sz="1323"/>
            </a:lvl4pPr>
            <a:lvl5pPr marL="1007943" indent="0">
              <a:buNone/>
              <a:defRPr sz="121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57943" y="0"/>
            <a:ext cx="5281832" cy="6958377"/>
          </a:xfrm>
          <a:prstGeom prst="rect">
            <a:avLst/>
          </a:prstGeom>
          <a:blipFill dpi="0" rotWithShape="1">
            <a:blip r:embed="rId2" cstate="screen">
              <a:alphaModFix am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33388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2B7AEFB8-6E49-EE03-C048-46375D5DE591}"/>
              </a:ext>
            </a:extLst>
          </p:cNvPr>
          <p:cNvSpPr txBox="1"/>
          <p:nvPr userDrawn="1"/>
        </p:nvSpPr>
        <p:spPr>
          <a:xfrm>
            <a:off x="-918668" y="3870214"/>
            <a:ext cx="67915" cy="2714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3597" tIns="33597" rIns="33597" bIns="33597" numCol="1" spcCol="38100" rtlCol="0" anchor="t">
            <a:spAutoFit/>
          </a:bodyPr>
          <a:lstStyle/>
          <a:p>
            <a:pPr marL="0" marR="0" indent="0" algn="l" defTabSz="67199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323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Source Sans Pro Semibold" panose="020B0503030403020204" pitchFamily="34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6553623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Slajd tytułowy (dług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A63EBD56-4A88-4F5C-BEAF-A33740721C44}"/>
              </a:ext>
            </a:extLst>
          </p:cNvPr>
          <p:cNvSpPr/>
          <p:nvPr userDrawn="1"/>
        </p:nvSpPr>
        <p:spPr>
          <a:xfrm>
            <a:off x="1289102" y="1983573"/>
            <a:ext cx="10861573" cy="4316627"/>
          </a:xfrm>
          <a:prstGeom prst="rect">
            <a:avLst/>
          </a:prstGeom>
          <a:solidFill>
            <a:srgbClr val="A6D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48CDFE25-4437-7188-EA7B-7D9DAD502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" y="0"/>
            <a:ext cx="6267903" cy="26939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pic>
        <p:nvPicPr>
          <p:cNvPr id="13" name="Obraz 12" descr="Obraz zawierający tekst&#10;&#10;Opis wygenerowany automatycznie">
            <a:extLst>
              <a:ext uri="{FF2B5EF4-FFF2-40B4-BE49-F238E27FC236}">
                <a16:creationId xmlns:a16="http://schemas.microsoft.com/office/drawing/2014/main" id="{49D1ECBE-9DB2-9B2A-CE8F-84EF95EA48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102" y="1983572"/>
            <a:ext cx="4976807" cy="7200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42069" y="3070227"/>
            <a:ext cx="9955708" cy="1087764"/>
          </a:xfrm>
        </p:spPr>
        <p:txBody>
          <a:bodyPr anchor="t" anchorCtr="0">
            <a:normAutofit/>
          </a:bodyPr>
          <a:lstStyle>
            <a:lvl1pPr algn="l">
              <a:lnSpc>
                <a:spcPts val="4000"/>
              </a:lnSpc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42083" y="4861794"/>
            <a:ext cx="9955610" cy="1080000"/>
          </a:xfrm>
        </p:spPr>
        <p:txBody>
          <a:bodyPr>
            <a:normAutofit/>
          </a:bodyPr>
          <a:lstStyle>
            <a:lvl1pPr marL="0" indent="0" algn="l">
              <a:lnSpc>
                <a:spcPts val="3500"/>
              </a:lnSpc>
              <a:buNone/>
              <a:defRPr sz="2800" b="1">
                <a:solidFill>
                  <a:schemeClr val="tx2"/>
                </a:solidFill>
              </a:defRPr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886875" y="540402"/>
            <a:ext cx="2262432" cy="349114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800"/>
              </a:lnSpc>
              <a:defRPr sz="14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68EEE8EE-D7CF-4F1D-849B-3E54D1DD80B0}" type="datetime1">
              <a:rPr lang="pl-PL" smtClean="0"/>
              <a:t>2026-06-19</a:t>
            </a:fld>
            <a:endParaRPr lang="pl-PL" dirty="0"/>
          </a:p>
        </p:txBody>
      </p:sp>
      <p:pic>
        <p:nvPicPr>
          <p:cNvPr id="8" name="Obraz 7" descr="logo Funduszy Europejskich">
            <a:extLst>
              <a:ext uri="{FF2B5EF4-FFF2-40B4-BE49-F238E27FC236}">
                <a16:creationId xmlns:a16="http://schemas.microsoft.com/office/drawing/2014/main" id="{500FFCFA-D3A4-40A4-E76C-9957554724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57" y="6371047"/>
            <a:ext cx="2037946" cy="949192"/>
          </a:xfrm>
          <a:prstGeom prst="rect">
            <a:avLst/>
          </a:prstGeom>
        </p:spPr>
      </p:pic>
      <p:pic>
        <p:nvPicPr>
          <p:cNvPr id="10" name="Obraz 9" descr="flaga Unii Europejskiej z dopiskiem dofinansowane przez Unię Europejską">
            <a:extLst>
              <a:ext uri="{FF2B5EF4-FFF2-40B4-BE49-F238E27FC236}">
                <a16:creationId xmlns:a16="http://schemas.microsoft.com/office/drawing/2014/main" id="{DC91A070-16DB-C0E1-0B7B-93924541A6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018" y="6371047"/>
            <a:ext cx="3310188" cy="949192"/>
          </a:xfrm>
          <a:prstGeom prst="rect">
            <a:avLst/>
          </a:prstGeom>
        </p:spPr>
      </p:pic>
      <p:pic>
        <p:nvPicPr>
          <p:cNvPr id="12" name="Obraz 11" descr="barwy RP">
            <a:extLst>
              <a:ext uri="{FF2B5EF4-FFF2-40B4-BE49-F238E27FC236}">
                <a16:creationId xmlns:a16="http://schemas.microsoft.com/office/drawing/2014/main" id="{AB280FEF-799B-B9CA-10D2-815DA71DA23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546" y="6370379"/>
            <a:ext cx="2815428" cy="95053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039E0742-6ADE-F448-8437-7F591E1D07F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26" y="1244366"/>
            <a:ext cx="478923" cy="381000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F60567DB-D582-D44E-A6AD-12B2B5F1FE7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140" y="545866"/>
            <a:ext cx="478923" cy="381000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39EEE39C-033E-F640-8C4C-E23D91BEA33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324" y="1244366"/>
            <a:ext cx="478923" cy="381000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C169AC8E-96EA-1048-803E-97D6CEE5E10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159" y="538288"/>
            <a:ext cx="478923" cy="381000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D5D90F56-CFD2-1A40-B479-B556FC2D370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78" y="545866"/>
            <a:ext cx="478923" cy="381000"/>
          </a:xfrm>
          <a:prstGeom prst="rect">
            <a:avLst/>
          </a:prstGeom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48E96C1A-FA5C-A24F-9872-8608B9B3BC4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129" y="1254829"/>
            <a:ext cx="478923" cy="381000"/>
          </a:xfrm>
          <a:prstGeom prst="rect">
            <a:avLst/>
          </a:prstGeom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28B2440F-CBE5-784D-ADC8-E797F64F472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042" y="543567"/>
            <a:ext cx="478923" cy="381000"/>
          </a:xfrm>
          <a:prstGeom prst="rect">
            <a:avLst/>
          </a:prstGeom>
        </p:spPr>
      </p:pic>
      <p:pic>
        <p:nvPicPr>
          <p:cNvPr id="29" name="Obraz 28">
            <a:extLst>
              <a:ext uri="{FF2B5EF4-FFF2-40B4-BE49-F238E27FC236}">
                <a16:creationId xmlns:a16="http://schemas.microsoft.com/office/drawing/2014/main" id="{1C717A0E-10D0-FA43-BF65-49909BDCEAF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087" y="535269"/>
            <a:ext cx="478923" cy="381000"/>
          </a:xfrm>
          <a:prstGeom prst="rect">
            <a:avLst/>
          </a:prstGeom>
        </p:spPr>
      </p:pic>
      <p:pic>
        <p:nvPicPr>
          <p:cNvPr id="31" name="Obraz 30">
            <a:extLst>
              <a:ext uri="{FF2B5EF4-FFF2-40B4-BE49-F238E27FC236}">
                <a16:creationId xmlns:a16="http://schemas.microsoft.com/office/drawing/2014/main" id="{A2891D6F-956C-9342-B2BB-C701A5BC515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998" y="531095"/>
            <a:ext cx="478923" cy="381000"/>
          </a:xfrm>
          <a:prstGeom prst="rect">
            <a:avLst/>
          </a:prstGeom>
        </p:spPr>
      </p:pic>
      <p:pic>
        <p:nvPicPr>
          <p:cNvPr id="33" name="Obraz 32">
            <a:extLst>
              <a:ext uri="{FF2B5EF4-FFF2-40B4-BE49-F238E27FC236}">
                <a16:creationId xmlns:a16="http://schemas.microsoft.com/office/drawing/2014/main" id="{7DE0C268-A93E-1C47-9AA3-10F1F10D097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301" y="1251987"/>
            <a:ext cx="478923" cy="381000"/>
          </a:xfrm>
          <a:prstGeom prst="rect">
            <a:avLst/>
          </a:prstGeom>
        </p:spPr>
      </p:pic>
      <p:pic>
        <p:nvPicPr>
          <p:cNvPr id="35" name="Obraz 34">
            <a:extLst>
              <a:ext uri="{FF2B5EF4-FFF2-40B4-BE49-F238E27FC236}">
                <a16:creationId xmlns:a16="http://schemas.microsoft.com/office/drawing/2014/main" id="{45508241-FE91-D847-8686-4F72BD31422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942" y="1250549"/>
            <a:ext cx="478923" cy="381000"/>
          </a:xfrm>
          <a:prstGeom prst="rect">
            <a:avLst/>
          </a:prstGeom>
        </p:spPr>
      </p:pic>
      <p:pic>
        <p:nvPicPr>
          <p:cNvPr id="37" name="Obraz 36">
            <a:extLst>
              <a:ext uri="{FF2B5EF4-FFF2-40B4-BE49-F238E27FC236}">
                <a16:creationId xmlns:a16="http://schemas.microsoft.com/office/drawing/2014/main" id="{EB9A3203-260A-FA4A-9526-A6276A5756DA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042" y="1250549"/>
            <a:ext cx="478923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026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3" userDrawn="1">
          <p15:clr>
            <a:srgbClr val="FBAE40"/>
          </p15:clr>
        </p15:guide>
        <p15:guide id="2" orient="horz" pos="113" userDrawn="1">
          <p15:clr>
            <a:srgbClr val="FBAE40"/>
          </p15:clr>
        </p15:guide>
        <p15:guide id="3" orient="horz" pos="2381" userDrawn="1">
          <p15:clr>
            <a:srgbClr val="FBAE40"/>
          </p15:clr>
        </p15:guide>
        <p15:guide id="4" orient="horz" pos="340" userDrawn="1">
          <p15:clr>
            <a:srgbClr val="FBAE40"/>
          </p15:clr>
        </p15:guide>
        <p15:guide id="5" orient="horz" pos="567" userDrawn="1">
          <p15:clr>
            <a:srgbClr val="FBAE40"/>
          </p15:clr>
        </p15:guide>
        <p15:guide id="6" orient="horz" pos="794" userDrawn="1">
          <p15:clr>
            <a:srgbClr val="FBAE40"/>
          </p15:clr>
        </p15:guide>
        <p15:guide id="7" orient="horz" pos="1020" userDrawn="1">
          <p15:clr>
            <a:srgbClr val="FBAE40"/>
          </p15:clr>
        </p15:guide>
        <p15:guide id="8" orient="horz" pos="1247" userDrawn="1">
          <p15:clr>
            <a:srgbClr val="FBAE40"/>
          </p15:clr>
        </p15:guide>
        <p15:guide id="9" orient="horz" pos="1474" userDrawn="1">
          <p15:clr>
            <a:srgbClr val="FBAE40"/>
          </p15:clr>
        </p15:guide>
        <p15:guide id="10" orient="horz" pos="1701" userDrawn="1">
          <p15:clr>
            <a:srgbClr val="FBAE40"/>
          </p15:clr>
        </p15:guide>
        <p15:guide id="11" orient="horz" pos="1927" userDrawn="1">
          <p15:clr>
            <a:srgbClr val="FBAE40"/>
          </p15:clr>
        </p15:guide>
        <p15:guide id="12" orient="horz" pos="2154" userDrawn="1">
          <p15:clr>
            <a:srgbClr val="FBAE40"/>
          </p15:clr>
        </p15:guide>
        <p15:guide id="13" orient="horz" pos="2608" userDrawn="1">
          <p15:clr>
            <a:srgbClr val="FBAE40"/>
          </p15:clr>
        </p15:guide>
        <p15:guide id="14" orient="horz" pos="2835" userDrawn="1">
          <p15:clr>
            <a:srgbClr val="FBAE40"/>
          </p15:clr>
        </p15:guide>
        <p15:guide id="15" orient="horz" pos="3061" userDrawn="1">
          <p15:clr>
            <a:srgbClr val="FBAE40"/>
          </p15:clr>
        </p15:guide>
        <p15:guide id="16" orient="horz" pos="3288" userDrawn="1">
          <p15:clr>
            <a:srgbClr val="FBAE40"/>
          </p15:clr>
        </p15:guide>
        <p15:guide id="17" orient="horz" pos="3515" userDrawn="1">
          <p15:clr>
            <a:srgbClr val="FBAE40"/>
          </p15:clr>
        </p15:guide>
        <p15:guide id="18" orient="horz" pos="3742" userDrawn="1">
          <p15:clr>
            <a:srgbClr val="FBAE40"/>
          </p15:clr>
        </p15:guide>
        <p15:guide id="19" orient="horz" pos="3968" userDrawn="1">
          <p15:clr>
            <a:srgbClr val="FBAE40"/>
          </p15:clr>
        </p15:guide>
        <p15:guide id="20" orient="horz" pos="4195" userDrawn="1">
          <p15:clr>
            <a:srgbClr val="FBAE40"/>
          </p15:clr>
        </p15:guide>
        <p15:guide id="21" orient="horz" pos="4422" userDrawn="1">
          <p15:clr>
            <a:srgbClr val="FBAE40"/>
          </p15:clr>
        </p15:guide>
        <p15:guide id="22" orient="horz" pos="4649" userDrawn="1">
          <p15:clr>
            <a:srgbClr val="FBAE40"/>
          </p15:clr>
        </p15:guide>
        <p15:guide id="23" pos="527" userDrawn="1">
          <p15:clr>
            <a:srgbClr val="FBAE40"/>
          </p15:clr>
        </p15:guide>
        <p15:guide id="24" pos="812" userDrawn="1">
          <p15:clr>
            <a:srgbClr val="FBAE40"/>
          </p15:clr>
        </p15:guide>
        <p15:guide id="25" pos="1097" userDrawn="1">
          <p15:clr>
            <a:srgbClr val="FBAE40"/>
          </p15:clr>
        </p15:guide>
        <p15:guide id="26" pos="1383" userDrawn="1">
          <p15:clr>
            <a:srgbClr val="FBAE40"/>
          </p15:clr>
        </p15:guide>
        <p15:guide id="27" pos="1668" userDrawn="1">
          <p15:clr>
            <a:srgbClr val="FBAE40"/>
          </p15:clr>
        </p15:guide>
        <p15:guide id="28" pos="1952" userDrawn="1">
          <p15:clr>
            <a:srgbClr val="FBAE40"/>
          </p15:clr>
        </p15:guide>
        <p15:guide id="29" pos="2237" userDrawn="1">
          <p15:clr>
            <a:srgbClr val="FBAE40"/>
          </p15:clr>
        </p15:guide>
        <p15:guide id="30" pos="2523" userDrawn="1">
          <p15:clr>
            <a:srgbClr val="FBAE40"/>
          </p15:clr>
        </p15:guide>
        <p15:guide id="31" pos="2808" userDrawn="1">
          <p15:clr>
            <a:srgbClr val="FBAE40"/>
          </p15:clr>
        </p15:guide>
        <p15:guide id="32" pos="3092" userDrawn="1">
          <p15:clr>
            <a:srgbClr val="FBAE40"/>
          </p15:clr>
        </p15:guide>
        <p15:guide id="33" pos="3378" userDrawn="1">
          <p15:clr>
            <a:srgbClr val="FBAE40"/>
          </p15:clr>
        </p15:guide>
        <p15:guide id="34" pos="3663" userDrawn="1">
          <p15:clr>
            <a:srgbClr val="FBAE40"/>
          </p15:clr>
        </p15:guide>
        <p15:guide id="35" pos="3948" userDrawn="1">
          <p15:clr>
            <a:srgbClr val="FBAE40"/>
          </p15:clr>
        </p15:guide>
        <p15:guide id="36" pos="4234" userDrawn="1">
          <p15:clr>
            <a:srgbClr val="FBAE40"/>
          </p15:clr>
        </p15:guide>
        <p15:guide id="37" pos="4518" userDrawn="1">
          <p15:clr>
            <a:srgbClr val="FBAE40"/>
          </p15:clr>
        </p15:guide>
        <p15:guide id="38" pos="4803" userDrawn="1">
          <p15:clr>
            <a:srgbClr val="FBAE40"/>
          </p15:clr>
        </p15:guide>
        <p15:guide id="39" pos="5088" userDrawn="1">
          <p15:clr>
            <a:srgbClr val="FBAE40"/>
          </p15:clr>
        </p15:guide>
        <p15:guide id="40" pos="5374" userDrawn="1">
          <p15:clr>
            <a:srgbClr val="FBAE40"/>
          </p15:clr>
        </p15:guide>
        <p15:guide id="41" pos="5658" userDrawn="1">
          <p15:clr>
            <a:srgbClr val="FBAE40"/>
          </p15:clr>
        </p15:guide>
        <p15:guide id="42" pos="5943" userDrawn="1">
          <p15:clr>
            <a:srgbClr val="FBAE40"/>
          </p15:clr>
        </p15:guide>
        <p15:guide id="43" pos="6229" userDrawn="1">
          <p15:clr>
            <a:srgbClr val="FBAE40"/>
          </p15:clr>
        </p15:guide>
        <p15:guide id="44" pos="6514" userDrawn="1">
          <p15:clr>
            <a:srgbClr val="FBAE40"/>
          </p15:clr>
        </p15:guide>
        <p15:guide id="45" pos="6798" userDrawn="1">
          <p15:clr>
            <a:srgbClr val="FBAE40"/>
          </p15:clr>
        </p15:guide>
        <p15:guide id="46" pos="7083" userDrawn="1">
          <p15:clr>
            <a:srgbClr val="FBAE40"/>
          </p15:clr>
        </p15:guide>
        <p15:guide id="47" pos="7369" userDrawn="1">
          <p15:clr>
            <a:srgbClr val="FBAE40"/>
          </p15:clr>
        </p15:guide>
        <p15:guide id="48" pos="7654" userDrawn="1">
          <p15:clr>
            <a:srgbClr val="FBAE40"/>
          </p15:clr>
        </p15:guide>
        <p15:guide id="49" pos="7939" userDrawn="1">
          <p15:clr>
            <a:srgbClr val="FBAE40"/>
          </p15:clr>
        </p15:guide>
        <p15:guide id="50" pos="8223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owy (krótk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ymbol zastępczy obrazu 16">
            <a:extLst>
              <a:ext uri="{FF2B5EF4-FFF2-40B4-BE49-F238E27FC236}">
                <a16:creationId xmlns:a16="http://schemas.microsoft.com/office/drawing/2014/main" id="{69383BDA-94B1-6FB6-27E3-0CC3DEDF5A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8528819" cy="5221288"/>
          </a:xfrm>
          <a:custGeom>
            <a:avLst/>
            <a:gdLst>
              <a:gd name="connsiteX0" fmla="*/ 0 w 6784975"/>
              <a:gd name="connsiteY0" fmla="*/ 0 h 5221288"/>
              <a:gd name="connsiteX1" fmla="*/ 6784975 w 6784975"/>
              <a:gd name="connsiteY1" fmla="*/ 0 h 5221288"/>
              <a:gd name="connsiteX2" fmla="*/ 6784975 w 6784975"/>
              <a:gd name="connsiteY2" fmla="*/ 4500563 h 5221288"/>
              <a:gd name="connsiteX3" fmla="*/ 2825750 w 6784975"/>
              <a:gd name="connsiteY3" fmla="*/ 4500563 h 5221288"/>
              <a:gd name="connsiteX4" fmla="*/ 2825750 w 6784975"/>
              <a:gd name="connsiteY4" fmla="*/ 5221288 h 5221288"/>
              <a:gd name="connsiteX5" fmla="*/ 0 w 6784975"/>
              <a:gd name="connsiteY5" fmla="*/ 5221288 h 522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84975" h="5221288">
                <a:moveTo>
                  <a:pt x="0" y="0"/>
                </a:moveTo>
                <a:lnTo>
                  <a:pt x="6784975" y="0"/>
                </a:lnTo>
                <a:lnTo>
                  <a:pt x="6784975" y="4500563"/>
                </a:lnTo>
                <a:lnTo>
                  <a:pt x="2825750" y="4500563"/>
                </a:lnTo>
                <a:lnTo>
                  <a:pt x="2825750" y="5221288"/>
                </a:lnTo>
                <a:lnTo>
                  <a:pt x="0" y="52212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 dirty="0"/>
              <a:t>Kliknij ikonę, aby dodać obraz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38965D1A-9BC8-2AB7-6B73-C2BBDA5D66AA}"/>
              </a:ext>
            </a:extLst>
          </p:cNvPr>
          <p:cNvSpPr/>
          <p:nvPr userDrawn="1"/>
        </p:nvSpPr>
        <p:spPr>
          <a:xfrm>
            <a:off x="3552011" y="4500563"/>
            <a:ext cx="8598663" cy="17996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88270" y="5579563"/>
            <a:ext cx="7709423" cy="648546"/>
          </a:xfrm>
        </p:spPr>
        <p:txBody>
          <a:bodyPr anchor="t" anchorCtr="0">
            <a:normAutofit/>
          </a:bodyPr>
          <a:lstStyle>
            <a:lvl1pPr algn="l">
              <a:lnSpc>
                <a:spcPts val="3500"/>
              </a:lnSpc>
              <a:defRPr sz="2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888242" y="539751"/>
            <a:ext cx="2262432" cy="366725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800"/>
              </a:lnSpc>
              <a:defRPr sz="14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D857886D-A165-4D54-8DB0-CE6586ECA8EC}" type="datetime1">
              <a:rPr lang="pl-PL" smtClean="0"/>
              <a:t>2026-06-19</a:t>
            </a:fld>
            <a:endParaRPr lang="pl-PL" dirty="0"/>
          </a:p>
        </p:txBody>
      </p:sp>
      <p:pic>
        <p:nvPicPr>
          <p:cNvPr id="8" name="Obraz 7" descr="logo Funduszy Europejskich">
            <a:extLst>
              <a:ext uri="{FF2B5EF4-FFF2-40B4-BE49-F238E27FC236}">
                <a16:creationId xmlns:a16="http://schemas.microsoft.com/office/drawing/2014/main" id="{70B23A41-17AB-76D8-3EFE-38FC22C5B5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57" y="6371047"/>
            <a:ext cx="2037946" cy="949192"/>
          </a:xfrm>
          <a:prstGeom prst="rect">
            <a:avLst/>
          </a:prstGeom>
        </p:spPr>
      </p:pic>
      <p:pic>
        <p:nvPicPr>
          <p:cNvPr id="10" name="Obraz 9" descr="flaga Unii Europejskie z dopiskiem dofinansowane przez Unię Europejską">
            <a:extLst>
              <a:ext uri="{FF2B5EF4-FFF2-40B4-BE49-F238E27FC236}">
                <a16:creationId xmlns:a16="http://schemas.microsoft.com/office/drawing/2014/main" id="{E8AB2AB5-3131-C310-7606-6899798511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018" y="6371047"/>
            <a:ext cx="3310188" cy="949192"/>
          </a:xfrm>
          <a:prstGeom prst="rect">
            <a:avLst/>
          </a:prstGeom>
        </p:spPr>
      </p:pic>
      <p:pic>
        <p:nvPicPr>
          <p:cNvPr id="12" name="Obraz 11" descr="barwy RP">
            <a:extLst>
              <a:ext uri="{FF2B5EF4-FFF2-40B4-BE49-F238E27FC236}">
                <a16:creationId xmlns:a16="http://schemas.microsoft.com/office/drawing/2014/main" id="{7C93677B-A16E-82CA-7FC4-B6B51516070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546" y="6370379"/>
            <a:ext cx="2815428" cy="950531"/>
          </a:xfrm>
          <a:prstGeom prst="rect">
            <a:avLst/>
          </a:prstGeom>
        </p:spPr>
      </p:pic>
      <p:pic>
        <p:nvPicPr>
          <p:cNvPr id="18" name="Obraz 17" descr="Obraz zawierający tekst&#10;&#10;Opis wygenerowany automatycznie">
            <a:extLst>
              <a:ext uri="{FF2B5EF4-FFF2-40B4-BE49-F238E27FC236}">
                <a16:creationId xmlns:a16="http://schemas.microsoft.com/office/drawing/2014/main" id="{EB4DB370-BCB9-D1E9-5613-5A9DCA5F311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012" y="4500563"/>
            <a:ext cx="4976807" cy="72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935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1" userDrawn="1">
          <p15:clr>
            <a:srgbClr val="FBAE40"/>
          </p15:clr>
        </p15:guide>
        <p15:guide id="2" orient="horz" pos="113" userDrawn="1">
          <p15:clr>
            <a:srgbClr val="FBAE40"/>
          </p15:clr>
        </p15:guide>
        <p15:guide id="3" orient="horz" pos="2381" userDrawn="1">
          <p15:clr>
            <a:srgbClr val="FBAE40"/>
          </p15:clr>
        </p15:guide>
        <p15:guide id="4" orient="horz" pos="340" userDrawn="1">
          <p15:clr>
            <a:srgbClr val="FBAE40"/>
          </p15:clr>
        </p15:guide>
        <p15:guide id="5" orient="horz" pos="567" userDrawn="1">
          <p15:clr>
            <a:srgbClr val="FBAE40"/>
          </p15:clr>
        </p15:guide>
        <p15:guide id="6" orient="horz" pos="794" userDrawn="1">
          <p15:clr>
            <a:srgbClr val="FBAE40"/>
          </p15:clr>
        </p15:guide>
        <p15:guide id="7" orient="horz" pos="1020" userDrawn="1">
          <p15:clr>
            <a:srgbClr val="FBAE40"/>
          </p15:clr>
        </p15:guide>
        <p15:guide id="8" orient="horz" pos="1247" userDrawn="1">
          <p15:clr>
            <a:srgbClr val="FBAE40"/>
          </p15:clr>
        </p15:guide>
        <p15:guide id="9" orient="horz" pos="1474" userDrawn="1">
          <p15:clr>
            <a:srgbClr val="FBAE40"/>
          </p15:clr>
        </p15:guide>
        <p15:guide id="10" orient="horz" pos="1701" userDrawn="1">
          <p15:clr>
            <a:srgbClr val="FBAE40"/>
          </p15:clr>
        </p15:guide>
        <p15:guide id="11" orient="horz" pos="1927" userDrawn="1">
          <p15:clr>
            <a:srgbClr val="FBAE40"/>
          </p15:clr>
        </p15:guide>
        <p15:guide id="12" orient="horz" pos="2154" userDrawn="1">
          <p15:clr>
            <a:srgbClr val="FBAE40"/>
          </p15:clr>
        </p15:guide>
        <p15:guide id="13" orient="horz" pos="2608" userDrawn="1">
          <p15:clr>
            <a:srgbClr val="FBAE40"/>
          </p15:clr>
        </p15:guide>
        <p15:guide id="14" orient="horz" pos="2835" userDrawn="1">
          <p15:clr>
            <a:srgbClr val="FBAE40"/>
          </p15:clr>
        </p15:guide>
        <p15:guide id="15" orient="horz" pos="3061" userDrawn="1">
          <p15:clr>
            <a:srgbClr val="FBAE40"/>
          </p15:clr>
        </p15:guide>
        <p15:guide id="16" orient="horz" pos="3288" userDrawn="1">
          <p15:clr>
            <a:srgbClr val="FBAE40"/>
          </p15:clr>
        </p15:guide>
        <p15:guide id="17" orient="horz" pos="3515" userDrawn="1">
          <p15:clr>
            <a:srgbClr val="FBAE40"/>
          </p15:clr>
        </p15:guide>
        <p15:guide id="18" orient="horz" pos="3742" userDrawn="1">
          <p15:clr>
            <a:srgbClr val="FBAE40"/>
          </p15:clr>
        </p15:guide>
        <p15:guide id="19" orient="horz" pos="3968" userDrawn="1">
          <p15:clr>
            <a:srgbClr val="FBAE40"/>
          </p15:clr>
        </p15:guide>
        <p15:guide id="20" orient="horz" pos="4195" userDrawn="1">
          <p15:clr>
            <a:srgbClr val="FBAE40"/>
          </p15:clr>
        </p15:guide>
        <p15:guide id="21" orient="horz" pos="4422" userDrawn="1">
          <p15:clr>
            <a:srgbClr val="FBAE40"/>
          </p15:clr>
        </p15:guide>
        <p15:guide id="22" orient="horz" pos="4649" userDrawn="1">
          <p15:clr>
            <a:srgbClr val="FBAE40"/>
          </p15:clr>
        </p15:guide>
        <p15:guide id="23" pos="527" userDrawn="1">
          <p15:clr>
            <a:srgbClr val="FBAE40"/>
          </p15:clr>
        </p15:guide>
        <p15:guide id="24" pos="812" userDrawn="1">
          <p15:clr>
            <a:srgbClr val="FBAE40"/>
          </p15:clr>
        </p15:guide>
        <p15:guide id="25" pos="1097" userDrawn="1">
          <p15:clr>
            <a:srgbClr val="FBAE40"/>
          </p15:clr>
        </p15:guide>
        <p15:guide id="26" pos="1383" userDrawn="1">
          <p15:clr>
            <a:srgbClr val="FBAE40"/>
          </p15:clr>
        </p15:guide>
        <p15:guide id="27" pos="1668" userDrawn="1">
          <p15:clr>
            <a:srgbClr val="FBAE40"/>
          </p15:clr>
        </p15:guide>
        <p15:guide id="28" pos="1952" userDrawn="1">
          <p15:clr>
            <a:srgbClr val="FBAE40"/>
          </p15:clr>
        </p15:guide>
        <p15:guide id="29" pos="2237" userDrawn="1">
          <p15:clr>
            <a:srgbClr val="FBAE40"/>
          </p15:clr>
        </p15:guide>
        <p15:guide id="30" pos="2523" userDrawn="1">
          <p15:clr>
            <a:srgbClr val="FBAE40"/>
          </p15:clr>
        </p15:guide>
        <p15:guide id="31" pos="2808" userDrawn="1">
          <p15:clr>
            <a:srgbClr val="FBAE40"/>
          </p15:clr>
        </p15:guide>
        <p15:guide id="32" pos="3092" userDrawn="1">
          <p15:clr>
            <a:srgbClr val="FBAE40"/>
          </p15:clr>
        </p15:guide>
        <p15:guide id="33" pos="3378" userDrawn="1">
          <p15:clr>
            <a:srgbClr val="FBAE40"/>
          </p15:clr>
        </p15:guide>
        <p15:guide id="34" pos="3663" userDrawn="1">
          <p15:clr>
            <a:srgbClr val="FBAE40"/>
          </p15:clr>
        </p15:guide>
        <p15:guide id="35" pos="3948" userDrawn="1">
          <p15:clr>
            <a:srgbClr val="FBAE40"/>
          </p15:clr>
        </p15:guide>
        <p15:guide id="36" pos="4234" userDrawn="1">
          <p15:clr>
            <a:srgbClr val="FBAE40"/>
          </p15:clr>
        </p15:guide>
        <p15:guide id="37" pos="4518" userDrawn="1">
          <p15:clr>
            <a:srgbClr val="FBAE40"/>
          </p15:clr>
        </p15:guide>
        <p15:guide id="38" pos="4803" userDrawn="1">
          <p15:clr>
            <a:srgbClr val="FBAE40"/>
          </p15:clr>
        </p15:guide>
        <p15:guide id="39" pos="5088" userDrawn="1">
          <p15:clr>
            <a:srgbClr val="FBAE40"/>
          </p15:clr>
        </p15:guide>
        <p15:guide id="40" pos="5374" userDrawn="1">
          <p15:clr>
            <a:srgbClr val="FBAE40"/>
          </p15:clr>
        </p15:guide>
        <p15:guide id="41" pos="5658" userDrawn="1">
          <p15:clr>
            <a:srgbClr val="FBAE40"/>
          </p15:clr>
        </p15:guide>
        <p15:guide id="42" pos="5943" userDrawn="1">
          <p15:clr>
            <a:srgbClr val="FBAE40"/>
          </p15:clr>
        </p15:guide>
        <p15:guide id="43" pos="6229" userDrawn="1">
          <p15:clr>
            <a:srgbClr val="FBAE40"/>
          </p15:clr>
        </p15:guide>
        <p15:guide id="44" pos="6514" userDrawn="1">
          <p15:clr>
            <a:srgbClr val="FBAE40"/>
          </p15:clr>
        </p15:guide>
        <p15:guide id="45" pos="6798" userDrawn="1">
          <p15:clr>
            <a:srgbClr val="FBAE40"/>
          </p15:clr>
        </p15:guide>
        <p15:guide id="46" pos="7083" userDrawn="1">
          <p15:clr>
            <a:srgbClr val="FBAE40"/>
          </p15:clr>
        </p15:guide>
        <p15:guide id="47" pos="7369" userDrawn="1">
          <p15:clr>
            <a:srgbClr val="FBAE40"/>
          </p15:clr>
        </p15:guide>
        <p15:guide id="48" pos="7654" userDrawn="1">
          <p15:clr>
            <a:srgbClr val="FBAE40"/>
          </p15:clr>
        </p15:guide>
        <p15:guide id="49" pos="7939" userDrawn="1">
          <p15:clr>
            <a:srgbClr val="FBAE40"/>
          </p15:clr>
        </p15:guide>
        <p15:guide id="50" pos="8223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0D1F565A-4734-6B49-4F72-233C397DE031}"/>
              </a:ext>
            </a:extLst>
          </p:cNvPr>
          <p:cNvSpPr/>
          <p:nvPr userDrawn="1"/>
        </p:nvSpPr>
        <p:spPr>
          <a:xfrm>
            <a:off x="3552011" y="4500563"/>
            <a:ext cx="9045658" cy="21595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9" name="Symbol zastępczy obrazu 8">
            <a:extLst>
              <a:ext uri="{FF2B5EF4-FFF2-40B4-BE49-F238E27FC236}">
                <a16:creationId xmlns:a16="http://schemas.microsoft.com/office/drawing/2014/main" id="{12E8330A-FFD8-2BBA-E745-7200C0738BE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42107" y="0"/>
            <a:ext cx="8592675" cy="4859338"/>
          </a:xfrm>
          <a:custGeom>
            <a:avLst/>
            <a:gdLst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35775 w 6835775"/>
              <a:gd name="connsiteY2" fmla="*/ 4500563 h 4859338"/>
              <a:gd name="connsiteX3" fmla="*/ 2155824 w 6835775"/>
              <a:gd name="connsiteY3" fmla="*/ 4500563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35775" h="4859338">
                <a:moveTo>
                  <a:pt x="0" y="0"/>
                </a:moveTo>
                <a:lnTo>
                  <a:pt x="6835775" y="0"/>
                </a:lnTo>
                <a:lnTo>
                  <a:pt x="6835775" y="4500563"/>
                </a:lnTo>
                <a:lnTo>
                  <a:pt x="2155824" y="4500563"/>
                </a:lnTo>
                <a:lnTo>
                  <a:pt x="2155824" y="4859338"/>
                </a:lnTo>
                <a:lnTo>
                  <a:pt x="0" y="485933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7BF7E1EF-0AB1-F3B1-F5CD-6A2AA3056193}"/>
              </a:ext>
            </a:extLst>
          </p:cNvPr>
          <p:cNvSpPr/>
          <p:nvPr userDrawn="1"/>
        </p:nvSpPr>
        <p:spPr>
          <a:xfrm>
            <a:off x="4908961" y="4500563"/>
            <a:ext cx="4525820" cy="359395"/>
          </a:xfrm>
          <a:prstGeom prst="rect">
            <a:avLst/>
          </a:prstGeom>
          <a:solidFill>
            <a:srgbClr val="0052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03E2C530-5988-0861-50D8-1C7FE1662A60}"/>
              </a:ext>
            </a:extLst>
          </p:cNvPr>
          <p:cNvSpPr/>
          <p:nvPr userDrawn="1"/>
        </p:nvSpPr>
        <p:spPr>
          <a:xfrm>
            <a:off x="3552013" y="4500562"/>
            <a:ext cx="1356948" cy="3587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04993" y="5195720"/>
            <a:ext cx="8145682" cy="1320421"/>
          </a:xfrm>
        </p:spPr>
        <p:txBody>
          <a:bodyPr anchor="t" anchorCtr="0">
            <a:normAutofit/>
          </a:bodyPr>
          <a:lstStyle>
            <a:lvl1pPr algn="l">
              <a:lnSpc>
                <a:spcPts val="3500"/>
              </a:lnSpc>
              <a:defRPr sz="2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901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3" userDrawn="1">
          <p15:clr>
            <a:srgbClr val="FBAE40"/>
          </p15:clr>
        </p15:guide>
        <p15:guide id="2" orient="horz" pos="113" userDrawn="1">
          <p15:clr>
            <a:srgbClr val="FBAE40"/>
          </p15:clr>
        </p15:guide>
        <p15:guide id="3" orient="horz" pos="2381" userDrawn="1">
          <p15:clr>
            <a:srgbClr val="FBAE40"/>
          </p15:clr>
        </p15:guide>
        <p15:guide id="4" orient="horz" pos="340" userDrawn="1">
          <p15:clr>
            <a:srgbClr val="FBAE40"/>
          </p15:clr>
        </p15:guide>
        <p15:guide id="5" orient="horz" pos="567" userDrawn="1">
          <p15:clr>
            <a:srgbClr val="FBAE40"/>
          </p15:clr>
        </p15:guide>
        <p15:guide id="6" orient="horz" pos="794" userDrawn="1">
          <p15:clr>
            <a:srgbClr val="FBAE40"/>
          </p15:clr>
        </p15:guide>
        <p15:guide id="7" orient="horz" pos="1020" userDrawn="1">
          <p15:clr>
            <a:srgbClr val="FBAE40"/>
          </p15:clr>
        </p15:guide>
        <p15:guide id="8" orient="horz" pos="1247" userDrawn="1">
          <p15:clr>
            <a:srgbClr val="FBAE40"/>
          </p15:clr>
        </p15:guide>
        <p15:guide id="9" orient="horz" pos="1474" userDrawn="1">
          <p15:clr>
            <a:srgbClr val="FBAE40"/>
          </p15:clr>
        </p15:guide>
        <p15:guide id="10" orient="horz" pos="1701" userDrawn="1">
          <p15:clr>
            <a:srgbClr val="FBAE40"/>
          </p15:clr>
        </p15:guide>
        <p15:guide id="11" orient="horz" pos="1927" userDrawn="1">
          <p15:clr>
            <a:srgbClr val="FBAE40"/>
          </p15:clr>
        </p15:guide>
        <p15:guide id="12" orient="horz" pos="2154" userDrawn="1">
          <p15:clr>
            <a:srgbClr val="FBAE40"/>
          </p15:clr>
        </p15:guide>
        <p15:guide id="13" orient="horz" pos="2608" userDrawn="1">
          <p15:clr>
            <a:srgbClr val="FBAE40"/>
          </p15:clr>
        </p15:guide>
        <p15:guide id="14" orient="horz" pos="2835" userDrawn="1">
          <p15:clr>
            <a:srgbClr val="FBAE40"/>
          </p15:clr>
        </p15:guide>
        <p15:guide id="15" orient="horz" pos="3061" userDrawn="1">
          <p15:clr>
            <a:srgbClr val="FBAE40"/>
          </p15:clr>
        </p15:guide>
        <p15:guide id="16" orient="horz" pos="3288" userDrawn="1">
          <p15:clr>
            <a:srgbClr val="FBAE40"/>
          </p15:clr>
        </p15:guide>
        <p15:guide id="17" orient="horz" pos="3515" userDrawn="1">
          <p15:clr>
            <a:srgbClr val="FBAE40"/>
          </p15:clr>
        </p15:guide>
        <p15:guide id="18" orient="horz" pos="3742" userDrawn="1">
          <p15:clr>
            <a:srgbClr val="FBAE40"/>
          </p15:clr>
        </p15:guide>
        <p15:guide id="19" orient="horz" pos="3968" userDrawn="1">
          <p15:clr>
            <a:srgbClr val="FBAE40"/>
          </p15:clr>
        </p15:guide>
        <p15:guide id="20" orient="horz" pos="4195" userDrawn="1">
          <p15:clr>
            <a:srgbClr val="FBAE40"/>
          </p15:clr>
        </p15:guide>
        <p15:guide id="21" orient="horz" pos="4422" userDrawn="1">
          <p15:clr>
            <a:srgbClr val="FBAE40"/>
          </p15:clr>
        </p15:guide>
        <p15:guide id="22" orient="horz" pos="4649" userDrawn="1">
          <p15:clr>
            <a:srgbClr val="FBAE40"/>
          </p15:clr>
        </p15:guide>
        <p15:guide id="23" pos="527" userDrawn="1">
          <p15:clr>
            <a:srgbClr val="FBAE40"/>
          </p15:clr>
        </p15:guide>
        <p15:guide id="24" pos="812" userDrawn="1">
          <p15:clr>
            <a:srgbClr val="FBAE40"/>
          </p15:clr>
        </p15:guide>
        <p15:guide id="25" pos="1097" userDrawn="1">
          <p15:clr>
            <a:srgbClr val="FBAE40"/>
          </p15:clr>
        </p15:guide>
        <p15:guide id="26" pos="1383" userDrawn="1">
          <p15:clr>
            <a:srgbClr val="FBAE40"/>
          </p15:clr>
        </p15:guide>
        <p15:guide id="27" pos="1668" userDrawn="1">
          <p15:clr>
            <a:srgbClr val="FBAE40"/>
          </p15:clr>
        </p15:guide>
        <p15:guide id="28" pos="1952" userDrawn="1">
          <p15:clr>
            <a:srgbClr val="FBAE40"/>
          </p15:clr>
        </p15:guide>
        <p15:guide id="29" pos="2237" userDrawn="1">
          <p15:clr>
            <a:srgbClr val="FBAE40"/>
          </p15:clr>
        </p15:guide>
        <p15:guide id="30" pos="2523" userDrawn="1">
          <p15:clr>
            <a:srgbClr val="FBAE40"/>
          </p15:clr>
        </p15:guide>
        <p15:guide id="31" pos="2808" userDrawn="1">
          <p15:clr>
            <a:srgbClr val="FBAE40"/>
          </p15:clr>
        </p15:guide>
        <p15:guide id="32" pos="3092" userDrawn="1">
          <p15:clr>
            <a:srgbClr val="FBAE40"/>
          </p15:clr>
        </p15:guide>
        <p15:guide id="33" pos="3378" userDrawn="1">
          <p15:clr>
            <a:srgbClr val="FBAE40"/>
          </p15:clr>
        </p15:guide>
        <p15:guide id="34" pos="3663" userDrawn="1">
          <p15:clr>
            <a:srgbClr val="FBAE40"/>
          </p15:clr>
        </p15:guide>
        <p15:guide id="35" pos="3948" userDrawn="1">
          <p15:clr>
            <a:srgbClr val="FBAE40"/>
          </p15:clr>
        </p15:guide>
        <p15:guide id="36" pos="4234" userDrawn="1">
          <p15:clr>
            <a:srgbClr val="FBAE40"/>
          </p15:clr>
        </p15:guide>
        <p15:guide id="37" pos="4518" userDrawn="1">
          <p15:clr>
            <a:srgbClr val="FBAE40"/>
          </p15:clr>
        </p15:guide>
        <p15:guide id="38" pos="4803" userDrawn="1">
          <p15:clr>
            <a:srgbClr val="FBAE40"/>
          </p15:clr>
        </p15:guide>
        <p15:guide id="39" pos="5088" userDrawn="1">
          <p15:clr>
            <a:srgbClr val="FBAE40"/>
          </p15:clr>
        </p15:guide>
        <p15:guide id="40" pos="5374" userDrawn="1">
          <p15:clr>
            <a:srgbClr val="FBAE40"/>
          </p15:clr>
        </p15:guide>
        <p15:guide id="41" pos="5658" userDrawn="1">
          <p15:clr>
            <a:srgbClr val="FBAE40"/>
          </p15:clr>
        </p15:guide>
        <p15:guide id="42" pos="5943" userDrawn="1">
          <p15:clr>
            <a:srgbClr val="FBAE40"/>
          </p15:clr>
        </p15:guide>
        <p15:guide id="43" pos="6229" userDrawn="1">
          <p15:clr>
            <a:srgbClr val="FBAE40"/>
          </p15:clr>
        </p15:guide>
        <p15:guide id="44" pos="6514" userDrawn="1">
          <p15:clr>
            <a:srgbClr val="FBAE40"/>
          </p15:clr>
        </p15:guide>
        <p15:guide id="45" pos="6798" userDrawn="1">
          <p15:clr>
            <a:srgbClr val="FBAE40"/>
          </p15:clr>
        </p15:guide>
        <p15:guide id="46" pos="7083" userDrawn="1">
          <p15:clr>
            <a:srgbClr val="FBAE40"/>
          </p15:clr>
        </p15:guide>
        <p15:guide id="47" pos="7369" userDrawn="1">
          <p15:clr>
            <a:srgbClr val="FBAE40"/>
          </p15:clr>
        </p15:guide>
        <p15:guide id="48" pos="7654" userDrawn="1">
          <p15:clr>
            <a:srgbClr val="FBAE40"/>
          </p15:clr>
        </p15:guide>
        <p15:guide id="49" pos="7939" userDrawn="1">
          <p15:clr>
            <a:srgbClr val="FBAE40"/>
          </p15:clr>
        </p15:guide>
        <p15:guide id="50" pos="8223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lajd - tytuł + zawartość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</p:txBody>
      </p:sp>
      <p:sp>
        <p:nvSpPr>
          <p:cNvPr id="5" name="Symbol zastępczy numeru slajdu 4" hidden="1">
            <a:extLst>
              <a:ext uri="{FF2B5EF4-FFF2-40B4-BE49-F238E27FC236}">
                <a16:creationId xmlns:a16="http://schemas.microsoft.com/office/drawing/2014/main" id="{96BE561E-99B3-4335-3AEE-43699306B9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1B42B789-C1F5-DC16-C5E4-9024154D6E08}"/>
              </a:ext>
            </a:extLst>
          </p:cNvPr>
          <p:cNvSpPr/>
          <p:nvPr userDrawn="1"/>
        </p:nvSpPr>
        <p:spPr>
          <a:xfrm>
            <a:off x="2646049" y="-1"/>
            <a:ext cx="9502629" cy="179388"/>
          </a:xfrm>
          <a:prstGeom prst="rect">
            <a:avLst/>
          </a:prstGeom>
          <a:solidFill>
            <a:srgbClr val="007033"/>
          </a:solidFill>
          <a:ln>
            <a:solidFill>
              <a:srgbClr val="007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9DFD7AA6-312F-4D41-9EDC-04F082B27674}"/>
              </a:ext>
            </a:extLst>
          </p:cNvPr>
          <p:cNvSpPr/>
          <p:nvPr userDrawn="1"/>
        </p:nvSpPr>
        <p:spPr>
          <a:xfrm>
            <a:off x="10791730" y="7380289"/>
            <a:ext cx="1356948" cy="179387"/>
          </a:xfrm>
          <a:prstGeom prst="rect">
            <a:avLst/>
          </a:prstGeom>
          <a:solidFill>
            <a:srgbClr val="93C67B"/>
          </a:solidFill>
          <a:ln>
            <a:solidFill>
              <a:srgbClr val="BDBD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8F275C4F-DD33-C1BA-41E1-17E6DFF9FD13}"/>
              </a:ext>
            </a:extLst>
          </p:cNvPr>
          <p:cNvSpPr/>
          <p:nvPr userDrawn="1"/>
        </p:nvSpPr>
        <p:spPr>
          <a:xfrm>
            <a:off x="1289102" y="0"/>
            <a:ext cx="1354805" cy="17938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5279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lajd - tytuł + 2 elementy zawartości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89580" y="1979837"/>
            <a:ext cx="5204044" cy="468001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6150" y="1979613"/>
            <a:ext cx="5204044" cy="468022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41AAA0E-45E9-08FB-9373-71A084B888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34000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- tytuł + zdjęcie + zawartość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9887" y="899837"/>
            <a:ext cx="5430307" cy="1080001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19887" y="1979837"/>
            <a:ext cx="5430787" cy="468000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41AAA0E-45E9-08FB-9373-71A084B888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7" name="Symbol zastępczy obrazu 6">
            <a:extLst>
              <a:ext uri="{FF2B5EF4-FFF2-40B4-BE49-F238E27FC236}">
                <a16:creationId xmlns:a16="http://schemas.microsoft.com/office/drawing/2014/main" id="{E681B9F9-7BA5-2D43-A1BD-8AF5D025063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900113"/>
            <a:ext cx="6267904" cy="5759726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53987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Slajd - tytuł + zawartość bez pas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6BE561E-99B3-4335-3AEE-43699306B9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630E28BA-19A4-6182-CE10-65107EDF6B75}"/>
              </a:ext>
            </a:extLst>
          </p:cNvPr>
          <p:cNvSpPr/>
          <p:nvPr userDrawn="1"/>
        </p:nvSpPr>
        <p:spPr>
          <a:xfrm>
            <a:off x="10792165" y="7380288"/>
            <a:ext cx="1358509" cy="17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</p:spTree>
    <p:extLst>
      <p:ext uri="{BB962C8B-B14F-4D97-AF65-F5344CB8AC3E}">
        <p14:creationId xmlns:p14="http://schemas.microsoft.com/office/powerpoint/2010/main" val="3169991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1_Slajd - tytuł + 2 elementy zawartości bez pas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89580" y="1979837"/>
            <a:ext cx="5204044" cy="4680018"/>
          </a:xfr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6150" y="1979613"/>
            <a:ext cx="5204044" cy="468022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A72189C-757E-47DF-313E-E0F36399C0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E363107C-97A9-9A5D-A2A2-E6ABB7ED4C62}"/>
              </a:ext>
            </a:extLst>
          </p:cNvPr>
          <p:cNvSpPr/>
          <p:nvPr userDrawn="1"/>
        </p:nvSpPr>
        <p:spPr>
          <a:xfrm>
            <a:off x="10792165" y="7380288"/>
            <a:ext cx="1358509" cy="17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</p:spTree>
    <p:extLst>
      <p:ext uri="{BB962C8B-B14F-4D97-AF65-F5344CB8AC3E}">
        <p14:creationId xmlns:p14="http://schemas.microsoft.com/office/powerpoint/2010/main" val="2895970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89102" y="899837"/>
            <a:ext cx="10861093" cy="108000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9581" y="1979837"/>
            <a:ext cx="10861094" cy="468000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  <a:endParaRPr lang="en-US" dirty="0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617E16B8-2BD0-D12E-978E-94E428DF9717}"/>
              </a:ext>
            </a:extLst>
          </p:cNvPr>
          <p:cNvSpPr/>
          <p:nvPr userDrawn="1"/>
        </p:nvSpPr>
        <p:spPr>
          <a:xfrm>
            <a:off x="1289535" y="0"/>
            <a:ext cx="1358509" cy="1793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662915FD-1FF3-5CF3-5C57-034114B5E6A2}"/>
              </a:ext>
            </a:extLst>
          </p:cNvPr>
          <p:cNvSpPr/>
          <p:nvPr userDrawn="1"/>
        </p:nvSpPr>
        <p:spPr>
          <a:xfrm>
            <a:off x="2648044" y="0"/>
            <a:ext cx="9502149" cy="17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026AD61-FC69-65FC-05E3-06AA14C893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1730" y="7019837"/>
            <a:ext cx="1357577" cy="180000"/>
          </a:xfrm>
          <a:prstGeom prst="rect">
            <a:avLst/>
          </a:prstGeom>
          <a:noFill/>
        </p:spPr>
        <p:txBody>
          <a:bodyPr vert="horz" lIns="0" tIns="72000" rIns="0" bIns="72000" rtlCol="0" anchor="ctr" anchorCtr="0"/>
          <a:lstStyle>
            <a:lvl1pPr algn="r">
              <a:defRPr sz="10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4C2A84FB-402E-BB6C-632B-D1ADD49B7D8C}"/>
              </a:ext>
            </a:extLst>
          </p:cNvPr>
          <p:cNvSpPr/>
          <p:nvPr userDrawn="1"/>
        </p:nvSpPr>
        <p:spPr>
          <a:xfrm>
            <a:off x="10792165" y="7380288"/>
            <a:ext cx="1358509" cy="17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</p:spTree>
    <p:extLst>
      <p:ext uri="{BB962C8B-B14F-4D97-AF65-F5344CB8AC3E}">
        <p14:creationId xmlns:p14="http://schemas.microsoft.com/office/powerpoint/2010/main" val="3286163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25" r:id="rId2"/>
    <p:sldLayoutId id="2147483720" r:id="rId3"/>
    <p:sldLayoutId id="2147483721" r:id="rId4"/>
    <p:sldLayoutId id="2147483710" r:id="rId5"/>
    <p:sldLayoutId id="2147483712" r:id="rId6"/>
    <p:sldLayoutId id="2147483726" r:id="rId7"/>
    <p:sldLayoutId id="2147483740" r:id="rId8"/>
    <p:sldLayoutId id="2147483723" r:id="rId9"/>
    <p:sldLayoutId id="2147483728" r:id="rId10"/>
    <p:sldLayoutId id="2147483741" r:id="rId11"/>
    <p:sldLayoutId id="2147483742" r:id="rId12"/>
    <p:sldLayoutId id="2147483743" r:id="rId13"/>
  </p:sldLayoutIdLst>
  <p:hf hdr="0" ftr="0"/>
  <p:txStyles>
    <p:titleStyle>
      <a:lvl1pPr algn="l" defTabSz="1007943" rtl="0" eaLnBrk="1" latinLnBrk="0" hangingPunct="1">
        <a:lnSpc>
          <a:spcPts val="3600"/>
        </a:lnSpc>
        <a:spcBef>
          <a:spcPct val="0"/>
        </a:spcBef>
        <a:buNone/>
        <a:defRPr sz="2800" b="1" kern="1200">
          <a:solidFill>
            <a:schemeClr val="tx2"/>
          </a:solidFill>
          <a:latin typeface="Open Sans" pitchFamily="2" charset="0"/>
          <a:ea typeface="Open Sans" pitchFamily="2" charset="0"/>
          <a:cs typeface="Open Sans" pitchFamily="2" charset="0"/>
        </a:defRPr>
      </a:lvl1pPr>
    </p:titleStyle>
    <p:bodyStyle>
      <a:lvl1pPr marL="251986" indent="-251986" algn="l" defTabSz="1007943" rtl="0" eaLnBrk="1" latinLnBrk="0" hangingPunct="1">
        <a:lnSpc>
          <a:spcPts val="2400"/>
        </a:lnSpc>
        <a:spcBef>
          <a:spcPts val="1102"/>
        </a:spcBef>
        <a:buClr>
          <a:schemeClr val="accent1"/>
        </a:buClr>
        <a:buFontTx/>
        <a:buBlip>
          <a:blip r:embed="rId15"/>
        </a:buBlip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1pPr>
      <a:lvl2pPr marL="755957" indent="-251986" algn="l" defTabSz="1007943" rtl="0" eaLnBrk="1" latinLnBrk="0" hangingPunct="1">
        <a:lnSpc>
          <a:spcPts val="2400"/>
        </a:lnSpc>
        <a:spcBef>
          <a:spcPts val="551"/>
        </a:spcBef>
        <a:buFontTx/>
        <a:buBlip>
          <a:blip r:embed="rId16"/>
        </a:buBlip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2pPr>
      <a:lvl3pPr marL="1259929" indent="-251986" algn="l" defTabSz="1007943" rtl="0" eaLnBrk="1" latinLnBrk="0" hangingPunct="1">
        <a:lnSpc>
          <a:spcPts val="2400"/>
        </a:lnSpc>
        <a:spcBef>
          <a:spcPts val="551"/>
        </a:spcBef>
        <a:buFontTx/>
        <a:buBlip>
          <a:blip r:embed="rId17"/>
        </a:buBlip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3pPr>
      <a:lvl4pPr marL="1763900" indent="-251986" algn="l" defTabSz="1007943" rtl="0" eaLnBrk="1" latinLnBrk="0" hangingPunct="1">
        <a:lnSpc>
          <a:spcPts val="2400"/>
        </a:lnSpc>
        <a:spcBef>
          <a:spcPts val="55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4pPr>
      <a:lvl5pPr marL="2267872" indent="-251986" algn="l" defTabSz="1007943" rtl="0" eaLnBrk="1" latinLnBrk="0" hangingPunct="1">
        <a:lnSpc>
          <a:spcPts val="2400"/>
        </a:lnSpc>
        <a:spcBef>
          <a:spcPts val="55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43" userDrawn="1">
          <p15:clr>
            <a:srgbClr val="F26B43"/>
          </p15:clr>
        </p15:guide>
        <p15:guide id="2" pos="527" userDrawn="1">
          <p15:clr>
            <a:srgbClr val="F26B43"/>
          </p15:clr>
        </p15:guide>
        <p15:guide id="3" pos="812" userDrawn="1">
          <p15:clr>
            <a:srgbClr val="F26B43"/>
          </p15:clr>
        </p15:guide>
        <p15:guide id="4" pos="1097" userDrawn="1">
          <p15:clr>
            <a:srgbClr val="F26B43"/>
          </p15:clr>
        </p15:guide>
        <p15:guide id="5" pos="1383" userDrawn="1">
          <p15:clr>
            <a:srgbClr val="F26B43"/>
          </p15:clr>
        </p15:guide>
        <p15:guide id="6" pos="1668" userDrawn="1">
          <p15:clr>
            <a:srgbClr val="F26B43"/>
          </p15:clr>
        </p15:guide>
        <p15:guide id="7" pos="1952" userDrawn="1">
          <p15:clr>
            <a:srgbClr val="F26B43"/>
          </p15:clr>
        </p15:guide>
        <p15:guide id="8" pos="2237" userDrawn="1">
          <p15:clr>
            <a:srgbClr val="F26B43"/>
          </p15:clr>
        </p15:guide>
        <p15:guide id="9" pos="2523" userDrawn="1">
          <p15:clr>
            <a:srgbClr val="F26B43"/>
          </p15:clr>
        </p15:guide>
        <p15:guide id="10" pos="2808" userDrawn="1">
          <p15:clr>
            <a:srgbClr val="F26B43"/>
          </p15:clr>
        </p15:guide>
        <p15:guide id="11" pos="3092" userDrawn="1">
          <p15:clr>
            <a:srgbClr val="F26B43"/>
          </p15:clr>
        </p15:guide>
        <p15:guide id="12" pos="3378" userDrawn="1">
          <p15:clr>
            <a:srgbClr val="F26B43"/>
          </p15:clr>
        </p15:guide>
        <p15:guide id="13" pos="3663" userDrawn="1">
          <p15:clr>
            <a:srgbClr val="F26B43"/>
          </p15:clr>
        </p15:guide>
        <p15:guide id="14" pos="3948" userDrawn="1">
          <p15:clr>
            <a:srgbClr val="F26B43"/>
          </p15:clr>
        </p15:guide>
        <p15:guide id="15" pos="4234" userDrawn="1">
          <p15:clr>
            <a:srgbClr val="F26B43"/>
          </p15:clr>
        </p15:guide>
        <p15:guide id="16" pos="4518" userDrawn="1">
          <p15:clr>
            <a:srgbClr val="F26B43"/>
          </p15:clr>
        </p15:guide>
        <p15:guide id="17" pos="4803" userDrawn="1">
          <p15:clr>
            <a:srgbClr val="F26B43"/>
          </p15:clr>
        </p15:guide>
        <p15:guide id="18" pos="5088" userDrawn="1">
          <p15:clr>
            <a:srgbClr val="F26B43"/>
          </p15:clr>
        </p15:guide>
        <p15:guide id="19" pos="5374" userDrawn="1">
          <p15:clr>
            <a:srgbClr val="F26B43"/>
          </p15:clr>
        </p15:guide>
        <p15:guide id="20" pos="5658" userDrawn="1">
          <p15:clr>
            <a:srgbClr val="F26B43"/>
          </p15:clr>
        </p15:guide>
        <p15:guide id="21" pos="5943" userDrawn="1">
          <p15:clr>
            <a:srgbClr val="F26B43"/>
          </p15:clr>
        </p15:guide>
        <p15:guide id="22" pos="6229" userDrawn="1">
          <p15:clr>
            <a:srgbClr val="F26B43"/>
          </p15:clr>
        </p15:guide>
        <p15:guide id="23" pos="6514" userDrawn="1">
          <p15:clr>
            <a:srgbClr val="F26B43"/>
          </p15:clr>
        </p15:guide>
        <p15:guide id="24" pos="6798" userDrawn="1">
          <p15:clr>
            <a:srgbClr val="F26B43"/>
          </p15:clr>
        </p15:guide>
        <p15:guide id="25" pos="7083" userDrawn="1">
          <p15:clr>
            <a:srgbClr val="F26B43"/>
          </p15:clr>
        </p15:guide>
        <p15:guide id="26" pos="7369" userDrawn="1">
          <p15:clr>
            <a:srgbClr val="F26B43"/>
          </p15:clr>
        </p15:guide>
        <p15:guide id="27" pos="7654" userDrawn="1">
          <p15:clr>
            <a:srgbClr val="F26B43"/>
          </p15:clr>
        </p15:guide>
        <p15:guide id="28" pos="7939" userDrawn="1">
          <p15:clr>
            <a:srgbClr val="F26B43"/>
          </p15:clr>
        </p15:guide>
        <p15:guide id="29" pos="8223" userDrawn="1">
          <p15:clr>
            <a:srgbClr val="F26B43"/>
          </p15:clr>
        </p15:guide>
        <p15:guide id="30" orient="horz" pos="113" userDrawn="1">
          <p15:clr>
            <a:srgbClr val="F26B43"/>
          </p15:clr>
        </p15:guide>
        <p15:guide id="31" orient="horz" pos="340" userDrawn="1">
          <p15:clr>
            <a:srgbClr val="F26B43"/>
          </p15:clr>
        </p15:guide>
        <p15:guide id="32" orient="horz" pos="567" userDrawn="1">
          <p15:clr>
            <a:srgbClr val="F26B43"/>
          </p15:clr>
        </p15:guide>
        <p15:guide id="33" orient="horz" pos="794" userDrawn="1">
          <p15:clr>
            <a:srgbClr val="F26B43"/>
          </p15:clr>
        </p15:guide>
        <p15:guide id="34" orient="horz" pos="1020" userDrawn="1">
          <p15:clr>
            <a:srgbClr val="F26B43"/>
          </p15:clr>
        </p15:guide>
        <p15:guide id="35" orient="horz" pos="1247" userDrawn="1">
          <p15:clr>
            <a:srgbClr val="F26B43"/>
          </p15:clr>
        </p15:guide>
        <p15:guide id="36" orient="horz" pos="1474" userDrawn="1">
          <p15:clr>
            <a:srgbClr val="F26B43"/>
          </p15:clr>
        </p15:guide>
        <p15:guide id="37" orient="horz" pos="1701" userDrawn="1">
          <p15:clr>
            <a:srgbClr val="F26B43"/>
          </p15:clr>
        </p15:guide>
        <p15:guide id="38" orient="horz" pos="1927" userDrawn="1">
          <p15:clr>
            <a:srgbClr val="F26B43"/>
          </p15:clr>
        </p15:guide>
        <p15:guide id="39" orient="horz" pos="2154" userDrawn="1">
          <p15:clr>
            <a:srgbClr val="F26B43"/>
          </p15:clr>
        </p15:guide>
        <p15:guide id="40" orient="horz" pos="2381" userDrawn="1">
          <p15:clr>
            <a:srgbClr val="F26B43"/>
          </p15:clr>
        </p15:guide>
        <p15:guide id="41" orient="horz" pos="2608" userDrawn="1">
          <p15:clr>
            <a:srgbClr val="F26B43"/>
          </p15:clr>
        </p15:guide>
        <p15:guide id="42" orient="horz" pos="2835" userDrawn="1">
          <p15:clr>
            <a:srgbClr val="F26B43"/>
          </p15:clr>
        </p15:guide>
        <p15:guide id="43" orient="horz" pos="3061" userDrawn="1">
          <p15:clr>
            <a:srgbClr val="F26B43"/>
          </p15:clr>
        </p15:guide>
        <p15:guide id="44" orient="horz" pos="3288" userDrawn="1">
          <p15:clr>
            <a:srgbClr val="F26B43"/>
          </p15:clr>
        </p15:guide>
        <p15:guide id="45" orient="horz" pos="3515" userDrawn="1">
          <p15:clr>
            <a:srgbClr val="F26B43"/>
          </p15:clr>
        </p15:guide>
        <p15:guide id="46" orient="horz" pos="3742" userDrawn="1">
          <p15:clr>
            <a:srgbClr val="F26B43"/>
          </p15:clr>
        </p15:guide>
        <p15:guide id="47" orient="horz" pos="3968" userDrawn="1">
          <p15:clr>
            <a:srgbClr val="F26B43"/>
          </p15:clr>
        </p15:guide>
        <p15:guide id="48" orient="horz" pos="4195" userDrawn="1">
          <p15:clr>
            <a:srgbClr val="F26B43"/>
          </p15:clr>
        </p15:guide>
        <p15:guide id="49" orient="horz" pos="4422" userDrawn="1">
          <p15:clr>
            <a:srgbClr val="F26B43"/>
          </p15:clr>
        </p15:guide>
        <p15:guide id="50" orient="horz" pos="464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tm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png"/><Relationship Id="rId4" Type="http://schemas.microsoft.com/office/2017/06/relationships/model3d" Target="../media/model3d1.glb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38.tm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www.pexels.com/pl-pl/zdjecie/zdjecie-kobiety-czytajacej-ksiazke-1698485/" TargetMode="External"/><Relationship Id="rId5" Type="http://schemas.openxmlformats.org/officeDocument/2006/relationships/image" Target="../media/image39.jpe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7.png"/><Relationship Id="rId4" Type="http://schemas.openxmlformats.org/officeDocument/2006/relationships/image" Target="../media/image41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6.emf"/><Relationship Id="rId4" Type="http://schemas.openxmlformats.org/officeDocument/2006/relationships/image" Target="../media/image45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0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27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27.pn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47.svg"/><Relationship Id="rId4" Type="http://schemas.openxmlformats.org/officeDocument/2006/relationships/diagramLayout" Target="../diagrams/layout3.xml"/><Relationship Id="rId9" Type="http://schemas.openxmlformats.org/officeDocument/2006/relationships/image" Target="../media/image47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pl/web/nfosigw/fundusze-europejskie-na-infrastrukture-klimat-i-srodowisko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7.png"/><Relationship Id="rId4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34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ytuł 1">
            <a:extLst>
              <a:ext uri="{FF2B5EF4-FFF2-40B4-BE49-F238E27FC236}">
                <a16:creationId xmlns:a16="http://schemas.microsoft.com/office/drawing/2014/main" id="{25C1F810-5A2C-73E7-E2EA-32E6C2F66B7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 bwMode="auto">
          <a:xfrm>
            <a:off x="887239" y="5075981"/>
            <a:ext cx="11546809" cy="504717"/>
          </a:xfrm>
          <a:prstGeom prst="rect">
            <a:avLst/>
          </a:prstGeom>
          <a:noFill/>
          <a:ln>
            <a:noFill/>
            <a:prstDash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4572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  <a:lvl7pPr marL="9144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7pPr>
            <a:lvl8pPr marL="13716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8pPr>
            <a:lvl9pPr marL="18288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l-PL" altLang="pl-PL" sz="2000" dirty="0">
                <a:solidFill>
                  <a:srgbClr val="002073"/>
                </a:solidFill>
                <a:latin typeface="Open Sans" panose="020B0806030504020204" pitchFamily="34" charset="0"/>
                <a:cs typeface="Open Sans" panose="020B0806030504020204" pitchFamily="34" charset="0"/>
              </a:rPr>
              <a:t>Dokumentowanie wydatków w Projekcie i opis dowodów księgowych w programie </a:t>
            </a:r>
            <a:r>
              <a:rPr lang="pl-PL" altLang="pl-PL" sz="2000" dirty="0" err="1">
                <a:solidFill>
                  <a:srgbClr val="002073"/>
                </a:solidFill>
                <a:latin typeface="Open Sans" panose="020B0806030504020204" pitchFamily="34" charset="0"/>
                <a:cs typeface="Open Sans" panose="020B0806030504020204" pitchFamily="34" charset="0"/>
              </a:rPr>
              <a:t>FEnIKS</a:t>
            </a:r>
            <a:endParaRPr lang="pl-PL" altLang="pl-PL" sz="2000" b="0" dirty="0">
              <a:solidFill>
                <a:srgbClr val="002073"/>
              </a:solidFill>
              <a:latin typeface="Open Sans" panose="020B0806030504020204" pitchFamily="34" charset="0"/>
              <a:cs typeface="Open Sans" panose="020B0806030504020204" pitchFamily="34" charset="0"/>
            </a:endParaRPr>
          </a:p>
        </p:txBody>
      </p:sp>
      <p:pic>
        <p:nvPicPr>
          <p:cNvPr id="4" name="Obraz 3" descr="Obraz zawierający krajobraz, na wolnym powietrzu, trawa, niebo&#10;&#10;Opis wygenerowany automatycznie">
            <a:extLst>
              <a:ext uri="{FF2B5EF4-FFF2-40B4-BE49-F238E27FC236}">
                <a16:creationId xmlns:a16="http://schemas.microsoft.com/office/drawing/2014/main" id="{79186D41-AE21-F972-9D13-80E94C5A64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2" b="35926"/>
          <a:stretch/>
        </p:blipFill>
        <p:spPr>
          <a:xfrm>
            <a:off x="469" y="619275"/>
            <a:ext cx="13438837" cy="4224514"/>
          </a:xfrm>
          <a:prstGeom prst="rect">
            <a:avLst/>
          </a:prstGeom>
        </p:spPr>
      </p:pic>
      <p:sp>
        <p:nvSpPr>
          <p:cNvPr id="14" name="Tytuł 1">
            <a:extLst>
              <a:ext uri="{FF2B5EF4-FFF2-40B4-BE49-F238E27FC236}">
                <a16:creationId xmlns:a16="http://schemas.microsoft.com/office/drawing/2014/main" id="{13CA0706-8249-3742-85AE-F68EDE7037D0}"/>
              </a:ext>
            </a:extLst>
          </p:cNvPr>
          <p:cNvSpPr txBox="1">
            <a:spLocks/>
          </p:cNvSpPr>
          <p:nvPr/>
        </p:nvSpPr>
        <p:spPr bwMode="auto">
          <a:xfrm>
            <a:off x="2147582" y="5636322"/>
            <a:ext cx="9433048" cy="1030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4572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  <a:lvl7pPr marL="9144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7pPr>
            <a:lvl8pPr marL="13716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8pPr>
            <a:lvl9pPr marL="18288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algn="ctr" eaLnBrk="1" hangingPunct="1">
              <a:lnSpc>
                <a:spcPts val="3000"/>
              </a:lnSpc>
            </a:pPr>
            <a:r>
              <a:rPr lang="pl-PL" altLang="pl-PL" sz="1400" b="0" dirty="0">
                <a:solidFill>
                  <a:srgbClr val="002073"/>
                </a:solidFill>
                <a:latin typeface="Open Sans" panose="020B0806030504020204" pitchFamily="34" charset="0"/>
                <a:cs typeface="Open Sans" panose="020B0806030504020204" pitchFamily="34" charset="0"/>
              </a:rPr>
              <a:t>Monika Podwysocka, Doradca </a:t>
            </a:r>
            <a:r>
              <a:rPr lang="pl-PL" altLang="pl-PL" sz="1400" b="0">
                <a:solidFill>
                  <a:srgbClr val="002073"/>
                </a:solidFill>
                <a:latin typeface="Open Sans" panose="020B0806030504020204" pitchFamily="34" charset="0"/>
                <a:cs typeface="Open Sans" panose="020B0806030504020204" pitchFamily="34" charset="0"/>
              </a:rPr>
              <a:t>w Wydziale </a:t>
            </a:r>
            <a:r>
              <a:rPr lang="pl-PL" altLang="pl-PL" sz="1400" b="0" dirty="0">
                <a:solidFill>
                  <a:srgbClr val="002073"/>
                </a:solidFill>
                <a:latin typeface="Open Sans" panose="020B0806030504020204" pitchFamily="34" charset="0"/>
                <a:cs typeface="Open Sans" panose="020B0806030504020204" pitchFamily="34" charset="0"/>
              </a:rPr>
              <a:t>Rozliczeń Zagranicznych, Departament Księgowości i Rozliczeń</a:t>
            </a:r>
          </a:p>
          <a:p>
            <a:pPr algn="ctr" eaLnBrk="1" hangingPunct="1">
              <a:lnSpc>
                <a:spcPts val="3000"/>
              </a:lnSpc>
            </a:pPr>
            <a:r>
              <a:rPr lang="pl-PL" altLang="pl-PL" sz="1400" b="0" dirty="0">
                <a:solidFill>
                  <a:srgbClr val="002073"/>
                </a:solidFill>
                <a:latin typeface="Open Sans" panose="020B0806030504020204" pitchFamily="34" charset="0"/>
                <a:cs typeface="Open Sans" panose="020B0806030504020204" pitchFamily="34" charset="0"/>
              </a:rPr>
              <a:t>22 czerwca 2026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00B03E41-BEFE-8873-57E5-B9E5EB0E71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319287" y="7308229"/>
            <a:ext cx="11457930" cy="2514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845086EB-7162-88C4-F711-2E08CD9ABF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137" y="619274"/>
            <a:ext cx="8300926" cy="2096613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6" name="Obraz 5" descr="Obraz zawierający tekst, zrzut ekranu, Czcionka, Grafika&#10;&#10;Opis wygenerowany automatycznie">
            <a:extLst>
              <a:ext uri="{FF2B5EF4-FFF2-40B4-BE49-F238E27FC236}">
                <a16:creationId xmlns:a16="http://schemas.microsoft.com/office/drawing/2014/main" id="{6575F6C1-471D-456B-703A-83AB81F6002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693" y="620981"/>
            <a:ext cx="8352723" cy="3525727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6F7F1958-129D-3C21-959B-2B10DA22850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163" y="6373231"/>
            <a:ext cx="11139885" cy="110456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7198B-0AD3-1729-FE48-50A52DA5BA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obrazu 6">
            <a:extLst>
              <a:ext uri="{FF2B5EF4-FFF2-40B4-BE49-F238E27FC236}">
                <a16:creationId xmlns:a16="http://schemas.microsoft.com/office/drawing/2014/main" id="{7C04E973-679B-FFC5-07DF-B5284910266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1175" y="-23811"/>
            <a:ext cx="13439775" cy="1071954"/>
          </a:xfr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DD0B115A-AA88-7581-BB83-23514E9494DB}"/>
              </a:ext>
            </a:extLst>
          </p:cNvPr>
          <p:cNvSpPr txBox="1"/>
          <p:nvPr/>
        </p:nvSpPr>
        <p:spPr>
          <a:xfrm>
            <a:off x="650883" y="2483693"/>
            <a:ext cx="11036487" cy="31457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1984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Warunki przyznania i rozliczenia zaliczki reguluje</a:t>
            </a:r>
            <a:r>
              <a:rPr lang="pl-PL" sz="1984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§ 8 Umowy o dofinansowanie </a:t>
            </a:r>
            <a:r>
              <a:rPr lang="pl-PL" sz="1984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(maksymalna wysokość jednorazowej transzy,  termin rozliczenia zaliczki (90).</a:t>
            </a:r>
          </a:p>
          <a:p>
            <a:pPr algn="just"/>
            <a:endParaRPr lang="pl-PL" sz="1984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l-PL" sz="1984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Zaliczka jest przekazywana z przeznaczeniem </a:t>
            </a:r>
            <a:r>
              <a:rPr lang="pl-PL" sz="1984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 ponoszenie wydatków kwalifikowanych </a:t>
            </a:r>
            <a:r>
              <a:rPr lang="pl-PL" sz="1984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pl-PL" sz="1984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wydatki pewne a wydatki wątpliwe</a:t>
            </a:r>
            <a:r>
              <a:rPr lang="pl-PL" sz="1984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). </a:t>
            </a:r>
          </a:p>
          <a:p>
            <a:pPr algn="just"/>
            <a:endParaRPr lang="pl-PL" sz="1984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l-PL" sz="1984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Zaliczka jest przekazywana z przeznaczeniem </a:t>
            </a:r>
            <a:r>
              <a:rPr lang="pl-PL" sz="1984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 ponoszenie wydatków przyszłych</a:t>
            </a:r>
            <a:r>
              <a:rPr lang="pl-PL" sz="1984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pPr algn="just"/>
            <a:endParaRPr lang="pl-PL" sz="1984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l-PL" sz="1984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Wysokość oraz formę przekazywania dofinansowania określa Załącznik nr 4 do </a:t>
            </a:r>
            <a:r>
              <a:rPr lang="pl-PL" sz="1984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UoD</a:t>
            </a:r>
            <a:r>
              <a:rPr lang="pl-PL" sz="1984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sz="1984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Harmonogram płatności –</a:t>
            </a:r>
            <a:r>
              <a:rPr lang="pl-PL" sz="1984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planowanie</a:t>
            </a:r>
            <a:r>
              <a:rPr lang="pl-PL" sz="1984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sz="1984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wypłat </a:t>
            </a:r>
            <a:r>
              <a:rPr lang="pl-PL" sz="1984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miarę postępu realizacji projektu.</a:t>
            </a:r>
            <a:endParaRPr lang="pl-PL" sz="1984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B6D5358-3335-53FD-487B-07AEEB41290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83" y="6084093"/>
            <a:ext cx="10555178" cy="945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5437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9C74BD-5AA4-1E53-57C6-A50FCA6CAD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00B7A5B-4393-099E-4502-186F229B6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6406" y="899838"/>
            <a:ext cx="10773789" cy="647752"/>
          </a:xfrm>
        </p:spPr>
        <p:txBody>
          <a:bodyPr>
            <a:normAutofit fontScale="90000"/>
          </a:bodyPr>
          <a:lstStyle/>
          <a:p>
            <a:r>
              <a:rPr lang="pl-PL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Załącznik nr 4 do </a:t>
            </a:r>
            <a:r>
              <a:rPr lang="pl-PL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UoD</a:t>
            </a:r>
            <a:r>
              <a:rPr lang="pl-PL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sz="16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Harmonogram płatności</a:t>
            </a:r>
            <a:r>
              <a:rPr lang="pl-PL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br>
              <a:rPr lang="pl-PL" sz="1200" dirty="0"/>
            </a:br>
            <a:endParaRPr lang="pl-PL" sz="1200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4D20995-473F-9CD2-AAD2-24A9C526C3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11</a:t>
            </a:fld>
            <a:endParaRPr lang="pl-PL" alt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DF8ADE7-3805-1978-4DE0-2C82CB1EE67D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pic>
        <p:nvPicPr>
          <p:cNvPr id="7" name="Symbol zastępczy zawartości 6" descr="Obraz zawierający tekst, zrzut ekranu, linia, diagram&#10;&#10;Zawartość wygenerowana przez AI może być niepoprawna.">
            <a:extLst>
              <a:ext uri="{FF2B5EF4-FFF2-40B4-BE49-F238E27FC236}">
                <a16:creationId xmlns:a16="http://schemas.microsoft.com/office/drawing/2014/main" id="{879D22D4-8B26-8786-8647-F2A2E28AA5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100" y="1289732"/>
            <a:ext cx="10773789" cy="51341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422141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C225E3-5344-2CDE-CD16-DEC87DCBF8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ytuł 14">
            <a:extLst>
              <a:ext uri="{FF2B5EF4-FFF2-40B4-BE49-F238E27FC236}">
                <a16:creationId xmlns:a16="http://schemas.microsoft.com/office/drawing/2014/main" id="{C03802AF-C390-FBBA-7AC5-0EC5E1A8A5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2399507" y="360363"/>
            <a:ext cx="8640763" cy="1619251"/>
          </a:xfrm>
        </p:spPr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Najważniejsze informacje</a:t>
            </a:r>
          </a:p>
        </p:txBody>
      </p:sp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16864B61-F928-BD9B-49EF-40770F2E580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12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EA95C519-9437-2B2F-21D6-E2672355BED2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pic>
        <p:nvPicPr>
          <p:cNvPr id="6" name="Obraz 5" descr="Obraz zawierający na wolnym powietrzu, krajobraz, trawa, Zasoby wodne&#10;&#10;Opis wygenerowany automatycznie">
            <a:extLst>
              <a:ext uri="{FF2B5EF4-FFF2-40B4-BE49-F238E27FC236}">
                <a16:creationId xmlns:a16="http://schemas.microsoft.com/office/drawing/2014/main" id="{5727095C-F7AF-5213-B5B9-5BC3FEEF84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9" r="14709"/>
          <a:stretch/>
        </p:blipFill>
        <p:spPr>
          <a:xfrm>
            <a:off x="0" y="827509"/>
            <a:ext cx="5221727" cy="4927961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01A25DA5-7278-0DC3-38C3-D78724F7C092}"/>
              </a:ext>
            </a:extLst>
          </p:cNvPr>
          <p:cNvSpPr txBox="1"/>
          <p:nvPr/>
        </p:nvSpPr>
        <p:spPr>
          <a:xfrm>
            <a:off x="5378854" y="1156557"/>
            <a:ext cx="7474824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Warunki przekazania pierwszej transzy zaliczki </a:t>
            </a:r>
          </a:p>
          <a:p>
            <a:pPr algn="just"/>
            <a:endParaRPr lang="pl-PL" b="1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złożenie przez beneficjenta wniosku o płatność</a:t>
            </a:r>
          </a:p>
          <a:p>
            <a:pPr algn="just"/>
            <a:endParaRPr lang="pl-P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zgodność z warunkami Umowy o dofinansowanie (§8 pkt. 1 tir. 1) – </a:t>
            </a:r>
            <a:r>
              <a:rPr lang="pl-PL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maksymalna wysokość jednorazowej transzy</a:t>
            </a:r>
          </a:p>
          <a:p>
            <a:pPr algn="just"/>
            <a:endParaRPr lang="pl-P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zgodność wnioskowanej kwoty z aktualnym </a:t>
            </a:r>
            <a:r>
              <a:rPr lang="pl-PL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Harmonogramem płatności (</a:t>
            </a: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Załącznik Nr 4 do </a:t>
            </a:r>
            <a:r>
              <a:rPr lang="pl-PL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Umowy o dofinansowanie</a:t>
            </a: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).</a:t>
            </a:r>
            <a:endParaRPr lang="pl-PL" dirty="0"/>
          </a:p>
          <a:p>
            <a:pPr algn="just"/>
            <a:endParaRPr lang="pl-P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pl-PL" b="1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pl-PL" b="1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pl-PL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Warunki przekazania kolejnej transzy zaliczki</a:t>
            </a:r>
            <a:r>
              <a:rPr lang="pl-PL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endParaRPr lang="pl-PL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Przedstawienie we wniosku o płatność rozliczenia co najmniej 70% łącznej kwoty przekazanych transz (</a:t>
            </a:r>
            <a:r>
              <a:rPr lang="pl-PL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UoD</a:t>
            </a: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), z uwzględnieniem zwrotu.</a:t>
            </a:r>
          </a:p>
        </p:txBody>
      </p:sp>
    </p:spTree>
    <p:extLst>
      <p:ext uri="{BB962C8B-B14F-4D97-AF65-F5344CB8AC3E}">
        <p14:creationId xmlns:p14="http://schemas.microsoft.com/office/powerpoint/2010/main" val="33917359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2F2661-4959-CEBF-4984-B11E59B126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2C1CE4C-7EC5-0948-BFA6-8955B85B2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295" y="899837"/>
            <a:ext cx="10758900" cy="836547"/>
          </a:xfrm>
        </p:spPr>
        <p:txBody>
          <a:bodyPr>
            <a:normAutofit/>
          </a:bodyPr>
          <a:lstStyle/>
          <a:p>
            <a:r>
              <a:rPr lang="pl-PL" sz="2650" dirty="0">
                <a:solidFill>
                  <a:srgbClr val="009242"/>
                </a:solidFill>
              </a:rPr>
              <a:t>Rozliczenie zaliczki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864E2FD-6E39-9E3C-7D38-43F67BAEFB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13</a:t>
            </a:fld>
            <a:endParaRPr lang="pl-PL" alt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E03FB34-54D3-5644-C219-2CAE87D52AE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pic>
        <p:nvPicPr>
          <p:cNvPr id="9" name="Obraz 8" descr="Obraz zawierający tekst, zrzut ekranu, Czcionka, logo">
            <a:extLst>
              <a:ext uri="{FF2B5EF4-FFF2-40B4-BE49-F238E27FC236}">
                <a16:creationId xmlns:a16="http://schemas.microsoft.com/office/drawing/2014/main" id="{3EE86CC5-4E9D-52CE-1F32-79733DD3B5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2477536" y="1831875"/>
            <a:ext cx="6419950" cy="426073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617F1A2C-E068-AEE9-AFC7-83203CB88F45}"/>
              </a:ext>
            </a:extLst>
          </p:cNvPr>
          <p:cNvSpPr/>
          <p:nvPr/>
        </p:nvSpPr>
        <p:spPr>
          <a:xfrm>
            <a:off x="2410645" y="1831875"/>
            <a:ext cx="6480720" cy="4356224"/>
          </a:xfrm>
          <a:prstGeom prst="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029673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8B9903-B5A8-CFEC-8BA4-FFE3A00470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BA95C7B-7D6E-8E19-C7C4-EFC03BC85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295" y="899837"/>
            <a:ext cx="10758900" cy="836547"/>
          </a:xfrm>
        </p:spPr>
        <p:txBody>
          <a:bodyPr>
            <a:normAutofit/>
          </a:bodyPr>
          <a:lstStyle/>
          <a:p>
            <a:r>
              <a:rPr lang="pl-PL" sz="2650" dirty="0">
                <a:solidFill>
                  <a:srgbClr val="009242"/>
                </a:solidFill>
              </a:rPr>
              <a:t>Rozliczenie zaliczki – </a:t>
            </a:r>
            <a:r>
              <a:rPr lang="pl-PL" sz="2650" i="1" dirty="0">
                <a:solidFill>
                  <a:srgbClr val="009242"/>
                </a:solidFill>
              </a:rPr>
              <a:t>zwrot niewykorzystanej części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3695CA2-429A-48C7-CAFD-1E20627E9B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14</a:t>
            </a:fld>
            <a:endParaRPr lang="pl-PL" alt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D2F31BE-C94E-46EB-0631-A6B798BFFD12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B2A93716-C444-0655-2A4C-ACA97C356AE9}"/>
              </a:ext>
            </a:extLst>
          </p:cNvPr>
          <p:cNvSpPr txBox="1"/>
          <p:nvPr/>
        </p:nvSpPr>
        <p:spPr>
          <a:xfrm>
            <a:off x="1391295" y="2267670"/>
            <a:ext cx="8693998" cy="21421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Zwrot niewykorzystanej części zaliczki powinien zostać dokonany</a:t>
            </a:r>
            <a:r>
              <a:rPr lang="pl-PL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najpóźniej w ostatnim dniu, </a:t>
            </a: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którym upływa termin na jej rozliczenie.</a:t>
            </a:r>
          </a:p>
          <a:p>
            <a:endParaRPr lang="pl-PL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pl-PL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pl-PL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Numer rachunku bankowego Ministra Finansów do zwrotu kapitału: </a:t>
            </a:r>
          </a:p>
          <a:p>
            <a:endParaRPr lang="pl-P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pl-PL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BGK nr 17 1130 0007 0020 0660 2620 0016</a:t>
            </a:r>
          </a:p>
        </p:txBody>
      </p:sp>
    </p:spTree>
    <p:extLst>
      <p:ext uri="{BB962C8B-B14F-4D97-AF65-F5344CB8AC3E}">
        <p14:creationId xmlns:p14="http://schemas.microsoft.com/office/powerpoint/2010/main" val="17723021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93CE13-702D-75D8-8239-4383C8AE32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ytuł 14">
            <a:extLst>
              <a:ext uri="{FF2B5EF4-FFF2-40B4-BE49-F238E27FC236}">
                <a16:creationId xmlns:a16="http://schemas.microsoft.com/office/drawing/2014/main" id="{81339573-4705-F3B3-C05C-A5743830F7B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2399507" y="360363"/>
            <a:ext cx="8640763" cy="1619251"/>
          </a:xfrm>
        </p:spPr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Najważniejsze informacje</a:t>
            </a: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3B014C59-6637-F404-5D1D-A48A25939EAF}"/>
              </a:ext>
            </a:extLst>
          </p:cNvPr>
          <p:cNvSpPr txBox="1">
            <a:spLocks/>
          </p:cNvSpPr>
          <p:nvPr/>
        </p:nvSpPr>
        <p:spPr bwMode="auto">
          <a:xfrm>
            <a:off x="4631655" y="683493"/>
            <a:ext cx="7690585" cy="5832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4572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  <a:lvl7pPr marL="9144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7pPr>
            <a:lvl8pPr marL="13716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8pPr>
            <a:lvl9pPr marL="18288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r>
              <a:rPr lang="pl-PL" sz="18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Jeśli zwracasz środki europejskie  w tytule przelewu podaj: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l-PL" sz="1800" b="0" i="1" dirty="0">
                <a:solidFill>
                  <a:srgbClr val="262626"/>
                </a:solidFill>
              </a:rPr>
              <a:t>nr projektu</a:t>
            </a:r>
            <a:r>
              <a:rPr lang="pl-PL" sz="1800" b="0" dirty="0">
                <a:solidFill>
                  <a:srgbClr val="262626"/>
                </a:solidFill>
              </a:rPr>
              <a:t>,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l-PL" sz="1800" b="0" i="1" dirty="0">
                <a:solidFill>
                  <a:srgbClr val="262626"/>
                </a:solidFill>
              </a:rPr>
              <a:t>nr decyzji </a:t>
            </a:r>
            <a:r>
              <a:rPr lang="pl-PL" sz="1800" b="0" dirty="0">
                <a:solidFill>
                  <a:srgbClr val="262626"/>
                </a:solidFill>
              </a:rPr>
              <a:t>(w przypadku zwrotu na podstawie decyzji, o której mowa w art. 207 </a:t>
            </a:r>
            <a:r>
              <a:rPr lang="pl-PL" sz="1800" b="0" dirty="0" err="1">
                <a:solidFill>
                  <a:srgbClr val="262626"/>
                </a:solidFill>
              </a:rPr>
              <a:t>uofp</a:t>
            </a:r>
            <a:r>
              <a:rPr lang="pl-PL" sz="1800" b="0" dirty="0">
                <a:solidFill>
                  <a:srgbClr val="262626"/>
                </a:solidFill>
              </a:rPr>
              <a:t>),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l-PL" sz="1800" b="0" i="1" dirty="0">
                <a:solidFill>
                  <a:srgbClr val="262626"/>
                </a:solidFill>
              </a:rPr>
              <a:t>nr zlecenia płatności</a:t>
            </a:r>
            <a:r>
              <a:rPr lang="pl-PL" sz="1800" b="0" dirty="0">
                <a:solidFill>
                  <a:srgbClr val="262626"/>
                </a:solidFill>
              </a:rPr>
              <a:t>* lub kwotę i datę płatności otrzymanej z BGK, której dotyczy zwrot,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l-PL" sz="1800" b="0" i="1" dirty="0">
                <a:solidFill>
                  <a:srgbClr val="262626"/>
                </a:solidFill>
              </a:rPr>
              <a:t>informację </a:t>
            </a:r>
            <a:r>
              <a:rPr lang="pl-PL" sz="1800" b="0" dirty="0">
                <a:solidFill>
                  <a:srgbClr val="262626"/>
                </a:solidFill>
              </a:rPr>
              <a:t>czy zwrot stanowi: należność główną, odsetki, inne (np. przychody, kary umowne, itp.),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l-PL" sz="1800" b="0" i="1" dirty="0">
                <a:solidFill>
                  <a:srgbClr val="262626"/>
                </a:solidFill>
              </a:rPr>
              <a:t>klasyfikację budżetową </a:t>
            </a:r>
            <a:r>
              <a:rPr lang="pl-PL" sz="1800" b="0" dirty="0">
                <a:solidFill>
                  <a:srgbClr val="262626"/>
                </a:solidFill>
              </a:rPr>
              <a:t>zwracanej kwoty (rozdział, paragraf) - tylko jeśli jest znana.</a:t>
            </a:r>
          </a:p>
          <a:p>
            <a:pPr lvl="1"/>
            <a:endParaRPr lang="pl-PL" sz="1800" b="0" dirty="0">
              <a:solidFill>
                <a:srgbClr val="262626"/>
              </a:solidFill>
            </a:endParaRPr>
          </a:p>
          <a:p>
            <a:pPr>
              <a:lnSpc>
                <a:spcPct val="100000"/>
              </a:lnSpc>
            </a:pPr>
            <a:r>
              <a:rPr lang="pl-PL" sz="1400" b="0" i="1" dirty="0">
                <a:solidFill>
                  <a:srgbClr val="26262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*</a:t>
            </a:r>
            <a:r>
              <a:rPr lang="pl-PL" sz="1200" b="0" i="1" dirty="0">
                <a:solidFill>
                  <a:srgbClr val="26262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nr zlecenia płatności znajduje się w tytule przelewu otrzymanego z BGK.</a:t>
            </a:r>
          </a:p>
          <a:p>
            <a:pPr>
              <a:lnSpc>
                <a:spcPct val="100000"/>
              </a:lnSpc>
            </a:pPr>
            <a:r>
              <a:rPr lang="pl-PL" sz="1200" b="0" i="1" dirty="0">
                <a:solidFill>
                  <a:srgbClr val="26262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Jeżeli zwrot dotyczy zleceń płatności wypłaconych z różnych części budżetowych, zwróć w oddzielnych przelewach każdą kwotę przyporządkowaną do właściwej części budżetowej.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pl-PL" sz="1800" b="0" dirty="0">
              <a:solidFill>
                <a:srgbClr val="262626"/>
              </a:solidFill>
            </a:endParaRPr>
          </a:p>
        </p:txBody>
      </p:sp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34283F10-5E6D-13CC-E3BB-500C7870A0D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15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F89C73B-D52D-3300-EF33-C15C579BBC7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pic>
        <p:nvPicPr>
          <p:cNvPr id="6" name="Obraz 5" descr="Obraz zawierający na wolnym powietrzu, krajobraz, trawa, Zasoby wodne&#10;&#10;Opis wygenerowany automatycznie">
            <a:extLst>
              <a:ext uri="{FF2B5EF4-FFF2-40B4-BE49-F238E27FC236}">
                <a16:creationId xmlns:a16="http://schemas.microsoft.com/office/drawing/2014/main" id="{CBA8CC7E-BCDA-0390-6E2A-04C86DA4DF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9" r="14709"/>
          <a:stretch/>
        </p:blipFill>
        <p:spPr>
          <a:xfrm>
            <a:off x="0" y="454856"/>
            <a:ext cx="4458722" cy="5832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7263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FFE64D-563E-65F4-525F-CCF68C17B7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759B9E6-BB3F-3C71-8A25-5BAC8F95C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295" y="899837"/>
            <a:ext cx="10758900" cy="836547"/>
          </a:xfrm>
        </p:spPr>
        <p:txBody>
          <a:bodyPr>
            <a:normAutofit/>
          </a:bodyPr>
          <a:lstStyle/>
          <a:p>
            <a:r>
              <a:rPr lang="pl-PL" sz="2650" dirty="0">
                <a:solidFill>
                  <a:srgbClr val="009242"/>
                </a:solidFill>
              </a:rPr>
              <a:t>Rozliczenie zaliczki – wniosek o płatność.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6D7EDD0-255D-555E-D672-F85FBE393F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16</a:t>
            </a:fld>
            <a:endParaRPr lang="pl-PL" alt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56F3783-3696-8901-FE74-B822E1B21B43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1C5B6054-384D-4F83-D115-D09F01AD78DB}"/>
              </a:ext>
            </a:extLst>
          </p:cNvPr>
          <p:cNvSpPr txBox="1"/>
          <p:nvPr/>
        </p:nvSpPr>
        <p:spPr>
          <a:xfrm>
            <a:off x="1391295" y="2411685"/>
            <a:ext cx="868468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Beneficjent ma obowiązek rozliczenia każdej transzy przekazanego mu dofinansowania w formie zaliczki </a:t>
            </a:r>
            <a:r>
              <a:rPr lang="pl-PL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terminie określonym w Umowie o dofinansowanie</a:t>
            </a:r>
            <a:r>
              <a:rPr lang="pl-P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liczonym od dnia otrzymania każdej z jej transz.</a:t>
            </a:r>
            <a:r>
              <a:rPr lang="pl-PL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(§8 pkt. 3 </a:t>
            </a:r>
            <a:r>
              <a:rPr lang="pl-PL" sz="1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UoD</a:t>
            </a:r>
            <a:r>
              <a:rPr lang="pl-P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 . </a:t>
            </a:r>
          </a:p>
          <a:p>
            <a:pPr marL="0" indent="0" algn="just">
              <a:buNone/>
            </a:pPr>
            <a:endParaRPr lang="pl-PL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just">
              <a:buNone/>
            </a:pPr>
            <a:r>
              <a:rPr lang="pl-P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Transzę zaliczki rozliczają </a:t>
            </a:r>
            <a:r>
              <a:rPr lang="pl-PL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wydatki kwalifikowalne - tzw. wydatki pewne </a:t>
            </a:r>
            <a:r>
              <a:rPr lang="pl-P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(nie rekomendujemy rozliczania kosztów wynagrodzeń personelu JRP*). Wydatki wątpliwe należy opłacać ze środków własnych i przedstawiać do refundacji.</a:t>
            </a:r>
          </a:p>
          <a:p>
            <a:pPr marL="0" indent="0" algn="just">
              <a:buNone/>
            </a:pPr>
            <a:endParaRPr lang="pl-PL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7234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8C5868-DE1B-5E5B-7CDC-82648BB329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5DDBBC1-CFED-329D-E569-20531CAED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295" y="899837"/>
            <a:ext cx="10758900" cy="836547"/>
          </a:xfrm>
        </p:spPr>
        <p:txBody>
          <a:bodyPr>
            <a:normAutofit/>
          </a:bodyPr>
          <a:lstStyle/>
          <a:p>
            <a:r>
              <a:rPr lang="pl-PL" sz="2650" dirty="0">
                <a:solidFill>
                  <a:srgbClr val="009242"/>
                </a:solidFill>
              </a:rPr>
              <a:t>Rozliczenie zaliczki – wniosek o płatność.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24B0844-B75F-99AD-7449-5395BE7ABF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17</a:t>
            </a:fld>
            <a:endParaRPr lang="pl-PL" alt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64EC153-F59E-7D60-0601-7F631E4476A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408C897F-750E-390B-F118-36343EF27E4F}"/>
              </a:ext>
            </a:extLst>
          </p:cNvPr>
          <p:cNvSpPr txBox="1"/>
          <p:nvPr/>
        </p:nvSpPr>
        <p:spPr>
          <a:xfrm>
            <a:off x="1391295" y="1736384"/>
            <a:ext cx="869399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Transzę zaliczki rozliczają wydatki kwalifikowalne:</a:t>
            </a:r>
          </a:p>
          <a:p>
            <a:pPr algn="just"/>
            <a:endParaRPr lang="pl-P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niezależnie od daty ich poniesienia </a:t>
            </a: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(mieszczącej się w okresie kwalifikowania wydatków dla projektu);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pl-PL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pl-PL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 uwzględnieniem poziomu dofinansowania </a:t>
            </a: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określonego w Umowie o dofinansowanie (wydatki kwalifikowalne w wysokości transzy zaliczki oraz odpowiedniego wkładu własnego - </a:t>
            </a:r>
            <a:r>
              <a:rPr lang="pl-PL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rekomendowane</a:t>
            </a: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); </a:t>
            </a:r>
          </a:p>
          <a:p>
            <a:pPr algn="just"/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</a:t>
            </a:r>
            <a:r>
              <a:rPr lang="pl-PL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Nie ma obowiązku opłacania faktury w takiej samej proporcji</a:t>
            </a: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jaka</a:t>
            </a:r>
            <a:b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wynika z poziomu dofinansowania </a:t>
            </a:r>
            <a:r>
              <a:rPr lang="pl-PL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(Zalecenia pkt. 5.1) </a:t>
            </a: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tzn., że transza zaliczki </a:t>
            </a:r>
            <a:b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może zostać również w całości wykorzystana na opłacenie </a:t>
            </a:r>
            <a:r>
              <a:rPr lang="pl-PL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100%</a:t>
            </a:r>
            <a:r>
              <a:rPr lang="pl-PL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zobowiązań </a:t>
            </a:r>
            <a:br>
              <a:rPr lang="pl-PL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kwalifikowalnych </a:t>
            </a:r>
            <a:r>
              <a:rPr lang="pl-PL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!</a:t>
            </a:r>
            <a:r>
              <a:rPr lang="pl-PL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wynikających z dowodów księgowych. </a:t>
            </a:r>
          </a:p>
          <a:p>
            <a:pPr algn="just"/>
            <a:endParaRPr lang="pl-PL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pl-P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1140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AAC64F-244D-C0E7-F979-DD8005573D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D5A7561-2B7D-A2D5-FE9E-73BC7EAF2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295" y="899837"/>
            <a:ext cx="10758900" cy="836547"/>
          </a:xfrm>
        </p:spPr>
        <p:txBody>
          <a:bodyPr>
            <a:normAutofit/>
          </a:bodyPr>
          <a:lstStyle/>
          <a:p>
            <a:r>
              <a:rPr lang="pl-PL" sz="2650" dirty="0">
                <a:solidFill>
                  <a:srgbClr val="009242"/>
                </a:solidFill>
              </a:rPr>
              <a:t>Rozliczenie zaliczki – wniosek o płatność.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73F81E9-1ED7-4F2E-6C28-DDAF96FC24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18</a:t>
            </a:fld>
            <a:endParaRPr lang="pl-PL" alt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3B52B36-4773-876A-205F-C7824DB8AD88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36F609F3-03F7-C38B-80CC-1989218315A7}"/>
              </a:ext>
            </a:extLst>
          </p:cNvPr>
          <p:cNvSpPr txBox="1"/>
          <p:nvPr/>
        </p:nvSpPr>
        <p:spPr>
          <a:xfrm>
            <a:off x="1391295" y="1619597"/>
            <a:ext cx="868468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Transzę zaliczki rozliczają wydatki kwalifikowalne:</a:t>
            </a:r>
          </a:p>
          <a:p>
            <a:pPr algn="just"/>
            <a:endParaRPr lang="pl-P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poniesione </a:t>
            </a:r>
            <a:r>
              <a:rPr lang="pl-PL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 rachunku bankowego beneficjenta dla potrzeb obsługi zaliczki oraz z innego rachunku bankowego beneficjenta</a:t>
            </a: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jako wkład własny potrzebny do rozliczenia zaliczki (</a:t>
            </a:r>
            <a:r>
              <a:rPr lang="pl-PL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rekomendowany sposób</a:t>
            </a: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).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pl-PL" sz="1800" i="1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pl-PL" sz="1800" i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Dopuszcza się </a:t>
            </a:r>
            <a:r>
              <a:rPr lang="pl-P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postepowanie, gdy Beneficjent dokonuje </a:t>
            </a:r>
            <a:r>
              <a:rPr lang="pl-PL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zapłaty wydatku niekwalifikowalnego z rachunku zaliczkowego, </a:t>
            </a:r>
            <a:r>
              <a:rPr lang="pl-P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ale tylko w sytuacji, gdy uprzednio zasili to konto równowartością kwoty wydatku niekwalifikowalnego ze środków własnych</a:t>
            </a:r>
            <a:r>
              <a:rPr lang="pl-PL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jeden przelew do wykonawcy </a:t>
            </a:r>
            <a:r>
              <a:rPr lang="pl-PL" sz="18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(Zalecenia pkt. 5.1) (możliwe; niezalecane przez IW).</a:t>
            </a:r>
          </a:p>
          <a:p>
            <a:pPr algn="just"/>
            <a:endParaRPr lang="pl-P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pl-PL" sz="18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Nieakceptowalne</a:t>
            </a:r>
            <a:r>
              <a:rPr lang="pl-P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jest postępowanie, gdy beneficjent zasila swój rachunek środkami z rachunku zaliczkowego  i dokonuje z tego rachunku płatności na rzecz wykonawcy (z rachunku zaliczkowego dokonywane są płatności na rzecz wykonawcy!). </a:t>
            </a:r>
          </a:p>
        </p:txBody>
      </p:sp>
    </p:spTree>
    <p:extLst>
      <p:ext uri="{BB962C8B-B14F-4D97-AF65-F5344CB8AC3E}">
        <p14:creationId xmlns:p14="http://schemas.microsoft.com/office/powerpoint/2010/main" val="10098710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A88EF5-3D78-5A0B-E6FB-D0D5D3337C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AAA52DE-2EAB-E681-4379-B9D2BB50C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295" y="899837"/>
            <a:ext cx="10758900" cy="836547"/>
          </a:xfrm>
        </p:spPr>
        <p:txBody>
          <a:bodyPr>
            <a:normAutofit/>
          </a:bodyPr>
          <a:lstStyle/>
          <a:p>
            <a:r>
              <a:rPr lang="pl-PL" sz="2650" dirty="0">
                <a:solidFill>
                  <a:srgbClr val="009242"/>
                </a:solidFill>
              </a:rPr>
              <a:t>Rozliczenie zaliczki – wniosek o płatność.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EFCFABA-47DD-4E61-5DA7-20A6821425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19</a:t>
            </a:fld>
            <a:endParaRPr lang="pl-PL" alt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31DE880-511F-83F0-D1F4-00AB31676F5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0917EBC8-7B3A-B1DD-CDC0-2F1E3595568A}"/>
              </a:ext>
            </a:extLst>
          </p:cNvPr>
          <p:cNvSpPr txBox="1"/>
          <p:nvPr/>
        </p:nvSpPr>
        <p:spPr>
          <a:xfrm>
            <a:off x="1391295" y="2051645"/>
            <a:ext cx="868468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Transzy zaliczki nie rozliczają koszty poniesione przez beneficjenta, jeśli nie wiążą się z </a:t>
            </a:r>
            <a:r>
              <a:rPr lang="pl-PL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fizycznym przepływem środków na rachunku</a:t>
            </a:r>
            <a:r>
              <a:rPr lang="pl-P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/w kasie beneficjenta a stanowią jedynie zapis w księgach rachunkowych (np. odpisy amortyzacyjne).</a:t>
            </a:r>
          </a:p>
          <a:p>
            <a:pPr algn="just"/>
            <a:endParaRPr lang="pl-PL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pl-PL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l-P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Beneficjent nie może przedstawić we wniosku o płatność końcową wydatków rozliczających zaliczkę.</a:t>
            </a:r>
          </a:p>
        </p:txBody>
      </p:sp>
    </p:spTree>
    <p:extLst>
      <p:ext uri="{BB962C8B-B14F-4D97-AF65-F5344CB8AC3E}">
        <p14:creationId xmlns:p14="http://schemas.microsoft.com/office/powerpoint/2010/main" val="2743328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ytuł 14">
            <a:extLst>
              <a:ext uri="{FF2B5EF4-FFF2-40B4-BE49-F238E27FC236}">
                <a16:creationId xmlns:a16="http://schemas.microsoft.com/office/drawing/2014/main" id="{3461AAC7-DAEA-2482-E670-67E5A8B9CA5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2399507" y="360363"/>
            <a:ext cx="8640763" cy="1619251"/>
          </a:xfrm>
        </p:spPr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Najważniejsze informacje</a:t>
            </a: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CDA37B94-D69E-4778-362F-9CA42162589C}"/>
              </a:ext>
            </a:extLst>
          </p:cNvPr>
          <p:cNvSpPr txBox="1">
            <a:spLocks/>
          </p:cNvSpPr>
          <p:nvPr/>
        </p:nvSpPr>
        <p:spPr bwMode="auto">
          <a:xfrm>
            <a:off x="6431855" y="863811"/>
            <a:ext cx="5717451" cy="5832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4572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  <a:lvl7pPr marL="9144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7pPr>
            <a:lvl8pPr marL="13716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8pPr>
            <a:lvl9pPr marL="18288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r>
              <a:rPr lang="pl-PL" dirty="0"/>
              <a:t>Plan prezentacji:</a:t>
            </a:r>
          </a:p>
          <a:p>
            <a:endParaRPr lang="pl-PL" dirty="0"/>
          </a:p>
          <a:p>
            <a:pPr marL="514350" indent="-514350">
              <a:buAutoNum type="romanUcPeriod"/>
            </a:pPr>
            <a:r>
              <a:rPr lang="pl-PL" sz="2000" dirty="0"/>
              <a:t>Wprowadzenie.</a:t>
            </a:r>
          </a:p>
          <a:p>
            <a:pPr marL="514350" indent="-514350">
              <a:buAutoNum type="romanUcPeriod"/>
            </a:pPr>
            <a:r>
              <a:rPr lang="pl-PL" sz="2000" dirty="0"/>
              <a:t>Podstawowe dokumenty niezbędne w realizacji Projektu.</a:t>
            </a:r>
          </a:p>
          <a:p>
            <a:pPr marL="514350" indent="-514350">
              <a:buAutoNum type="romanUcPeriod"/>
            </a:pPr>
            <a:r>
              <a:rPr lang="pl-PL" sz="2000" dirty="0"/>
              <a:t>Formy dofinansowania – zaliczka.</a:t>
            </a:r>
          </a:p>
          <a:p>
            <a:pPr marL="514350" indent="-514350">
              <a:buAutoNum type="romanUcPeriod"/>
            </a:pPr>
            <a:r>
              <a:rPr lang="pl-PL" sz="2000" dirty="0"/>
              <a:t>Formy dofinansowania – refundacja.</a:t>
            </a:r>
          </a:p>
          <a:p>
            <a:pPr marL="514350" indent="-514350">
              <a:buAutoNum type="romanUcPeriod"/>
            </a:pPr>
            <a:r>
              <a:rPr lang="pl-PL" sz="2000" dirty="0"/>
              <a:t>Sposób dokumentowania wydatków.</a:t>
            </a:r>
          </a:p>
          <a:p>
            <a:pPr marL="514350" indent="-514350">
              <a:buAutoNum type="romanUcPeriod"/>
            </a:pPr>
            <a:r>
              <a:rPr lang="pl-PL" sz="2000" dirty="0"/>
              <a:t>Uproszczone metody rozliczania wydatków – stawka ryczałtowa.</a:t>
            </a:r>
          </a:p>
          <a:p>
            <a:pPr marL="514350" indent="-514350">
              <a:buAutoNum type="romanUcPeriod"/>
            </a:pPr>
            <a:endParaRPr lang="pl-PL" sz="2400" dirty="0"/>
          </a:p>
        </p:txBody>
      </p:sp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E0CAB31B-18C4-CE06-EFE9-5D5BA78411E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2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8D6727F-92DC-8074-D290-B9EA3703D34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pic>
        <p:nvPicPr>
          <p:cNvPr id="6" name="Obraz 5" descr="Obraz zawierający na wolnym powietrzu, krajobraz, trawa, Zasoby wodne&#10;&#10;Opis wygenerowany automatycznie">
            <a:extLst>
              <a:ext uri="{FF2B5EF4-FFF2-40B4-BE49-F238E27FC236}">
                <a16:creationId xmlns:a16="http://schemas.microsoft.com/office/drawing/2014/main" id="{46CB8775-B182-BE79-7571-680E467822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9" r="14709"/>
          <a:stretch/>
        </p:blipFill>
        <p:spPr>
          <a:xfrm>
            <a:off x="-1" y="454856"/>
            <a:ext cx="6179711" cy="583205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4CCC5D-2E0D-CDCF-68A6-FFC8FED9A6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F4273DD-C7B4-5889-A554-A38959B6F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279" y="434185"/>
            <a:ext cx="10789085" cy="1080001"/>
          </a:xfrm>
        </p:spPr>
        <p:txBody>
          <a:bodyPr>
            <a:normAutofit/>
          </a:bodyPr>
          <a:lstStyle/>
          <a:p>
            <a:r>
              <a:rPr lang="pl-PL" sz="1800" dirty="0"/>
              <a:t>Rozliczenie 100% otrzymanej transzy 		Rozliczenie 70% otrzymanej transzy </a:t>
            </a:r>
            <a:br>
              <a:rPr lang="pl-PL" sz="1800" dirty="0"/>
            </a:br>
            <a:r>
              <a:rPr lang="pl-PL" sz="1800" dirty="0"/>
              <a:t>				</a:t>
            </a:r>
            <a:r>
              <a:rPr lang="pl-PL" sz="1100" i="1" dirty="0"/>
              <a:t>(poziom dofinansowania UE 85%)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4014AA9-37DF-7953-85E6-DD41D8548D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20</a:t>
            </a:fld>
            <a:endParaRPr lang="pl-PL" altLang="pl-PL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884DF708-AC49-9F66-98F3-425312390F5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619079"/>
            <a:ext cx="10555178" cy="851363"/>
          </a:xfrm>
          <a:prstGeom prst="rect">
            <a:avLst/>
          </a:prstGeom>
        </p:spPr>
      </p:pic>
      <p:grpSp>
        <p:nvGrpSpPr>
          <p:cNvPr id="10" name="Grupa 9">
            <a:extLst>
              <a:ext uri="{FF2B5EF4-FFF2-40B4-BE49-F238E27FC236}">
                <a16:creationId xmlns:a16="http://schemas.microsoft.com/office/drawing/2014/main" id="{1FB8EEC9-EF72-C59A-BC38-7863D5FA81BB}"/>
              </a:ext>
            </a:extLst>
          </p:cNvPr>
          <p:cNvGrpSpPr/>
          <p:nvPr/>
        </p:nvGrpSpPr>
        <p:grpSpPr>
          <a:xfrm>
            <a:off x="1290470" y="1521007"/>
            <a:ext cx="851362" cy="4480856"/>
            <a:chOff x="3979" y="283133"/>
            <a:chExt cx="851362" cy="4480856"/>
          </a:xfrm>
        </p:grpSpPr>
        <p:sp>
          <p:nvSpPr>
            <p:cNvPr id="11" name="Prostokąt 10">
              <a:extLst>
                <a:ext uri="{FF2B5EF4-FFF2-40B4-BE49-F238E27FC236}">
                  <a16:creationId xmlns:a16="http://schemas.microsoft.com/office/drawing/2014/main" id="{12017FF5-7855-1A22-3FCB-57F56324C36E}"/>
                </a:ext>
              </a:extLst>
            </p:cNvPr>
            <p:cNvSpPr/>
            <p:nvPr/>
          </p:nvSpPr>
          <p:spPr>
            <a:xfrm rot="16200000">
              <a:off x="-1810768" y="2097880"/>
              <a:ext cx="4480856" cy="851362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12" name="pole tekstowe 11">
              <a:extLst>
                <a:ext uri="{FF2B5EF4-FFF2-40B4-BE49-F238E27FC236}">
                  <a16:creationId xmlns:a16="http://schemas.microsoft.com/office/drawing/2014/main" id="{1A4AD5B4-D49C-2E3D-52F3-FE31DEA5A089}"/>
                </a:ext>
              </a:extLst>
            </p:cNvPr>
            <p:cNvSpPr txBox="1"/>
            <p:nvPr/>
          </p:nvSpPr>
          <p:spPr>
            <a:xfrm rot="16200000">
              <a:off x="-1810768" y="2097880"/>
              <a:ext cx="4480856" cy="8513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3200" kern="1200" dirty="0"/>
                <a:t>100 zł</a:t>
              </a:r>
            </a:p>
          </p:txBody>
        </p:sp>
      </p:grpSp>
      <p:grpSp>
        <p:nvGrpSpPr>
          <p:cNvPr id="16" name="Grupa 15">
            <a:extLst>
              <a:ext uri="{FF2B5EF4-FFF2-40B4-BE49-F238E27FC236}">
                <a16:creationId xmlns:a16="http://schemas.microsoft.com/office/drawing/2014/main" id="{71E384BB-B8A8-0708-2C03-84F0C5AF9651}"/>
              </a:ext>
            </a:extLst>
          </p:cNvPr>
          <p:cNvGrpSpPr/>
          <p:nvPr/>
        </p:nvGrpSpPr>
        <p:grpSpPr>
          <a:xfrm>
            <a:off x="2600046" y="2195661"/>
            <a:ext cx="2792469" cy="851362"/>
            <a:chOff x="1413834" y="1033676"/>
            <a:chExt cx="2792469" cy="851362"/>
          </a:xfrm>
        </p:grpSpPr>
        <p:sp>
          <p:nvSpPr>
            <p:cNvPr id="17" name="Prostokąt 16">
              <a:extLst>
                <a:ext uri="{FF2B5EF4-FFF2-40B4-BE49-F238E27FC236}">
                  <a16:creationId xmlns:a16="http://schemas.microsoft.com/office/drawing/2014/main" id="{6EF212B0-292B-AD5C-4EEC-1C4D045E9941}"/>
                </a:ext>
              </a:extLst>
            </p:cNvPr>
            <p:cNvSpPr/>
            <p:nvPr/>
          </p:nvSpPr>
          <p:spPr>
            <a:xfrm>
              <a:off x="1413834" y="1033676"/>
              <a:ext cx="2792469" cy="851362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18" name="pole tekstowe 17">
              <a:extLst>
                <a:ext uri="{FF2B5EF4-FFF2-40B4-BE49-F238E27FC236}">
                  <a16:creationId xmlns:a16="http://schemas.microsoft.com/office/drawing/2014/main" id="{8BEDFD0D-ABAA-08E0-A251-46C3E27BD9DB}"/>
                </a:ext>
              </a:extLst>
            </p:cNvPr>
            <p:cNvSpPr txBox="1"/>
            <p:nvPr/>
          </p:nvSpPr>
          <p:spPr>
            <a:xfrm>
              <a:off x="1413834" y="1033676"/>
              <a:ext cx="2792469" cy="8513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600" kern="1200" dirty="0"/>
                <a:t>Kwota wydatków kwalifikowalnych we wniosku      o płatność 117,65 zł</a:t>
              </a:r>
            </a:p>
          </p:txBody>
        </p:sp>
      </p:grpSp>
      <p:grpSp>
        <p:nvGrpSpPr>
          <p:cNvPr id="19" name="Grupa 18">
            <a:extLst>
              <a:ext uri="{FF2B5EF4-FFF2-40B4-BE49-F238E27FC236}">
                <a16:creationId xmlns:a16="http://schemas.microsoft.com/office/drawing/2014/main" id="{3D8B4355-3553-D3E5-A144-0B03922D4907}"/>
              </a:ext>
            </a:extLst>
          </p:cNvPr>
          <p:cNvGrpSpPr/>
          <p:nvPr/>
        </p:nvGrpSpPr>
        <p:grpSpPr>
          <a:xfrm>
            <a:off x="2600046" y="3538620"/>
            <a:ext cx="2792469" cy="1046584"/>
            <a:chOff x="1417812" y="2097880"/>
            <a:chExt cx="2792469" cy="851362"/>
          </a:xfrm>
        </p:grpSpPr>
        <p:sp>
          <p:nvSpPr>
            <p:cNvPr id="20" name="Prostokąt 19">
              <a:extLst>
                <a:ext uri="{FF2B5EF4-FFF2-40B4-BE49-F238E27FC236}">
                  <a16:creationId xmlns:a16="http://schemas.microsoft.com/office/drawing/2014/main" id="{3301EA49-A61A-3A15-666D-1254B6F16DDE}"/>
                </a:ext>
              </a:extLst>
            </p:cNvPr>
            <p:cNvSpPr/>
            <p:nvPr/>
          </p:nvSpPr>
          <p:spPr>
            <a:xfrm>
              <a:off x="1417812" y="2097880"/>
              <a:ext cx="2792469" cy="851362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21" name="pole tekstowe 20">
              <a:extLst>
                <a:ext uri="{FF2B5EF4-FFF2-40B4-BE49-F238E27FC236}">
                  <a16:creationId xmlns:a16="http://schemas.microsoft.com/office/drawing/2014/main" id="{18AF93FB-262A-344F-39B1-DB9975067CAF}"/>
                </a:ext>
              </a:extLst>
            </p:cNvPr>
            <p:cNvSpPr txBox="1"/>
            <p:nvPr/>
          </p:nvSpPr>
          <p:spPr>
            <a:xfrm>
              <a:off x="1417812" y="2097880"/>
              <a:ext cx="2792469" cy="8513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600" kern="1200" dirty="0"/>
                <a:t>Kwota wydatków kwalifikowalnych we wniosku      o płatność 80 zł + zwrot niewykorzystanej zaliczki 32 zł</a:t>
              </a:r>
            </a:p>
          </p:txBody>
        </p:sp>
      </p:grpSp>
      <p:grpSp>
        <p:nvGrpSpPr>
          <p:cNvPr id="24" name="Grupa 23">
            <a:extLst>
              <a:ext uri="{FF2B5EF4-FFF2-40B4-BE49-F238E27FC236}">
                <a16:creationId xmlns:a16="http://schemas.microsoft.com/office/drawing/2014/main" id="{00CD7A49-BAE2-F8B2-893A-012848E67AD4}"/>
              </a:ext>
            </a:extLst>
          </p:cNvPr>
          <p:cNvGrpSpPr/>
          <p:nvPr/>
        </p:nvGrpSpPr>
        <p:grpSpPr>
          <a:xfrm>
            <a:off x="2606239" y="4811978"/>
            <a:ext cx="2792469" cy="851362"/>
            <a:chOff x="1413834" y="1033676"/>
            <a:chExt cx="2792469" cy="851362"/>
          </a:xfrm>
        </p:grpSpPr>
        <p:sp>
          <p:nvSpPr>
            <p:cNvPr id="25" name="Prostokąt 24">
              <a:extLst>
                <a:ext uri="{FF2B5EF4-FFF2-40B4-BE49-F238E27FC236}">
                  <a16:creationId xmlns:a16="http://schemas.microsoft.com/office/drawing/2014/main" id="{651F2634-C72D-0034-44E7-42D9242C6CAC}"/>
                </a:ext>
              </a:extLst>
            </p:cNvPr>
            <p:cNvSpPr/>
            <p:nvPr/>
          </p:nvSpPr>
          <p:spPr>
            <a:xfrm>
              <a:off x="1413834" y="1033676"/>
              <a:ext cx="2792469" cy="851362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26" name="pole tekstowe 25">
              <a:extLst>
                <a:ext uri="{FF2B5EF4-FFF2-40B4-BE49-F238E27FC236}">
                  <a16:creationId xmlns:a16="http://schemas.microsoft.com/office/drawing/2014/main" id="{A671F51E-EA8A-2B32-B92B-1E9B4B3E5360}"/>
                </a:ext>
              </a:extLst>
            </p:cNvPr>
            <p:cNvSpPr txBox="1"/>
            <p:nvPr/>
          </p:nvSpPr>
          <p:spPr>
            <a:xfrm>
              <a:off x="1413834" y="1033676"/>
              <a:ext cx="2792469" cy="8513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600" dirty="0"/>
                <a:t>Zwrot niewykorzystanej zaliczki 100 z</a:t>
              </a:r>
              <a:r>
                <a:rPr lang="pl-PL" sz="1600" kern="1200" dirty="0"/>
                <a:t>ł</a:t>
              </a:r>
            </a:p>
          </p:txBody>
        </p:sp>
      </p:grpSp>
      <p:grpSp>
        <p:nvGrpSpPr>
          <p:cNvPr id="27" name="Grupa 26">
            <a:extLst>
              <a:ext uri="{FF2B5EF4-FFF2-40B4-BE49-F238E27FC236}">
                <a16:creationId xmlns:a16="http://schemas.microsoft.com/office/drawing/2014/main" id="{07409A67-C4D8-BE02-8E86-539C2423A93B}"/>
              </a:ext>
            </a:extLst>
          </p:cNvPr>
          <p:cNvGrpSpPr/>
          <p:nvPr/>
        </p:nvGrpSpPr>
        <p:grpSpPr>
          <a:xfrm>
            <a:off x="6313110" y="1514186"/>
            <a:ext cx="813553" cy="4389117"/>
            <a:chOff x="130651" y="9"/>
            <a:chExt cx="813553" cy="4389117"/>
          </a:xfrm>
        </p:grpSpPr>
        <p:sp>
          <p:nvSpPr>
            <p:cNvPr id="28" name="Prostokąt 27">
              <a:extLst>
                <a:ext uri="{FF2B5EF4-FFF2-40B4-BE49-F238E27FC236}">
                  <a16:creationId xmlns:a16="http://schemas.microsoft.com/office/drawing/2014/main" id="{6A1642FD-9AA1-0A0E-39DF-94E3267CF20B}"/>
                </a:ext>
              </a:extLst>
            </p:cNvPr>
            <p:cNvSpPr/>
            <p:nvPr/>
          </p:nvSpPr>
          <p:spPr>
            <a:xfrm rot="16200000">
              <a:off x="-1657131" y="1787791"/>
              <a:ext cx="4389117" cy="813553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29" name="pole tekstowe 28">
              <a:extLst>
                <a:ext uri="{FF2B5EF4-FFF2-40B4-BE49-F238E27FC236}">
                  <a16:creationId xmlns:a16="http://schemas.microsoft.com/office/drawing/2014/main" id="{B3730F70-5924-D35C-0406-AA2BF9ED2FB7}"/>
                </a:ext>
              </a:extLst>
            </p:cNvPr>
            <p:cNvSpPr txBox="1"/>
            <p:nvPr/>
          </p:nvSpPr>
          <p:spPr>
            <a:xfrm rot="16200000">
              <a:off x="-1657131" y="1787791"/>
              <a:ext cx="4389117" cy="8135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3200" kern="1200" dirty="0"/>
                <a:t>100 zł</a:t>
              </a:r>
            </a:p>
          </p:txBody>
        </p:sp>
      </p:grpSp>
      <p:grpSp>
        <p:nvGrpSpPr>
          <p:cNvPr id="30" name="Grupa 29">
            <a:extLst>
              <a:ext uri="{FF2B5EF4-FFF2-40B4-BE49-F238E27FC236}">
                <a16:creationId xmlns:a16="http://schemas.microsoft.com/office/drawing/2014/main" id="{209AF9A5-7300-4FC4-FEA1-E8AC43DCD241}"/>
              </a:ext>
            </a:extLst>
          </p:cNvPr>
          <p:cNvGrpSpPr/>
          <p:nvPr/>
        </p:nvGrpSpPr>
        <p:grpSpPr>
          <a:xfrm>
            <a:off x="8041067" y="2195661"/>
            <a:ext cx="2999300" cy="851360"/>
            <a:chOff x="1448499" y="1816197"/>
            <a:chExt cx="2462834" cy="756174"/>
          </a:xfrm>
        </p:grpSpPr>
        <p:sp>
          <p:nvSpPr>
            <p:cNvPr id="31" name="Prostokąt 30">
              <a:extLst>
                <a:ext uri="{FF2B5EF4-FFF2-40B4-BE49-F238E27FC236}">
                  <a16:creationId xmlns:a16="http://schemas.microsoft.com/office/drawing/2014/main" id="{7445A9FE-3C03-C05E-696D-99774E5E4471}"/>
                </a:ext>
              </a:extLst>
            </p:cNvPr>
            <p:cNvSpPr/>
            <p:nvPr/>
          </p:nvSpPr>
          <p:spPr>
            <a:xfrm>
              <a:off x="1448499" y="1821507"/>
              <a:ext cx="2462834" cy="750864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32" name="pole tekstowe 31">
              <a:extLst>
                <a:ext uri="{FF2B5EF4-FFF2-40B4-BE49-F238E27FC236}">
                  <a16:creationId xmlns:a16="http://schemas.microsoft.com/office/drawing/2014/main" id="{48061519-4875-8E87-994F-7923D9538F9B}"/>
                </a:ext>
              </a:extLst>
            </p:cNvPr>
            <p:cNvSpPr txBox="1"/>
            <p:nvPr/>
          </p:nvSpPr>
          <p:spPr>
            <a:xfrm>
              <a:off x="1448499" y="1816197"/>
              <a:ext cx="2462834" cy="75617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600" kern="1200" dirty="0"/>
                <a:t>Kwota wydatków kwalifikowalnych we wniosku o płatność 82,36 zł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23639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D6FACC1-2E1C-7635-6D2D-CBD91C1F9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100" y="899837"/>
            <a:ext cx="10861095" cy="1080001"/>
          </a:xfrm>
        </p:spPr>
        <p:txBody>
          <a:bodyPr/>
          <a:lstStyle/>
          <a:p>
            <a:r>
              <a:rPr lang="pl-PL" dirty="0">
                <a:solidFill>
                  <a:srgbClr val="009242"/>
                </a:solidFill>
              </a:rPr>
              <a:t>Rozliczenie zaliczki </a:t>
            </a:r>
            <a:r>
              <a:rPr lang="pl-PL" dirty="0">
                <a:solidFill>
                  <a:srgbClr val="FF0000"/>
                </a:solidFill>
              </a:rPr>
              <a:t>po terminie</a:t>
            </a:r>
            <a:r>
              <a:rPr lang="pl-PL" dirty="0">
                <a:solidFill>
                  <a:srgbClr val="009242"/>
                </a:solidFill>
              </a:rPr>
              <a:t>.</a:t>
            </a: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959270C-5C5F-7B42-F706-AAAE3C2CDF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21</a:t>
            </a:fld>
            <a:endParaRPr lang="pl-PL" alt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E499B7D-F3AD-57AB-7AC0-96764AC7C16E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Model 3D 6" descr="Desk calendar">
                <a:extLst>
                  <a:ext uri="{FF2B5EF4-FFF2-40B4-BE49-F238E27FC236}">
                    <a16:creationId xmlns:a16="http://schemas.microsoft.com/office/drawing/2014/main" id="{2B12F5E9-A3F5-0458-12F6-AB44F7433AB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60331804"/>
                  </p:ext>
                </p:extLst>
              </p:nvPr>
            </p:nvGraphicFramePr>
            <p:xfrm>
              <a:off x="11330075" y="937360"/>
              <a:ext cx="1638463" cy="2084956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638463" cy="2084956"/>
                    </a:xfrm>
                    <a:prstGeom prst="rect">
                      <a:avLst/>
                    </a:prstGeom>
                  </am3d:spPr>
                  <am3d:camera>
                    <am3d:pos x="0" y="0" z="6113177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488716" d="1000000"/>
                    <am3d:preTrans dx="0" dy="-18000000" dz="-7548848"/>
                    <am3d:scale>
                      <am3d:sx n="1000000" d="1000000"/>
                      <am3d:sy n="1000000" d="1000000"/>
                      <am3d:sz n="1000000" d="1000000"/>
                    </am3d:scale>
                    <am3d:rot ax="242970" ay="1688408" az="114742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275286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Model 3D 6" descr="Desk calendar">
                <a:extLst>
                  <a:ext uri="{FF2B5EF4-FFF2-40B4-BE49-F238E27FC236}">
                    <a16:creationId xmlns:a16="http://schemas.microsoft.com/office/drawing/2014/main" id="{2B12F5E9-A3F5-0458-12F6-AB44F7433AB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30075" y="937360"/>
                <a:ext cx="1638463" cy="2084956"/>
              </a:xfrm>
              <a:prstGeom prst="rect">
                <a:avLst/>
              </a:prstGeom>
            </p:spPr>
          </p:pic>
        </mc:Fallback>
      </mc:AlternateContent>
      <p:sp>
        <p:nvSpPr>
          <p:cNvPr id="9" name="pole tekstowe 8">
            <a:extLst>
              <a:ext uri="{FF2B5EF4-FFF2-40B4-BE49-F238E27FC236}">
                <a16:creationId xmlns:a16="http://schemas.microsoft.com/office/drawing/2014/main" id="{39B28FF9-ADA9-3E31-744E-527D71E5BFE1}"/>
              </a:ext>
            </a:extLst>
          </p:cNvPr>
          <p:cNvSpPr txBox="1"/>
          <p:nvPr/>
        </p:nvSpPr>
        <p:spPr>
          <a:xfrm>
            <a:off x="1289099" y="1691605"/>
            <a:ext cx="8959179" cy="4532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Art. 189 ust. 3 </a:t>
            </a:r>
            <a:r>
              <a:rPr lang="pl-PL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ufp</a:t>
            </a:r>
            <a:endParaRPr lang="pl-PL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pl-PL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6000" indent="0" algn="just">
              <a:lnSpc>
                <a:spcPct val="110000"/>
              </a:lnSpc>
              <a:spcAft>
                <a:spcPts val="600"/>
              </a:spcAft>
              <a:buNone/>
            </a:pP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przypadku niezłożenia wniosku o płatność na kwotę wydatków kwalifikowanych lub niezwrócenia niewykorzystanej części zaliczki w terminie 14 dni od dnia upływu terminu o którym na jej rozliczenie, </a:t>
            </a:r>
            <a:r>
              <a:rPr lang="pl-PL" dirty="0">
                <a:solidFill>
                  <a:srgbClr val="21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od środków pozostałych do rozliczenia, przekazanych w ramach zaliczki, </a:t>
            </a:r>
            <a:r>
              <a:rPr lang="pl-PL" b="1" dirty="0">
                <a:solidFill>
                  <a:srgbClr val="21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nalicza się odsetki w wysokości określonej jak dla zaległości podatkowych</a:t>
            </a:r>
            <a:r>
              <a:rPr lang="pl-PL" dirty="0">
                <a:solidFill>
                  <a:srgbClr val="21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liczone od dnia przekazania środków do dnia złożenia</a:t>
            </a:r>
            <a:r>
              <a:rPr lang="pl-PL" b="1" dirty="0">
                <a:solidFill>
                  <a:srgbClr val="21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dirty="0">
                <a:solidFill>
                  <a:srgbClr val="21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wniosku o płatność lub do dnia zwrócenia niewykorzystanej części zaliczki.</a:t>
            </a:r>
          </a:p>
          <a:p>
            <a:pPr marL="36000" indent="0" algn="just">
              <a:lnSpc>
                <a:spcPct val="110000"/>
              </a:lnSpc>
              <a:spcAft>
                <a:spcPts val="600"/>
              </a:spcAft>
              <a:buNone/>
            </a:pPr>
            <a:r>
              <a:rPr lang="pl-PL" dirty="0">
                <a:solidFill>
                  <a:srgbClr val="21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przypadku stwierdzenia okoliczności, o których mowa w ust. 3, instytucja, która podpisała umowę z beneficjentem, wzywa go do:</a:t>
            </a:r>
          </a:p>
          <a:p>
            <a:pPr marL="36000" indent="0" algn="just">
              <a:lnSpc>
                <a:spcPct val="110000"/>
              </a:lnSpc>
              <a:spcAft>
                <a:spcPts val="600"/>
              </a:spcAft>
              <a:buNone/>
            </a:pPr>
            <a:r>
              <a:rPr lang="pl-PL" dirty="0">
                <a:solidFill>
                  <a:srgbClr val="21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1) zapłaty odsetek lub</a:t>
            </a:r>
          </a:p>
          <a:p>
            <a:pPr marL="36000" indent="0" algn="just">
              <a:lnSpc>
                <a:spcPct val="110000"/>
              </a:lnSpc>
              <a:spcAft>
                <a:spcPts val="600"/>
              </a:spcAft>
              <a:buNone/>
            </a:pPr>
            <a:r>
              <a:rPr lang="pl-PL" dirty="0">
                <a:solidFill>
                  <a:srgbClr val="21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2) wyrażenia zgody na pomniejszenie kolejnych płatności</a:t>
            </a:r>
          </a:p>
          <a:p>
            <a:pPr marL="36000" indent="0" algn="just">
              <a:lnSpc>
                <a:spcPct val="110000"/>
              </a:lnSpc>
              <a:spcAft>
                <a:spcPts val="600"/>
              </a:spcAft>
              <a:buNone/>
            </a:pPr>
            <a:r>
              <a:rPr lang="pl-PL" dirty="0">
                <a:solidFill>
                  <a:srgbClr val="21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terminie 14 dni od dnia doręczenia wezwania.</a:t>
            </a:r>
          </a:p>
        </p:txBody>
      </p:sp>
    </p:spTree>
    <p:extLst>
      <p:ext uri="{BB962C8B-B14F-4D97-AF65-F5344CB8AC3E}">
        <p14:creationId xmlns:p14="http://schemas.microsoft.com/office/powerpoint/2010/main" val="28246944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CEF4F9-1810-56E5-AF68-344908FDF6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ymbol zastępczy obrazu 11" descr="Obraz zawierający ziemia, drzewo, roślina, gałąź&#10;&#10;Zawartość wygenerowana przez AI może być niepoprawna.">
            <a:extLst>
              <a:ext uri="{FF2B5EF4-FFF2-40B4-BE49-F238E27FC236}">
                <a16:creationId xmlns:a16="http://schemas.microsoft.com/office/drawing/2014/main" id="{86D1318A-D39F-3B16-2ED0-FF02CA7A47E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7943" y="0"/>
            <a:ext cx="5281832" cy="6588149"/>
          </a:xfrm>
        </p:spPr>
      </p:pic>
      <p:pic>
        <p:nvPicPr>
          <p:cNvPr id="3" name="Obraz 2" descr="Obraz zawierający tekst, zrzut ekranu, Czcionka, logo">
            <a:extLst>
              <a:ext uri="{FF2B5EF4-FFF2-40B4-BE49-F238E27FC236}">
                <a16:creationId xmlns:a16="http://schemas.microsoft.com/office/drawing/2014/main" id="{21DB86D3-2BBB-21B0-1173-9B9656404F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42" y="1065554"/>
            <a:ext cx="6600570" cy="4492606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C167644C-3251-DB3A-8869-3C50EC06AEA2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83" y="6494121"/>
            <a:ext cx="10555178" cy="96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095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B78BF7-6C41-7E1B-9489-D806B06C01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C4EB5-8914-4C08-6753-44578BCE6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/>
          <a:p>
            <a:r>
              <a:rPr lang="pl-PL" sz="2646" dirty="0">
                <a:solidFill>
                  <a:srgbClr val="554B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IV. Formy dofinansowania – </a:t>
            </a:r>
            <a:r>
              <a:rPr lang="pl-PL" sz="2646" dirty="0">
                <a:solidFill>
                  <a:srgbClr val="00924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refundacja.</a:t>
            </a:r>
            <a:endParaRPr lang="en-US" sz="2646" dirty="0"/>
          </a:p>
        </p:txBody>
      </p:sp>
      <p:pic>
        <p:nvPicPr>
          <p:cNvPr id="7" name="Symbol zastępczy obrazu 6">
            <a:extLst>
              <a:ext uri="{FF2B5EF4-FFF2-40B4-BE49-F238E27FC236}">
                <a16:creationId xmlns:a16="http://schemas.microsoft.com/office/drawing/2014/main" id="{F7219975-4C54-7C01-3E7E-C1684A6F1B9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1175" y="-23811"/>
            <a:ext cx="13439775" cy="1071954"/>
          </a:xfr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01D4B60D-DFE9-AA27-A56E-9DD234E3C27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83" y="6588149"/>
            <a:ext cx="10555178" cy="87387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E8632B30-3DAC-7F34-741A-5AD4F58D9136}"/>
              </a:ext>
            </a:extLst>
          </p:cNvPr>
          <p:cNvSpPr txBox="1"/>
          <p:nvPr/>
        </p:nvSpPr>
        <p:spPr>
          <a:xfrm>
            <a:off x="879193" y="2270464"/>
            <a:ext cx="1181735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Wyodrębniony rachunek bankowy </a:t>
            </a:r>
            <a:r>
              <a:rPr lang="pl-P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ustanowiony dla potrzeb przekazywania refundacji (umowa z bankiem/kopia zaświadczenia z banku, jako Zał. Nr 6 do Umowy o dofinansowanie). </a:t>
            </a:r>
          </a:p>
          <a:p>
            <a:endParaRPr lang="pl-PL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pl-PL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pl-PL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pl-P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Wysokość oraz formę przekazywania dofinansowania określa Załącznik nr 4 do </a:t>
            </a:r>
            <a:r>
              <a:rPr lang="pl-PL" sz="1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UoD</a:t>
            </a:r>
            <a:r>
              <a:rPr lang="pl-P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sz="18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Harmonogram płatności –</a:t>
            </a:r>
            <a:r>
              <a:rPr lang="pl-P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planowanie wypłat w miarę postępu realizacji projektu.</a:t>
            </a:r>
          </a:p>
          <a:p>
            <a:endParaRPr lang="pl-PL" sz="1800" dirty="0"/>
          </a:p>
          <a:p>
            <a:endParaRPr lang="pl-PL" sz="1800" dirty="0"/>
          </a:p>
          <a:p>
            <a:endParaRPr lang="pl-PL" sz="1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l-P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Refundacja jest </a:t>
            </a:r>
            <a:r>
              <a:rPr lang="pl-PL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przekazywana</a:t>
            </a:r>
            <a:r>
              <a:rPr lang="pl-P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 złożeniu przez beneficjenta i zatwierdzeniu przez IW wniosku o płatność</a:t>
            </a:r>
            <a:r>
              <a:rPr lang="pl-P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z przeznaczeniem na zrefundowanie poniesionych przez beneficjenta wydatków kwalifikowanych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348066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B04C8-8A9F-04DA-485F-ABA602FAC9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20DEE-A53F-A705-ADFA-7CB2811E1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/>
          <a:p>
            <a:r>
              <a:rPr lang="pl-PL" sz="2646" dirty="0">
                <a:solidFill>
                  <a:srgbClr val="554B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V. Dokumentowanie wydatków</a:t>
            </a:r>
            <a:r>
              <a:rPr lang="pl-PL" sz="2646" dirty="0">
                <a:solidFill>
                  <a:srgbClr val="00924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2646" dirty="0"/>
          </a:p>
        </p:txBody>
      </p:sp>
      <p:pic>
        <p:nvPicPr>
          <p:cNvPr id="7" name="Symbol zastępczy obrazu 6">
            <a:extLst>
              <a:ext uri="{FF2B5EF4-FFF2-40B4-BE49-F238E27FC236}">
                <a16:creationId xmlns:a16="http://schemas.microsoft.com/office/drawing/2014/main" id="{12CA9B27-8982-D7B3-0995-03F82B81162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1175" y="-23811"/>
            <a:ext cx="13439775" cy="1071954"/>
          </a:xfr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129CC04D-8245-BDE3-4F17-7B4FB82BF2D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83" y="6588149"/>
            <a:ext cx="10555178" cy="87387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5433A61A-C657-0118-E612-BDEDF66DE6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0392295" y="1616120"/>
            <a:ext cx="2770821" cy="1699923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3382BA3D-A976-B097-F7BE-E49849AB3E05}"/>
              </a:ext>
            </a:extLst>
          </p:cNvPr>
          <p:cNvSpPr txBox="1"/>
          <p:nvPr/>
        </p:nvSpPr>
        <p:spPr>
          <a:xfrm>
            <a:off x="879193" y="2522868"/>
            <a:ext cx="8000934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pl-P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Beneficjent zobowiązany jest do:</a:t>
            </a:r>
          </a:p>
          <a:p>
            <a:pPr marL="0" indent="0" algn="just">
              <a:buNone/>
            </a:pPr>
            <a:endParaRPr lang="pl-PL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pl-P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prowadzenia dla projektu odrębnej  informatycznej </a:t>
            </a:r>
            <a:r>
              <a:rPr lang="pl-PL" sz="18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ewidencji księgowej</a:t>
            </a:r>
            <a:r>
              <a:rPr lang="pl-P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kosztów, wydatków i przychodów </a:t>
            </a:r>
            <a:r>
              <a:rPr lang="pl-PL" sz="18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lub</a:t>
            </a:r>
            <a:r>
              <a:rPr lang="pl-P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stosowania w ramach istniejącego informatycznego systemu ewidencji księgowej </a:t>
            </a:r>
            <a:r>
              <a:rPr lang="pl-PL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odrębnego kodu księgowego </a:t>
            </a:r>
            <a:r>
              <a:rPr lang="pl-P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umożliwiającego identyfikację wszystkich transakcji i operacji bankowych związanych z projektem oraz dokonywanie księgowań zgodnie z obowiązującymi przepisami</a:t>
            </a:r>
            <a:r>
              <a:rPr 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pl-PL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(§ 15 ust. 1 </a:t>
            </a:r>
            <a:r>
              <a:rPr lang="pl-PL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UoD</a:t>
            </a:r>
            <a:r>
              <a:rPr lang="pl-PL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).</a:t>
            </a:r>
          </a:p>
          <a:p>
            <a:pPr marL="0" indent="0" algn="just">
              <a:buNone/>
            </a:pPr>
            <a:endParaRPr lang="pl-PL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pl-P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wyodrębnienia </a:t>
            </a:r>
            <a:r>
              <a:rPr lang="pl-PL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każdej operacji </a:t>
            </a:r>
            <a:r>
              <a:rPr lang="pl-P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związanej z realizacją projektu. </a:t>
            </a:r>
          </a:p>
        </p:txBody>
      </p:sp>
    </p:spTree>
    <p:extLst>
      <p:ext uri="{BB962C8B-B14F-4D97-AF65-F5344CB8AC3E}">
        <p14:creationId xmlns:p14="http://schemas.microsoft.com/office/powerpoint/2010/main" val="21330975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4C9AEB-4E0E-49E7-F628-224CCB9B40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465B0EE1-63CF-41FC-CBB6-7B2CAB58E3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5334892" y="755502"/>
            <a:ext cx="2984402" cy="2737000"/>
          </a:xfrm>
          <a:prstGeom prst="rect">
            <a:avLst/>
          </a:prstGeom>
          <a:solidFill>
            <a:srgbClr val="007033"/>
          </a:solidFill>
          <a:ln>
            <a:solidFill>
              <a:srgbClr val="554B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68B8DB2F-0067-475F-309E-41DB87488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426764" y="3579220"/>
            <a:ext cx="2930322" cy="2737000"/>
          </a:xfrm>
          <a:prstGeom prst="rect">
            <a:avLst/>
          </a:prstGeom>
          <a:solidFill>
            <a:schemeClr val="accent1"/>
          </a:solidFill>
          <a:ln>
            <a:solidFill>
              <a:srgbClr val="554B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C9EC4A39-0E27-AA3C-4A5A-C36A93D733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72685" y="755502"/>
            <a:ext cx="2984401" cy="2737000"/>
          </a:xfrm>
          <a:prstGeom prst="rect">
            <a:avLst/>
          </a:prstGeom>
          <a:solidFill>
            <a:srgbClr val="93C67B"/>
          </a:solidFill>
          <a:ln>
            <a:solidFill>
              <a:srgbClr val="BDBD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l-PL" dirty="0">
                <a:solidFill>
                  <a:srgbClr val="93C67B"/>
                </a:solidFill>
              </a:rPr>
              <a:t>Opis do 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B663E6A6-5D93-5C2B-FC8F-C153FFF58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028608" y="3589681"/>
            <a:ext cx="2984402" cy="2737000"/>
          </a:xfrm>
          <a:prstGeom prst="rect">
            <a:avLst/>
          </a:prstGeom>
          <a:solidFill>
            <a:schemeClr val="accent2"/>
          </a:solidFill>
          <a:ln>
            <a:solidFill>
              <a:srgbClr val="BDBD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l-PL" sz="1600" b="1" dirty="0">
                <a:solidFill>
                  <a:schemeClr val="tx1"/>
                </a:solidFill>
              </a:rPr>
              <a:t>Dowód zapłaty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FBABE66F-A3FE-5FAE-E9E9-EF2695BE3CE3}"/>
              </a:ext>
            </a:extLst>
          </p:cNvPr>
          <p:cNvSpPr/>
          <p:nvPr/>
        </p:nvSpPr>
        <p:spPr>
          <a:xfrm>
            <a:off x="5495751" y="1078151"/>
            <a:ext cx="2580011" cy="1071140"/>
          </a:xfrm>
          <a:prstGeom prst="rect">
            <a:avLst/>
          </a:prstGeom>
          <a:solidFill>
            <a:srgbClr val="007033"/>
          </a:solidFill>
          <a:ln>
            <a:solidFill>
              <a:srgbClr val="554B97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marL="2857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indent="0" eaLnBrk="1" hangingPunct="1">
              <a:defRPr/>
            </a:pPr>
            <a:r>
              <a:rPr lang="pl-PL" altLang="pl-PL" sz="1600" b="1" dirty="0">
                <a:solidFill>
                  <a:schemeClr val="bg1"/>
                </a:solidFill>
                <a:latin typeface="Open Sans" pitchFamily="34" charset="0"/>
              </a:rPr>
              <a:t>Dowód księgowy (faktura lub inny dokument księgowy o równoważnej wartości dowodowej)</a:t>
            </a: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98809234-7EA2-A93B-C805-734F13F6B634}"/>
              </a:ext>
            </a:extLst>
          </p:cNvPr>
          <p:cNvSpPr/>
          <p:nvPr/>
        </p:nvSpPr>
        <p:spPr>
          <a:xfrm>
            <a:off x="8665076" y="1078152"/>
            <a:ext cx="2126654" cy="14055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pl-PL" altLang="pl-PL" sz="1600" b="1" dirty="0">
                <a:solidFill>
                  <a:schemeClr val="tx2"/>
                </a:solidFill>
                <a:latin typeface="Open Sans" pitchFamily="34" charset="0"/>
              </a:rPr>
              <a:t>Opis do dowodu księgowego (dodatkowa kartka powiązana z fakturą – rewers faktury)</a:t>
            </a:r>
          </a:p>
          <a:p>
            <a:pPr eaLnBrk="1" hangingPunct="1">
              <a:defRPr/>
            </a:pPr>
            <a:endParaRPr lang="pl-PL" altLang="pl-PL" sz="1000" b="1" dirty="0">
              <a:solidFill>
                <a:schemeClr val="tx2"/>
              </a:solidFill>
              <a:latin typeface="Open Sans" pitchFamily="34" charset="0"/>
            </a:endParaRP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9D77BA7F-F532-BAED-1B89-67688264ECEA}"/>
              </a:ext>
            </a:extLst>
          </p:cNvPr>
          <p:cNvSpPr/>
          <p:nvPr/>
        </p:nvSpPr>
        <p:spPr>
          <a:xfrm>
            <a:off x="5495751" y="3723874"/>
            <a:ext cx="2375341" cy="20813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marL="171450" indent="-1714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buFont typeface="Arial" pitchFamily="34" charset="0"/>
              <a:buChar char="•"/>
              <a:defRPr/>
            </a:pPr>
            <a:endParaRPr lang="pl-PL" altLang="pl-PL" sz="1200" b="1" dirty="0">
              <a:solidFill>
                <a:schemeClr val="tx2"/>
              </a:solidFill>
              <a:latin typeface="Open Sans" pitchFamily="34" charset="0"/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DBCC42F8-5923-F9DA-434A-C89081EE32EC}"/>
              </a:ext>
            </a:extLst>
          </p:cNvPr>
          <p:cNvSpPr/>
          <p:nvPr/>
        </p:nvSpPr>
        <p:spPr>
          <a:xfrm>
            <a:off x="8480153" y="3688066"/>
            <a:ext cx="2804693" cy="26281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W  przypadku zaliczek </a:t>
            </a:r>
          </a:p>
          <a:p>
            <a:pPr>
              <a:defRPr/>
            </a:pPr>
            <a:endParaRPr lang="pl-PL" altLang="pl-PL" sz="1200" b="1" dirty="0">
              <a:solidFill>
                <a:schemeClr val="bg1"/>
              </a:solidFill>
              <a:latin typeface="Open Sans" pitchFamily="34" charset="0"/>
            </a:endParaRPr>
          </a:p>
          <a:p>
            <a:pPr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1. wyciąg bankowy (1) dokumentujący wszystkie operacje wykonane na rachunku zaliczkowym w okresie którego dotyczy wniosek o płatność</a:t>
            </a:r>
          </a:p>
          <a:p>
            <a:pPr>
              <a:defRPr/>
            </a:pPr>
            <a:endParaRPr lang="pl-PL" altLang="pl-PL" sz="1200" b="1" dirty="0">
              <a:solidFill>
                <a:schemeClr val="bg1"/>
              </a:solidFill>
              <a:latin typeface="Open Sans" pitchFamily="34" charset="0"/>
            </a:endParaRPr>
          </a:p>
          <a:p>
            <a:pPr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2. Wyciąg bankowy (2) potwierdzający zwrot odsetek narosłych od środków zaliczki</a:t>
            </a:r>
          </a:p>
          <a:p>
            <a:pPr>
              <a:defRPr/>
            </a:pPr>
            <a:endParaRPr lang="pl-PL" altLang="pl-PL" sz="1200" b="1" dirty="0">
              <a:solidFill>
                <a:schemeClr val="bg1"/>
              </a:solidFill>
              <a:latin typeface="Open Sans" pitchFamily="34" charset="0"/>
            </a:endParaRPr>
          </a:p>
          <a:p>
            <a:pPr>
              <a:defRPr/>
            </a:pPr>
            <a:endParaRPr lang="pl-PL" altLang="pl-PL" sz="1200" b="1" dirty="0">
              <a:solidFill>
                <a:schemeClr val="bg1"/>
              </a:solidFill>
              <a:latin typeface="Open Sans" pitchFamily="34" charset="0"/>
            </a:endParaRPr>
          </a:p>
          <a:p>
            <a:pPr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*jeśli dotyczy</a:t>
            </a:r>
          </a:p>
        </p:txBody>
      </p:sp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C17A8AC0-7A90-065E-9A28-5483512AC8A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25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7565D00-8C08-31FB-A8C1-4EC5C12F6BF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pic>
        <p:nvPicPr>
          <p:cNvPr id="6" name="Grafika 5" descr="Dymek z myślami z wypełnieniem pełnym">
            <a:extLst>
              <a:ext uri="{FF2B5EF4-FFF2-40B4-BE49-F238E27FC236}">
                <a16:creationId xmlns:a16="http://schemas.microsoft.com/office/drawing/2014/main" id="{C37C6527-3DC3-E573-BA5C-1D480C9D8CF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35311" y="395462"/>
            <a:ext cx="1296144" cy="1296144"/>
          </a:xfrm>
          <a:prstGeom prst="rect">
            <a:avLst/>
          </a:prstGeom>
        </p:spPr>
      </p:pic>
      <p:sp>
        <p:nvSpPr>
          <p:cNvPr id="15" name="Prostokąt 14">
            <a:extLst>
              <a:ext uri="{FF2B5EF4-FFF2-40B4-BE49-F238E27FC236}">
                <a16:creationId xmlns:a16="http://schemas.microsoft.com/office/drawing/2014/main" id="{4C3A89FC-5B4D-3711-1914-82F57F775C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5308284" y="3587936"/>
            <a:ext cx="2984402" cy="2737000"/>
          </a:xfrm>
          <a:prstGeom prst="rect">
            <a:avLst/>
          </a:prstGeom>
          <a:solidFill>
            <a:srgbClr val="007033"/>
          </a:solidFill>
          <a:ln>
            <a:solidFill>
              <a:srgbClr val="554B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pl-PL" sz="1600" dirty="0"/>
              <a:t>Kontrakt / umowa z wykonawcą (Aneks). Dokumenty odbiorowe, potwierdzające odebranie robót/dostaw/usług.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A4653279-15FE-07C4-FB36-1AC0B17F7F0F}"/>
              </a:ext>
            </a:extLst>
          </p:cNvPr>
          <p:cNvSpPr txBox="1"/>
          <p:nvPr/>
        </p:nvSpPr>
        <p:spPr>
          <a:xfrm>
            <a:off x="1337193" y="1628927"/>
            <a:ext cx="3851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Jakie dokumenty załączyć do wniosku ?</a:t>
            </a:r>
          </a:p>
        </p:txBody>
      </p:sp>
    </p:spTree>
    <p:extLst>
      <p:ext uri="{BB962C8B-B14F-4D97-AF65-F5344CB8AC3E}">
        <p14:creationId xmlns:p14="http://schemas.microsoft.com/office/powerpoint/2010/main" val="32863225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23AC7D-0FF3-0D54-CD3D-EF608214D7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52881B8B-57E2-C8A3-869E-054B955E0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55591" y="445837"/>
            <a:ext cx="7200799" cy="4630144"/>
          </a:xfrm>
          <a:prstGeom prst="rect">
            <a:avLst/>
          </a:prstGeom>
          <a:solidFill>
            <a:schemeClr val="accent2"/>
          </a:solidFill>
          <a:ln>
            <a:solidFill>
              <a:srgbClr val="BDBD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pl-PL" sz="1600" b="1" dirty="0">
                <a:solidFill>
                  <a:schemeClr val="tx1"/>
                </a:solidFill>
              </a:rPr>
              <a:t>W przypadku dokumentowania wydatków na wynagrodzenia personelu projektu JRP*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pl-PL" sz="1600" b="1" dirty="0">
                <a:solidFill>
                  <a:schemeClr val="tx1"/>
                </a:solidFill>
              </a:rPr>
              <a:t>oświadczenie beneficjenta o zgodności z zasadami kwalifikowalności wynagrodzeń</a:t>
            </a:r>
          </a:p>
          <a:p>
            <a:pPr eaLnBrk="1" hangingPunct="1">
              <a:defRPr/>
            </a:pPr>
            <a:endParaRPr lang="pl-PL" sz="1600" b="1" dirty="0">
              <a:solidFill>
                <a:schemeClr val="tx1"/>
              </a:solidFill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pl-PL" sz="1600" b="1" dirty="0">
                <a:solidFill>
                  <a:schemeClr val="tx1"/>
                </a:solidFill>
              </a:rPr>
              <a:t>Listę stanowisk pracy, w odniesieniu do których wynagrodzenia są deklarowane jako kwalifikowalne, wraz ze wskazaniem proporcji faktycznego zaangażowania pracownika w realizację projektu oraz okresu jego zaangażowania, liczbę oraz ewidencję godzin poświęconych na realizację zadań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pl-PL" sz="1600" b="1" dirty="0">
              <a:solidFill>
                <a:schemeClr val="tx1"/>
              </a:solidFill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pl-PL" sz="1600" b="1" dirty="0">
                <a:solidFill>
                  <a:schemeClr val="tx1"/>
                </a:solidFill>
              </a:rPr>
              <a:t>Listę płac (możliwa </a:t>
            </a:r>
            <a:r>
              <a:rPr lang="pl-PL" sz="1600" b="1" dirty="0" err="1">
                <a:solidFill>
                  <a:schemeClr val="tx1"/>
                </a:solidFill>
              </a:rPr>
              <a:t>anonimizacja</a:t>
            </a:r>
            <a:r>
              <a:rPr lang="pl-PL" sz="1600" b="1" dirty="0">
                <a:solidFill>
                  <a:schemeClr val="tx1"/>
                </a:solidFill>
              </a:rPr>
              <a:t> danych) </a:t>
            </a:r>
          </a:p>
          <a:p>
            <a:pPr eaLnBrk="1" hangingPunct="1">
              <a:defRPr/>
            </a:pPr>
            <a:endParaRPr lang="pl-PL" sz="1600" b="1" dirty="0">
              <a:solidFill>
                <a:schemeClr val="tx1"/>
              </a:solidFill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pl-PL" sz="1600" b="1" dirty="0">
                <a:solidFill>
                  <a:schemeClr val="tx1"/>
                </a:solidFill>
              </a:rPr>
              <a:t>Opis stanowisk pracowników/ zakresy czynności pracowników (opcjonalnie), których wynagrodzenia są finansowane w ramach projektu</a:t>
            </a:r>
          </a:p>
          <a:p>
            <a:pPr eaLnBrk="1" hangingPunct="1">
              <a:defRPr/>
            </a:pPr>
            <a:endParaRPr lang="pl-PL" sz="1600" b="1" dirty="0">
              <a:solidFill>
                <a:schemeClr val="tx1"/>
              </a:solidFill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pl-PL" sz="1600" b="1" dirty="0">
                <a:solidFill>
                  <a:schemeClr val="tx1"/>
                </a:solidFill>
              </a:rPr>
              <a:t>Tabela: Rozliczenie kosztów zatrudnienie w ramach kosztów bezpośrednich.</a:t>
            </a:r>
          </a:p>
          <a:p>
            <a:pPr marL="285750" indent="-285750" eaLnBrk="1" hangingPunct="1">
              <a:buFontTx/>
              <a:buChar char="-"/>
              <a:defRPr/>
            </a:pPr>
            <a:endParaRPr lang="pl-PL" sz="1600" b="1" dirty="0">
              <a:solidFill>
                <a:schemeClr val="tx1"/>
              </a:solidFill>
            </a:endParaRPr>
          </a:p>
          <a:p>
            <a:pPr eaLnBrk="1" hangingPunct="1">
              <a:defRPr/>
            </a:pPr>
            <a:endParaRPr lang="pl-PL" sz="1400" b="1" i="1" dirty="0">
              <a:solidFill>
                <a:schemeClr val="tx1"/>
              </a:solidFill>
            </a:endParaRPr>
          </a:p>
          <a:p>
            <a:pPr eaLnBrk="1" hangingPunct="1">
              <a:defRPr/>
            </a:pPr>
            <a:r>
              <a:rPr lang="pl-PL" sz="1400" b="1" i="1" dirty="0">
                <a:solidFill>
                  <a:schemeClr val="tx1"/>
                </a:solidFill>
              </a:rPr>
              <a:t>* Dotyczy kategorii wydatków bezpośrednich</a:t>
            </a: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F4831A72-3258-D7C3-A126-D46F0BFB87CD}"/>
              </a:ext>
            </a:extLst>
          </p:cNvPr>
          <p:cNvSpPr/>
          <p:nvPr/>
        </p:nvSpPr>
        <p:spPr>
          <a:xfrm>
            <a:off x="5495751" y="3723874"/>
            <a:ext cx="2375341" cy="20813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marL="171450" indent="-1714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buFont typeface="Arial" pitchFamily="34" charset="0"/>
              <a:buChar char="•"/>
              <a:defRPr/>
            </a:pPr>
            <a:endParaRPr lang="pl-PL" altLang="pl-PL" sz="1200" b="1" dirty="0">
              <a:solidFill>
                <a:schemeClr val="tx2"/>
              </a:solidFill>
              <a:latin typeface="Open Sans" pitchFamily="34" charset="0"/>
            </a:endParaRPr>
          </a:p>
        </p:txBody>
      </p:sp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41E283BC-166B-B510-004A-7C9576E0273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26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E3D91056-8F4C-AD93-B808-1748C2E53858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pic>
        <p:nvPicPr>
          <p:cNvPr id="6" name="Grafika 5" descr="Dymek z myślami z wypełnieniem pełnym">
            <a:extLst>
              <a:ext uri="{FF2B5EF4-FFF2-40B4-BE49-F238E27FC236}">
                <a16:creationId xmlns:a16="http://schemas.microsoft.com/office/drawing/2014/main" id="{FF29D2FA-6502-7EA6-4E9B-86B61944FE8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35311" y="395462"/>
            <a:ext cx="1296144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5528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201F31-B76F-3AD0-C526-10D1888199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8AEC3F0-1C1D-178F-CDB2-57EFDF99E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295" y="899837"/>
            <a:ext cx="10758900" cy="836547"/>
          </a:xfrm>
        </p:spPr>
        <p:txBody>
          <a:bodyPr>
            <a:normAutofit/>
          </a:bodyPr>
          <a:lstStyle/>
          <a:p>
            <a:r>
              <a:rPr lang="pl-PL" sz="2650" dirty="0">
                <a:solidFill>
                  <a:srgbClr val="009242"/>
                </a:solidFill>
              </a:rPr>
              <a:t>Dowód księgowy (faktura, rachunek).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A754CBF-B3C9-2B33-F7F9-D73FAE1508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27</a:t>
            </a:fld>
            <a:endParaRPr lang="pl-PL" alt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734B338-6936-2D5E-3BD8-B87D38F63E1A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9C47FE09-3D74-22F7-2887-3E4EF4EAC752}"/>
              </a:ext>
            </a:extLst>
          </p:cNvPr>
          <p:cNvSpPr txBox="1"/>
          <p:nvPr/>
        </p:nvSpPr>
        <p:spPr>
          <a:xfrm>
            <a:off x="1391295" y="2079371"/>
            <a:ext cx="8684689" cy="4185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60375" lvl="1" algn="just">
              <a:spcBef>
                <a:spcPts val="600"/>
              </a:spcBef>
              <a:buClr>
                <a:schemeClr val="tx1"/>
              </a:buClr>
              <a:tabLst>
                <a:tab pos="180975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/>
            </a:pPr>
            <a:r>
              <a:rPr lang="pl-PL" alt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Dowód księgowy może być wystawiony w postaci ustrukturyzowanej, elektronicznej lub papierowej. </a:t>
            </a:r>
          </a:p>
          <a:p>
            <a:pPr marL="460375" lvl="1" algn="just">
              <a:spcBef>
                <a:spcPts val="600"/>
              </a:spcBef>
              <a:buClr>
                <a:schemeClr val="tx1"/>
              </a:buClr>
              <a:tabLst>
                <a:tab pos="180975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/>
            </a:pPr>
            <a:r>
              <a:rPr lang="pl-PL" alt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 dowodzie księgowym wystawionym w postaci papierowej musi się znaleźć:</a:t>
            </a:r>
          </a:p>
          <a:p>
            <a:pPr marL="746125" lvl="1" indent="-285750" algn="just"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v"/>
              <a:tabLst>
                <a:tab pos="180975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/>
            </a:pPr>
            <a:r>
              <a:rPr lang="pl-PL" altLang="pl-PL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numer Umowy o dofinansowanie </a:t>
            </a:r>
            <a:r>
              <a:rPr lang="pl-PL" alt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* FENX.01.05-IW.x-x/25 (</a:t>
            </a:r>
            <a:r>
              <a:rPr lang="pl-PL" altLang="pl-PL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awers lub rewers) </a:t>
            </a:r>
          </a:p>
          <a:p>
            <a:pPr marL="460375" lvl="1" algn="just">
              <a:spcBef>
                <a:spcPts val="600"/>
              </a:spcBef>
              <a:buClr>
                <a:schemeClr val="tx1"/>
              </a:buClr>
              <a:tabLst>
                <a:tab pos="180975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/>
            </a:pPr>
            <a:endParaRPr lang="pl-PL" altLang="pl-PL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6125" lvl="1" indent="-285750" algn="just"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v"/>
              <a:tabLst>
                <a:tab pos="180975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/>
            </a:pPr>
            <a:r>
              <a:rPr lang="pl-PL" altLang="pl-PL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kwota wydatków kwalifikowalnych</a:t>
            </a:r>
            <a:r>
              <a:rPr lang="pl-PL" alt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*, w przypadku gdy jest ona niższa niż wartość faktury netto </a:t>
            </a:r>
          </a:p>
          <a:p>
            <a:pPr marL="746125" lvl="1" indent="-285750" algn="just"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v"/>
              <a:tabLst>
                <a:tab pos="180975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/>
            </a:pPr>
            <a:endParaRPr lang="pl-PL" altLang="pl-PL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6125" lvl="1" indent="-285750" algn="just"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v"/>
              <a:tabLst>
                <a:tab pos="180975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/>
            </a:pPr>
            <a:r>
              <a:rPr lang="pl-PL" altLang="pl-PL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numer ewidencyjny/księgowy</a:t>
            </a:r>
            <a:r>
              <a:rPr lang="pl-PL" alt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*</a:t>
            </a:r>
          </a:p>
          <a:p>
            <a:pPr marL="460375" lvl="1" indent="0" algn="just">
              <a:spcBef>
                <a:spcPts val="600"/>
              </a:spcBef>
              <a:buClr>
                <a:schemeClr val="tx1"/>
              </a:buClr>
              <a:buNone/>
              <a:tabLst>
                <a:tab pos="180975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/>
            </a:pPr>
            <a:endParaRPr lang="pl-PL" altLang="pl-PL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504825" lvl="1" indent="0" algn="just">
              <a:buNone/>
              <a:defRPr/>
            </a:pPr>
            <a:r>
              <a:rPr lang="pl-PL" altLang="pl-PL" sz="1100" dirty="0"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pl-PL" altLang="pl-PL" sz="11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Obowiązkowo</a:t>
            </a:r>
            <a:endParaRPr lang="pl-PL" sz="1100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3466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DF135B-AF60-2D66-8F10-9ED9C81D9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obrazu 6">
            <a:extLst>
              <a:ext uri="{FF2B5EF4-FFF2-40B4-BE49-F238E27FC236}">
                <a16:creationId xmlns:a16="http://schemas.microsoft.com/office/drawing/2014/main" id="{75E1EC81-D462-E23A-7B6D-9F7A2D3B861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A7461B12-D055-BB17-4D85-36A4794028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864" y="0"/>
            <a:ext cx="11466645" cy="6660157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CBD44B42-9919-B51B-579A-06D50192CCF8}"/>
              </a:ext>
            </a:extLst>
          </p:cNvPr>
          <p:cNvSpPr/>
          <p:nvPr/>
        </p:nvSpPr>
        <p:spPr>
          <a:xfrm>
            <a:off x="2687439" y="5364013"/>
            <a:ext cx="1589471" cy="21602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984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FC9AF8E3-2CC8-9087-3ABA-9D68078AF5A1}"/>
              </a:ext>
            </a:extLst>
          </p:cNvPr>
          <p:cNvSpPr/>
          <p:nvPr/>
        </p:nvSpPr>
        <p:spPr>
          <a:xfrm>
            <a:off x="1486266" y="2377744"/>
            <a:ext cx="3605383" cy="105964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984" b="1" dirty="0">
                <a:solidFill>
                  <a:srgbClr val="FF0000"/>
                </a:solidFill>
              </a:rPr>
              <a:t>Kwota wydatku kwalifikowalnego 1 290,00 zł</a:t>
            </a:r>
          </a:p>
        </p:txBody>
      </p:sp>
      <p:sp>
        <p:nvSpPr>
          <p:cNvPr id="6" name="Owal 5">
            <a:extLst>
              <a:ext uri="{FF2B5EF4-FFF2-40B4-BE49-F238E27FC236}">
                <a16:creationId xmlns:a16="http://schemas.microsoft.com/office/drawing/2014/main" id="{40E87CA1-F5D7-28AE-30AD-F6A3124EE9C3}"/>
              </a:ext>
            </a:extLst>
          </p:cNvPr>
          <p:cNvSpPr/>
          <p:nvPr/>
        </p:nvSpPr>
        <p:spPr>
          <a:xfrm>
            <a:off x="7800007" y="1691605"/>
            <a:ext cx="1656184" cy="151216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984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98CAB828-68AC-3BC5-65B5-33CDC4232290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83" y="6588149"/>
            <a:ext cx="10555178" cy="87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533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124DCF-A455-7F37-333C-FB41800F72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C852227-6EDD-5489-D058-97F0E2A0A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295" y="899837"/>
            <a:ext cx="10758900" cy="836547"/>
          </a:xfrm>
        </p:spPr>
        <p:txBody>
          <a:bodyPr>
            <a:normAutofit/>
          </a:bodyPr>
          <a:lstStyle/>
          <a:p>
            <a:r>
              <a:rPr lang="pl-PL" sz="2650" dirty="0">
                <a:solidFill>
                  <a:srgbClr val="009242"/>
                </a:solidFill>
              </a:rPr>
              <a:t>Dowód księgowy (faktura, rachunek).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5C649E4-F950-B913-E845-EA42BD2D0E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29</a:t>
            </a:fld>
            <a:endParaRPr lang="pl-PL" alt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29AEBC3-13CF-462E-7F19-B836DECA8AC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3D2F2D1F-3463-FADC-0615-778E10101B2F}"/>
              </a:ext>
            </a:extLst>
          </p:cNvPr>
          <p:cNvSpPr txBox="1"/>
          <p:nvPr/>
        </p:nvSpPr>
        <p:spPr>
          <a:xfrm>
            <a:off x="1309129" y="1565260"/>
            <a:ext cx="8723125" cy="4204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1120"/>
              </a:spcBef>
            </a:pPr>
            <a:r>
              <a:rPr lang="pl-PL" alt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Faktura powinna spełniać znamiona dowodu księgowego określonego w </a:t>
            </a:r>
            <a:r>
              <a:rPr lang="pl-PL" altLang="pl-PL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art. 21 Ustawy o rachunkowości</a:t>
            </a:r>
            <a:r>
              <a:rPr lang="pl-PL" alt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tj. zawierać:      </a:t>
            </a:r>
          </a:p>
          <a:p>
            <a:pPr>
              <a:lnSpc>
                <a:spcPct val="110000"/>
              </a:lnSpc>
              <a:spcBef>
                <a:spcPts val="1120"/>
              </a:spcBef>
            </a:pPr>
            <a:r>
              <a:rPr lang="pl-PL" alt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      </a:t>
            </a:r>
          </a:p>
          <a:p>
            <a:pPr marL="1143000" lvl="1" indent="-1143000" algn="just">
              <a:lnSpc>
                <a:spcPct val="110000"/>
              </a:lnSpc>
              <a:spcBef>
                <a:spcPts val="1120"/>
              </a:spcBef>
              <a:buClr>
                <a:schemeClr val="tx1"/>
              </a:buClr>
              <a:buFont typeface="Wingdings" panose="05000000000000000000" pitchFamily="2" charset="2"/>
              <a:buChar char="v"/>
              <a:tabLst>
                <a:tab pos="180975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/>
            </a:pPr>
            <a:r>
              <a:rPr lang="pl-PL" alt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stwierdzenie sprawdzenia formalno-rachunkowego i zakwalifikowania dowodu do ujęcia w księgach rachunkowych;</a:t>
            </a:r>
          </a:p>
          <a:p>
            <a:pPr marL="1143000" lvl="1" indent="-1143000" algn="just">
              <a:lnSpc>
                <a:spcPct val="110000"/>
              </a:lnSpc>
              <a:spcBef>
                <a:spcPts val="1120"/>
              </a:spcBef>
              <a:buClr>
                <a:schemeClr val="tx1"/>
              </a:buClr>
              <a:buFont typeface="Wingdings" panose="05000000000000000000" pitchFamily="2" charset="2"/>
              <a:buChar char="v"/>
              <a:tabLst>
                <a:tab pos="180975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/>
            </a:pPr>
            <a:r>
              <a:rPr lang="pl-PL" alt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wskazanie sposobu ujęcia dowodu w księgach rachunkowych (dekret). </a:t>
            </a:r>
            <a:r>
              <a:rPr lang="pl-PL" altLang="pl-PL" b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Forma:</a:t>
            </a:r>
            <a:r>
              <a:rPr lang="pl-PL" altLang="pl-PL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wydruk z sytemu/ wpis odręczny/pieczątka;</a:t>
            </a:r>
          </a:p>
          <a:p>
            <a:pPr marL="0" lvl="1" indent="0" algn="just">
              <a:lnSpc>
                <a:spcPct val="110000"/>
              </a:lnSpc>
              <a:spcBef>
                <a:spcPts val="1120"/>
              </a:spcBef>
              <a:buClr>
                <a:schemeClr val="tx1"/>
              </a:buClr>
              <a:buNone/>
              <a:tabLst>
                <a:tab pos="180975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/>
            </a:pPr>
            <a:endParaRPr lang="pl-PL" altLang="pl-PL" sz="2000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1" indent="0" algn="just">
              <a:lnSpc>
                <a:spcPct val="110000"/>
              </a:lnSpc>
              <a:spcBef>
                <a:spcPts val="1120"/>
              </a:spcBef>
              <a:buClr>
                <a:schemeClr val="tx1"/>
              </a:buClr>
              <a:buNone/>
              <a:tabLst>
                <a:tab pos="180975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/>
            </a:pPr>
            <a:r>
              <a:rPr lang="pl-PL" altLang="pl-PL" sz="1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Jeśli polityka rachunkowości firmy dopuszcza, że na fakturze brak jest danych określonych w art. 21 </a:t>
            </a:r>
            <a:r>
              <a:rPr lang="pl-PL" altLang="pl-PL" sz="14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UoR</a:t>
            </a:r>
            <a:r>
              <a:rPr lang="pl-PL" altLang="pl-PL" sz="1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(np. brak dekretu) należy załączyć wydruk z systemu księgowego dokumentujący ujęcie faktury w ewidencji księgowej jednostki oraz dodatkowo, przy składaniu pierwszego wniosku, załączyć oświadczenia lub informację o tak prowadzonej w jednostce polityce rachunkowości; </a:t>
            </a:r>
          </a:p>
        </p:txBody>
      </p:sp>
    </p:spTree>
    <p:extLst>
      <p:ext uri="{BB962C8B-B14F-4D97-AF65-F5344CB8AC3E}">
        <p14:creationId xmlns:p14="http://schemas.microsoft.com/office/powerpoint/2010/main" val="1485397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71EEEC0-B947-8327-BA9B-D5D927AF8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926" y="395461"/>
            <a:ext cx="4410317" cy="6106145"/>
          </a:xfrm>
        </p:spPr>
        <p:txBody>
          <a:bodyPr/>
          <a:lstStyle/>
          <a:p>
            <a:r>
              <a:rPr lang="pl-PL" dirty="0"/>
              <a:t>Realizacja Projektu: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1D230D20-00FD-94C4-D8E0-67D4EA06D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603264" y="763484"/>
            <a:ext cx="2607411" cy="2737000"/>
          </a:xfrm>
          <a:prstGeom prst="rect">
            <a:avLst/>
          </a:prstGeom>
          <a:solidFill>
            <a:srgbClr val="93C67B"/>
          </a:solidFill>
          <a:ln>
            <a:solidFill>
              <a:srgbClr val="BDBD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pl-PL" altLang="pl-PL" sz="1600" b="1" dirty="0">
                <a:solidFill>
                  <a:srgbClr val="002060"/>
                </a:solidFill>
                <a:latin typeface="Open Sans" pitchFamily="34" charset="0"/>
              </a:rPr>
              <a:t>Departament Adaptacji do Zmian Klimatu:</a:t>
            </a:r>
          </a:p>
          <a:p>
            <a:pPr>
              <a:defRPr/>
            </a:pPr>
            <a:endParaRPr lang="pl-PL" altLang="pl-PL" sz="1600" b="1" dirty="0">
              <a:solidFill>
                <a:srgbClr val="002060"/>
              </a:solidFill>
              <a:latin typeface="Open Sans" pitchFamily="34" charset="0"/>
            </a:endParaRPr>
          </a:p>
          <a:p>
            <a:pPr>
              <a:defRPr/>
            </a:pPr>
            <a:r>
              <a:rPr lang="pl-PL" altLang="pl-PL" sz="1600" b="1" dirty="0">
                <a:solidFill>
                  <a:srgbClr val="002060"/>
                </a:solidFill>
                <a:latin typeface="Open Sans" pitchFamily="34" charset="0"/>
              </a:rPr>
              <a:t>*01.02</a:t>
            </a:r>
          </a:p>
          <a:p>
            <a:pPr>
              <a:defRPr/>
            </a:pPr>
            <a:r>
              <a:rPr lang="pl-PL" altLang="pl-PL" sz="1600" b="1" dirty="0">
                <a:solidFill>
                  <a:srgbClr val="002060"/>
                </a:solidFill>
                <a:latin typeface="Open Sans" pitchFamily="34" charset="0"/>
              </a:rPr>
              <a:t>*01.05 (monitoring przyrody, powietrza, hałasu)</a:t>
            </a:r>
          </a:p>
          <a:p>
            <a:pPr>
              <a:defRPr/>
            </a:pPr>
            <a:r>
              <a:rPr lang="pl-PL" altLang="pl-PL" sz="1600" b="1" dirty="0">
                <a:solidFill>
                  <a:srgbClr val="002060"/>
                </a:solidFill>
                <a:latin typeface="Open Sans" pitchFamily="34" charset="0"/>
              </a:rPr>
              <a:t>*02.04 z wyłączeniem projektów edukacyjnych</a:t>
            </a:r>
          </a:p>
          <a:p>
            <a:pPr>
              <a:defRPr/>
            </a:pPr>
            <a:r>
              <a:rPr lang="pl-PL" altLang="pl-PL" sz="1600" b="1" dirty="0">
                <a:solidFill>
                  <a:srgbClr val="002060"/>
                </a:solidFill>
                <a:latin typeface="Open Sans" pitchFamily="34" charset="0"/>
              </a:rPr>
              <a:t>*02.05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5AEA4966-6EE5-DB3E-D872-EEE684940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60548" y="755502"/>
            <a:ext cx="2607411" cy="2737000"/>
          </a:xfrm>
          <a:prstGeom prst="rect">
            <a:avLst/>
          </a:prstGeom>
          <a:solidFill>
            <a:schemeClr val="accent2"/>
          </a:solidFill>
          <a:ln>
            <a:solidFill>
              <a:srgbClr val="BDBD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pl-PL" b="1" dirty="0">
                <a:solidFill>
                  <a:srgbClr val="FF0000"/>
                </a:solidFill>
                <a:latin typeface="Open Sans" pitchFamily="34" charset="0"/>
              </a:rPr>
              <a:t>Departament Efektywności Energetycznej:</a:t>
            </a:r>
          </a:p>
          <a:p>
            <a:pPr>
              <a:defRPr/>
            </a:pPr>
            <a:endParaRPr lang="pl-PL" b="1" dirty="0">
              <a:solidFill>
                <a:srgbClr val="262626"/>
              </a:solidFill>
              <a:latin typeface="Open Sans" pitchFamily="34" charset="0"/>
            </a:endParaRPr>
          </a:p>
          <a:p>
            <a:pPr>
              <a:defRPr/>
            </a:pPr>
            <a:r>
              <a:rPr lang="pl-PL" sz="1400" b="1" dirty="0">
                <a:solidFill>
                  <a:srgbClr val="262626"/>
                </a:solidFill>
                <a:latin typeface="Open Sans" pitchFamily="34" charset="0"/>
              </a:rPr>
              <a:t>*01.01 </a:t>
            </a:r>
            <a:r>
              <a:rPr lang="pl-PL" sz="1200" b="1" dirty="0">
                <a:solidFill>
                  <a:srgbClr val="262626"/>
                </a:solidFill>
                <a:latin typeface="Open Sans" pitchFamily="34" charset="0"/>
              </a:rPr>
              <a:t>(renowacja i poprawa efektywności energetycznej, infrastruktura publiczna i budynki mieszkalne)</a:t>
            </a:r>
          </a:p>
          <a:p>
            <a:pPr>
              <a:defRPr/>
            </a:pPr>
            <a:r>
              <a:rPr lang="pl-PL" b="1" dirty="0">
                <a:solidFill>
                  <a:srgbClr val="262626"/>
                </a:solidFill>
                <a:latin typeface="Open Sans" pitchFamily="34" charset="0"/>
              </a:rPr>
              <a:t>*</a:t>
            </a:r>
            <a:r>
              <a:rPr lang="pl-PL" sz="1400" b="1" dirty="0">
                <a:solidFill>
                  <a:srgbClr val="262626"/>
                </a:solidFill>
                <a:latin typeface="Open Sans" pitchFamily="34" charset="0"/>
              </a:rPr>
              <a:t>10.02 </a:t>
            </a:r>
            <a:r>
              <a:rPr lang="pl-PL" sz="1200" b="1" dirty="0">
                <a:solidFill>
                  <a:srgbClr val="262626"/>
                </a:solidFill>
                <a:latin typeface="Open Sans" pitchFamily="34" charset="0"/>
              </a:rPr>
              <a:t>odbudowa uszkodzonej lub zniszczonej infrastruktury w zakresie budynków użyteczności publicznej</a:t>
            </a:r>
            <a:endParaRPr lang="pl-PL" sz="1200" dirty="0"/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3727DE53-4FC3-20FC-9498-1AAF6A6378FD}"/>
              </a:ext>
            </a:extLst>
          </p:cNvPr>
          <p:cNvSpPr/>
          <p:nvPr/>
        </p:nvSpPr>
        <p:spPr>
          <a:xfrm>
            <a:off x="8665076" y="890711"/>
            <a:ext cx="2126654" cy="10302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pl-PL" altLang="pl-PL" sz="1200" b="1" dirty="0">
              <a:solidFill>
                <a:schemeClr val="tx2"/>
              </a:solidFill>
              <a:latin typeface="Open Sans" pitchFamily="34" charset="0"/>
            </a:endParaRPr>
          </a:p>
          <a:p>
            <a:pPr eaLnBrk="1" hangingPunct="1">
              <a:defRPr/>
            </a:pPr>
            <a:endParaRPr lang="pl-PL" altLang="pl-PL" sz="1000" b="1" dirty="0">
              <a:solidFill>
                <a:schemeClr val="tx2"/>
              </a:solidFill>
              <a:latin typeface="Open Sans" pitchFamily="34" charset="0"/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57D1BF64-85E4-DC6D-320A-B22F0826883C}"/>
              </a:ext>
            </a:extLst>
          </p:cNvPr>
          <p:cNvSpPr/>
          <p:nvPr/>
        </p:nvSpPr>
        <p:spPr>
          <a:xfrm>
            <a:off x="8722038" y="3688066"/>
            <a:ext cx="2085379" cy="10017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</p:txBody>
      </p:sp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E0CAB31B-18C4-CE06-EFE9-5D5BA78411E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3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90C93C7-4011-D726-33E4-E613B960E6D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pic>
        <p:nvPicPr>
          <p:cNvPr id="5" name="Obraz 4" descr="Obraz zawierający krajobraz, na wolnym powietrzu, góra, obraz&#10;&#10;Opis wygenerowany automatycznie">
            <a:extLst>
              <a:ext uri="{FF2B5EF4-FFF2-40B4-BE49-F238E27FC236}">
                <a16:creationId xmlns:a16="http://schemas.microsoft.com/office/drawing/2014/main" id="{5DAD62E1-2999-36AA-4513-7DCE02C718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3" r="7115"/>
          <a:stretch/>
        </p:blipFill>
        <p:spPr>
          <a:xfrm>
            <a:off x="0" y="1428072"/>
            <a:ext cx="4410317" cy="4896267"/>
          </a:xfrm>
          <a:prstGeom prst="rect">
            <a:avLst/>
          </a:prstGeom>
        </p:spPr>
      </p:pic>
      <p:sp>
        <p:nvSpPr>
          <p:cNvPr id="15" name="Prostokąt 14">
            <a:extLst>
              <a:ext uri="{FF2B5EF4-FFF2-40B4-BE49-F238E27FC236}">
                <a16:creationId xmlns:a16="http://schemas.microsoft.com/office/drawing/2014/main" id="{CD654347-49C7-E013-DCDC-F6C1AEC85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549836" y="755502"/>
            <a:ext cx="2607411" cy="2737000"/>
          </a:xfrm>
          <a:prstGeom prst="rect">
            <a:avLst/>
          </a:prstGeom>
          <a:solidFill>
            <a:srgbClr val="93C67B"/>
          </a:solidFill>
          <a:ln>
            <a:solidFill>
              <a:srgbClr val="BDBD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pl-PL" altLang="pl-PL" sz="1600" b="1">
                <a:solidFill>
                  <a:srgbClr val="262626"/>
                </a:solidFill>
                <a:latin typeface="Open Sans" pitchFamily="34" charset="0"/>
              </a:rPr>
              <a:t>Departament Ochrony Wód:</a:t>
            </a:r>
          </a:p>
          <a:p>
            <a:pPr>
              <a:defRPr/>
            </a:pPr>
            <a:r>
              <a:rPr lang="pl-PL" sz="1600" b="1">
                <a:solidFill>
                  <a:srgbClr val="262626"/>
                </a:solidFill>
                <a:latin typeface="Open Sans" pitchFamily="34" charset="0"/>
              </a:rPr>
              <a:t>*01.03</a:t>
            </a:r>
          </a:p>
          <a:p>
            <a:pPr>
              <a:defRPr/>
            </a:pPr>
            <a:r>
              <a:rPr lang="pl-PL" sz="1600" b="1">
                <a:solidFill>
                  <a:srgbClr val="262626"/>
                </a:solidFill>
                <a:latin typeface="Open Sans" pitchFamily="34" charset="0"/>
              </a:rPr>
              <a:t>*02.05</a:t>
            </a:r>
          </a:p>
          <a:p>
            <a:pPr>
              <a:defRPr/>
            </a:pPr>
            <a:r>
              <a:rPr lang="pl-PL" sz="1600" b="1">
                <a:solidFill>
                  <a:srgbClr val="262626"/>
                </a:solidFill>
                <a:latin typeface="Open Sans" pitchFamily="34" charset="0"/>
              </a:rPr>
              <a:t>*09.01</a:t>
            </a:r>
          </a:p>
          <a:p>
            <a:pPr>
              <a:defRPr/>
            </a:pPr>
            <a:r>
              <a:rPr lang="pl-PL" sz="1600" b="1">
                <a:solidFill>
                  <a:srgbClr val="262626"/>
                </a:solidFill>
                <a:latin typeface="Open Sans" pitchFamily="34" charset="0"/>
              </a:rPr>
              <a:t>*10.01 </a:t>
            </a:r>
            <a:r>
              <a:rPr lang="pl-PL" sz="1000" b="1">
                <a:solidFill>
                  <a:srgbClr val="262626"/>
                </a:solidFill>
                <a:latin typeface="Open Sans" pitchFamily="34" charset="0"/>
              </a:rPr>
              <a:t>Odbudowa infrastruktury do zaopatrzenia w wodę do spożycia</a:t>
            </a:r>
          </a:p>
          <a:p>
            <a:pPr>
              <a:defRPr/>
            </a:pPr>
            <a:endParaRPr lang="pl-PL" sz="1600" b="1">
              <a:solidFill>
                <a:srgbClr val="262626"/>
              </a:solidFill>
              <a:latin typeface="Open Sans" pitchFamily="34" charset="0"/>
            </a:endParaRPr>
          </a:p>
          <a:p>
            <a:pPr>
              <a:defRPr/>
            </a:pPr>
            <a:r>
              <a:rPr lang="pl-PL" sz="1600" b="1">
                <a:solidFill>
                  <a:srgbClr val="262626"/>
                </a:solidFill>
                <a:latin typeface="Open Sans" pitchFamily="34" charset="0"/>
              </a:rPr>
              <a:t>Departament Czystego Powietrza:</a:t>
            </a:r>
          </a:p>
          <a:p>
            <a:pPr>
              <a:defRPr/>
            </a:pPr>
            <a:r>
              <a:rPr lang="pl-PL" sz="1600" b="1">
                <a:solidFill>
                  <a:srgbClr val="262626"/>
                </a:solidFill>
                <a:latin typeface="Open Sans" pitchFamily="34" charset="0"/>
              </a:rPr>
              <a:t>*01.01 w zakresie PPCP</a:t>
            </a:r>
            <a:endParaRPr lang="pl-PL" sz="1600" dirty="0"/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108FADD9-D40D-6E81-C597-4D9F6D906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17737" y="3783464"/>
            <a:ext cx="2607411" cy="2737000"/>
          </a:xfrm>
          <a:prstGeom prst="rect">
            <a:avLst/>
          </a:prstGeom>
          <a:solidFill>
            <a:srgbClr val="93C67B"/>
          </a:solidFill>
          <a:ln>
            <a:solidFill>
              <a:srgbClr val="BDBD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pl-PL" altLang="pl-PL" sz="1600" b="1" dirty="0">
                <a:solidFill>
                  <a:srgbClr val="262626"/>
                </a:solidFill>
                <a:latin typeface="Open Sans" pitchFamily="34" charset="0"/>
              </a:rPr>
              <a:t>Departament Ochrony Przyrody i Edukacji Ekologicznej:</a:t>
            </a:r>
          </a:p>
          <a:p>
            <a:pPr>
              <a:defRPr/>
            </a:pPr>
            <a:endParaRPr lang="pl-PL" altLang="pl-PL" sz="1600" b="1" dirty="0">
              <a:solidFill>
                <a:srgbClr val="262626"/>
              </a:solidFill>
              <a:latin typeface="Open Sans" pitchFamily="34" charset="0"/>
            </a:endParaRPr>
          </a:p>
          <a:p>
            <a:pPr>
              <a:defRPr/>
            </a:pPr>
            <a:r>
              <a:rPr lang="pl-PL" sz="1600" b="1" dirty="0">
                <a:solidFill>
                  <a:srgbClr val="262626"/>
                </a:solidFill>
                <a:latin typeface="Open Sans" pitchFamily="34" charset="0"/>
              </a:rPr>
              <a:t>*01.04</a:t>
            </a:r>
          </a:p>
          <a:p>
            <a:pPr>
              <a:defRPr/>
            </a:pPr>
            <a:r>
              <a:rPr lang="pl-PL" sz="1600" b="1" dirty="0">
                <a:solidFill>
                  <a:srgbClr val="262626"/>
                </a:solidFill>
                <a:latin typeface="Open Sans" pitchFamily="34" charset="0"/>
              </a:rPr>
              <a:t>*01.05</a:t>
            </a:r>
          </a:p>
          <a:p>
            <a:pPr>
              <a:defRPr/>
            </a:pPr>
            <a:r>
              <a:rPr lang="pl-PL" sz="1600" b="1" dirty="0">
                <a:solidFill>
                  <a:srgbClr val="262626"/>
                </a:solidFill>
                <a:latin typeface="Open Sans" pitchFamily="34" charset="0"/>
              </a:rPr>
              <a:t>*02.04 (działania edukacyjne)</a:t>
            </a:r>
            <a:endParaRPr lang="pl-PL" sz="1600" dirty="0"/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B280819E-7C8E-A84F-E626-FE8422C75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603264" y="3764606"/>
            <a:ext cx="2607411" cy="2737000"/>
          </a:xfrm>
          <a:prstGeom prst="rect">
            <a:avLst/>
          </a:prstGeom>
          <a:solidFill>
            <a:srgbClr val="93C67B"/>
          </a:solidFill>
          <a:ln>
            <a:solidFill>
              <a:srgbClr val="BDBD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pl-PL" altLang="pl-PL" sz="1400" b="1" dirty="0">
                <a:solidFill>
                  <a:srgbClr val="262626"/>
                </a:solidFill>
                <a:latin typeface="Open Sans" pitchFamily="34" charset="0"/>
              </a:rPr>
              <a:t>Departament Energetyki i przemysłu:</a:t>
            </a:r>
          </a:p>
          <a:p>
            <a:pPr>
              <a:defRPr/>
            </a:pPr>
            <a:r>
              <a:rPr lang="pl-PL" sz="1400" b="1" dirty="0">
                <a:solidFill>
                  <a:srgbClr val="262626"/>
                </a:solidFill>
                <a:latin typeface="Open Sans" pitchFamily="34" charset="0"/>
              </a:rPr>
              <a:t>*01.01</a:t>
            </a:r>
          </a:p>
          <a:p>
            <a:pPr>
              <a:defRPr/>
            </a:pPr>
            <a:r>
              <a:rPr lang="pl-PL" sz="1400" b="1" dirty="0">
                <a:solidFill>
                  <a:srgbClr val="262626"/>
                </a:solidFill>
                <a:latin typeface="Open Sans" pitchFamily="34" charset="0"/>
              </a:rPr>
              <a:t>*02.01</a:t>
            </a:r>
          </a:p>
          <a:p>
            <a:pPr>
              <a:defRPr/>
            </a:pPr>
            <a:r>
              <a:rPr lang="pl-PL" sz="1400" b="1" dirty="0">
                <a:solidFill>
                  <a:srgbClr val="262626"/>
                </a:solidFill>
                <a:latin typeface="Open Sans" pitchFamily="34" charset="0"/>
              </a:rPr>
              <a:t>*02.02</a:t>
            </a:r>
          </a:p>
          <a:p>
            <a:pPr>
              <a:defRPr/>
            </a:pPr>
            <a:endParaRPr lang="pl-PL" sz="1400" b="1" dirty="0">
              <a:solidFill>
                <a:srgbClr val="262626"/>
              </a:solidFill>
              <a:latin typeface="Open Sans" pitchFamily="34" charset="0"/>
            </a:endParaRPr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7C973017-99F3-33F4-8A27-36B68C07B2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549835" y="3768306"/>
            <a:ext cx="2607411" cy="2737000"/>
          </a:xfrm>
          <a:prstGeom prst="rect">
            <a:avLst/>
          </a:prstGeom>
          <a:solidFill>
            <a:srgbClr val="93C67B"/>
          </a:solidFill>
          <a:ln>
            <a:solidFill>
              <a:srgbClr val="BDBD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pl-PL" sz="1600" b="1" dirty="0">
                <a:solidFill>
                  <a:schemeClr val="tx1"/>
                </a:solidFill>
                <a:latin typeface="Open Sans" pitchFamily="34" charset="0"/>
              </a:rPr>
              <a:t>Departament Gospodarowania Odpadami:</a:t>
            </a:r>
            <a:endParaRPr lang="pl-PL" sz="1600" b="1" dirty="0">
              <a:solidFill>
                <a:srgbClr val="262626"/>
              </a:solidFill>
              <a:latin typeface="Open Sans" pitchFamily="34" charset="0"/>
            </a:endParaRPr>
          </a:p>
          <a:p>
            <a:pPr>
              <a:defRPr/>
            </a:pPr>
            <a:endParaRPr lang="pl-PL" sz="1600" b="1" dirty="0">
              <a:solidFill>
                <a:srgbClr val="262626"/>
              </a:solidFill>
              <a:latin typeface="Open Sans" pitchFamily="34" charset="0"/>
            </a:endParaRPr>
          </a:p>
          <a:p>
            <a:pPr>
              <a:defRPr/>
            </a:pPr>
            <a:r>
              <a:rPr lang="pl-PL" sz="1600" b="1" dirty="0">
                <a:solidFill>
                  <a:srgbClr val="262626"/>
                </a:solidFill>
                <a:latin typeface="Open Sans" pitchFamily="34" charset="0"/>
              </a:rPr>
              <a:t>01.04 projekty inwestycyjne</a:t>
            </a:r>
          </a:p>
          <a:p>
            <a:pPr>
              <a:defRPr/>
            </a:pPr>
            <a:r>
              <a:rPr lang="pl-PL" sz="1600" b="1" dirty="0">
                <a:solidFill>
                  <a:srgbClr val="262626"/>
                </a:solidFill>
                <a:latin typeface="Open Sans" pitchFamily="34" charset="0"/>
              </a:rPr>
              <a:t>01.05 projekty rekultywacyjne</a:t>
            </a:r>
          </a:p>
        </p:txBody>
      </p:sp>
    </p:spTree>
    <p:extLst>
      <p:ext uri="{BB962C8B-B14F-4D97-AF65-F5344CB8AC3E}">
        <p14:creationId xmlns:p14="http://schemas.microsoft.com/office/powerpoint/2010/main" val="36851560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385393-25A9-27D9-7DB4-156DBD0A23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B3817F2-05DC-25C5-967F-F3C6FE39F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295" y="899837"/>
            <a:ext cx="10758900" cy="836547"/>
          </a:xfrm>
        </p:spPr>
        <p:txBody>
          <a:bodyPr>
            <a:normAutofit/>
          </a:bodyPr>
          <a:lstStyle/>
          <a:p>
            <a:r>
              <a:rPr lang="pl-PL" sz="2650" dirty="0">
                <a:solidFill>
                  <a:srgbClr val="009242"/>
                </a:solidFill>
              </a:rPr>
              <a:t>Dowód księgowy (faktura, rachunek).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3C4BBBA-1C0B-D143-FD50-F150645C9C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30</a:t>
            </a:fld>
            <a:endParaRPr lang="pl-PL" alt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D82DB11-CCB8-A41C-E153-BA16ACA417C2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C1BA7504-BA58-1F6F-FB69-37407F2A19A1}"/>
              </a:ext>
            </a:extLst>
          </p:cNvPr>
          <p:cNvSpPr txBox="1"/>
          <p:nvPr/>
        </p:nvSpPr>
        <p:spPr>
          <a:xfrm>
            <a:off x="1391295" y="2267670"/>
            <a:ext cx="8693998" cy="1765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2000" lvl="1" indent="0" algn="just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None/>
              <a:tabLst>
                <a:tab pos="180975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/>
            </a:pPr>
            <a:r>
              <a:rPr lang="pl-PL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przypadku faktur wyrażonych w walucie innej niż PLN</a:t>
            </a:r>
            <a:r>
              <a:rPr lang="pl-P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jako wydatek kwalifikowalny należy uznać faktyczny rozchód środków pieniężnych odzwierciedlony w księgach rachunkowych beneficjenta, zgodnie z przepisami prawa krajowego w zakresie rachunkowości oraz przepisami w zakresie VAT. Należy podać kurs przeliczeniowy z dnia dokonania płatności</a:t>
            </a:r>
            <a:r>
              <a:rPr 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022356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6F5358-886C-8932-5D82-9AC695FECC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D040BC1-C844-F10B-0127-C243AB200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295" y="899837"/>
            <a:ext cx="10758900" cy="836547"/>
          </a:xfrm>
        </p:spPr>
        <p:txBody>
          <a:bodyPr>
            <a:normAutofit/>
          </a:bodyPr>
          <a:lstStyle/>
          <a:p>
            <a:r>
              <a:rPr lang="pl-PL" sz="2650" dirty="0">
                <a:solidFill>
                  <a:srgbClr val="009242"/>
                </a:solidFill>
              </a:rPr>
              <a:t>Dowód księgowy (faktura, rachunek).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AF59EB4-48BA-303D-D30A-8B27AC5292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31</a:t>
            </a:fld>
            <a:endParaRPr lang="pl-PL" alt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5A6B9FB-5355-00FD-0608-A7A63652FEE8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2A8E1870-418B-D670-3CAC-1FF9633FE80A}"/>
              </a:ext>
            </a:extLst>
          </p:cNvPr>
          <p:cNvSpPr txBox="1"/>
          <p:nvPr/>
        </p:nvSpPr>
        <p:spPr>
          <a:xfrm>
            <a:off x="1247279" y="2051645"/>
            <a:ext cx="8838014" cy="15992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pl-PL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Faktury elektroniczne - </a:t>
            </a: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przy pierwszym wniosku o płatność, należy przedstawić wewnętrzne regulacje w zakresie elektronicznego zarządzania dokumentacją, prezentujące sposób procedowania z dokumentami, powiązanie dokumentu elektronicznego z opisem faktury, systemem księgowym.</a:t>
            </a:r>
          </a:p>
          <a:p>
            <a:pPr algn="just">
              <a:lnSpc>
                <a:spcPct val="110000"/>
              </a:lnSpc>
            </a:pPr>
            <a:endParaRPr lang="pl-P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7536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53A866-8189-F4BB-A897-6BE8094DBC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C49C4C6-F706-27EC-A554-FB1283B745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32</a:t>
            </a:fld>
            <a:endParaRPr lang="pl-PL" alt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C799E25-3EF3-AC45-F578-900E7759FDF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2EFFE563-3448-097A-052D-7FE614E112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8961" y="459911"/>
            <a:ext cx="7001852" cy="6128238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9F290673-A8C3-6700-6814-156350348355}"/>
              </a:ext>
            </a:extLst>
          </p:cNvPr>
          <p:cNvSpPr/>
          <p:nvPr/>
        </p:nvSpPr>
        <p:spPr>
          <a:xfrm>
            <a:off x="4055591" y="1835621"/>
            <a:ext cx="936104" cy="864096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3F6CC059-04DB-B09E-FF93-70C09CE329D8}"/>
              </a:ext>
            </a:extLst>
          </p:cNvPr>
          <p:cNvSpPr/>
          <p:nvPr/>
        </p:nvSpPr>
        <p:spPr>
          <a:xfrm>
            <a:off x="5207719" y="3275781"/>
            <a:ext cx="1512168" cy="72008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9FA4EEBF-E095-D915-20C3-2F7AAD10AE72}"/>
              </a:ext>
            </a:extLst>
          </p:cNvPr>
          <p:cNvSpPr/>
          <p:nvPr/>
        </p:nvSpPr>
        <p:spPr>
          <a:xfrm>
            <a:off x="6215831" y="3518094"/>
            <a:ext cx="504056" cy="72008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4F5FAE83-0766-F714-AE60-B45BCAAC2107}"/>
              </a:ext>
            </a:extLst>
          </p:cNvPr>
          <p:cNvSpPr/>
          <p:nvPr/>
        </p:nvSpPr>
        <p:spPr>
          <a:xfrm>
            <a:off x="6071815" y="5147989"/>
            <a:ext cx="864096" cy="36004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DFC9F207-DF5F-E76D-D5A2-33C3CE91F99E}"/>
              </a:ext>
            </a:extLst>
          </p:cNvPr>
          <p:cNvSpPr/>
          <p:nvPr/>
        </p:nvSpPr>
        <p:spPr>
          <a:xfrm>
            <a:off x="8808119" y="4643933"/>
            <a:ext cx="792088" cy="216024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ED3D7389-5D65-26CA-5721-9C229DA08EF8}"/>
              </a:ext>
            </a:extLst>
          </p:cNvPr>
          <p:cNvSpPr/>
          <p:nvPr/>
        </p:nvSpPr>
        <p:spPr>
          <a:xfrm>
            <a:off x="8808119" y="5219997"/>
            <a:ext cx="504056" cy="216024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39203762-0311-B0E9-2871-D1B904A911E6}"/>
              </a:ext>
            </a:extLst>
          </p:cNvPr>
          <p:cNvSpPr/>
          <p:nvPr/>
        </p:nvSpPr>
        <p:spPr>
          <a:xfrm>
            <a:off x="8376071" y="6084093"/>
            <a:ext cx="1224136" cy="144016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051128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6C6B70-E1DF-9F64-37D6-361C13A9F5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2893208-51C8-BCDE-69DD-10700E811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295" y="899837"/>
            <a:ext cx="10758900" cy="836547"/>
          </a:xfrm>
        </p:spPr>
        <p:txBody>
          <a:bodyPr>
            <a:normAutofit/>
          </a:bodyPr>
          <a:lstStyle/>
          <a:p>
            <a:r>
              <a:rPr lang="pl-PL" sz="2650" dirty="0">
                <a:solidFill>
                  <a:srgbClr val="009242"/>
                </a:solidFill>
              </a:rPr>
              <a:t>Opis do dowodu księgowego.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78F64F3-1FA5-40CF-5EFF-8A81A51B56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33</a:t>
            </a:fld>
            <a:endParaRPr lang="pl-PL" alt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BF5B9E3-55F3-4EE6-C080-8AA616E6B48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ECFF4440-48ED-9CAF-4F61-638C8289A9C4}"/>
              </a:ext>
            </a:extLst>
          </p:cNvPr>
          <p:cNvSpPr txBox="1"/>
          <p:nvPr/>
        </p:nvSpPr>
        <p:spPr>
          <a:xfrm>
            <a:off x="1391295" y="1979637"/>
            <a:ext cx="10657184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Opis dowodu księgowego stanowi </a:t>
            </a:r>
            <a:r>
              <a:rPr lang="pl-PL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załącznik do danego dowodu księgowego</a:t>
            </a:r>
            <a:r>
              <a:rPr lang="pl-P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Może występować w formie papierowej lub elektronicznej.</a:t>
            </a:r>
          </a:p>
          <a:p>
            <a:pPr marL="0" indent="0">
              <a:buNone/>
            </a:pPr>
            <a:endParaRPr lang="pl-PL" sz="1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pl-PL" sz="1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r>
              <a:rPr lang="pl-P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Opisu dowodów księgowych w formie elektronicznej powinien spełniać wymogi dotyczące minimalnego zakresu opisu dowodu księgowego wskazanego w zał. 2 do Zaleceń (numer </a:t>
            </a:r>
            <a:r>
              <a:rPr lang="pl-PL" sz="1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UoD</a:t>
            </a:r>
            <a:r>
              <a:rPr lang="pl-P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br>
              <a:rPr lang="pl-P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 kwota wydatków kwalifikowalnych z wyszczególnieniem VAT (jeśli jest kwalifikowalny) a sposób ich sporządzania powinien zostać określony w wewnętrznych procedurach beneficjenta i uzgodniony z IW.</a:t>
            </a:r>
          </a:p>
          <a:p>
            <a:pPr marL="0" indent="0">
              <a:buNone/>
            </a:pP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przypadku faktur ustrukturyzowanych i elektronicznych opis do faktury należy w systemie księgowym </a:t>
            </a:r>
            <a:r>
              <a:rPr lang="pl-PL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powiązać z właściwym dokumentem elektronicznym</a:t>
            </a: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lang="pl-P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marL="0" indent="0">
              <a:buNone/>
            </a:pPr>
            <a:endParaRPr lang="pl-P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r>
              <a:rPr lang="pl-P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Forma zależy od systemu obiegu dokumentów przyjętego w jednostce.</a:t>
            </a:r>
          </a:p>
        </p:txBody>
      </p:sp>
    </p:spTree>
    <p:extLst>
      <p:ext uri="{BB962C8B-B14F-4D97-AF65-F5344CB8AC3E}">
        <p14:creationId xmlns:p14="http://schemas.microsoft.com/office/powerpoint/2010/main" val="16011347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9D683E-551F-E375-C0BD-CCFF76C527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4FF4BFC-4F7A-3B1C-A210-9AF7A20A1A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34</a:t>
            </a:fld>
            <a:endParaRPr lang="pl-PL" alt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789AE73-5759-E44D-7D14-E9D29AC2315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1F2FDD3-595D-D9F7-E323-45BD8E085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3543" y="539477"/>
            <a:ext cx="4448796" cy="568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9795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7FA353-F2F7-7CB8-03B4-4A036D03E0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1225535-6028-3543-EC87-66C4A896A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295" y="899837"/>
            <a:ext cx="10758900" cy="836547"/>
          </a:xfrm>
        </p:spPr>
        <p:txBody>
          <a:bodyPr>
            <a:normAutofit/>
          </a:bodyPr>
          <a:lstStyle/>
          <a:p>
            <a:r>
              <a:rPr lang="pl-PL" sz="2650" dirty="0">
                <a:solidFill>
                  <a:srgbClr val="009242"/>
                </a:solidFill>
              </a:rPr>
              <a:t>Dowód zapłaty.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E448F1F-5BBA-2D55-3E32-DC1D7146E7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35</a:t>
            </a:fld>
            <a:endParaRPr lang="pl-PL" alt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A6AB7F7-7F99-1FB7-19FB-D1B86BD343C9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AD8B7C58-3473-AAB3-5DBA-5600DA784C12}"/>
              </a:ext>
            </a:extLst>
          </p:cNvPr>
          <p:cNvSpPr txBox="1"/>
          <p:nvPr/>
        </p:nvSpPr>
        <p:spPr>
          <a:xfrm>
            <a:off x="1397379" y="1629535"/>
            <a:ext cx="913893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Kwalifikowalny jest </a:t>
            </a:r>
            <a:r>
              <a:rPr lang="pl-PL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wydatek faktycznie poniesiony </a:t>
            </a:r>
            <a:r>
              <a:rPr lang="pl-P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tzn. wydatek poniesiony w znaczeniu kasowym tj. jako rozchód środków pieniężnych z kasy lub rachunku bankowego beneficjenta. </a:t>
            </a:r>
          </a:p>
          <a:p>
            <a:endParaRPr lang="pl-PL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pl-P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Dowodem poniesienia wydatku jest dowód księgowy (faktura, rachunek) wraz z dokumentem potwierdzającym </a:t>
            </a:r>
            <a:r>
              <a:rPr lang="pl-PL" sz="18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opłacenie faktury w całości </a:t>
            </a:r>
            <a:r>
              <a:rPr lang="pl-P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(kwota brutto)</a:t>
            </a:r>
            <a:r>
              <a:rPr lang="pl-PL" sz="1800" dirty="0"/>
              <a:t> </a:t>
            </a:r>
            <a:r>
              <a:rPr lang="pl-PL" sz="18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pl-PL" sz="1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Wytyczne dotyczące kwalifikowalności Podrozdział 3.1</a:t>
            </a:r>
            <a:r>
              <a:rPr lang="pl-PL" sz="18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.) </a:t>
            </a:r>
          </a:p>
          <a:p>
            <a:endParaRPr lang="pl-PL" sz="1800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l-PL" sz="18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wyciąg bankowy lub historia rachunku lub</a:t>
            </a:r>
          </a:p>
          <a:p>
            <a:endParaRPr lang="pl-PL" sz="1800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l-PL" sz="18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potwierdzenie wykonania / </a:t>
            </a:r>
            <a:r>
              <a:rPr lang="pl-PL" sz="1800" b="1" i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zrealizowania przelewu. </a:t>
            </a:r>
            <a:r>
              <a:rPr lang="pl-PL" sz="18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Tytuł operacji musi odnosić się do dowodu księgowego. Dokument </a:t>
            </a:r>
            <a:r>
              <a:rPr lang="pl-PL" sz="18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NIE WYMAGA podpisu</a:t>
            </a:r>
            <a:r>
              <a:rPr lang="pl-PL" sz="18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– Art. 7 Prawo Bankowe adnotacja - nie wymaga podpisu ani stempla.  </a:t>
            </a:r>
          </a:p>
          <a:p>
            <a:pPr>
              <a:buFont typeface="Arial" panose="020B0604020202020204" pitchFamily="34" charset="0"/>
              <a:buChar char="•"/>
            </a:pPr>
            <a:endParaRPr lang="pl-PL" sz="1800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l-PL" sz="18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Dokument KP/KW wraz z raportem kasowym / oświadczenie o przyjęciu płatności (przy płatnościach gotówkowych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882274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6546A2-8510-1DDF-5980-C3E31960C5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A701E5C3-68C0-E080-D22C-4E3B6E98AEE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" y="-1"/>
            <a:ext cx="13439422" cy="7559675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6AFF2037-235D-E4DE-7B23-889FB05A20B4}"/>
              </a:ext>
            </a:extLst>
          </p:cNvPr>
          <p:cNvSpPr/>
          <p:nvPr/>
        </p:nvSpPr>
        <p:spPr>
          <a:xfrm>
            <a:off x="176" y="6965284"/>
            <a:ext cx="13439422" cy="5943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984"/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6AD29C5A-F1EB-1F55-520F-829A88B501D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93515" y="6965284"/>
            <a:ext cx="6252747" cy="59439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0297D111-1A20-E52D-20A9-0D7A0DF663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4753" y="183551"/>
            <a:ext cx="8830268" cy="6598184"/>
          </a:xfrm>
          <a:prstGeom prst="rect">
            <a:avLst/>
          </a:prstGeom>
        </p:spPr>
      </p:pic>
      <p:sp>
        <p:nvSpPr>
          <p:cNvPr id="8" name="Strzałka: w lewo 7">
            <a:extLst>
              <a:ext uri="{FF2B5EF4-FFF2-40B4-BE49-F238E27FC236}">
                <a16:creationId xmlns:a16="http://schemas.microsoft.com/office/drawing/2014/main" id="{DD1DC9D0-165F-07D8-E6B4-E03C04E52A2E}"/>
              </a:ext>
            </a:extLst>
          </p:cNvPr>
          <p:cNvSpPr/>
          <p:nvPr/>
        </p:nvSpPr>
        <p:spPr>
          <a:xfrm>
            <a:off x="9033019" y="983430"/>
            <a:ext cx="1511935" cy="46521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984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35B115C7-66B4-22F1-934A-4CFE17446222}"/>
              </a:ext>
            </a:extLst>
          </p:cNvPr>
          <p:cNvSpPr/>
          <p:nvPr/>
        </p:nvSpPr>
        <p:spPr>
          <a:xfrm>
            <a:off x="4863609" y="2481124"/>
            <a:ext cx="2248519" cy="7753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984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AB75CB09-7992-E280-2CE2-00923C3D7BDB}"/>
              </a:ext>
            </a:extLst>
          </p:cNvPr>
          <p:cNvSpPr/>
          <p:nvPr/>
        </p:nvSpPr>
        <p:spPr>
          <a:xfrm>
            <a:off x="4897811" y="2623272"/>
            <a:ext cx="426444" cy="7753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984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893515CA-746E-1A2A-CA26-92F9D05A9F4F}"/>
              </a:ext>
            </a:extLst>
          </p:cNvPr>
          <p:cNvSpPr/>
          <p:nvPr/>
        </p:nvSpPr>
        <p:spPr>
          <a:xfrm>
            <a:off x="4794432" y="2857170"/>
            <a:ext cx="2248519" cy="7753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984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A2DE20B6-C326-C992-F393-367B04E297AC}"/>
              </a:ext>
            </a:extLst>
          </p:cNvPr>
          <p:cNvSpPr/>
          <p:nvPr/>
        </p:nvSpPr>
        <p:spPr>
          <a:xfrm>
            <a:off x="9627454" y="2481124"/>
            <a:ext cx="917500" cy="7753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984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6ADD3749-3AB1-F4AA-3FE5-5BA14AABAFC9}"/>
              </a:ext>
            </a:extLst>
          </p:cNvPr>
          <p:cNvSpPr/>
          <p:nvPr/>
        </p:nvSpPr>
        <p:spPr>
          <a:xfrm>
            <a:off x="9627454" y="2662039"/>
            <a:ext cx="1124260" cy="7753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984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1C1F5C48-C6D4-59ED-AD0E-8A99F9AD7F2C}"/>
              </a:ext>
            </a:extLst>
          </p:cNvPr>
          <p:cNvSpPr/>
          <p:nvPr/>
        </p:nvSpPr>
        <p:spPr>
          <a:xfrm>
            <a:off x="4792339" y="3851735"/>
            <a:ext cx="2649116" cy="13280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984"/>
          </a:p>
        </p:txBody>
      </p:sp>
      <p:sp>
        <p:nvSpPr>
          <p:cNvPr id="15" name="Owal 14">
            <a:extLst>
              <a:ext uri="{FF2B5EF4-FFF2-40B4-BE49-F238E27FC236}">
                <a16:creationId xmlns:a16="http://schemas.microsoft.com/office/drawing/2014/main" id="{22F52304-123B-34EB-3027-E7C535F04058}"/>
              </a:ext>
            </a:extLst>
          </p:cNvPr>
          <p:cNvSpPr/>
          <p:nvPr/>
        </p:nvSpPr>
        <p:spPr>
          <a:xfrm>
            <a:off x="2304753" y="5324077"/>
            <a:ext cx="3812144" cy="35747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984"/>
          </a:p>
        </p:txBody>
      </p:sp>
    </p:spTree>
    <p:extLst>
      <p:ext uri="{BB962C8B-B14F-4D97-AF65-F5344CB8AC3E}">
        <p14:creationId xmlns:p14="http://schemas.microsoft.com/office/powerpoint/2010/main" val="2459738467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EE7043-CD57-50B0-AF74-00AD05976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A7EA6-64EC-361D-CC30-E3B341D0E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/>
          <a:p>
            <a:r>
              <a:rPr lang="pl-PL" sz="2646" dirty="0">
                <a:solidFill>
                  <a:srgbClr val="554B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VI. Uproszczone metody rozliczania wydatków.</a:t>
            </a:r>
            <a:endParaRPr lang="en-US" sz="2646" dirty="0"/>
          </a:p>
        </p:txBody>
      </p:sp>
      <p:pic>
        <p:nvPicPr>
          <p:cNvPr id="7" name="Symbol zastępczy obrazu 6">
            <a:extLst>
              <a:ext uri="{FF2B5EF4-FFF2-40B4-BE49-F238E27FC236}">
                <a16:creationId xmlns:a16="http://schemas.microsoft.com/office/drawing/2014/main" id="{A3D2838D-6A30-655F-B24A-3A1E2A5AB4E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1175" y="-23811"/>
            <a:ext cx="13439775" cy="1071954"/>
          </a:xfr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1CFA1831-EC61-ACFB-749F-ACC4E127BEF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83" y="6588149"/>
            <a:ext cx="10555178" cy="87387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C387ACD8-64FA-9008-0155-991ED9909225}"/>
              </a:ext>
            </a:extLst>
          </p:cNvPr>
          <p:cNvSpPr txBox="1"/>
          <p:nvPr/>
        </p:nvSpPr>
        <p:spPr>
          <a:xfrm>
            <a:off x="879193" y="2679372"/>
            <a:ext cx="9657118" cy="2277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dirty="0">
                <a:solidFill>
                  <a:srgbClr val="26262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obszarze programu </a:t>
            </a:r>
            <a:r>
              <a:rPr lang="pl-PL" dirty="0" err="1">
                <a:solidFill>
                  <a:srgbClr val="26262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FEnIKS</a:t>
            </a:r>
            <a:r>
              <a:rPr lang="pl-PL" dirty="0">
                <a:solidFill>
                  <a:srgbClr val="26262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koszty pośrednie są kwalifikowalne i rozliczane </a:t>
            </a:r>
            <a:r>
              <a:rPr lang="pl-PL" b="1" dirty="0">
                <a:solidFill>
                  <a:srgbClr val="26262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stawką ryczałtową, jako % od kosztów bezpośrednich projektu </a:t>
            </a:r>
            <a:r>
              <a:rPr lang="pl-PL" dirty="0">
                <a:solidFill>
                  <a:srgbClr val="26262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(art. 54 rozporządzenia ogólnego).</a:t>
            </a:r>
          </a:p>
          <a:p>
            <a:pPr algn="just"/>
            <a:endParaRPr lang="pl-PL" dirty="0">
              <a:solidFill>
                <a:srgbClr val="FF0000"/>
              </a:solidFill>
              <a:highlight>
                <a:srgbClr val="FFFF00"/>
              </a:highligh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l-PL" dirty="0">
                <a:solidFill>
                  <a:srgbClr val="26262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Wysokość stawki ryczałtowej została określona w regulaminie wyboru projektów i Umowie o dofinansowanie na poziomie </a:t>
            </a:r>
            <a:r>
              <a:rPr lang="pl-PL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</a:t>
            </a:r>
            <a:r>
              <a:rPr lang="pl-PL" b="1" dirty="0">
                <a:solidFill>
                  <a:srgbClr val="26262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 </a:t>
            </a:r>
            <a:r>
              <a:rPr lang="pl-PL" dirty="0">
                <a:solidFill>
                  <a:srgbClr val="26262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kwalifikowalnych kosztów bezpośrednich w projekcie.</a:t>
            </a:r>
          </a:p>
          <a:p>
            <a:pPr algn="just"/>
            <a:endParaRPr lang="pl-PL" sz="1600" dirty="0">
              <a:solidFill>
                <a:srgbClr val="FF0000"/>
              </a:solidFill>
              <a:highlight>
                <a:srgbClr val="FFFF00"/>
              </a:highligh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8792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A5F0F9-58E1-E99F-2E52-06B614D6F3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obrazu 6">
            <a:extLst>
              <a:ext uri="{FF2B5EF4-FFF2-40B4-BE49-F238E27FC236}">
                <a16:creationId xmlns:a16="http://schemas.microsoft.com/office/drawing/2014/main" id="{6C9C02C4-23FB-429E-70A1-1605E659F04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1175" y="-23811"/>
            <a:ext cx="13439775" cy="1071954"/>
          </a:xfr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A8DCE23A-57B6-E477-6E4D-7C588F9CC34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83" y="6588149"/>
            <a:ext cx="10555178" cy="87387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01710DCA-E7AE-F9EE-28EF-CD6491AF0B8D}"/>
              </a:ext>
            </a:extLst>
          </p:cNvPr>
          <p:cNvSpPr txBox="1"/>
          <p:nvPr/>
        </p:nvSpPr>
        <p:spPr>
          <a:xfrm>
            <a:off x="879193" y="2483693"/>
            <a:ext cx="965711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pl-PL" sz="1600" dirty="0">
              <a:solidFill>
                <a:srgbClr val="FF0000"/>
              </a:solidFill>
              <a:highlight>
                <a:srgbClr val="FFFF00"/>
              </a:highligh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Zastosowanie określonych w art. 54 rozporządzenia ogólnego uproszczonych sposobów rozliczania kosztów pośrednich za pomocą stawek ryczałtowych wskazanych w tym przepisie wymaga </a:t>
            </a:r>
            <a:r>
              <a:rPr lang="pl-PL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zdefiniowania i określenia katalogu kosztów bezpośrednich i pośrednich</a:t>
            </a: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pPr algn="just"/>
            <a:endParaRPr lang="pl-PL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l-PL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Katalog kosztów pośrednich </a:t>
            </a: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stanowi </a:t>
            </a:r>
            <a:r>
              <a:rPr lang="pl-PL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załącznik nr 16 </a:t>
            </a: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 Umowy o dofinansowanie i zawiera koszty ogólne (administracyjne), koszty osobowe (zarządzanie projektem) i inne koszty związane z zarządzaniem projektem.</a:t>
            </a:r>
          </a:p>
        </p:txBody>
      </p:sp>
    </p:spTree>
    <p:extLst>
      <p:ext uri="{BB962C8B-B14F-4D97-AF65-F5344CB8AC3E}">
        <p14:creationId xmlns:p14="http://schemas.microsoft.com/office/powerpoint/2010/main" val="39105606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58B5C4-D87A-FAC0-EF7F-1ADD72A77B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obrazu 6">
            <a:extLst>
              <a:ext uri="{FF2B5EF4-FFF2-40B4-BE49-F238E27FC236}">
                <a16:creationId xmlns:a16="http://schemas.microsoft.com/office/drawing/2014/main" id="{A74EBC17-8B66-9408-E124-3EEB391DAEC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1175" y="-23811"/>
            <a:ext cx="13439775" cy="1071954"/>
          </a:xfr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7E27CFA8-1E52-3A30-BAFA-4D3EF5826C8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83" y="6588149"/>
            <a:ext cx="10555178" cy="873870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9B93C6E6-B36D-345D-253B-60B85127DF12}"/>
              </a:ext>
            </a:extLst>
          </p:cNvPr>
          <p:cNvSpPr txBox="1"/>
          <p:nvPr/>
        </p:nvSpPr>
        <p:spPr>
          <a:xfrm>
            <a:off x="311175" y="1835621"/>
            <a:ext cx="12097344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Cel stosowania SCO </a:t>
            </a: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skupienie się na rezultatach realizacji projektu a nie na wydatkach (zmniejszenie obciążeń zarówno po stronie beneficjenta jak i IW).</a:t>
            </a:r>
          </a:p>
          <a:p>
            <a:pPr algn="just"/>
            <a:endParaRPr lang="pl-P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Beneficjent </a:t>
            </a:r>
            <a:r>
              <a:rPr lang="pl-PL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nie ma obowiązku gromadzenia i opisywania dowodów księgowych </a:t>
            </a: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 potwierdzenie poniesienia wydatku w ramach projektu. Nie ma obowiązku stosowania trybu konkurencyjności, nie musi przedstawiać metodologii wyliczeń ani udowadniać, że poniósł koszty.</a:t>
            </a:r>
          </a:p>
          <a:p>
            <a:pPr algn="just"/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Dokumenty księgowe, faktury, zamówienia publiczne </a:t>
            </a:r>
            <a:r>
              <a:rPr lang="pl-PL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nie podlegają weryfikacji przez IW</a:t>
            </a: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Wydatki rozliczane metodą uproszczoną są traktowane jak wydatki faktycznie poniesione. </a:t>
            </a:r>
          </a:p>
          <a:p>
            <a:pPr algn="just"/>
            <a:endParaRPr lang="pl-P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Weryfikacja IW ogranicza się do sprawdzenia wydatków </a:t>
            </a:r>
            <a:r>
              <a:rPr lang="pl-PL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pod kątem podwójnego finansowania </a:t>
            </a: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(czy koszty bezpośrednie obejmują koszty pośrednie z katalogu) oraz poprawności </a:t>
            </a:r>
            <a:r>
              <a:rPr lang="pl-PL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zastosowanej stawki ryczałtowej</a:t>
            </a: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pPr algn="just"/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Niedozwolonym jest rozliczanie tego samego wydatku np. zarządzania w kosztach pośrednich oraz w kosztach bezpośrednich </a:t>
            </a:r>
            <a:r>
              <a:rPr lang="pl-PL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podwójne finansowanie</a:t>
            </a: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345319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07E58A-CB44-92D0-CAF2-F1BDE428D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99B8D-A044-D4B1-E3F3-4348F4FE5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/>
          <a:p>
            <a:r>
              <a:rPr lang="pl-PL" sz="2400" dirty="0">
                <a:solidFill>
                  <a:schemeClr val="accent1">
                    <a:lumMod val="75000"/>
                  </a:schemeClr>
                </a:solidFill>
              </a:rPr>
              <a:t>II. Podstawowe dokumenty niezbędne w realizacji Projektu.</a:t>
            </a:r>
            <a:br>
              <a:rPr lang="pl-PL" sz="2400" dirty="0"/>
            </a:br>
            <a:endParaRPr lang="en-US" sz="2400" dirty="0"/>
          </a:p>
        </p:txBody>
      </p:sp>
      <p:pic>
        <p:nvPicPr>
          <p:cNvPr id="7" name="Symbol zastępczy obrazu 6">
            <a:extLst>
              <a:ext uri="{FF2B5EF4-FFF2-40B4-BE49-F238E27FC236}">
                <a16:creationId xmlns:a16="http://schemas.microsoft.com/office/drawing/2014/main" id="{183C9B3B-56BB-0843-F248-B8C90D13903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aphicFrame>
        <p:nvGraphicFramePr>
          <p:cNvPr id="8" name="Symbol zastępczy zawartości 7">
            <a:extLst>
              <a:ext uri="{FF2B5EF4-FFF2-40B4-BE49-F238E27FC236}">
                <a16:creationId xmlns:a16="http://schemas.microsoft.com/office/drawing/2014/main" id="{C644D3E9-C3A9-F76D-F3C6-31645F61F118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333341363"/>
              </p:ext>
            </p:extLst>
          </p:nvPr>
        </p:nvGraphicFramePr>
        <p:xfrm>
          <a:off x="899637" y="2148907"/>
          <a:ext cx="11605501" cy="41438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Obraz 4">
            <a:extLst>
              <a:ext uri="{FF2B5EF4-FFF2-40B4-BE49-F238E27FC236}">
                <a16:creationId xmlns:a16="http://schemas.microsoft.com/office/drawing/2014/main" id="{C83FED34-E81E-7EAE-52E0-7FAE2BFD0A07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193" y="6763712"/>
            <a:ext cx="10555178" cy="78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8196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3B5589-2D97-3731-A1CE-CF251FF20A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obrazu 6">
            <a:extLst>
              <a:ext uri="{FF2B5EF4-FFF2-40B4-BE49-F238E27FC236}">
                <a16:creationId xmlns:a16="http://schemas.microsoft.com/office/drawing/2014/main" id="{43726E27-4810-C0B0-6140-3D9BF6F8C3F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1175" y="-23811"/>
            <a:ext cx="13439775" cy="1071954"/>
          </a:xfr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E5598048-4B46-1190-8E4D-59D6C958232F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83" y="6588149"/>
            <a:ext cx="10555178" cy="87387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0395BAAA-2BA8-0EE9-4F6B-2A57C3B39E18}"/>
              </a:ext>
            </a:extLst>
          </p:cNvPr>
          <p:cNvSpPr txBox="1"/>
          <p:nvPr/>
        </p:nvSpPr>
        <p:spPr>
          <a:xfrm>
            <a:off x="311175" y="2393516"/>
            <a:ext cx="1202533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Rozliczenie kosztów </a:t>
            </a: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 pomocą uproszczonej metody rozliczania wydatków dokonywane jest </a:t>
            </a:r>
            <a:r>
              <a:rPr lang="pl-PL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oparciu o faktyczny postęp realizacji projektu </a:t>
            </a: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 osiągnięte wskaźniki. </a:t>
            </a:r>
          </a:p>
          <a:p>
            <a:pPr algn="just"/>
            <a:endParaRPr lang="pl-P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Koszty pośrednie, jako koszty administracyjne, nie dotyczą bezpośrednio głównego przedmiotu (celu) projektu i nie można ich bezpośrednio powiązać z zadaniami merytorycznymi (w odróżnieniu od kosztów bezpośrednich) a ich poniesienie nie stanowi o postępie rzeczowym projektu. Zatem, </a:t>
            </a:r>
            <a:r>
              <a:rPr lang="pl-PL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koszty pośrednie przysługują beneficjentowi wtedy, gdy rozlicza koszty bezpośrednie</a:t>
            </a: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pl-PL" dirty="0"/>
              <a:t> </a:t>
            </a: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algn="just"/>
            <a:endParaRPr lang="pl-P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l-PL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Wysokość należnych kosztów pośrednich uzależniona jest od wysokości rozliczonych przez beneficjenta i zatwierdzonych kosztów bezpośrednich.</a:t>
            </a:r>
          </a:p>
        </p:txBody>
      </p:sp>
    </p:spTree>
    <p:extLst>
      <p:ext uri="{BB962C8B-B14F-4D97-AF65-F5344CB8AC3E}">
        <p14:creationId xmlns:p14="http://schemas.microsoft.com/office/powerpoint/2010/main" val="9952570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CC1A86-8948-8299-1BCA-AEF4966986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obrazu 6">
            <a:extLst>
              <a:ext uri="{FF2B5EF4-FFF2-40B4-BE49-F238E27FC236}">
                <a16:creationId xmlns:a16="http://schemas.microsoft.com/office/drawing/2014/main" id="{40864C39-5547-35A4-360F-6A6BB30CD69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1175" y="-23811"/>
            <a:ext cx="13439775" cy="1071954"/>
          </a:xfr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EDAB3BCF-90F3-BE1C-B00A-0F2A432BBFE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83" y="6588149"/>
            <a:ext cx="10555178" cy="873870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7744EC5D-D7CC-B504-0559-9245CFD51400}"/>
              </a:ext>
            </a:extLst>
          </p:cNvPr>
          <p:cNvSpPr txBox="1"/>
          <p:nvPr/>
        </p:nvSpPr>
        <p:spPr>
          <a:xfrm>
            <a:off x="311175" y="2195661"/>
            <a:ext cx="1180931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Beneficjent rozlicza we wniosku o płatność koszty pośrednie, w kwocie odpowiadającej stawce ryczałtowej wynikającej z </a:t>
            </a:r>
            <a:r>
              <a:rPr lang="pl-PL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UoD</a:t>
            </a: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pl-PL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bez względu na wysokość faktycznie poniesionych przez niego, w danym okresie, wydatków administracyjnych.</a:t>
            </a:r>
          </a:p>
          <a:p>
            <a:pPr algn="just"/>
            <a:endParaRPr lang="pl-P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pl-P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przypadku niezrealizowania określonych w Umowie o dofinansowanie projektu wskaźników produktu lub rezultatu oraz w przypadku pomniejszenia wydatków bezpośrednich (korekty finansowe, nieprawidłowości, oszczędności) koszty pośrednie </a:t>
            </a:r>
            <a:r>
              <a:rPr lang="pl-PL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ulegają pomniejszeniu</a:t>
            </a:r>
          </a:p>
        </p:txBody>
      </p:sp>
    </p:spTree>
    <p:extLst>
      <p:ext uri="{BB962C8B-B14F-4D97-AF65-F5344CB8AC3E}">
        <p14:creationId xmlns:p14="http://schemas.microsoft.com/office/powerpoint/2010/main" val="2382432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7F79769-EBEF-F2EC-76F0-0005FC336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9368" y="402485"/>
            <a:ext cx="9291365" cy="612476"/>
          </a:xfrm>
        </p:spPr>
        <p:txBody>
          <a:bodyPr>
            <a:normAutofit/>
          </a:bodyPr>
          <a:lstStyle/>
          <a:p>
            <a:pPr algn="just"/>
            <a:r>
              <a:rPr lang="pl-PL" sz="2700" dirty="0">
                <a:solidFill>
                  <a:srgbClr val="009242"/>
                </a:solidFill>
              </a:rPr>
              <a:t>Wniosek o refundację* </a:t>
            </a:r>
            <a:endParaRPr lang="pl-PL" sz="2200" dirty="0">
              <a:solidFill>
                <a:srgbClr val="009242"/>
              </a:solidFill>
            </a:endParaRPr>
          </a:p>
        </p:txBody>
      </p:sp>
      <p:graphicFrame>
        <p:nvGraphicFramePr>
          <p:cNvPr id="7" name="Symbol zastępczy zawartości 2">
            <a:extLst>
              <a:ext uri="{FF2B5EF4-FFF2-40B4-BE49-F238E27FC236}">
                <a16:creationId xmlns:a16="http://schemas.microsoft.com/office/drawing/2014/main" id="{70D0EBF6-0C5F-BABB-1578-04D97411D71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5630213"/>
              </p:ext>
            </p:extLst>
          </p:nvPr>
        </p:nvGraphicFramePr>
        <p:xfrm>
          <a:off x="1818680" y="1014961"/>
          <a:ext cx="9221689" cy="45950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0ED7B81-DAF5-5BA0-D303-A16FFF93DB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42</a:t>
            </a:fld>
            <a:endParaRPr lang="pl-PL" altLang="pl-PL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9536EB72-5A8A-867E-0979-ADD572139658}"/>
              </a:ext>
            </a:extLst>
          </p:cNvPr>
          <p:cNvSpPr/>
          <p:nvPr/>
        </p:nvSpPr>
        <p:spPr>
          <a:xfrm>
            <a:off x="2327399" y="3779837"/>
            <a:ext cx="2775338" cy="115212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Koszty pośrednie (7% kosztów bezpośrednich) tj. 7 000,00 zł</a:t>
            </a:r>
          </a:p>
        </p:txBody>
      </p:sp>
      <p:sp>
        <p:nvSpPr>
          <p:cNvPr id="3" name="Owal 2">
            <a:extLst>
              <a:ext uri="{FF2B5EF4-FFF2-40B4-BE49-F238E27FC236}">
                <a16:creationId xmlns:a16="http://schemas.microsoft.com/office/drawing/2014/main" id="{3F2958FE-BB9C-3E0F-9D19-DCE79783AB8E}"/>
              </a:ext>
            </a:extLst>
          </p:cNvPr>
          <p:cNvSpPr/>
          <p:nvPr/>
        </p:nvSpPr>
        <p:spPr>
          <a:xfrm>
            <a:off x="1818680" y="1158976"/>
            <a:ext cx="3674739" cy="446449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Grafika 9" descr="Znaczek — obserwuj z wypełnieniem pełnym">
            <a:extLst>
              <a:ext uri="{FF2B5EF4-FFF2-40B4-BE49-F238E27FC236}">
                <a16:creationId xmlns:a16="http://schemas.microsoft.com/office/drawing/2014/main" id="{25BF33F2-BD7E-1E21-00CD-D06BD25AF5F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57868" y="2934025"/>
            <a:ext cx="914400" cy="914400"/>
          </a:xfrm>
          <a:prstGeom prst="rect">
            <a:avLst/>
          </a:prstGeom>
        </p:spPr>
      </p:pic>
      <p:pic>
        <p:nvPicPr>
          <p:cNvPr id="14" name="Grafika 13" descr="Znaczek — obserwuj z wypełnieniem pełnym">
            <a:extLst>
              <a:ext uri="{FF2B5EF4-FFF2-40B4-BE49-F238E27FC236}">
                <a16:creationId xmlns:a16="http://schemas.microsoft.com/office/drawing/2014/main" id="{9EB34D96-EFEB-2554-9CFE-12FC3AF9AEF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83983" y="3102999"/>
            <a:ext cx="914400" cy="91440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73111346-FE25-F22F-21DA-D05EDC07D5E7}"/>
              </a:ext>
            </a:extLst>
          </p:cNvPr>
          <p:cNvSpPr txBox="1"/>
          <p:nvPr/>
        </p:nvSpPr>
        <p:spPr>
          <a:xfrm>
            <a:off x="2437134" y="6024422"/>
            <a:ext cx="7566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*</a:t>
            </a:r>
            <a:r>
              <a:rPr lang="pl-PL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montaż finansowy 85% UE /15% wkład własny, 7% stawka ryczałtowa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99D0E240-0773-4123-9775-3779B6DDAADE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83" y="6588149"/>
            <a:ext cx="10555178" cy="87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2475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7F79769-EBEF-F2EC-76F0-0005FC336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365" y="402484"/>
            <a:ext cx="11865819" cy="1001091"/>
          </a:xfrm>
        </p:spPr>
        <p:txBody>
          <a:bodyPr>
            <a:normAutofit/>
          </a:bodyPr>
          <a:lstStyle/>
          <a:p>
            <a:r>
              <a:rPr lang="pl-PL" sz="2700" dirty="0">
                <a:solidFill>
                  <a:srgbClr val="009242"/>
                </a:solidFill>
              </a:rPr>
              <a:t>Wniosek rozliczający zaliczkę i refundacyjny</a:t>
            </a:r>
            <a:r>
              <a:rPr lang="pl-PL" sz="2700" dirty="0">
                <a:solidFill>
                  <a:srgbClr val="FF0000"/>
                </a:solidFill>
              </a:rPr>
              <a:t>*</a:t>
            </a:r>
            <a:r>
              <a:rPr lang="pl-PL" sz="2200" dirty="0">
                <a:solidFill>
                  <a:srgbClr val="FF0000"/>
                </a:solidFill>
              </a:rPr>
              <a:t>. </a:t>
            </a:r>
            <a:r>
              <a:rPr lang="pl-PL" sz="1601" i="1" dirty="0">
                <a:solidFill>
                  <a:srgbClr val="FF0000"/>
                </a:solidFill>
              </a:rPr>
              <a:t>Sposób rekomendowany przez IW </a:t>
            </a:r>
          </a:p>
        </p:txBody>
      </p:sp>
      <p:graphicFrame>
        <p:nvGraphicFramePr>
          <p:cNvPr id="7" name="Symbol zastępczy zawartości 2">
            <a:extLst>
              <a:ext uri="{FF2B5EF4-FFF2-40B4-BE49-F238E27FC236}">
                <a16:creationId xmlns:a16="http://schemas.microsoft.com/office/drawing/2014/main" id="{70D0EBF6-0C5F-BABB-1578-04D97411D71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236115"/>
              </p:ext>
            </p:extLst>
          </p:nvPr>
        </p:nvGraphicFramePr>
        <p:xfrm>
          <a:off x="2039368" y="1403576"/>
          <a:ext cx="9291365" cy="48961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0ED7B81-DAF5-5BA0-D303-A16FFF93DB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43</a:t>
            </a:fld>
            <a:endParaRPr lang="pl-PL" altLang="pl-PL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9536EB72-5A8A-867E-0979-ADD572139658}"/>
              </a:ext>
            </a:extLst>
          </p:cNvPr>
          <p:cNvSpPr/>
          <p:nvPr/>
        </p:nvSpPr>
        <p:spPr>
          <a:xfrm>
            <a:off x="8789185" y="2162918"/>
            <a:ext cx="2702164" cy="122413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Koszty pośrednie (7% kosztów bezpośrednich tj. 8 235,29)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Pismo odręczne 8">
                <a:extLst>
                  <a:ext uri="{FF2B5EF4-FFF2-40B4-BE49-F238E27FC236}">
                    <a16:creationId xmlns:a16="http://schemas.microsoft.com/office/drawing/2014/main" id="{C3979FB6-2AB7-6FF3-0B3D-6E8D39B79F70}"/>
                  </a:ext>
                </a:extLst>
              </p14:cNvPr>
              <p14:cNvContentPartPr/>
              <p14:nvPr/>
            </p14:nvContentPartPr>
            <p14:xfrm>
              <a:off x="-2145792" y="1730833"/>
              <a:ext cx="360" cy="360"/>
            </p14:xfrm>
          </p:contentPart>
        </mc:Choice>
        <mc:Fallback xmlns="">
          <p:pic>
            <p:nvPicPr>
              <p:cNvPr id="9" name="Pismo odręczne 8">
                <a:extLst>
                  <a:ext uri="{FF2B5EF4-FFF2-40B4-BE49-F238E27FC236}">
                    <a16:creationId xmlns:a16="http://schemas.microsoft.com/office/drawing/2014/main" id="{C3979FB6-2AB7-6FF3-0B3D-6E8D39B79F7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2199792" y="1622833"/>
                <a:ext cx="108000" cy="216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Prostokąt 2">
            <a:extLst>
              <a:ext uri="{FF2B5EF4-FFF2-40B4-BE49-F238E27FC236}">
                <a16:creationId xmlns:a16="http://schemas.microsoft.com/office/drawing/2014/main" id="{3924D895-CDB9-C775-104F-F8CBAE750ED9}"/>
              </a:ext>
            </a:extLst>
          </p:cNvPr>
          <p:cNvSpPr/>
          <p:nvPr/>
        </p:nvSpPr>
        <p:spPr>
          <a:xfrm>
            <a:off x="8789185" y="3851668"/>
            <a:ext cx="2702164" cy="122413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</a:rPr>
              <a:t>Kwota do refundacji           7 000,00</a:t>
            </a:r>
          </a:p>
        </p:txBody>
      </p:sp>
      <p:sp>
        <p:nvSpPr>
          <p:cNvPr id="6" name="Owal 5">
            <a:extLst>
              <a:ext uri="{FF2B5EF4-FFF2-40B4-BE49-F238E27FC236}">
                <a16:creationId xmlns:a16="http://schemas.microsoft.com/office/drawing/2014/main" id="{5223DBB1-4DFE-0FD8-2585-72177309BB75}"/>
              </a:ext>
            </a:extLst>
          </p:cNvPr>
          <p:cNvSpPr/>
          <p:nvPr/>
        </p:nvSpPr>
        <p:spPr>
          <a:xfrm>
            <a:off x="5199627" y="1569971"/>
            <a:ext cx="6131106" cy="363415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Strzałka: w dół 7">
            <a:extLst>
              <a:ext uri="{FF2B5EF4-FFF2-40B4-BE49-F238E27FC236}">
                <a16:creationId xmlns:a16="http://schemas.microsoft.com/office/drawing/2014/main" id="{5C00D294-B6BA-E122-B166-07E5F5DD0420}"/>
              </a:ext>
            </a:extLst>
          </p:cNvPr>
          <p:cNvSpPr/>
          <p:nvPr/>
        </p:nvSpPr>
        <p:spPr>
          <a:xfrm>
            <a:off x="9888240" y="3387050"/>
            <a:ext cx="504055" cy="43578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2" name="Grafika 11" descr="Znaczek — obserwuj z wypełnieniem pełnym">
            <a:extLst>
              <a:ext uri="{FF2B5EF4-FFF2-40B4-BE49-F238E27FC236}">
                <a16:creationId xmlns:a16="http://schemas.microsoft.com/office/drawing/2014/main" id="{8D7D231C-1DE5-5555-BA08-6C5C6C05A62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010675" y="2918166"/>
            <a:ext cx="914400" cy="914400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3506235E-5C5F-7D0A-FB83-FE7360F99BCD}"/>
              </a:ext>
            </a:extLst>
          </p:cNvPr>
          <p:cNvSpPr txBox="1"/>
          <p:nvPr/>
        </p:nvSpPr>
        <p:spPr>
          <a:xfrm>
            <a:off x="2615431" y="6110530"/>
            <a:ext cx="777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*</a:t>
            </a:r>
            <a:r>
              <a:rPr lang="pl-PL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montaż finansowy 85% UE / 15% wkład własny, 7% stawka ryczałtowa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CAFF6431-D15F-10A0-09F1-AF71ADF88B39}"/>
              </a:ext>
            </a:extLst>
          </p:cNvPr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83" y="6588149"/>
            <a:ext cx="10555178" cy="87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7011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7F79769-EBEF-F2EC-76F0-0005FC336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9044" y="402485"/>
            <a:ext cx="9221689" cy="734482"/>
          </a:xfrm>
        </p:spPr>
        <p:txBody>
          <a:bodyPr>
            <a:normAutofit/>
          </a:bodyPr>
          <a:lstStyle/>
          <a:p>
            <a:r>
              <a:rPr lang="pl-PL" sz="2700" dirty="0">
                <a:solidFill>
                  <a:srgbClr val="009242"/>
                </a:solidFill>
              </a:rPr>
              <a:t>Wniosek rozliczający zaliczkę*</a:t>
            </a:r>
            <a:r>
              <a:rPr lang="pl-PL" dirty="0"/>
              <a:t>. </a:t>
            </a:r>
            <a:endParaRPr lang="pl-PL" sz="2200" dirty="0"/>
          </a:p>
        </p:txBody>
      </p:sp>
      <p:graphicFrame>
        <p:nvGraphicFramePr>
          <p:cNvPr id="7" name="Symbol zastępczy zawartości 2">
            <a:extLst>
              <a:ext uri="{FF2B5EF4-FFF2-40B4-BE49-F238E27FC236}">
                <a16:creationId xmlns:a16="http://schemas.microsoft.com/office/drawing/2014/main" id="{70D0EBF6-0C5F-BABB-1578-04D97411D71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7256120"/>
              </p:ext>
            </p:extLst>
          </p:nvPr>
        </p:nvGraphicFramePr>
        <p:xfrm>
          <a:off x="2109044" y="1331566"/>
          <a:ext cx="9221689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0ED7B81-DAF5-5BA0-D303-A16FFF93DB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44</a:t>
            </a:fld>
            <a:endParaRPr lang="pl-PL" altLang="pl-PL"/>
          </a:p>
        </p:txBody>
      </p:sp>
      <p:cxnSp>
        <p:nvCxnSpPr>
          <p:cNvPr id="5" name="Łącznik prosty ze strzałką 4">
            <a:extLst>
              <a:ext uri="{FF2B5EF4-FFF2-40B4-BE49-F238E27FC236}">
                <a16:creationId xmlns:a16="http://schemas.microsoft.com/office/drawing/2014/main" id="{FDDF401F-91FB-F9F9-2BEA-AD8ADFE4D3DD}"/>
              </a:ext>
            </a:extLst>
          </p:cNvPr>
          <p:cNvCxnSpPr>
            <a:cxnSpLocks/>
          </p:cNvCxnSpPr>
          <p:nvPr/>
        </p:nvCxnSpPr>
        <p:spPr>
          <a:xfrm flipH="1">
            <a:off x="6719888" y="3391778"/>
            <a:ext cx="612068" cy="55171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Łącznik prosty ze strzałką 10">
            <a:extLst>
              <a:ext uri="{FF2B5EF4-FFF2-40B4-BE49-F238E27FC236}">
                <a16:creationId xmlns:a16="http://schemas.microsoft.com/office/drawing/2014/main" id="{A34AC919-6171-2C88-5643-E4C5E81589F7}"/>
              </a:ext>
            </a:extLst>
          </p:cNvPr>
          <p:cNvCxnSpPr>
            <a:cxnSpLocks/>
          </p:cNvCxnSpPr>
          <p:nvPr/>
        </p:nvCxnSpPr>
        <p:spPr>
          <a:xfrm>
            <a:off x="7331955" y="3391780"/>
            <a:ext cx="1080120" cy="52166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ole tekstowe 5">
            <a:extLst>
              <a:ext uri="{FF2B5EF4-FFF2-40B4-BE49-F238E27FC236}">
                <a16:creationId xmlns:a16="http://schemas.microsoft.com/office/drawing/2014/main" id="{7155E24F-818C-C889-2898-55473125DFA7}"/>
              </a:ext>
            </a:extLst>
          </p:cNvPr>
          <p:cNvSpPr txBox="1"/>
          <p:nvPr/>
        </p:nvSpPr>
        <p:spPr>
          <a:xfrm>
            <a:off x="497775" y="6033769"/>
            <a:ext cx="9318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		*</a:t>
            </a:r>
            <a:r>
              <a:rPr lang="pl-PL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montaż finansowy 85% UE / 15% wkład własny, 7% stawka ryczałtowa</a:t>
            </a:r>
          </a:p>
          <a:p>
            <a:endParaRPr lang="pl-PL" dirty="0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4060695D-92C8-919B-E406-08E53F8C9753}"/>
              </a:ext>
            </a:extLst>
          </p:cNvPr>
          <p:cNvSpPr/>
          <p:nvPr/>
        </p:nvSpPr>
        <p:spPr>
          <a:xfrm>
            <a:off x="9456192" y="3391778"/>
            <a:ext cx="2232247" cy="298034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</a:rPr>
              <a:t>Przelew z rachunku zaliczki na rachunek własny beneficjenta, odpowiadający kwocie kosztów pośrednich (6 542,04 zł) jest dopuszczalny </a:t>
            </a:r>
            <a:r>
              <a:rPr lang="pl-PL" b="1" dirty="0">
                <a:solidFill>
                  <a:schemeClr val="tx2">
                    <a:lumMod val="75000"/>
                  </a:schemeClr>
                </a:solidFill>
              </a:rPr>
              <a:t>UWAGA !</a:t>
            </a:r>
            <a:r>
              <a:rPr lang="pl-PL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pl-PL" dirty="0">
                <a:solidFill>
                  <a:schemeClr val="tx2">
                    <a:lumMod val="75000"/>
                  </a:schemeClr>
                </a:solidFill>
              </a:rPr>
              <a:t>Po zatwierdzeniu wniosku przez IW</a:t>
            </a:r>
          </a:p>
        </p:txBody>
      </p:sp>
      <p:sp>
        <p:nvSpPr>
          <p:cNvPr id="12" name="Strzałka: w prawo 11">
            <a:extLst>
              <a:ext uri="{FF2B5EF4-FFF2-40B4-BE49-F238E27FC236}">
                <a16:creationId xmlns:a16="http://schemas.microsoft.com/office/drawing/2014/main" id="{4C402C78-E1A6-D92C-39B2-B0B48E3AA72A}"/>
              </a:ext>
            </a:extLst>
          </p:cNvPr>
          <p:cNvSpPr/>
          <p:nvPr/>
        </p:nvSpPr>
        <p:spPr>
          <a:xfrm>
            <a:off x="9096150" y="4499917"/>
            <a:ext cx="360040" cy="43204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DDC1399B-6155-C18A-4F6E-1F5705BCF1E0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83" y="6588149"/>
            <a:ext cx="10555178" cy="87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5067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F41CC9D9-3570-F1F5-ECF3-011D406141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373982" y="7308229"/>
            <a:ext cx="10962529" cy="2514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E0154476-4BD8-A016-5EEC-16102C19128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027522" y="5105238"/>
            <a:ext cx="9433048" cy="55351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rmAutofit/>
          </a:bodyPr>
          <a:lstStyle>
            <a:lvl1pPr algn="l" defTabSz="1007943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algn="ctr">
              <a:defRPr/>
            </a:pPr>
            <a:r>
              <a:rPr lang="pl-PL" altLang="pl-PL" sz="3200" dirty="0">
                <a:solidFill>
                  <a:srgbClr val="002073"/>
                </a:solidFill>
                <a:latin typeface="Open Sans" panose="020B0806030504020204" pitchFamily="34" charset="0"/>
                <a:cs typeface="Open Sans" panose="020B0806030504020204" pitchFamily="34" charset="0"/>
              </a:rPr>
              <a:t>Dziękujemy za uwagę.</a:t>
            </a:r>
            <a:endParaRPr lang="pl-PL" altLang="pl-PL" sz="1800" b="0" dirty="0">
              <a:solidFill>
                <a:srgbClr val="002073"/>
              </a:solidFill>
              <a:latin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418E5255-1E55-91C6-5533-1D99C144A2B4}"/>
              </a:ext>
            </a:extLst>
          </p:cNvPr>
          <p:cNvSpPr txBox="1">
            <a:spLocks/>
          </p:cNvSpPr>
          <p:nvPr/>
        </p:nvSpPr>
        <p:spPr bwMode="auto">
          <a:xfrm>
            <a:off x="2003363" y="5629492"/>
            <a:ext cx="9433048" cy="1030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4572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  <a:lvl7pPr marL="9144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7pPr>
            <a:lvl8pPr marL="13716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8pPr>
            <a:lvl9pPr marL="18288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algn="ctr" eaLnBrk="1" hangingPunct="1">
              <a:lnSpc>
                <a:spcPts val="3000"/>
              </a:lnSpc>
            </a:pPr>
            <a:r>
              <a:rPr lang="pl-PL" altLang="pl-PL" sz="1400" b="0" dirty="0">
                <a:latin typeface="Open Sans" panose="020B0806030504020204" pitchFamily="34" charset="0"/>
                <a:cs typeface="Open Sans" panose="020B0806030504020204" pitchFamily="34" charset="0"/>
              </a:rPr>
              <a:t>Zapraszamy na stronę:</a:t>
            </a:r>
          </a:p>
          <a:p>
            <a:pPr algn="ctr" eaLnBrk="1" hangingPunct="1">
              <a:lnSpc>
                <a:spcPts val="3000"/>
              </a:lnSpc>
            </a:pPr>
            <a:r>
              <a:rPr lang="pl-PL" altLang="pl-PL" sz="1400" b="0" u="sng" dirty="0">
                <a:latin typeface="Open Sans" panose="020B0806030504020204" pitchFamily="34" charset="0"/>
                <a:cs typeface="Open Sans" panose="020B08060305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https://www.gov.pl/web/nfosigw/fundusze-europejskie-na-infrastrukture-klimat-i-srodowisko</a:t>
            </a:r>
            <a:endParaRPr lang="pl-PL" altLang="pl-PL" sz="1400" b="0" u="sng" dirty="0">
              <a:latin typeface="Open Sans" panose="020B0806030504020204" pitchFamily="34" charset="0"/>
              <a:cs typeface="Open Sans" panose="020B0806030504020204" pitchFamily="34" charset="0"/>
            </a:endParaRPr>
          </a:p>
        </p:txBody>
      </p:sp>
      <p:pic>
        <p:nvPicPr>
          <p:cNvPr id="12" name="Obraz 11" descr="Obraz zawierający krajobraz, na wolnym powietrzu, trawa, niebo&#10;&#10;Opis wygenerowany automatycznie">
            <a:extLst>
              <a:ext uri="{FF2B5EF4-FFF2-40B4-BE49-F238E27FC236}">
                <a16:creationId xmlns:a16="http://schemas.microsoft.com/office/drawing/2014/main" id="{F2282ECE-8036-E74F-BE8E-8B76322C8CB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2" b="35926"/>
          <a:stretch/>
        </p:blipFill>
        <p:spPr>
          <a:xfrm>
            <a:off x="469" y="619275"/>
            <a:ext cx="13438837" cy="4224514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03F14E8A-BEB4-530C-9C9D-B798CF3C3C6D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163" y="6373231"/>
            <a:ext cx="11139885" cy="1104560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67375712-A713-AEC7-28B5-3B03D1186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137" y="619274"/>
            <a:ext cx="8300926" cy="2096613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0" name="Obraz 9" descr="Obraz zawierający tekst, zrzut ekranu, Czcionka, Grafika&#10;&#10;Opis wygenerowany automatycznie">
            <a:extLst>
              <a:ext uri="{FF2B5EF4-FFF2-40B4-BE49-F238E27FC236}">
                <a16:creationId xmlns:a16="http://schemas.microsoft.com/office/drawing/2014/main" id="{1702BBD5-886F-6A8E-10AD-BA6163FF197E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693" y="620981"/>
            <a:ext cx="8352723" cy="352572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47252-71F6-D3D4-2FB7-5693BCF1E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1D86571-F7CF-E6C4-1A51-1239DC5A7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9887" y="899837"/>
            <a:ext cx="5430307" cy="1080001"/>
          </a:xfrm>
        </p:spPr>
        <p:txBody>
          <a:bodyPr anchor="t">
            <a:noAutofit/>
          </a:bodyPr>
          <a:lstStyle/>
          <a:p>
            <a:r>
              <a:rPr lang="pl-PL" sz="1600" dirty="0"/>
              <a:t>System informatyczny wpierający projekty współfinansowane ze środków UE – tzw. Ekosystem CST2021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CC30F87-94F9-85BF-C129-B5C771AB03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791730" y="7019837"/>
            <a:ext cx="1357577" cy="180000"/>
          </a:xfrm>
        </p:spPr>
        <p:txBody>
          <a:bodyPr anchor="ctr">
            <a:normAutofit fontScale="925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88E6BE7B-80CB-4926-B646-E23E8BCBFE23}" type="slidenum">
              <a:rPr lang="pl-PL" altLang="pl-PL" sz="300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5</a:t>
            </a:fld>
            <a:endParaRPr lang="pl-PL" altLang="pl-PL" sz="300"/>
          </a:p>
        </p:txBody>
      </p:sp>
      <p:pic>
        <p:nvPicPr>
          <p:cNvPr id="7" name="Symbol zastępczy zawartości 6" descr="Laptop z telefonem i kalkulatorem">
            <a:extLst>
              <a:ext uri="{FF2B5EF4-FFF2-40B4-BE49-F238E27FC236}">
                <a16:creationId xmlns:a16="http://schemas.microsoft.com/office/drawing/2014/main" id="{129817AE-6ADF-CE4A-A3FB-C8C700CF770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254089" y="900113"/>
            <a:ext cx="5759726" cy="5759726"/>
          </a:xfr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2F14C589-8AE8-AA43-B4A5-6CE9BB5327B5}"/>
              </a:ext>
            </a:extLst>
          </p:cNvPr>
          <p:cNvSpPr txBox="1"/>
          <p:nvPr/>
        </p:nvSpPr>
        <p:spPr>
          <a:xfrm>
            <a:off x="6719887" y="2627709"/>
            <a:ext cx="388843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b="1" dirty="0">
                <a:highlight>
                  <a:srgbClr val="A6D3FF"/>
                </a:highlight>
              </a:rPr>
              <a:t>Aplikacja SL2021</a:t>
            </a:r>
          </a:p>
          <a:p>
            <a:endParaRPr lang="pl-PL" dirty="0"/>
          </a:p>
          <a:p>
            <a:r>
              <a:rPr lang="pl-PL" sz="1800" dirty="0"/>
              <a:t>wspierająca realizację projektów i komunikację w zakresie gromadzenia i przesyłania danych dotyczących wniosków o płatność, ich weryfikacji, w tym zatwierdzania, korygowania, wycofywania.</a:t>
            </a:r>
            <a:endParaRPr lang="en-US" sz="1800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571BD275-42C6-AF03-96E6-C557739DD06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887" y="6516141"/>
            <a:ext cx="5430787" cy="5036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18211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51122E-4462-D409-8C2A-9AD19FDF5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DBDA254-09B1-4180-FC2F-B57481CF5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100" y="899837"/>
            <a:ext cx="10861095" cy="1080001"/>
          </a:xfrm>
        </p:spPr>
        <p:txBody>
          <a:bodyPr/>
          <a:lstStyle/>
          <a:p>
            <a:r>
              <a:rPr lang="pl-PL" sz="2400" dirty="0"/>
              <a:t>Rodzaje wniosków o płatność stosowane w SL2021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95B8E4A-A9C2-A185-5737-CA970135FE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9581" y="1979837"/>
            <a:ext cx="10861094" cy="4320001"/>
          </a:xfrm>
        </p:spPr>
        <p:txBody>
          <a:bodyPr/>
          <a:lstStyle/>
          <a:p>
            <a:pPr lvl="1"/>
            <a:r>
              <a:rPr lang="pl-PL" dirty="0"/>
              <a:t>Zaliczkowy</a:t>
            </a:r>
          </a:p>
          <a:p>
            <a:pPr lvl="1"/>
            <a:r>
              <a:rPr lang="pl-PL" dirty="0"/>
              <a:t>Rozliczający zaliczkę</a:t>
            </a:r>
          </a:p>
          <a:p>
            <a:pPr lvl="1"/>
            <a:r>
              <a:rPr lang="pl-PL" dirty="0"/>
              <a:t>Refundacyjny</a:t>
            </a:r>
          </a:p>
          <a:p>
            <a:pPr lvl="1"/>
            <a:r>
              <a:rPr lang="pl-PL" dirty="0"/>
              <a:t>Sprawozdawczy </a:t>
            </a:r>
          </a:p>
          <a:p>
            <a:pPr marL="503971" lvl="1" indent="0">
              <a:buNone/>
            </a:pPr>
            <a:r>
              <a:rPr lang="pl-PL" sz="1600" dirty="0"/>
              <a:t>(informacje o postępie rzeczowym, stwierdzonych problemach)</a:t>
            </a:r>
          </a:p>
          <a:p>
            <a:pPr lvl="1"/>
            <a:r>
              <a:rPr lang="pl-PL" dirty="0"/>
              <a:t>końcowy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9ADFE76-83D1-FE98-0C3E-209BCDD45D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6</a:t>
            </a:fld>
            <a:endParaRPr lang="pl-PL" alt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70D0505-C787-A13C-9CF3-77EF49926B1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pic>
        <p:nvPicPr>
          <p:cNvPr id="8" name="Obraz 7" descr="Klawiatura z pustym przyciskiem">
            <a:extLst>
              <a:ext uri="{FF2B5EF4-FFF2-40B4-BE49-F238E27FC236}">
                <a16:creationId xmlns:a16="http://schemas.microsoft.com/office/drawing/2014/main" id="{39524152-E4D1-4D25-33E2-4590C06DE9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563" y="1855816"/>
            <a:ext cx="3406955" cy="290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4447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ymbol zastępczy obrazu 11" descr="Obraz zawierający ziemia, drzewo, roślina, gałąź&#10;&#10;Zawartość wygenerowana przez AI może być niepoprawna.">
            <a:extLst>
              <a:ext uri="{FF2B5EF4-FFF2-40B4-BE49-F238E27FC236}">
                <a16:creationId xmlns:a16="http://schemas.microsoft.com/office/drawing/2014/main" id="{6AFC8CE4-1C30-8C59-4DD1-CA5E6B19FF2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7943" y="1"/>
            <a:ext cx="5281832" cy="6702212"/>
          </a:xfrm>
        </p:spPr>
      </p:pic>
      <p:pic>
        <p:nvPicPr>
          <p:cNvPr id="6" name="Obraz 5" descr="Obraz zawierający tekst, zrzut ekranu, Czcionka, design">
            <a:extLst>
              <a:ext uri="{FF2B5EF4-FFF2-40B4-BE49-F238E27FC236}">
                <a16:creationId xmlns:a16="http://schemas.microsoft.com/office/drawing/2014/main" id="{CB11DBF8-C879-EF96-B806-75D647111D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42" y="1598331"/>
            <a:ext cx="6782109" cy="3531529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58CCCDFA-E190-7014-F54A-8FD327C9455C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42" y="6702212"/>
            <a:ext cx="9906762" cy="76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4673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40CF5E-274B-E77C-2638-436B7A5AEC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7E122-FF77-4187-AC95-FF92358E7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/>
          <a:p>
            <a:r>
              <a:rPr lang="pl-PL" sz="2646" dirty="0">
                <a:solidFill>
                  <a:srgbClr val="554B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III. Formy dofinansowania – </a:t>
            </a:r>
            <a:r>
              <a:rPr lang="pl-PL" sz="2646" dirty="0">
                <a:solidFill>
                  <a:srgbClr val="00924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zaliczka.</a:t>
            </a:r>
            <a:endParaRPr lang="en-US" sz="2646" dirty="0"/>
          </a:p>
        </p:txBody>
      </p:sp>
      <p:pic>
        <p:nvPicPr>
          <p:cNvPr id="7" name="Symbol zastępczy obrazu 6">
            <a:extLst>
              <a:ext uri="{FF2B5EF4-FFF2-40B4-BE49-F238E27FC236}">
                <a16:creationId xmlns:a16="http://schemas.microsoft.com/office/drawing/2014/main" id="{7508D74C-AF23-95FA-4B74-B8ADBCE5597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1175" y="-23811"/>
            <a:ext cx="13439775" cy="1071954"/>
          </a:xfr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DE60158C-6F8A-0516-33E9-01DA525E2191}"/>
              </a:ext>
            </a:extLst>
          </p:cNvPr>
          <p:cNvSpPr txBox="1"/>
          <p:nvPr/>
        </p:nvSpPr>
        <p:spPr>
          <a:xfrm>
            <a:off x="650883" y="2438212"/>
            <a:ext cx="11036487" cy="2229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1984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Wyodrębniony </a:t>
            </a:r>
            <a:r>
              <a:rPr lang="pl-PL" sz="1984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rachunek bankowy </a:t>
            </a:r>
            <a:r>
              <a:rPr lang="pl-PL" sz="1984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beneficjenta, ustanowiony tylko </a:t>
            </a:r>
            <a:br>
              <a:rPr lang="pl-PL" sz="1984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1984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 wyłącznie do obsługi płatności zaliczkowych w projekcie (umowa z bankiem/kopia zaświadczenia z banku jako załącznik do Umowy o dofinansowanie). Rachunek jest </a:t>
            </a:r>
            <a:r>
              <a:rPr lang="pl-PL" sz="1984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monitorowany przez IW.</a:t>
            </a:r>
          </a:p>
          <a:p>
            <a:pPr algn="just"/>
            <a:endParaRPr lang="pl-PL" sz="1984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pl-PL" sz="1984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pl-PL" sz="1984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A3EBD81-B46D-5C87-6096-E2E70E03EE7E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83" y="6588149"/>
            <a:ext cx="10555178" cy="87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7297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243BD2-4C0C-418A-F3EC-B279C92BF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01A865B-8C61-F2AE-A990-7163A76F7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295" y="899837"/>
            <a:ext cx="10758900" cy="836547"/>
          </a:xfrm>
        </p:spPr>
        <p:txBody>
          <a:bodyPr>
            <a:normAutofit/>
          </a:bodyPr>
          <a:lstStyle/>
          <a:p>
            <a:r>
              <a:rPr lang="pl-PL" sz="2650" dirty="0">
                <a:solidFill>
                  <a:srgbClr val="009242"/>
                </a:solidFill>
              </a:rPr>
              <a:t>Rozliczenie zaliczki – zwrot odsetek.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D30942A-C72B-DF0D-5131-8ED7B34AD0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9</a:t>
            </a:fld>
            <a:endParaRPr lang="pl-PL" alt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C4260C2-7E4A-C3A0-C2F1-4221FFC0CFCD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2ACBD0D1-8085-7768-DE00-0A12631FE566}"/>
              </a:ext>
            </a:extLst>
          </p:cNvPr>
          <p:cNvSpPr txBox="1"/>
          <p:nvPr/>
        </p:nvSpPr>
        <p:spPr>
          <a:xfrm>
            <a:off x="1391295" y="2195662"/>
            <a:ext cx="8693998" cy="2529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Odsetki narosłe od kwoty dofinansowania przekazanego na rachunek bankowy beneficjenta dla potrzeb przekazania zaliczki </a:t>
            </a:r>
            <a:r>
              <a:rPr lang="pl-PL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podlegają zaliczeniu </a:t>
            </a: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 poczet kolejnej wypłaty (transza zaliczki lub refundacja) lub są </a:t>
            </a:r>
            <a:r>
              <a:rPr lang="pl-PL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zwracane </a:t>
            </a: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 rachunek NFOŚiGW (rekomendowane)*</a:t>
            </a:r>
            <a:endParaRPr lang="pl-PL" i="1" dirty="0">
              <a:highlight>
                <a:srgbClr val="FFFF00"/>
              </a:highligh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pl-PL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Numer rachunku do zwrotu odsetek narosłych na koncie zaliczkowym (</a:t>
            </a:r>
            <a:r>
              <a:rPr lang="pl-PL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a’vista</a:t>
            </a: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):</a:t>
            </a:r>
          </a:p>
          <a:p>
            <a:r>
              <a:rPr lang="pl-PL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</a:p>
          <a:p>
            <a:r>
              <a:rPr lang="pl-PL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BGK nr 77 1130 1017 0000 0109 9520 0066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89858908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Niestandardowy 8">
      <a:dk1>
        <a:srgbClr val="000000"/>
      </a:dk1>
      <a:lt1>
        <a:srgbClr val="FFFFFF"/>
      </a:lt1>
      <a:dk2>
        <a:srgbClr val="002073"/>
      </a:dk2>
      <a:lt2>
        <a:srgbClr val="FFFFFF"/>
      </a:lt2>
      <a:accent1>
        <a:srgbClr val="003399"/>
      </a:accent1>
      <a:accent2>
        <a:srgbClr val="A6D3FF"/>
      </a:accent2>
      <a:accent3>
        <a:srgbClr val="FFD618"/>
      </a:accent3>
      <a:accent4>
        <a:srgbClr val="0051B0"/>
      </a:accent4>
      <a:accent5>
        <a:srgbClr val="6BB1E2"/>
      </a:accent5>
      <a:accent6>
        <a:srgbClr val="FFE60B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ja1" id="{436F5452-C95B-4D43-A1C6-1CA5BE69C951}" vid="{ABE25C27-1E66-47F3-AA86-B88226738C33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Prezentacja z numerem strony</Template>
  <TotalTime>1301</TotalTime>
  <Words>2901</Words>
  <Application>Microsoft Office PowerPoint</Application>
  <PresentationFormat>Niestandardowy</PresentationFormat>
  <Paragraphs>356</Paragraphs>
  <Slides>45</Slides>
  <Notes>44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45</vt:i4>
      </vt:variant>
    </vt:vector>
  </HeadingPairs>
  <TitlesOfParts>
    <vt:vector size="51" baseType="lpstr">
      <vt:lpstr>Arial</vt:lpstr>
      <vt:lpstr>Calibri</vt:lpstr>
      <vt:lpstr>Open Sans</vt:lpstr>
      <vt:lpstr>Source Sans Pro Semibold</vt:lpstr>
      <vt:lpstr>Wingdings</vt:lpstr>
      <vt:lpstr>Motyw pakietu Office</vt:lpstr>
      <vt:lpstr>Dokumentowanie wydatków w Projekcie i opis dowodów księgowych w programie FEnIKS</vt:lpstr>
      <vt:lpstr>Najważniejsze informacje</vt:lpstr>
      <vt:lpstr>Realizacja Projektu:</vt:lpstr>
      <vt:lpstr>II. Podstawowe dokumenty niezbędne w realizacji Projektu. </vt:lpstr>
      <vt:lpstr>System informatyczny wpierający projekty współfinansowane ze środków UE – tzw. Ekosystem CST2021</vt:lpstr>
      <vt:lpstr>Rodzaje wniosków o płatność stosowane w SL2021</vt:lpstr>
      <vt:lpstr>Prezentacja programu PowerPoint</vt:lpstr>
      <vt:lpstr>III. Formy dofinansowania – zaliczka.</vt:lpstr>
      <vt:lpstr>Rozliczenie zaliczki – zwrot odsetek.</vt:lpstr>
      <vt:lpstr>Prezentacja programu PowerPoint</vt:lpstr>
      <vt:lpstr>Załącznik nr 4 do UoD Harmonogram płatności. </vt:lpstr>
      <vt:lpstr>Najważniejsze informacje</vt:lpstr>
      <vt:lpstr>Rozliczenie zaliczki</vt:lpstr>
      <vt:lpstr>Rozliczenie zaliczki – zwrot niewykorzystanej części</vt:lpstr>
      <vt:lpstr>Najważniejsze informacje</vt:lpstr>
      <vt:lpstr>Rozliczenie zaliczki – wniosek o płatność.</vt:lpstr>
      <vt:lpstr>Rozliczenie zaliczki – wniosek o płatność.</vt:lpstr>
      <vt:lpstr>Rozliczenie zaliczki – wniosek o płatność.</vt:lpstr>
      <vt:lpstr>Rozliczenie zaliczki – wniosek o płatność.</vt:lpstr>
      <vt:lpstr>Rozliczenie 100% otrzymanej transzy   Rozliczenie 70% otrzymanej transzy      (poziom dofinansowania UE 85%)</vt:lpstr>
      <vt:lpstr>Rozliczenie zaliczki po terminie.</vt:lpstr>
      <vt:lpstr>Prezentacja programu PowerPoint</vt:lpstr>
      <vt:lpstr>IV. Formy dofinansowania – refundacja.</vt:lpstr>
      <vt:lpstr>V. Dokumentowanie wydatków.</vt:lpstr>
      <vt:lpstr>Prezentacja programu PowerPoint</vt:lpstr>
      <vt:lpstr>Prezentacja programu PowerPoint</vt:lpstr>
      <vt:lpstr>Dowód księgowy (faktura, rachunek).</vt:lpstr>
      <vt:lpstr>Prezentacja programu PowerPoint</vt:lpstr>
      <vt:lpstr>Dowód księgowy (faktura, rachunek).</vt:lpstr>
      <vt:lpstr>Dowód księgowy (faktura, rachunek).</vt:lpstr>
      <vt:lpstr>Dowód księgowy (faktura, rachunek).</vt:lpstr>
      <vt:lpstr>Prezentacja programu PowerPoint</vt:lpstr>
      <vt:lpstr>Opis do dowodu księgowego.</vt:lpstr>
      <vt:lpstr>Prezentacja programu PowerPoint</vt:lpstr>
      <vt:lpstr>Dowód zapłaty.</vt:lpstr>
      <vt:lpstr>Prezentacja programu PowerPoint</vt:lpstr>
      <vt:lpstr>VI. Uproszczone metody rozliczania wydatków.</vt:lpstr>
      <vt:lpstr>Prezentacja programu PowerPoint</vt:lpstr>
      <vt:lpstr>Prezentacja programu PowerPoint</vt:lpstr>
      <vt:lpstr>Prezentacja programu PowerPoint</vt:lpstr>
      <vt:lpstr>Prezentacja programu PowerPoint</vt:lpstr>
      <vt:lpstr>Wniosek o refundację* </vt:lpstr>
      <vt:lpstr>Wniosek rozliczający zaliczkę i refundacyjny*. Sposób rekomendowany przez IW </vt:lpstr>
      <vt:lpstr>Wniosek rozliczający zaliczkę*. </vt:lpstr>
      <vt:lpstr>Dziękujemy za uwagę.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Sowiński Piotr</dc:creator>
  <cp:lastModifiedBy>Sulej-Kapusta Agnieszka</cp:lastModifiedBy>
  <cp:revision>36</cp:revision>
  <dcterms:created xsi:type="dcterms:W3CDTF">2022-06-22T09:40:44Z</dcterms:created>
  <dcterms:modified xsi:type="dcterms:W3CDTF">2026-06-19T09:18:11Z</dcterms:modified>
</cp:coreProperties>
</file>