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8546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9323-DB8E-4288-BD33-E05A13318E95}" type="datetimeFigureOut">
              <a:rPr lang="pl-PL" smtClean="0"/>
              <a:t>2014-12-18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3212-BFAA-42D1-B5CA-519AA4B73B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49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9323-DB8E-4288-BD33-E05A13318E95}" type="datetimeFigureOut">
              <a:rPr lang="pl-PL" smtClean="0"/>
              <a:t>2014-12-18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3212-BFAA-42D1-B5CA-519AA4B73B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912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9323-DB8E-4288-BD33-E05A13318E95}" type="datetimeFigureOut">
              <a:rPr lang="pl-PL" smtClean="0"/>
              <a:t>2014-12-18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3212-BFAA-42D1-B5CA-519AA4B73B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034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9323-DB8E-4288-BD33-E05A13318E95}" type="datetimeFigureOut">
              <a:rPr lang="pl-PL" smtClean="0"/>
              <a:t>2014-12-18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3212-BFAA-42D1-B5CA-519AA4B73B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9523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9323-DB8E-4288-BD33-E05A13318E95}" type="datetimeFigureOut">
              <a:rPr lang="pl-PL" smtClean="0"/>
              <a:t>2014-12-18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3212-BFAA-42D1-B5CA-519AA4B73B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148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9323-DB8E-4288-BD33-E05A13318E95}" type="datetimeFigureOut">
              <a:rPr lang="pl-PL" smtClean="0"/>
              <a:t>2014-12-18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3212-BFAA-42D1-B5CA-519AA4B73B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8859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9323-DB8E-4288-BD33-E05A13318E95}" type="datetimeFigureOut">
              <a:rPr lang="pl-PL" smtClean="0"/>
              <a:t>2014-12-18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3212-BFAA-42D1-B5CA-519AA4B73B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2953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9323-DB8E-4288-BD33-E05A13318E95}" type="datetimeFigureOut">
              <a:rPr lang="pl-PL" smtClean="0"/>
              <a:t>2014-12-18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3212-BFAA-42D1-B5CA-519AA4B73B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132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9323-DB8E-4288-BD33-E05A13318E95}" type="datetimeFigureOut">
              <a:rPr lang="pl-PL" smtClean="0"/>
              <a:t>2014-12-18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3212-BFAA-42D1-B5CA-519AA4B73B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0222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9323-DB8E-4288-BD33-E05A13318E95}" type="datetimeFigureOut">
              <a:rPr lang="pl-PL" smtClean="0"/>
              <a:t>2014-12-18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3212-BFAA-42D1-B5CA-519AA4B73B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0188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9323-DB8E-4288-BD33-E05A13318E95}" type="datetimeFigureOut">
              <a:rPr lang="pl-PL" smtClean="0"/>
              <a:t>2014-12-18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3212-BFAA-42D1-B5CA-519AA4B73B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3590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69323-DB8E-4288-BD33-E05A13318E95}" type="datetimeFigureOut">
              <a:rPr lang="pl-PL" smtClean="0"/>
              <a:t>2014-12-18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C3212-BFAA-42D1-B5CA-519AA4B73B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3462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605" y="1927655"/>
            <a:ext cx="6103395" cy="4577546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110673" y="845459"/>
            <a:ext cx="70602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chemeClr val="accent2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Fajerwerki</a:t>
            </a:r>
            <a:endParaRPr lang="pl-PL" sz="28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pl-PL" sz="28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</a:t>
            </a:r>
            <a:r>
              <a:rPr lang="pl-PL" sz="2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asady bezpiecznego </a:t>
            </a:r>
            <a:r>
              <a:rPr lang="pl-PL" sz="2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używania wyrobów pirotechnicznych </a:t>
            </a:r>
            <a:r>
              <a:rPr lang="pl-PL" sz="2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widowiskowych</a:t>
            </a:r>
          </a:p>
        </p:txBody>
      </p:sp>
    </p:spTree>
    <p:extLst>
      <p:ext uri="{BB962C8B-B14F-4D97-AF65-F5344CB8AC3E}">
        <p14:creationId xmlns:p14="http://schemas.microsoft.com/office/powerpoint/2010/main" val="279903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391265" y="294797"/>
            <a:ext cx="9409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r</a:t>
            </a:r>
            <a:r>
              <a:rPr lang="pl-PL" sz="3600" dirty="0" smtClean="0">
                <a:solidFill>
                  <a:schemeClr val="bg1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ozróżniamy </a:t>
            </a:r>
            <a:r>
              <a:rPr lang="pl-PL" sz="3600" dirty="0" smtClean="0">
                <a:solidFill>
                  <a:srgbClr val="ED7D31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3 klasy</a:t>
            </a:r>
            <a:r>
              <a:rPr lang="pl-PL" sz="3600" dirty="0" smtClean="0">
                <a:solidFill>
                  <a:schemeClr val="bg1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wyrobów pirotechnicznych</a:t>
            </a:r>
            <a:endParaRPr lang="pl-PL" sz="36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497" y="1906860"/>
            <a:ext cx="4959482" cy="4951733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318621" y="1190606"/>
            <a:ext cx="43028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800" dirty="0" smtClean="0">
                <a:solidFill>
                  <a:schemeClr val="accent2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KLASA 1</a:t>
            </a:r>
          </a:p>
          <a:p>
            <a:pPr algn="just"/>
            <a:r>
              <a:rPr lang="pl-PL" dirty="0" smtClean="0">
                <a:solidFill>
                  <a:schemeClr val="bg1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charakteryzują się bardzo niskim stopniem </a:t>
            </a: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zagrożenia, są to np. zimne </a:t>
            </a:r>
            <a:r>
              <a:rPr lang="pl-PL" dirty="0" smtClean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ognie </a:t>
            </a:r>
            <a:r>
              <a:rPr lang="pl-PL" dirty="0" smtClean="0">
                <a:solidFill>
                  <a:srgbClr val="ED7D31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przeznaczone do użytku wewnątrz oraz na zewnątrz budynków,</a:t>
            </a:r>
            <a:endParaRPr lang="pl-PL" dirty="0">
              <a:solidFill>
                <a:srgbClr val="ED7D3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8079303" y="2202425"/>
            <a:ext cx="390622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4800" dirty="0" smtClean="0">
                <a:solidFill>
                  <a:schemeClr val="accent2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KLASA 2</a:t>
            </a:r>
            <a:endParaRPr lang="pl-PL" dirty="0">
              <a:solidFill>
                <a:schemeClr val="accent2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algn="just"/>
            <a:r>
              <a:rPr lang="pl-PL" dirty="0" smtClean="0">
                <a:solidFill>
                  <a:schemeClr val="bg1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charakteryzują się niskim stopniem zagrożenia</a:t>
            </a:r>
            <a:r>
              <a:rPr lang="pl-PL" dirty="0" smtClean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, są to np. małe rakiety</a:t>
            </a:r>
            <a:r>
              <a:rPr lang="pl-PL" dirty="0" smtClean="0">
                <a:solidFill>
                  <a:schemeClr val="bg1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, </a:t>
            </a:r>
            <a:r>
              <a:rPr lang="pl-PL" dirty="0" smtClean="0">
                <a:solidFill>
                  <a:srgbClr val="ED7D31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przeznaczone do użytku na zewnątrz budynków</a:t>
            </a:r>
            <a:endParaRPr lang="pl-PL" dirty="0">
              <a:solidFill>
                <a:srgbClr val="ED7D3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318621" y="3854245"/>
            <a:ext cx="401448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800" dirty="0" smtClean="0">
                <a:solidFill>
                  <a:schemeClr val="accent2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KLASA 3</a:t>
            </a:r>
          </a:p>
          <a:p>
            <a:pPr algn="just"/>
            <a:r>
              <a:rPr lang="pl-PL" dirty="0" smtClean="0">
                <a:solidFill>
                  <a:schemeClr val="bg1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charakteryzują się średnim stopniem zagrożenia, są to np. </a:t>
            </a:r>
            <a:r>
              <a:rPr lang="pl-PL" smtClean="0">
                <a:solidFill>
                  <a:schemeClr val="bg1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baterie </a:t>
            </a:r>
            <a:r>
              <a:rPr lang="pl-PL" dirty="0" smtClean="0">
                <a:solidFill>
                  <a:srgbClr val="ED7D31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przeznaczone wyłącznie na zewnątrz, na dużych, otwartych przestrzeniach</a:t>
            </a:r>
            <a:endParaRPr lang="pl-PL" dirty="0">
              <a:solidFill>
                <a:srgbClr val="ED7D3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7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4613189" y="4639092"/>
            <a:ext cx="748356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pl-PL" sz="4400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n</a:t>
            </a:r>
            <a:r>
              <a:rPr lang="pl-PL" sz="4400" dirty="0" smtClean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ajpopularniejsze</a:t>
            </a:r>
            <a:r>
              <a:rPr lang="pl-PL" sz="4400" dirty="0" smtClean="0">
                <a:solidFill>
                  <a:srgbClr val="ED7D3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</a:t>
            </a:r>
            <a:r>
              <a:rPr lang="pl-PL" sz="4400" dirty="0">
                <a:solidFill>
                  <a:srgbClr val="ED7D3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typy </a:t>
            </a:r>
            <a:endParaRPr lang="pl-PL" sz="4400" dirty="0" smtClean="0">
              <a:solidFill>
                <a:srgbClr val="ED7D3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pl-PL" sz="4400" dirty="0" smtClean="0">
                <a:solidFill>
                  <a:srgbClr val="ED7D3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wyrobów pirotechnicznych:</a:t>
            </a:r>
            <a:endParaRPr lang="pl-PL" sz="2000" dirty="0">
              <a:solidFill>
                <a:srgbClr val="ED7D31"/>
              </a:solidFill>
              <a:effectLst/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2" t="6111" r="18353" b="3943"/>
          <a:stretch/>
        </p:blipFill>
        <p:spPr>
          <a:xfrm>
            <a:off x="8005762" y="847725"/>
            <a:ext cx="3038476" cy="278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1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718034"/>
              </p:ext>
            </p:extLst>
          </p:nvPr>
        </p:nvGraphicFramePr>
        <p:xfrm>
          <a:off x="-17044" y="0"/>
          <a:ext cx="12192000" cy="6857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2988"/>
                <a:gridCol w="2386520"/>
                <a:gridCol w="7332492"/>
              </a:tblGrid>
              <a:tr h="1335481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2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petardy</a:t>
                      </a:r>
                      <a:endParaRPr lang="pl-PL" dirty="0">
                        <a:solidFill>
                          <a:schemeClr val="accent2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bg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200" kern="120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Głównym efektem jest huk, czasami</a:t>
                      </a:r>
                      <a:r>
                        <a:rPr lang="pl-PL" sz="1200" kern="1200" baseline="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pl-PL" sz="1200" kern="120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również błysk. Odpalane po położeniu na gruncie. W przypadku</a:t>
                      </a:r>
                      <a:r>
                        <a:rPr lang="pl-PL" sz="1200" kern="1200" baseline="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pl-PL" sz="1200" kern="120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petardy z główką tarciową petardę należy</a:t>
                      </a:r>
                      <a:r>
                        <a:rPr lang="pl-PL" sz="1200" kern="1200" baseline="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pl-PL" sz="1200" kern="120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położyć na gruncie tuż po odpaleniu. </a:t>
                      </a:r>
                      <a:r>
                        <a:rPr lang="pl-PL" sz="1200" kern="1200" dirty="0" smtClean="0">
                          <a:solidFill>
                            <a:schemeClr val="accent2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Petard nie wolno rzucać!</a:t>
                      </a:r>
                      <a:endParaRPr lang="pl-PL" sz="1200" b="0" dirty="0">
                        <a:solidFill>
                          <a:schemeClr val="accent2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35481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2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trzaskające kulki</a:t>
                      </a:r>
                      <a:endParaRPr lang="pl-PL" dirty="0">
                        <a:solidFill>
                          <a:schemeClr val="accent2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bg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200" kern="120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Odpalane po położeniu na gruncie.</a:t>
                      </a:r>
                      <a:r>
                        <a:rPr lang="pl-PL" sz="1200" kern="1200" baseline="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pl-PL" sz="1200" kern="120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Emitują trzaskające iskry.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35481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2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fontanny</a:t>
                      </a:r>
                      <a:endParaRPr lang="pl-PL" dirty="0">
                        <a:solidFill>
                          <a:schemeClr val="accent2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bg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200" kern="120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Emitują iskry i płomienie. Należą do nich</a:t>
                      </a:r>
                      <a:r>
                        <a:rPr lang="pl-PL" sz="1200" kern="1200" baseline="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pl-PL" sz="1200" kern="120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popularne fontanny tortowe.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16075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2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zimne ognie</a:t>
                      </a:r>
                      <a:endParaRPr lang="pl-PL" dirty="0">
                        <a:solidFill>
                          <a:schemeClr val="accent2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bg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200" kern="120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Emitują iskry.</a:t>
                      </a:r>
                      <a:r>
                        <a:rPr lang="pl-PL" sz="1200" kern="1200" baseline="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pl-PL" sz="1200" kern="1200" dirty="0" smtClean="0">
                          <a:solidFill>
                            <a:schemeClr val="accent2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Uważaj na rozgrzany pręt!</a:t>
                      </a:r>
                      <a:r>
                        <a:rPr lang="pl-PL" sz="1200" kern="120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Zaraz po</a:t>
                      </a:r>
                      <a:r>
                        <a:rPr lang="pl-PL" sz="1200" kern="1200" baseline="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pl-PL" sz="1200" kern="120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zgaśnięciu może mieć temperaturę</a:t>
                      </a:r>
                      <a:r>
                        <a:rPr lang="pl-PL" sz="1200" kern="1200" baseline="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pl-PL" sz="1200" kern="120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650°C. Najlepiej odłóż go do wiadra z</a:t>
                      </a:r>
                      <a:r>
                        <a:rPr lang="pl-PL" sz="1200" kern="1200" baseline="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pl-PL" sz="1200" kern="120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zimną wodą.</a:t>
                      </a:r>
                    </a:p>
                    <a:p>
                      <a:pPr algn="just"/>
                      <a:endParaRPr lang="pl-PL" sz="1200" b="0" dirty="0">
                        <a:solidFill>
                          <a:schemeClr val="bg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35481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2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rakiety</a:t>
                      </a:r>
                      <a:endParaRPr lang="pl-PL" dirty="0">
                        <a:solidFill>
                          <a:schemeClr val="accent2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bg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200" kern="120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Wystrzelane ze specjalnych rur – wyrzutni, wznoszą się w powietrze i na określonej wysokości wytwarzają</a:t>
                      </a:r>
                      <a:r>
                        <a:rPr lang="pl-PL" sz="1200" kern="1200" baseline="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pl-PL" sz="1200" kern="120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efekty wizualne, mogą towarzyszyć efekty</a:t>
                      </a:r>
                      <a:r>
                        <a:rPr lang="pl-PL" sz="1200" kern="1200" baseline="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pl-PL" sz="1200" kern="120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dźwiękowe.</a:t>
                      </a:r>
                      <a:r>
                        <a:rPr lang="pl-PL" sz="1200" kern="1200" baseline="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pl-PL" sz="1200" kern="120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Patyk jest stabilizatorem lotu. Nie służy do trzymania ani wbijania w ziemię!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222789" y="35916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-17044" y="-1041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093" y="76303"/>
            <a:ext cx="1624346" cy="108312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59870" y="3202019"/>
            <a:ext cx="978723" cy="29766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787" y="4367013"/>
            <a:ext cx="2053390" cy="73529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093" y="5698780"/>
            <a:ext cx="1462911" cy="976431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671" y="1412051"/>
            <a:ext cx="1303753" cy="107914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041" y="2861488"/>
            <a:ext cx="419603" cy="100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6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656036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1796"/>
                <a:gridCol w="2413685"/>
                <a:gridCol w="7776519"/>
              </a:tblGrid>
              <a:tr h="1658433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2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rzymskie ognie</a:t>
                      </a:r>
                      <a:endParaRPr lang="pl-PL" dirty="0">
                        <a:solidFill>
                          <a:schemeClr val="accent2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bg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200" kern="1200" baseline="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Wkopywane lub mocowane do słupka</a:t>
                      </a:r>
                      <a:r>
                        <a:rPr lang="pl-PL" sz="1200" kern="120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, po odpaleniu następuje wyrzut modułów pirotechnicznych, wytwarzających na określonej wysokości serie efektów wizualnych, którym mogą towarzyszyć efekty dźwiękowe.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8270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2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strzelające kulki</a:t>
                      </a:r>
                      <a:endParaRPr lang="pl-PL" dirty="0">
                        <a:solidFill>
                          <a:schemeClr val="accent2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bg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200" kern="120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Po rzuceniu na twardą powierzchnię następuje huk.</a:t>
                      </a:r>
                      <a:r>
                        <a:rPr lang="pl-PL" sz="1200" kern="1200" baseline="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pl-PL" sz="1200" kern="1200" dirty="0" smtClean="0">
                          <a:solidFill>
                            <a:schemeClr val="accent2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Nie noś kulek w kieszeni. Nigdy nie rzucaj w pobliżu ludzi bądź zwierząt. </a:t>
                      </a:r>
                      <a:endParaRPr lang="pl-PL" sz="1200" b="0" dirty="0">
                        <a:solidFill>
                          <a:schemeClr val="accent2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8433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2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wyrzutnie rurowe</a:t>
                      </a:r>
                      <a:endParaRPr lang="pl-PL" dirty="0">
                        <a:solidFill>
                          <a:schemeClr val="accent2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bg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200" kern="120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Wkopywane lub mocowane do słupka, bądź ustawiane na płaskim gruncie. Po odpaleniu następuje wyrzut pojedynczego modułu pirotechnicznego wytwarzającego na określonej wysokości efekt wizualny, czasami również dźwiękowy.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8433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accent2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baterie</a:t>
                      </a:r>
                      <a:endParaRPr lang="pl-PL" dirty="0">
                        <a:solidFill>
                          <a:schemeClr val="accent2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bg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200" kern="1200" dirty="0" smtClean="0">
                          <a:solidFill>
                            <a:schemeClr val="bg1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Zestaw zawierający kilka elementów tego samego typu, z jednym bądź dwoma lontami. Najbardziej popularne są baterie wyrzutni rurowych.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787" y="3623691"/>
            <a:ext cx="1472280" cy="145181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741" y="569284"/>
            <a:ext cx="1772318" cy="52437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355" y="5395571"/>
            <a:ext cx="703144" cy="109888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5" t="4102" r="3692" b="1582"/>
          <a:stretch/>
        </p:blipFill>
        <p:spPr>
          <a:xfrm>
            <a:off x="3115265" y="1841412"/>
            <a:ext cx="1128811" cy="159547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3" t="8819" r="2883" b="6892"/>
          <a:stretch/>
        </p:blipFill>
        <p:spPr>
          <a:xfrm>
            <a:off x="2113744" y="2153115"/>
            <a:ext cx="1001521" cy="97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4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"/>
          <a:stretch/>
        </p:blipFill>
        <p:spPr>
          <a:xfrm>
            <a:off x="5267325" y="0"/>
            <a:ext cx="6924675" cy="685800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383339" y="1213276"/>
            <a:ext cx="5441198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pl-PL" dirty="0" smtClean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Fajerwerki </a:t>
            </a: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są materiałami wybuchowymi i </a:t>
            </a:r>
            <a:r>
              <a:rPr lang="pl-PL" dirty="0">
                <a:solidFill>
                  <a:srgbClr val="ED7D3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muszą być używane ostrożnie</a:t>
            </a: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. Nieumiejętne obchodzenie się </a:t>
            </a:r>
            <a:r>
              <a:rPr lang="pl-PL" dirty="0" smtClean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może </a:t>
            </a: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być przyczyną groźnych </a:t>
            </a:r>
            <a:r>
              <a:rPr lang="pl-PL" dirty="0" smtClean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wypadków</a:t>
            </a: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,</a:t>
            </a:r>
            <a:endParaRPr lang="pl-PL" dirty="0" smtClean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marL="171450" lvl="0" indent="-171450" algn="just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endParaRPr lang="pl-PL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Najczęstsze obrażenia </a:t>
            </a:r>
            <a:r>
              <a:rPr lang="pl-PL" dirty="0" smtClean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to: </a:t>
            </a: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oparzenia twarzy i </a:t>
            </a:r>
            <a:r>
              <a:rPr lang="pl-PL" dirty="0" smtClean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rąk, 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</a:pPr>
            <a:endParaRPr lang="pl-PL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Głośny huk petard może powodować uszkodzenia </a:t>
            </a:r>
            <a:r>
              <a:rPr lang="pl-PL" dirty="0" smtClean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słuchu</a:t>
            </a: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,</a:t>
            </a:r>
            <a:endParaRPr lang="pl-PL" dirty="0" smtClean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endParaRPr lang="pl-PL" dirty="0" smtClean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Zdarzają się także ciężkie urazy, takie jak, urwane palce, utrata wzroku, głębokie rany twarzy i dłoni a nawet </a:t>
            </a:r>
            <a:r>
              <a:rPr lang="pl-PL" dirty="0" smtClean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śmierć. </a:t>
            </a:r>
            <a:endParaRPr lang="pl-PL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endParaRPr lang="pl-PL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83339" y="136058"/>
            <a:ext cx="62893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  <a:spcAft>
                <a:spcPts val="1800"/>
              </a:spcAft>
            </a:pPr>
            <a:r>
              <a:rPr lang="pl-PL" sz="3200" dirty="0">
                <a:solidFill>
                  <a:schemeClr val="accent2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z</a:t>
            </a:r>
            <a:r>
              <a:rPr lang="pl-PL" sz="3200" dirty="0" smtClean="0">
                <a:solidFill>
                  <a:schemeClr val="accent2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agrożenia</a:t>
            </a:r>
            <a:r>
              <a:rPr lang="pl-PL" sz="3200" dirty="0" smtClean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</a:t>
            </a:r>
            <a:r>
              <a:rPr lang="pl-PL" sz="3200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związane z używaniem </a:t>
            </a:r>
            <a:r>
              <a:rPr lang="pl-PL" sz="3200" dirty="0" smtClean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wyrobów </a:t>
            </a:r>
            <a:r>
              <a:rPr lang="pl-PL" sz="3200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pirotechnicznych</a:t>
            </a:r>
            <a:endParaRPr lang="pl-PL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27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847"/>
            <a:ext cx="6925285" cy="6752153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5395785" y="0"/>
            <a:ext cx="6634290" cy="654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sz="3200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j</a:t>
            </a:r>
            <a:r>
              <a:rPr lang="pl-PL" sz="3200" dirty="0" smtClean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ak </a:t>
            </a:r>
            <a:r>
              <a:rPr lang="pl-PL" sz="3200" dirty="0">
                <a:solidFill>
                  <a:schemeClr val="accent2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kupować</a:t>
            </a:r>
            <a:r>
              <a:rPr lang="pl-PL" sz="3200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wyroby pirotechniczne</a:t>
            </a:r>
            <a:r>
              <a:rPr lang="pl-PL" sz="3200" dirty="0" smtClean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?</a:t>
            </a:r>
            <a:endParaRPr lang="pl-PL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Kupuj wyłącznie od zaufanych </a:t>
            </a:r>
            <a:r>
              <a:rPr lang="pl-PL" dirty="0" smtClean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sprzedawców</a:t>
            </a: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,</a:t>
            </a:r>
            <a:endParaRPr lang="pl-PL" dirty="0" smtClean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endParaRPr lang="pl-PL" sz="1200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Na wyrobie powinna znajdować się instrukcja obsługi w języku polskim oraz następujące dane:</a:t>
            </a:r>
            <a:endParaRPr lang="pl-PL" sz="1200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nazwa i adres producenta lub importera,</a:t>
            </a:r>
            <a:endParaRPr lang="pl-PL" sz="1200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określenie typu wyrobu (np. bateria, petarda, rakieta),</a:t>
            </a:r>
            <a:endParaRPr lang="pl-PL" sz="1200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klasa wyrobu (kl. 1, 2 lub 3</a:t>
            </a:r>
            <a:r>
              <a:rPr lang="pl-PL" dirty="0" smtClean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),</a:t>
            </a:r>
            <a:endParaRPr lang="pl-PL" sz="1200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ostrzeżenia. </a:t>
            </a:r>
            <a:endParaRPr lang="pl-PL" dirty="0" smtClean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marL="800100" lvl="1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pl-PL" sz="1200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Sprawdź czy produkt nie jest uszkodzony.  Obudowa wyrobu nie może posiadać żadnych wad mechanicznych (pęknięcia, rozdarcia, wgniecenia, </a:t>
            </a:r>
            <a:r>
              <a:rPr lang="pl-PL" dirty="0" smtClean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wybrzuszenia),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endParaRPr lang="pl-PL" sz="1200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Z wyrobu nie może wysypywać się materiał pirotechniczny.</a:t>
            </a:r>
            <a:endParaRPr lang="pl-PL" sz="1200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20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85" y="600134"/>
            <a:ext cx="4685838" cy="61341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2795417" y="15359"/>
            <a:ext cx="76057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r</a:t>
            </a:r>
            <a:r>
              <a:rPr lang="pl-PL" sz="3200" dirty="0" smtClean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ady </a:t>
            </a:r>
            <a:r>
              <a:rPr lang="pl-PL" sz="3200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dotyczące </a:t>
            </a:r>
            <a:r>
              <a:rPr lang="pl-PL" sz="3200" dirty="0">
                <a:solidFill>
                  <a:schemeClr val="accent2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bezpiecznego</a:t>
            </a:r>
            <a:r>
              <a:rPr lang="pl-PL" sz="3200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użytkowania</a:t>
            </a:r>
            <a:endParaRPr lang="pl-PL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7183395" y="1184909"/>
            <a:ext cx="4920821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pl-PL" dirty="0" smtClean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Zachowuj </a:t>
            </a: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bezpieczną </a:t>
            </a:r>
            <a:r>
              <a:rPr lang="pl-PL" dirty="0" smtClean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odległość. </a:t>
            </a:r>
            <a:r>
              <a:rPr lang="pl-PL" i="1" dirty="0" smtClean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(Minimalne </a:t>
            </a:r>
            <a:r>
              <a:rPr lang="pl-PL" i="1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odległości podaje instrukcja obsługi). </a:t>
            </a: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Nigdy nie pochylaj się nad odpalanymi wyrobami. </a:t>
            </a:r>
            <a:endParaRPr lang="pl-PL" dirty="0" smtClean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endParaRPr lang="pl-PL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pl-PL" dirty="0" smtClean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Unikaj miejsc w bliskości linii energetycznych, drzew. </a:t>
            </a:r>
            <a:endParaRPr lang="pl-PL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</a:pPr>
            <a:endParaRPr lang="pl-PL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Wyroby odpalaj pojedynczo. Nigdy kilka </a:t>
            </a:r>
            <a:r>
              <a:rPr lang="pl-PL" dirty="0" smtClean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jednocześnie.</a:t>
            </a:r>
            <a:endParaRPr lang="pl-PL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20479" y="1151005"/>
            <a:ext cx="4333874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pl-PL" dirty="0" smtClean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Wyrobów </a:t>
            </a: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klasy 3 używaj wyłącznie na dużych otwartych przestrzeniach</a:t>
            </a:r>
            <a:r>
              <a:rPr lang="pl-PL" dirty="0" smtClean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endParaRPr lang="pl-PL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Jeśli wyrób nie zadziała, odczekaj co najmniej 15 minut zanim do niego podejdziesz. Nigdy nie odpalaj go </a:t>
            </a:r>
            <a:r>
              <a:rPr lang="pl-PL" dirty="0" smtClean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ponownie. Niewypał umieść w </a:t>
            </a: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wiadrze z wodą</a:t>
            </a:r>
            <a:r>
              <a:rPr lang="pl-PL" dirty="0" smtClean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.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</a:pPr>
            <a:endParaRPr lang="pl-PL" dirty="0" smtClean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Zapoznaj się z instrukcją obsługi i bezwzględnie przestrzegaj jej zaleceń</a:t>
            </a:r>
            <a:r>
              <a:rPr lang="pl-PL" dirty="0" smtClean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.</a:t>
            </a:r>
            <a:endParaRPr lang="pl-PL" dirty="0">
              <a:solidFill>
                <a:schemeClr val="bg1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24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805" y="3909433"/>
            <a:ext cx="4440194" cy="2948566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922638" y="1243914"/>
            <a:ext cx="794951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>
                <a:solidFill>
                  <a:srgbClr val="ED7D3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pamiętaj:</a:t>
            </a:r>
          </a:p>
          <a:p>
            <a:pPr algn="just"/>
            <a:r>
              <a:rPr lang="pl-PL" sz="2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za nieostrożne obchodzenie się z materiałami wybuchowymi lub naruszanie przepisów przeciwpożarowych </a:t>
            </a:r>
            <a:r>
              <a:rPr lang="pl-PL" sz="2000" dirty="0" smtClean="0">
                <a:solidFill>
                  <a:srgbClr val="ED7D3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grozi areszt od 5 do 30 dni</a:t>
            </a:r>
            <a:r>
              <a:rPr lang="pl-PL" sz="20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lub grzywna w wysokości </a:t>
            </a:r>
            <a:r>
              <a:rPr lang="pl-PL" sz="2000" dirty="0" smtClean="0">
                <a:solidFill>
                  <a:srgbClr val="ED7D3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od 20 do 5000 zł</a:t>
            </a:r>
            <a:endParaRPr lang="pl-PL" sz="2000" dirty="0">
              <a:solidFill>
                <a:srgbClr val="ED7D3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36881"/>
            <a:ext cx="840259" cy="32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8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594</Words>
  <Application>Microsoft Office PowerPoint</Application>
  <PresentationFormat>Panoramiczny</PresentationFormat>
  <Paragraphs>62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Segoe UI Light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Łukasz Tyburzec</dc:creator>
  <cp:lastModifiedBy>Łukasz Tyburzec</cp:lastModifiedBy>
  <cp:revision>40</cp:revision>
  <dcterms:created xsi:type="dcterms:W3CDTF">2014-11-17T08:43:08Z</dcterms:created>
  <dcterms:modified xsi:type="dcterms:W3CDTF">2014-12-18T13:16:10Z</dcterms:modified>
</cp:coreProperties>
</file>