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12" r:id="rId3"/>
    <p:sldMasterId id="2147483730" r:id="rId4"/>
  </p:sldMasterIdLst>
  <p:notesMasterIdLst>
    <p:notesMasterId r:id="rId54"/>
  </p:notesMasterIdLst>
  <p:handoutMasterIdLst>
    <p:handoutMasterId r:id="rId55"/>
  </p:handoutMasterIdLst>
  <p:sldIdLst>
    <p:sldId id="537" r:id="rId5"/>
    <p:sldId id="556" r:id="rId6"/>
    <p:sldId id="630" r:id="rId7"/>
    <p:sldId id="565" r:id="rId8"/>
    <p:sldId id="574" r:id="rId9"/>
    <p:sldId id="576" r:id="rId10"/>
    <p:sldId id="575" r:id="rId11"/>
    <p:sldId id="578" r:id="rId12"/>
    <p:sldId id="591" r:id="rId13"/>
    <p:sldId id="573" r:id="rId14"/>
    <p:sldId id="586" r:id="rId15"/>
    <p:sldId id="632" r:id="rId16"/>
    <p:sldId id="634" r:id="rId17"/>
    <p:sldId id="635" r:id="rId18"/>
    <p:sldId id="637" r:id="rId19"/>
    <p:sldId id="579" r:id="rId20"/>
    <p:sldId id="585" r:id="rId21"/>
    <p:sldId id="587" r:id="rId22"/>
    <p:sldId id="588" r:id="rId23"/>
    <p:sldId id="589" r:id="rId24"/>
    <p:sldId id="590" r:id="rId25"/>
    <p:sldId id="596" r:id="rId26"/>
    <p:sldId id="597" r:id="rId27"/>
    <p:sldId id="599" r:id="rId28"/>
    <p:sldId id="600" r:id="rId29"/>
    <p:sldId id="601" r:id="rId30"/>
    <p:sldId id="602" r:id="rId31"/>
    <p:sldId id="605" r:id="rId32"/>
    <p:sldId id="607" r:id="rId33"/>
    <p:sldId id="608" r:id="rId34"/>
    <p:sldId id="609" r:id="rId35"/>
    <p:sldId id="610" r:id="rId36"/>
    <p:sldId id="611" r:id="rId37"/>
    <p:sldId id="566" r:id="rId38"/>
    <p:sldId id="624" r:id="rId39"/>
    <p:sldId id="625" r:id="rId40"/>
    <p:sldId id="631" r:id="rId41"/>
    <p:sldId id="568" r:id="rId42"/>
    <p:sldId id="569" r:id="rId43"/>
    <p:sldId id="617" r:id="rId44"/>
    <p:sldId id="626" r:id="rId45"/>
    <p:sldId id="570" r:id="rId46"/>
    <p:sldId id="571" r:id="rId47"/>
    <p:sldId id="572" r:id="rId48"/>
    <p:sldId id="628" r:id="rId49"/>
    <p:sldId id="627" r:id="rId50"/>
    <p:sldId id="629" r:id="rId51"/>
    <p:sldId id="638" r:id="rId52"/>
    <p:sldId id="563" r:id="rId53"/>
  </p:sldIdLst>
  <p:sldSz cx="15171738" cy="8534400"/>
  <p:notesSz cx="6858000" cy="9144000"/>
  <p:defaultTextStyle>
    <a:defPPr>
      <a:defRPr lang="pl-PL"/>
    </a:defPPr>
    <a:lvl1pPr marL="0" algn="l" defTabSz="1137879" rtl="0" eaLnBrk="1" latinLnBrk="0" hangingPunct="1">
      <a:defRPr sz="2240" kern="1200">
        <a:solidFill>
          <a:schemeClr val="tx1"/>
        </a:solidFill>
        <a:latin typeface="+mn-lt"/>
        <a:ea typeface="+mn-ea"/>
        <a:cs typeface="+mn-cs"/>
      </a:defRPr>
    </a:lvl1pPr>
    <a:lvl2pPr marL="568940" algn="l" defTabSz="1137879" rtl="0" eaLnBrk="1" latinLnBrk="0" hangingPunct="1">
      <a:defRPr sz="2240" kern="1200">
        <a:solidFill>
          <a:schemeClr val="tx1"/>
        </a:solidFill>
        <a:latin typeface="+mn-lt"/>
        <a:ea typeface="+mn-ea"/>
        <a:cs typeface="+mn-cs"/>
      </a:defRPr>
    </a:lvl2pPr>
    <a:lvl3pPr marL="1137879" algn="l" defTabSz="1137879" rtl="0" eaLnBrk="1" latinLnBrk="0" hangingPunct="1">
      <a:defRPr sz="2240" kern="1200">
        <a:solidFill>
          <a:schemeClr val="tx1"/>
        </a:solidFill>
        <a:latin typeface="+mn-lt"/>
        <a:ea typeface="+mn-ea"/>
        <a:cs typeface="+mn-cs"/>
      </a:defRPr>
    </a:lvl3pPr>
    <a:lvl4pPr marL="1706819" algn="l" defTabSz="1137879" rtl="0" eaLnBrk="1" latinLnBrk="0" hangingPunct="1">
      <a:defRPr sz="2240" kern="1200">
        <a:solidFill>
          <a:schemeClr val="tx1"/>
        </a:solidFill>
        <a:latin typeface="+mn-lt"/>
        <a:ea typeface="+mn-ea"/>
        <a:cs typeface="+mn-cs"/>
      </a:defRPr>
    </a:lvl4pPr>
    <a:lvl5pPr marL="2275759" algn="l" defTabSz="1137879" rtl="0" eaLnBrk="1" latinLnBrk="0" hangingPunct="1">
      <a:defRPr sz="2240" kern="1200">
        <a:solidFill>
          <a:schemeClr val="tx1"/>
        </a:solidFill>
        <a:latin typeface="+mn-lt"/>
        <a:ea typeface="+mn-ea"/>
        <a:cs typeface="+mn-cs"/>
      </a:defRPr>
    </a:lvl5pPr>
    <a:lvl6pPr marL="2844698" algn="l" defTabSz="1137879" rtl="0" eaLnBrk="1" latinLnBrk="0" hangingPunct="1">
      <a:defRPr sz="2240" kern="1200">
        <a:solidFill>
          <a:schemeClr val="tx1"/>
        </a:solidFill>
        <a:latin typeface="+mn-lt"/>
        <a:ea typeface="+mn-ea"/>
        <a:cs typeface="+mn-cs"/>
      </a:defRPr>
    </a:lvl6pPr>
    <a:lvl7pPr marL="3413638" algn="l" defTabSz="1137879" rtl="0" eaLnBrk="1" latinLnBrk="0" hangingPunct="1">
      <a:defRPr sz="2240" kern="1200">
        <a:solidFill>
          <a:schemeClr val="tx1"/>
        </a:solidFill>
        <a:latin typeface="+mn-lt"/>
        <a:ea typeface="+mn-ea"/>
        <a:cs typeface="+mn-cs"/>
      </a:defRPr>
    </a:lvl7pPr>
    <a:lvl8pPr marL="3982578" algn="l" defTabSz="1137879" rtl="0" eaLnBrk="1" latinLnBrk="0" hangingPunct="1">
      <a:defRPr sz="2240" kern="1200">
        <a:solidFill>
          <a:schemeClr val="tx1"/>
        </a:solidFill>
        <a:latin typeface="+mn-lt"/>
        <a:ea typeface="+mn-ea"/>
        <a:cs typeface="+mn-cs"/>
      </a:defRPr>
    </a:lvl8pPr>
    <a:lvl9pPr marL="4551517" algn="l" defTabSz="1137879" rtl="0" eaLnBrk="1" latinLnBrk="0" hangingPunct="1">
      <a:defRPr sz="224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F2559D91-B147-421B-9F15-97CDC9C30E58}">
          <p14:sldIdLst>
            <p14:sldId id="537"/>
            <p14:sldId id="556"/>
            <p14:sldId id="630"/>
            <p14:sldId id="565"/>
            <p14:sldId id="574"/>
            <p14:sldId id="576"/>
            <p14:sldId id="575"/>
            <p14:sldId id="578"/>
            <p14:sldId id="591"/>
            <p14:sldId id="573"/>
            <p14:sldId id="586"/>
            <p14:sldId id="632"/>
            <p14:sldId id="634"/>
            <p14:sldId id="635"/>
            <p14:sldId id="637"/>
            <p14:sldId id="579"/>
            <p14:sldId id="585"/>
            <p14:sldId id="587"/>
            <p14:sldId id="588"/>
            <p14:sldId id="589"/>
            <p14:sldId id="590"/>
            <p14:sldId id="596"/>
            <p14:sldId id="597"/>
            <p14:sldId id="599"/>
            <p14:sldId id="600"/>
            <p14:sldId id="601"/>
            <p14:sldId id="602"/>
            <p14:sldId id="605"/>
            <p14:sldId id="607"/>
            <p14:sldId id="608"/>
            <p14:sldId id="609"/>
            <p14:sldId id="610"/>
            <p14:sldId id="611"/>
            <p14:sldId id="566"/>
            <p14:sldId id="624"/>
            <p14:sldId id="625"/>
            <p14:sldId id="631"/>
            <p14:sldId id="568"/>
            <p14:sldId id="569"/>
            <p14:sldId id="617"/>
            <p14:sldId id="626"/>
            <p14:sldId id="570"/>
            <p14:sldId id="571"/>
            <p14:sldId id="572"/>
            <p14:sldId id="628"/>
            <p14:sldId id="627"/>
            <p14:sldId id="629"/>
            <p14:sldId id="638"/>
            <p14:sldId id="5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3EB91B-8D79-1066-6CD1-65B8FC5BA5AF}" name="Marzena Durkiewicz-Sirocka" initials="MDS" userId="S::Marzena.Durkiewicz-Sirocka@ncbr.gov.pl::0a6e0d98-5114-4a91-b3e3-aaa06b69169b" providerId="AD"/>
  <p188:author id="{94C5F059-030B-6424-6855-64E3B6EF9255}" name="Anna Marciniak" initials="AM" userId="S::anna.marciniak@ncbr.gov.pl::913a5ed1-14bd-43a8-b984-9272c61bbe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woszowski Andrzej" initials="SA" lastIdx="2" clrIdx="6">
    <p:extLst>
      <p:ext uri="{19B8F6BF-5375-455C-9EA6-DF929625EA0E}">
        <p15:presenceInfo xmlns:p15="http://schemas.microsoft.com/office/powerpoint/2012/main" userId="S::Andrzej.Swoszowski@mfipr.gov.pl::c65b65e6-8633-431a-8f4f-9b295f76e250" providerId="AD"/>
      </p:ext>
    </p:extLst>
  </p:cmAuthor>
  <p:cmAuthor id="1" name="Maria Szufleńska" initials="MS" lastIdx="53" clrIdx="0">
    <p:extLst>
      <p:ext uri="{19B8F6BF-5375-455C-9EA6-DF929625EA0E}">
        <p15:presenceInfo xmlns:p15="http://schemas.microsoft.com/office/powerpoint/2012/main" userId="S::maria.szuflenska@ncbr.gov.pl::4124a1bd-56fe-4244-a4ed-32c725250594" providerId="AD"/>
      </p:ext>
    </p:extLst>
  </p:cmAuthor>
  <p:cmAuthor id="8" name="Jachimowska Izabela" initials="JI" lastIdx="9" clrIdx="7">
    <p:extLst>
      <p:ext uri="{19B8F6BF-5375-455C-9EA6-DF929625EA0E}">
        <p15:presenceInfo xmlns:p15="http://schemas.microsoft.com/office/powerpoint/2012/main" userId="S::Izabela.Jachimowska@mfipr.gov.pl::cd28506a-84ba-4b5c-8c51-938f26814777" providerId="AD"/>
      </p:ext>
    </p:extLst>
  </p:cmAuthor>
  <p:cmAuthor id="2" name="Sobota-Białas Aneta" initials="SBA" lastIdx="11" clrIdx="1">
    <p:extLst>
      <p:ext uri="{19B8F6BF-5375-455C-9EA6-DF929625EA0E}">
        <p15:presenceInfo xmlns:p15="http://schemas.microsoft.com/office/powerpoint/2012/main" userId="S::Aneta.Sobota-Bialas@mfipr.gov.pl::dc5ca164-4d2b-4f13-aa9e-4e0c26bba257" providerId="AD"/>
      </p:ext>
    </p:extLst>
  </p:cmAuthor>
  <p:cmAuthor id="9" name="Swiebocka Anna" initials="SA" lastIdx="6" clrIdx="8">
    <p:extLst>
      <p:ext uri="{19B8F6BF-5375-455C-9EA6-DF929625EA0E}">
        <p15:presenceInfo xmlns:p15="http://schemas.microsoft.com/office/powerpoint/2012/main" userId="S::Anna.Swiebocka@mfipr.gov.pl::4a454850-5bc1-4023-9750-560c957cb545" providerId="AD"/>
      </p:ext>
    </p:extLst>
  </p:cmAuthor>
  <p:cmAuthor id="3" name="Justyna Mielczarek" initials="JM" lastIdx="7" clrIdx="2">
    <p:extLst>
      <p:ext uri="{19B8F6BF-5375-455C-9EA6-DF929625EA0E}">
        <p15:presenceInfo xmlns:p15="http://schemas.microsoft.com/office/powerpoint/2012/main" userId="S::Justyna.Mielczarek@ncbr.gov.pl::970e7f7e-67d5-47c5-b4be-59abd5412fdb" providerId="AD"/>
      </p:ext>
    </p:extLst>
  </p:cmAuthor>
  <p:cmAuthor id="4" name="Kacperski Tomasz" initials="KT" lastIdx="11" clrIdx="3">
    <p:extLst>
      <p:ext uri="{19B8F6BF-5375-455C-9EA6-DF929625EA0E}">
        <p15:presenceInfo xmlns:p15="http://schemas.microsoft.com/office/powerpoint/2012/main" userId="S::Tomasz.Kacperski@mfipr.gov.pl::da627259-50cf-40c8-9d67-9d6b524421e4" providerId="AD"/>
      </p:ext>
    </p:extLst>
  </p:cmAuthor>
  <p:cmAuthor id="5" name="Szpuda Marcin" initials="SM" lastIdx="10" clrIdx="4">
    <p:extLst>
      <p:ext uri="{19B8F6BF-5375-455C-9EA6-DF929625EA0E}">
        <p15:presenceInfo xmlns:p15="http://schemas.microsoft.com/office/powerpoint/2012/main" userId="S::Marcin.Szpuda@mfipr.gov.pl::9fe60e41-67db-4a4b-bfe9-6e368677d4a0" providerId="AD"/>
      </p:ext>
    </p:extLst>
  </p:cmAuthor>
  <p:cmAuthor id="6" name="Kusak Łukasz" initials="KŁ" lastIdx="1" clrIdx="5">
    <p:extLst>
      <p:ext uri="{19B8F6BF-5375-455C-9EA6-DF929625EA0E}">
        <p15:presenceInfo xmlns:p15="http://schemas.microsoft.com/office/powerpoint/2012/main" userId="S::Lukasz.Kusak@mfipr.gov.pl::81313a80-cedf-4235-b9c5-4fa38ded8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CB8"/>
    <a:srgbClr val="3D47A5"/>
    <a:srgbClr val="0D86FF"/>
    <a:srgbClr val="2C85AE"/>
    <a:srgbClr val="1891AB"/>
    <a:srgbClr val="0099A5"/>
    <a:srgbClr val="006FDE"/>
    <a:srgbClr val="9C0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2" autoAdjust="0"/>
    <p:restoredTop sz="86370" autoAdjust="0"/>
  </p:normalViewPr>
  <p:slideViewPr>
    <p:cSldViewPr snapToGrid="0">
      <p:cViewPr varScale="1">
        <p:scale>
          <a:sx n="46" d="100"/>
          <a:sy n="46" d="100"/>
        </p:scale>
        <p:origin x="1284" y="48"/>
      </p:cViewPr>
      <p:guideLst/>
    </p:cSldViewPr>
  </p:slideViewPr>
  <p:notesTextViewPr>
    <p:cViewPr>
      <p:scale>
        <a:sx n="1" d="1"/>
        <a:sy n="1" d="1"/>
      </p:scale>
      <p:origin x="0" y="0"/>
    </p:cViewPr>
  </p:notesTextViewPr>
  <p:notesViewPr>
    <p:cSldViewPr snapToGrid="0" showGuides="1">
      <p:cViewPr varScale="1">
        <p:scale>
          <a:sx n="125" d="100"/>
          <a:sy n="125" d="100"/>
        </p:scale>
        <p:origin x="484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647A487C-729C-AD1F-42A7-A9039D20D8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4105C992-B99F-7710-E30E-E4A9DB7870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58FD83-611A-4AB3-B531-97F09E3A0FEB}" type="datetimeFigureOut">
              <a:rPr lang="pl-PL" smtClean="0"/>
              <a:t>2023-05-17</a:t>
            </a:fld>
            <a:endParaRPr lang="pl-PL"/>
          </a:p>
        </p:txBody>
      </p:sp>
      <p:sp>
        <p:nvSpPr>
          <p:cNvPr id="4" name="Symbol zastępczy stopki 3">
            <a:extLst>
              <a:ext uri="{FF2B5EF4-FFF2-40B4-BE49-F238E27FC236}">
                <a16:creationId xmlns:a16="http://schemas.microsoft.com/office/drawing/2014/main" id="{872B7041-AC51-FED2-C26C-73A0A17AD2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5397589D-59A2-1633-4A2A-353527EB13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4AD7B-533A-4FB2-95A1-B3DAD104CAC0}" type="slidenum">
              <a:rPr lang="pl-PL" smtClean="0"/>
              <a:t>‹#›</a:t>
            </a:fld>
            <a:endParaRPr lang="pl-PL"/>
          </a:p>
        </p:txBody>
      </p:sp>
    </p:spTree>
    <p:extLst>
      <p:ext uri="{BB962C8B-B14F-4D97-AF65-F5344CB8AC3E}">
        <p14:creationId xmlns:p14="http://schemas.microsoft.com/office/powerpoint/2010/main" val="329324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1837C-7502-43AC-A442-710A005398EB}" type="datetimeFigureOut">
              <a:rPr lang="pl-PL" smtClean="0"/>
              <a:t>2023-05-17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6947F-1BE6-43EE-A375-32ED6D552186}" type="slidenum">
              <a:rPr lang="pl-PL" smtClean="0"/>
              <a:t>‹#›</a:t>
            </a:fld>
            <a:endParaRPr lang="pl-PL"/>
          </a:p>
        </p:txBody>
      </p:sp>
    </p:spTree>
    <p:extLst>
      <p:ext uri="{BB962C8B-B14F-4D97-AF65-F5344CB8AC3E}">
        <p14:creationId xmlns:p14="http://schemas.microsoft.com/office/powerpoint/2010/main" val="114780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lvl="1">
              <a:buFont typeface="Wingdings" panose="05000000000000000000" pitchFamily="2" charset="2"/>
              <a:buChar char="ü"/>
            </a:pPr>
            <a:r>
              <a:rPr lang="pl-PL" dirty="0">
                <a:solidFill>
                  <a:schemeClr val="tx1"/>
                </a:solidFill>
              </a:rPr>
              <a:t>uwzględnić </a:t>
            </a:r>
            <a:r>
              <a:rPr lang="pl-PL" b="1" dirty="0">
                <a:solidFill>
                  <a:schemeClr val="tx1"/>
                </a:solidFill>
              </a:rPr>
              <a:t>perspektywę realizacji i rozliczenia projektu</a:t>
            </a:r>
            <a:r>
              <a:rPr lang="pl-PL" dirty="0">
                <a:solidFill>
                  <a:schemeClr val="tx1"/>
                </a:solidFill>
              </a:rPr>
              <a:t> – projekt będzie realizowany przez kilka lat</a:t>
            </a:r>
          </a:p>
          <a:p>
            <a:pPr lvl="1">
              <a:buFont typeface="Wingdings" panose="05000000000000000000" pitchFamily="2" charset="2"/>
              <a:buChar char="ü"/>
            </a:pPr>
            <a:r>
              <a:rPr lang="pl-PL" dirty="0">
                <a:solidFill>
                  <a:schemeClr val="tx1"/>
                </a:solidFill>
              </a:rPr>
              <a:t>dokonać </a:t>
            </a:r>
            <a:r>
              <a:rPr lang="pl-PL" b="1" dirty="0">
                <a:solidFill>
                  <a:schemeClr val="tx1"/>
                </a:solidFill>
              </a:rPr>
              <a:t>diagnozy potrzeb </a:t>
            </a:r>
            <a:r>
              <a:rPr lang="pl-PL" dirty="0">
                <a:solidFill>
                  <a:schemeClr val="tx1"/>
                </a:solidFill>
              </a:rPr>
              <a:t>i zaplanować projekt tak, aby nie było konieczności częstej aktualizacji wniosku o dofinansowanie</a:t>
            </a:r>
          </a:p>
          <a:p>
            <a:pPr lvl="1">
              <a:buFont typeface="Wingdings" panose="05000000000000000000" pitchFamily="2" charset="2"/>
              <a:buChar char="ü"/>
            </a:pPr>
            <a:r>
              <a:rPr lang="pl-PL" dirty="0">
                <a:solidFill>
                  <a:schemeClr val="tx1"/>
                </a:solidFill>
              </a:rPr>
              <a:t>precyzyjnie opisać </a:t>
            </a:r>
            <a:r>
              <a:rPr lang="pl-PL" b="1" dirty="0">
                <a:solidFill>
                  <a:schemeClr val="tx1"/>
                </a:solidFill>
              </a:rPr>
              <a:t>cel projektu </a:t>
            </a:r>
            <a:r>
              <a:rPr lang="pl-PL" dirty="0">
                <a:solidFill>
                  <a:schemeClr val="tx1"/>
                </a:solidFill>
              </a:rPr>
              <a:t>– warunkiem kwalifikowalności wydatków jest niezbędność do realizacji celu</a:t>
            </a:r>
          </a:p>
          <a:p>
            <a:pPr lvl="1">
              <a:buFont typeface="Wingdings" panose="05000000000000000000" pitchFamily="2" charset="2"/>
              <a:buChar char="ü"/>
            </a:pPr>
            <a:r>
              <a:rPr lang="pl-PL" dirty="0">
                <a:solidFill>
                  <a:schemeClr val="tx1"/>
                </a:solidFill>
              </a:rPr>
              <a:t>zaplanować realny </a:t>
            </a:r>
            <a:r>
              <a:rPr lang="pl-PL" b="1" dirty="0">
                <a:solidFill>
                  <a:schemeClr val="tx1"/>
                </a:solidFill>
              </a:rPr>
              <a:t>okres realizacji projektu</a:t>
            </a:r>
            <a:endParaRPr lang="pl-PL" dirty="0">
              <a:solidFill>
                <a:schemeClr val="tx1"/>
              </a:solidFill>
            </a:endParaRPr>
          </a:p>
          <a:p>
            <a:pPr lvl="1">
              <a:buFont typeface="Wingdings" panose="05000000000000000000" pitchFamily="2" charset="2"/>
              <a:buChar char="ü"/>
            </a:pPr>
            <a:r>
              <a:rPr lang="pl-PL" dirty="0">
                <a:solidFill>
                  <a:schemeClr val="tx1"/>
                </a:solidFill>
              </a:rPr>
              <a:t>zadbać o </a:t>
            </a:r>
            <a:r>
              <a:rPr lang="pl-PL" b="1" dirty="0">
                <a:solidFill>
                  <a:schemeClr val="tx1"/>
                </a:solidFill>
              </a:rPr>
              <a:t>spójność opisów </a:t>
            </a:r>
            <a:r>
              <a:rPr lang="pl-PL" dirty="0">
                <a:solidFill>
                  <a:schemeClr val="tx1"/>
                </a:solidFill>
              </a:rPr>
              <a:t>w poszczególnych częściach wniosku</a:t>
            </a:r>
          </a:p>
          <a:p>
            <a:pPr lvl="1">
              <a:buFont typeface="Wingdings" panose="05000000000000000000" pitchFamily="2" charset="2"/>
              <a:buChar char="ü"/>
            </a:pPr>
            <a:r>
              <a:rPr lang="pl-PL" dirty="0">
                <a:solidFill>
                  <a:schemeClr val="tx1"/>
                </a:solidFill>
              </a:rPr>
              <a:t>zawrzeć we wniosku </a:t>
            </a:r>
            <a:r>
              <a:rPr lang="pl-PL" b="1" dirty="0">
                <a:solidFill>
                  <a:schemeClr val="tx1"/>
                </a:solidFill>
              </a:rPr>
              <a:t>zapisy</a:t>
            </a:r>
            <a:r>
              <a:rPr lang="pl-PL" dirty="0">
                <a:solidFill>
                  <a:schemeClr val="tx1"/>
                </a:solidFill>
              </a:rPr>
              <a:t>, które jasno potwierdzą spełnienie </a:t>
            </a:r>
            <a:r>
              <a:rPr lang="pl-PL" b="1" dirty="0">
                <a:solidFill>
                  <a:schemeClr val="tx1"/>
                </a:solidFill>
              </a:rPr>
              <a:t>kryteriów dostępu</a:t>
            </a:r>
            <a:r>
              <a:rPr lang="pl-PL" dirty="0">
                <a:solidFill>
                  <a:schemeClr val="tx1"/>
                </a:solidFill>
              </a:rPr>
              <a:t>, stosować skrót z numerem kryterium np. KD1</a:t>
            </a:r>
          </a:p>
          <a:p>
            <a:pPr lvl="1">
              <a:buFont typeface="Wingdings" panose="05000000000000000000" pitchFamily="2" charset="2"/>
              <a:buChar char="ü"/>
            </a:pPr>
            <a:r>
              <a:rPr lang="pl-PL" dirty="0">
                <a:solidFill>
                  <a:schemeClr val="tx1"/>
                </a:solidFill>
              </a:rPr>
              <a:t>pisać </a:t>
            </a:r>
            <a:r>
              <a:rPr lang="pl-PL" b="1" dirty="0">
                <a:solidFill>
                  <a:schemeClr val="tx1"/>
                </a:solidFill>
              </a:rPr>
              <a:t>prostym językiem</a:t>
            </a:r>
            <a:endParaRPr lang="pl-PL" dirty="0">
              <a:solidFill>
                <a:schemeClr val="tx1"/>
              </a:solidFill>
            </a:endParaRP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4</a:t>
            </a:fld>
            <a:endParaRPr lang="pl-PL"/>
          </a:p>
        </p:txBody>
      </p:sp>
    </p:spTree>
    <p:extLst>
      <p:ext uri="{BB962C8B-B14F-4D97-AF65-F5344CB8AC3E}">
        <p14:creationId xmlns:p14="http://schemas.microsoft.com/office/powerpoint/2010/main" val="17567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sz="1200" b="1" dirty="0">
                <a:effectLst/>
                <a:latin typeface="Calibri" panose="020F0502020204030204" pitchFamily="34" charset="0"/>
                <a:ea typeface="Calibri" panose="020F0502020204030204" pitchFamily="34" charset="0"/>
                <a:cs typeface="Times New Roman" panose="02020603050405020304" pitchFamily="18" charset="0"/>
              </a:rPr>
              <a:t>Zakres</a:t>
            </a:r>
            <a:r>
              <a:rPr lang="pl-PL" sz="1200" dirty="0">
                <a:effectLst/>
                <a:latin typeface="Calibri" panose="020F0502020204030204" pitchFamily="34" charset="0"/>
                <a:ea typeface="Calibri" panose="020F0502020204030204" pitchFamily="34" charset="0"/>
                <a:cs typeface="Times New Roman" panose="02020603050405020304" pitchFamily="18" charset="0"/>
              </a:rPr>
              <a:t> –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zdefiniowanie we wniosku grupy docelowej do objęcia wsparciem oraz wybranie zakresu tematycznego wsparcia</a:t>
            </a:r>
            <a:r>
              <a:rPr lang="pl-PL" sz="1200" dirty="0">
                <a:effectLst/>
                <a:latin typeface="Calibri" panose="020F0502020204030204" pitchFamily="34" charset="0"/>
                <a:ea typeface="Calibri" panose="020F0502020204030204" pitchFamily="34" charset="0"/>
                <a:cs typeface="Times New Roman" panose="02020603050405020304" pitchFamily="18" charset="0"/>
              </a:rPr>
              <a:t>, który będzie poddany ocenie,</a:t>
            </a:r>
          </a:p>
          <a:p>
            <a:pPr>
              <a:lnSpc>
                <a:spcPct val="107000"/>
              </a:lnSpc>
              <a:spcAft>
                <a:spcPts val="800"/>
              </a:spcAft>
            </a:pPr>
            <a:r>
              <a:rPr lang="pl-PL" sz="1200" b="1" dirty="0">
                <a:effectLst/>
                <a:latin typeface="Calibri" panose="020F0502020204030204" pitchFamily="34" charset="0"/>
                <a:ea typeface="Calibri" panose="020F0502020204030204" pitchFamily="34" charset="0"/>
                <a:cs typeface="Times New Roman" panose="02020603050405020304" pitchFamily="18" charset="0"/>
              </a:rPr>
              <a:t>Wzorzec</a:t>
            </a:r>
            <a:r>
              <a:rPr lang="pl-PL" sz="1200" dirty="0">
                <a:effectLst/>
                <a:latin typeface="Calibri" panose="020F0502020204030204" pitchFamily="34" charset="0"/>
                <a:ea typeface="Calibri" panose="020F0502020204030204" pitchFamily="34" charset="0"/>
                <a:cs typeface="Times New Roman" panose="02020603050405020304" pitchFamily="18" charset="0"/>
              </a:rPr>
              <a:t> -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zdefiniowanie we wniosku standardu wymagań, </a:t>
            </a:r>
            <a:r>
              <a:rPr lang="pl-PL" sz="1200" dirty="0">
                <a:effectLst/>
                <a:latin typeface="Calibri" panose="020F0502020204030204" pitchFamily="34" charset="0"/>
                <a:ea typeface="Calibri" panose="020F0502020204030204" pitchFamily="34" charset="0"/>
                <a:cs typeface="Times New Roman" panose="02020603050405020304" pitchFamily="18" charset="0"/>
              </a:rPr>
              <a:t>tj. efektów, które osiągną uczestnicy w wyniku przeprowadzonych działań projektowych (wraz z informacjami o kryteriach i metodach weryfikacji tych efektów). W przypadku, gdy wnioskodawca planuje realizację konkretnych działań szkoleniowych (w sytuacji, gdy potrzeby został zdefiniowane przed złożeniem wniosku) –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efekty uczenia się oraz sposoby ich weryfikacji w odniesieniu do poszczególnych form wsparcia powinny być zdefiniowane dodatkowo w regulaminie rekrutacji.</a:t>
            </a:r>
            <a:r>
              <a:rPr lang="pl-PL" sz="1200" dirty="0">
                <a:effectLst/>
                <a:latin typeface="Calibri" panose="020F0502020204030204" pitchFamily="34" charset="0"/>
                <a:ea typeface="Calibri" panose="020F0502020204030204" pitchFamily="34" charset="0"/>
                <a:cs typeface="Times New Roman" panose="02020603050405020304" pitchFamily="18" charset="0"/>
              </a:rPr>
              <a:t> W przypadku, gdy wnioskodawca zaplanował w projekcie analizę potrzeb edukacyjnych lub rozwojowych, na podstawie której dokonywany będzie wybór usług szkoleniowych, zdefiniowanie efektów uczenia się wraz ze sposobami ich weryfikacji powinno zostać uwzględnione również w raporcie z analizy potrzeb. </a:t>
            </a:r>
          </a:p>
          <a:p>
            <a:pPr>
              <a:lnSpc>
                <a:spcPct val="107000"/>
              </a:lnSpc>
              <a:spcAft>
                <a:spcPts val="800"/>
              </a:spcAft>
            </a:pPr>
            <a:r>
              <a:rPr lang="pl-PL" sz="1200" b="1" dirty="0">
                <a:effectLst/>
                <a:latin typeface="Calibri" panose="020F0502020204030204" pitchFamily="34" charset="0"/>
                <a:ea typeface="Calibri" panose="020F0502020204030204" pitchFamily="34" charset="0"/>
                <a:cs typeface="Times New Roman" panose="02020603050405020304" pitchFamily="18" charset="0"/>
              </a:rPr>
              <a:t>Ocena - przedstawienie sposobu przeprowadzenia weryfikacji na podstawie kryteriów opisanych we wzorcu </a:t>
            </a:r>
            <a:r>
              <a:rPr lang="pl-PL" sz="1200" dirty="0">
                <a:effectLst/>
                <a:latin typeface="Calibri" panose="020F0502020204030204" pitchFamily="34" charset="0"/>
                <a:ea typeface="Calibri" panose="020F0502020204030204" pitchFamily="34" charset="0"/>
                <a:cs typeface="Times New Roman" panose="02020603050405020304" pitchFamily="18" charset="0"/>
              </a:rPr>
              <a:t>(etap II) po zakończeniu wsparcia udzielanego danej osobie, przy zachowaniu rozdzielności funkcji pomiędzy procesem kształcenia i walidacji (np. walidacja jest prowadzona przez zewnętrzny podmiot w stosunku do instytucji szkoleniowej lub w jednej instytucji szkoleniowej proces walidacji jest prowadzony przez inną osobę aniżeli proces kształcenia). </a:t>
            </a:r>
          </a:p>
          <a:p>
            <a:pPr>
              <a:lnSpc>
                <a:spcPct val="107000"/>
              </a:lnSpc>
              <a:spcAft>
                <a:spcPts val="800"/>
              </a:spcAft>
            </a:pPr>
            <a:r>
              <a:rPr lang="pl-PL" sz="1200" b="1" dirty="0">
                <a:effectLst/>
                <a:latin typeface="Calibri" panose="020F0502020204030204" pitchFamily="34" charset="0"/>
                <a:ea typeface="Calibri" panose="020F0502020204030204" pitchFamily="34" charset="0"/>
                <a:cs typeface="Times New Roman" panose="02020603050405020304" pitchFamily="18" charset="0"/>
              </a:rPr>
              <a:t>− Porównanie – wskazanie sposobu porównania uzyskanych wyników etapu III (ocena) z przyjętymi wymaganiami (określonymi na etapie II efektami uczenia się) po zakończeniu wsparcia udzielanego danej osobie.</a:t>
            </a:r>
            <a:r>
              <a:rPr lang="pl-PL" sz="1200" dirty="0">
                <a:effectLst/>
                <a:latin typeface="Calibri" panose="020F0502020204030204" pitchFamily="34" charset="0"/>
                <a:ea typeface="Calibri" panose="020F0502020204030204" pitchFamily="34" charset="0"/>
                <a:cs typeface="Times New Roman" panose="02020603050405020304" pitchFamily="18" charset="0"/>
              </a:rPr>
              <a:t> Nabycie kompetencji potwierdzone jest uzyskaniem dokumentu zawierającego wyszczególnione efekty uczenia się odnoszące się do nabytej kompetencji. Oznacza to, że każdy uczestnik projektu musi otrzymać np. certyfikat, w którym zostaną precyzyjnie zdefiniowane efekty uczenia się oraz w jakim stopniu uczestnik je opanował. Na podstawie uzyskanych wyników określone zostaną wartości wskaźników rezultatu w projekcie. </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17</a:t>
            </a:fld>
            <a:endParaRPr lang="pl-PL"/>
          </a:p>
        </p:txBody>
      </p:sp>
    </p:spTree>
    <p:extLst>
      <p:ext uri="{BB962C8B-B14F-4D97-AF65-F5344CB8AC3E}">
        <p14:creationId xmlns:p14="http://schemas.microsoft.com/office/powerpoint/2010/main" val="272058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effectLst/>
                <a:latin typeface="Calibri" panose="020F0502020204030204" pitchFamily="34" charset="0"/>
                <a:ea typeface="Calibri" panose="020F0502020204030204" pitchFamily="34" charset="0"/>
                <a:cs typeface="Times New Roman" panose="02020603050405020304" pitchFamily="18" charset="0"/>
              </a:rPr>
              <a:t>W przypadku projektów partnerskich należy wskazać, opisać i uzasadnić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zadania, za których realizację odpowiedzialny będzie/będą w całości lub częściowo partner/partnerzy</a:t>
            </a:r>
            <a:r>
              <a:rPr lang="pl-PL" sz="1200" dirty="0">
                <a:effectLst/>
                <a:latin typeface="Calibri" panose="020F0502020204030204" pitchFamily="34" charset="0"/>
                <a:ea typeface="Calibri" panose="020F0502020204030204" pitchFamily="34" charset="0"/>
                <a:cs typeface="Times New Roman" panose="02020603050405020304" pitchFamily="18" charset="0"/>
              </a:rPr>
              <a:t>, uwzględniając rodzaje działań kwalifikowalnych możliwych do realizacji zgodnie z regulaminem wyboru projektów. W polu Opis i uzasadnienie zadania należy klarownie opisać role partnerów, w tym podział obowiązków, uprawnień i odpowiedzialności wnioskodawcy i partnerów w realizacji projektu.</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19</a:t>
            </a:fld>
            <a:endParaRPr lang="pl-PL"/>
          </a:p>
        </p:txBody>
      </p:sp>
    </p:spTree>
    <p:extLst>
      <p:ext uri="{BB962C8B-B14F-4D97-AF65-F5344CB8AC3E}">
        <p14:creationId xmlns:p14="http://schemas.microsoft.com/office/powerpoint/2010/main" val="366559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20</a:t>
            </a:fld>
            <a:endParaRPr lang="pl-PL"/>
          </a:p>
        </p:txBody>
      </p:sp>
    </p:spTree>
    <p:extLst>
      <p:ext uri="{BB962C8B-B14F-4D97-AF65-F5344CB8AC3E}">
        <p14:creationId xmlns:p14="http://schemas.microsoft.com/office/powerpoint/2010/main" val="200242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21</a:t>
            </a:fld>
            <a:endParaRPr lang="pl-PL"/>
          </a:p>
        </p:txBody>
      </p:sp>
    </p:spTree>
    <p:extLst>
      <p:ext uri="{BB962C8B-B14F-4D97-AF65-F5344CB8AC3E}">
        <p14:creationId xmlns:p14="http://schemas.microsoft.com/office/powerpoint/2010/main" val="64474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22</a:t>
            </a:fld>
            <a:endParaRPr lang="pl-PL"/>
          </a:p>
        </p:txBody>
      </p:sp>
    </p:spTree>
    <p:extLst>
      <p:ext uri="{BB962C8B-B14F-4D97-AF65-F5344CB8AC3E}">
        <p14:creationId xmlns:p14="http://schemas.microsoft.com/office/powerpoint/2010/main" val="6577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23</a:t>
            </a:fld>
            <a:endParaRPr lang="pl-PL"/>
          </a:p>
        </p:txBody>
      </p:sp>
    </p:spTree>
    <p:extLst>
      <p:ext uri="{BB962C8B-B14F-4D97-AF65-F5344CB8AC3E}">
        <p14:creationId xmlns:p14="http://schemas.microsoft.com/office/powerpoint/2010/main" val="42685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24</a:t>
            </a:fld>
            <a:endParaRPr lang="pl-PL"/>
          </a:p>
        </p:txBody>
      </p:sp>
    </p:spTree>
    <p:extLst>
      <p:ext uri="{BB962C8B-B14F-4D97-AF65-F5344CB8AC3E}">
        <p14:creationId xmlns:p14="http://schemas.microsoft.com/office/powerpoint/2010/main" val="428533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25</a:t>
            </a:fld>
            <a:endParaRPr lang="pl-PL"/>
          </a:p>
        </p:txBody>
      </p:sp>
    </p:spTree>
    <p:extLst>
      <p:ext uri="{BB962C8B-B14F-4D97-AF65-F5344CB8AC3E}">
        <p14:creationId xmlns:p14="http://schemas.microsoft.com/office/powerpoint/2010/main" val="6328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Jeśli w projekcie lidera spoza sektora finansów publicznych występuje </a:t>
            </a:r>
            <a:r>
              <a:rPr lang="pl-PL" sz="1800" dirty="0">
                <a:effectLst/>
                <a:latin typeface="Arial" panose="020B0604020202020204" pitchFamily="34" charset="0"/>
                <a:ea typeface="Calibri" panose="020F0502020204030204" pitchFamily="34" charset="0"/>
                <a:cs typeface="Times New Roman" panose="02020603050405020304" pitchFamily="18" charset="0"/>
              </a:rPr>
              <a:t>partner </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jsfp</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wówczas badany jest łączny obrót wszystkich podmiotów wchodzących w skład partnerstwa nie będących </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jsfp</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26</a:t>
            </a:fld>
            <a:endParaRPr lang="pl-PL"/>
          </a:p>
        </p:txBody>
      </p:sp>
    </p:spTree>
    <p:extLst>
      <p:ext uri="{BB962C8B-B14F-4D97-AF65-F5344CB8AC3E}">
        <p14:creationId xmlns:p14="http://schemas.microsoft.com/office/powerpoint/2010/main" val="149541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spc="20" dirty="0">
                <a:effectLst/>
                <a:latin typeface="Arial" panose="020B0604020202020204" pitchFamily="34" charset="0"/>
                <a:ea typeface="Calibri" panose="020F0502020204030204" pitchFamily="34" charset="0"/>
              </a:rPr>
              <a:t>W przypadku podmiotów niebędących jednostkami sektora finansów publicznych jako obroty należy rozumieć wartość przychodów (w tym przychodów osiągniętych z tytułu otrzymanego dofinansowania na realizację projektów) osiągniętych </a:t>
            </a:r>
            <a:r>
              <a:rPr lang="pl-PL" sz="1800" dirty="0">
                <a:effectLst/>
                <a:latin typeface="Arial" panose="020B0604020202020204" pitchFamily="34" charset="0"/>
                <a:ea typeface="Calibri" panose="020F0502020204030204" pitchFamily="34" charset="0"/>
              </a:rPr>
              <a:t>w wymaganym okresie </a:t>
            </a:r>
            <a:r>
              <a:rPr lang="pl-PL" sz="1800" spc="20" dirty="0">
                <a:effectLst/>
                <a:latin typeface="Arial" panose="020B0604020202020204" pitchFamily="34" charset="0"/>
                <a:ea typeface="Calibri" panose="020F0502020204030204" pitchFamily="34" charset="0"/>
              </a:rPr>
              <a:t>przez danego wnioskodawcę/ </a:t>
            </a:r>
            <a:r>
              <a:rPr lang="pl-PL" sz="1800" dirty="0">
                <a:effectLst/>
                <a:latin typeface="Arial" panose="020B0604020202020204" pitchFamily="34" charset="0"/>
                <a:ea typeface="Calibri" panose="020F0502020204030204" pitchFamily="34" charset="0"/>
              </a:rPr>
              <a:t>partnera </a:t>
            </a:r>
            <a:r>
              <a:rPr lang="pl-PL" sz="1800" spc="20" dirty="0">
                <a:effectLst/>
                <a:latin typeface="Arial" panose="020B0604020202020204" pitchFamily="34" charset="0"/>
                <a:ea typeface="Calibri" panose="020F0502020204030204" pitchFamily="34" charset="0"/>
              </a:rPr>
              <a:t>(o ile dotyczy) na dzień składania wniosku o dofinansowanie</a:t>
            </a:r>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27</a:t>
            </a:fld>
            <a:endParaRPr lang="pl-PL"/>
          </a:p>
        </p:txBody>
      </p:sp>
    </p:spTree>
    <p:extLst>
      <p:ext uri="{BB962C8B-B14F-4D97-AF65-F5344CB8AC3E}">
        <p14:creationId xmlns:p14="http://schemas.microsoft.com/office/powerpoint/2010/main" val="343297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sposób szczególny wnioskodawca powinien tutaj zwrócić uwagę na bariery, na które napotykają kobiety i mężczyźni (patrz Instrukcja do standardu minimum realizacji zasady równości kobiet i mężczyzn w ramach FERS).</a:t>
            </a:r>
          </a:p>
          <a:p>
            <a:r>
              <a:rPr lang="pl-PL" dirty="0"/>
              <a:t>Przy opisie barier należy uwzględniać także bariery utrudniające lub uniemożliwiające udział w projekcie osobom z niepełnosprawnościami. </a:t>
            </a:r>
          </a:p>
          <a:p>
            <a:r>
              <a:rPr lang="pl-PL" dirty="0"/>
              <a:t>Są to w szczególności wszelkie bariery wynikające z braku świadomości na temat potrzeb osób z różnymi rodzajami niepełnosprawności (inne potrzeby mają osoby z niepełnosprawnością ruchową, inne osoby niewidome czy niesłyszące, a jeszcze inne osoby z niepełnosprawnością intelektualną), a także z braku dostępności, w szczególności do transportu, przestrzeni publicznej i budynków (np. brak podjazdów, wind, sygnalizacji dźwiękowej dla osób niewidzących itp.), materiałów dydaktycznych, zasobów cyfrowych (np. strony internetowe i usługi internetowe tj. e-learning, niedostosowane do potrzeb osób niewidzących i niedowidzących), niektórych środków masowego przekazu przez konkretne grupy osób z niepełnosprawnościami (np. radio dla osób niesłyszących).</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6</a:t>
            </a:fld>
            <a:endParaRPr lang="pl-PL"/>
          </a:p>
        </p:txBody>
      </p:sp>
    </p:spTree>
    <p:extLst>
      <p:ext uri="{BB962C8B-B14F-4D97-AF65-F5344CB8AC3E}">
        <p14:creationId xmlns:p14="http://schemas.microsoft.com/office/powerpoint/2010/main" val="24586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28</a:t>
            </a:fld>
            <a:endParaRPr lang="pl-PL"/>
          </a:p>
        </p:txBody>
      </p:sp>
    </p:spTree>
    <p:extLst>
      <p:ext uri="{BB962C8B-B14F-4D97-AF65-F5344CB8AC3E}">
        <p14:creationId xmlns:p14="http://schemas.microsoft.com/office/powerpoint/2010/main" val="1238047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effectLst/>
                <a:latin typeface="Arial" panose="020B0604020202020204" pitchFamily="34" charset="0"/>
                <a:ea typeface="Calibri" panose="020F0502020204030204" pitchFamily="34" charset="0"/>
              </a:rPr>
              <a:t>Posiadany potencjał kadrowy może być wykazany jako wkład własny w projekcie </a:t>
            </a:r>
            <a:r>
              <a:rPr lang="pl-PL" sz="1200" dirty="0">
                <a:effectLst/>
                <a:latin typeface="Arial" panose="020B0604020202020204" pitchFamily="34" charset="0"/>
                <a:ea typeface="Calibri" panose="020F0502020204030204" pitchFamily="34" charset="0"/>
                <a:cs typeface="Times New Roman" panose="02020603050405020304" pitchFamily="18" charset="0"/>
              </a:rPr>
              <a:t>o ile ten wkład jest wymagany i spełnione są warunki kwalifikowania wydatków określone w Wytycznych kwalifikowalności wydatków. W takiej sytuacji wnioskodawca dokonuje wyceny posiadanych i angażowanych w projekcie zasobów kadrowych a określoną w ten sposób kwotę wykazuje w budżecie projektu jako wkład własny.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29</a:t>
            </a:fld>
            <a:endParaRPr lang="pl-PL"/>
          </a:p>
        </p:txBody>
      </p:sp>
    </p:spTree>
    <p:extLst>
      <p:ext uri="{BB962C8B-B14F-4D97-AF65-F5344CB8AC3E}">
        <p14:creationId xmlns:p14="http://schemas.microsoft.com/office/powerpoint/2010/main" val="85111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30</a:t>
            </a:fld>
            <a:endParaRPr lang="pl-PL"/>
          </a:p>
        </p:txBody>
      </p:sp>
    </p:spTree>
    <p:extLst>
      <p:ext uri="{BB962C8B-B14F-4D97-AF65-F5344CB8AC3E}">
        <p14:creationId xmlns:p14="http://schemas.microsoft.com/office/powerpoint/2010/main" val="54234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31</a:t>
            </a:fld>
            <a:endParaRPr lang="pl-PL"/>
          </a:p>
        </p:txBody>
      </p:sp>
    </p:spTree>
    <p:extLst>
      <p:ext uri="{BB962C8B-B14F-4D97-AF65-F5344CB8AC3E}">
        <p14:creationId xmlns:p14="http://schemas.microsoft.com/office/powerpoint/2010/main" val="3798584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32</a:t>
            </a:fld>
            <a:endParaRPr lang="pl-PL"/>
          </a:p>
        </p:txBody>
      </p:sp>
    </p:spTree>
    <p:extLst>
      <p:ext uri="{BB962C8B-B14F-4D97-AF65-F5344CB8AC3E}">
        <p14:creationId xmlns:p14="http://schemas.microsoft.com/office/powerpoint/2010/main" val="3956420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Arial" panose="020B0604020202020204" pitchFamily="34" charset="0"/>
                <a:ea typeface="Calibri" panose="020F0502020204030204" pitchFamily="34" charset="0"/>
                <a:cs typeface="Times New Roman" panose="02020603050405020304" pitchFamily="18" charset="0"/>
              </a:rPr>
              <a:t>. Nie dotyczy to potencjału technicznego, jakiego wnioskodawca nie posiada, ale dopiero planuje zakupić ze środków projektu, ani potencjału, który nie będzie wykorzystywany do celów realizacji projektu. Istotnym jest to, aby wnioskodawca już na etapie tworzenia wniosku o dofinansowanie przeanalizował, czy już posiadany przez niego sprzęt, ale także inne zaplecze techniczne będzie mogło być wykorzystywane do realizacji projektu. Zakres i sposób zaangażowania zasobów technicznych należy opisać oddzielnie dla każdego zadania określonego w projekcie.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33</a:t>
            </a:fld>
            <a:endParaRPr lang="pl-PL"/>
          </a:p>
        </p:txBody>
      </p:sp>
    </p:spTree>
    <p:extLst>
      <p:ext uri="{BB962C8B-B14F-4D97-AF65-F5344CB8AC3E}">
        <p14:creationId xmlns:p14="http://schemas.microsoft.com/office/powerpoint/2010/main" val="643809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spcBef>
                <a:spcPts val="100"/>
              </a:spcBef>
              <a:spcAft>
                <a:spcPts val="100"/>
              </a:spcAft>
            </a:pPr>
            <a:r>
              <a:rPr lang="pl-PL" sz="1800" dirty="0">
                <a:effectLst/>
                <a:latin typeface="Calibri" panose="020F0502020204030204" pitchFamily="34" charset="0"/>
                <a:ea typeface="Calibri" panose="020F0502020204030204" pitchFamily="34" charset="0"/>
              </a:rPr>
              <a:t>W przypadku wszystkich zaplanowanych wydatków w ramach kosztów bezpośrednich, które nie mieszczą się w standardzie cen rynkowych należy wskazać uzasadnienie merytoryczne konieczności poniesienia wydatku w tym również sposób oszacowano wysokość poszczególnych wydatków. Należy również zawrzeć informację skąd pozyskano dane, na których zostały oparte kalkulacje (można posłużyć się np. ogólnodostępnymi cennikami lub przytoczyć oferty dostawców zebrane przez Wnioskodawcę).</a:t>
            </a:r>
          </a:p>
          <a:p>
            <a:pPr>
              <a:spcBef>
                <a:spcPts val="100"/>
              </a:spcBef>
              <a:spcAft>
                <a:spcPts val="100"/>
              </a:spcAft>
            </a:pPr>
            <a:r>
              <a:rPr lang="pl-PL" sz="1800" dirty="0">
                <a:effectLst/>
                <a:latin typeface="Calibri" panose="020F0502020204030204" pitchFamily="34" charset="0"/>
                <a:ea typeface="Calibri" panose="020F0502020204030204" pitchFamily="34" charset="0"/>
              </a:rPr>
              <a:t> </a:t>
            </a:r>
          </a:p>
          <a:p>
            <a:pPr>
              <a:spcBef>
                <a:spcPts val="100"/>
              </a:spcBef>
              <a:spcAft>
                <a:spcPts val="100"/>
              </a:spcAft>
            </a:pPr>
            <a:r>
              <a:rPr lang="pl-PL" sz="1800" dirty="0">
                <a:effectLst/>
                <a:latin typeface="Calibri" panose="020F0502020204030204" pitchFamily="34" charset="0"/>
                <a:ea typeface="Calibri" panose="020F0502020204030204" pitchFamily="34" charset="0"/>
              </a:rPr>
              <a:t>W przypadku wynagrodzeń dodatkowo  w uzasadnieniu pozycji należy wskazać:</a:t>
            </a:r>
          </a:p>
          <a:p>
            <a:pPr>
              <a:spcBef>
                <a:spcPts val="100"/>
              </a:spcBef>
              <a:spcAft>
                <a:spcPts val="100"/>
              </a:spcAft>
            </a:pPr>
            <a:r>
              <a:rPr lang="pl-PL" sz="1800" dirty="0">
                <a:effectLst/>
                <a:latin typeface="Calibri" panose="020F0502020204030204" pitchFamily="34" charset="0"/>
                <a:ea typeface="Calibri" panose="020F0502020204030204" pitchFamily="34" charset="0"/>
              </a:rPr>
              <a:t>-  dla których pozycji koszt dotyczy osób już zatrudnionych u Wnioskodawcy, a dla których planowane jest dopiero zatrudnienie osoby;</a:t>
            </a:r>
          </a:p>
          <a:p>
            <a:pPr>
              <a:spcBef>
                <a:spcPts val="100"/>
              </a:spcBef>
              <a:spcAft>
                <a:spcPts val="100"/>
              </a:spcAft>
            </a:pPr>
            <a:r>
              <a:rPr lang="pl-PL" sz="1800" dirty="0">
                <a:effectLst/>
                <a:latin typeface="Calibri" panose="020F0502020204030204" pitchFamily="34" charset="0"/>
                <a:ea typeface="Calibri" panose="020F0502020204030204" pitchFamily="34" charset="0"/>
              </a:rPr>
              <a:t>- przedstawić metodę oszacowania stosując zapis: liczba miesięcy x liczba godzin x stawka godzinowa lub wymiar zaangażowania x wynagrodzenie za miesiąc x liczba miesięcy</a:t>
            </a:r>
          </a:p>
          <a:p>
            <a:pPr>
              <a:spcBef>
                <a:spcPts val="100"/>
              </a:spcBef>
              <a:spcAft>
                <a:spcPts val="100"/>
              </a:spcAft>
            </a:pPr>
            <a:r>
              <a:rPr lang="pl-PL" sz="1800" dirty="0">
                <a:effectLst/>
                <a:latin typeface="Calibri" panose="020F0502020204030204" pitchFamily="34" charset="0"/>
                <a:ea typeface="Calibri" panose="020F0502020204030204" pitchFamily="34" charset="0"/>
              </a:rPr>
              <a:t>Należy pamiętać, że stawki wynagrodzeń nie powinny odbiegać od stawek obowiązujących na Uczelni bądź u </a:t>
            </a:r>
            <a:r>
              <a:rPr lang="pl-PL" sz="1800" dirty="0" err="1">
                <a:effectLst/>
                <a:latin typeface="Calibri" panose="020F0502020204030204" pitchFamily="34" charset="0"/>
                <a:ea typeface="Calibri" panose="020F0502020204030204" pitchFamily="34" charset="0"/>
              </a:rPr>
              <a:t>Parnera</a:t>
            </a:r>
            <a:r>
              <a:rPr lang="pl-PL" sz="1800" dirty="0">
                <a:effectLst/>
                <a:latin typeface="Calibri" panose="020F0502020204030204" pitchFamily="34" charset="0"/>
                <a:ea typeface="Calibri" panose="020F0502020204030204" pitchFamily="34" charset="0"/>
              </a:rPr>
              <a:t>.  Tutaj należy powołać się na regulamin wynagrodzeń obowiązujący u Wnioskodawcy. W przypadku planowanych do zatrudnienia</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36</a:t>
            </a:fld>
            <a:endParaRPr lang="pl-PL"/>
          </a:p>
        </p:txBody>
      </p:sp>
    </p:spTree>
    <p:extLst>
      <p:ext uri="{BB962C8B-B14F-4D97-AF65-F5344CB8AC3E}">
        <p14:creationId xmlns:p14="http://schemas.microsoft.com/office/powerpoint/2010/main" val="309533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spcBef>
                <a:spcPts val="100"/>
              </a:spcBef>
              <a:spcAft>
                <a:spcPts val="100"/>
              </a:spcAft>
            </a:pPr>
            <a:r>
              <a:rPr lang="pl-PL" sz="1800" dirty="0">
                <a:effectLst/>
                <a:latin typeface="Calibri" panose="020F0502020204030204" pitchFamily="34" charset="0"/>
                <a:ea typeface="Calibri" panose="020F0502020204030204" pitchFamily="34" charset="0"/>
              </a:rPr>
              <a:t>W przypadku wszystkich zaplanowanych wydatków w ramach kosztów bezpośrednich, które nie mieszczą się w standardzie cen rynkowych należy wskazać uzasadnienie merytoryczne konieczności poniesienia wydatku w tym również sposób oszacowano wysokość poszczególnych wydatków. Należy również zawrzeć informację skąd pozyskano dane, na których zostały oparte kalkulacje (można posłużyć się np. ogólnodostępnymi cennikami lub przytoczyć oferty dostawców zebrane przez Wnioskodawcę).</a:t>
            </a:r>
          </a:p>
          <a:p>
            <a:pPr>
              <a:spcBef>
                <a:spcPts val="100"/>
              </a:spcBef>
              <a:spcAft>
                <a:spcPts val="100"/>
              </a:spcAft>
            </a:pPr>
            <a:r>
              <a:rPr lang="pl-PL" sz="1800" dirty="0">
                <a:effectLst/>
                <a:latin typeface="Calibri" panose="020F0502020204030204" pitchFamily="34" charset="0"/>
                <a:ea typeface="Calibri" panose="020F0502020204030204" pitchFamily="34" charset="0"/>
              </a:rPr>
              <a:t> </a:t>
            </a:r>
          </a:p>
          <a:p>
            <a:pPr>
              <a:spcBef>
                <a:spcPts val="100"/>
              </a:spcBef>
              <a:spcAft>
                <a:spcPts val="100"/>
              </a:spcAft>
            </a:pPr>
            <a:r>
              <a:rPr lang="pl-PL" sz="1800" dirty="0">
                <a:effectLst/>
                <a:latin typeface="Calibri" panose="020F0502020204030204" pitchFamily="34" charset="0"/>
                <a:ea typeface="Calibri" panose="020F0502020204030204" pitchFamily="34" charset="0"/>
              </a:rPr>
              <a:t>W przypadku wynagrodzeń dodatkowo  w uzasadnieniu pozycji należy wskazać:</a:t>
            </a:r>
          </a:p>
          <a:p>
            <a:pPr>
              <a:spcBef>
                <a:spcPts val="100"/>
              </a:spcBef>
              <a:spcAft>
                <a:spcPts val="100"/>
              </a:spcAft>
            </a:pPr>
            <a:r>
              <a:rPr lang="pl-PL" sz="1800" dirty="0">
                <a:effectLst/>
                <a:latin typeface="Calibri" panose="020F0502020204030204" pitchFamily="34" charset="0"/>
                <a:ea typeface="Calibri" panose="020F0502020204030204" pitchFamily="34" charset="0"/>
              </a:rPr>
              <a:t>-  dla których pozycji koszt dotyczy osób już zatrudnionych u Wnioskodawcy, a dla których planowane jest dopiero zatrudnienie osoby;</a:t>
            </a:r>
          </a:p>
          <a:p>
            <a:pPr>
              <a:spcBef>
                <a:spcPts val="100"/>
              </a:spcBef>
              <a:spcAft>
                <a:spcPts val="100"/>
              </a:spcAft>
            </a:pPr>
            <a:r>
              <a:rPr lang="pl-PL" sz="1800" dirty="0">
                <a:effectLst/>
                <a:latin typeface="Calibri" panose="020F0502020204030204" pitchFamily="34" charset="0"/>
                <a:ea typeface="Calibri" panose="020F0502020204030204" pitchFamily="34" charset="0"/>
              </a:rPr>
              <a:t>- przedstawić metodę oszacowania stosując zapis: liczba miesięcy x liczba godzin x stawka godzinowa lub wymiar zaangażowania x wynagrodzenie za miesiąc x liczba miesięcy</a:t>
            </a:r>
          </a:p>
          <a:p>
            <a:pPr>
              <a:spcBef>
                <a:spcPts val="100"/>
              </a:spcBef>
              <a:spcAft>
                <a:spcPts val="100"/>
              </a:spcAft>
            </a:pPr>
            <a:r>
              <a:rPr lang="pl-PL" sz="1800" dirty="0">
                <a:effectLst/>
                <a:latin typeface="Calibri" panose="020F0502020204030204" pitchFamily="34" charset="0"/>
                <a:ea typeface="Calibri" panose="020F0502020204030204" pitchFamily="34" charset="0"/>
              </a:rPr>
              <a:t>Należy pamiętać, że stawki wynagrodzeń nie powinny odbiegać od stawek obowiązujących na Uczelni bądź u </a:t>
            </a:r>
            <a:r>
              <a:rPr lang="pl-PL" sz="1800" dirty="0" err="1">
                <a:effectLst/>
                <a:latin typeface="Calibri" panose="020F0502020204030204" pitchFamily="34" charset="0"/>
                <a:ea typeface="Calibri" panose="020F0502020204030204" pitchFamily="34" charset="0"/>
              </a:rPr>
              <a:t>Parnera</a:t>
            </a:r>
            <a:r>
              <a:rPr lang="pl-PL" sz="1800" dirty="0">
                <a:effectLst/>
                <a:latin typeface="Calibri" panose="020F0502020204030204" pitchFamily="34" charset="0"/>
                <a:ea typeface="Calibri" panose="020F0502020204030204" pitchFamily="34" charset="0"/>
              </a:rPr>
              <a:t>.  Tutaj należy powołać się na regulamin wynagrodzeń obowiązujący u Wnioskodawcy. W przypadku planowanych do zatrudnienia</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37</a:t>
            </a:fld>
            <a:endParaRPr lang="pl-PL"/>
          </a:p>
        </p:txBody>
      </p:sp>
    </p:spTree>
    <p:extLst>
      <p:ext uri="{BB962C8B-B14F-4D97-AF65-F5344CB8AC3E}">
        <p14:creationId xmlns:p14="http://schemas.microsoft.com/office/powerpoint/2010/main" val="110276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effectLst/>
                <a:latin typeface="Arial" panose="020B0604020202020204" pitchFamily="34" charset="0"/>
                <a:ea typeface="Calibri" panose="020F0502020204030204" pitchFamily="34" charset="0"/>
              </a:rPr>
              <a:t>Przy opisywaniu kryteriów rekrutacji wnioskodawca nie powinien podawać kolejności zgłoszeń do projektu jako jedynego, bądź kluczowego czynnika decydującego o przyjęciu danego uczestnika do projektu.</a:t>
            </a:r>
            <a:endParaRPr lang="pl-PL" sz="12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solidFill>
                  <a:schemeClr val="accent2">
                    <a:lumMod val="75000"/>
                  </a:schemeClr>
                </a:solidFill>
                <a:latin typeface="IBM Plex Sans" panose="020B0503050203000203" pitchFamily="34" charset="0"/>
                <a:cs typeface="Calibri" panose="020F0502020204030204" pitchFamily="34" charset="0"/>
              </a:rPr>
              <a:t>Należy opisać, </a:t>
            </a:r>
            <a:r>
              <a:rPr lang="pl-PL" sz="1200" b="1" dirty="0">
                <a:solidFill>
                  <a:schemeClr val="accent2">
                    <a:lumMod val="75000"/>
                  </a:schemeClr>
                </a:solidFill>
                <a:latin typeface="IBM Plex Sans" panose="020B0503050203000203" pitchFamily="34" charset="0"/>
                <a:cs typeface="Calibri" panose="020F0502020204030204" pitchFamily="34" charset="0"/>
              </a:rPr>
              <a:t>w jaki sposób środki przekazu planowane do użycia przy rekrutacji zostaną w pełni wykorzystane, tak aby zapewnić dostępność do rekrutacji</a:t>
            </a:r>
            <a:r>
              <a:rPr lang="pl-PL" sz="1200" dirty="0">
                <a:solidFill>
                  <a:schemeClr val="accent2">
                    <a:lumMod val="75000"/>
                  </a:schemeClr>
                </a:solidFill>
                <a:latin typeface="IBM Plex Sans" panose="020B0503050203000203" pitchFamily="34" charset="0"/>
                <a:cs typeface="Calibri" panose="020F0502020204030204" pitchFamily="34" charset="0"/>
              </a:rPr>
              <a:t>, a tym samym do projektu i oferowanego w nim wsparcia dla osób z niepełnosprawnościami. Należy </a:t>
            </a:r>
            <a:r>
              <a:rPr lang="pl-PL" sz="1200" b="1" dirty="0">
                <a:solidFill>
                  <a:schemeClr val="accent2">
                    <a:lumMod val="75000"/>
                  </a:schemeClr>
                </a:solidFill>
                <a:latin typeface="IBM Plex Sans" panose="020B0503050203000203" pitchFamily="34" charset="0"/>
                <a:cs typeface="Calibri" panose="020F0502020204030204" pitchFamily="34" charset="0"/>
              </a:rPr>
              <a:t>ponadto opisać wyłączenie od tej zasady, wskazując w szczególności na brak możliwości udziału w projekcie osób z określonymi niepełnosprawnościami ze względu na charakter udzielanego wsparcia</a:t>
            </a:r>
            <a:r>
              <a:rPr lang="pl-PL" sz="1200" dirty="0">
                <a:solidFill>
                  <a:schemeClr val="accent2">
                    <a:lumMod val="75000"/>
                  </a:schemeClr>
                </a:solidFill>
                <a:latin typeface="IBM Plex Sans" panose="020B0503050203000203" pitchFamily="34" charset="0"/>
                <a:cs typeface="Calibri" panose="020F0502020204030204" pitchFamily="34" charset="0"/>
              </a:rPr>
              <a:t>. Należy </a:t>
            </a:r>
            <a:r>
              <a:rPr lang="pl-PL" sz="1200" b="1" dirty="0">
                <a:solidFill>
                  <a:schemeClr val="accent2">
                    <a:lumMod val="75000"/>
                  </a:schemeClr>
                </a:solidFill>
                <a:latin typeface="IBM Plex Sans" panose="020B0503050203000203" pitchFamily="34" charset="0"/>
                <a:cs typeface="Calibri" panose="020F0502020204030204" pitchFamily="34" charset="0"/>
              </a:rPr>
              <a:t>opisać mechanizmy, które będą wykorzystywane dla zapewnienia dostępności dla osób z niepełnosprawnościami np. dostępność cyfrowa, dostępność architektoniczna, mechanizm racjonalnych usprawnień, zapewnienie dostępności produktów projektu w drodze uniwersalnego projektowania lub uzasadnienia,</a:t>
            </a:r>
            <a:r>
              <a:rPr lang="pl-PL" sz="1200" dirty="0">
                <a:solidFill>
                  <a:schemeClr val="accent2">
                    <a:lumMod val="75000"/>
                  </a:schemeClr>
                </a:solidFill>
                <a:latin typeface="IBM Plex Sans" panose="020B0503050203000203" pitchFamily="34" charset="0"/>
                <a:cs typeface="Calibri" panose="020F0502020204030204" pitchFamily="34" charset="0"/>
              </a:rPr>
              <a:t> dlaczego zasada dostępności nie znajduje uzasadnienia i produkt nie będzie spełniał kryterium dostępności, konsultowanie projektów rozwiązań/modeli ze środowiskiem osób z niepełnosprawnościami itp.</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8</a:t>
            </a:fld>
            <a:endParaRPr lang="pl-PL"/>
          </a:p>
        </p:txBody>
      </p:sp>
    </p:spTree>
    <p:extLst>
      <p:ext uri="{BB962C8B-B14F-4D97-AF65-F5344CB8AC3E}">
        <p14:creationId xmlns:p14="http://schemas.microsoft.com/office/powerpoint/2010/main" val="248266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solidFill>
                  <a:schemeClr val="tx1"/>
                </a:solidFill>
              </a:rPr>
              <a:t>Wnioskodawca powinien:</a:t>
            </a:r>
          </a:p>
          <a:p>
            <a:pPr lvl="1">
              <a:buFont typeface="Wingdings" panose="05000000000000000000" pitchFamily="2" charset="2"/>
              <a:buChar char="ü"/>
            </a:pPr>
            <a:r>
              <a:rPr lang="pl-PL" dirty="0">
                <a:solidFill>
                  <a:schemeClr val="tx1"/>
                </a:solidFill>
              </a:rPr>
              <a:t>opisując grupę docelową, </a:t>
            </a:r>
            <a:r>
              <a:rPr lang="pl-PL" b="1" dirty="0">
                <a:solidFill>
                  <a:schemeClr val="tx1"/>
                </a:solidFill>
              </a:rPr>
              <a:t>nie stosować zawężających warunków </a:t>
            </a:r>
            <a:r>
              <a:rPr lang="pl-PL" dirty="0">
                <a:solidFill>
                  <a:schemeClr val="tx1"/>
                </a:solidFill>
              </a:rPr>
              <a:t>(cech uczestników), </a:t>
            </a:r>
            <a:br>
              <a:rPr lang="pl-PL" dirty="0">
                <a:solidFill>
                  <a:schemeClr val="tx1"/>
                </a:solidFill>
              </a:rPr>
            </a:br>
            <a:r>
              <a:rPr lang="pl-PL" dirty="0">
                <a:solidFill>
                  <a:schemeClr val="tx1"/>
                </a:solidFill>
              </a:rPr>
              <a:t>które są nieistotne z punktu widzenia regulaminu wyboru projektów </a:t>
            </a:r>
            <a:br>
              <a:rPr lang="pl-PL" dirty="0">
                <a:solidFill>
                  <a:schemeClr val="tx1"/>
                </a:solidFill>
              </a:rPr>
            </a:br>
            <a:r>
              <a:rPr lang="pl-PL" dirty="0">
                <a:solidFill>
                  <a:schemeClr val="tx1"/>
                </a:solidFill>
              </a:rPr>
              <a:t>lub mogą okazać się trudne po spełniania (np. osoby w wieku 18-30 lat)</a:t>
            </a:r>
          </a:p>
          <a:p>
            <a:pPr lvl="1">
              <a:buFont typeface="Wingdings" panose="05000000000000000000" pitchFamily="2" charset="2"/>
              <a:buChar char="ü"/>
            </a:pPr>
            <a:r>
              <a:rPr lang="pl-PL" dirty="0">
                <a:solidFill>
                  <a:schemeClr val="tx1"/>
                </a:solidFill>
              </a:rPr>
              <a:t>zaplanować formy wsparcia </a:t>
            </a:r>
            <a:r>
              <a:rPr lang="pl-PL" b="1" dirty="0">
                <a:solidFill>
                  <a:schemeClr val="tx1"/>
                </a:solidFill>
              </a:rPr>
              <a:t>adekwatne </a:t>
            </a:r>
            <a:r>
              <a:rPr lang="pl-PL" dirty="0">
                <a:solidFill>
                  <a:schemeClr val="tx1"/>
                </a:solidFill>
              </a:rPr>
              <a:t>do oczekiwań i profilu grupy docelowej, </a:t>
            </a:r>
            <a:br>
              <a:rPr lang="pl-PL" dirty="0">
                <a:solidFill>
                  <a:schemeClr val="tx1"/>
                </a:solidFill>
              </a:rPr>
            </a:br>
            <a:r>
              <a:rPr lang="pl-PL" dirty="0">
                <a:solidFill>
                  <a:schemeClr val="tx1"/>
                </a:solidFill>
              </a:rPr>
              <a:t>wynikające z przeprowadzonej diagnozy potrzeb</a:t>
            </a:r>
          </a:p>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9</a:t>
            </a:fld>
            <a:endParaRPr lang="pl-PL"/>
          </a:p>
        </p:txBody>
      </p:sp>
    </p:spTree>
    <p:extLst>
      <p:ext uri="{BB962C8B-B14F-4D97-AF65-F5344CB8AC3E}">
        <p14:creationId xmlns:p14="http://schemas.microsoft.com/office/powerpoint/2010/main" val="225903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11</a:t>
            </a:fld>
            <a:endParaRPr lang="pl-PL"/>
          </a:p>
        </p:txBody>
      </p:sp>
    </p:spTree>
    <p:extLst>
      <p:ext uri="{BB962C8B-B14F-4D97-AF65-F5344CB8AC3E}">
        <p14:creationId xmlns:p14="http://schemas.microsoft.com/office/powerpoint/2010/main" val="22424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12</a:t>
            </a:fld>
            <a:endParaRPr lang="pl-PL"/>
          </a:p>
        </p:txBody>
      </p:sp>
    </p:spTree>
    <p:extLst>
      <p:ext uri="{BB962C8B-B14F-4D97-AF65-F5344CB8AC3E}">
        <p14:creationId xmlns:p14="http://schemas.microsoft.com/office/powerpoint/2010/main" val="276598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13</a:t>
            </a:fld>
            <a:endParaRPr lang="pl-PL"/>
          </a:p>
        </p:txBody>
      </p:sp>
    </p:spTree>
    <p:extLst>
      <p:ext uri="{BB962C8B-B14F-4D97-AF65-F5344CB8AC3E}">
        <p14:creationId xmlns:p14="http://schemas.microsoft.com/office/powerpoint/2010/main" val="348281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14</a:t>
            </a:fld>
            <a:endParaRPr lang="pl-PL"/>
          </a:p>
        </p:txBody>
      </p:sp>
    </p:spTree>
    <p:extLst>
      <p:ext uri="{BB962C8B-B14F-4D97-AF65-F5344CB8AC3E}">
        <p14:creationId xmlns:p14="http://schemas.microsoft.com/office/powerpoint/2010/main" val="25813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15</a:t>
            </a:fld>
            <a:endParaRPr lang="pl-PL"/>
          </a:p>
        </p:txBody>
      </p:sp>
    </p:spTree>
    <p:extLst>
      <p:ext uri="{BB962C8B-B14F-4D97-AF65-F5344CB8AC3E}">
        <p14:creationId xmlns:p14="http://schemas.microsoft.com/office/powerpoint/2010/main" val="365310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316546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4226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2397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5422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7238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174336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30145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a:t>Kliknij, aby edytować style wzorca tekstu</a:t>
            </a:r>
          </a:p>
        </p:txBody>
      </p:sp>
    </p:spTree>
    <p:extLst>
      <p:ext uri="{BB962C8B-B14F-4D97-AF65-F5344CB8AC3E}">
        <p14:creationId xmlns:p14="http://schemas.microsoft.com/office/powerpoint/2010/main" val="174385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Tree>
    <p:extLst>
      <p:ext uri="{BB962C8B-B14F-4D97-AF65-F5344CB8AC3E}">
        <p14:creationId xmlns:p14="http://schemas.microsoft.com/office/powerpoint/2010/main" val="2091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39275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Pusty bez tła">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pic>
        <p:nvPicPr>
          <p:cNvPr id="2" name="Grafika 1">
            <a:extLst>
              <a:ext uri="{FF2B5EF4-FFF2-40B4-BE49-F238E27FC236}">
                <a16:creationId xmlns:a16="http://schemas.microsoft.com/office/drawing/2014/main" id="{EB073291-980B-58CB-45B0-D3E0ECB6DE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7369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sty bez tła">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0FACB08-B51C-ED34-A1FD-D5C47F435291}"/>
              </a:ext>
            </a:extLst>
          </p:cNvPr>
          <p:cNvSpPr>
            <a:spLocks noGrp="1"/>
          </p:cNvSpPr>
          <p:nvPr>
            <p:ph type="sldNum" sz="quarter" idx="10"/>
          </p:nvPr>
        </p:nvSpPr>
        <p:spPr/>
        <p:txBody>
          <a:bodyPr/>
          <a:lstStyle/>
          <a:p>
            <a:fld id="{52829928-69CF-4CD4-AA50-C7139EE0EE92}" type="slidenum">
              <a:rPr lang="pl-PL" smtClean="0"/>
              <a:pPr/>
              <a:t>‹#›</a:t>
            </a:fld>
            <a:endParaRPr lang="pl-PL" dirty="0"/>
          </a:p>
        </p:txBody>
      </p:sp>
      <p:pic>
        <p:nvPicPr>
          <p:cNvPr id="6" name="Grafika 5">
            <a:extLst>
              <a:ext uri="{FF2B5EF4-FFF2-40B4-BE49-F238E27FC236}">
                <a16:creationId xmlns:a16="http://schemas.microsoft.com/office/drawing/2014/main" id="{BC2D2B7E-3D44-39C8-5209-3D4EA3D8CF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15084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42115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37707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9550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9124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34068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9763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725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61698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701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8507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3553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3346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355966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23747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1286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Tree>
    <p:extLst>
      <p:ext uri="{BB962C8B-B14F-4D97-AF65-F5344CB8AC3E}">
        <p14:creationId xmlns:p14="http://schemas.microsoft.com/office/powerpoint/2010/main" val="10678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8781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usty bez tła">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0FACB08-B51C-ED34-A1FD-D5C47F435291}"/>
              </a:ext>
            </a:extLst>
          </p:cNvPr>
          <p:cNvSpPr>
            <a:spLocks noGrp="1"/>
          </p:cNvSpPr>
          <p:nvPr>
            <p:ph type="sldNum" sz="quarter" idx="10"/>
          </p:nvPr>
        </p:nvSpPr>
        <p:spPr/>
        <p:txBody>
          <a:bodyPr/>
          <a:lstStyle/>
          <a:p>
            <a:fld id="{52829928-69CF-4CD4-AA50-C7139EE0EE92}" type="slidenum">
              <a:rPr lang="pl-PL" smtClean="0"/>
              <a:pPr/>
              <a:t>‹#›</a:t>
            </a:fld>
            <a:endParaRPr lang="pl-PL" dirty="0"/>
          </a:p>
        </p:txBody>
      </p:sp>
      <p:pic>
        <p:nvPicPr>
          <p:cNvPr id="2" name="Grafika 1">
            <a:extLst>
              <a:ext uri="{FF2B5EF4-FFF2-40B4-BE49-F238E27FC236}">
                <a16:creationId xmlns:a16="http://schemas.microsoft.com/office/drawing/2014/main" id="{66819A35-7271-DD3D-EB73-C81C9DA48F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1520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114096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5040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41437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a:t>Kliknij, aby edytować styl</a:t>
            </a:r>
            <a:endParaRPr lang="pl-PL" dirty="0"/>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32542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5670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24716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355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0795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5976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63481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1584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8374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9425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0904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4385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4654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Tree>
    <p:extLst>
      <p:ext uri="{BB962C8B-B14F-4D97-AF65-F5344CB8AC3E}">
        <p14:creationId xmlns:p14="http://schemas.microsoft.com/office/powerpoint/2010/main" val="7969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5407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Pusty bez tła">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pic>
        <p:nvPicPr>
          <p:cNvPr id="3" name="Grafika 2">
            <a:extLst>
              <a:ext uri="{FF2B5EF4-FFF2-40B4-BE49-F238E27FC236}">
                <a16:creationId xmlns:a16="http://schemas.microsoft.com/office/drawing/2014/main" id="{057527B6-7074-37B4-1F39-AFC1548DEE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7862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5684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23201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66447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28775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11966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64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Tree>
    <p:extLst>
      <p:ext uri="{BB962C8B-B14F-4D97-AF65-F5344CB8AC3E}">
        <p14:creationId xmlns:p14="http://schemas.microsoft.com/office/powerpoint/2010/main" val="3444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289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9789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37207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2076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2644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40787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38130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48628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Tree>
    <p:extLst>
      <p:ext uri="{BB962C8B-B14F-4D97-AF65-F5344CB8AC3E}">
        <p14:creationId xmlns:p14="http://schemas.microsoft.com/office/powerpoint/2010/main" val="16886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a:t>Kliknij, aby edytować styl</a:t>
            </a:r>
            <a:endParaRPr lang="pl-PL" dirty="0"/>
          </a:p>
        </p:txBody>
      </p:sp>
    </p:spTree>
    <p:extLst>
      <p:ext uri="{BB962C8B-B14F-4D97-AF65-F5344CB8AC3E}">
        <p14:creationId xmlns:p14="http://schemas.microsoft.com/office/powerpoint/2010/main" val="13083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982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406304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9.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0.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1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sv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Grafika 4">
            <a:extLst>
              <a:ext uri="{FF2B5EF4-FFF2-40B4-BE49-F238E27FC236}">
                <a16:creationId xmlns:a16="http://schemas.microsoft.com/office/drawing/2014/main" id="{5AD323BE-3360-2AE4-3350-79846A621BA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73956531"/>
      </p:ext>
    </p:extLst>
  </p:cSld>
  <p:clrMap bg1="lt1" tx1="dk1" bg2="lt2" tx2="dk2" accent1="accent1" accent2="accent2" accent3="accent3" accent4="accent4" accent5="accent5" accent6="accent6" hlink="hlink" folHlink="folHlink"/>
  <p:sldLayoutIdLst>
    <p:sldLayoutId id="2147483655" r:id="rId1"/>
    <p:sldLayoutId id="2147483710" r:id="rId2"/>
    <p:sldLayoutId id="2147483691" r:id="rId3"/>
    <p:sldLayoutId id="2147483692" r:id="rId4"/>
    <p:sldLayoutId id="2147483650" r:id="rId5"/>
    <p:sldLayoutId id="2147483652" r:id="rId6"/>
    <p:sldLayoutId id="2147483653" r:id="rId7"/>
    <p:sldLayoutId id="2147483658" r:id="rId8"/>
    <p:sldLayoutId id="2147483660" r:id="rId9"/>
    <p:sldLayoutId id="2147483690" r:id="rId10"/>
    <p:sldLayoutId id="2147483665" r:id="rId11"/>
    <p:sldLayoutId id="2147483666" r:id="rId12"/>
    <p:sldLayoutId id="2147483675" r:id="rId13"/>
    <p:sldLayoutId id="2147483677" r:id="rId14"/>
    <p:sldLayoutId id="2147483679"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accent4"/>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accent4"/>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accent4"/>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accent4"/>
        </a:buClr>
        <a:buFont typeface="IBM Plex Sans" panose="020B0503050203000203" pitchFamily="34" charset="0"/>
        <a:buChar char="–"/>
        <a:defRPr sz="2150" kern="1200">
          <a:solidFill>
            <a:schemeClr val="accent4"/>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Grafika 4">
            <a:extLst>
              <a:ext uri="{FF2B5EF4-FFF2-40B4-BE49-F238E27FC236}">
                <a16:creationId xmlns:a16="http://schemas.microsoft.com/office/drawing/2014/main" id="{5AD323BE-3360-2AE4-3350-79846A621BA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1853497274"/>
      </p:ext>
    </p:extLst>
  </p:cSld>
  <p:clrMap bg1="lt1" tx1="dk1" bg2="lt2" tx2="dk2" accent1="accent1" accent2="accent2" accent3="accent3" accent4="accent4" accent5="accent5" accent6="accent6" hlink="hlink" folHlink="folHlink"/>
  <p:sldLayoutIdLst>
    <p:sldLayoutId id="2147483711"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bg1"/>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bg1"/>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bg1"/>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bg1"/>
        </a:buClr>
        <a:buFont typeface="IBM Plex Sans" panose="020B0503050203000203" pitchFamily="34" charset="0"/>
        <a:buChar char="–"/>
        <a:defRPr sz="2150" kern="1200">
          <a:solidFill>
            <a:schemeClr val="bg1"/>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8" name="Grafika 7">
            <a:extLst>
              <a:ext uri="{FF2B5EF4-FFF2-40B4-BE49-F238E27FC236}">
                <a16:creationId xmlns:a16="http://schemas.microsoft.com/office/drawing/2014/main" id="{5B1558C9-2F79-D349-2AD9-176953540F5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32145592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accent4"/>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accent4"/>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accent4"/>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accent4"/>
        </a:buClr>
        <a:buFont typeface="IBM Plex Sans" panose="020B0503050203000203" pitchFamily="34" charset="0"/>
        <a:buChar char="–"/>
        <a:defRPr sz="2150" kern="1200">
          <a:solidFill>
            <a:schemeClr val="accent4"/>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3" name="Grafika 2">
            <a:extLst>
              <a:ext uri="{FF2B5EF4-FFF2-40B4-BE49-F238E27FC236}">
                <a16:creationId xmlns:a16="http://schemas.microsoft.com/office/drawing/2014/main" id="{F87F3CD8-E039-35C5-BD32-C29FE0C10A8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2792039917"/>
      </p:ext>
    </p:extLst>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bg1"/>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bg1"/>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bg1"/>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bg1"/>
        </a:buClr>
        <a:buFont typeface="IBM Plex Sans" panose="020B0503050203000203" pitchFamily="34" charset="0"/>
        <a:buChar char="–"/>
        <a:defRPr sz="2150" kern="1200">
          <a:solidFill>
            <a:schemeClr val="bg1"/>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pl/attachment/adba2189-4111-415b-818a-3aa800d75a12"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anna.marciniak@ncbr.gov.p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a:t>
            </a:fld>
            <a:endParaRPr lang="pl-PL" dirty="0"/>
          </a:p>
        </p:txBody>
      </p:sp>
      <p:sp>
        <p:nvSpPr>
          <p:cNvPr id="6" name="pole tekstowe 5">
            <a:extLst>
              <a:ext uri="{FF2B5EF4-FFF2-40B4-BE49-F238E27FC236}">
                <a16:creationId xmlns:a16="http://schemas.microsoft.com/office/drawing/2014/main" id="{8DADD0FA-6C32-40A8-B570-FEC2ACFFE50D}"/>
              </a:ext>
            </a:extLst>
          </p:cNvPr>
          <p:cNvSpPr txBox="1"/>
          <p:nvPr/>
        </p:nvSpPr>
        <p:spPr>
          <a:xfrm>
            <a:off x="902677" y="1641231"/>
            <a:ext cx="13317415" cy="6588369"/>
          </a:xfrm>
          <a:prstGeom prst="rect">
            <a:avLst/>
          </a:prstGeom>
        </p:spPr>
        <p:txBody>
          <a:bodyPr lIns="0" tIns="0" rIns="0" bIns="0">
            <a:noAutofit/>
          </a:bodyPr>
          <a:lstStyle/>
          <a:p>
            <a:pPr lvl="1" defTabSz="590014">
              <a:spcBef>
                <a:spcPts val="600"/>
              </a:spcBef>
              <a:spcAft>
                <a:spcPts val="1200"/>
              </a:spcAft>
              <a:buClr>
                <a:schemeClr val="accent2">
                  <a:lumMod val="50000"/>
                </a:schemeClr>
              </a:buClr>
            </a:pPr>
            <a:endParaRPr lang="pl-PL" sz="16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3" name="Obraz 2">
            <a:extLst>
              <a:ext uri="{FF2B5EF4-FFF2-40B4-BE49-F238E27FC236}">
                <a16:creationId xmlns:a16="http://schemas.microsoft.com/office/drawing/2014/main" id="{D4F36753-BC40-43A1-9EFE-871D6D6B333C}"/>
              </a:ext>
            </a:extLst>
          </p:cNvPr>
          <p:cNvPicPr>
            <a:picLocks noChangeAspect="1"/>
          </p:cNvPicPr>
          <p:nvPr/>
        </p:nvPicPr>
        <p:blipFill>
          <a:blip r:embed="rId2"/>
          <a:stretch>
            <a:fillRect/>
          </a:stretch>
        </p:blipFill>
        <p:spPr>
          <a:xfrm>
            <a:off x="1664676" y="2040922"/>
            <a:ext cx="12011331" cy="5074787"/>
          </a:xfrm>
          <a:prstGeom prst="rect">
            <a:avLst/>
          </a:prstGeom>
        </p:spPr>
      </p:pic>
      <p:sp>
        <p:nvSpPr>
          <p:cNvPr id="7" name="Tytuł 1">
            <a:extLst>
              <a:ext uri="{FF2B5EF4-FFF2-40B4-BE49-F238E27FC236}">
                <a16:creationId xmlns:a16="http://schemas.microsoft.com/office/drawing/2014/main" id="{1DDAB0B8-21F2-422F-A6F9-8C6D466FF8B7}"/>
              </a:ext>
            </a:extLst>
          </p:cNvPr>
          <p:cNvSpPr txBox="1">
            <a:spLocks/>
          </p:cNvSpPr>
          <p:nvPr/>
        </p:nvSpPr>
        <p:spPr>
          <a:xfrm>
            <a:off x="3634154" y="501953"/>
            <a:ext cx="10175631" cy="1291678"/>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3600" b="1" dirty="0">
                <a:latin typeface="IBM Plex Sans" panose="020B0503050203000203" pitchFamily="34" charset="0"/>
                <a:cs typeface="Calibri" panose="020F0502020204030204" pitchFamily="34" charset="0"/>
              </a:rPr>
              <a:t>– podstawowe zasady aplikowania</a:t>
            </a:r>
          </a:p>
        </p:txBody>
      </p:sp>
      <p:sp>
        <p:nvSpPr>
          <p:cNvPr id="8" name="Tytuł 1">
            <a:extLst>
              <a:ext uri="{FF2B5EF4-FFF2-40B4-BE49-F238E27FC236}">
                <a16:creationId xmlns:a16="http://schemas.microsoft.com/office/drawing/2014/main" id="{F0E74277-4A3F-4DD0-836A-5668EB47CE2B}"/>
              </a:ext>
            </a:extLst>
          </p:cNvPr>
          <p:cNvSpPr txBox="1">
            <a:spLocks/>
          </p:cNvSpPr>
          <p:nvPr/>
        </p:nvSpPr>
        <p:spPr>
          <a:xfrm>
            <a:off x="2801816" y="7226979"/>
            <a:ext cx="10175631" cy="111389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pPr algn="ctr"/>
            <a:r>
              <a:rPr lang="pl-PL" sz="3200" b="1" dirty="0">
                <a:latin typeface="IBM Plex Sans" panose="020B0503050203000203" pitchFamily="34" charset="0"/>
                <a:cs typeface="Calibri" panose="020F0502020204030204" pitchFamily="34" charset="0"/>
              </a:rPr>
              <a:t>Spotkanie informacyjne</a:t>
            </a:r>
          </a:p>
          <a:p>
            <a:pPr algn="ctr"/>
            <a:r>
              <a:rPr lang="pl-PL" sz="2400" b="1" dirty="0">
                <a:latin typeface="IBM Plex Sans" panose="020B0503050203000203" pitchFamily="34" charset="0"/>
                <a:cs typeface="Calibri" panose="020F0502020204030204" pitchFamily="34" charset="0"/>
              </a:rPr>
              <a:t>Warszawa, 18 maja 2023 r.</a:t>
            </a:r>
          </a:p>
        </p:txBody>
      </p:sp>
    </p:spTree>
    <p:extLst>
      <p:ext uri="{BB962C8B-B14F-4D97-AF65-F5344CB8AC3E}">
        <p14:creationId xmlns:p14="http://schemas.microsoft.com/office/powerpoint/2010/main" val="17486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10</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Wskaźniki powinny w sposób precyzyjny i mierzalny umożliwić weryfikację stopnia realizacji projektu.</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Obowiązkowe wskaźniki kluczowe  należy wybrać z listy rozwijanej wyświetlającej się w SOWA EFS.</a:t>
            </a: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
                <a:srgbClr val="000000"/>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Z listy rozwijanej należy wskazać właściwe dla danego naboru wskaźniki:</a:t>
            </a:r>
          </a:p>
          <a:p>
            <a:pPr marL="285750" marR="0" lvl="0" indent="-28575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produktu – dotyczą realizowanych działań (odnoszą się, co do zasady, do osób lub podmiotów, które przystępują do wsparcia);</a:t>
            </a:r>
          </a:p>
          <a:p>
            <a:pPr marL="285750" marR="0" lvl="0" indent="-28575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rezultatu – dotyczą oczekiwanych efektów wsparcia ze środków EFS (określają efekt zrealizowanych działań w odniesieniu do osób lub podmiotów).</a:t>
            </a:r>
          </a:p>
          <a:p>
            <a:pPr defTabSz="914400">
              <a:lnSpc>
                <a:spcPct val="107000"/>
              </a:lnSpc>
              <a:spcBef>
                <a:spcPts val="1000"/>
              </a:spcBef>
              <a:spcAft>
                <a:spcPts val="800"/>
              </a:spcAft>
              <a:buClr>
                <a:srgbClr val="000000"/>
              </a:buClr>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lvl="0" defTabSz="914400">
              <a:lnSpc>
                <a:spcPct val="107000"/>
              </a:lnSpc>
              <a:spcBef>
                <a:spcPts val="1000"/>
              </a:spcBef>
              <a:spcAft>
                <a:spcPts val="800"/>
              </a:spcAft>
              <a:buClr>
                <a:srgbClr val="000000"/>
              </a:buClr>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98144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11</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Dla każdego wybranego wskaźnika należy wskazać:</a:t>
            </a:r>
          </a:p>
          <a:p>
            <a:pPr marL="285750" marR="0" lvl="0" indent="-28575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czy wartość docelowa będzie monitorowana w podziale na płeć oraz określić wartość docelową, której osiągnięcie będzie uznane za zrealizowanie wskazanego celu. </a:t>
            </a:r>
          </a:p>
          <a:p>
            <a:pPr marL="285750" marR="0" lvl="0" indent="-28575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w jakiś sposób będzie mierzona wartość wskaźnika. Wartość docelowa wskaźnika podawana jest w ujęciu ogółem lub w podziale na kobiety i mężczyzn </a:t>
            </a:r>
          </a:p>
          <a:p>
            <a:pPr marL="285750" marR="0" lvl="0" indent="-28575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w jaki sposób i na jakiej podstawie mierzone będą poszczególne wskaźniki realizacji projektu poprzez ustalenie sposobu pomiaru i częstotliwości.</a:t>
            </a:r>
          </a:p>
          <a:p>
            <a:pPr lvl="0" defTabSz="914400">
              <a:lnSpc>
                <a:spcPct val="107000"/>
              </a:lnSpc>
              <a:spcBef>
                <a:spcPts val="1000"/>
              </a:spcBef>
              <a:spcAft>
                <a:spcPts val="800"/>
              </a:spcAft>
              <a:buClr>
                <a:srgbClr val="000000"/>
              </a:buClr>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4281726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defTabSz="914400">
              <a:lnSpc>
                <a:spcPct val="107000"/>
              </a:lnSpc>
              <a:spcBef>
                <a:spcPts val="1000"/>
              </a:spcBef>
              <a:spcAft>
                <a:spcPts val="800"/>
              </a:spcAft>
              <a:buClr>
                <a:srgbClr val="44BDEE"/>
              </a:buClr>
              <a:defRPr/>
            </a:pPr>
            <a:r>
              <a:rPr lang="pl-PL" sz="2400" b="1" dirty="0">
                <a:solidFill>
                  <a:schemeClr val="accent2">
                    <a:lumMod val="75000"/>
                  </a:schemeClr>
                </a:solidFill>
                <a:latin typeface="IBM Plex Sans" panose="020B0503050203000203" pitchFamily="34" charset="0"/>
                <a:cs typeface="Calibri" panose="020F0502020204030204" pitchFamily="34" charset="0"/>
              </a:rPr>
              <a:t>Ważne wskazówki:</a:t>
            </a:r>
          </a:p>
          <a:p>
            <a:pPr defTabSz="914400">
              <a:lnSpc>
                <a:spcPct val="107000"/>
              </a:lnSpc>
              <a:spcBef>
                <a:spcPts val="1000"/>
              </a:spcBef>
              <a:spcAft>
                <a:spcPts val="800"/>
              </a:spcAft>
              <a:buClr>
                <a:srgbClr val="3D47A5"/>
              </a:buClr>
              <a:defRPr/>
            </a:pPr>
            <a:r>
              <a:rPr lang="pl-PL" sz="2400" dirty="0">
                <a:solidFill>
                  <a:schemeClr val="accent2">
                    <a:lumMod val="75000"/>
                  </a:schemeClr>
                </a:solidFill>
                <a:latin typeface="IBM Plex Sans" panose="020B0503050203000203" pitchFamily="34" charset="0"/>
                <a:cs typeface="Calibri" panose="020F0502020204030204" pitchFamily="34" charset="0"/>
              </a:rPr>
              <a:t>Sposób pomiaru powinien być indywidualną kwestią i adekwatny do zakładanych działań.</a:t>
            </a:r>
          </a:p>
          <a:p>
            <a:pPr>
              <a:buClr>
                <a:srgbClr val="3D47A5"/>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buClr>
                <a:srgbClr val="3D47A5"/>
              </a:buClr>
            </a:pPr>
            <a:r>
              <a:rPr lang="pl-PL" sz="2400" b="1" dirty="0">
                <a:solidFill>
                  <a:schemeClr val="accent2">
                    <a:lumMod val="75000"/>
                  </a:schemeClr>
                </a:solidFill>
                <a:latin typeface="IBM Plex Sans" panose="020B0503050203000203" pitchFamily="34" charset="0"/>
                <a:cs typeface="Calibri" panose="020F0502020204030204" pitchFamily="34" charset="0"/>
              </a:rPr>
              <a:t>Określając źródła danych (dokumenty) należy:</a:t>
            </a:r>
          </a:p>
          <a:p>
            <a:pPr marL="342900" indent="-342900">
              <a:lnSpc>
                <a:spcPct val="150000"/>
              </a:lnSpc>
              <a:spcBef>
                <a:spcPts val="1000"/>
              </a:spcBef>
              <a:spcAft>
                <a:spcPts val="800"/>
              </a:spcAft>
              <a:buClr>
                <a:srgbClr val="3D47A5"/>
              </a:buClr>
              <a:buFont typeface="Wingdings" panose="05000000000000000000" pitchFamily="2" charset="2"/>
              <a:buChar char="Ø"/>
            </a:pPr>
            <a:r>
              <a:rPr lang="pl-PL" sz="2400" b="1" dirty="0">
                <a:solidFill>
                  <a:schemeClr val="accent2">
                    <a:lumMod val="75000"/>
                  </a:schemeClr>
                </a:solidFill>
                <a:latin typeface="IBM Plex Sans" panose="020B0503050203000203" pitchFamily="34" charset="0"/>
                <a:cs typeface="Calibri" panose="020F0502020204030204" pitchFamily="34" charset="0"/>
              </a:rPr>
              <a:t>wybrać najbardziej adekwatny, kluczowy, właściwy dokument źródłowy </a:t>
            </a:r>
            <a:r>
              <a:rPr lang="pl-PL" sz="2400" dirty="0">
                <a:solidFill>
                  <a:schemeClr val="accent2">
                    <a:lumMod val="75000"/>
                  </a:schemeClr>
                </a:solidFill>
                <a:latin typeface="IBM Plex Sans" panose="020B0503050203000203" pitchFamily="34" charset="0"/>
                <a:cs typeface="Calibri" panose="020F0502020204030204" pitchFamily="34" charset="0"/>
              </a:rPr>
              <a:t>- może to być dokument tworzony przez władze uczelni lub generowany na potrzeby projektu w zależności od charakteru wskaźnika </a:t>
            </a:r>
            <a:r>
              <a:rPr lang="pl-PL" sz="2400" b="1" dirty="0">
                <a:solidFill>
                  <a:srgbClr val="FF0000"/>
                </a:solidFill>
                <a:latin typeface="IBM Plex Sans" panose="020B0503050203000203" pitchFamily="34" charset="0"/>
                <a:cs typeface="Calibri" panose="020F0502020204030204" pitchFamily="34" charset="0"/>
              </a:rPr>
              <a:t>(należy unikać wskazania dokumentów o charakterze „wtórnym” np. oświadczeń, w przypadku kiedy Beneficjent dysponuje „pierwotnym” dokumentem formalnym</a:t>
            </a:r>
            <a:r>
              <a:rPr lang="pl-PL" sz="2400" dirty="0">
                <a:solidFill>
                  <a:srgbClr val="FF0000"/>
                </a:solidFill>
                <a:latin typeface="IBM Plex Sans" panose="020B0503050203000203" pitchFamily="34" charset="0"/>
                <a:cs typeface="Calibri" panose="020F0502020204030204" pitchFamily="34" charset="0"/>
              </a:rPr>
              <a:t>): </a:t>
            </a:r>
          </a:p>
          <a:p>
            <a:pPr marL="342900" indent="-342900">
              <a:buClr>
                <a:srgbClr val="3D47A5"/>
              </a:buClr>
              <a:buFont typeface="Wingdings" panose="05000000000000000000" pitchFamily="2" charset="2"/>
              <a:buChar cha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buClr>
                <a:srgbClr val="3D47A5"/>
              </a:buClr>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77301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algn="ctr">
              <a:buClr>
                <a:srgbClr val="3D47A5"/>
              </a:buClr>
            </a:pPr>
            <a:r>
              <a:rPr lang="pl-PL" sz="2400" b="1" dirty="0">
                <a:solidFill>
                  <a:schemeClr val="accent2">
                    <a:lumMod val="75000"/>
                  </a:schemeClr>
                </a:solidFill>
                <a:latin typeface="IBM Plex Sans" panose="020B0503050203000203" pitchFamily="34" charset="0"/>
                <a:cs typeface="Calibri" panose="020F0502020204030204" pitchFamily="34" charset="0"/>
              </a:rPr>
              <a:t>Ważne wskazówki:</a:t>
            </a:r>
          </a:p>
          <a:p>
            <a:pPr marL="342900" indent="-342900">
              <a:lnSpc>
                <a:spcPct val="150000"/>
              </a:lnSpc>
              <a:spcBef>
                <a:spcPts val="1000"/>
              </a:spcBef>
              <a:spcAft>
                <a:spcPts val="800"/>
              </a:spcAft>
              <a:buClr>
                <a:srgbClr val="3D47A5"/>
              </a:buClr>
              <a:buFont typeface="Wingdings" panose="05000000000000000000" pitchFamily="2" charset="2"/>
              <a:buChar char="§"/>
            </a:pPr>
            <a:r>
              <a:rPr lang="pl-PL" sz="2400" dirty="0">
                <a:solidFill>
                  <a:schemeClr val="accent2">
                    <a:lumMod val="75000"/>
                  </a:schemeClr>
                </a:solidFill>
                <a:latin typeface="IBM Plex Sans" panose="020B0503050203000203" pitchFamily="34" charset="0"/>
                <a:cs typeface="Calibri" panose="020F0502020204030204" pitchFamily="34" charset="0"/>
              </a:rPr>
              <a:t>np. </a:t>
            </a:r>
            <a:r>
              <a:rPr lang="pl-PL" sz="2400" b="1" dirty="0">
                <a:solidFill>
                  <a:schemeClr val="accent2">
                    <a:lumMod val="75000"/>
                  </a:schemeClr>
                </a:solidFill>
                <a:latin typeface="IBM Plex Sans" panose="020B0503050203000203" pitchFamily="34" charset="0"/>
                <a:cs typeface="Calibri" panose="020F0502020204030204" pitchFamily="34" charset="0"/>
              </a:rPr>
              <a:t>dla wskaźnika rezultatu: „Liczba podmiotów systemu szkolnictwa wyższego i nauki, które dostosowały kształcenie do potrzeb rozwoju gospodarki oraz zielonej i cyfrowej transformacji” </a:t>
            </a:r>
            <a:r>
              <a:rPr lang="pl-PL" sz="2400" dirty="0">
                <a:solidFill>
                  <a:schemeClr val="accent2">
                    <a:lumMod val="75000"/>
                  </a:schemeClr>
                </a:solidFill>
                <a:latin typeface="IBM Plex Sans" panose="020B0503050203000203" pitchFamily="34" charset="0"/>
                <a:cs typeface="Calibri" panose="020F0502020204030204" pitchFamily="34" charset="0"/>
              </a:rPr>
              <a:t>w regulaminie wskazano wprost „Pomiar wskaźnika jest dokonywany na podstawie dokumentu potwierdzającego wdrożenie nowego lub zmodyfikowanego programu kształcenia”, co oznacza, że tym </a:t>
            </a:r>
            <a:r>
              <a:rPr lang="pl-PL" sz="2400" b="1" dirty="0">
                <a:solidFill>
                  <a:schemeClr val="accent2">
                    <a:lumMod val="75000"/>
                  </a:schemeClr>
                </a:solidFill>
                <a:latin typeface="IBM Plex Sans" panose="020B0503050203000203" pitchFamily="34" charset="0"/>
                <a:cs typeface="Calibri" panose="020F0502020204030204" pitchFamily="34" charset="0"/>
              </a:rPr>
              <a:t>dokumentem powinien być dokument źródłowy ustanowiony przez władze uczelni potwierdzający wdrożenie (akceptację i wprowadzenie) nowego/ zmodyfikowanego kierunku</a:t>
            </a:r>
            <a:r>
              <a:rPr lang="pl-PL" sz="2400" dirty="0">
                <a:solidFill>
                  <a:schemeClr val="accent2">
                    <a:lumMod val="75000"/>
                  </a:schemeClr>
                </a:solidFill>
                <a:latin typeface="IBM Plex Sans" panose="020B0503050203000203" pitchFamily="34" charset="0"/>
                <a:cs typeface="Calibri" panose="020F0502020204030204" pitchFamily="34" charset="0"/>
              </a:rPr>
              <a:t>, </a:t>
            </a:r>
            <a:r>
              <a:rPr lang="pl-PL" sz="2400" b="1" dirty="0">
                <a:solidFill>
                  <a:srgbClr val="FF0000"/>
                </a:solidFill>
                <a:latin typeface="IBM Plex Sans" panose="020B0503050203000203" pitchFamily="34" charset="0"/>
                <a:cs typeface="Calibri" panose="020F0502020204030204" pitchFamily="34" charset="0"/>
              </a:rPr>
              <a:t>a nie np. oświadczenie przygotowane przez kierownika projektu, raport z działań zrealizowanych w projekcie itp.</a:t>
            </a:r>
          </a:p>
          <a:p>
            <a:pPr marL="342900" indent="-342900">
              <a:buClr>
                <a:srgbClr val="3D47A5"/>
              </a:buClr>
              <a:buFont typeface="Wingdings" panose="05000000000000000000" pitchFamily="2" charset="2"/>
              <a:buChar cha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buClr>
                <a:srgbClr val="3D47A5"/>
              </a:buClr>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062674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14</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marL="342900" indent="-342900">
              <a:spcBef>
                <a:spcPts val="1000"/>
              </a:spcBef>
              <a:spcAft>
                <a:spcPts val="800"/>
              </a:spcAft>
              <a:buClr>
                <a:srgbClr val="3D47A5"/>
              </a:buClr>
              <a:buFont typeface="Wingdings" panose="05000000000000000000" pitchFamily="2" charset="2"/>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dla wskaźnika produktu osobowego, </a:t>
            </a:r>
            <a:r>
              <a:rPr lang="pl-PL" sz="2400" dirty="0">
                <a:solidFill>
                  <a:schemeClr val="accent2">
                    <a:lumMod val="75000"/>
                  </a:schemeClr>
                </a:solidFill>
                <a:latin typeface="IBM Plex Sans" panose="020B0503050203000203" pitchFamily="34" charset="0"/>
                <a:cs typeface="Calibri" panose="020F0502020204030204" pitchFamily="34" charset="0"/>
              </a:rPr>
              <a:t>na potwierdzenie objęcia wsparciem </a:t>
            </a:r>
            <a:r>
              <a:rPr lang="pl-PL" sz="2400" b="1" dirty="0">
                <a:solidFill>
                  <a:schemeClr val="accent2">
                    <a:lumMod val="75000"/>
                  </a:schemeClr>
                </a:solidFill>
                <a:latin typeface="IBM Plex Sans" panose="020B0503050203000203" pitchFamily="34" charset="0"/>
                <a:cs typeface="Calibri" panose="020F0502020204030204" pitchFamily="34" charset="0"/>
              </a:rPr>
              <a:t>należy wskazać dokument, który potwierdzi fakt objęcia wsparciem</a:t>
            </a:r>
            <a:r>
              <a:rPr lang="pl-PL" sz="2400" dirty="0">
                <a:solidFill>
                  <a:schemeClr val="accent2">
                    <a:lumMod val="75000"/>
                  </a:schemeClr>
                </a:solidFill>
                <a:latin typeface="IBM Plex Sans" panose="020B0503050203000203" pitchFamily="34" charset="0"/>
                <a:cs typeface="Calibri" panose="020F0502020204030204" pitchFamily="34" charset="0"/>
              </a:rPr>
              <a:t> (chodzi o faktycznie rozpoczęte wsparcia/pierwszą formę wsparcia), </a:t>
            </a:r>
            <a:r>
              <a:rPr lang="pl-PL" sz="2400" b="1" dirty="0">
                <a:solidFill>
                  <a:schemeClr val="accent2">
                    <a:lumMod val="75000"/>
                  </a:schemeClr>
                </a:solidFill>
                <a:latin typeface="IBM Plex Sans" panose="020B0503050203000203" pitchFamily="34" charset="0"/>
                <a:cs typeface="Calibri" panose="020F0502020204030204" pitchFamily="34" charset="0"/>
              </a:rPr>
              <a:t>dla przykładu lista obecności uczestników danego wsparcia np. szkolenia. </a:t>
            </a:r>
            <a:r>
              <a:rPr lang="pl-PL" sz="2400" b="1" dirty="0">
                <a:solidFill>
                  <a:srgbClr val="FF0000"/>
                </a:solidFill>
                <a:latin typeface="IBM Plex Sans" panose="020B0503050203000203" pitchFamily="34" charset="0"/>
                <a:cs typeface="Calibri" panose="020F0502020204030204" pitchFamily="34" charset="0"/>
              </a:rPr>
              <a:t>Takimi dokumentami NIE są: lista zgłoszonych uczestników, formularze zgłoszeniowe uczestników, umowa z uczestnikiem, umowa z wykonawcą, zapłacona faktura itp.</a:t>
            </a:r>
          </a:p>
          <a:p>
            <a:pPr marL="342900" indent="-342900">
              <a:spcBef>
                <a:spcPts val="1000"/>
              </a:spcBef>
              <a:spcAft>
                <a:spcPts val="800"/>
              </a:spcAft>
              <a:buClr>
                <a:srgbClr val="3D47A5"/>
              </a:buClr>
              <a:buFont typeface="Wingdings" panose="05000000000000000000" pitchFamily="2" charset="2"/>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Uwaga! dla wskaźnika rezultatu „Liczba osób uczestniczących w kształceniu na poziomie wyższym, które nabyły kompetencje lub kwalifikacje dzięki wsparciu EFS+”, </a:t>
            </a:r>
            <a:r>
              <a:rPr lang="pl-PL" sz="2400" b="1" dirty="0">
                <a:solidFill>
                  <a:srgbClr val="FF0000"/>
                </a:solidFill>
                <a:latin typeface="IBM Plex Sans" panose="020B0503050203000203" pitchFamily="34" charset="0"/>
                <a:cs typeface="Calibri" panose="020F0502020204030204" pitchFamily="34" charset="0"/>
              </a:rPr>
              <a:t>nie jest wymagany dyplom ukończenia studiów </a:t>
            </a:r>
            <a:r>
              <a:rPr lang="pl-PL" sz="2400" dirty="0">
                <a:solidFill>
                  <a:schemeClr val="accent2">
                    <a:lumMod val="75000"/>
                  </a:schemeClr>
                </a:solidFill>
                <a:latin typeface="IBM Plex Sans" panose="020B0503050203000203" pitchFamily="34" charset="0"/>
                <a:cs typeface="Calibri" panose="020F0502020204030204" pitchFamily="34" charset="0"/>
              </a:rPr>
              <a:t>(jak to miało miejsce w przypadku analogicznego wskaźnika rezultatu w POWER, dot. studentów objętych programem kształcenia),</a:t>
            </a:r>
          </a:p>
          <a:p>
            <a:pPr marL="342900" indent="-342900">
              <a:lnSpc>
                <a:spcPct val="150000"/>
              </a:lnSpc>
              <a:spcBef>
                <a:spcPts val="1000"/>
              </a:spcBef>
              <a:spcAft>
                <a:spcPts val="800"/>
              </a:spcAft>
              <a:buClr>
                <a:srgbClr val="3D47A5"/>
              </a:buClr>
              <a:buFont typeface="Wingdings" panose="05000000000000000000" pitchFamily="2" charset="2"/>
              <a:buChar cha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lnSpc>
                <a:spcPct val="150000"/>
              </a:lnSpc>
              <a:spcBef>
                <a:spcPts val="1000"/>
              </a:spcBef>
              <a:spcAft>
                <a:spcPts val="800"/>
              </a:spcAft>
              <a:buClr>
                <a:srgbClr val="3D47A5"/>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lnSpc>
                <a:spcPct val="150000"/>
              </a:lnSpc>
              <a:spcBef>
                <a:spcPts val="1000"/>
              </a:spcBef>
              <a:spcAft>
                <a:spcPts val="800"/>
              </a:spcAft>
              <a:buClr>
                <a:srgbClr val="3D47A5"/>
              </a:buClr>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2212582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15</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a:spcBef>
                <a:spcPts val="1000"/>
              </a:spcBef>
              <a:spcAft>
                <a:spcPts val="800"/>
              </a:spcAft>
              <a:buClr>
                <a:srgbClr val="3D47A5"/>
              </a:buClr>
            </a:pPr>
            <a:r>
              <a:rPr lang="pl-PL" sz="2400" b="1" dirty="0">
                <a:solidFill>
                  <a:schemeClr val="accent2">
                    <a:lumMod val="75000"/>
                  </a:schemeClr>
                </a:solidFill>
                <a:latin typeface="IBM Plex Sans" panose="020B0503050203000203" pitchFamily="34" charset="0"/>
                <a:cs typeface="Calibri" panose="020F0502020204030204" pitchFamily="34" charset="0"/>
              </a:rPr>
              <a:t>Ponadto:</a:t>
            </a:r>
          </a:p>
          <a:p>
            <a:pPr marL="342900" lvl="0" indent="-342900">
              <a:spcBef>
                <a:spcPts val="1000"/>
              </a:spcBef>
              <a:spcAft>
                <a:spcPts val="800"/>
              </a:spcAft>
              <a:buFont typeface="Wingdings" panose="05000000000000000000" pitchFamily="2" charset="2"/>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ograniczyć liczbę dokumentów</a:t>
            </a:r>
            <a:r>
              <a:rPr lang="pl-PL" sz="2400" dirty="0">
                <a:solidFill>
                  <a:schemeClr val="accent2">
                    <a:lumMod val="75000"/>
                  </a:schemeClr>
                </a:solidFill>
                <a:latin typeface="IBM Plex Sans" panose="020B0503050203000203" pitchFamily="34" charset="0"/>
                <a:cs typeface="Calibri" panose="020F0502020204030204" pitchFamily="34" charset="0"/>
              </a:rPr>
              <a:t>, np. jeden, dwa dokumenty, wszystkie wskazane przez Beneficjenta dokumenty będą obligatoryjne do potwierdzenia wykazania wskaźnika na etapie rozliczania projektu, </a:t>
            </a:r>
          </a:p>
          <a:p>
            <a:pPr lvl="0">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uwaga!</a:t>
            </a:r>
          </a:p>
          <a:p>
            <a:pPr lvl="0">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Dokumentów wskazanych jako źródło danych do pomiaru wskaźnika nie należy mylić z dokumentami potwierdzającymi kwalifikowalność uczestników.</a:t>
            </a:r>
          </a:p>
          <a:p>
            <a:pPr>
              <a:lnSpc>
                <a:spcPct val="150000"/>
              </a:lnSpc>
              <a:spcBef>
                <a:spcPts val="1000"/>
              </a:spcBef>
              <a:spcAft>
                <a:spcPts val="800"/>
              </a:spcAft>
              <a:buClr>
                <a:srgbClr val="3D47A5"/>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buClr>
                <a:srgbClr val="3D47A5"/>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buClr>
                <a:srgbClr val="3D47A5"/>
              </a:buClr>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978423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16</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marL="0" indent="0">
              <a:lnSpc>
                <a:spcPct val="107000"/>
              </a:lnSpc>
              <a:spcAft>
                <a:spcPts val="800"/>
              </a:spcAf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indent="0">
              <a:lnSpc>
                <a:spcPct val="107000"/>
              </a:lnSpc>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Uczestnika</a:t>
            </a:r>
            <a:r>
              <a:rPr lang="pl-PL" sz="2400" dirty="0">
                <a:solidFill>
                  <a:schemeClr val="accent2">
                    <a:lumMod val="75000"/>
                  </a:schemeClr>
                </a:solidFill>
                <a:latin typeface="IBM Plex Sans" panose="020B0503050203000203" pitchFamily="34" charset="0"/>
                <a:cs typeface="Calibri" panose="020F0502020204030204" pitchFamily="34" charset="0"/>
              </a:rPr>
              <a:t> objętego wsparciem </a:t>
            </a:r>
            <a:r>
              <a:rPr lang="pl-PL" sz="2400" b="1" dirty="0">
                <a:solidFill>
                  <a:schemeClr val="accent2">
                    <a:lumMod val="75000"/>
                  </a:schemeClr>
                </a:solidFill>
                <a:latin typeface="IBM Plex Sans" panose="020B0503050203000203" pitchFamily="34" charset="0"/>
                <a:cs typeface="Calibri" panose="020F0502020204030204" pitchFamily="34" charset="0"/>
              </a:rPr>
              <a:t>należy wykazać tylko raz </a:t>
            </a:r>
            <a:r>
              <a:rPr lang="pl-PL" sz="2400" dirty="0">
                <a:solidFill>
                  <a:schemeClr val="accent2">
                    <a:lumMod val="75000"/>
                  </a:schemeClr>
                </a:solidFill>
                <a:latin typeface="IBM Plex Sans" panose="020B0503050203000203" pitchFamily="34" charset="0"/>
                <a:cs typeface="Calibri" panose="020F0502020204030204" pitchFamily="34" charset="0"/>
              </a:rPr>
              <a:t>w danym wskaźniku.</a:t>
            </a:r>
          </a:p>
          <a:p>
            <a:pPr marL="0" indent="0">
              <a:lnSpc>
                <a:spcPct val="107000"/>
              </a:lnSpc>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Uczestnik</a:t>
            </a:r>
            <a:r>
              <a:rPr lang="pl-PL" sz="2400" dirty="0">
                <a:solidFill>
                  <a:schemeClr val="accent2">
                    <a:lumMod val="75000"/>
                  </a:schemeClr>
                </a:solidFill>
                <a:latin typeface="IBM Plex Sans" panose="020B0503050203000203" pitchFamily="34" charset="0"/>
                <a:cs typeface="Calibri" panose="020F0502020204030204" pitchFamily="34" charset="0"/>
              </a:rPr>
              <a:t> objęty wsparciem </a:t>
            </a:r>
            <a:r>
              <a:rPr lang="pl-PL" sz="2400" b="1" dirty="0">
                <a:solidFill>
                  <a:schemeClr val="accent2">
                    <a:lumMod val="75000"/>
                  </a:schemeClr>
                </a:solidFill>
                <a:latin typeface="IBM Plex Sans" panose="020B0503050203000203" pitchFamily="34" charset="0"/>
                <a:cs typeface="Calibri" panose="020F0502020204030204" pitchFamily="34" charset="0"/>
              </a:rPr>
              <a:t>może być wykazywany w kilku różnych wskaźnikach </a:t>
            </a:r>
            <a:r>
              <a:rPr lang="pl-PL" sz="2400" dirty="0">
                <a:solidFill>
                  <a:schemeClr val="accent2">
                    <a:lumMod val="75000"/>
                  </a:schemeClr>
                </a:solidFill>
                <a:latin typeface="IBM Plex Sans" panose="020B0503050203000203" pitchFamily="34" charset="0"/>
                <a:cs typeface="Calibri" panose="020F0502020204030204" pitchFamily="34" charset="0"/>
              </a:rPr>
              <a:t>(produktu i rezultatu) w projekcie, </a:t>
            </a:r>
            <a:r>
              <a:rPr lang="pl-PL" sz="2400" b="1" dirty="0">
                <a:solidFill>
                  <a:schemeClr val="accent2">
                    <a:lumMod val="75000"/>
                  </a:schemeClr>
                </a:solidFill>
                <a:latin typeface="IBM Plex Sans" panose="020B0503050203000203" pitchFamily="34" charset="0"/>
                <a:cs typeface="Calibri" panose="020F0502020204030204" pitchFamily="34" charset="0"/>
              </a:rPr>
              <a:t>w zależności od jego cech i udzielanej formy wsparcia oraz osiągniętych rezultatów. </a:t>
            </a:r>
          </a:p>
          <a:p>
            <a:pPr marL="0" indent="0">
              <a:lnSpc>
                <a:spcPct val="107000"/>
              </a:lnSpc>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Wartość docelową wskaźników wspólnych odnoszących się do liczby osób należy obligatoryjnie uwzględnić w podziale na kobiety i mężczyzn. </a:t>
            </a:r>
          </a:p>
          <a:p>
            <a:pPr marL="0" indent="0">
              <a:lnSpc>
                <a:spcPct val="107000"/>
              </a:lnSpc>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Za moment rozpoczęcia udziału w projekcie danej osoby – co do zasady – należy przyjąć moment skorzystania z pierwszej formy wsparcia w ramach projektu</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42235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17</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Nabycie kompetencji </a:t>
            </a:r>
            <a:r>
              <a:rPr lang="pl-PL" sz="2400" dirty="0">
                <a:solidFill>
                  <a:schemeClr val="accent2">
                    <a:lumMod val="75000"/>
                  </a:schemeClr>
                </a:solidFill>
                <a:latin typeface="IBM Plex Sans" panose="020B0503050203000203" pitchFamily="34" charset="0"/>
                <a:cs typeface="Calibri" panose="020F0502020204030204" pitchFamily="34" charset="0"/>
              </a:rPr>
              <a:t>przez uczestników projektu należy potwierdzić standardowo w czerech ETAPACH wskazując następujące elementy: </a:t>
            </a:r>
          </a:p>
          <a:p>
            <a:pPr marL="342900" marR="0" lvl="0" indent="-342900" algn="l" defTabSz="914400" rtl="0" eaLnBrk="1" fontAlgn="auto" latinLnBrk="0" hangingPunct="1">
              <a:spcBef>
                <a:spcPts val="1000"/>
              </a:spcBef>
              <a:spcAft>
                <a:spcPts val="800"/>
              </a:spcAft>
              <a:buClr>
                <a:schemeClr val="tx2">
                  <a:lumMod val="50000"/>
                </a:schemeClr>
              </a:buClr>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Zakres</a:t>
            </a:r>
            <a:r>
              <a:rPr lang="pl-PL" sz="2400" dirty="0">
                <a:solidFill>
                  <a:schemeClr val="accent2">
                    <a:lumMod val="75000"/>
                  </a:schemeClr>
                </a:solidFill>
                <a:latin typeface="IBM Plex Sans" panose="020B0503050203000203" pitchFamily="34" charset="0"/>
                <a:cs typeface="Calibri" panose="020F0502020204030204" pitchFamily="34" charset="0"/>
              </a:rPr>
              <a:t>, tj. zdefiniowanie grupy docelowej oraz wybranie zakresu tematycznego</a:t>
            </a:r>
          </a:p>
          <a:p>
            <a:pPr marL="342900" marR="0" lvl="0" indent="-342900" algn="l" defTabSz="914400" rtl="0" eaLnBrk="1" fontAlgn="auto" latinLnBrk="0" hangingPunct="1">
              <a:spcBef>
                <a:spcPts val="1000"/>
              </a:spcBef>
              <a:spcAft>
                <a:spcPts val="800"/>
              </a:spcAft>
              <a:buClr>
                <a:schemeClr val="tx2">
                  <a:lumMod val="50000"/>
                </a:schemeClr>
              </a:buClr>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Wzorzec</a:t>
            </a:r>
            <a:r>
              <a:rPr lang="pl-PL" sz="2400" dirty="0">
                <a:solidFill>
                  <a:schemeClr val="accent2">
                    <a:lumMod val="75000"/>
                  </a:schemeClr>
                </a:solidFill>
                <a:latin typeface="IBM Plex Sans" panose="020B0503050203000203" pitchFamily="34" charset="0"/>
                <a:cs typeface="Calibri" panose="020F0502020204030204" pitchFamily="34" charset="0"/>
              </a:rPr>
              <a:t>, tj. zdefiniowanie standardu wymagań</a:t>
            </a:r>
          </a:p>
          <a:p>
            <a:pPr marL="342900" marR="0" lvl="0" indent="-342900" algn="l" defTabSz="914400" rtl="0" eaLnBrk="1" fontAlgn="auto" latinLnBrk="0" hangingPunct="1">
              <a:spcBef>
                <a:spcPts val="1000"/>
              </a:spcBef>
              <a:spcAft>
                <a:spcPts val="800"/>
              </a:spcAft>
              <a:buClr>
                <a:schemeClr val="tx2">
                  <a:lumMod val="50000"/>
                </a:schemeClr>
              </a:buClr>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Ocenę</a:t>
            </a:r>
            <a:r>
              <a:rPr lang="pl-PL" sz="2400" dirty="0">
                <a:solidFill>
                  <a:schemeClr val="accent2">
                    <a:lumMod val="75000"/>
                  </a:schemeClr>
                </a:solidFill>
                <a:latin typeface="IBM Plex Sans" panose="020B0503050203000203" pitchFamily="34" charset="0"/>
                <a:cs typeface="Calibri" panose="020F0502020204030204" pitchFamily="34" charset="0"/>
              </a:rPr>
              <a:t>, tj. przedstawienie sposobu przeprowadzenia weryfikacji na podstawie standardu wymagań</a:t>
            </a:r>
          </a:p>
          <a:p>
            <a:pPr marL="342900" marR="0" lvl="0" indent="-342900" algn="l" defTabSz="914400" rtl="0" eaLnBrk="1" fontAlgn="auto" latinLnBrk="0" hangingPunct="1">
              <a:spcBef>
                <a:spcPts val="1000"/>
              </a:spcBef>
              <a:spcAft>
                <a:spcPts val="800"/>
              </a:spcAft>
              <a:buClr>
                <a:schemeClr val="tx2">
                  <a:lumMod val="50000"/>
                </a:schemeClr>
              </a:buClr>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Porównanie,</a:t>
            </a:r>
            <a:r>
              <a:rPr lang="pl-PL" sz="2400" dirty="0">
                <a:solidFill>
                  <a:schemeClr val="accent2">
                    <a:lumMod val="75000"/>
                  </a:schemeClr>
                </a:solidFill>
                <a:latin typeface="IBM Plex Sans" panose="020B0503050203000203" pitchFamily="34" charset="0"/>
                <a:cs typeface="Calibri" panose="020F0502020204030204" pitchFamily="34" charset="0"/>
              </a:rPr>
              <a:t> tj. wskazanie sposobu porównania uzyskanych wyników z przyjętymi wymaganiami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po zakończeniu wsparcia udzielanego danej osobie (np. uzyskanie certyfikatu)</a:t>
            </a:r>
          </a:p>
          <a:p>
            <a:pPr lvl="0" defTabSz="914400">
              <a:lnSpc>
                <a:spcPct val="107000"/>
              </a:lnSpc>
              <a:spcBef>
                <a:spcPts val="2400"/>
              </a:spcBef>
              <a:spcAft>
                <a:spcPts val="800"/>
              </a:spcAft>
              <a:buClr>
                <a:srgbClr val="000000"/>
              </a:buClr>
              <a:defRPr/>
            </a:pPr>
            <a:r>
              <a:rPr lang="pl-PL" sz="2400" b="1" dirty="0">
                <a:solidFill>
                  <a:schemeClr val="accent2">
                    <a:lumMod val="75000"/>
                  </a:schemeClr>
                </a:solidFill>
                <a:latin typeface="IBM Plex Sans" panose="020B0503050203000203" pitchFamily="34" charset="0"/>
                <a:cs typeface="Calibri" panose="020F0502020204030204" pitchFamily="34" charset="0"/>
              </a:rPr>
              <a:t>Nabycie kwalifikacji </a:t>
            </a:r>
            <a:r>
              <a:rPr lang="pl-PL" sz="2400" dirty="0">
                <a:solidFill>
                  <a:schemeClr val="accent2">
                    <a:lumMod val="75000"/>
                  </a:schemeClr>
                </a:solidFill>
                <a:latin typeface="IBM Plex Sans" panose="020B0503050203000203" pitchFamily="34" charset="0"/>
                <a:cs typeface="Calibri" panose="020F0502020204030204" pitchFamily="34" charset="0"/>
              </a:rPr>
              <a:t>potwierdza formalny proces walidacji, prowadzony przez podmioty uprawnione, z ustalonym systemem walidacji i certyfikacji </a:t>
            </a:r>
          </a:p>
        </p:txBody>
      </p:sp>
    </p:spTree>
    <p:extLst>
      <p:ext uri="{BB962C8B-B14F-4D97-AF65-F5344CB8AC3E}">
        <p14:creationId xmlns:p14="http://schemas.microsoft.com/office/powerpoint/2010/main" val="10635539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18</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zadania – opis i uzasadnienie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0"/>
            <a:ext cx="13870475" cy="4974669"/>
          </a:xfrm>
          <a:prstGeom prst="rect">
            <a:avLst/>
          </a:prstGeom>
        </p:spPr>
        <p:txBody>
          <a:bodyPr lIns="0" tIns="0" rIns="0" bIns="0">
            <a:noAutofit/>
          </a:bodyPr>
          <a:lstStyle/>
          <a:p>
            <a:pPr marR="0" lvl="0" algn="l" defTabSz="914400" rtl="0" eaLnBrk="1" fontAlgn="auto" latinLnBrk="0" hangingPunct="1">
              <a:lnSpc>
                <a:spcPct val="107000"/>
              </a:lnSpc>
              <a:spcBef>
                <a:spcPts val="1000"/>
              </a:spcBef>
              <a:spcAft>
                <a:spcPts val="800"/>
              </a:spcAft>
              <a:buClr>
                <a:srgbClr val="3D47A5"/>
              </a:buClr>
              <a:buSzTx/>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Zadania</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powinny zostać tak zaplanowane, aby osiągnąć założone wcześniej wskaźniki;</a:t>
            </a:r>
          </a:p>
          <a:p>
            <a:pPr marL="342900" marR="0" lvl="0" indent="-342900" algn="l" defTabSz="914400" rtl="0" eaLnBrk="1" fontAlgn="auto" latinLnBrk="0" hangingPunct="1">
              <a:lnSpc>
                <a:spcPct val="100000"/>
              </a:lnSpc>
              <a:spcBef>
                <a:spcPts val="1000"/>
              </a:spcBef>
              <a:spcAft>
                <a:spcPts val="6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być logicznie powiązane z określonym celem projektu i prowadzić do jego osiągnięcia;</a:t>
            </a:r>
          </a:p>
          <a:p>
            <a:pPr marL="342900" marR="0" lvl="0" indent="-342900" algn="l" defTabSz="914400" rtl="0" eaLnBrk="1" fontAlgn="auto" latinLnBrk="0" hangingPunct="1">
              <a:lnSpc>
                <a:spcPct val="100000"/>
              </a:lnSpc>
              <a:spcBef>
                <a:spcPts val="1000"/>
              </a:spcBef>
              <a:spcAft>
                <a:spcPts val="6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szczegółowo opisane, tj. wskazywać planowany sposób i uzasadnienie potrzeby jego realizacji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z punktu widzenia potrzeb grupy docelowej, uwzględniać informację o osobach odpowiedzialnych za ich realizację;</a:t>
            </a:r>
          </a:p>
          <a:p>
            <a:pPr marL="342900" marR="0" lvl="0" indent="-342900" algn="l" defTabSz="914400" rtl="0" eaLnBrk="1" fontAlgn="auto" latinLnBrk="0" hangingPunct="1">
              <a:lnSpc>
                <a:spcPct val="100000"/>
              </a:lnSpc>
              <a:spcBef>
                <a:spcPts val="1000"/>
              </a:spcBef>
              <a:spcAft>
                <a:spcPts val="6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opisywać sposób, w jaki będą organizowane zajęcia/szkolenia (np. ramowy opis programu, liczba edycji/semestrów, liczba osób/grup, terminy realizacji, kadra zaangażowana itp.).</a:t>
            </a:r>
          </a:p>
          <a:p>
            <a:pPr marR="0" lvl="0" algn="l" defTabSz="914400" rtl="0" eaLnBrk="1" fontAlgn="auto" latinLnBrk="0" hangingPunct="1">
              <a:lnSpc>
                <a:spcPct val="100000"/>
              </a:lnSpc>
              <a:spcBef>
                <a:spcPts val="1000"/>
              </a:spcBef>
              <a:spcAft>
                <a:spcPts val="600"/>
              </a:spcAft>
              <a:buClr>
                <a:srgbClr val="3D47A5"/>
              </a:buClr>
              <a:buSzTx/>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Opis kadry zaangażowanej w realizację zadań merytorycznych możliwy jest w sekcji Potencjał do realizacji projektu.</a:t>
            </a:r>
          </a:p>
        </p:txBody>
      </p:sp>
    </p:spTree>
    <p:extLst>
      <p:ext uri="{BB962C8B-B14F-4D97-AF65-F5344CB8AC3E}">
        <p14:creationId xmlns:p14="http://schemas.microsoft.com/office/powerpoint/2010/main" val="37049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19</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zadania – opis i uzasadnienie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0"/>
            <a:ext cx="14116659" cy="4974669"/>
          </a:xfrm>
          <a:prstGeom prst="rect">
            <a:avLst/>
          </a:prstGeom>
        </p:spPr>
        <p:txBody>
          <a:bodyPr lIns="0" tIns="0" rIns="0" bIns="0">
            <a:noAutofit/>
          </a:bodyPr>
          <a:lstStyle/>
          <a:p>
            <a:pPr marR="0" lvl="0" algn="l" defTabSz="914400" rtl="0" eaLnBrk="1" fontAlgn="auto" latinLnBrk="0" hangingPunct="1">
              <a:lnSpc>
                <a:spcPct val="107000"/>
              </a:lnSpc>
              <a:spcBef>
                <a:spcPts val="1000"/>
              </a:spcBef>
              <a:spcAft>
                <a:spcPts val="800"/>
              </a:spcAft>
              <a:buClr>
                <a:srgbClr val="3D47A5"/>
              </a:buClr>
              <a:buSzTx/>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Ponadto opis zadań powinien zawierać:</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informację o działaniach na rzecz realizacji zasady równości szans i niedyskryminacji, w tym dostępności dla osób z niepełnosprawnościami;</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zawierać opis oraz </a:t>
            </a:r>
            <a:r>
              <a:rPr lang="pl-PL" sz="2400" b="1" dirty="0">
                <a:solidFill>
                  <a:schemeClr val="accent2">
                    <a:lumMod val="75000"/>
                  </a:schemeClr>
                </a:solidFill>
                <a:latin typeface="IBM Plex Sans" panose="020B0503050203000203" pitchFamily="34" charset="0"/>
                <a:cs typeface="Calibri" panose="020F0502020204030204" pitchFamily="34" charset="0"/>
              </a:rPr>
              <a:t>sposób prowadzenia rekrutacji </a:t>
            </a:r>
            <a:r>
              <a:rPr lang="pl-PL" sz="2400" dirty="0">
                <a:solidFill>
                  <a:schemeClr val="accent2">
                    <a:lumMod val="75000"/>
                  </a:schemeClr>
                </a:solidFill>
                <a:latin typeface="IBM Plex Sans" panose="020B0503050203000203" pitchFamily="34" charset="0"/>
                <a:cs typeface="Calibri" panose="020F0502020204030204" pitchFamily="34" charset="0"/>
              </a:rPr>
              <a:t>pod kątem przestrzegania ww. zasad równościowych;</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informacje dotyczące tego, </a:t>
            </a:r>
            <a:r>
              <a:rPr lang="pl-PL" sz="2400" b="1" dirty="0">
                <a:solidFill>
                  <a:schemeClr val="accent2">
                    <a:lumMod val="75000"/>
                  </a:schemeClr>
                </a:solidFill>
                <a:latin typeface="IBM Plex Sans" panose="020B0503050203000203" pitchFamily="34" charset="0"/>
                <a:cs typeface="Calibri" panose="020F0502020204030204" pitchFamily="34" charset="0"/>
              </a:rPr>
              <a:t>w jaki sposób i w jakim okresie zostanie zachowana zostanie trwałość rezultatów projektu;</a:t>
            </a:r>
          </a:p>
          <a:p>
            <a:pPr marR="0" lvl="0" algn="l" defTabSz="914400" rtl="0" eaLnBrk="1" fontAlgn="auto" latinLnBrk="0" hangingPunct="1">
              <a:lnSpc>
                <a:spcPct val="107000"/>
              </a:lnSpc>
              <a:spcBef>
                <a:spcPts val="1000"/>
              </a:spcBef>
              <a:spcAft>
                <a:spcPts val="800"/>
              </a:spcAft>
              <a:buClr>
                <a:srgbClr val="3D47A5"/>
              </a:buClr>
              <a:buSzTx/>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Zadania określane we wniosku o dofinansowanie powinny być spójne i logicznie powiązane między sobą oraz z innymi elementami wniosku.</a:t>
            </a:r>
          </a:p>
        </p:txBody>
      </p:sp>
    </p:spTree>
    <p:extLst>
      <p:ext uri="{BB962C8B-B14F-4D97-AF65-F5344CB8AC3E}">
        <p14:creationId xmlns:p14="http://schemas.microsoft.com/office/powerpoint/2010/main" val="12946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składanie wniosków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Wnioski o dofinansowanie są składane wyłącznie w formie dokumentu elektronicznego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za pośrednictwem systemu obsługi wniosków aplikacyjnych SOWA EFS: </a:t>
            </a:r>
            <a:r>
              <a:rPr lang="pl-PL" sz="2400" b="1" dirty="0">
                <a:solidFill>
                  <a:schemeClr val="accent2">
                    <a:lumMod val="75000"/>
                  </a:schemeClr>
                </a:solidFill>
                <a:latin typeface="IBM Plex Sans" panose="020B0503050203000203" pitchFamily="34" charset="0"/>
                <a:cs typeface="Calibri" panose="020F0502020204030204" pitchFamily="34" charset="0"/>
              </a:rPr>
              <a:t>https://sowa2021.efs.gov.pl/</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400" dirty="0">
                <a:solidFill>
                  <a:schemeClr val="accent2">
                    <a:lumMod val="75000"/>
                  </a:schemeClr>
                </a:solidFill>
                <a:latin typeface="IBM Plex Sans" panose="020B0503050203000203" pitchFamily="34" charset="0"/>
                <a:cs typeface="Calibri" panose="020F0502020204030204" pitchFamily="34" charset="0"/>
              </a:rPr>
              <a:t>nie jest wymagane jego uprzednie podpisanie kwalifikowanym certyfikatem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lub profilem zaufanym </a:t>
            </a:r>
            <a:r>
              <a:rPr lang="pl-PL" sz="2400" dirty="0" err="1">
                <a:solidFill>
                  <a:schemeClr val="accent2">
                    <a:lumMod val="75000"/>
                  </a:schemeClr>
                </a:solidFill>
                <a:latin typeface="IBM Plex Sans" panose="020B0503050203000203" pitchFamily="34" charset="0"/>
                <a:cs typeface="Calibri" panose="020F0502020204030204" pitchFamily="34" charset="0"/>
              </a:rPr>
              <a:t>ePUAP</a:t>
            </a:r>
            <a:r>
              <a:rPr lang="pl-PL" sz="2400" dirty="0">
                <a:solidFill>
                  <a:schemeClr val="accent2">
                    <a:lumMod val="75000"/>
                  </a:schemeClr>
                </a:solidFill>
                <a:latin typeface="IBM Plex Sans" panose="020B0503050203000203" pitchFamily="34" charset="0"/>
                <a:cs typeface="Calibri" panose="020F0502020204030204" pitchFamily="34" charset="0"/>
              </a:rPr>
              <a:t>,</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400" dirty="0">
                <a:solidFill>
                  <a:schemeClr val="accent2">
                    <a:lumMod val="75000"/>
                  </a:schemeClr>
                </a:solidFill>
                <a:latin typeface="IBM Plex Sans" panose="020B0503050203000203" pitchFamily="34" charset="0"/>
                <a:cs typeface="Calibri" panose="020F0502020204030204" pitchFamily="34" charset="0"/>
              </a:rPr>
              <a:t>nie jest również wymagane przesyłanie do IOK podpisanej wersji papierowej wniosku. </a:t>
            </a:r>
          </a:p>
          <a:p>
            <a:pPr algn="ctr" defTabSz="590014">
              <a:spcBef>
                <a:spcPts val="18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Wnioskodawca w ramach przedmiotowego naboru może złożyć TYLKO jeden wniosek</a:t>
            </a:r>
            <a:r>
              <a:rPr lang="pl-PL" sz="2400" dirty="0">
                <a:solidFill>
                  <a:schemeClr val="accent2">
                    <a:lumMod val="75000"/>
                  </a:schemeClr>
                </a:solidFill>
                <a:latin typeface="IBM Plex Sans" panose="020B0503050203000203" pitchFamily="34" charset="0"/>
                <a:cs typeface="Calibri" panose="020F0502020204030204" pitchFamily="34" charset="0"/>
              </a:rPr>
              <a:t>.</a:t>
            </a: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5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20</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zadania – opis i uzasadnienie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0"/>
            <a:ext cx="14116659" cy="4974669"/>
          </a:xfrm>
          <a:prstGeom prst="rect">
            <a:avLst/>
          </a:prstGeom>
        </p:spPr>
        <p:txBody>
          <a:bodyPr lIns="0" tIns="0" rIns="0" bIns="0">
            <a:noAutofit/>
          </a:bodyPr>
          <a:lstStyle/>
          <a:p>
            <a:pPr marR="0" lvl="0" algn="l" defTabSz="914400" rtl="0" eaLnBrk="1" fontAlgn="auto" latinLnBrk="0" hangingPunct="1">
              <a:lnSpc>
                <a:spcPct val="107000"/>
              </a:lnSpc>
              <a:spcBef>
                <a:spcPts val="1000"/>
              </a:spcBef>
              <a:spcAft>
                <a:spcPts val="800"/>
              </a:spcAft>
              <a:buClr>
                <a:srgbClr val="3D47A5"/>
              </a:buClr>
              <a:buSzTx/>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W przypadku projektu partnerskiego dodatkowo opis powinien zawierać:</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uzasadnienie wyboru partnerów do realizacji poszczególnych zadań;</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przypisanie partnerów do kosztów wraz z uzasadnieniem zadań, </a:t>
            </a:r>
            <a:r>
              <a:rPr lang="pl-PL" sz="2400" dirty="0">
                <a:solidFill>
                  <a:schemeClr val="accent2">
                    <a:lumMod val="75000"/>
                  </a:schemeClr>
                </a:solidFill>
                <a:latin typeface="IBM Plex Sans" panose="020B0503050203000203" pitchFamily="34" charset="0"/>
                <a:cs typeface="Calibri" panose="020F0502020204030204" pitchFamily="34" charset="0"/>
              </a:rPr>
              <a:t>za których wykonanie będą oni odpowiedzialni w ramach projektu;</a:t>
            </a:r>
          </a:p>
          <a:p>
            <a:pPr marL="342900" marR="0" lvl="0" indent="-34290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opis roli partnerów, w tym podział obowiązków, uprawnień i odpowiedzialności wnioskodawcy i partnerów w realizacji projektu.</a:t>
            </a:r>
          </a:p>
        </p:txBody>
      </p:sp>
    </p:spTree>
    <p:extLst>
      <p:ext uri="{BB962C8B-B14F-4D97-AF65-F5344CB8AC3E}">
        <p14:creationId xmlns:p14="http://schemas.microsoft.com/office/powerpoint/2010/main" val="42246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21</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zadania</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0"/>
            <a:ext cx="14116659" cy="4974669"/>
          </a:xfrm>
          <a:prstGeom prst="rect">
            <a:avLst/>
          </a:prstGeom>
        </p:spPr>
        <p:txBody>
          <a:bodyPr lIns="0" tIns="0" rIns="0" bIns="0">
            <a:noAutofit/>
          </a:bodyPr>
          <a:lstStyle/>
          <a:p>
            <a:pPr marL="0" indent="0">
              <a:buClr>
                <a:schemeClr val="tx1"/>
              </a:buClr>
              <a:buNone/>
            </a:pPr>
            <a:r>
              <a:rPr lang="pl-PL" sz="2400" b="1" dirty="0">
                <a:solidFill>
                  <a:schemeClr val="accent2">
                    <a:lumMod val="75000"/>
                  </a:schemeClr>
                </a:solidFill>
                <a:latin typeface="IBM Plex Sans" panose="020B0503050203000203" pitchFamily="34" charset="0"/>
                <a:cs typeface="Calibri" panose="020F0502020204030204" pitchFamily="34" charset="0"/>
              </a:rPr>
              <a:t>Uwaga:</a:t>
            </a:r>
          </a:p>
          <a:p>
            <a:pPr marL="0" indent="0">
              <a:buClr>
                <a:schemeClr val="tx1"/>
              </a:buClr>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indent="0">
              <a:buClr>
                <a:schemeClr val="tx1"/>
              </a:buClr>
              <a:buNone/>
            </a:pPr>
            <a:r>
              <a:rPr lang="pl-PL" sz="2400" b="1" dirty="0">
                <a:solidFill>
                  <a:schemeClr val="accent2">
                    <a:lumMod val="75000"/>
                  </a:schemeClr>
                </a:solidFill>
                <a:latin typeface="IBM Plex Sans" panose="020B0503050203000203" pitchFamily="34" charset="0"/>
                <a:cs typeface="Calibri" panose="020F0502020204030204" pitchFamily="34" charset="0"/>
              </a:rPr>
              <a:t>Koszty pośrednie stanowią odrębne zadanie, zatem ostatnim zadaniem we wniosku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o dofinansowanie powinny być koszty pośrednie</a:t>
            </a:r>
            <a:r>
              <a:rPr lang="pl-PL" sz="2400" dirty="0">
                <a:solidFill>
                  <a:schemeClr val="accent2">
                    <a:lumMod val="75000"/>
                  </a:schemeClr>
                </a:solidFill>
                <a:latin typeface="IBM Plex Sans" panose="020B0503050203000203" pitchFamily="34" charset="0"/>
                <a:cs typeface="Calibri" panose="020F0502020204030204" pitchFamily="34" charset="0"/>
              </a:rPr>
              <a:t>. </a:t>
            </a:r>
          </a:p>
          <a:p>
            <a:pPr marL="0" indent="0">
              <a:buClr>
                <a:schemeClr val="tx1"/>
              </a:buClr>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buClr>
                <a:schemeClr val="tx1"/>
              </a:buClr>
              <a:buNone/>
            </a:pPr>
            <a:r>
              <a:rPr lang="pl-PL" sz="2400" dirty="0">
                <a:solidFill>
                  <a:schemeClr val="accent2">
                    <a:lumMod val="75000"/>
                  </a:schemeClr>
                </a:solidFill>
                <a:latin typeface="IBM Plex Sans" panose="020B0503050203000203" pitchFamily="34" charset="0"/>
                <a:cs typeface="Calibri" panose="020F0502020204030204" pitchFamily="34" charset="0"/>
              </a:rPr>
              <a:t>Ze względu na sposób wyliczenia kosztów pośrednich, zaleca się uzupełnienie tego zadania na końcu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  po dodaniu pozostałych elementów budżetu. </a:t>
            </a:r>
          </a:p>
          <a:p>
            <a:pPr marL="0" indent="0">
              <a:buClr>
                <a:schemeClr val="tx1"/>
              </a:buClr>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buClr>
                <a:schemeClr val="tx1"/>
              </a:buClr>
              <a:buNone/>
            </a:pPr>
            <a:r>
              <a:rPr lang="pl-PL" sz="2400" dirty="0">
                <a:solidFill>
                  <a:schemeClr val="accent2">
                    <a:lumMod val="75000"/>
                  </a:schemeClr>
                </a:solidFill>
                <a:latin typeface="IBM Plex Sans" panose="020B0503050203000203" pitchFamily="34" charset="0"/>
                <a:cs typeface="Calibri" panose="020F0502020204030204" pitchFamily="34" charset="0"/>
              </a:rPr>
              <a:t>Koszty pośrednie w projektach EFS+ rozliczane są w oparciu o stawkę ryczałtową określaną zgodnie z zapisami Wytycznych kwalifikowalności wydatków</a:t>
            </a:r>
          </a:p>
        </p:txBody>
      </p:sp>
    </p:spTree>
    <p:extLst>
      <p:ext uri="{BB962C8B-B14F-4D97-AF65-F5344CB8AC3E}">
        <p14:creationId xmlns:p14="http://schemas.microsoft.com/office/powerpoint/2010/main" val="343247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doświadczenie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0"/>
            <a:ext cx="13870475" cy="4974669"/>
          </a:xfrm>
          <a:prstGeom prst="rect">
            <a:avLst/>
          </a:prstGeom>
        </p:spPr>
        <p:txBody>
          <a:bodyPr lIns="0" tIns="0" rIns="0" bIns="0">
            <a:no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Doświadczenie wnioskodawcy i partnerów rozpatrywane jest w kontekście dotychczasowej działalności w trzech aspektach łącznie:</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342900" marR="0" lvl="0" indent="-342900" algn="just"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w obszarze, w którym udzielane będzie wsparcie </a:t>
            </a:r>
            <a:r>
              <a:rPr lang="pl-PL" sz="2400" dirty="0">
                <a:solidFill>
                  <a:schemeClr val="accent2">
                    <a:lumMod val="75000"/>
                  </a:schemeClr>
                </a:solidFill>
                <a:latin typeface="IBM Plex Sans" panose="020B0503050203000203" pitchFamily="34" charset="0"/>
                <a:cs typeface="Calibri" panose="020F0502020204030204" pitchFamily="34" charset="0"/>
              </a:rPr>
              <a:t>przewidziane w ramach projektu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szczególności Wnioskodawca powinien wykazać jak planowany projekt wpisuje się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działalność statutową i udowodnić, że związek w tym zakresie występuje),</a:t>
            </a:r>
          </a:p>
          <a:p>
            <a:pPr marL="342900" marR="0" lvl="0" indent="-342900" algn="just"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na rzecz grupy docelowej, </a:t>
            </a:r>
            <a:r>
              <a:rPr lang="pl-PL" sz="2400" dirty="0">
                <a:solidFill>
                  <a:schemeClr val="accent2">
                    <a:lumMod val="75000"/>
                  </a:schemeClr>
                </a:solidFill>
                <a:latin typeface="IBM Plex Sans" panose="020B0503050203000203" pitchFamily="34" charset="0"/>
                <a:cs typeface="Calibri" panose="020F0502020204030204" pitchFamily="34" charset="0"/>
              </a:rPr>
              <a:t>do której kierowane będzie wsparcie przewidziane  w ramach projektu,</a:t>
            </a:r>
          </a:p>
          <a:p>
            <a:pPr marL="342900" marR="0" lvl="0" indent="-342900" algn="just"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na określonym terytorium</a:t>
            </a:r>
            <a:r>
              <a:rPr lang="pl-PL" sz="2400" dirty="0">
                <a:solidFill>
                  <a:schemeClr val="accent2">
                    <a:lumMod val="75000"/>
                  </a:schemeClr>
                </a:solidFill>
                <a:latin typeface="IBM Plex Sans" panose="020B0503050203000203" pitchFamily="34" charset="0"/>
                <a:cs typeface="Calibri" panose="020F0502020204030204" pitchFamily="34" charset="0"/>
              </a:rPr>
              <a:t>, którego dotyczyć będzie realizacja projektu.</a:t>
            </a:r>
          </a:p>
        </p:txBody>
      </p:sp>
    </p:spTree>
    <p:extLst>
      <p:ext uri="{BB962C8B-B14F-4D97-AF65-F5344CB8AC3E}">
        <p14:creationId xmlns:p14="http://schemas.microsoft.com/office/powerpoint/2010/main" val="98507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8" y="2258470"/>
            <a:ext cx="13681340" cy="4974669"/>
          </a:xfrm>
          <a:prstGeom prst="rect">
            <a:avLst/>
          </a:prstGeom>
        </p:spPr>
        <p:txBody>
          <a:bodyPr lIns="0" tIns="0" rIns="0" bIns="0">
            <a:noAutofit/>
          </a:bodyPr>
          <a:lstStyle/>
          <a:p>
            <a:pPr marL="144000">
              <a:spcBef>
                <a:spcPts val="1000"/>
              </a:spcBef>
              <a:spcAft>
                <a:spcPts val="800"/>
              </a:spcAft>
            </a:pPr>
            <a:r>
              <a:rPr lang="pl-PL" sz="2400" dirty="0">
                <a:solidFill>
                  <a:schemeClr val="accent2">
                    <a:lumMod val="75000"/>
                  </a:schemeClr>
                </a:solidFill>
                <a:latin typeface="IBM Plex Sans" panose="020B0503050203000203" pitchFamily="34" charset="0"/>
                <a:cs typeface="Calibri" panose="020F0502020204030204" pitchFamily="34" charset="0"/>
              </a:rPr>
              <a:t>We wniosku należy zawrzeć informacje pozwalające zidentyfikować wskazywane przedsięwzięcie,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tj. </a:t>
            </a:r>
            <a:r>
              <a:rPr lang="pl-PL" sz="2400" b="1" dirty="0">
                <a:solidFill>
                  <a:schemeClr val="accent2">
                    <a:lumMod val="75000"/>
                  </a:schemeClr>
                </a:solidFill>
                <a:latin typeface="IBM Plex Sans" panose="020B0503050203000203" pitchFamily="34" charset="0"/>
                <a:cs typeface="Calibri" panose="020F0502020204030204" pitchFamily="34" charset="0"/>
              </a:rPr>
              <a:t>dokładny numer i tytuł przedsięwzięcia / projektu realizowanego przez Wnioskodawcę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 </a:t>
            </a:r>
            <a:r>
              <a:rPr lang="pl-PL" sz="2400" dirty="0">
                <a:solidFill>
                  <a:schemeClr val="accent2">
                    <a:lumMod val="75000"/>
                  </a:schemeClr>
                </a:solidFill>
                <a:latin typeface="IBM Plex Sans" panose="020B0503050203000203" pitchFamily="34" charset="0"/>
                <a:cs typeface="Calibri" panose="020F0502020204030204" pitchFamily="34" charset="0"/>
              </a:rPr>
              <a:t>nie tylko ze środków unijnych. </a:t>
            </a:r>
            <a:r>
              <a:rPr lang="pl-PL" sz="2400" b="1" dirty="0">
                <a:solidFill>
                  <a:schemeClr val="accent2">
                    <a:lumMod val="75000"/>
                  </a:schemeClr>
                </a:solidFill>
                <a:latin typeface="IBM Plex Sans" panose="020B0503050203000203" pitchFamily="34" charset="0"/>
                <a:cs typeface="Calibri" panose="020F0502020204030204" pitchFamily="34" charset="0"/>
              </a:rPr>
              <a:t>Opis powinien potwierdzać, że zrealizowane działania są związane z tematyką konkursu</a:t>
            </a:r>
            <a:r>
              <a:rPr lang="pl-PL" sz="2400" dirty="0">
                <a:solidFill>
                  <a:schemeClr val="accent2">
                    <a:lumMod val="75000"/>
                  </a:schemeClr>
                </a:solidFill>
                <a:latin typeface="IBM Plex Sans" panose="020B0503050203000203" pitchFamily="34" charset="0"/>
                <a:cs typeface="Calibri" panose="020F0502020204030204" pitchFamily="34" charset="0"/>
              </a:rPr>
              <a:t>, w ramach którego wnioskodawca aplikuje.</a:t>
            </a:r>
          </a:p>
          <a:p>
            <a:pPr marL="144000">
              <a:spcBef>
                <a:spcPts val="1000"/>
              </a:spcBef>
              <a:spcAft>
                <a:spcPts val="800"/>
              </a:spcAft>
            </a:pPr>
            <a:r>
              <a:rPr lang="pl-PL" sz="2400" dirty="0">
                <a:solidFill>
                  <a:schemeClr val="accent2">
                    <a:lumMod val="75000"/>
                  </a:schemeClr>
                </a:solidFill>
                <a:latin typeface="IBM Plex Sans" panose="020B0503050203000203" pitchFamily="34" charset="0"/>
                <a:cs typeface="Calibri" panose="020F0502020204030204" pitchFamily="34" charset="0"/>
              </a:rPr>
              <a:t>Należy opisać efekty dotychczas zrealizowanych przez siebie i partnerów projektów (jeśli dotyczy) na rzecz społeczności oraz podjętej współpracy z innymi organizacjami / instytucjami publicznymi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w okresie ostatnich trzech lat </a:t>
            </a:r>
            <a:r>
              <a:rPr lang="pl-PL" sz="2400" dirty="0">
                <a:solidFill>
                  <a:schemeClr val="accent2">
                    <a:lumMod val="75000"/>
                  </a:schemeClr>
                </a:solidFill>
                <a:latin typeface="IBM Plex Sans" panose="020B0503050203000203" pitchFamily="34" charset="0"/>
                <a:cs typeface="Calibri" panose="020F0502020204030204" pitchFamily="34" charset="0"/>
              </a:rPr>
              <a:t>w stosunku do roku, w którym składany jest wniosek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o dofinansowanie.</a:t>
            </a:r>
          </a:p>
        </p:txBody>
      </p:sp>
    </p:spTree>
    <p:extLst>
      <p:ext uri="{BB962C8B-B14F-4D97-AF65-F5344CB8AC3E}">
        <p14:creationId xmlns:p14="http://schemas.microsoft.com/office/powerpoint/2010/main" val="368857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24</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zarządzanie projektem</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106069"/>
            <a:ext cx="13577400" cy="5595346"/>
          </a:xfrm>
          <a:prstGeom prst="rect">
            <a:avLst/>
          </a:prstGeom>
        </p:spPr>
        <p:txBody>
          <a:bodyPr lIns="0" tIns="0" rIns="0" bIns="0">
            <a:noAutofit/>
          </a:bodyPr>
          <a:lstStyle/>
          <a:p>
            <a:pPr marL="0" indent="0">
              <a:buNone/>
            </a:pPr>
            <a:r>
              <a:rPr lang="pl-PL" sz="2400" dirty="0">
                <a:solidFill>
                  <a:schemeClr val="accent2">
                    <a:lumMod val="75000"/>
                  </a:schemeClr>
                </a:solidFill>
                <a:latin typeface="IBM Plex Sans" panose="020B0503050203000203" pitchFamily="34" charset="0"/>
                <a:cs typeface="Calibri" panose="020F0502020204030204" pitchFamily="34" charset="0"/>
              </a:rPr>
              <a:t>W tej części wniosku należy przedstawić:</a:t>
            </a:r>
          </a:p>
          <a:p>
            <a:pPr marL="0" indent="0">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spcAft>
                <a:spcPts val="600"/>
              </a:spcAft>
              <a:buFont typeface="Wingdings" panose="05000000000000000000" pitchFamily="2" charset="2"/>
              <a:buChar char="Ø"/>
            </a:pPr>
            <a:r>
              <a:rPr lang="pl-PL" sz="2400" b="1" dirty="0">
                <a:solidFill>
                  <a:schemeClr val="accent2">
                    <a:lumMod val="75000"/>
                  </a:schemeClr>
                </a:solidFill>
                <a:latin typeface="IBM Plex Sans" panose="020B0503050203000203" pitchFamily="34" charset="0"/>
                <a:cs typeface="Calibri" panose="020F0502020204030204" pitchFamily="34" charset="0"/>
              </a:rPr>
              <a:t>kluczowe stanowiska i ich rolę </a:t>
            </a:r>
            <a:r>
              <a:rPr lang="pl-PL" sz="2400" dirty="0">
                <a:solidFill>
                  <a:schemeClr val="accent2">
                    <a:lumMod val="75000"/>
                  </a:schemeClr>
                </a:solidFill>
                <a:latin typeface="IBM Plex Sans" panose="020B0503050203000203" pitchFamily="34" charset="0"/>
                <a:cs typeface="Calibri" panose="020F0502020204030204" pitchFamily="34" charset="0"/>
              </a:rPr>
              <a:t>(zakres zadań wykonywanych przez poszczególne osoby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wraz z uzasadnieniem odnośnie racjonalności ich zaangażowania) w projekcie;</a:t>
            </a:r>
          </a:p>
          <a:p>
            <a:pPr marL="342900" indent="-342900">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wzajemne </a:t>
            </a:r>
            <a:r>
              <a:rPr lang="pl-PL" sz="2400" b="1" dirty="0">
                <a:solidFill>
                  <a:schemeClr val="accent2">
                    <a:lumMod val="75000"/>
                  </a:schemeClr>
                </a:solidFill>
                <a:latin typeface="IBM Plex Sans" panose="020B0503050203000203" pitchFamily="34" charset="0"/>
                <a:cs typeface="Calibri" panose="020F0502020204030204" pitchFamily="34" charset="0"/>
              </a:rPr>
              <a:t>powiązania osób </a:t>
            </a:r>
            <a:r>
              <a:rPr lang="pl-PL" sz="2400" dirty="0">
                <a:solidFill>
                  <a:schemeClr val="accent2">
                    <a:lumMod val="75000"/>
                  </a:schemeClr>
                </a:solidFill>
                <a:latin typeface="IBM Plex Sans" panose="020B0503050203000203" pitchFamily="34" charset="0"/>
                <a:cs typeface="Calibri" panose="020F0502020204030204" pitchFamily="34" charset="0"/>
              </a:rPr>
              <a:t>na poszczególnych stanowiskach projektu (podległość, nadrzędność, podział ról i zadań);</a:t>
            </a:r>
          </a:p>
          <a:p>
            <a:pPr marL="342900" indent="-342900">
              <a:spcAft>
                <a:spcPts val="600"/>
              </a:spcAft>
              <a:buFont typeface="Wingdings" panose="05000000000000000000" pitchFamily="2" charset="2"/>
              <a:buChar char="Ø"/>
            </a:pPr>
            <a:r>
              <a:rPr lang="pl-PL" sz="2400" b="1" dirty="0">
                <a:solidFill>
                  <a:schemeClr val="accent2">
                    <a:lumMod val="75000"/>
                  </a:schemeClr>
                </a:solidFill>
                <a:latin typeface="IBM Plex Sans" panose="020B0503050203000203" pitchFamily="34" charset="0"/>
                <a:cs typeface="Calibri" panose="020F0502020204030204" pitchFamily="34" charset="0"/>
              </a:rPr>
              <a:t>informację o doświadczeniu zawodowym </a:t>
            </a:r>
            <a:r>
              <a:rPr lang="pl-PL" sz="2400" dirty="0">
                <a:solidFill>
                  <a:schemeClr val="accent2">
                    <a:lumMod val="75000"/>
                  </a:schemeClr>
                </a:solidFill>
                <a:latin typeface="IBM Plex Sans" panose="020B0503050203000203" pitchFamily="34" charset="0"/>
                <a:cs typeface="Calibri" panose="020F0502020204030204" pitchFamily="34" charset="0"/>
              </a:rPr>
              <a:t>istotnym z punktu widzenia projektu,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z uwzględnieniem planowanych na danym stanowisku zadań, uprawnień i odpowiedzialności;</a:t>
            </a:r>
          </a:p>
          <a:p>
            <a:pPr marL="342900" indent="-342900">
              <a:spcAft>
                <a:spcPts val="1800"/>
              </a:spcAft>
              <a:buFont typeface="Wingdings" panose="05000000000000000000" pitchFamily="2" charset="2"/>
              <a:buChar char="Ø"/>
            </a:pPr>
            <a:r>
              <a:rPr lang="pl-PL" sz="2400" b="1" dirty="0">
                <a:solidFill>
                  <a:schemeClr val="accent2">
                    <a:lumMod val="75000"/>
                  </a:schemeClr>
                </a:solidFill>
                <a:latin typeface="IBM Plex Sans" panose="020B0503050203000203" pitchFamily="34" charset="0"/>
                <a:cs typeface="Calibri" panose="020F0502020204030204" pitchFamily="34" charset="0"/>
              </a:rPr>
              <a:t>najważniejsze kwalifikacje </a:t>
            </a:r>
            <a:r>
              <a:rPr lang="pl-PL" sz="2400" dirty="0">
                <a:solidFill>
                  <a:schemeClr val="accent2">
                    <a:lumMod val="75000"/>
                  </a:schemeClr>
                </a:solidFill>
                <a:latin typeface="IBM Plex Sans" panose="020B0503050203000203" pitchFamily="34" charset="0"/>
                <a:cs typeface="Calibri" panose="020F0502020204030204" pitchFamily="34" charset="0"/>
              </a:rPr>
              <a:t>wymagane na danym stanowisku pracy;  sposób podejmowania decyzji;</a:t>
            </a:r>
          </a:p>
          <a:p>
            <a:pPr marL="0" indent="0">
              <a:buNone/>
            </a:pPr>
            <a:r>
              <a:rPr lang="pl-PL" sz="2400" u="sng" dirty="0">
                <a:solidFill>
                  <a:schemeClr val="accent2">
                    <a:lumMod val="75000"/>
                  </a:schemeClr>
                </a:solidFill>
                <a:latin typeface="IBM Plex Sans" panose="020B0503050203000203" pitchFamily="34" charset="0"/>
                <a:cs typeface="Calibri" panose="020F0502020204030204" pitchFamily="34" charset="0"/>
              </a:rPr>
              <a:t>Opis sposobu zarządzania projektem powinien uwzględniać kwestie dotyczące równości kobiet i mężczyzn oraz równości szans i niedyskryminacji, w tym dostępności dla osób z niepełnosprawnościami.</a:t>
            </a:r>
          </a:p>
        </p:txBody>
      </p:sp>
    </p:spTree>
    <p:extLst>
      <p:ext uri="{BB962C8B-B14F-4D97-AF65-F5344CB8AC3E}">
        <p14:creationId xmlns:p14="http://schemas.microsoft.com/office/powerpoint/2010/main" val="71446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25</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zarządzanie projektem</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0"/>
            <a:ext cx="14116659" cy="4974669"/>
          </a:xfrm>
          <a:prstGeom prst="rect">
            <a:avLst/>
          </a:prstGeom>
        </p:spPr>
        <p:txBody>
          <a:bodyPr lIns="0" tIns="0" rIns="0" bIns="0">
            <a:noAutofit/>
          </a:bodyPr>
          <a:lstStyle/>
          <a:p>
            <a:pPr marL="0" indent="0">
              <a:buNone/>
            </a:pPr>
            <a:r>
              <a:rPr lang="pl-PL" sz="2400" b="1" dirty="0">
                <a:solidFill>
                  <a:schemeClr val="accent2">
                    <a:lumMod val="75000"/>
                  </a:schemeClr>
                </a:solidFill>
                <a:latin typeface="IBM Plex Sans" panose="020B0503050203000203" pitchFamily="34" charset="0"/>
                <a:cs typeface="Calibri" panose="020F0502020204030204" pitchFamily="34" charset="0"/>
              </a:rPr>
              <a:t>Ponadto należy zawrzeć informację:</a:t>
            </a:r>
          </a:p>
          <a:p>
            <a:pPr marL="0" indent="0">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342900" indent="-342900">
              <a:spcBef>
                <a:spcPts val="1000"/>
              </a:spcBef>
              <a:spcAft>
                <a:spcPts val="8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czy na potrzeby i na czas realizacji projektu w strukturze organizacyjnej wnioskodawcy utworzona zostanie dodatkowa jednostka organizacyjna czy też zadania związane z realizacją projektu będzie wykonywać już istniejąca jednostka organizacyjna lub jednostki organizacyjne; </a:t>
            </a:r>
          </a:p>
          <a:p>
            <a:pPr marL="342900" indent="-342900">
              <a:spcBef>
                <a:spcPts val="1000"/>
              </a:spcBef>
              <a:spcAft>
                <a:spcPts val="8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czy wiedza i doświadczenie poszczególnych osób w strukturze zarządzania jest adekwatna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i zapewnia osiągnięcie zakładanych w projekcie celów;</a:t>
            </a:r>
          </a:p>
          <a:p>
            <a:pPr marL="0" indent="0">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buNone/>
            </a:pPr>
            <a:r>
              <a:rPr lang="pl-PL" sz="2400" b="1" dirty="0">
                <a:solidFill>
                  <a:schemeClr val="accent2">
                    <a:lumMod val="75000"/>
                  </a:schemeClr>
                </a:solidFill>
                <a:latin typeface="IBM Plex Sans" panose="020B0503050203000203" pitchFamily="34" charset="0"/>
                <a:cs typeface="Calibri" panose="020F0502020204030204" pitchFamily="34" charset="0"/>
              </a:rPr>
              <a:t>Uwaga! W opisie sposobu zarzadzania należy zawrzeć kwestie dotyczące dostępności dla osób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z niepełnosprawnościami oraz równości szans kobiet i mężczyzn i niedyskryminacji.</a:t>
            </a:r>
          </a:p>
        </p:txBody>
      </p:sp>
    </p:spTree>
    <p:extLst>
      <p:ext uri="{BB962C8B-B14F-4D97-AF65-F5344CB8AC3E}">
        <p14:creationId xmlns:p14="http://schemas.microsoft.com/office/powerpoint/2010/main" val="197047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26</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1823198"/>
            <a:ext cx="13964259" cy="5708888"/>
          </a:xfrm>
          <a:prstGeom prst="rect">
            <a:avLst/>
          </a:prstGeom>
        </p:spPr>
        <p:txBody>
          <a:bodyPr lIns="0" tIns="0" rIns="0" bIns="0">
            <a:noAutofit/>
          </a:bodyPr>
          <a:lstStyle/>
          <a:p>
            <a:pPr marL="0" indent="0">
              <a:spcBef>
                <a:spcPts val="1000"/>
              </a:spcBef>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Potencjał finansowy wnioskodawcy/partnerów</a:t>
            </a: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Należy zawrzeć informację dotyczącą płynności finansowej, </a:t>
            </a:r>
            <a:r>
              <a:rPr lang="pl-PL" sz="2400" b="1" dirty="0">
                <a:solidFill>
                  <a:schemeClr val="accent2">
                    <a:lumMod val="75000"/>
                  </a:schemeClr>
                </a:solidFill>
                <a:latin typeface="IBM Plex Sans" panose="020B0503050203000203" pitchFamily="34" charset="0"/>
                <a:cs typeface="Calibri" panose="020F0502020204030204" pitchFamily="34" charset="0"/>
              </a:rPr>
              <a:t>tj. czy wnioskodawca/ partnerzy posiadają łączny obrót za wybrany przez wnioskodawcę jeden z trzech ostatnich:</a:t>
            </a:r>
          </a:p>
          <a:p>
            <a:pPr marL="342900" indent="-342900">
              <a:spcBef>
                <a:spcPts val="1000"/>
              </a:spcBef>
              <a:spcAft>
                <a:spcPts val="8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zatwierdzonych lat obrotowych zgodnie z ustawą o rachunkowości z dnia 29 września 1994 r. o rachunkowości (Dz. U. z 2017 r. poz. 2342 z </a:t>
            </a:r>
            <a:r>
              <a:rPr lang="pl-PL" sz="2400" dirty="0" err="1">
                <a:solidFill>
                  <a:schemeClr val="accent2">
                    <a:lumMod val="75000"/>
                  </a:schemeClr>
                </a:solidFill>
                <a:latin typeface="IBM Plex Sans" panose="020B0503050203000203" pitchFamily="34" charset="0"/>
                <a:cs typeface="Calibri" panose="020F0502020204030204" pitchFamily="34" charset="0"/>
              </a:rPr>
              <a:t>późn</a:t>
            </a:r>
            <a:r>
              <a:rPr lang="pl-PL" sz="2400" dirty="0">
                <a:solidFill>
                  <a:schemeClr val="accent2">
                    <a:lumMod val="75000"/>
                  </a:schemeClr>
                </a:solidFill>
                <a:latin typeface="IBM Plex Sans" panose="020B0503050203000203" pitchFamily="34" charset="0"/>
                <a:cs typeface="Calibri" panose="020F0502020204030204" pitchFamily="34" charset="0"/>
              </a:rPr>
              <a:t>. zm.) jeśli dotyczy lub</a:t>
            </a:r>
          </a:p>
          <a:p>
            <a:pPr marL="342900" indent="-342900">
              <a:spcBef>
                <a:spcPts val="1000"/>
              </a:spcBef>
              <a:spcAft>
                <a:spcPts val="8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zamkniętych i zatwierdzonych lat kalendarzowych, </a:t>
            </a:r>
          </a:p>
          <a:p>
            <a:pPr>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równy lub wyższy od 75% średnich rocznych wydatków w ocenianych projekcie.</a:t>
            </a:r>
            <a:r>
              <a:rPr lang="pl-PL" sz="2400" dirty="0">
                <a:solidFill>
                  <a:schemeClr val="accent2">
                    <a:lumMod val="75000"/>
                  </a:schemeClr>
                </a:solidFill>
                <a:latin typeface="IBM Plex Sans" panose="020B0503050203000203" pitchFamily="34" charset="0"/>
                <a:cs typeface="Calibri" panose="020F0502020204030204" pitchFamily="34" charset="0"/>
              </a:rPr>
              <a:t> </a:t>
            </a:r>
          </a:p>
          <a:p>
            <a:pPr>
              <a:spcBef>
                <a:spcPts val="1000"/>
              </a:spcBef>
              <a:spcAft>
                <a:spcPts val="800"/>
              </a:spcAft>
            </a:pPr>
            <a:r>
              <a:rPr lang="pl-PL" sz="2400" dirty="0">
                <a:solidFill>
                  <a:schemeClr val="accent2">
                    <a:lumMod val="75000"/>
                  </a:schemeClr>
                </a:solidFill>
                <a:latin typeface="IBM Plex Sans" panose="020B0503050203000203" pitchFamily="34" charset="0"/>
                <a:cs typeface="Calibri" panose="020F0502020204030204" pitchFamily="34" charset="0"/>
              </a:rPr>
              <a:t>Spełnienie kryterium jest weryfikowane na podstawie przedstawionych przez wnioskodawcę informacji potwierdzających potencjał finansowy jego i ewentualnych partnerów (o ile budżet projektu uwzględnia wydatki partnera). </a:t>
            </a:r>
          </a:p>
          <a:p>
            <a:pPr>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Wymóg nie dotyczy jednostek sektora finansów publicznych (</a:t>
            </a:r>
            <a:r>
              <a:rPr lang="pl-PL" sz="2400" b="1" dirty="0" err="1">
                <a:solidFill>
                  <a:schemeClr val="accent2">
                    <a:lumMod val="75000"/>
                  </a:schemeClr>
                </a:solidFill>
                <a:latin typeface="IBM Plex Sans" panose="020B0503050203000203" pitchFamily="34" charset="0"/>
                <a:cs typeface="Calibri" panose="020F0502020204030204" pitchFamily="34" charset="0"/>
              </a:rPr>
              <a:t>jsfp</a:t>
            </a:r>
            <a:r>
              <a:rPr lang="pl-PL" sz="2400" b="1" dirty="0">
                <a:solidFill>
                  <a:schemeClr val="accent2">
                    <a:lumMod val="75000"/>
                  </a:schemeClr>
                </a:solidFill>
                <a:latin typeface="IBM Plex Sans" panose="020B0503050203000203" pitchFamily="34" charset="0"/>
                <a:cs typeface="Calibri" panose="020F0502020204030204" pitchFamily="34" charset="0"/>
              </a:rPr>
              <a:t>) oraz projektów partnerskich, w których </a:t>
            </a:r>
            <a:r>
              <a:rPr lang="pl-PL" sz="2400" b="1" dirty="0" err="1">
                <a:solidFill>
                  <a:schemeClr val="accent2">
                    <a:lumMod val="75000"/>
                  </a:schemeClr>
                </a:solidFill>
                <a:latin typeface="IBM Plex Sans" panose="020B0503050203000203" pitchFamily="34" charset="0"/>
                <a:cs typeface="Calibri" panose="020F0502020204030204" pitchFamily="34" charset="0"/>
              </a:rPr>
              <a:t>jsfp</a:t>
            </a:r>
            <a:r>
              <a:rPr lang="pl-PL" sz="2400" b="1" dirty="0">
                <a:solidFill>
                  <a:schemeClr val="accent2">
                    <a:lumMod val="75000"/>
                  </a:schemeClr>
                </a:solidFill>
                <a:latin typeface="IBM Plex Sans" panose="020B0503050203000203" pitchFamily="34" charset="0"/>
                <a:cs typeface="Calibri" panose="020F0502020204030204" pitchFamily="34" charset="0"/>
              </a:rPr>
              <a:t> występują jako wnioskodawca (lider).</a:t>
            </a:r>
          </a:p>
          <a:p>
            <a:pPr marL="0" indent="0" algn="jus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algn="just">
              <a:spcBef>
                <a:spcPts val="1000"/>
              </a:spcBef>
              <a:spcAft>
                <a:spcPts val="800"/>
              </a:spcAft>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9472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27</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2" y="2258470"/>
            <a:ext cx="13256252" cy="4974669"/>
          </a:xfrm>
          <a:prstGeom prst="rect">
            <a:avLst/>
          </a:prstGeom>
        </p:spPr>
        <p:txBody>
          <a:bodyPr lIns="0" tIns="0" rIns="0" bIns="0">
            <a:noAutofit/>
          </a:bodyPr>
          <a:lstStyle/>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Jeśli w projekcie lidera spoza sektora finansów publicznych występuje partner – </a:t>
            </a:r>
            <a:r>
              <a:rPr lang="pl-PL" sz="2400" dirty="0" err="1">
                <a:solidFill>
                  <a:schemeClr val="accent2">
                    <a:lumMod val="75000"/>
                  </a:schemeClr>
                </a:solidFill>
                <a:latin typeface="IBM Plex Sans" panose="020B0503050203000203" pitchFamily="34" charset="0"/>
                <a:cs typeface="Calibri" panose="020F0502020204030204" pitchFamily="34" charset="0"/>
              </a:rPr>
              <a:t>jsfp</a:t>
            </a:r>
            <a:r>
              <a:rPr lang="pl-PL" sz="2400" dirty="0">
                <a:solidFill>
                  <a:schemeClr val="accent2">
                    <a:lumMod val="75000"/>
                  </a:schemeClr>
                </a:solidFill>
                <a:latin typeface="IBM Plex Sans" panose="020B0503050203000203" pitchFamily="34" charset="0"/>
                <a:cs typeface="Calibri" panose="020F0502020204030204" pitchFamily="34" charset="0"/>
              </a:rPr>
              <a:t>, wówczas </a:t>
            </a:r>
            <a:r>
              <a:rPr lang="pl-PL" sz="2400" b="1" dirty="0">
                <a:solidFill>
                  <a:schemeClr val="accent2">
                    <a:lumMod val="75000"/>
                  </a:schemeClr>
                </a:solidFill>
                <a:latin typeface="IBM Plex Sans" panose="020B0503050203000203" pitchFamily="34" charset="0"/>
                <a:cs typeface="Calibri" panose="020F0502020204030204" pitchFamily="34" charset="0"/>
              </a:rPr>
              <a:t>badany jest łączny obrót wszystkich podmiotów wchodzących w skład partnerstwa nie będących </a:t>
            </a:r>
            <a:r>
              <a:rPr lang="pl-PL" sz="2400" b="1" dirty="0" err="1">
                <a:solidFill>
                  <a:schemeClr val="accent2">
                    <a:lumMod val="75000"/>
                  </a:schemeClr>
                </a:solidFill>
                <a:latin typeface="IBM Plex Sans" panose="020B0503050203000203" pitchFamily="34" charset="0"/>
                <a:cs typeface="Calibri" panose="020F0502020204030204" pitchFamily="34" charset="0"/>
              </a:rPr>
              <a:t>jsfp</a:t>
            </a:r>
            <a:r>
              <a:rPr lang="pl-PL" sz="2400" b="1" dirty="0">
                <a:solidFill>
                  <a:schemeClr val="accent2">
                    <a:lumMod val="75000"/>
                  </a:schemeClr>
                </a:solidFill>
                <a:latin typeface="IBM Plex Sans" panose="020B0503050203000203" pitchFamily="34" charset="0"/>
                <a:cs typeface="Calibri" panose="020F0502020204030204" pitchFamily="34" charset="0"/>
              </a:rPr>
              <a:t>.</a:t>
            </a: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W przypadku partnerstwa kilku podmiotów badany jest łączny obrót wszystkich podmiotów wchodzących w skład partnerstwa nie będących </a:t>
            </a:r>
            <a:r>
              <a:rPr lang="pl-PL" sz="2400" dirty="0" err="1">
                <a:solidFill>
                  <a:schemeClr val="accent2">
                    <a:lumMod val="75000"/>
                  </a:schemeClr>
                </a:solidFill>
                <a:latin typeface="IBM Plex Sans" panose="020B0503050203000203" pitchFamily="34" charset="0"/>
                <a:cs typeface="Calibri" panose="020F0502020204030204" pitchFamily="34" charset="0"/>
              </a:rPr>
              <a:t>jsfp</a:t>
            </a: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spcBef>
                <a:spcPts val="1000"/>
              </a:spcBef>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Podczas oceny potencjału finansowego partnerstwa bierze się pod uwagę obroty jedynie tych podmiotów, których wkład w projekt ma charakter finansowy. </a:t>
            </a:r>
          </a:p>
          <a:p>
            <a:pPr marL="0" indent="0" algn="jus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algn="just">
              <a:spcBef>
                <a:spcPts val="1000"/>
              </a:spcBef>
              <a:spcAft>
                <a:spcPts val="800"/>
              </a:spcAft>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15545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28</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1" y="2258470"/>
            <a:ext cx="13296009" cy="4974669"/>
          </a:xfrm>
          <a:prstGeom prst="rect">
            <a:avLst/>
          </a:prstGeom>
        </p:spPr>
        <p:txBody>
          <a:bodyPr lIns="0" tIns="0" rIns="0" bIns="0">
            <a:noAutofit/>
          </a:bodyPr>
          <a:lstStyle/>
          <a:p>
            <a:pPr marL="0" indent="0" algn="just">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Za obrót należy przyjąć sumę przychodów uzyskanych przez podmiot na poziomie ustalania wyniku na działalności gospodarczej – tzn. jest to suma przychodów  ze sprzedaży netto, pozostałych przychodów operacyjnych oraz przychodów finansowych.</a:t>
            </a: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W przypadku podmiotów nieprowadzących działalności gospodarczej i jednocześnie niebędących jednostkami sektora finansów publicznych jako obroty należy rozumieć wartość przychodów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tym przychodów osiągniętych z tytułu otrzymanego dofinansowania na realizację projektów) osiągniętych w poprzednim roku przez danego wnioskodawcę/partnera (o ile dotyczy).</a:t>
            </a:r>
          </a:p>
          <a:p>
            <a:pPr marL="0" indent="0" algn="just">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lgn="just">
              <a:spcBef>
                <a:spcPts val="1000"/>
              </a:spcBef>
              <a:spcAft>
                <a:spcPts val="800"/>
              </a:spcAft>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87293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29</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potencjał kadrowy wnioskodawcy i partnerów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2" y="2258470"/>
            <a:ext cx="13136982" cy="4974669"/>
          </a:xfrm>
          <a:prstGeom prst="rect">
            <a:avLst/>
          </a:prstGeom>
        </p:spPr>
        <p:txBody>
          <a:bodyPr lIns="0" tIns="0" rIns="0" bIns="0">
            <a:noAutofit/>
          </a:bodyPr>
          <a:lstStyle/>
          <a:p>
            <a:pPr marL="0" indent="0" algn="just">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Należy opisać potencjał kadrowy wnioskodawcy i partnerów i wskazać sposób jego wykorzystania w ramach projektu </a:t>
            </a:r>
            <a:r>
              <a:rPr lang="pl-PL" sz="2400" u="sng" dirty="0">
                <a:solidFill>
                  <a:schemeClr val="accent2">
                    <a:lumMod val="75000"/>
                  </a:schemeClr>
                </a:solidFill>
                <a:latin typeface="IBM Plex Sans" panose="020B0503050203000203" pitchFamily="34" charset="0"/>
                <a:cs typeface="Calibri" panose="020F0502020204030204" pitchFamily="34" charset="0"/>
              </a:rPr>
              <a:t>(wskazać kluczowe osoby, które zostaną zaangażowane do realizacji projektu oraz ich planowaną funkcję w projekcie, kompetencje, doświadczenie).</a:t>
            </a:r>
          </a:p>
          <a:p>
            <a:pPr marL="0" indent="0">
              <a:spcBef>
                <a:spcPts val="1000"/>
              </a:spcBef>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Uwaga! Nie ma obowiązku wskazywania imion i nazwisk tych osób, chyba że są to osoby powszechnie znane w branży, z wyjątkowo nieprzeciętnym dorobkiem zawodowym.</a:t>
            </a:r>
          </a:p>
          <a:p>
            <a:pPr>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Posiadany potencjał kadrowy może być wykazany jako wkład własny w projekcie.</a:t>
            </a:r>
          </a:p>
          <a:p>
            <a:pPr marL="0" indent="0" algn="just">
              <a:spcBef>
                <a:spcPts val="1000"/>
              </a:spcBef>
              <a:spcAft>
                <a:spcPts val="800"/>
              </a:spcAf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indent="0" algn="just">
              <a:spcBef>
                <a:spcPts val="1000"/>
              </a:spcBef>
              <a:spcAft>
                <a:spcPts val="800"/>
              </a:spcAf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indent="0" algn="just">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lgn="just">
              <a:spcBef>
                <a:spcPts val="1000"/>
              </a:spcBef>
              <a:spcAft>
                <a:spcPts val="800"/>
              </a:spcAft>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42006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składanie wniosków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algn="ct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Ważne!</a:t>
            </a:r>
          </a:p>
          <a:p>
            <a:pPr algn="ct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Wnioskodawca ma obowiązek zapewnić kwalifikowany podpis elektroniczny (KPE) dla osób</a:t>
            </a:r>
          </a:p>
          <a:p>
            <a:pPr algn="ct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uprawnionych do reprezentacji wnioskodawcy (etap negocjacji jest przeprowadzany w formie</a:t>
            </a:r>
          </a:p>
          <a:p>
            <a:pPr algn="ct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elektronicznej oraz umowa o dofinansowanie jest zawierana w formie elektroniczne.</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7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30</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potencjał kadrowy wnioskodawcy i partnerów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1" y="2258470"/>
            <a:ext cx="12871939" cy="4974669"/>
          </a:xfrm>
          <a:prstGeom prst="rect">
            <a:avLst/>
          </a:prstGeom>
        </p:spPr>
        <p:txBody>
          <a:bodyPr lIns="0" tIns="0" rIns="0" bIns="0">
            <a:noAutofit/>
          </a:bodyPr>
          <a:lstStyle/>
          <a:p>
            <a:pPr marL="0" indent="0">
              <a:spcBef>
                <a:spcPts val="1000"/>
              </a:spcBef>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Ponadto należy wskazać:</a:t>
            </a:r>
          </a:p>
          <a:p>
            <a:pPr marL="342900" indent="-342900">
              <a:spcBef>
                <a:spcPts val="1000"/>
              </a:spcBef>
              <a:spcAft>
                <a:spcPts val="8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wymiar etatu w przypadku umów o pracę</a:t>
            </a:r>
          </a:p>
          <a:p>
            <a:pPr marL="342900" indent="-342900">
              <a:spcBef>
                <a:spcPts val="1000"/>
              </a:spcBef>
              <a:spcAft>
                <a:spcPts val="8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zakres zadań, jakie dana osoba będzie realizować na rzecz projektu w kontekście posiadanej przez nią wiedzy i umiejętności (przy czym o ile dana osoba wykonywać będzie zadania związane z zarządzaniem projektem – szczegółowy opis zadań i doświadczenia opisuje się w części Opis sposobu zarządzania projektem)</a:t>
            </a:r>
          </a:p>
          <a:p>
            <a:pPr>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W przypadku braku personelu, należy wskazać kluczowe stanowiska w projekcie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z opisem minimalnych wymagań w zakresie wykształcenia i / lub doświadczenia/wiedzy/umiejętności w kontekście planowanych do realizacji  przez nich zadań.</a:t>
            </a:r>
          </a:p>
        </p:txBody>
      </p:sp>
    </p:spTree>
    <p:extLst>
      <p:ext uri="{BB962C8B-B14F-4D97-AF65-F5344CB8AC3E}">
        <p14:creationId xmlns:p14="http://schemas.microsoft.com/office/powerpoint/2010/main" val="29141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31</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potencjał kadrowy wnioskodawcy i partnerów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2" y="2258470"/>
            <a:ext cx="13483616" cy="4974669"/>
          </a:xfrm>
          <a:prstGeom prst="rect">
            <a:avLst/>
          </a:prstGeom>
        </p:spPr>
        <p:txBody>
          <a:bodyPr lIns="0" tIns="0" rIns="0" bIns="0">
            <a:noAutofit/>
          </a:bodyPr>
          <a:lstStyle/>
          <a:p>
            <a:pPr marL="0" indent="0">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Uwaga!  </a:t>
            </a:r>
            <a:r>
              <a:rPr lang="pl-PL" sz="2400" b="1" dirty="0">
                <a:solidFill>
                  <a:schemeClr val="accent2">
                    <a:lumMod val="75000"/>
                  </a:schemeClr>
                </a:solidFill>
                <a:latin typeface="IBM Plex Sans" panose="020B0503050203000203" pitchFamily="34" charset="0"/>
                <a:cs typeface="Calibri" panose="020F0502020204030204" pitchFamily="34" charset="0"/>
              </a:rPr>
              <a:t>W przypadku osób angażowanych na podstawie umów cywilnoprawnych może obowiązywać konkurencyjna </a:t>
            </a:r>
            <a:r>
              <a:rPr lang="pl-PL" sz="2400" dirty="0">
                <a:solidFill>
                  <a:schemeClr val="accent2">
                    <a:lumMod val="75000"/>
                  </a:schemeClr>
                </a:solidFill>
                <a:latin typeface="IBM Plex Sans" panose="020B0503050203000203" pitchFamily="34" charset="0"/>
                <a:cs typeface="Calibri" panose="020F0502020204030204" pitchFamily="34" charset="0"/>
              </a:rPr>
              <a:t>procedura wyboru (zasada konkurencyjności lub prawo zamówień publicznych), </a:t>
            </a:r>
            <a:r>
              <a:rPr lang="pl-PL" sz="2400" b="1" dirty="0">
                <a:solidFill>
                  <a:schemeClr val="accent2">
                    <a:lumMod val="75000"/>
                  </a:schemeClr>
                </a:solidFill>
                <a:latin typeface="IBM Plex Sans" panose="020B0503050203000203" pitchFamily="34" charset="0"/>
                <a:cs typeface="Calibri" panose="020F0502020204030204" pitchFamily="34" charset="0"/>
              </a:rPr>
              <a:t>stąd wnioskodawca nie powinien wskazywać konkretnych osób</a:t>
            </a:r>
            <a:r>
              <a:rPr lang="pl-PL" sz="2400" dirty="0">
                <a:solidFill>
                  <a:schemeClr val="accent2">
                    <a:lumMod val="75000"/>
                  </a:schemeClr>
                </a:solidFill>
                <a:latin typeface="IBM Plex Sans" panose="020B0503050203000203" pitchFamily="34" charset="0"/>
                <a:cs typeface="Calibri" panose="020F0502020204030204" pitchFamily="34" charset="0"/>
              </a:rPr>
              <a:t>, które dopiero zamierza zaangażować do projektu ani przeprowadzać procedur konkurencyjnych przed złożeniem wniosku o dofinansowanie w celu wykazania konkretnych osób. </a:t>
            </a:r>
          </a:p>
          <a:p>
            <a:pPr marL="0" indent="0">
              <a:spcBef>
                <a:spcPts val="1000"/>
              </a:spcBef>
              <a:spcAft>
                <a:spcPts val="800"/>
              </a:spcAft>
              <a:buNone/>
            </a:pPr>
            <a:r>
              <a:rPr lang="pl-PL" sz="2400" dirty="0">
                <a:solidFill>
                  <a:schemeClr val="accent2">
                    <a:lumMod val="75000"/>
                  </a:schemeClr>
                </a:solidFill>
                <a:latin typeface="IBM Plex Sans" panose="020B0503050203000203" pitchFamily="34" charset="0"/>
                <a:cs typeface="Calibri" panose="020F0502020204030204" pitchFamily="34" charset="0"/>
              </a:rPr>
              <a:t>W ramach przeprowadzonej właściwej procedury konkurencyjnej (tj. zasady konkurencyjności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lub prawa zamówień publicznych) </a:t>
            </a:r>
            <a:r>
              <a:rPr lang="pl-PL" sz="2400" b="1" dirty="0">
                <a:solidFill>
                  <a:schemeClr val="accent2">
                    <a:lumMod val="75000"/>
                  </a:schemeClr>
                </a:solidFill>
                <a:latin typeface="IBM Plex Sans" panose="020B0503050203000203" pitchFamily="34" charset="0"/>
                <a:cs typeface="Calibri" panose="020F0502020204030204" pitchFamily="34" charset="0"/>
              </a:rPr>
              <a:t>wyłonieni wykonawcy usługi nie spełniają definicji personelu projektu </a:t>
            </a:r>
            <a:r>
              <a:rPr lang="pl-PL" sz="2400" dirty="0">
                <a:solidFill>
                  <a:schemeClr val="accent2">
                    <a:lumMod val="75000"/>
                  </a:schemeClr>
                </a:solidFill>
                <a:latin typeface="IBM Plex Sans" panose="020B0503050203000203" pitchFamily="34" charset="0"/>
                <a:cs typeface="Calibri" panose="020F0502020204030204" pitchFamily="34" charset="0"/>
              </a:rPr>
              <a:t>w rozumieniu </a:t>
            </a:r>
            <a:r>
              <a:rPr lang="pl-PL" sz="2400" i="1" dirty="0">
                <a:solidFill>
                  <a:schemeClr val="accent2">
                    <a:lumMod val="75000"/>
                  </a:schemeClr>
                </a:solidFill>
                <a:latin typeface="IBM Plex Sans" panose="020B0503050203000203" pitchFamily="34" charset="0"/>
                <a:cs typeface="Calibri" panose="020F0502020204030204" pitchFamily="34" charset="0"/>
              </a:rPr>
              <a:t>Wytycznych kwalifikowalności wydatków</a:t>
            </a:r>
            <a:r>
              <a:rPr lang="pl-PL" sz="2400" b="1" dirty="0">
                <a:solidFill>
                  <a:schemeClr val="accent2">
                    <a:lumMod val="75000"/>
                  </a:schemeClr>
                </a:solidFill>
                <a:latin typeface="IBM Plex Sans" panose="020B0503050203000203" pitchFamily="34" charset="0"/>
                <a:cs typeface="Calibri" panose="020F0502020204030204" pitchFamily="34" charset="0"/>
              </a:rPr>
              <a:t>.</a:t>
            </a:r>
          </a:p>
        </p:txBody>
      </p:sp>
    </p:spTree>
    <p:extLst>
      <p:ext uri="{BB962C8B-B14F-4D97-AF65-F5344CB8AC3E}">
        <p14:creationId xmlns:p14="http://schemas.microsoft.com/office/powerpoint/2010/main" val="13981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potencjał kadrowy wnioskodawcy i partnerów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2" y="2258470"/>
            <a:ext cx="12965724" cy="4974669"/>
          </a:xfrm>
          <a:prstGeom prst="rect">
            <a:avLst/>
          </a:prstGeom>
        </p:spPr>
        <p:txBody>
          <a:bodyPr lIns="0" tIns="0" rIns="0" bIns="0">
            <a:noAutofit/>
          </a:bodyPr>
          <a:lstStyle/>
          <a:p>
            <a:pPr marL="0" indent="0">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spcBef>
                <a:spcPts val="1000"/>
              </a:spcBef>
              <a:spcAft>
                <a:spcPts val="800"/>
              </a:spcAft>
            </a:pPr>
            <a:r>
              <a:rPr lang="pl-PL" sz="2400" b="1" dirty="0">
                <a:solidFill>
                  <a:schemeClr val="accent2">
                    <a:lumMod val="75000"/>
                  </a:schemeClr>
                </a:solidFill>
                <a:latin typeface="IBM Plex Sans" panose="020B0503050203000203" pitchFamily="34" charset="0"/>
                <a:cs typeface="Calibri" panose="020F0502020204030204" pitchFamily="34" charset="0"/>
              </a:rPr>
              <a:t>Jeżeli do realizacji przedsięwzięcia zaangażowani będą partnerzy</a:t>
            </a:r>
            <a:r>
              <a:rPr lang="pl-PL" sz="2400" dirty="0">
                <a:solidFill>
                  <a:schemeClr val="accent2">
                    <a:lumMod val="75000"/>
                  </a:schemeClr>
                </a:solidFill>
                <a:latin typeface="IBM Plex Sans" panose="020B0503050203000203" pitchFamily="34" charset="0"/>
                <a:cs typeface="Calibri" panose="020F0502020204030204" pitchFamily="34" charset="0"/>
              </a:rPr>
              <a:t>, w tym punkcie </a:t>
            </a:r>
            <a:r>
              <a:rPr lang="pl-PL" sz="2400" b="1" dirty="0">
                <a:solidFill>
                  <a:schemeClr val="accent2">
                    <a:lumMod val="75000"/>
                  </a:schemeClr>
                </a:solidFill>
                <a:latin typeface="IBM Plex Sans" panose="020B0503050203000203" pitchFamily="34" charset="0"/>
                <a:cs typeface="Calibri" panose="020F0502020204030204" pitchFamily="34" charset="0"/>
              </a:rPr>
              <a:t>wnioskodawca wskazuje </a:t>
            </a:r>
            <a:r>
              <a:rPr lang="pl-PL" sz="2400" dirty="0">
                <a:solidFill>
                  <a:schemeClr val="accent2">
                    <a:lumMod val="75000"/>
                  </a:schemeClr>
                </a:solidFill>
                <a:latin typeface="IBM Plex Sans" panose="020B0503050203000203" pitchFamily="34" charset="0"/>
                <a:cs typeface="Calibri" panose="020F0502020204030204" pitchFamily="34" charset="0"/>
              </a:rPr>
              <a:t>także, jakie </a:t>
            </a:r>
            <a:r>
              <a:rPr lang="pl-PL" sz="2400" b="1" dirty="0">
                <a:solidFill>
                  <a:schemeClr val="accent2">
                    <a:lumMod val="75000"/>
                  </a:schemeClr>
                </a:solidFill>
                <a:latin typeface="IBM Plex Sans" panose="020B0503050203000203" pitchFamily="34" charset="0"/>
                <a:cs typeface="Calibri" panose="020F0502020204030204" pitchFamily="34" charset="0"/>
              </a:rPr>
              <a:t>zasoby ludzkie </a:t>
            </a:r>
            <a:r>
              <a:rPr lang="pl-PL" sz="2400" dirty="0">
                <a:solidFill>
                  <a:schemeClr val="accent2">
                    <a:lumMod val="75000"/>
                  </a:schemeClr>
                </a:solidFill>
                <a:latin typeface="IBM Plex Sans" panose="020B0503050203000203" pitchFamily="34" charset="0"/>
                <a:cs typeface="Calibri" panose="020F0502020204030204" pitchFamily="34" charset="0"/>
              </a:rPr>
              <a:t>zostaną wniesione przez poszczególnych partnerów na potrzeby realizacji zadań wskazanych w sekcji Zadania (o ile partnerzy wnoszą do projektu takie zasoby).</a:t>
            </a:r>
          </a:p>
          <a:p>
            <a:pPr marL="0" indent="0">
              <a:spcBef>
                <a:spcPts val="1000"/>
              </a:spcBef>
              <a:spcAft>
                <a:spcPts val="800"/>
              </a:spcAf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33166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potencjał kadrowy wnioskodawcy i partnerów</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1" y="2258470"/>
            <a:ext cx="13150235" cy="4974669"/>
          </a:xfrm>
          <a:prstGeom prst="rect">
            <a:avLst/>
          </a:prstGeom>
        </p:spPr>
        <p:txBody>
          <a:bodyPr lIns="0" tIns="0" rIns="0" bIns="0">
            <a:noAutofit/>
          </a:bodyPr>
          <a:lstStyle/>
          <a:p>
            <a:pPr marL="0" indent="0" algn="just">
              <a:spcBef>
                <a:spcPts val="1000"/>
              </a:spcBef>
              <a:spcAft>
                <a:spcPts val="800"/>
              </a:spcAft>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buNone/>
            </a:pPr>
            <a:r>
              <a:rPr lang="pl-PL" sz="2400" b="1" dirty="0">
                <a:solidFill>
                  <a:schemeClr val="accent2">
                    <a:lumMod val="75000"/>
                  </a:schemeClr>
                </a:solidFill>
                <a:latin typeface="IBM Plex Sans" panose="020B0503050203000203" pitchFamily="34" charset="0"/>
                <a:cs typeface="Calibri" panose="020F0502020204030204" pitchFamily="34" charset="0"/>
              </a:rPr>
              <a:t>Potencjał techniczny wnioskodawcy/partnerów</a:t>
            </a:r>
          </a:p>
          <a:p>
            <a:pPr marL="0" indent="0">
              <a:buNone/>
            </a:pPr>
            <a:endParaRPr lang="pl-PL" sz="2400" u="sng" dirty="0">
              <a:solidFill>
                <a:schemeClr val="accent2">
                  <a:lumMod val="75000"/>
                </a:schemeClr>
              </a:solidFill>
              <a:latin typeface="IBM Plex Sans" panose="020B0503050203000203" pitchFamily="34" charset="0"/>
              <a:cs typeface="Calibri" panose="020F0502020204030204" pitchFamily="34" charset="0"/>
            </a:endParaRPr>
          </a:p>
          <a:p>
            <a:pPr marL="0" indent="0">
              <a:buNone/>
            </a:pPr>
            <a:r>
              <a:rPr lang="pl-PL" sz="2400" dirty="0">
                <a:solidFill>
                  <a:schemeClr val="accent2">
                    <a:lumMod val="75000"/>
                  </a:schemeClr>
                </a:solidFill>
                <a:latin typeface="IBM Plex Sans" panose="020B0503050203000203" pitchFamily="34" charset="0"/>
                <a:cs typeface="Calibri" panose="020F0502020204030204" pitchFamily="34" charset="0"/>
              </a:rPr>
              <a:t>Należy opisać potencjał techniczny, w tym sprzętowy i warunki lokalowe wnioskodawcy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i partnerów oraz wskazać sposób jego wykorzystania w ramach projektu (w tym sprzęt i lokale użytkowe) które są w posiadaniu wnioskodawcy/partnerów.</a:t>
            </a:r>
          </a:p>
          <a:p>
            <a:pPr marL="0" indent="0">
              <a:buNone/>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indent="0">
              <a:buNone/>
            </a:pPr>
            <a:r>
              <a:rPr lang="pl-PL" sz="2400" b="1" dirty="0">
                <a:solidFill>
                  <a:schemeClr val="accent2">
                    <a:lumMod val="75000"/>
                  </a:schemeClr>
                </a:solidFill>
                <a:latin typeface="IBM Plex Sans" panose="020B0503050203000203" pitchFamily="34" charset="0"/>
                <a:cs typeface="Calibri" panose="020F0502020204030204" pitchFamily="34" charset="0"/>
              </a:rPr>
              <a:t>Posiadany potencjał techniczny może być wykazany jako wkład własny w projekcie.</a:t>
            </a:r>
          </a:p>
          <a:p>
            <a:pPr marL="0" indent="0" algn="just">
              <a:spcBef>
                <a:spcPts val="1000"/>
              </a:spcBef>
              <a:spcAft>
                <a:spcPts val="800"/>
              </a:spcAf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234609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34</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szczegółowy budżet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8" y="2258470"/>
            <a:ext cx="13577400"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Tworząc budżet </a:t>
            </a:r>
            <a:r>
              <a:rPr lang="pl-PL" sz="2400" b="1" dirty="0">
                <a:solidFill>
                  <a:schemeClr val="accent2">
                    <a:lumMod val="75000"/>
                  </a:schemeClr>
                </a:solidFill>
                <a:latin typeface="IBM Plex Sans" panose="020B0503050203000203" pitchFamily="34" charset="0"/>
                <a:cs typeface="Calibri" panose="020F0502020204030204" pitchFamily="34" charset="0"/>
              </a:rPr>
              <a:t>projektu należy pamiętać o </a:t>
            </a:r>
            <a:r>
              <a:rPr lang="pl-PL" sz="2400" dirty="0">
                <a:solidFill>
                  <a:schemeClr val="accent2">
                    <a:lumMod val="75000"/>
                  </a:schemeClr>
                </a:solidFill>
                <a:latin typeface="IBM Plex Sans" panose="020B0503050203000203" pitchFamily="34" charset="0"/>
                <a:cs typeface="Calibri" panose="020F0502020204030204" pitchFamily="34" charset="0"/>
              </a:rPr>
              <a:t>jednej z podstawowych zasad kwalifikowalności,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tj. </a:t>
            </a:r>
            <a:r>
              <a:rPr lang="pl-PL" sz="2400" b="1" dirty="0">
                <a:solidFill>
                  <a:schemeClr val="accent2">
                    <a:lumMod val="75000"/>
                  </a:schemeClr>
                </a:solidFill>
                <a:latin typeface="IBM Plex Sans" panose="020B0503050203000203" pitchFamily="34" charset="0"/>
                <a:cs typeface="Calibri" panose="020F0502020204030204" pitchFamily="34" charset="0"/>
              </a:rPr>
              <a:t>racjonalności i efektywności</a:t>
            </a:r>
            <a:r>
              <a:rPr lang="pl-PL" sz="2400" dirty="0">
                <a:solidFill>
                  <a:schemeClr val="accent2">
                    <a:lumMod val="75000"/>
                  </a:schemeClr>
                </a:solidFill>
                <a:latin typeface="IBM Plex Sans" panose="020B0503050203000203" pitchFamily="34" charset="0"/>
                <a:cs typeface="Calibri" panose="020F0502020204030204" pitchFamily="34" charset="0"/>
              </a:rPr>
              <a:t>, co odnosi się do zapewnienia zgodności ze stawkami rynkowymi nie tylko pojedynczych wydatków wykazanych w budżecie projektu, ale również do łącznej wartości usług realizowanych w ramach projektu.</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Standardy dotyczące kosztów w projekcie stanowią katalog otwarty</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Standard i ceny rynkowe dla najczęściej finansowanych wydatków w ramach naboru został określony w zał. nr 7 do regulaminu.</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hlinkClick r:id="rId3"/>
              </a:rPr>
              <a:t>https://www.gov.pl/attachment/adba2189-4111-415b-818a-3aa800d75a12</a:t>
            </a: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8153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35</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szczegółowy budżet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1" y="2172745"/>
            <a:ext cx="14116659"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We wniosku o dofinansowanie </a:t>
            </a:r>
            <a:r>
              <a:rPr lang="pl-PL" sz="2400" b="1" dirty="0">
                <a:solidFill>
                  <a:schemeClr val="accent2">
                    <a:lumMod val="75000"/>
                  </a:schemeClr>
                </a:solidFill>
                <a:latin typeface="IBM Plex Sans" panose="020B0503050203000203" pitchFamily="34" charset="0"/>
                <a:cs typeface="Calibri" panose="020F0502020204030204" pitchFamily="34" charset="0"/>
              </a:rPr>
              <a:t>Wnioskodawca jest zobowiązany wskazać</a:t>
            </a:r>
            <a:r>
              <a:rPr lang="pl-PL" sz="2400" dirty="0">
                <a:solidFill>
                  <a:schemeClr val="accent2">
                    <a:lumMod val="75000"/>
                  </a:schemeClr>
                </a:solidFill>
                <a:latin typeface="IBM Plex Sans" panose="020B0503050203000203" pitchFamily="34" charset="0"/>
                <a:cs typeface="Calibri" panose="020F0502020204030204" pitchFamily="34" charset="0"/>
              </a:rPr>
              <a:t>:</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b="1" dirty="0">
                <a:solidFill>
                  <a:schemeClr val="accent2">
                    <a:lumMod val="75000"/>
                  </a:schemeClr>
                </a:solidFill>
                <a:latin typeface="IBM Plex Sans" panose="020B0503050203000203" pitchFamily="34" charset="0"/>
                <a:cs typeface="Calibri" panose="020F0502020204030204" pitchFamily="34" charset="0"/>
              </a:rPr>
              <a:t>w przypadku wydatków związanych z personelem projektu -</a:t>
            </a:r>
            <a:r>
              <a:rPr lang="pl-PL" sz="2400" dirty="0">
                <a:solidFill>
                  <a:schemeClr val="accent2">
                    <a:lumMod val="75000"/>
                  </a:schemeClr>
                </a:solidFill>
                <a:latin typeface="IBM Plex Sans" panose="020B0503050203000203" pitchFamily="34" charset="0"/>
                <a:cs typeface="Calibri" panose="020F0502020204030204" pitchFamily="34" charset="0"/>
              </a:rPr>
              <a:t> </a:t>
            </a:r>
            <a:r>
              <a:rPr lang="pl-PL" sz="2400" b="1" dirty="0">
                <a:solidFill>
                  <a:schemeClr val="accent2">
                    <a:lumMod val="75000"/>
                  </a:schemeClr>
                </a:solidFill>
                <a:latin typeface="IBM Plex Sans" panose="020B0503050203000203" pitchFamily="34" charset="0"/>
                <a:cs typeface="Calibri" panose="020F0502020204030204" pitchFamily="34" charset="0"/>
              </a:rPr>
              <a:t>formę zaangażowania oraz szacunkowy wymiar czasu pracy personelu projektu </a:t>
            </a:r>
            <a:r>
              <a:rPr lang="pl-PL" sz="2400" dirty="0">
                <a:solidFill>
                  <a:schemeClr val="accent2">
                    <a:lumMod val="75000"/>
                  </a:schemeClr>
                </a:solidFill>
                <a:latin typeface="IBM Plex Sans" panose="020B0503050203000203" pitchFamily="34" charset="0"/>
                <a:cs typeface="Calibri" panose="020F0502020204030204" pitchFamily="34" charset="0"/>
              </a:rPr>
              <a:t>niezbędnego do realizacji zadań merytorycznych (etat/liczba godzin);</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b="1" dirty="0">
                <a:solidFill>
                  <a:schemeClr val="accent2">
                    <a:lumMod val="75000"/>
                  </a:schemeClr>
                </a:solidFill>
                <a:latin typeface="IBM Plex Sans" panose="020B0503050203000203" pitchFamily="34" charset="0"/>
                <a:cs typeface="Calibri" panose="020F0502020204030204" pitchFamily="34" charset="0"/>
              </a:rPr>
              <a:t>w przypadku usług planowanych do zlecenia wykonawcom </a:t>
            </a:r>
            <a:r>
              <a:rPr lang="pl-PL" sz="2400" dirty="0">
                <a:solidFill>
                  <a:schemeClr val="accent2">
                    <a:lumMod val="75000"/>
                  </a:schemeClr>
                </a:solidFill>
                <a:latin typeface="IBM Plex Sans" panose="020B0503050203000203" pitchFamily="34" charset="0"/>
                <a:cs typeface="Calibri" panose="020F0502020204030204" pitchFamily="34" charset="0"/>
              </a:rPr>
              <a:t>–planowany czas realizacji danego zadania/usługi merytorycznej przez wykonawcę (należy wskazać liczbę godzin dla każdej usługi), przy czym nie dotyczy to umów, w wyniku których następuje wykonanie oznaczonego dzieła - </a:t>
            </a:r>
            <a:r>
              <a:rPr lang="pl-PL" sz="2400" b="1" dirty="0">
                <a:solidFill>
                  <a:schemeClr val="accent2">
                    <a:lumMod val="75000"/>
                  </a:schemeClr>
                </a:solidFill>
                <a:latin typeface="IBM Plex Sans" panose="020B0503050203000203" pitchFamily="34" charset="0"/>
                <a:cs typeface="Calibri" panose="020F0502020204030204" pitchFamily="34" charset="0"/>
              </a:rPr>
              <a:t>w przypadku umowy o dzieło </a:t>
            </a:r>
            <a:r>
              <a:rPr lang="pl-PL" sz="2400" dirty="0">
                <a:solidFill>
                  <a:schemeClr val="accent2">
                    <a:lumMod val="75000"/>
                  </a:schemeClr>
                </a:solidFill>
                <a:latin typeface="IBM Plex Sans" panose="020B0503050203000203" pitchFamily="34" charset="0"/>
                <a:cs typeface="Calibri" panose="020F0502020204030204" pitchFamily="34" charset="0"/>
              </a:rPr>
              <a:t>wnioskodawca musi wyraźnie wskazać w szczegółowym budżecie projektu, że taki rodzaj umowy z wykonawcą przewiduje.</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Uwaga! </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Osoby zatrudnione na umowy cywilno-prawne nie stanowią kosztów personelu projektu!</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8130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36</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szczegółowy budżet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2" y="2172745"/>
            <a:ext cx="13483616"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Wnioskodawca pod budżetem szczegółowym powinien zawrzeć </a:t>
            </a:r>
            <a:r>
              <a:rPr lang="pl-PL" sz="2400" b="1" dirty="0">
                <a:solidFill>
                  <a:schemeClr val="accent2">
                    <a:lumMod val="75000"/>
                  </a:schemeClr>
                </a:solidFill>
                <a:latin typeface="IBM Plex Sans" panose="020B0503050203000203" pitchFamily="34" charset="0"/>
                <a:cs typeface="Calibri" panose="020F0502020204030204" pitchFamily="34" charset="0"/>
              </a:rPr>
              <a:t>merytoryczne uzasadnienie </a:t>
            </a:r>
            <a:r>
              <a:rPr lang="pl-PL" sz="2400" dirty="0">
                <a:solidFill>
                  <a:schemeClr val="accent2">
                    <a:lumMod val="75000"/>
                  </a:schemeClr>
                </a:solidFill>
                <a:latin typeface="IBM Plex Sans" panose="020B0503050203000203" pitchFamily="34" charset="0"/>
                <a:cs typeface="Calibri" panose="020F0502020204030204" pitchFamily="34" charset="0"/>
              </a:rPr>
              <a:t>dla każdej pozycji z wniosku, </a:t>
            </a:r>
            <a:r>
              <a:rPr lang="pl-PL" sz="2400" b="1" dirty="0">
                <a:solidFill>
                  <a:schemeClr val="accent2">
                    <a:lumMod val="75000"/>
                  </a:schemeClr>
                </a:solidFill>
                <a:latin typeface="IBM Plex Sans" panose="020B0503050203000203" pitchFamily="34" charset="0"/>
                <a:cs typeface="Calibri" panose="020F0502020204030204" pitchFamily="34" charset="0"/>
              </a:rPr>
              <a:t>wskazać sposób oszacowania wysokości poszczególnych wydatków</a:t>
            </a:r>
            <a:r>
              <a:rPr lang="pl-PL" sz="2400" dirty="0">
                <a:solidFill>
                  <a:schemeClr val="accent2">
                    <a:lumMod val="75000"/>
                  </a:schemeClr>
                </a:solidFill>
                <a:latin typeface="IBM Plex Sans" panose="020B0503050203000203" pitchFamily="34" charset="0"/>
                <a:cs typeface="Calibri" panose="020F0502020204030204" pitchFamily="34" charset="0"/>
              </a:rPr>
              <a:t>; </a:t>
            </a:r>
            <a:r>
              <a:rPr lang="pl-PL" sz="2400" b="1" dirty="0">
                <a:solidFill>
                  <a:schemeClr val="accent2">
                    <a:lumMod val="75000"/>
                  </a:schemeClr>
                </a:solidFill>
                <a:latin typeface="IBM Plex Sans" panose="020B0503050203000203" pitchFamily="34" charset="0"/>
                <a:cs typeface="Calibri" panose="020F0502020204030204" pitchFamily="34" charset="0"/>
              </a:rPr>
              <a:t>kalkulację</a:t>
            </a:r>
            <a:r>
              <a:rPr lang="pl-PL" sz="2400" dirty="0">
                <a:solidFill>
                  <a:schemeClr val="accent2">
                    <a:lumMod val="75000"/>
                  </a:schemeClr>
                </a:solidFill>
                <a:latin typeface="IBM Plex Sans" panose="020B0503050203000203" pitchFamily="34" charset="0"/>
                <a:cs typeface="Calibri" panose="020F0502020204030204" pitchFamily="34" charset="0"/>
              </a:rPr>
              <a:t> oraz informację, </a:t>
            </a:r>
            <a:r>
              <a:rPr lang="pl-PL" sz="2400" b="1" dirty="0">
                <a:solidFill>
                  <a:schemeClr val="accent2">
                    <a:lumMod val="75000"/>
                  </a:schemeClr>
                </a:solidFill>
                <a:latin typeface="IBM Plex Sans" panose="020B0503050203000203" pitchFamily="34" charset="0"/>
                <a:cs typeface="Calibri" panose="020F0502020204030204" pitchFamily="34" charset="0"/>
              </a:rPr>
              <a:t>co składa się na daną grupę wydatków</a:t>
            </a:r>
            <a:r>
              <a:rPr lang="pl-PL" sz="2400" dirty="0">
                <a:solidFill>
                  <a:schemeClr val="accent2">
                    <a:lumMod val="75000"/>
                  </a:schemeClr>
                </a:solidFill>
                <a:latin typeface="IBM Plex Sans" panose="020B0503050203000203" pitchFamily="34" charset="0"/>
                <a:cs typeface="Calibri" panose="020F0502020204030204" pitchFamily="34" charset="0"/>
              </a:rPr>
              <a:t>, np. planując zakup materiałów dydaktycznych Wnioskodawca powinien wprowadzić taką kategorię wydatków do szczegółowego budżetu projektu, natomiast w uzasadnieniu pod szczegółowym budżetem określić co w tej kategorii wydatków ma zamiar zakupić.</a:t>
            </a:r>
            <a:r>
              <a:rPr lang="pl-PL" sz="2400" b="1" dirty="0">
                <a:solidFill>
                  <a:schemeClr val="accent2">
                    <a:lumMod val="75000"/>
                  </a:schemeClr>
                </a:solidFill>
                <a:latin typeface="IBM Plex Sans" panose="020B0503050203000203" pitchFamily="34" charset="0"/>
                <a:cs typeface="Calibri" panose="020F0502020204030204" pitchFamily="34" charset="0"/>
              </a:rPr>
              <a:t> </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Jeśli projekt ma być realizowany w partnerstwie przy każdym wydatku należy z listy rozwijanej wybrać nazwę partnera, który będzie dany wydatek ponosić.</a:t>
            </a: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lgn="ct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Uwaga! </a:t>
            </a:r>
          </a:p>
          <a:p>
            <a:pPr algn="ct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Należy pamiętać aby w uzasadnieniu zawrzeć informację skąd pozyskano dane na których zostały oparte kalkulacje (można posłużyć się np. ogólnodostępnymi cennikami lub przytoczyć oferty dostawców zebrane przez Wnioskodawcę).</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7788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37</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szczegółowy budżet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2" y="2172745"/>
            <a:ext cx="13483616"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W przypadku Wynagrodzeń dodatkowo należy wskazać:</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dla których pozycji koszt dotyczy osób już zatrudnionych u Wnioskodawcy, a dla których planowane jest dopiero zatrudnienie osoby;</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metodę oszacowania stosując zapis: liczba miesięcy x liczba godzin x stawka godzinowa lub wymiar zaangażowania x wynagrodzenie za miesiąc x liczba miesięcy;</a:t>
            </a:r>
          </a:p>
          <a:p>
            <a:pPr algn="ct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Uwaga! </a:t>
            </a:r>
          </a:p>
          <a:p>
            <a:pPr algn="ct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Należy pamiętać, że stawki wynagrodzeń nie powinny odbiegać od stawek obowiązujących u Wnioskodawcy (tutaj należy powołać się na regulamin wynagrodzeń obowiązujący u Wnioskodawcy lub inne dokumenty, raporty płacowe).</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241768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38</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koszty bezpośrednie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50277" y="2258471"/>
            <a:ext cx="13870475" cy="3532730"/>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Koszty bezpośrednie – są to koszty dotyczące realizacji poszczególnych zadań merytorycznych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w projekcie</a:t>
            </a:r>
            <a:r>
              <a:rPr lang="pl-PL" sz="2400" dirty="0">
                <a:solidFill>
                  <a:schemeClr val="accent2">
                    <a:lumMod val="75000"/>
                  </a:schemeClr>
                </a:solidFill>
                <a:latin typeface="IBM Plex Sans" panose="020B0503050203000203" pitchFamily="34" charset="0"/>
                <a:cs typeface="Calibri" panose="020F0502020204030204" pitchFamily="34" charset="0"/>
              </a:rPr>
              <a:t>.</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Wartość kosztów bezpośrednich – w ramach budżetu zadaniowego – powinna  wynikać  ze szczegółowej  kalkulacji  kosztów  jednostkowych  wykazanej  we  wniosku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o dofinansowanie, tj. szczegółowym budżecie projektu.</a:t>
            </a:r>
          </a:p>
        </p:txBody>
      </p:sp>
    </p:spTree>
    <p:extLst>
      <p:ext uri="{BB962C8B-B14F-4D97-AF65-F5344CB8AC3E}">
        <p14:creationId xmlns:p14="http://schemas.microsoft.com/office/powerpoint/2010/main" val="322497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39</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koszty pośrednie – katalog zamknięty</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844060" y="1753112"/>
            <a:ext cx="13870475" cy="5575340"/>
          </a:xfrm>
          <a:prstGeom prst="rect">
            <a:avLst/>
          </a:prstGeom>
        </p:spPr>
        <p:txBody>
          <a:bodyPr lIns="0" tIns="0" rIns="0" bIns="0">
            <a:noAutofit/>
          </a:bodyPr>
          <a:lstStyle/>
          <a:p>
            <a:pPr algn="l">
              <a:spcAft>
                <a:spcPts val="600"/>
              </a:spcAft>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algn="l">
              <a:spcAft>
                <a:spcPts val="600"/>
              </a:spcAft>
            </a:pPr>
            <a:r>
              <a:rPr lang="pl-PL" sz="2400" b="1" dirty="0">
                <a:solidFill>
                  <a:schemeClr val="accent2">
                    <a:lumMod val="75000"/>
                  </a:schemeClr>
                </a:solidFill>
                <a:latin typeface="IBM Plex Sans" panose="020B0503050203000203" pitchFamily="34" charset="0"/>
                <a:cs typeface="Calibri" panose="020F0502020204030204" pitchFamily="34" charset="0"/>
              </a:rPr>
              <a:t>Koszty pośrednie:</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koordynatora lub kierownika projektu oraz innego personelu bezpośrednio angażowanego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zarządzanie, rozliczanie, monitorowanie projektu lub prowadzenie innych działań administracyjnych w projekcie, w tym koszty wynagrodzenia tych osób, wyposażenia ich stanowiska pracy, ich przejazdów, delegacji służbowych i szkoleń oraz koszty związane z wdrażaniem polityki równych szans przez te osoby,</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zarządu (koszty wynagrodzenia osób uprawnionych do reprezentowania jednostki, których zakresy czynności nie są przypisane wyłącznie do projektu, np. kierownik jednostki),</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personelu obsługowego (obsługa kadrowa, finansowa, administracyjna, sekretariat, kancelaria, obsługa prawna, w tym ta dotycząca zamówień) na potrzeby funkcjonowania jednostki,</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obsługi księgowej,</a:t>
            </a:r>
          </a:p>
          <a:p>
            <a:pPr algn="l"/>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algn="l"/>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251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informacja o projekcie - opis projektu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844061" y="2258470"/>
            <a:ext cx="13715527" cy="4974669"/>
          </a:xfrm>
          <a:prstGeom prst="rect">
            <a:avLst/>
          </a:prstGeom>
        </p:spPr>
        <p:txBody>
          <a:bodyPr lIns="0" tIns="0" rIns="0" bIns="0">
            <a:noAutofit/>
          </a:bodyPr>
          <a:lstStyle/>
          <a:p>
            <a:pPr>
              <a:lnSpc>
                <a:spcPct val="107000"/>
              </a:lnSpc>
              <a:spcAft>
                <a:spcPts val="800"/>
              </a:spcAft>
              <a:buClr>
                <a:srgbClr val="3D47A5"/>
              </a:buClr>
            </a:pPr>
            <a:r>
              <a:rPr lang="pl-PL" sz="2400" b="1" dirty="0">
                <a:solidFill>
                  <a:schemeClr val="accent2">
                    <a:lumMod val="75000"/>
                  </a:schemeClr>
                </a:solidFill>
                <a:latin typeface="IBM Plex Sans" panose="020B0503050203000203" pitchFamily="34" charset="0"/>
                <a:cs typeface="Calibri" panose="020F0502020204030204" pitchFamily="34" charset="0"/>
              </a:rPr>
              <a:t>Wnioskodawca opisując działania projektowe powinien uwzględnić tylko najważniejsze elementy, tj.:</a:t>
            </a:r>
          </a:p>
          <a:p>
            <a:pPr marL="342900" indent="-342900">
              <a:lnSpc>
                <a:spcPct val="107000"/>
              </a:lnSpc>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cel projektu, </a:t>
            </a:r>
          </a:p>
          <a:p>
            <a:pPr marL="342900" indent="-342900">
              <a:lnSpc>
                <a:spcPct val="107000"/>
              </a:lnSpc>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główne rezultaty, które zostaną osiągnięte dzięki realizacji projektu,</a:t>
            </a:r>
          </a:p>
          <a:p>
            <a:pPr marL="342900" indent="-342900">
              <a:lnSpc>
                <a:spcPct val="107000"/>
              </a:lnSpc>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grupę docelową projektu oraz</a:t>
            </a:r>
          </a:p>
          <a:p>
            <a:pPr marL="342900" indent="-342900">
              <a:lnSpc>
                <a:spcPct val="107000"/>
              </a:lnSpc>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główne zadania, które zostaną zrealizowane w ramach projektu.</a:t>
            </a:r>
          </a:p>
          <a:p>
            <a:pPr marL="0" indent="0" algn="ctr">
              <a:lnSpc>
                <a:spcPct val="107000"/>
              </a:lnSpc>
              <a:spcAft>
                <a:spcPts val="800"/>
              </a:spcAft>
              <a:buNone/>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0" indent="0" algn="ctr">
              <a:lnSpc>
                <a:spcPct val="107000"/>
              </a:lnSpc>
              <a:spcAft>
                <a:spcPts val="800"/>
              </a:spcAft>
              <a:buNone/>
            </a:pPr>
            <a:r>
              <a:rPr lang="pl-PL" sz="2400" b="1" dirty="0">
                <a:solidFill>
                  <a:schemeClr val="accent2">
                    <a:lumMod val="75000"/>
                  </a:schemeClr>
                </a:solidFill>
                <a:latin typeface="IBM Plex Sans" panose="020B0503050203000203" pitchFamily="34" charset="0"/>
                <a:cs typeface="Calibri" panose="020F0502020204030204" pitchFamily="34" charset="0"/>
              </a:rPr>
              <a:t>To ma być informacja o charakterze zarówno informacyjnym, jak i promocyjnym</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20911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40</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koszty pośrednie – katalog zamknięty</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25793" y="1670786"/>
            <a:ext cx="13870475" cy="5845235"/>
          </a:xfrm>
          <a:prstGeom prst="rect">
            <a:avLst/>
          </a:prstGeom>
        </p:spPr>
        <p:txBody>
          <a:bodyPr lIns="0" tIns="0" rIns="0" bIns="0">
            <a:noAutofit/>
          </a:bodyPr>
          <a:lstStyle/>
          <a:p>
            <a:pPr marL="342900" indent="-342900">
              <a:spcAft>
                <a:spcPts val="600"/>
              </a:spcAft>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utrzymania powierzchni biurowych (np. czynsz, najem, opłaty administracyjne) związanych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z obsługą administracyjną projektu,</a:t>
            </a:r>
          </a:p>
          <a:p>
            <a:pPr marL="342900" indent="-342900">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wydatki związane z otworzeniem lub prowadzeniem wyodrębnionego na rzecz projektu subkonta na rachunku płatniczym lub odrębnego rachunku płatniczego,</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działania informacyjno-promocyjne projektu,</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 amortyzacja, najem lub zakup aktywów (środków trwałych i wartości niematerialnych i prawnych) używanych na potrzeby osób wskazanych w pkt. 1-4;</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opłaty za energię elektryczną, cieplną, gazową i wodę, opłaty przesyłowe, opłaty za sprzątanie, ochronę, opłaty za odprowadzanie ścieków w zakresie związanym z obsługą administracyjną projektu,</a:t>
            </a:r>
          </a:p>
          <a:p>
            <a:pPr algn="l"/>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848034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41</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koszty pośrednie – katalog zamknięty</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25793" y="1670786"/>
            <a:ext cx="13870475" cy="5845235"/>
          </a:xfrm>
          <a:prstGeom prst="rect">
            <a:avLst/>
          </a:prstGeom>
        </p:spPr>
        <p:txBody>
          <a:bodyPr lIns="0" tIns="0" rIns="0" bIns="0">
            <a:noAutofit/>
          </a:bodyPr>
          <a:lstStyle/>
          <a:p>
            <a:pPr marL="342900" indent="-342900" algn="l">
              <a:spcAft>
                <a:spcPts val="600"/>
              </a:spcAft>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usług pocztowych, telefonicznych, internetowych, kurierskich związanych z obsługą administracyjną projektu,</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biurowe związane z obsługą administracyjną projektu (np. zakup materiałów biurowych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i artykułów piśmienniczych, koszty usług powielania dokumentów),</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zabezpieczenia prawidłowej realizacji umowy,</a:t>
            </a:r>
          </a:p>
          <a:p>
            <a:pPr marL="342900" indent="-342900" algn="l">
              <a:spcAft>
                <a:spcPts val="600"/>
              </a:spcAft>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koszty ubezpieczeń majątkowych.</a:t>
            </a:r>
          </a:p>
          <a:p>
            <a:pPr algn="l">
              <a:spcBef>
                <a:spcPts val="1800"/>
              </a:spcBef>
              <a:spcAft>
                <a:spcPts val="600"/>
              </a:spcAft>
            </a:pPr>
            <a:r>
              <a:rPr lang="pl-PL" sz="2400" b="1" dirty="0">
                <a:solidFill>
                  <a:schemeClr val="accent2">
                    <a:lumMod val="75000"/>
                  </a:schemeClr>
                </a:solidFill>
                <a:latin typeface="IBM Plex Sans" panose="020B0503050203000203" pitchFamily="34" charset="0"/>
                <a:cs typeface="Calibri" panose="020F0502020204030204" pitchFamily="34" charset="0"/>
              </a:rPr>
              <a:t>Koszty pośrednie w projektach EFS+ są rozliczane wyłącznie w formule kosztów uproszonych jako stawka ryczałtowa</a:t>
            </a:r>
          </a:p>
          <a:p>
            <a:pPr algn="l"/>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857976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koszty pośrednie – limity</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797170" y="2106070"/>
            <a:ext cx="13645662"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Koszty pośrednie rozliczane są wyłącznie z wykorzystaniem następujących stawek ryczałtowych:</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25% kosztów bezpośrednich </a:t>
            </a:r>
            <a:r>
              <a:rPr lang="pl-PL" sz="2400" dirty="0">
                <a:solidFill>
                  <a:schemeClr val="accent2">
                    <a:lumMod val="75000"/>
                  </a:schemeClr>
                </a:solidFill>
                <a:latin typeface="IBM Plex Sans" panose="020B0503050203000203" pitchFamily="34" charset="0"/>
                <a:cs typeface="Calibri" panose="020F0502020204030204" pitchFamily="34" charset="0"/>
              </a:rPr>
              <a:t>– w przypadku projektów o wartości kosztów bezpośrednich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do 830 tys. PLN włącznie</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20% kosztów bezpośrednich </a:t>
            </a:r>
            <a:r>
              <a:rPr lang="pl-PL" sz="2400" dirty="0">
                <a:solidFill>
                  <a:schemeClr val="accent2">
                    <a:lumMod val="75000"/>
                  </a:schemeClr>
                </a:solidFill>
                <a:latin typeface="IBM Plex Sans" panose="020B0503050203000203" pitchFamily="34" charset="0"/>
                <a:cs typeface="Calibri" panose="020F0502020204030204" pitchFamily="34" charset="0"/>
              </a:rPr>
              <a:t>– w przypadku projektów o wartości kosztów bezpośrednich  powyżej 830 tys. PLN do 1 740 tys. PLN włącznie</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15% kosztów bezpośrednich </a:t>
            </a:r>
            <a:r>
              <a:rPr lang="pl-PL" sz="2400" dirty="0">
                <a:solidFill>
                  <a:schemeClr val="accent2">
                    <a:lumMod val="75000"/>
                  </a:schemeClr>
                </a:solidFill>
                <a:latin typeface="IBM Plex Sans" panose="020B0503050203000203" pitchFamily="34" charset="0"/>
                <a:cs typeface="Calibri" panose="020F0502020204030204" pitchFamily="34" charset="0"/>
              </a:rPr>
              <a:t>– w przypadku projektów o wartości kosztów bezpośrednich powyżej 1 740 tys. PLN do 4 550 tys. PLN włącznie</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400" b="1" dirty="0">
                <a:solidFill>
                  <a:schemeClr val="accent2">
                    <a:lumMod val="75000"/>
                  </a:schemeClr>
                </a:solidFill>
                <a:latin typeface="IBM Plex Sans" panose="020B0503050203000203" pitchFamily="34" charset="0"/>
                <a:cs typeface="Calibri" panose="020F0502020204030204" pitchFamily="34" charset="0"/>
              </a:rPr>
              <a:t>10% kosztów bezpośrednich </a:t>
            </a:r>
            <a:r>
              <a:rPr lang="pl-PL" sz="2400" dirty="0">
                <a:solidFill>
                  <a:schemeClr val="accent2">
                    <a:lumMod val="75000"/>
                  </a:schemeClr>
                </a:solidFill>
                <a:latin typeface="IBM Plex Sans" panose="020B0503050203000203" pitchFamily="34" charset="0"/>
                <a:cs typeface="Calibri" panose="020F0502020204030204" pitchFamily="34" charset="0"/>
              </a:rPr>
              <a:t>– w przypadku projektów o wartości kosztów bezpośrednich  przekraczającej 4 550 tys. PLN</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31201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cross-</a:t>
            </a:r>
            <a:r>
              <a:rPr lang="pl-PL" sz="2800" b="1" dirty="0" err="1">
                <a:latin typeface="IBM Plex Sans" panose="020B0503050203000203" pitchFamily="34" charset="0"/>
                <a:cs typeface="Calibri" panose="020F0502020204030204" pitchFamily="34" charset="0"/>
              </a:rPr>
              <a:t>financing</a:t>
            </a:r>
            <a:r>
              <a:rPr lang="pl-PL" sz="2800" b="1" dirty="0">
                <a:latin typeface="IBM Plex Sans" panose="020B0503050203000203" pitchFamily="34" charset="0"/>
                <a:cs typeface="Calibri" panose="020F0502020204030204" pitchFamily="34" charset="0"/>
              </a:rPr>
              <a:t> i wkład własny</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596348" y="1905248"/>
            <a:ext cx="14118188" cy="5796167"/>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Cross-</a:t>
            </a:r>
            <a:r>
              <a:rPr lang="pl-PL" sz="2400" b="1" dirty="0" err="1">
                <a:solidFill>
                  <a:schemeClr val="accent2">
                    <a:lumMod val="75000"/>
                  </a:schemeClr>
                </a:solidFill>
                <a:latin typeface="IBM Plex Sans" panose="020B0503050203000203" pitchFamily="34" charset="0"/>
                <a:cs typeface="Calibri" panose="020F0502020204030204" pitchFamily="34" charset="0"/>
              </a:rPr>
              <a:t>financing</a:t>
            </a: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lvl="1"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 projekcie istnieje możliwość rozliczenia uzasadnionych wydatków </a:t>
            </a:r>
            <a:r>
              <a:rPr lang="pl-PL" sz="2400" i="1" dirty="0">
                <a:solidFill>
                  <a:schemeClr val="accent2">
                    <a:lumMod val="75000"/>
                  </a:schemeClr>
                </a:solidFill>
                <a:latin typeface="IBM Plex Sans" panose="020B0503050203000203" pitchFamily="34" charset="0"/>
                <a:cs typeface="Calibri" panose="020F0502020204030204" pitchFamily="34" charset="0"/>
              </a:rPr>
              <a:t>w ramach cross–</a:t>
            </a:r>
            <a:r>
              <a:rPr lang="pl-PL" sz="2400" i="1" dirty="0" err="1">
                <a:solidFill>
                  <a:schemeClr val="accent2">
                    <a:lumMod val="75000"/>
                  </a:schemeClr>
                </a:solidFill>
                <a:latin typeface="IBM Plex Sans" panose="020B0503050203000203" pitchFamily="34" charset="0"/>
                <a:cs typeface="Calibri" panose="020F0502020204030204" pitchFamily="34" charset="0"/>
              </a:rPr>
              <a:t>financingu</a:t>
            </a:r>
            <a:r>
              <a:rPr lang="pl-PL" sz="2400" dirty="0">
                <a:solidFill>
                  <a:schemeClr val="accent2">
                    <a:lumMod val="75000"/>
                  </a:schemeClr>
                </a:solidFill>
                <a:latin typeface="IBM Plex Sans" panose="020B0503050203000203" pitchFamily="34" charset="0"/>
                <a:cs typeface="Calibri" panose="020F0502020204030204" pitchFamily="34" charset="0"/>
              </a:rPr>
              <a:t>.</a:t>
            </a:r>
          </a:p>
          <a:p>
            <a:pPr lvl="1"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Cross-</a:t>
            </a:r>
            <a:r>
              <a:rPr lang="pl-PL" sz="2400" dirty="0" err="1">
                <a:solidFill>
                  <a:schemeClr val="accent2">
                    <a:lumMod val="75000"/>
                  </a:schemeClr>
                </a:solidFill>
                <a:latin typeface="IBM Plex Sans" panose="020B0503050203000203" pitchFamily="34" charset="0"/>
                <a:cs typeface="Calibri" panose="020F0502020204030204" pitchFamily="34" charset="0"/>
              </a:rPr>
              <a:t>financing</a:t>
            </a:r>
            <a:r>
              <a:rPr lang="pl-PL" sz="2400" dirty="0">
                <a:solidFill>
                  <a:schemeClr val="accent2">
                    <a:lumMod val="75000"/>
                  </a:schemeClr>
                </a:solidFill>
                <a:latin typeface="IBM Plex Sans" panose="020B0503050203000203" pitchFamily="34" charset="0"/>
                <a:cs typeface="Calibri" panose="020F0502020204030204" pitchFamily="34" charset="0"/>
              </a:rPr>
              <a:t> w ramach projektów współfinansowanych z EFS może dotyczyć wyłącznie takich kategorii wydatków, bez których realizacja projektu nie byłaby możliwa.</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Wkład własny </a:t>
            </a:r>
          </a:p>
          <a:p>
            <a:pPr lvl="1"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Musi zostać sfinansowany ze środków pozostających w dyspozycji wnioskodawcy, z zastrzeżeniem, że nie może to oznaczać podwójnego finansowania wydatków.</a:t>
            </a:r>
          </a:p>
          <a:p>
            <a:pPr lvl="1"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Wkład własny wnioskodawcy jest wykazywany we wniosku o dofinansowanie, przy czym to wnioskodawca określa formę wniesienia wkładu własnego oraz czy wkład własny zostanie wniesiony w ramach kosztów bezpośrednich, pośrednich czy w ramach kosztów bezpośrednich oraz pośrednich.</a:t>
            </a:r>
          </a:p>
          <a:p>
            <a:pPr lvl="1"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Wkład własny musi wynosić minimum 3% wydatków kwalifikowalnych w projekcie. Nie jest dopuszczalne zaokrąglanie w górę wartości de facto niższych od 3%.</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114356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44</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zabezpieczenie prawidłowej realizacji umowy</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682015" y="1899135"/>
            <a:ext cx="13645662" cy="4974669"/>
          </a:xfrm>
          <a:prstGeom prst="rect">
            <a:avLst/>
          </a:prstGeom>
        </p:spPr>
        <p:txBody>
          <a:bodyPr lIns="0" tIns="0" rIns="0" bIns="0">
            <a:noAutofit/>
          </a:bodyPr>
          <a:lstStyle/>
          <a:p>
            <a:pPr lvl="1"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Zabezpieczenie – składają tylko uczelnie niepubliczne</a:t>
            </a:r>
          </a:p>
          <a:p>
            <a:pPr marL="911840" lvl="1"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dokument stanowiący zabezpieczenie składany jest przez wnioskodawcę najczęściej nie później niż w terminie 15 dni roboczych od daty podpisania umowy o dofinansowanie</a:t>
            </a:r>
          </a:p>
          <a:p>
            <a:pPr marL="911840" lvl="1"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jeśli wartość dofinansowania (łącznie we wszystkich projektach wnioskodawcy realizowanych w ramach FERS i rozliczanych przez NCBR) nie przekracza 10 mln PLN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 zabezpieczeniem jest weksel in blanco wraz z deklaracją wekslową</a:t>
            </a:r>
          </a:p>
          <a:p>
            <a:pPr marL="911840" lvl="1"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jeżeli łączna wartość zaliczek wynikająca z umów z NCBR przekracza 10 mln PLN, zabezpieczenie ustanawiane jest w porozumieniu z ION w jednej lub kilku z form wskazanych w rozporządzeniu Ministra Rozwoju Regionalnego z dnia 7 grudnia 2017 r. </a:t>
            </a:r>
            <a:r>
              <a:rPr lang="pl-PL" sz="2400" i="1" dirty="0">
                <a:solidFill>
                  <a:schemeClr val="accent2">
                    <a:lumMod val="75000"/>
                  </a:schemeClr>
                </a:solidFill>
                <a:latin typeface="IBM Plex Sans" panose="020B0503050203000203" pitchFamily="34" charset="0"/>
                <a:cs typeface="Calibri" panose="020F0502020204030204" pitchFamily="34" charset="0"/>
              </a:rPr>
              <a:t>w sprawie zaliczek w ramach programów finansowanych z udziałem środków europejskich</a:t>
            </a:r>
            <a:r>
              <a:rPr lang="pl-PL" sz="2400" dirty="0">
                <a:solidFill>
                  <a:schemeClr val="accent2">
                    <a:lumMod val="75000"/>
                  </a:schemeClr>
                </a:solidFill>
                <a:latin typeface="IBM Plex Sans" panose="020B0503050203000203" pitchFamily="34" charset="0"/>
                <a:cs typeface="Calibri" panose="020F0502020204030204" pitchFamily="34" charset="0"/>
              </a:rPr>
              <a:t>,</a:t>
            </a:r>
          </a:p>
          <a:p>
            <a:pPr marL="911840" lvl="1"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wysokość zabezpieczenia – równowartości co najmniej </a:t>
            </a:r>
            <a:r>
              <a:rPr lang="pl-PL" sz="2400" b="1" dirty="0">
                <a:solidFill>
                  <a:srgbClr val="FF0000"/>
                </a:solidFill>
                <a:latin typeface="IBM Plex Sans" panose="020B0503050203000203" pitchFamily="34" charset="0"/>
                <a:cs typeface="Calibri" panose="020F0502020204030204" pitchFamily="34" charset="0"/>
              </a:rPr>
              <a:t>100% najwyższej transzy zaliczki</a:t>
            </a:r>
            <a:r>
              <a:rPr lang="pl-PL" sz="2400" dirty="0">
                <a:solidFill>
                  <a:srgbClr val="FF0000"/>
                </a:solidFill>
                <a:latin typeface="IBM Plex Sans" panose="020B0503050203000203" pitchFamily="34" charset="0"/>
                <a:cs typeface="Calibri" panose="020F0502020204030204" pitchFamily="34" charset="0"/>
              </a:rPr>
              <a:t> </a:t>
            </a:r>
            <a:r>
              <a:rPr lang="pl-PL" sz="2400" dirty="0">
                <a:solidFill>
                  <a:schemeClr val="accent2">
                    <a:lumMod val="75000"/>
                  </a:schemeClr>
                </a:solidFill>
                <a:latin typeface="IBM Plex Sans" panose="020B0503050203000203" pitchFamily="34" charset="0"/>
                <a:cs typeface="Calibri" panose="020F0502020204030204" pitchFamily="34" charset="0"/>
              </a:rPr>
              <a:t>wynikającej z umowy o dofinansowanie (harmonogram płatności)</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28950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45</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ocena merytoryczna</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682015" y="1899135"/>
            <a:ext cx="13645662"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Ocena merytoryczna</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prowadzona jest w zakresie spełnienia kryteriów wyboru projektów, stanowiących Załącznik nr 1 do RWP „Kryteria wyboru projektów”;</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dokonywana jest przez 2 losowo wybranych członków KOP ( w skład KOP wchodzą pracownicy ION i eksperci);</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dokonywana jest na podstawie informacji zawartych we wniosku;</a:t>
            </a:r>
          </a:p>
        </p:txBody>
      </p:sp>
    </p:spTree>
    <p:extLst>
      <p:ext uri="{BB962C8B-B14F-4D97-AF65-F5344CB8AC3E}">
        <p14:creationId xmlns:p14="http://schemas.microsoft.com/office/powerpoint/2010/main" val="50818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46</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ocena merytoryczna</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682015" y="1899135"/>
            <a:ext cx="13645662"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Procedura oceny składa się z następujących etapów: </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pierwszy etap oceny merytorycznej w zakresie kryteriów merytorycznych (ocenianych w systemie 0-1);</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drugi etap oceny merytorycznej w zakresie kryteriów dostępu i kryteriów horyzontalnych;</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trzeci etap oceny merytorycznej w zakresie kryteriów merytorycznych punktowych i kryteriów premiujących;</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etap negocjacji (jeśli oceniający stwierdzą, że projekty wymagają skierowania do tego etapu).</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 </a:t>
            </a:r>
            <a:r>
              <a:rPr lang="pl-PL" sz="2400" b="1" dirty="0">
                <a:solidFill>
                  <a:schemeClr val="accent2">
                    <a:lumMod val="75000"/>
                  </a:schemeClr>
                </a:solidFill>
                <a:latin typeface="IBM Plex Sans" panose="020B0503050203000203" pitchFamily="34" charset="0"/>
                <a:cs typeface="Calibri" panose="020F0502020204030204" pitchFamily="34" charset="0"/>
              </a:rPr>
              <a:t>Proces oceny dokumentowany jest za pomocą kart oceny merytorycznej.</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Informacja o projektach zakwalifikowanych do kolejnego etapu jest zamieszczana przez ION po każdym z etapów oceny.</a:t>
            </a:r>
          </a:p>
          <a:p>
            <a:pPr defTabSz="590014">
              <a:spcBef>
                <a:spcPts val="600"/>
              </a:spcBef>
              <a:spcAft>
                <a:spcPts val="600"/>
              </a:spcAft>
              <a:buClr>
                <a:schemeClr val="accent2">
                  <a:lumMod val="50000"/>
                </a:schemeClr>
              </a:buClr>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35052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47</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ocena merytoryczna</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682015" y="1899135"/>
            <a:ext cx="13645662"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rgbClr val="3D47A5"/>
              </a:buClr>
            </a:pPr>
            <a:endParaRPr lang="pl-PL" sz="2400" dirty="0"/>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Przewidywane terminy:</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zakończenia oceny przez ekspertów - sierpień 2023 r.</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zakończenie negocjacji – koniec października 2023 r.</a:t>
            </a:r>
          </a:p>
          <a:p>
            <a:pPr marL="342900" indent="-342900" defTabSz="590014">
              <a:spcBef>
                <a:spcPts val="600"/>
              </a:spcBef>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podpisywanie umów – listopad 2023 – styczeń 2024 r.</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428229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48</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endParaRPr lang="pl-PL" sz="2800" b="1" dirty="0">
              <a:latin typeface="IBM Plex Sans" panose="020B0503050203000203" pitchFamily="34" charset="0"/>
              <a:cs typeface="Calibri" panose="020F0502020204030204" pitchFamily="34" charset="0"/>
            </a:endParaRP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30EF9CAC-17AA-4273-BF98-72F63D5BDAE6}"/>
              </a:ext>
            </a:extLst>
          </p:cNvPr>
          <p:cNvSpPr txBox="1"/>
          <p:nvPr/>
        </p:nvSpPr>
        <p:spPr>
          <a:xfrm>
            <a:off x="682015" y="1899135"/>
            <a:ext cx="13645662"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Pytania o warunki naboru można kierować:</a:t>
            </a:r>
            <a:endParaRPr lang="pl-PL" sz="2400" dirty="0"/>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 pośrednictwem formularza kontaktowego dostępnego pod adresem: </a:t>
            </a:r>
            <a:r>
              <a:rPr lang="pl-PL" sz="2400" b="1" dirty="0">
                <a:solidFill>
                  <a:schemeClr val="accent2">
                    <a:lumMod val="75000"/>
                  </a:schemeClr>
                </a:solidFill>
                <a:latin typeface="IBM Plex Sans" panose="020B0503050203000203" pitchFamily="34" charset="0"/>
                <a:cs typeface="Calibri" panose="020F0502020204030204" pitchFamily="34" charset="0"/>
              </a:rPr>
              <a:t>https://www.gov.pl/web/ncbr/punkt-informacyjny</a:t>
            </a:r>
            <a:r>
              <a:rPr lang="pl-PL" sz="2400" dirty="0">
                <a:solidFill>
                  <a:schemeClr val="accent2">
                    <a:lumMod val="75000"/>
                  </a:schemeClr>
                </a:solidFill>
                <a:latin typeface="IBM Plex Sans" panose="020B0503050203000203" pitchFamily="34" charset="0"/>
                <a:cs typeface="Calibri" panose="020F0502020204030204" pitchFamily="34" charset="0"/>
              </a:rPr>
              <a:t>,</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na adres poczty elektronicznej: </a:t>
            </a:r>
            <a:r>
              <a:rPr lang="pl-PL" sz="2400" b="1" dirty="0">
                <a:solidFill>
                  <a:schemeClr val="accent2">
                    <a:lumMod val="75000"/>
                  </a:schemeClr>
                </a:solidFill>
                <a:latin typeface="IBM Plex Sans" panose="020B0503050203000203" pitchFamily="34" charset="0"/>
                <a:cs typeface="Calibri" panose="020F0502020204030204" pitchFamily="34" charset="0"/>
              </a:rPr>
              <a:t>info@ncbr.gov.pl </a:t>
            </a:r>
            <a:r>
              <a:rPr lang="pl-PL" sz="2400" dirty="0">
                <a:solidFill>
                  <a:schemeClr val="accent2">
                    <a:lumMod val="75000"/>
                  </a:schemeClr>
                </a:solidFill>
                <a:latin typeface="IBM Plex Sans" panose="020B0503050203000203" pitchFamily="34" charset="0"/>
                <a:cs typeface="Calibri" panose="020F0502020204030204" pitchFamily="34" charset="0"/>
              </a:rPr>
              <a:t>oraz</a:t>
            </a:r>
          </a:p>
          <a:p>
            <a:pPr marL="342900" indent="-342900" defTabSz="590014">
              <a:spcBef>
                <a:spcPts val="600"/>
              </a:spcBef>
              <a:spcAft>
                <a:spcPts val="600"/>
              </a:spcAft>
              <a:buClr>
                <a:schemeClr val="accent2">
                  <a:lumMod val="50000"/>
                </a:schemeClr>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Tel. +48 22 39 07 170; +48 22 39 07 191.</a:t>
            </a:r>
          </a:p>
          <a:p>
            <a:pPr marL="342900" indent="-342900" defTabSz="590014">
              <a:spcBef>
                <a:spcPts val="600"/>
              </a:spcBef>
              <a:spcAft>
                <a:spcPts val="600"/>
              </a:spcAft>
              <a:buClr>
                <a:schemeClr val="accent2">
                  <a:lumMod val="50000"/>
                </a:schemeClr>
              </a:buClr>
              <a:buFont typeface="Wingdings" panose="05000000000000000000" pitchFamily="2" charset="2"/>
              <a:buChar char="Ø"/>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ION zamieści najczęściej zadawane pytania i odpowiedzi w formie FAQ na stronie naboru. </a:t>
            </a:r>
          </a:p>
        </p:txBody>
      </p:sp>
    </p:spTree>
    <p:extLst>
      <p:ext uri="{BB962C8B-B14F-4D97-AF65-F5344CB8AC3E}">
        <p14:creationId xmlns:p14="http://schemas.microsoft.com/office/powerpoint/2010/main" val="721106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DC027-F683-44A3-B989-EFBE5645F5ED}"/>
              </a:ext>
            </a:extLst>
          </p:cNvPr>
          <p:cNvSpPr>
            <a:spLocks noGrp="1"/>
          </p:cNvSpPr>
          <p:nvPr>
            <p:ph type="title"/>
          </p:nvPr>
        </p:nvSpPr>
        <p:spPr/>
        <p:txBody>
          <a:bodyPr/>
          <a:lstStyle/>
          <a:p>
            <a:pPr>
              <a:spcBef>
                <a:spcPts val="1200"/>
              </a:spcBef>
              <a:spcAft>
                <a:spcPts val="1200"/>
              </a:spcAft>
            </a:pPr>
            <a:r>
              <a:rPr lang="pl-PL" sz="4000" dirty="0"/>
              <a:t>Dziękuję za uwagę</a:t>
            </a:r>
            <a:br>
              <a:rPr lang="pl-PL" dirty="0"/>
            </a:br>
            <a:r>
              <a:rPr lang="pl-PL" sz="2400" dirty="0"/>
              <a:t>Marzena Durkiewicz-Sirocka</a:t>
            </a:r>
            <a:br>
              <a:rPr lang="pl-PL" sz="2400" dirty="0"/>
            </a:br>
            <a:r>
              <a:rPr lang="pl-PL" sz="1800" dirty="0"/>
              <a:t>kierownik Sekcji Oceny Konkursów III</a:t>
            </a:r>
            <a:br>
              <a:rPr lang="pl-PL" sz="1800" dirty="0"/>
            </a:br>
            <a:r>
              <a:rPr lang="pl-PL" sz="1800" dirty="0"/>
              <a:t>Dział Programowania i Wyboru Projektów, NCBR</a:t>
            </a:r>
            <a:br>
              <a:rPr lang="pl-PL" sz="1800" dirty="0"/>
            </a:br>
            <a:br>
              <a:rPr lang="pl-PL" sz="800" dirty="0"/>
            </a:br>
            <a:r>
              <a:rPr lang="pl-PL" sz="1800" dirty="0"/>
              <a:t>marzena.durkiewicz-sirocka</a:t>
            </a:r>
            <a:r>
              <a:rPr lang="pl-PL" sz="1800" dirty="0">
                <a:hlinkClick r:id="rId2"/>
              </a:rPr>
              <a:t>@ncbr.gov.pl</a:t>
            </a:r>
            <a:r>
              <a:rPr lang="pl-PL" sz="1800" dirty="0"/>
              <a:t> </a:t>
            </a:r>
          </a:p>
        </p:txBody>
      </p:sp>
      <p:sp>
        <p:nvSpPr>
          <p:cNvPr id="3" name="Symbol zastępczy numeru slajdu 2">
            <a:extLst>
              <a:ext uri="{FF2B5EF4-FFF2-40B4-BE49-F238E27FC236}">
                <a16:creationId xmlns:a16="http://schemas.microsoft.com/office/drawing/2014/main" id="{ACB437D5-7E77-4A46-9829-B448A2D7BF00}"/>
              </a:ext>
            </a:extLst>
          </p:cNvPr>
          <p:cNvSpPr>
            <a:spLocks noGrp="1"/>
          </p:cNvSpPr>
          <p:nvPr>
            <p:ph type="sldNum" sz="quarter" idx="10"/>
          </p:nvPr>
        </p:nvSpPr>
        <p:spPr/>
        <p:txBody>
          <a:bodyPr/>
          <a:lstStyle/>
          <a:p>
            <a:fld id="{52829928-69CF-4CD4-AA50-C7139EE0EE92}" type="slidenum">
              <a:rPr lang="pl-PL" smtClean="0"/>
              <a:pPr/>
              <a:t>49</a:t>
            </a:fld>
            <a:endParaRPr lang="pl-PL" dirty="0"/>
          </a:p>
        </p:txBody>
      </p:sp>
      <p:pic>
        <p:nvPicPr>
          <p:cNvPr id="6" name="Symbol zastępczy zawartości 5" descr="Obraz zawierający tekst, ubrania, zrzut ekranu, osoba&#10;&#10;Opis wygenerowany automatycznie">
            <a:extLst>
              <a:ext uri="{FF2B5EF4-FFF2-40B4-BE49-F238E27FC236}">
                <a16:creationId xmlns:a16="http://schemas.microsoft.com/office/drawing/2014/main" id="{5C7CDBF3-C4A8-4E0E-B3BF-2EE6830499D1}"/>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415771" y="5121398"/>
            <a:ext cx="5993046" cy="2532062"/>
          </a:xfrm>
        </p:spPr>
      </p:pic>
    </p:spTree>
    <p:extLst>
      <p:ext uri="{BB962C8B-B14F-4D97-AF65-F5344CB8AC3E}">
        <p14:creationId xmlns:p14="http://schemas.microsoft.com/office/powerpoint/2010/main" val="33669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5</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opis projektu - grupy docelowe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718075" cy="4974669"/>
          </a:xfrm>
          <a:prstGeom prst="rect">
            <a:avLst/>
          </a:prstGeom>
        </p:spPr>
        <p:txBody>
          <a:bodyPr lIns="0" tIns="0" rIns="0" bIns="0">
            <a:noAutofit/>
          </a:bodyPr>
          <a:lstStyle/>
          <a:p>
            <a:r>
              <a:rPr lang="pl-PL" sz="2400" b="1" dirty="0">
                <a:solidFill>
                  <a:schemeClr val="accent2">
                    <a:lumMod val="75000"/>
                  </a:schemeClr>
                </a:solidFill>
                <a:latin typeface="IBM Plex Sans" panose="020B0503050203000203" pitchFamily="34" charset="0"/>
                <a:cs typeface="Calibri" panose="020F0502020204030204" pitchFamily="34" charset="0"/>
              </a:rPr>
              <a:t>Określając grupę docelową należy:</a:t>
            </a:r>
          </a:p>
          <a:p>
            <a:endParaRPr lang="pl-PL" sz="2400" b="1" dirty="0">
              <a:solidFill>
                <a:schemeClr val="accent2">
                  <a:lumMod val="75000"/>
                </a:schemeClr>
              </a:solidFill>
              <a:latin typeface="IBM Plex Sans" panose="020B0503050203000203" pitchFamily="34" charset="0"/>
              <a:cs typeface="Calibri" panose="020F0502020204030204" pitchFamily="34" charset="0"/>
            </a:endParaRPr>
          </a:p>
          <a:p>
            <a:pPr marL="342900" indent="-342900">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uzasadnić wybór konkretnej grupy docelowej i wskazać kogo wnioskodawca obejmie wsparciem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ramach projektu, np. studenci, których kierunków, które roczniki, dydaktycy zaangażowani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kształcenie na konkretnych kierunkach;</a:t>
            </a:r>
          </a:p>
          <a:p>
            <a:pPr marL="342900" indent="-342900">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wskazać istotne cechy uczestników projektu (osób lub podmiotów otrzymujących wsparcie bezpośrednie), takich jak np. wiek, płeć, niepełnosprawność;</a:t>
            </a:r>
          </a:p>
          <a:p>
            <a:pPr marL="342900" indent="-342900">
              <a:spcAft>
                <a:spcPts val="6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wskazać i opisać potrzeby i oczekiwania uczestników projektu w kontekście wsparcia, które ma być udzielane w ramach projektu – co sprawi, że uczestnicy chętnie wezmą udział w projekcie. </a:t>
            </a:r>
            <a:br>
              <a:rPr lang="pl-PL" sz="2400" dirty="0">
                <a:solidFill>
                  <a:schemeClr val="accent2">
                    <a:lumMod val="75000"/>
                  </a:schemeClr>
                </a:solidFill>
                <a:latin typeface="IBM Plex Sans" panose="020B0503050203000203" pitchFamily="34" charset="0"/>
                <a:cs typeface="Calibri" panose="020F0502020204030204" pitchFamily="34" charset="0"/>
              </a:rPr>
            </a:br>
            <a:endParaRPr lang="pl-PL" sz="2400" dirty="0">
              <a:solidFill>
                <a:schemeClr val="accent2">
                  <a:lumMod val="75000"/>
                </a:schemeClr>
              </a:solidFill>
              <a:latin typeface="IBM Plex Sans" panose="020B0503050203000203" pitchFamily="34" charset="0"/>
              <a:cs typeface="Calibri" panose="020F0502020204030204" pitchFamily="34" charset="0"/>
            </a:endParaRPr>
          </a:p>
          <a:p>
            <a:r>
              <a:rPr lang="pl-PL" sz="2400" b="1" dirty="0">
                <a:solidFill>
                  <a:schemeClr val="accent2">
                    <a:lumMod val="75000"/>
                  </a:schemeClr>
                </a:solidFill>
                <a:latin typeface="IBM Plex Sans" panose="020B0503050203000203" pitchFamily="34" charset="0"/>
                <a:cs typeface="Calibri" panose="020F0502020204030204" pitchFamily="34" charset="0"/>
              </a:rPr>
              <a:t>Ww. informacje powinny być podane w oparciu o  ogólnodostępne dane oraz dane własne będące w posiadaniu wnioskodawcy.</a:t>
            </a:r>
          </a:p>
        </p:txBody>
      </p:sp>
    </p:spTree>
    <p:extLst>
      <p:ext uri="{BB962C8B-B14F-4D97-AF65-F5344CB8AC3E}">
        <p14:creationId xmlns:p14="http://schemas.microsoft.com/office/powerpoint/2010/main" val="261098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6</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opis projektu - grupy docelowe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44BDEE"/>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Określając grupę docelową, należy wskazać i opisać:</a:t>
            </a:r>
          </a:p>
          <a:p>
            <a:pPr marL="285750" marR="0" lvl="0" indent="-285750" algn="l" defTabSz="914400" rtl="0" eaLnBrk="1" fontAlgn="auto" latinLnBrk="0" hangingPunct="1">
              <a:lnSpc>
                <a:spcPct val="107000"/>
              </a:lnSpc>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bariery,  na które napotykają uczestnicy projektu i podmioty obejmowane wsparciem;</a:t>
            </a:r>
          </a:p>
          <a:p>
            <a:pPr marL="0" marR="0" lvl="0" indent="0" algn="l" defTabSz="914400" rtl="0" eaLnBrk="1" fontAlgn="auto" latinLnBrk="0" hangingPunct="1">
              <a:lnSpc>
                <a:spcPct val="107000"/>
              </a:lnSpc>
              <a:spcBef>
                <a:spcPts val="1000"/>
              </a:spcBef>
              <a:spcAft>
                <a:spcPts val="800"/>
              </a:spcAft>
              <a:buClr>
                <a:srgbClr val="000000"/>
              </a:buClr>
              <a:buSzTx/>
              <a:buFont typeface="Arial" panose="020B0604020202020204" pitchFamily="34" charset="0"/>
              <a:buNone/>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(tj. czyli czynniki, które mogą zniechęcić do wzięcia udziału w projekcie lub uniemożliwiają im udział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projekcie, np. czy to bariery techniczne czy też brak świadomości potrzeby rozwijania swoich umiejętności, niechęć do podnoszenia kompetencji/nabywania kompetencji, niska motywacja);</a:t>
            </a:r>
          </a:p>
          <a:p>
            <a:pPr marL="0" marR="0" lvl="0" indent="0" algn="l" defTabSz="914400" rtl="0" eaLnBrk="1" fontAlgn="auto" latinLnBrk="0" hangingPunct="1">
              <a:lnSpc>
                <a:spcPct val="100000"/>
              </a:lnSpc>
              <a:spcBef>
                <a:spcPts val="1000"/>
              </a:spcBef>
              <a:spcAft>
                <a:spcPts val="600"/>
              </a:spcAft>
              <a:buClr>
                <a:srgbClr val="44BDEE"/>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W opisie barier należy uwzględnić także bariery utrudniające lub uniemożliwiające udział w projekcie osobom z niepełnosprawnościami, jak również bariery, na które ewentualnie napotykają kobiety i mężczyźni (jeśli dotyczy).</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28180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7</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opis projektu - grupy docelowe</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
                <a:srgbClr val="44BDEE"/>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W przypadku konkursu „Kształcenie na potrzeby branż kluczowych” grupą docelową będą:</a:t>
            </a:r>
          </a:p>
          <a:p>
            <a:pPr marL="285750" marR="0" lvl="0" indent="-28575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wyłącznie studenci kierunku lub kierunków objętych wsparciem w projekcie;</a:t>
            </a:r>
          </a:p>
          <a:p>
            <a:pPr marL="285750" marR="0" lvl="0" indent="-28575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kadra zaangażowana w realizację procesu kształcenia na tym kierunku lub kierunkach (bez względu na formę zatrudnienia).</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Dokumentem potwierdzającym kwalifikowalność uczestnika może być np.: lista studentów kierunku objętego wsparciem wydana przez dziekanat, zaświadczenie z dziekanatu, zaświadczenie z działu personalnego o zatrudnieniu. </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24432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8</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opis rekrutacji grupy docelowej </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786974" y="2258470"/>
            <a:ext cx="13870475" cy="5442945"/>
          </a:xfrm>
          <a:prstGeom prst="rect">
            <a:avLst/>
          </a:prstGeom>
        </p:spPr>
        <p:txBody>
          <a:bodyPr lIns="0" tIns="0" rIns="0" bIns="0">
            <a:noAutofit/>
          </a:bodyPr>
          <a:lstStyle/>
          <a:p>
            <a:pPr marL="0" marR="0" lvl="0" indent="0" algn="l" defTabSz="914400" rtl="0" eaLnBrk="1" fontAlgn="auto" latinLnBrk="0" hangingPunct="1">
              <a:lnSpc>
                <a:spcPct val="100000"/>
              </a:lnSpc>
              <a:spcBef>
                <a:spcPts val="1000"/>
              </a:spcBef>
              <a:spcAft>
                <a:spcPts val="600"/>
              </a:spcAft>
              <a:buClr>
                <a:srgbClr val="44BDEE"/>
              </a:buClr>
              <a:buSzTx/>
              <a:buFont typeface="Arial" panose="020B0604020202020204" pitchFamily="34" charset="0"/>
              <a:buNone/>
              <a:tabLst/>
              <a:defRPr/>
            </a:pPr>
            <a:r>
              <a:rPr lang="pl-PL" sz="2400" b="1" dirty="0">
                <a:solidFill>
                  <a:schemeClr val="accent2">
                    <a:lumMod val="75000"/>
                  </a:schemeClr>
                </a:solidFill>
                <a:latin typeface="IBM Plex Sans" panose="020B0503050203000203" pitchFamily="34" charset="0"/>
                <a:cs typeface="Calibri" panose="020F0502020204030204" pitchFamily="34" charset="0"/>
              </a:rPr>
              <a:t>Należy wskazać i opisać:</a:t>
            </a:r>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285750" marR="0" lvl="0" indent="-285750" algn="l" defTabSz="914400" rtl="0" eaLnBrk="1" fontAlgn="auto" latinLnBrk="0" hangingPunct="1">
              <a:spcBef>
                <a:spcPts val="1000"/>
              </a:spcBef>
              <a:spcAft>
                <a:spcPts val="800"/>
              </a:spcAft>
              <a:buClr>
                <a:srgbClr val="000000"/>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sposób, w jaki wnioskodawca zrekrutuje uczestników projektu, w tym jakimi kryteriami posłuży się podczas rekrutacji, uwzględniając informację o liczbie osób w podziale na kobiety,  mężczyzn(K/M) oraz osoby z niepełnosprawnościami;</a:t>
            </a:r>
          </a:p>
          <a:p>
            <a:pPr marL="285750" indent="-285750" defTabSz="914400">
              <a:spcBef>
                <a:spcPts val="1000"/>
              </a:spcBef>
              <a:spcAft>
                <a:spcPts val="800"/>
              </a:spcAft>
              <a:buClr>
                <a:srgbClr val="000000"/>
              </a:buClr>
              <a:buFont typeface="Wingdings" panose="05000000000000000000" pitchFamily="2" charset="2"/>
              <a:buChar char="Ø"/>
              <a:defRPr/>
            </a:pPr>
            <a:r>
              <a:rPr lang="pl-PL" sz="2400" dirty="0">
                <a:solidFill>
                  <a:schemeClr val="accent2">
                    <a:lumMod val="75000"/>
                  </a:schemeClr>
                </a:solidFill>
                <a:latin typeface="IBM Plex Sans" panose="020B0503050203000203" pitchFamily="34" charset="0"/>
                <a:cs typeface="Calibri" panose="020F0502020204030204" pitchFamily="34" charset="0"/>
              </a:rPr>
              <a:t>wskazać katalog dostępnych i przejrzystych kryteriów oraz technik i metod rekrutacji dopasowanych do grupy odbiorców ze wskazaniem sposobu, w jaki w ramach rekrutacji została uwzględniona zasada równych szans i niedyskryminacji;</a:t>
            </a:r>
          </a:p>
          <a:p>
            <a:pPr marL="285750" indent="-285750" defTabSz="914400">
              <a:spcBef>
                <a:spcPts val="1000"/>
              </a:spcBef>
              <a:spcAft>
                <a:spcPts val="800"/>
              </a:spcAft>
              <a:buClr>
                <a:srgbClr val="000000"/>
              </a:buClr>
              <a:buFont typeface="Wingdings" panose="05000000000000000000" pitchFamily="2" charset="2"/>
              <a:buChar char="Ø"/>
              <a:defRPr/>
            </a:pPr>
            <a:r>
              <a:rPr lang="pl-PL" sz="2400" dirty="0">
                <a:solidFill>
                  <a:schemeClr val="accent2">
                    <a:lumMod val="75000"/>
                  </a:schemeClr>
                </a:solidFill>
                <a:latin typeface="IBM Plex Sans" panose="020B0503050203000203" pitchFamily="34" charset="0"/>
                <a:cs typeface="Calibri" panose="020F0502020204030204" pitchFamily="34" charset="0"/>
              </a:rPr>
              <a:t>procedurę rekrutacyjną, ewentualny dodatkowy nabór, selekcję uczestników projektu;</a:t>
            </a:r>
          </a:p>
          <a:p>
            <a:pPr marL="285750" marR="0" lvl="0" indent="-285750" algn="l" defTabSz="914400" rtl="0" eaLnBrk="1" fontAlgn="auto" latinLnBrk="0" hangingPunct="1">
              <a:spcBef>
                <a:spcPts val="1000"/>
              </a:spcBef>
              <a:spcAft>
                <a:spcPts val="800"/>
              </a:spcAft>
              <a:buClr>
                <a:srgbClr val="3D47A5"/>
              </a:buClr>
              <a:buSzTx/>
              <a:buFont typeface="Wingdings" panose="05000000000000000000" pitchFamily="2" charset="2"/>
              <a:buChar char="Ø"/>
              <a:tabLst/>
              <a:defRPr/>
            </a:pPr>
            <a:r>
              <a:rPr lang="pl-PL" sz="2400" dirty="0">
                <a:solidFill>
                  <a:schemeClr val="accent2">
                    <a:lumMod val="75000"/>
                  </a:schemeClr>
                </a:solidFill>
                <a:latin typeface="IBM Plex Sans" panose="020B0503050203000203" pitchFamily="34" charset="0"/>
                <a:cs typeface="Calibri" panose="020F0502020204030204" pitchFamily="34" charset="0"/>
              </a:rPr>
              <a:t>działania informacyjno-promocyjne;</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W przedmiotowym naborze można powołać się na ogólne zasady rekrutacji na studia obowiązujące na uczelni. Inaczej w przypadku zajęć dodatkowych dla studentów i w przypadku kadry</a:t>
            </a:r>
          </a:p>
        </p:txBody>
      </p:sp>
    </p:spTree>
    <p:extLst>
      <p:ext uri="{BB962C8B-B14F-4D97-AF65-F5344CB8AC3E}">
        <p14:creationId xmlns:p14="http://schemas.microsoft.com/office/powerpoint/2010/main" val="324463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9</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potencjał do realizacji projektu - opis rekrutacji grupy docelowej</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844061" y="21060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787BE94D-B5CD-443C-90E4-EF12DE72F84F}"/>
              </a:ext>
            </a:extLst>
          </p:cNvPr>
          <p:cNvSpPr txBox="1"/>
          <p:nvPr/>
        </p:nvSpPr>
        <p:spPr>
          <a:xfrm>
            <a:off x="996461" y="2258470"/>
            <a:ext cx="1387047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Opis przebiegu rekrutacji powinien zawierać:</a:t>
            </a:r>
          </a:p>
          <a:p>
            <a:pPr algn="l"/>
            <a:endParaRPr lang="pl-PL" sz="2400" dirty="0">
              <a:solidFill>
                <a:schemeClr val="accent2">
                  <a:lumMod val="75000"/>
                </a:schemeClr>
              </a:solidFill>
              <a:latin typeface="IBM Plex Sans" panose="020B0503050203000203" pitchFamily="34" charset="0"/>
              <a:cs typeface="Calibri" panose="020F0502020204030204" pitchFamily="34" charset="0"/>
            </a:endParaRPr>
          </a:p>
          <a:p>
            <a:pPr marL="342900" indent="-342900">
              <a:spcBef>
                <a:spcPts val="1000"/>
              </a:spcBef>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wskazanie czasu i miejsca rekrutacji;</a:t>
            </a:r>
          </a:p>
          <a:p>
            <a:pPr marL="342900" indent="-342900">
              <a:spcBef>
                <a:spcPts val="1000"/>
              </a:spcBef>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wykaz dokumentów, które będą wymagane na etapie rekrutacji od potencjalnych uczestników projektu;</a:t>
            </a:r>
          </a:p>
          <a:p>
            <a:pPr marL="342900" indent="-342900">
              <a:spcBef>
                <a:spcPts val="1000"/>
              </a:spcBef>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zasady tworzenia list rezerwowych potencjalnych uczestników oraz osoby odpowiedzialnej/osób odpowiedzialnych za przeprowadzenie procesu rekrutacji z ramienia wnioskodawcy;</a:t>
            </a:r>
          </a:p>
          <a:p>
            <a:pPr marL="342900" indent="-342900">
              <a:spcBef>
                <a:spcPts val="1000"/>
              </a:spcBef>
              <a:spcAft>
                <a:spcPts val="800"/>
              </a:spcAft>
              <a:buClr>
                <a:srgbClr val="3D47A5"/>
              </a:buClr>
              <a:buFont typeface="Wingdings" panose="05000000000000000000" pitchFamily="2" charset="2"/>
              <a:buChar char="Ø"/>
            </a:pPr>
            <a:r>
              <a:rPr lang="pl-PL" sz="2400" dirty="0">
                <a:solidFill>
                  <a:schemeClr val="accent2">
                    <a:lumMod val="75000"/>
                  </a:schemeClr>
                </a:solidFill>
                <a:latin typeface="IBM Plex Sans" panose="020B0503050203000203" pitchFamily="34" charset="0"/>
                <a:cs typeface="Calibri" panose="020F0502020204030204" pitchFamily="34" charset="0"/>
              </a:rPr>
              <a:t>jakie działania wnioskodawca będzie podejmował w sytuacji pojawienia się trudności w rekrutacji założonej liczby uczestników projektu;</a:t>
            </a:r>
          </a:p>
          <a:p>
            <a:pPr defTabSz="590014">
              <a:spcBef>
                <a:spcPts val="600"/>
              </a:spcBef>
              <a:spcAft>
                <a:spcPts val="600"/>
              </a:spcAft>
              <a:buClr>
                <a:schemeClr val="accent2">
                  <a:lumMod val="50000"/>
                </a:schemeClr>
              </a:buClr>
            </a:pPr>
            <a:endParaRPr lang="pl-PL" sz="2400" dirty="0">
              <a:solidFill>
                <a:schemeClr val="accent2">
                  <a:lumMod val="75000"/>
                </a:schemeClr>
              </a:solidFill>
              <a:latin typeface="IBM Plex Sans" panose="020B0503050203000203" pitchFamily="34" charset="0"/>
              <a:cs typeface="Calibri" panose="020F0502020204030204" pitchFamily="34" charset="0"/>
            </a:endParaRPr>
          </a:p>
        </p:txBody>
      </p:sp>
    </p:spTree>
    <p:extLst>
      <p:ext uri="{BB962C8B-B14F-4D97-AF65-F5344CB8AC3E}">
        <p14:creationId xmlns:p14="http://schemas.microsoft.com/office/powerpoint/2010/main" val="44550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BR light PL">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375A2F19-6C11-452B-940A-AD63B8E3A97C}"/>
    </a:ext>
  </a:extLst>
</a:theme>
</file>

<file path=ppt/theme/theme2.xml><?xml version="1.0" encoding="utf-8"?>
<a:theme xmlns:a="http://schemas.openxmlformats.org/drawingml/2006/main" name="NCBR dark PL">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C7B80051-803F-4F1D-8FEE-E357EF59BF05}"/>
    </a:ext>
  </a:extLst>
</a:theme>
</file>

<file path=ppt/theme/theme3.xml><?xml version="1.0" encoding="utf-8"?>
<a:theme xmlns:a="http://schemas.openxmlformats.org/drawingml/2006/main" name="NCBR light ENG">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03586B63-0F73-4645-BF8C-DDC53BAE7DCF}"/>
    </a:ext>
  </a:extLst>
</a:theme>
</file>

<file path=ppt/theme/theme4.xml><?xml version="1.0" encoding="utf-8"?>
<a:theme xmlns:a="http://schemas.openxmlformats.org/drawingml/2006/main" name="NCBR dark ENG">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6F87D617-E344-4DD0-8F4E-0E7C114F2B2C}"/>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2.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3.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4.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5.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6.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7.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8.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ppt/theme/themeOverride9.xml><?xml version="1.0" encoding="utf-8"?>
<a:themeOverride xmlns:a="http://schemas.openxmlformats.org/drawingml/2006/main">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themeOverride>
</file>

<file path=docProps/app.xml><?xml version="1.0" encoding="utf-8"?>
<Properties xmlns="http://schemas.openxmlformats.org/officeDocument/2006/extended-properties" xmlns:vt="http://schemas.openxmlformats.org/officeDocument/2006/docPropsVTypes">
  <Template>NCBR_2022</Template>
  <TotalTime>5548</TotalTime>
  <Words>5876</Words>
  <Application>Microsoft Office PowerPoint</Application>
  <PresentationFormat>Niestandardowy</PresentationFormat>
  <Paragraphs>404</Paragraphs>
  <Slides>49</Slides>
  <Notes>27</Notes>
  <HiddenSlides>0</HiddenSlides>
  <MMClips>0</MMClips>
  <ScaleCrop>false</ScaleCrop>
  <HeadingPairs>
    <vt:vector size="6" baseType="variant">
      <vt:variant>
        <vt:lpstr>Używane czcionki</vt:lpstr>
      </vt:variant>
      <vt:variant>
        <vt:i4>4</vt:i4>
      </vt:variant>
      <vt:variant>
        <vt:lpstr>Motyw</vt:lpstr>
      </vt:variant>
      <vt:variant>
        <vt:i4>4</vt:i4>
      </vt:variant>
      <vt:variant>
        <vt:lpstr>Tytuły slajdów</vt:lpstr>
      </vt:variant>
      <vt:variant>
        <vt:i4>49</vt:i4>
      </vt:variant>
    </vt:vector>
  </HeadingPairs>
  <TitlesOfParts>
    <vt:vector size="57" baseType="lpstr">
      <vt:lpstr>Arial</vt:lpstr>
      <vt:lpstr>Calibri</vt:lpstr>
      <vt:lpstr>IBM Plex Sans</vt:lpstr>
      <vt:lpstr>Wingdings</vt:lpstr>
      <vt:lpstr>NCBR light PL</vt:lpstr>
      <vt:lpstr>NCBR dark PL</vt:lpstr>
      <vt:lpstr>NCBR light ENG</vt:lpstr>
      <vt:lpstr>NCBR dark ENG</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Marzena Durkiewicz-Sirocka kierownik Sekcji Oceny Konkursów III Dział Programowania i Wyboru Projektów, NCBR  marzena.durkiewicz-sirocka@ncbr.gov.pl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Szufleńska</dc:creator>
  <cp:lastModifiedBy>Marzena Durkiewicz-Sirocka</cp:lastModifiedBy>
  <cp:revision>355</cp:revision>
  <dcterms:created xsi:type="dcterms:W3CDTF">2022-09-12T13:28:05Z</dcterms:created>
  <dcterms:modified xsi:type="dcterms:W3CDTF">2023-05-17T13:24:11Z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e939cc-945f-447d-b5c0-f5a8e3aaa77b_Enabled">
    <vt:lpwstr>true</vt:lpwstr>
  </property>
  <property fmtid="{D5CDD505-2E9C-101B-9397-08002B2CF9AE}" pid="3" name="MSIP_Label_91e939cc-945f-447d-b5c0-f5a8e3aaa77b_SetDate">
    <vt:lpwstr>2022-10-25T08:36:02Z</vt:lpwstr>
  </property>
  <property fmtid="{D5CDD505-2E9C-101B-9397-08002B2CF9AE}" pid="4" name="MSIP_Label_91e939cc-945f-447d-b5c0-f5a8e3aaa77b_Method">
    <vt:lpwstr>Privileged</vt:lpwstr>
  </property>
  <property fmtid="{D5CDD505-2E9C-101B-9397-08002B2CF9AE}" pid="5" name="MSIP_Label_91e939cc-945f-447d-b5c0-f5a8e3aaa77b_Name">
    <vt:lpwstr>K1 - Publiczna bez oznakowania</vt:lpwstr>
  </property>
  <property fmtid="{D5CDD505-2E9C-101B-9397-08002B2CF9AE}" pid="6" name="MSIP_Label_91e939cc-945f-447d-b5c0-f5a8e3aaa77b_SiteId">
    <vt:lpwstr>114511be-be5b-44a7-b2ab-a51e832dea9d</vt:lpwstr>
  </property>
  <property fmtid="{D5CDD505-2E9C-101B-9397-08002B2CF9AE}" pid="7" name="MSIP_Label_91e939cc-945f-447d-b5c0-f5a8e3aaa77b_ActionId">
    <vt:lpwstr>c51463df-d97f-4cfc-8338-de55a37c992f</vt:lpwstr>
  </property>
  <property fmtid="{D5CDD505-2E9C-101B-9397-08002B2CF9AE}" pid="8" name="MSIP_Label_91e939cc-945f-447d-b5c0-f5a8e3aaa77b_ContentBits">
    <vt:lpwstr>0</vt:lpwstr>
  </property>
</Properties>
</file>