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4"/>
  </p:notesMasterIdLst>
  <p:sldIdLst>
    <p:sldId id="462" r:id="rId2"/>
    <p:sldId id="463" r:id="rId3"/>
    <p:sldId id="261" r:id="rId4"/>
    <p:sldId id="288" r:id="rId5"/>
    <p:sldId id="302" r:id="rId6"/>
    <p:sldId id="312" r:id="rId7"/>
    <p:sldId id="296" r:id="rId8"/>
    <p:sldId id="313" r:id="rId9"/>
    <p:sldId id="314" r:id="rId10"/>
    <p:sldId id="295" r:id="rId11"/>
    <p:sldId id="303" r:id="rId12"/>
    <p:sldId id="316" r:id="rId13"/>
    <p:sldId id="315" r:id="rId14"/>
    <p:sldId id="298" r:id="rId15"/>
    <p:sldId id="317" r:id="rId16"/>
    <p:sldId id="318" r:id="rId17"/>
    <p:sldId id="304" r:id="rId18"/>
    <p:sldId id="319" r:id="rId19"/>
    <p:sldId id="297" r:id="rId20"/>
    <p:sldId id="320" r:id="rId21"/>
    <p:sldId id="321" r:id="rId22"/>
    <p:sldId id="299" r:id="rId23"/>
    <p:sldId id="306" r:id="rId24"/>
    <p:sldId id="322" r:id="rId25"/>
    <p:sldId id="300" r:id="rId26"/>
    <p:sldId id="311" r:id="rId27"/>
    <p:sldId id="301" r:id="rId28"/>
    <p:sldId id="307" r:id="rId29"/>
    <p:sldId id="326" r:id="rId30"/>
    <p:sldId id="327" r:id="rId31"/>
    <p:sldId id="325" r:id="rId32"/>
    <p:sldId id="464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/>
    <p:restoredTop sz="94694"/>
  </p:normalViewPr>
  <p:slideViewPr>
    <p:cSldViewPr snapToObjects="1" showGuides="1">
      <p:cViewPr varScale="1">
        <p:scale>
          <a:sx n="82" d="100"/>
          <a:sy n="82" d="100"/>
        </p:scale>
        <p:origin x="72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B3F0-1BF3-0A42-A193-9791671DB746}" type="datetimeFigureOut">
              <a:rPr lang="pl-PL" smtClean="0"/>
              <a:t>2023-10-16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2F01-D31A-7045-8085-7300E84746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budynek, niebieskie&#10;&#10;Opis wygenerowany automatycznie">
            <a:extLst>
              <a:ext uri="{FF2B5EF4-FFF2-40B4-BE49-F238E27FC236}">
                <a16:creationId xmlns:a16="http://schemas.microsoft.com/office/drawing/2014/main" id="{7114A005-19AA-19AD-6F01-2B8731029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DBFC9F-E5D7-11CD-9E95-D97ACB37B1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C6699C-795C-51D2-7E6D-F6689FE37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D44634-0678-6C45-8526-3DA8F490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823" t="20512" r="245" b="13070"/>
          <a:stretch/>
        </p:blipFill>
        <p:spPr>
          <a:xfrm>
            <a:off x="8328248" y="1052736"/>
            <a:ext cx="3863752" cy="52444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7B2F08-5722-D6FC-C946-C536F4D1A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 dirty="0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1206874"/>
            <a:ext cx="543709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706" y="2667374"/>
            <a:ext cx="5437094" cy="31142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826A2E8-BDAB-BE42-BDE6-4C0DE790B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" t="14583" r="35531" b="63452"/>
          <a:stretch/>
        </p:blipFill>
        <p:spPr>
          <a:xfrm>
            <a:off x="1487488" y="-315416"/>
            <a:ext cx="5976664" cy="20608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A1E79-F906-FFF7-3E2B-A6EAFCBCB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rzut ekranu, budynek, niebieskie&#10;&#10;Opis wygenerowany automatycznie">
            <a:extLst>
              <a:ext uri="{FF2B5EF4-FFF2-40B4-BE49-F238E27FC236}">
                <a16:creationId xmlns:a16="http://schemas.microsoft.com/office/drawing/2014/main" id="{2CCB9374-74EE-EEB1-8530-3FE9ED020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381473-3267-2CDC-0286-765493323C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C5C8E1-86FE-EB0B-8125-B8F5A73DB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7176120" y="0"/>
            <a:ext cx="5015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16706" y="894555"/>
            <a:ext cx="5437094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452507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452507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AA5E78-3B30-46A8-62DA-F6639F447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0" y="0"/>
            <a:ext cx="5916706" cy="236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90720" y="894519"/>
            <a:ext cx="4863080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480" y="2708920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18CD086E-953B-ED41-930F-9D84B513D0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15480" y="3934763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F342AD6-A557-FC42-B9F3-694E37032B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5480" y="5157192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045291-1221-5C7C-B22C-B21B74C84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364543-E167-494A-B97D-E49BB35E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1" r="36543" b="7109"/>
          <a:stretch/>
        </p:blipFill>
        <p:spPr>
          <a:xfrm>
            <a:off x="7840067" y="960120"/>
            <a:ext cx="4351933" cy="54102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06C9CE8-55FB-6737-3638-FBCDD9D74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-14306"/>
            <a:ext cx="12192000" cy="2932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A24B91-1091-2EF7-6745-AECAE2E24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9C5146-5825-3B7B-060A-373B1CD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0D159B-65E9-5F41-89D3-96DA61CB1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67" t="21233" r="412" b="46828"/>
          <a:stretch/>
        </p:blipFill>
        <p:spPr>
          <a:xfrm>
            <a:off x="8432968" y="1196752"/>
            <a:ext cx="3791744" cy="25324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A45DAA-801A-8C74-D438-9FD9E633E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F684EC-2297-404D-8DC2-FDBE899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64BAE-799A-CA45-8C80-82C44EEE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2" r:id="rId2"/>
    <p:sldLayoutId id="2147483713" r:id="rId3"/>
    <p:sldLayoutId id="2147483690" r:id="rId4"/>
    <p:sldLayoutId id="2147483691" r:id="rId5"/>
    <p:sldLayoutId id="2147483708" r:id="rId6"/>
    <p:sldLayoutId id="2147483694" r:id="rId7"/>
    <p:sldLayoutId id="2147483725" r:id="rId8"/>
    <p:sldLayoutId id="2147483717" r:id="rId9"/>
    <p:sldLayoutId id="2147483719" r:id="rId10"/>
    <p:sldLayoutId id="2147483718" r:id="rId11"/>
    <p:sldLayoutId id="214748368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FontTx/>
        <a:buNone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D642-D5B9-1B4E-A9AA-0C6B1FCB7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>
                <a:latin typeface="Lato" panose="020F0502020204030203" pitchFamily="34" charset="-18"/>
              </a:rPr>
              <a:t>Konferencja szkoleniowa dotycząca</a:t>
            </a:r>
            <a:br>
              <a:rPr lang="pl-PL" sz="4800" dirty="0">
                <a:latin typeface="Lato" panose="020F0502020204030203" pitchFamily="34" charset="-18"/>
              </a:rPr>
            </a:br>
            <a:r>
              <a:rPr lang="pl-PL" sz="4800" dirty="0">
                <a:latin typeface="Lato" panose="020F0502020204030203" pitchFamily="34" charset="-18"/>
              </a:rPr>
              <a:t>reformy planowania przestrzennego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89A51E-3698-D54C-A8B6-2320B8E54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-18"/>
            </a:endParaRPr>
          </a:p>
          <a:p>
            <a:r>
              <a:rPr lang="pl-PL" dirty="0">
                <a:latin typeface="Lato" panose="020F0502020204030203" pitchFamily="34" charset="-18"/>
              </a:rPr>
              <a:t>Ministerstwo Rozwoju i Technologii</a:t>
            </a:r>
          </a:p>
          <a:p>
            <a:r>
              <a:rPr lang="pl-PL" dirty="0">
                <a:latin typeface="Lato" panose="020F0502020204030203" pitchFamily="34" charset="-18"/>
              </a:rPr>
              <a:t>Departament Planowania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50707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Procedura wydawania decyzji o warunkach zabudowy 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20256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0178C0-4EAB-5EB5-B559-DF514A193B06}"/>
              </a:ext>
            </a:extLst>
          </p:cNvPr>
          <p:cNvSpPr txBox="1"/>
          <p:nvPr/>
        </p:nvSpPr>
        <p:spPr>
          <a:xfrm>
            <a:off x="366952" y="677858"/>
            <a:ext cx="11521280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Zmiana w liście podmiotów uzgadniających - art. 53 ust. 4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- uzupełnienie o:</a:t>
            </a:r>
          </a:p>
          <a:p>
            <a:pPr>
              <a:lnSpc>
                <a:spcPct val="12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EAF4883-C762-98F1-9CD6-8F83258A858D}"/>
              </a:ext>
            </a:extLst>
          </p:cNvPr>
          <p:cNvSpPr/>
          <p:nvPr/>
        </p:nvSpPr>
        <p:spPr>
          <a:xfrm>
            <a:off x="335360" y="1472415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2a) właściwy organ Państwowej Inspekcji Sanitarnej – pod względem wymagań higienicznych i zdrowotnych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06D3B65-B88B-C5C8-BF3B-A9E035C6D69E}"/>
              </a:ext>
            </a:extLst>
          </p:cNvPr>
          <p:cNvSpPr/>
          <p:nvPr/>
        </p:nvSpPr>
        <p:spPr>
          <a:xfrm>
            <a:off x="335360" y="2160440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4a) ministra właściwego do spraw środowiska – w odniesieniu do udokumentowanych złóż kopalin wymienionych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art. 10 ust. 1 ustawy z dnia 9 czerwca 2011 r. – Prawo geologiczne i górnicze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250549-CDCB-F800-4C40-57122D498746}"/>
              </a:ext>
            </a:extLst>
          </p:cNvPr>
          <p:cNvSpPr txBox="1"/>
          <p:nvPr/>
        </p:nvSpPr>
        <p:spPr>
          <a:xfrm>
            <a:off x="254324" y="2802010"/>
            <a:ext cx="6099462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- uszczegółowienie: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4151AE8-3A99-C8C8-6C9C-48A9D707D3ED}"/>
              </a:ext>
            </a:extLst>
          </p:cNvPr>
          <p:cNvSpPr/>
          <p:nvPr/>
        </p:nvSpPr>
        <p:spPr>
          <a:xfrm>
            <a:off x="357924" y="3329513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l-PL" sz="1800" b="0" i="0" u="none" strike="noStrike" baseline="0" dirty="0"/>
              <a:t>5) marszałek województwa – w odniesieniu do udokumentowanych złóż kopalin innych niż wymienione</a:t>
            </a:r>
          </a:p>
          <a:p>
            <a:pPr algn="l"/>
            <a:r>
              <a:rPr lang="pl-PL" sz="1800" b="0" i="0" u="none" strike="noStrike" baseline="0" dirty="0"/>
              <a:t>w art. 10 ust. 1 ustawy z dnia 9 czerwca 2011 r. – Prawo geologiczne i górnicze i wód podziemnych</a:t>
            </a:r>
            <a:endParaRPr lang="pl-PL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DBE5C3A-118F-966E-7FE0-9858C8FD3552}"/>
              </a:ext>
            </a:extLst>
          </p:cNvPr>
          <p:cNvSpPr/>
          <p:nvPr/>
        </p:nvSpPr>
        <p:spPr>
          <a:xfrm>
            <a:off x="357924" y="4035061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9a) Prezes Urzędu Transportu Kolejowego – w odniesieniu do linii kolejowej o znaczeniu państwowym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oraz gruntów w jej sąsiedztwie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EF2F0AA-046D-18BB-B2B7-1F1C0ECED700}"/>
              </a:ext>
            </a:extLst>
          </p:cNvPr>
          <p:cNvSpPr/>
          <p:nvPr/>
        </p:nvSpPr>
        <p:spPr>
          <a:xfrm>
            <a:off x="357924" y="4764040"/>
            <a:ext cx="10945216" cy="1905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12) właściwy organ Państwowej Straży Pożarnej i wojewódzki inspektor ochrony środowiska –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zakresie lokalizacji nowych zakładów o zwiększonym lub dużym ryzyku wystąpienia poważnej awarii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przemysłowej, nowych inwestycji i zagospodarowania terenów w sąsiedztwie zakładów o zwiększonym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lub dużym ryzyku wystąpienia poważnej awarii przemysłowej, w przypadku gdy te inwestycje lub sposób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zagospodarowania terenów zwiększają ryzyko lub skutki poważnych awarii przemysłowych, oraz zmian,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których mowa w art. 250 ust. 5 i 7 ustawy z dnia 27 kwietnia 2001 r. – Prawo ochrony środowiska,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istniejących zakładach o zwiększonym lub dużym ryzyku wystąpienia poważnej awarii przemysłowej</a:t>
            </a:r>
          </a:p>
        </p:txBody>
      </p:sp>
    </p:spTree>
    <p:extLst>
      <p:ext uri="{BB962C8B-B14F-4D97-AF65-F5344CB8AC3E}">
        <p14:creationId xmlns:p14="http://schemas.microsoft.com/office/powerpoint/2010/main" val="423956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0178C0-4EAB-5EB5-B559-DF514A193B06}"/>
              </a:ext>
            </a:extLst>
          </p:cNvPr>
          <p:cNvSpPr txBox="1"/>
          <p:nvPr/>
        </p:nvSpPr>
        <p:spPr>
          <a:xfrm>
            <a:off x="366952" y="677858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Zmiana w liście podmiotów opiniujących - art. 53 ust. 5e pkt 1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EAF4883-C762-98F1-9CD6-8F83258A858D}"/>
              </a:ext>
            </a:extLst>
          </p:cNvPr>
          <p:cNvSpPr/>
          <p:nvPr/>
        </p:nvSpPr>
        <p:spPr>
          <a:xfrm>
            <a:off x="335360" y="1472414"/>
            <a:ext cx="10945216" cy="49809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operator systemu przesyłowego elektroenergetycznego w zakresie sposobu zagospodarowania gruntów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leżących w odległości nie większej niż: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25 m od osi napowietrznej linii elektroenergetycznej najwyższych napięć, w przypadku gdy napięcie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znamionowe tej linii elektroenergetycznej wynosi 220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40 m od osi napowietrznej linii elektroenergetycznej najwyższych napięć, w przypadku gdy napięcie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znamionowe tej linii elektroenergetycznej przekracza 220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lecz jest nie większe niż 400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70 m od osi napowietrznej linii elektroenergetycznej najwyższych napięć, w przypadku gdy napięcie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znamionowe tej linii elektroenergetycznej przekracza 400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d) 25 m od osi linii kablowej HVDC 450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oraz żyły powrotnej.</a:t>
            </a:r>
          </a:p>
        </p:txBody>
      </p:sp>
    </p:spTree>
    <p:extLst>
      <p:ext uri="{BB962C8B-B14F-4D97-AF65-F5344CB8AC3E}">
        <p14:creationId xmlns:p14="http://schemas.microsoft.com/office/powerpoint/2010/main" val="260800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0178C0-4EAB-5EB5-B559-DF514A193B06}"/>
              </a:ext>
            </a:extLst>
          </p:cNvPr>
          <p:cNvSpPr txBox="1"/>
          <p:nvPr/>
        </p:nvSpPr>
        <p:spPr>
          <a:xfrm>
            <a:off x="366952" y="677858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Zmiana w liście podmiotów opiniujących - art. 53 ust. 5e pkt 3 i 4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EAF4883-C762-98F1-9CD6-8F83258A858D}"/>
              </a:ext>
            </a:extLst>
          </p:cNvPr>
          <p:cNvSpPr/>
          <p:nvPr/>
        </p:nvSpPr>
        <p:spPr>
          <a:xfrm>
            <a:off x="335360" y="1472414"/>
            <a:ext cx="10945216" cy="49809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3) operatora systemu dystrybucyjnego gazowego w zakresie terenów leżących w odległości nie większej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niż: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65 m od osi gazociągu wysokiego ciśnienia o średnicy mniejszej niż 500 mm lub równej 500 mm,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100 m od osi gazociągu wysokiego ciśnienia o średnicy większej niż 500 mm,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35 m od osi gazociągu podwyższonego średniego ciśnienia o średnicy mniejszej niż 500 mm lub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równej 500 mm,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d) 50 m od osi gazociągu podwyższonego średniego ciśnienia o średnicy większej niż 500 mm;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4) podmiotu zajmującego się transportem ropy naftowej lub produktów naftowych rurociągami przesyłowymi dalekosiężnymi w zakresie terenów leżących w odległości nie większej niż 20 m od osi istniejącego rurociągu przesyłowego dalekosiężnego służącego do transportu ropy naftowej lub produktów naftowych.</a:t>
            </a:r>
          </a:p>
        </p:txBody>
      </p:sp>
    </p:spTree>
    <p:extLst>
      <p:ext uri="{BB962C8B-B14F-4D97-AF65-F5344CB8AC3E}">
        <p14:creationId xmlns:p14="http://schemas.microsoft.com/office/powerpoint/2010/main" val="411960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1860948"/>
          </a:xfrm>
        </p:spPr>
        <p:txBody>
          <a:bodyPr>
            <a:normAutofit/>
          </a:bodyPr>
          <a:lstStyle/>
          <a:p>
            <a:r>
              <a:rPr lang="pl-PL" dirty="0"/>
              <a:t>Przesłanki warunkujące wydanie decyzji </a:t>
            </a:r>
            <a:br>
              <a:rPr lang="pl-PL" dirty="0"/>
            </a:br>
            <a:r>
              <a:rPr lang="pl-PL" dirty="0"/>
              <a:t>o warunkach zabudowy 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195619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BDCD891-CB1E-03B5-F35A-490A83E9875E}"/>
              </a:ext>
            </a:extLst>
          </p:cNvPr>
          <p:cNvSpPr txBox="1"/>
          <p:nvPr/>
        </p:nvSpPr>
        <p:spPr>
          <a:xfrm>
            <a:off x="462659" y="807096"/>
            <a:ext cx="11521280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 ust. 1.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Wydanie decyzji o warunkach zabudowy jest możliwe jedynie w przypadku łącznego spełnienia następujących warunków: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FE51BC4-29B6-168E-EEF5-F5F6A64A7443}"/>
              </a:ext>
            </a:extLst>
          </p:cNvPr>
          <p:cNvSpPr/>
          <p:nvPr/>
        </p:nvSpPr>
        <p:spPr>
          <a:xfrm>
            <a:off x="355545" y="1628800"/>
            <a:ext cx="10945216" cy="1368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co najmniej jedna działka sąsiednia, dostępna z tej samej drogi publicznej, jest zabudowana w sposób pozwalający na określenie wymagań dotyczących nowej zabudowy w zakresie kontynuacji parametrów, cech i wskaźników kształtowania zabudowy oraz zagospodarowania terenu, w tym gabarytów i formy architektonicznej obiektów budowlanych, linii zabudowy oraz intensywności wykorzystania terenu;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A4E2615-ECD3-E4D2-AC21-0E831983F66E}"/>
              </a:ext>
            </a:extLst>
          </p:cNvPr>
          <p:cNvSpPr/>
          <p:nvPr/>
        </p:nvSpPr>
        <p:spPr>
          <a:xfrm>
            <a:off x="355545" y="3083711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1a) teren jest położony na obszarze uzupełnienia zabudowy;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E6B26E3-FEE3-DCDA-E610-B62EA5FCA93E}"/>
              </a:ext>
            </a:extLst>
          </p:cNvPr>
          <p:cNvSpPr/>
          <p:nvPr/>
        </p:nvSpPr>
        <p:spPr>
          <a:xfrm>
            <a:off x="341690" y="3674526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teren ma dostęp do drogi publicznej;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DFF7549-C291-7930-310B-2EE6390D51C7}"/>
              </a:ext>
            </a:extLst>
          </p:cNvPr>
          <p:cNvSpPr/>
          <p:nvPr/>
        </p:nvSpPr>
        <p:spPr>
          <a:xfrm>
            <a:off x="355545" y="4289724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3) istniejące lub projektowane uzbrojenie terenu, z uwzględnieniem ust. 5, jest wystarczające dla zamierzenia budowlanego;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0A820DF-6978-3C56-F2A7-2CF8C7FE76A9}"/>
              </a:ext>
            </a:extLst>
          </p:cNvPr>
          <p:cNvSpPr/>
          <p:nvPr/>
        </p:nvSpPr>
        <p:spPr>
          <a:xfrm>
            <a:off x="355545" y="4904724"/>
            <a:ext cx="10945216" cy="900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4) teren nie wymaga uzyskania zgody na zmianę przeznaczenia gruntów rolnych i leśnych na cele nierolnicze i nieleśne albo jest objęty zgodą uzyskaną przy sporządzaniu miejscowych planów, które utraciły moc na podstawie art. 67 ustawy, o której mowa w art. 88 ust. 1;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05F57BA-28E4-3D7A-8D21-A058061002C5}"/>
              </a:ext>
            </a:extLst>
          </p:cNvPr>
          <p:cNvSpPr/>
          <p:nvPr/>
        </p:nvSpPr>
        <p:spPr>
          <a:xfrm>
            <a:off x="355545" y="5916315"/>
            <a:ext cx="10945216" cy="504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5) decyzja jest zgodna z przepisami odrębnymi;</a:t>
            </a:r>
          </a:p>
        </p:txBody>
      </p:sp>
    </p:spTree>
    <p:extLst>
      <p:ext uri="{BB962C8B-B14F-4D97-AF65-F5344CB8AC3E}">
        <p14:creationId xmlns:p14="http://schemas.microsoft.com/office/powerpoint/2010/main" val="154196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BDCD891-CB1E-03B5-F35A-490A83E9875E}"/>
              </a:ext>
            </a:extLst>
          </p:cNvPr>
          <p:cNvSpPr txBox="1"/>
          <p:nvPr/>
        </p:nvSpPr>
        <p:spPr>
          <a:xfrm>
            <a:off x="462659" y="692582"/>
            <a:ext cx="11521280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 ust. 1.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Wydanie decyzji o warunkach zabudowy jest możliwe jedynie w przypadku łącznego spełnienia następujących warunków: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FE51BC4-29B6-168E-EEF5-F5F6A64A7443}"/>
              </a:ext>
            </a:extLst>
          </p:cNvPr>
          <p:cNvSpPr/>
          <p:nvPr/>
        </p:nvSpPr>
        <p:spPr>
          <a:xfrm>
            <a:off x="355545" y="1427527"/>
            <a:ext cx="10945216" cy="2952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6) zamierzenie budowlane nie znajdzie się w obszarze: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stosunku do którego decyzją o ustaleniu lokalizacji strategicznej inwestycji w zakresie sieci przesyłowej, o której mowa w art. 5 ust. 1 ustawy z dnia 24 lipca 2015 r. o przygotowaniu i realizacji strategicznych inwestycji w zakresie sieci przesyłowych (Dz. U. z 2022 r. poz. 273 i 1846 oraz z 2023 r. poz. 595), ustanowiony został zakaz, o którym mowa w art. 22 ust. 2 pkt 1 tej ustawy,</a:t>
            </a:r>
          </a:p>
          <a:p>
            <a:pPr marL="342900" indent="-342900">
              <a:buAutoNum type="alphaLcParenR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strefy kontrolowanej wyznaczonej po obu stronach gazociągu,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którym mowa w art. 53 ust. 5e pkt 2,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strefy bezpieczeństwa wyznaczonej po obu stronach rurociągu.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F54F7C9-DBBE-3226-5FAF-B5FD7193E70E}"/>
              </a:ext>
            </a:extLst>
          </p:cNvPr>
          <p:cNvSpPr txBox="1"/>
          <p:nvPr/>
        </p:nvSpPr>
        <p:spPr>
          <a:xfrm>
            <a:off x="358940" y="4463219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 ust. 1a. Przepisu ust. 1 pkt 1a nie stosuje się do inwestycji: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489E21C-1F38-0417-DCE4-A90FA6876639}"/>
              </a:ext>
            </a:extLst>
          </p:cNvPr>
          <p:cNvSpPr/>
          <p:nvPr/>
        </p:nvSpPr>
        <p:spPr>
          <a:xfrm>
            <a:off x="358940" y="4865765"/>
            <a:ext cx="10945216" cy="821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zmieniających zagospodarowanie terenu w sposób inny niż budowa obiektu budowlanego;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w zakresie budowy obiektu budowlanego polegającej na odbudowie, rozbudowie lub nadbudowie.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92711E5-BA8A-5CF3-24DE-50675D598B83}"/>
              </a:ext>
            </a:extLst>
          </p:cNvPr>
          <p:cNvSpPr txBox="1"/>
          <p:nvPr/>
        </p:nvSpPr>
        <p:spPr>
          <a:xfrm>
            <a:off x="358940" y="5788666"/>
            <a:ext cx="11521280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 ust. 2.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Przepisów ust. 1 pkt 1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1a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stosuje się do inwestycji produkcyjnych lokalizowanych na terenach przeznaczonych na ten cel w planach miejscowych, które utraciły moc na podstawie art. 67 ust. 1 ustawy, o której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mowa w art. 88 ust. 1.</a:t>
            </a:r>
          </a:p>
        </p:txBody>
      </p:sp>
    </p:spTree>
    <p:extLst>
      <p:ext uri="{BB962C8B-B14F-4D97-AF65-F5344CB8AC3E}">
        <p14:creationId xmlns:p14="http://schemas.microsoft.com/office/powerpoint/2010/main" val="276802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BAB52C-3D5A-15B2-2989-62CFE42327A5}"/>
              </a:ext>
            </a:extLst>
          </p:cNvPr>
          <p:cNvSpPr txBox="1"/>
          <p:nvPr/>
        </p:nvSpPr>
        <p:spPr>
          <a:xfrm>
            <a:off x="479376" y="548680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 ust. 3.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Przepisu ust. 1 pkt 1a nie stosuje się do inwestycji: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EA60EF7-00F8-A188-2899-23B6188541CD}"/>
              </a:ext>
            </a:extLst>
          </p:cNvPr>
          <p:cNvSpPr/>
          <p:nvPr/>
        </p:nvSpPr>
        <p:spPr>
          <a:xfrm>
            <a:off x="479376" y="951226"/>
            <a:ext cx="10945216" cy="4277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linii kolejowych, dróg i lotnisk;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obiektów liniowych i urządzeń infrastruktury technicznej;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instalacji odnawialnego źródła energii;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urządzeń wodnych;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stacji paliw;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ogólnodostępnych stacji ładowania w rozumieniu art. 2 pkt 6 ustawy z dnia 11 stycznia 2018 r. o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elektromobilności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paliwach alternatywnych (Dz. U. z 2023 r. poz. 875, 1394, 1506 i 1681);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obiektów gospodarczych o powierzchni zabudowy do 35 m</a:t>
            </a:r>
            <a:r>
              <a:rPr lang="pl-PL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przeznaczonych wyłącznie na cele gospodarki rolnej w ramach istniejącego gospodarstwa rolnego;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zalesienia terenu;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obiektów budowlanych przeznaczonych na cele gospodarki leśnej;</a:t>
            </a:r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pól biwakowych, wież widokowych, kładek, szlaków turystycznych, w tym ścieżek dydaktycznych, miejsc widokowych oraz parkingów służących obsłudze turystyki.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26F372-8D8D-C259-D236-F9EAE3ACE29C}"/>
              </a:ext>
            </a:extLst>
          </p:cNvPr>
          <p:cNvSpPr txBox="1"/>
          <p:nvPr/>
        </p:nvSpPr>
        <p:spPr>
          <a:xfrm>
            <a:off x="479376" y="5380672"/>
            <a:ext cx="11305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1" i="0" u="none" strike="noStrike" baseline="0" dirty="0"/>
              <a:t>Art. 61a. W przypadku wywłaszczenia nieruchomości lub jej części do decyzji o warunkach zabudowy dotyczącej</a:t>
            </a:r>
          </a:p>
          <a:p>
            <a:pPr algn="l"/>
            <a:r>
              <a:rPr lang="pl-PL" sz="1800" b="1" i="0" u="none" strike="noStrike" baseline="0" dirty="0"/>
              <a:t>odtworzenia obiektu budowlanego o wymiarach i funkcji obiektu wywłaszczonego, na nieruchomości sąsiedniej</a:t>
            </a:r>
          </a:p>
          <a:p>
            <a:pPr algn="l"/>
            <a:r>
              <a:rPr lang="pl-PL" sz="1800" b="1" i="0" u="none" strike="noStrike" baseline="0" dirty="0"/>
              <a:t>lub części nieruchomości, która nie została wywłaszczona, nie stosuje się przepisu art. 61 ust. 1 pkt 1a, a warunki</a:t>
            </a:r>
          </a:p>
          <a:p>
            <a:pPr algn="l"/>
            <a:r>
              <a:rPr lang="pl-PL" sz="1800" b="1" i="0" u="none" strike="noStrike" baseline="0" dirty="0"/>
              <a:t>i szczegółowe zasady zagospodarowania terenu oraz jego zabudowy określone w tej decyzji nie muszą być zgodne</a:t>
            </a:r>
          </a:p>
          <a:p>
            <a:pPr algn="l"/>
            <a:r>
              <a:rPr lang="pl-PL" sz="1800" b="1" i="0" u="none" strike="noStrike" baseline="0" dirty="0"/>
              <a:t>z planem ogólnym.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1385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264748-31F3-AA9C-73F3-6989E5728344}"/>
              </a:ext>
            </a:extLst>
          </p:cNvPr>
          <p:cNvSpPr txBox="1"/>
          <p:nvPr/>
        </p:nvSpPr>
        <p:spPr>
          <a:xfrm>
            <a:off x="497229" y="1268760"/>
            <a:ext cx="11521280" cy="272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61. 5a.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celu ustalenia wymagań dla nowej zabudowy i zagospodarowania terenu właściwy organ wyznacza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wokół terenu, o którym mowa w art. 52 ust. 2 pkt 1a, na kopii mapy zasadniczej lub mapy ewidencyjnej dołączonej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wniosku o ustalenie warunków zabudowy obszar analizowany w odległości równej trzykrotnej szerokości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frontu terenu, o którym mowa w art. 52 ust. 2 pkt 1a, jednak nie mniejszej niż 50 m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oraz nie większej niż 200 m,</a:t>
            </a:r>
          </a:p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przeprowadza na nim analizę cech zabudowy i zagospodarowania terenu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zakresie warunków, o których mowa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ust. 1 pkt 1a. Przez front terenu należy rozumieć tę część granicy działki budowlanej, która przylega do drogi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publicznej, drogi wewnętrznej lub granicy działki obciążonej służebnością drogową, z której odbywa się główny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wjazd na działkę.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BCA07E8-E9F4-9D98-FBB7-56FF285DAB06}"/>
              </a:ext>
            </a:extLst>
          </p:cNvPr>
          <p:cNvSpPr txBox="1"/>
          <p:nvPr/>
        </p:nvSpPr>
        <p:spPr>
          <a:xfrm>
            <a:off x="497229" y="4437112"/>
            <a:ext cx="11521280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7 pkt 2a. Nie wymaga uzyskania zgody ministra właściwego do spraw rozwoju wsi przeznaczenie na cele nierolnicze i nieleśne gruntów rolnych stanowiących użytki rolne klas I–III położonych na obszarze uzupełnienia zabudowy w rozumieniu przepisów o planowaniu i zagospodarowaniu przestrzennym.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9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1716932"/>
          </a:xfrm>
        </p:spPr>
        <p:txBody>
          <a:bodyPr>
            <a:normAutofit/>
          </a:bodyPr>
          <a:lstStyle/>
          <a:p>
            <a:r>
              <a:rPr lang="pl-PL" dirty="0"/>
              <a:t>Badanie zgodności decyzji o warunkach zabudowy i zagospodarowania terenu             z planem ogólnym</a:t>
            </a:r>
          </a:p>
        </p:txBody>
      </p:sp>
    </p:spTree>
    <p:extLst>
      <p:ext uri="{BB962C8B-B14F-4D97-AF65-F5344CB8AC3E}">
        <p14:creationId xmlns:p14="http://schemas.microsoft.com/office/powerpoint/2010/main" val="29809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D642-D5B9-1B4E-A9AA-0C6B1FCB7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Zmiany w przepisach dotyczących wydawania decyzji WZiZT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6F9C76-8342-C6E5-43C1-A955F8B57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/>
          <a:p>
            <a:r>
              <a:rPr lang="pl-PL" dirty="0"/>
              <a:t>Sylwia Miszczak-Michalak</a:t>
            </a:r>
          </a:p>
          <a:p>
            <a:r>
              <a:rPr lang="pl-PL" dirty="0"/>
              <a:t>główny specjalista</a:t>
            </a:r>
          </a:p>
          <a:p>
            <a:r>
              <a:rPr lang="pl-PL" dirty="0"/>
              <a:t>Departament Planowania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128138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264748-31F3-AA9C-73F3-6989E5728344}"/>
              </a:ext>
            </a:extLst>
          </p:cNvPr>
          <p:cNvSpPr txBox="1"/>
          <p:nvPr/>
        </p:nvSpPr>
        <p:spPr>
          <a:xfrm>
            <a:off x="376117" y="620688"/>
            <a:ext cx="11521280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54 ust. 2 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Zgodność warunków i szczegółowych zasad zagospodarowania terenu oraz jego zabudowy określanych w decyzji o ustaleniu lokalizacji inwestycji celu publicznego z planem ogólnym zapewnia się przez:</a:t>
            </a:r>
          </a:p>
          <a:p>
            <a:pPr>
              <a:lnSpc>
                <a:spcPct val="12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1) ustalenie: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8469EF9-5710-ABE0-5433-5CEF4B425905}"/>
              </a:ext>
            </a:extLst>
          </p:cNvPr>
          <p:cNvSpPr/>
          <p:nvPr/>
        </p:nvSpPr>
        <p:spPr>
          <a:xfrm>
            <a:off x="376117" y="1688031"/>
            <a:ext cx="10945216" cy="5845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funkcji zabudowy i zagospodarowania terenu zgodnie z profilem funkcjonalnym strefy planistycznej obejmującej teren,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121F6073-A98E-E5C5-0222-7ECC80BB76E3}"/>
              </a:ext>
            </a:extLst>
          </p:cNvPr>
          <p:cNvSpPr/>
          <p:nvPr/>
        </p:nvSpPr>
        <p:spPr>
          <a:xfrm>
            <a:off x="376117" y="2408106"/>
            <a:ext cx="10945216" cy="3325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sposobu zagospodarowania i zabudowy terenu w zakresie: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minimalnego udziału powierzchni biologicznie czynnej nie mniejszego niż minimalny udział powierzchni biologicznie czynnej określony dla strefy planistycznej obejmującej teren, a w przypadku terenu położonego w obszarze zabudowy śródmiejskiej – nie mniejszego niż 2/3 minimalnego udziału powierzchni biologicznie czynnej określonego dla strefy planistycznej obejmującej teren,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maksymalnej nadziemnej intensywności zabudowy nie większej niż maksymalna nadziemna intensywność zabudowy określona dla strefy planistycznej obejmującej ten teren,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wysokości zabudowy nie większej niż maksymalna wysokość zabudowy określona dla strefy planistycznej obejmującej teren,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udziału powierzchni zabudowy nie większego niż maksymalny udział powierzchni zabudowy określony dla strefy planistycznej obejmującej teren;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BF205AC-10B9-FE7E-EA12-A19839243242}"/>
              </a:ext>
            </a:extLst>
          </p:cNvPr>
          <p:cNvSpPr txBox="1"/>
          <p:nvPr/>
        </p:nvSpPr>
        <p:spPr>
          <a:xfrm>
            <a:off x="376117" y="5868777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spełnienie wymogu, o którym mowa w art. 13f ust. 5.</a:t>
            </a:r>
          </a:p>
        </p:txBody>
      </p:sp>
    </p:spTree>
    <p:extLst>
      <p:ext uri="{BB962C8B-B14F-4D97-AF65-F5344CB8AC3E}">
        <p14:creationId xmlns:p14="http://schemas.microsoft.com/office/powerpoint/2010/main" val="51729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25D5055-FED5-EAAC-B348-6C7BD4D1C10C}"/>
              </a:ext>
            </a:extLst>
          </p:cNvPr>
          <p:cNvSpPr txBox="1"/>
          <p:nvPr/>
        </p:nvSpPr>
        <p:spPr>
          <a:xfrm>
            <a:off x="335360" y="787743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Wyjątki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8AE2DB1-070F-DA87-F69D-5EB9A4E61600}"/>
              </a:ext>
            </a:extLst>
          </p:cNvPr>
          <p:cNvSpPr/>
          <p:nvPr/>
        </p:nvSpPr>
        <p:spPr>
          <a:xfrm>
            <a:off x="437247" y="1424298"/>
            <a:ext cx="11059353" cy="1446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54 ust. </a:t>
            </a:r>
            <a:r>
              <a:rPr lang="pl-PL" b="1" dirty="0"/>
              <a:t>3. </a:t>
            </a:r>
            <a:r>
              <a:rPr lang="pl-PL" dirty="0"/>
              <a:t>Obowiązek zapewnienia zgodności warunków i szczegółowych zasad zagospodarowania terenu oraz jego zabudowy określanych w decyzji o ustaleniu lokalizacji inwestycji celu publicznego z planem ogólnym, o którym</a:t>
            </a:r>
          </a:p>
          <a:p>
            <a:r>
              <a:rPr lang="pl-PL" dirty="0"/>
              <a:t>mowa w ust. 1 pkt 2, nie dotyczy terenów zamkniętych ustalonych decyzją, o której mowa w art. 4 ust. 2a ustawy</a:t>
            </a:r>
          </a:p>
          <a:p>
            <a:r>
              <a:rPr lang="pl-PL" dirty="0"/>
              <a:t>z dnia 17 maja 1989 r. – Prawo geodezyjne i kartograficzne, z wyłączeniem terenu zamkniętego ustalonego przez</a:t>
            </a:r>
          </a:p>
          <a:p>
            <a:r>
              <a:rPr lang="pl-PL" dirty="0"/>
              <a:t>ministra właściwego do spraw transportu.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78FF8B9-2957-9E92-BA5F-5D294570F7DE}"/>
              </a:ext>
            </a:extLst>
          </p:cNvPr>
          <p:cNvSpPr/>
          <p:nvPr/>
        </p:nvSpPr>
        <p:spPr>
          <a:xfrm>
            <a:off x="437246" y="3284984"/>
            <a:ext cx="11059353" cy="1446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61a.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przypadku wywłaszczenia nieruchomości lub jej części do decyzji o warunkach zabudowy dotyczącej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odtworzenia obiektu budowlanego o wymiarach i funkcji obiektu wywłaszczonego, na nieruchomości sąsiedniej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lub części nieruchomości, która nie została wywłaszczona, nie stosuje się przepisu art. 61 ust. 1 pkt 1a, a warunki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szczegółowe zasady zagospodarowania terenu oraz jego zabudowy określone w tej decyzji nie muszą być zgodne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planem ogólnym.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F55E089-F32F-66A6-C242-55DCB827FC57}"/>
              </a:ext>
            </a:extLst>
          </p:cNvPr>
          <p:cNvSpPr/>
          <p:nvPr/>
        </p:nvSpPr>
        <p:spPr>
          <a:xfrm>
            <a:off x="437247" y="5145670"/>
            <a:ext cx="10945216" cy="5845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54 ust. 2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art. 61 ust. 1a, ust. 2 oraz ust. 3 w zakresie lokalizacji na obszarze uzupełnienia zabudowy</a:t>
            </a:r>
          </a:p>
        </p:txBody>
      </p:sp>
    </p:spTree>
    <p:extLst>
      <p:ext uri="{BB962C8B-B14F-4D97-AF65-F5344CB8AC3E}">
        <p14:creationId xmlns:p14="http://schemas.microsoft.com/office/powerpoint/2010/main" val="326544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1932956"/>
          </a:xfrm>
        </p:spPr>
        <p:txBody>
          <a:bodyPr>
            <a:normAutofit/>
          </a:bodyPr>
          <a:lstStyle/>
          <a:p>
            <a:r>
              <a:rPr lang="pl-PL" dirty="0"/>
              <a:t>Ograniczenia w funkcjonowaniu decyzji </a:t>
            </a:r>
            <a:br>
              <a:rPr lang="pl-PL" dirty="0"/>
            </a:br>
            <a:r>
              <a:rPr lang="pl-PL" dirty="0"/>
              <a:t>o warunkach zabudowy </a:t>
            </a:r>
            <a:br>
              <a:rPr lang="pl-PL" dirty="0"/>
            </a:br>
            <a:r>
              <a:rPr lang="pl-PL" dirty="0"/>
              <a:t>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210263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A57DF64-05BC-7919-7D46-D2A16BE36D20}"/>
              </a:ext>
            </a:extLst>
          </p:cNvPr>
          <p:cNvSpPr txBox="1"/>
          <p:nvPr/>
        </p:nvSpPr>
        <p:spPr>
          <a:xfrm>
            <a:off x="407368" y="1412776"/>
            <a:ext cx="11521280" cy="23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63 ust. 5.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Organ, który wydał decyzję, o której mowa w art. 59 ust. 1, jest obowiązany, za zgodą strony, na rzecz której decyzja została wydana, do przeniesienia tej decyzji na rzecz innej osoby, jeżeli przyjmuje ona wszystkie warunki zawarte w tej decyzji. Stronami w postępowaniu o przeniesienie decyzji są jedynie podmioty, między którymi ma być dokonane jej przeniesienie.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przypadku decyzji wydanej dla zabudowy, o której mowa w art. 61 ust. 4, może ona zostać przeniesiona na rzecz innej osoby z zastrzeżeniem, że zabudowa ta będzie wchodziła w skład gospodarstwa rolnego tej osoby oraz powierzchnia tego gospodarstwa rolnego przekracza średnią powierzchnię gospodarstwa rolnego w danej gminie.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6CEA65-9725-1457-7827-406634D40431}"/>
              </a:ext>
            </a:extLst>
          </p:cNvPr>
          <p:cNvSpPr txBox="1"/>
          <p:nvPr/>
        </p:nvSpPr>
        <p:spPr>
          <a:xfrm>
            <a:off x="407368" y="3925002"/>
            <a:ext cx="115212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64c. Decyzja o warunkach zabudowy wygasa po upływie 5 lat od dnia, w którym stała się prawomocna.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7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71A679A-AFB7-C024-18FE-171D35BD89DD}"/>
              </a:ext>
            </a:extLst>
          </p:cNvPr>
          <p:cNvSpPr txBox="1"/>
          <p:nvPr/>
        </p:nvSpPr>
        <p:spPr>
          <a:xfrm>
            <a:off x="397155" y="1484784"/>
            <a:ext cx="11521280" cy="339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65 ust. 1.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Organ, który wydał decyzję o warunkach zabudowy albo decyzję o ustaleniu lokalizacji celu publicznego, stwierdza jej wygaśnięcie, jeżeli: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inny wnioskodawca uzyskał pozwolenie na budowę;</a:t>
            </a:r>
          </a:p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1a) nie wniesiono sprzeciwu wobec zgłoszenia budowy dokonanego przez innego wnioskodawcę;</a:t>
            </a:r>
          </a:p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1b) inny wnioskodawca zgłosił budowę, o której mowa w art. 29 ust. 1 pkt 1a ustawy z dnia 7 lipca 1994 r. – Prawo budowlane;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dla tego terenu uchwalono plan miejscowy, którego ustalenia są inne niż w wydanej decyzji.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Przepisu ust. 1 pkt 2 nie stosuje się, jeżeli została wydana ostateczna decyzja o pozwoleniu na budowę,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upłynął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termin na wniesienie sprzeciwu wobec zgłoszenia budowy lub wnioskodawca zgłosił budowę, o której mowa w art. 29 ust. 1 pkt 1a ustawy z dnia 7 lipca 1994 r. – Prawo budowlane.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67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Przepisy przejściowe</a:t>
            </a:r>
          </a:p>
        </p:txBody>
      </p:sp>
    </p:spTree>
    <p:extLst>
      <p:ext uri="{BB962C8B-B14F-4D97-AF65-F5344CB8AC3E}">
        <p14:creationId xmlns:p14="http://schemas.microsoft.com/office/powerpoint/2010/main" val="55322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07CA71D1-E102-FCB5-2AFA-6C52BA507719}"/>
              </a:ext>
            </a:extLst>
          </p:cNvPr>
          <p:cNvSpPr/>
          <p:nvPr/>
        </p:nvSpPr>
        <p:spPr>
          <a:xfrm>
            <a:off x="437247" y="764704"/>
            <a:ext cx="11059353" cy="10828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1. Do spraw dotyczących ustalenia lokalizacji inwestycji celu publicznego lub wydania decyzji o warunkach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zabudowy, wszczętych i niezakończonych decyzją ostateczną przed dniem wejścia w życie niniejszej ustawy, stosuje się przepisy ustawy zmienianej w art. 1 w brzmieniu dotychczasowym.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1E6F576-1FAA-EBEB-4D09-02AF92402077}"/>
              </a:ext>
            </a:extLst>
          </p:cNvPr>
          <p:cNvSpPr/>
          <p:nvPr/>
        </p:nvSpPr>
        <p:spPr>
          <a:xfrm>
            <a:off x="437246" y="1979445"/>
            <a:ext cx="11059353" cy="18695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2. Do spraw dotyczących ustalenia lokalizacji inwestycji celu publicznego lub wydania decyzji o warunkach zabudowy, wszczętych od dnia wejścia w życie niniejszej ustawy i przed dniem utraty mocy studium uwarunkowań i kierunków zagospodarowania przestrzennego gminy w danej gminie: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stosuje się przepisy art. 54 oraz art. 61 ust. 1 pkt 1, ust. 2, 3 i 5a ustawy zmienianej w art. 1 w brzmieniu dotychczasowym;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nie stosuje się przepisów art. 61 ust. 1 pkt 1a i ust. 1a ustawy zmienianej w art. 1.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683D1D5-CD3F-5C7C-A73F-BFF3A09C46F4}"/>
              </a:ext>
            </a:extLst>
          </p:cNvPr>
          <p:cNvSpPr/>
          <p:nvPr/>
        </p:nvSpPr>
        <p:spPr>
          <a:xfrm>
            <a:off x="437247" y="3968358"/>
            <a:ext cx="11059353" cy="14468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3. Ustalenie lokalizacji inwestycji celu publicznego lub wydanie decyzji o warunkach zabudowy na wniosek złożony od dnia 1 stycznia 2026 r. jest możliwe, jeżeli w danej gminie wszedł w życie plan ogólny gminy, a w przypadku gdy wniosek dotyczy terenu położonego w więcej niż jednej gminie – jeżeli w tych gminach weszły w życie plany ogólne gmin. Warunków, o których mowa w zdaniu pierwszym, nie stosuje się w odniesieniu do terenów zamkniętych.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C859340-D2F7-E0A0-1A8E-E2865A72D372}"/>
              </a:ext>
            </a:extLst>
          </p:cNvPr>
          <p:cNvSpPr/>
          <p:nvPr/>
        </p:nvSpPr>
        <p:spPr>
          <a:xfrm>
            <a:off x="479314" y="5551893"/>
            <a:ext cx="11059353" cy="7574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64c wejdzie w życie 1 stycznia 2026 r. i będzie dotyczył decyzji, które uprawomocnią się po tej dacie.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87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361" y="2015333"/>
            <a:ext cx="9508257" cy="1419626"/>
          </a:xfrm>
        </p:spPr>
        <p:txBody>
          <a:bodyPr>
            <a:normAutofit fontScale="90000"/>
          </a:bodyPr>
          <a:lstStyle/>
          <a:p>
            <a:r>
              <a:rPr lang="pl-PL" dirty="0"/>
              <a:t>Założenia projektu rozporządzenia Ministra Rozwoju i Technologii w sprawie sposobu ustalania wymagań dotyczących nowej zabudowy </a:t>
            </a:r>
            <a:br>
              <a:rPr lang="pl-PL" dirty="0"/>
            </a:br>
            <a:r>
              <a:rPr lang="pl-PL" dirty="0"/>
              <a:t>i zagospodarowania terenu w przypadku braku miejscowego planu zagospodarowania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422948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702CA7A-43E8-4E99-ED7D-9DF97CDAA6D0}"/>
              </a:ext>
            </a:extLst>
          </p:cNvPr>
          <p:cNvSpPr txBox="1"/>
          <p:nvPr/>
        </p:nvSpPr>
        <p:spPr>
          <a:xfrm>
            <a:off x="695400" y="1196752"/>
            <a:ext cx="107291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Art. 61 ust. 6. </a:t>
            </a:r>
            <a:r>
              <a:rPr lang="pl-PL" dirty="0"/>
              <a:t>Minister właściwy do spraw budownictwa, planowania i zagospodarowania przestrzennego oraz mieszkalnictwa określi, w drodze rozporządzenia, sposób ustalania wymagań dotyczących nowej zabudowy i zagospodarowania terenu w przypadku braku planu miejscowego, uwzględniając potrzeby kształtowania ładu przestrzennego, w tym przeciwdziałania powstawaniu konfliktów przestrzennych.</a:t>
            </a:r>
          </a:p>
          <a:p>
            <a:endParaRPr lang="pl-PL" dirty="0"/>
          </a:p>
          <a:p>
            <a:r>
              <a:rPr lang="pl-PL" b="1" dirty="0"/>
              <a:t>Art. 61 ust. 7. </a:t>
            </a:r>
            <a:r>
              <a:rPr lang="pl-PL" dirty="0"/>
              <a:t>W rozporządzeniu, o którym mowa w ust. 6, należy określić wymagania dotyczące ustalania:</a:t>
            </a:r>
          </a:p>
          <a:p>
            <a:r>
              <a:rPr lang="pl-PL" dirty="0"/>
              <a:t>1) linii zabudowy;</a:t>
            </a:r>
          </a:p>
          <a:p>
            <a:r>
              <a:rPr lang="pl-PL" b="1" dirty="0"/>
              <a:t>1a) maksymalnej intensywności zabudowy oraz maksymalnej i minimalnej nadziemnej intensywności zabudowy;</a:t>
            </a:r>
          </a:p>
          <a:p>
            <a:r>
              <a:rPr lang="pl-PL" b="1" dirty="0"/>
              <a:t>2) udziału powierzchni zabudowy;</a:t>
            </a:r>
          </a:p>
          <a:p>
            <a:r>
              <a:rPr lang="pl-PL" dirty="0"/>
              <a:t>3) szerokości elewacji frontowej;</a:t>
            </a:r>
          </a:p>
          <a:p>
            <a:r>
              <a:rPr lang="pl-PL" dirty="0"/>
              <a:t>4) wysokości zabudowy;</a:t>
            </a:r>
          </a:p>
          <a:p>
            <a:r>
              <a:rPr lang="pl-PL" dirty="0"/>
              <a:t>5) geometrii dachu (kąta nachylenia i układu połaci dachowych);</a:t>
            </a:r>
          </a:p>
          <a:p>
            <a:r>
              <a:rPr lang="pl-PL" b="1" dirty="0"/>
              <a:t>6) minimalnego udziału powierzchni biologicznie czynnej;</a:t>
            </a:r>
          </a:p>
          <a:p>
            <a:r>
              <a:rPr lang="pl-PL" b="1" dirty="0"/>
              <a:t>7) minimalnej liczby miejsc do parkowania.</a:t>
            </a:r>
          </a:p>
        </p:txBody>
      </p:sp>
    </p:spTree>
    <p:extLst>
      <p:ext uri="{BB962C8B-B14F-4D97-AF65-F5344CB8AC3E}">
        <p14:creationId xmlns:p14="http://schemas.microsoft.com/office/powerpoint/2010/main" val="66642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702CA7A-43E8-4E99-ED7D-9DF97CDAA6D0}"/>
              </a:ext>
            </a:extLst>
          </p:cNvPr>
          <p:cNvSpPr txBox="1"/>
          <p:nvPr/>
        </p:nvSpPr>
        <p:spPr>
          <a:xfrm>
            <a:off x="685380" y="692696"/>
            <a:ext cx="107291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2. W ramach analizy, o której mowa w art. 61 ust. 5a ustawy, ustalenia, o których mowa w § 1:</a:t>
            </a:r>
          </a:p>
          <a:p>
            <a:endParaRPr lang="pl-PL" b="1" dirty="0"/>
          </a:p>
          <a:p>
            <a:r>
              <a:rPr lang="pl-PL" b="1" dirty="0"/>
              <a:t>- określa się analizując istniejącą zabudowę i zagospodarowanie terenu na działkach w obszarze analizowanym o faktycznym sposobie użytkowania nieruchomości zbieżnym ze sposobem zabudowy i zagospodarowania terenu określonym we wniosku;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8CA133F-6972-DCC0-600D-788712B96A81}"/>
              </a:ext>
            </a:extLst>
          </p:cNvPr>
          <p:cNvSpPr/>
          <p:nvPr/>
        </p:nvSpPr>
        <p:spPr>
          <a:xfrm>
            <a:off x="695400" y="2217821"/>
            <a:ext cx="11059353" cy="16426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linii zabudowy;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maksymalnej intensywności zabudowy oraz maksymalnej i minimalnej nadziemnej intensywności zabudowy;</a:t>
            </a:r>
          </a:p>
          <a:p>
            <a:pPr marL="342900" indent="-342900">
              <a:buAutoNum type="arabicParenR" startAt="3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udziału powierzchni zabudowy;</a:t>
            </a:r>
          </a:p>
          <a:p>
            <a:pPr marL="342900" indent="-342900">
              <a:buAutoNum type="arabicParenR" startAt="3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minimalnego udziału powierzchni biologicznie czynnej;</a:t>
            </a:r>
          </a:p>
          <a:p>
            <a:pPr marL="342900" indent="-342900">
              <a:buAutoNum type="arabicParenR" startAt="3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minimalnej liczby miejsc do parkowania.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652B58-E959-2F5D-D5EC-70E8D9CA9357}"/>
              </a:ext>
            </a:extLst>
          </p:cNvPr>
          <p:cNvSpPr txBox="1"/>
          <p:nvPr/>
        </p:nvSpPr>
        <p:spPr>
          <a:xfrm>
            <a:off x="685024" y="4005064"/>
            <a:ext cx="1072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- określa się analizując obiekty budowlane o funkcji takiej samej jak obiekt budowlany objęty wnioskiem, usytuowane na działkach w obszarze analizowanym, z zastrzeżeniem § 7.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0A7D15B-732D-3868-1EC8-091F0D00B052}"/>
              </a:ext>
            </a:extLst>
          </p:cNvPr>
          <p:cNvSpPr/>
          <p:nvPr/>
        </p:nvSpPr>
        <p:spPr>
          <a:xfrm>
            <a:off x="685024" y="4795987"/>
            <a:ext cx="11059353" cy="15853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szerokości elewacji frontowej;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wysokości zabudowy;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geometrii dachu (kąta nachylenia i układu połaci dachowych)</a:t>
            </a:r>
          </a:p>
        </p:txBody>
      </p:sp>
    </p:spTree>
    <p:extLst>
      <p:ext uri="{BB962C8B-B14F-4D97-AF65-F5344CB8AC3E}">
        <p14:creationId xmlns:p14="http://schemas.microsoft.com/office/powerpoint/2010/main" val="194506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1860948"/>
          </a:xfrm>
        </p:spPr>
        <p:txBody>
          <a:bodyPr>
            <a:normAutofit/>
          </a:bodyPr>
          <a:lstStyle/>
          <a:p>
            <a:r>
              <a:rPr lang="pl-PL" dirty="0"/>
              <a:t>Inwestycje wymagające wydania decyzji </a:t>
            </a:r>
            <a:br>
              <a:rPr lang="pl-PL" dirty="0"/>
            </a:br>
            <a:r>
              <a:rPr lang="pl-PL" dirty="0"/>
              <a:t>o warunkach zabudowy 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3355370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3235B24-78C0-9139-AE2E-8E92D9C5354A}"/>
              </a:ext>
            </a:extLst>
          </p:cNvPr>
          <p:cNvSpPr txBox="1"/>
          <p:nvPr/>
        </p:nvSpPr>
        <p:spPr>
          <a:xfrm>
            <a:off x="695400" y="692696"/>
            <a:ext cx="108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§ 2 pkt 5. </a:t>
            </a:r>
            <a:r>
              <a:rPr lang="pl-PL" dirty="0"/>
              <a:t>Nie określa się ustaleń, o których mowa w § 1, jeżeli konstrukcja obiektu budowlanego objętego wnioskiem nie wymaga określenia takiego ustalenia.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3C26ED-0B25-1683-6341-7A3F4F731912}"/>
              </a:ext>
            </a:extLst>
          </p:cNvPr>
          <p:cNvSpPr txBox="1"/>
          <p:nvPr/>
        </p:nvSpPr>
        <p:spPr>
          <a:xfrm>
            <a:off x="695400" y="1412776"/>
            <a:ext cx="108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§ 4 pkt 1. </a:t>
            </a:r>
            <a:r>
              <a:rPr lang="pl-PL" dirty="0"/>
              <a:t>Maksymalną intensywność zabudowy oraz maksymalną nadziemną intensywność zabudowy ustala się na podstawie średniego wskaźnika tych intensywności dla obszaru analizowanego z tolerancją do 20%, natomiast minimalną nadziemną intensywność zabudowy ustala się na podstawie najmniejszej wartości tego wskaźnika dla działki na obszarze analizowanym.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6DF17A-9C1D-8CB8-7832-19AF75C9B6CD}"/>
              </a:ext>
            </a:extLst>
          </p:cNvPr>
          <p:cNvSpPr txBox="1"/>
          <p:nvPr/>
        </p:nvSpPr>
        <p:spPr>
          <a:xfrm>
            <a:off x="703396" y="2674797"/>
            <a:ext cx="10793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§ 5 pkt 1. </a:t>
            </a:r>
            <a:r>
              <a:rPr lang="pl-PL" dirty="0"/>
              <a:t>Udział powierzchni zabudowy ustala się na podstawie średniego wskaźnika tego udziału dla obszaru analizowanego.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257EF4F-AB61-0669-8AB8-CD7FD54D7758}"/>
              </a:ext>
            </a:extLst>
          </p:cNvPr>
          <p:cNvSpPr txBox="1"/>
          <p:nvPr/>
        </p:nvSpPr>
        <p:spPr>
          <a:xfrm>
            <a:off x="703395" y="3391804"/>
            <a:ext cx="10793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§ 9 pkt 1. </a:t>
            </a:r>
            <a:r>
              <a:rPr lang="pl-PL" dirty="0"/>
              <a:t>Minimalny udział powierzchni biologicznie czynnej ustala się na podstawie średniego wskaźnika tego udziału dla obszaru analizowanego.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407397F-87E5-D13A-F4FD-EF0DE91EA410}"/>
              </a:ext>
            </a:extLst>
          </p:cNvPr>
          <p:cNvSpPr txBox="1"/>
          <p:nvPr/>
        </p:nvSpPr>
        <p:spPr>
          <a:xfrm>
            <a:off x="695400" y="4108811"/>
            <a:ext cx="1080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§ 10. </a:t>
            </a:r>
            <a:r>
              <a:rPr lang="pl-PL" dirty="0"/>
              <a:t>Minimalną liczbę miejsc do parkowania ustala się biorąc pod uwagę liczbę lokali mieszkalnych, liczbę osób mogących jednocześnie przebywać w budynku, liczbę zatrudnionych lub powierzchnię obiektów usługowych i produkcyjnych.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F269BAE-013C-1C10-2089-CC22830C7E93}"/>
              </a:ext>
            </a:extLst>
          </p:cNvPr>
          <p:cNvSpPr txBox="1"/>
          <p:nvPr/>
        </p:nvSpPr>
        <p:spPr>
          <a:xfrm>
            <a:off x="695399" y="5106104"/>
            <a:ext cx="10801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Ustalenia decyzji dotyczące warunków i szczegółowych zasad zagospodarowania terenu oraz jego zabudowy zostały powiązane z ustaleniami planu ogólnego, a wielkości parametrów, jakie mogą być ustalane w decyzji, nadal będą wynikały z analizy, z zastrzeżeniem, że nie będą mogły być wyższe niż wynika to z planu ogólnego. </a:t>
            </a:r>
          </a:p>
        </p:txBody>
      </p:sp>
    </p:spTree>
    <p:extLst>
      <p:ext uri="{BB962C8B-B14F-4D97-AF65-F5344CB8AC3E}">
        <p14:creationId xmlns:p14="http://schemas.microsoft.com/office/powerpoint/2010/main" val="1703644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A67F96E-77AD-17C7-E5CC-F8DD83FF6F36}"/>
              </a:ext>
            </a:extLst>
          </p:cNvPr>
          <p:cNvSpPr/>
          <p:nvPr/>
        </p:nvSpPr>
        <p:spPr>
          <a:xfrm>
            <a:off x="437240" y="1688506"/>
            <a:ext cx="11059353" cy="2532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Do czasu wejścia w życie rozporządzenia, które określi, w jaki sposób analizować zagospodarowanie terenów w sąsiedztwie w kontekście nowych wymaganych w decyzjach wskaźników, urbanista tworzący projekt decyzji ma dowolność jaki sposób analizować zagospodarowanie i w jaki sposób wyznaczyć parametry, do których nie odnosi się obecne rozporządzenie.</a:t>
            </a:r>
          </a:p>
        </p:txBody>
      </p:sp>
    </p:spTree>
    <p:extLst>
      <p:ext uri="{BB962C8B-B14F-4D97-AF65-F5344CB8AC3E}">
        <p14:creationId xmlns:p14="http://schemas.microsoft.com/office/powerpoint/2010/main" val="128549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1BC10F6-A0A5-BD7F-4921-FB3480D29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40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Dziękuję!</a:t>
            </a:r>
            <a:endParaRPr lang="pl-PL" sz="4000" b="0" i="0" u="none" strike="noStrike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Sylwia.Miszczak-Michalak@mrit.gov.pl</a:t>
            </a:r>
            <a:endParaRPr lang="pl-PL" sz="1800" b="0" i="0" u="none" strike="noStrike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b="1" i="0" u="none" strike="noStrike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tel. 22 323-41-95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CE587BD-0FD9-3425-4EF7-F25C019CE603}"/>
              </a:ext>
            </a:extLst>
          </p:cNvPr>
          <p:cNvSpPr txBox="1"/>
          <p:nvPr/>
        </p:nvSpPr>
        <p:spPr>
          <a:xfrm>
            <a:off x="335360" y="1340768"/>
            <a:ext cx="11521280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1.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Zmiana zagospodarowania terenu w przypadku braku planu miejscowego, a także zmiana sposobu użytkowania obiektu budowlanego lub jego części, z uwzględnieniem art. 50 ust. 1 i art. 86, wymaga ustalenia, w drodze decyzji, warunków zabudowy. Przepis art. 50 ust. 2 pkt 1 stosuje się odpowiednio.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D041272-6628-E656-0DF5-1A568B0DE7E4}"/>
              </a:ext>
            </a:extLst>
          </p:cNvPr>
          <p:cNvSpPr/>
          <p:nvPr/>
        </p:nvSpPr>
        <p:spPr>
          <a:xfrm>
            <a:off x="1194683" y="2708920"/>
            <a:ext cx="4176464" cy="38884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50 ust. 1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910A71C-28B5-F8BE-2CFA-3069AD88D7F6}"/>
              </a:ext>
            </a:extLst>
          </p:cNvPr>
          <p:cNvSpPr/>
          <p:nvPr/>
        </p:nvSpPr>
        <p:spPr>
          <a:xfrm>
            <a:off x="6672064" y="2708920"/>
            <a:ext cx="4176464" cy="38884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86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EFAC62-4B8B-1486-816E-FE54968EA81F}"/>
              </a:ext>
            </a:extLst>
          </p:cNvPr>
          <p:cNvSpPr txBox="1"/>
          <p:nvPr/>
        </p:nvSpPr>
        <p:spPr>
          <a:xfrm>
            <a:off x="1631504" y="410727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dotyczy również decyzji o ustaleniu lokalizacji inwestycji celu publicznego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29912F-0FE5-54A9-C682-827FC4EE7984}"/>
              </a:ext>
            </a:extLst>
          </p:cNvPr>
          <p:cNvSpPr txBox="1"/>
          <p:nvPr/>
        </p:nvSpPr>
        <p:spPr>
          <a:xfrm>
            <a:off x="6996100" y="4107275"/>
            <a:ext cx="3528392" cy="17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dotyczy również zmiany zagospodarowania terenu, jeżeli na terenie tym obowiązuje plan uchwalony przed dniem 1 stycznia 1995 r. </a:t>
            </a:r>
          </a:p>
        </p:txBody>
      </p:sp>
    </p:spTree>
    <p:extLst>
      <p:ext uri="{BB962C8B-B14F-4D97-AF65-F5344CB8AC3E}">
        <p14:creationId xmlns:p14="http://schemas.microsoft.com/office/powerpoint/2010/main" val="365780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7B8E7D5-02C4-818F-24EF-159ABAB9A8FC}"/>
              </a:ext>
            </a:extLst>
          </p:cNvPr>
          <p:cNvSpPr/>
          <p:nvPr/>
        </p:nvSpPr>
        <p:spPr>
          <a:xfrm>
            <a:off x="8290130" y="2250571"/>
            <a:ext cx="3242474" cy="40292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2a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D9563DE-C2EC-D0DD-BAA3-BD55C8E412D6}"/>
              </a:ext>
            </a:extLst>
          </p:cNvPr>
          <p:cNvSpPr txBox="1"/>
          <p:nvPr/>
        </p:nvSpPr>
        <p:spPr>
          <a:xfrm>
            <a:off x="767408" y="1310537"/>
            <a:ext cx="10441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25D5055-FED5-EAAC-B348-6C7BD4D1C10C}"/>
              </a:ext>
            </a:extLst>
          </p:cNvPr>
          <p:cNvSpPr txBox="1"/>
          <p:nvPr/>
        </p:nvSpPr>
        <p:spPr>
          <a:xfrm>
            <a:off x="335360" y="1340768"/>
            <a:ext cx="11521280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Wyjątki od reguły generalnej</a:t>
            </a:r>
          </a:p>
          <a:p>
            <a:pPr>
              <a:lnSpc>
                <a:spcPct val="12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8AE2DB1-070F-DA87-F69D-5EB9A4E61600}"/>
              </a:ext>
            </a:extLst>
          </p:cNvPr>
          <p:cNvSpPr/>
          <p:nvPr/>
        </p:nvSpPr>
        <p:spPr>
          <a:xfrm>
            <a:off x="581263" y="2256260"/>
            <a:ext cx="3242474" cy="40292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50 ust. 2 pkt 1</a:t>
            </a: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dirty="0"/>
              <a:t>remont, montaż i przebudowa, o ile nie wpływają na sposób zagosp. terenu i użytkowania obiektu bud., nie zmieniają jego formy architektonicznej i nie wymagają postępowania w sprawie </a:t>
            </a:r>
            <a:r>
              <a:rPr lang="pl-PL" dirty="0" err="1"/>
              <a:t>ooś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091022D-74DF-FD1F-3DCB-2C82B1F79A39}"/>
              </a:ext>
            </a:extLst>
          </p:cNvPr>
          <p:cNvSpPr txBox="1"/>
          <p:nvPr/>
        </p:nvSpPr>
        <p:spPr>
          <a:xfrm>
            <a:off x="8551246" y="3805874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zmiana zagospodarowania terenu dotyczy obiektów budowlanych, o których mowa w art. 29 ust. 1 pkt 4–6, 8–12, 17, 21–28 i 30 oraz ust. 2 ustawy Prawo budowlane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42C7468-71D7-A30E-FA9C-EDF30EFE11EA}"/>
              </a:ext>
            </a:extLst>
          </p:cNvPr>
          <p:cNvSpPr/>
          <p:nvPr/>
        </p:nvSpPr>
        <p:spPr>
          <a:xfrm>
            <a:off x="4474763" y="2250571"/>
            <a:ext cx="3242474" cy="40292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2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24A2BA9-0C80-7FF3-6293-662782221C64}"/>
              </a:ext>
            </a:extLst>
          </p:cNvPr>
          <p:cNvSpPr txBox="1"/>
          <p:nvPr/>
        </p:nvSpPr>
        <p:spPr>
          <a:xfrm>
            <a:off x="4698436" y="3805874"/>
            <a:ext cx="2836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jednorazowa, trwająca do roku zmiana zagospodarowania terenu lub zmiana użytkowania obiektu budowlanego</a:t>
            </a:r>
          </a:p>
        </p:txBody>
      </p:sp>
    </p:spTree>
    <p:extLst>
      <p:ext uri="{BB962C8B-B14F-4D97-AF65-F5344CB8AC3E}">
        <p14:creationId xmlns:p14="http://schemas.microsoft.com/office/powerpoint/2010/main" val="318378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12D112B-547E-FB3B-C380-75BFB3CDFD19}"/>
              </a:ext>
            </a:extLst>
          </p:cNvPr>
          <p:cNvSpPr/>
          <p:nvPr/>
        </p:nvSpPr>
        <p:spPr>
          <a:xfrm>
            <a:off x="695400" y="1196752"/>
            <a:ext cx="10585176" cy="489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59 ust. 2b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Przepisu ust. 2a nie stosuje się do zmiany zagospodarowania terenu dotyczącej obiektów budowlanych:</a:t>
            </a:r>
          </a:p>
          <a:p>
            <a:pPr marL="342900" indent="-342900" algn="ctr"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wpisanych do rejestru zabytków lub położonych na obszarze wpisanym do rejestru zabytków;</a:t>
            </a:r>
          </a:p>
          <a:p>
            <a:pPr marL="342900" indent="-342900" algn="ctr">
              <a:buAutoNum type="arabicParenR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sytuowanych na obszarze parków narodowych i rezerwatów i ich otulin;</a:t>
            </a:r>
          </a:p>
          <a:p>
            <a:pPr algn="ctr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3) o których mowa w art. 29 ust. 1 pkt 4, 5, 8, 10, 23 i 27 oraz ust. 2 pkt 1–3, 8, 14, 15, 17, 24, 29 i 32 ustawy z dnia 7 lipca 1994 r. – Prawo budowlane, sytuowanych na obszarach Natura 2000;</a:t>
            </a:r>
          </a:p>
          <a:p>
            <a:pPr algn="ctr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4) o których mowa w art. 29 ust. 1 pkt 5, 8 i 22 oraz ust. 2 pkt 1–3, 8, 14, 15, 31 i 32 ustawy Prawo budowlane, sytuowanych na obszarach objętych formami ochrony przyrody, o których mowa w art. 6 ust. 1 pkt 3, 4 i 6–9 ustawy z dnia 16 kwietnia 2004 r. o ochronie przyrody.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0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1716932"/>
          </a:xfrm>
        </p:spPr>
        <p:txBody>
          <a:bodyPr>
            <a:normAutofit/>
          </a:bodyPr>
          <a:lstStyle/>
          <a:p>
            <a:r>
              <a:rPr lang="pl-PL" dirty="0"/>
              <a:t>Powiadamianie stron w procedurze wydawania decyzji o warunkach zabudowy </a:t>
            </a:r>
            <a:br>
              <a:rPr lang="pl-PL" dirty="0"/>
            </a:br>
            <a:r>
              <a:rPr lang="pl-PL" dirty="0"/>
              <a:t>i zagospodarowania terenu</a:t>
            </a:r>
          </a:p>
        </p:txBody>
      </p:sp>
    </p:spTree>
    <p:extLst>
      <p:ext uri="{BB962C8B-B14F-4D97-AF65-F5344CB8AC3E}">
        <p14:creationId xmlns:p14="http://schemas.microsoft.com/office/powerpoint/2010/main" val="256001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65A6685-3DAD-123D-5D19-241F4E2F3E4B}"/>
              </a:ext>
            </a:extLst>
          </p:cNvPr>
          <p:cNvSpPr/>
          <p:nvPr/>
        </p:nvSpPr>
        <p:spPr>
          <a:xfrm>
            <a:off x="695400" y="1196752"/>
            <a:ext cx="10585176" cy="489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53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O wszczęciu postępowania w sprawie wydania decyzji o ustaleniu lokalizacji inwestycji celu publicznego, o wydanych w jego toku postanowieniach oraz o decyzji kończącej to postępowanie strony zawiadamia się w drodze udostępnienia zawiadomienia w Biuletynie Informacji Publicznej na stronie podmiotowej urzędu obsługującego organ prowadzący postępowanie, a także w sposób zwyczajowo przyjęty w danej miejscowości, z wyłączeniem inwestycji lokalizowanych na terenach zamkniętych ustalonych przez Ministra Obrony Narodowej decyzją, o której mowa w art. 4 ust. 2a ustawy z dnia 17 maja 1989 r. – Prawo geodezyjne i kartograficzne. Inwestora oraz właścicieli i użytkowników wieczystych nieruchomości, na których będą lokalizowane inwestycje celu publicznego, zawiadamia się w sposób, o którym mowa w art. 39 Kodeksu postępowania administracyjnego.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2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65A6685-3DAD-123D-5D19-241F4E2F3E4B}"/>
              </a:ext>
            </a:extLst>
          </p:cNvPr>
          <p:cNvSpPr/>
          <p:nvPr/>
        </p:nvSpPr>
        <p:spPr>
          <a:xfrm>
            <a:off x="695400" y="1052736"/>
            <a:ext cx="10585176" cy="55446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53</a:t>
            </a: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1a. Prawa rzeczowe do nieruchomości oraz dane dotyczące osób, którym te prawa przysługują, ustala się na podstawie ksiąg wieczystych, ewidencji gruntów i budynków, zbioru dokumentów albo innych dokumentów urzędowych.</a:t>
            </a:r>
          </a:p>
          <a:p>
            <a:pPr algn="ctr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1b. Adresy osób, którym przysługują prawa rzeczowe do nieruchomości, ustala się na podstawie wszelkich okoliczności, jeżeli są one znane organowi z urzędu lub zostały wskazane przez stronę, w tym również na podstawie ewidencji gruntów i budynków. Doręczenie na tak ustalony adres jest skuteczne.</a:t>
            </a:r>
          </a:p>
          <a:p>
            <a:pPr algn="ctr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1c. W przypadku nieruchomości o nieuregulowanym stanie prawnym lub nieuzyskania danych pozwalających na ustalenie adresu właściciela lub użytkownika wieczystego nieruchomości w sposób określony w ust. 1b, zawiadomienia dokonuje się w sposób, o którym mowa w art. 49 Kodeksu postępowania administracyjnego. Przepisu art. 34 § 1 Kodeksu postępowania administracyjnego nie stosuje się.</a:t>
            </a:r>
          </a:p>
          <a:p>
            <a:pPr algn="ctr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1d. W przypadku nieruchomości Skarbu Państwa pisma doręcza się właściwemu organowi reprezentującemu Skarb Państwa.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2718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36558F">
      <a:dk1>
        <a:srgbClr val="191515"/>
      </a:dk1>
      <a:lt1>
        <a:srgbClr val="FFFFFF"/>
      </a:lt1>
      <a:dk2>
        <a:srgbClr val="282B5E"/>
      </a:dk2>
      <a:lt2>
        <a:srgbClr val="DEE8EF"/>
      </a:lt2>
      <a:accent1>
        <a:srgbClr val="628EC5"/>
      </a:accent1>
      <a:accent2>
        <a:srgbClr val="F05F57"/>
      </a:accent2>
      <a:accent3>
        <a:srgbClr val="DEE8EF"/>
      </a:accent3>
      <a:accent4>
        <a:srgbClr val="AEDABA"/>
      </a:accent4>
      <a:accent5>
        <a:srgbClr val="282B5E"/>
      </a:accent5>
      <a:accent6>
        <a:srgbClr val="36558F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LSK" id="{184D7F73-7FEC-9244-B145-2EBBC464ABFD}" vid="{BC31432A-1D49-A94B-B6BA-6C1C7C3D03A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3631</Words>
  <Application>Microsoft Office PowerPoint</Application>
  <PresentationFormat>Panoramiczny</PresentationFormat>
  <Paragraphs>301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Lato</vt:lpstr>
      <vt:lpstr>Montserrat</vt:lpstr>
      <vt:lpstr>1_Motyw pakietu Office</vt:lpstr>
      <vt:lpstr>Konferencja szkoleniowa dotycząca reformy planowania przestrzennego </vt:lpstr>
      <vt:lpstr>Zmiany w przepisach dotyczących wydawania decyzji WZiZT</vt:lpstr>
      <vt:lpstr>Inwestycje wymagające wydania decyzji  o warunkach zabudowy i zagospodarowania terenu</vt:lpstr>
      <vt:lpstr>Prezentacja programu PowerPoint</vt:lpstr>
      <vt:lpstr>Prezentacja programu PowerPoint</vt:lpstr>
      <vt:lpstr>Prezentacja programu PowerPoint</vt:lpstr>
      <vt:lpstr>Powiadamianie stron w procedurze wydawania decyzji o warunkach zabudowy  i zagospodarowania terenu</vt:lpstr>
      <vt:lpstr>Prezentacja programu PowerPoint</vt:lpstr>
      <vt:lpstr>Prezentacja programu PowerPoint</vt:lpstr>
      <vt:lpstr>Procedura wydawania decyzji o warunkach zabudowy i zagospodarowania terenu</vt:lpstr>
      <vt:lpstr>Prezentacja programu PowerPoint</vt:lpstr>
      <vt:lpstr>Prezentacja programu PowerPoint</vt:lpstr>
      <vt:lpstr>Prezentacja programu PowerPoint</vt:lpstr>
      <vt:lpstr>Przesłanki warunkujące wydanie decyzji  o warunkach zabudowy i zagospodarowania terenu</vt:lpstr>
      <vt:lpstr>Prezentacja programu PowerPoint</vt:lpstr>
      <vt:lpstr>Prezentacja programu PowerPoint</vt:lpstr>
      <vt:lpstr>Prezentacja programu PowerPoint</vt:lpstr>
      <vt:lpstr>Prezentacja programu PowerPoint</vt:lpstr>
      <vt:lpstr>Badanie zgodności decyzji o warunkach zabudowy i zagospodarowania terenu             z planem ogólnym</vt:lpstr>
      <vt:lpstr>Prezentacja programu PowerPoint</vt:lpstr>
      <vt:lpstr>Prezentacja programu PowerPoint</vt:lpstr>
      <vt:lpstr>Ograniczenia w funkcjonowaniu decyzji  o warunkach zabudowy  i zagospodarowania terenu</vt:lpstr>
      <vt:lpstr>Prezentacja programu PowerPoint</vt:lpstr>
      <vt:lpstr>Prezentacja programu PowerPoint</vt:lpstr>
      <vt:lpstr>Przepisy przejściowe</vt:lpstr>
      <vt:lpstr>Prezentacja programu PowerPoint</vt:lpstr>
      <vt:lpstr>Założenia projektu rozporządzenia Ministra Rozwoju i Technologii w sprawie sposobu ustalania wymagań dotyczących nowej zabudowy  i zagospodarowania terenu w przypadku braku miejscowego planu zagospodarowania przestrzennego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</dc:title>
  <dc:creator>Chrostowska Agnieszka</dc:creator>
  <cp:lastModifiedBy>Kmiecik Grzegorz</cp:lastModifiedBy>
  <cp:revision>133</cp:revision>
  <dcterms:created xsi:type="dcterms:W3CDTF">2022-03-31T12:53:41Z</dcterms:created>
  <dcterms:modified xsi:type="dcterms:W3CDTF">2023-10-16T12:11:49Z</dcterms:modified>
</cp:coreProperties>
</file>