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omments/modernComment_5A0_43B5057B.xml" ContentType="application/vnd.ms-powerpoint.comments+xml"/>
  <Override PartName="/ppt/comments/modernComment_5A2_C13AA57F.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 id="2147483751" r:id="rId2"/>
  </p:sldMasterIdLst>
  <p:notesMasterIdLst>
    <p:notesMasterId r:id="rId75"/>
  </p:notesMasterIdLst>
  <p:handoutMasterIdLst>
    <p:handoutMasterId r:id="rId76"/>
  </p:handoutMasterIdLst>
  <p:sldIdLst>
    <p:sldId id="1339" r:id="rId3"/>
    <p:sldId id="1359" r:id="rId4"/>
    <p:sldId id="1432" r:id="rId5"/>
    <p:sldId id="1398" r:id="rId6"/>
    <p:sldId id="1467" r:id="rId7"/>
    <p:sldId id="1468" r:id="rId8"/>
    <p:sldId id="1469" r:id="rId9"/>
    <p:sldId id="1399" r:id="rId10"/>
    <p:sldId id="1402" r:id="rId11"/>
    <p:sldId id="1404" r:id="rId12"/>
    <p:sldId id="1433" r:id="rId13"/>
    <p:sldId id="1403" r:id="rId14"/>
    <p:sldId id="1405" r:id="rId15"/>
    <p:sldId id="1470" r:id="rId16"/>
    <p:sldId id="1406" r:id="rId17"/>
    <p:sldId id="1407" r:id="rId18"/>
    <p:sldId id="1408" r:id="rId19"/>
    <p:sldId id="1410" r:id="rId20"/>
    <p:sldId id="1409" r:id="rId21"/>
    <p:sldId id="1411" r:id="rId22"/>
    <p:sldId id="1412" r:id="rId23"/>
    <p:sldId id="1471" r:id="rId24"/>
    <p:sldId id="1413" r:id="rId25"/>
    <p:sldId id="1434" r:id="rId26"/>
    <p:sldId id="1435" r:id="rId27"/>
    <p:sldId id="1436" r:id="rId28"/>
    <p:sldId id="1414" r:id="rId29"/>
    <p:sldId id="1415" r:id="rId30"/>
    <p:sldId id="1429" r:id="rId31"/>
    <p:sldId id="1422" r:id="rId32"/>
    <p:sldId id="1430" r:id="rId33"/>
    <p:sldId id="1440" r:id="rId34"/>
    <p:sldId id="1442" r:id="rId35"/>
    <p:sldId id="1416" r:id="rId36"/>
    <p:sldId id="1417" r:id="rId37"/>
    <p:sldId id="1418" r:id="rId38"/>
    <p:sldId id="1419" r:id="rId39"/>
    <p:sldId id="1420" r:id="rId40"/>
    <p:sldId id="1423" r:id="rId41"/>
    <p:sldId id="1421" r:id="rId42"/>
    <p:sldId id="1437" r:id="rId43"/>
    <p:sldId id="1448" r:id="rId44"/>
    <p:sldId id="1449" r:id="rId45"/>
    <p:sldId id="1452" r:id="rId46"/>
    <p:sldId id="1453" r:id="rId47"/>
    <p:sldId id="1454" r:id="rId48"/>
    <p:sldId id="1455" r:id="rId49"/>
    <p:sldId id="1431" r:id="rId50"/>
    <p:sldId id="1472" r:id="rId51"/>
    <p:sldId id="1473" r:id="rId52"/>
    <p:sldId id="1474" r:id="rId53"/>
    <p:sldId id="1475" r:id="rId54"/>
    <p:sldId id="1476" r:id="rId55"/>
    <p:sldId id="1456" r:id="rId56"/>
    <p:sldId id="1451" r:id="rId57"/>
    <p:sldId id="1457" r:id="rId58"/>
    <p:sldId id="1447" r:id="rId59"/>
    <p:sldId id="1444" r:id="rId60"/>
    <p:sldId id="1439" r:id="rId61"/>
    <p:sldId id="1460" r:id="rId62"/>
    <p:sldId id="1461" r:id="rId63"/>
    <p:sldId id="1424" r:id="rId64"/>
    <p:sldId id="1464" r:id="rId65"/>
    <p:sldId id="1465" r:id="rId66"/>
    <p:sldId id="1463" r:id="rId67"/>
    <p:sldId id="1462" r:id="rId68"/>
    <p:sldId id="1438" r:id="rId69"/>
    <p:sldId id="1425" r:id="rId70"/>
    <p:sldId id="1426" r:id="rId71"/>
    <p:sldId id="1427" r:id="rId72"/>
    <p:sldId id="1458" r:id="rId73"/>
    <p:sldId id="1459" r:id="rId74"/>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8858695-0061-9662-1B37-F89A28DD77FE}" name="Pietrasiewicz Adam" initials="PA" userId="S::a.pietrasiewicz@mc.gov.pl::b470dfb2-10f8-4a94-8a87-b1a4d8d152d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D253"/>
    <a:srgbClr val="1D6F17"/>
    <a:srgbClr val="1B676B"/>
    <a:srgbClr val="008000"/>
    <a:srgbClr val="245C8D"/>
    <a:srgbClr val="0F539D"/>
    <a:srgbClr val="C12607"/>
    <a:srgbClr val="B12307"/>
    <a:srgbClr val="636363"/>
    <a:srgbClr val="636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250" autoAdjust="0"/>
    <p:restoredTop sz="94095" autoAdjust="0"/>
  </p:normalViewPr>
  <p:slideViewPr>
    <p:cSldViewPr snapToGrid="0">
      <p:cViewPr varScale="1">
        <p:scale>
          <a:sx n="85" d="100"/>
          <a:sy n="85" d="100"/>
        </p:scale>
        <p:origin x="211" y="53"/>
      </p:cViewPr>
      <p:guideLst/>
    </p:cSldViewPr>
  </p:slideViewPr>
  <p:outlineViewPr>
    <p:cViewPr>
      <p:scale>
        <a:sx n="33" d="100"/>
        <a:sy n="33" d="100"/>
      </p:scale>
      <p:origin x="0" y="-48892"/>
    </p:cViewPr>
  </p:outlineViewPr>
  <p:notesTextViewPr>
    <p:cViewPr>
      <p:scale>
        <a:sx n="1" d="1"/>
        <a:sy n="1" d="1"/>
      </p:scale>
      <p:origin x="0" y="0"/>
    </p:cViewPr>
  </p:notesTextViewPr>
  <p:sorterViewPr>
    <p:cViewPr>
      <p:scale>
        <a:sx n="100" d="100"/>
        <a:sy n="100" d="100"/>
      </p:scale>
      <p:origin x="0" y="-16552"/>
    </p:cViewPr>
  </p:sorterViewPr>
  <p:notesViewPr>
    <p:cSldViewPr snapToGrid="0">
      <p:cViewPr varScale="1">
        <p:scale>
          <a:sx n="53" d="100"/>
          <a:sy n="53" d="100"/>
        </p:scale>
        <p:origin x="2648" y="5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viewProps" Target="viewProps.xml"/><Relationship Id="rId81"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handoutMaster" Target="handoutMasters/handoutMaster1.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s>
</file>

<file path=ppt/comments/modernComment_5A0_43B5057B.xml><?xml version="1.0" encoding="utf-8"?>
<p188:cmLst xmlns:a="http://schemas.openxmlformats.org/drawingml/2006/main" xmlns:r="http://schemas.openxmlformats.org/officeDocument/2006/relationships" xmlns:p188="http://schemas.microsoft.com/office/powerpoint/2018/8/main">
  <p188:cm id="{7321092B-790C-4A79-9859-C9F1AD3B71DC}" authorId="{F8858695-0061-9662-1B37-F89A28DD77FE}" created="2023-04-07T06:30:22.673">
    <ac:txMkLst xmlns:ac="http://schemas.microsoft.com/office/drawing/2013/main/command">
      <pc:docMk xmlns:pc="http://schemas.microsoft.com/office/powerpoint/2013/main/command"/>
      <pc:sldMk xmlns:pc="http://schemas.microsoft.com/office/powerpoint/2013/main/command" cId="1135936891" sldId="1440"/>
      <ac:spMk id="3" creationId="{00000000-0000-0000-0000-000000000000}"/>
      <ac:txMk cp="232" len="109">
        <ac:context len="786" hash="64664849"/>
      </ac:txMk>
    </ac:txMkLst>
    <p188:pos x="9707961" y="1624275"/>
    <p188:txBody>
      <a:bodyPr/>
      <a:lstStyle/>
      <a:p>
        <a:r>
          <a:rPr lang="pl-PL"/>
          <a:t>Wydaje się, że należy raczej wskazać na całość przepisów ustawy a nie tylko odwołanie do załącznika. Chodzi o to, że na przykład ustawa nakłada obowiązek zamieszczenia deklaracji dostępności, a tego nie ma w załączniku do ustawy.</a:t>
        </a:r>
      </a:p>
    </p188:txBody>
  </p188:cm>
  <p188:cm id="{04725CEC-B167-469F-B006-A16525F57AE3}" authorId="{F8858695-0061-9662-1B37-F89A28DD77FE}" created="2023-04-07T06:32:00.482">
    <ac:txMkLst xmlns:ac="http://schemas.microsoft.com/office/drawing/2013/main/command">
      <pc:docMk xmlns:pc="http://schemas.microsoft.com/office/powerpoint/2013/main/command"/>
      <pc:sldMk xmlns:pc="http://schemas.microsoft.com/office/powerpoint/2013/main/command" cId="1135936891" sldId="1440"/>
      <ac:spMk id="3" creationId="{00000000-0000-0000-0000-000000000000}"/>
      <ac:txMk cp="232" len="109">
        <ac:context len="786" hash="64664849"/>
      </ac:txMk>
    </ac:txMkLst>
    <p188:pos x="9707961" y="1624275"/>
    <p188:txBody>
      <a:bodyPr/>
      <a:lstStyle/>
      <a:p>
        <a:r>
          <a:rPr lang="pl-PL"/>
          <a:t>To może być jednak wymaganie nadmiarowe. Ustawa nie nakłada takiego obowiązku, zalecenia ATAG nie mają oficjalnego tłumaczenia na język polski, może to też blokować możliwość użycia powszechnie dostępnych CMSów typu Wordpress.</a:t>
        </a:r>
      </a:p>
    </p188:txBody>
  </p188:cm>
  <p188:cm id="{8888C5A5-79BE-4514-AEDF-48E093D710F3}" authorId="{F8858695-0061-9662-1B37-F89A28DD77FE}" created="2023-04-07T06:32:41.721">
    <ac:txMkLst xmlns:ac="http://schemas.microsoft.com/office/drawing/2013/main/command">
      <pc:docMk xmlns:pc="http://schemas.microsoft.com/office/powerpoint/2013/main/command"/>
      <pc:sldMk xmlns:pc="http://schemas.microsoft.com/office/powerpoint/2013/main/command" cId="1135936891" sldId="1440"/>
      <ac:spMk id="3" creationId="{00000000-0000-0000-0000-000000000000}"/>
      <ac:txMk cp="471" len="218">
        <ac:context len="786" hash="64664849"/>
      </ac:txMk>
    </ac:txMkLst>
    <p188:pos x="10456106" y="3214084"/>
    <p188:txBody>
      <a:bodyPr/>
      <a:lstStyle/>
      <a:p>
        <a:r>
          <a:rPr lang="pl-PL"/>
          <a:t>Może jednak spełnienie przepisów ustawy w całości.</a:t>
        </a:r>
      </a:p>
    </p188:txBody>
  </p188:cm>
  <p188:cm id="{12E160FF-12F5-4577-B266-67539E18EEBA}" authorId="{F8858695-0061-9662-1B37-F89A28DD77FE}" created="2023-04-07T06:33:01.499">
    <ac:txMkLst xmlns:ac="http://schemas.microsoft.com/office/drawing/2013/main/command">
      <pc:docMk xmlns:pc="http://schemas.microsoft.com/office/powerpoint/2013/main/command"/>
      <pc:sldMk xmlns:pc="http://schemas.microsoft.com/office/powerpoint/2013/main/command" cId="1135936891" sldId="1440"/>
      <ac:spMk id="3" creationId="{00000000-0000-0000-0000-000000000000}"/>
      <ac:txMk cp="690" len="94">
        <ac:context len="786" hash="64664849"/>
      </ac:txMk>
    </ac:txMkLst>
    <p188:pos x="9967734" y="4336302"/>
    <p188:txBody>
      <a:bodyPr/>
      <a:lstStyle/>
      <a:p>
        <a:r>
          <a:rPr lang="pl-PL"/>
          <a:t>jw</a:t>
        </a:r>
      </a:p>
    </p188:txBody>
  </p188:cm>
</p188:cmLst>
</file>

<file path=ppt/comments/modernComment_5A2_C13AA57F.xml><?xml version="1.0" encoding="utf-8"?>
<p188:cmLst xmlns:a="http://schemas.openxmlformats.org/drawingml/2006/main" xmlns:r="http://schemas.openxmlformats.org/officeDocument/2006/relationships" xmlns:p188="http://schemas.microsoft.com/office/powerpoint/2018/8/main">
  <p188:cm id="{51F84721-804C-405D-945B-A712B207628F}" authorId="{F8858695-0061-9662-1B37-F89A28DD77FE}" created="2023-04-07T06:34:35.611">
    <ac:txMkLst xmlns:ac="http://schemas.microsoft.com/office/drawing/2013/main/command">
      <pc:docMk xmlns:pc="http://schemas.microsoft.com/office/powerpoint/2013/main/command"/>
      <pc:sldMk xmlns:pc="http://schemas.microsoft.com/office/powerpoint/2013/main/command" cId="3241846143" sldId="1442"/>
      <ac:spMk id="3" creationId="{00000000-0000-0000-0000-000000000000}"/>
      <ac:txMk cp="77" len="462">
        <ac:context len="540" hash="855958689"/>
      </ac:txMk>
    </ac:txMkLst>
    <p188:pos x="10445715" y="657919"/>
    <p188:txBody>
      <a:bodyPr/>
      <a:lstStyle/>
      <a:p>
        <a:r>
          <a:rPr lang="pl-PL"/>
          <a:t>W ustawie. Warto dodać, że niektóre z kryteriów sukcesu WCAG nie odnoszą się do aplikacji mobilnych (nowelizacja ustawy wskazuje te elementy)</a:t>
        </a:r>
      </a:p>
    </p188:txBody>
  </p188:cm>
  <p188:cm id="{10C3203D-EC3F-4CA0-8340-E19A43768FC4}" authorId="{F8858695-0061-9662-1B37-F89A28DD77FE}" created="2023-04-07T06:35:43.886">
    <ac:txMkLst xmlns:ac="http://schemas.microsoft.com/office/drawing/2013/main/command">
      <pc:docMk xmlns:pc="http://schemas.microsoft.com/office/powerpoint/2013/main/command"/>
      <pc:sldMk xmlns:pc="http://schemas.microsoft.com/office/powerpoint/2013/main/command" cId="3241846143" sldId="1442"/>
      <ac:spMk id="3" creationId="{00000000-0000-0000-0000-000000000000}"/>
      <ac:txMk cp="77" len="462">
        <ac:context len="540" hash="855958689"/>
      </ac:txMk>
    </ac:txMkLst>
    <p188:pos x="10445715" y="657919"/>
    <p188:txBody>
      <a:bodyPr/>
      <a:lstStyle/>
      <a:p>
        <a:r>
          <a:rPr lang="pl-PL"/>
          <a:t>To są dwa wymagania z wielu różnych wymagań ani bardziej, ani mniej ważnych. Więc może nie warto wskazywać akurat tych, tylko oprzeć całość wymagań o ustawę i jej załącznik.</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dirty="0"/>
          </a:p>
        </p:txBody>
      </p:sp>
      <p:sp>
        <p:nvSpPr>
          <p:cNvPr id="3" name="Symbol zastępczy daty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985DD6-5297-4C9F-97D5-1E7456FA5E05}" type="datetimeFigureOut">
              <a:rPr lang="pl-PL" smtClean="0"/>
              <a:t>18.10.2023</a:t>
            </a:fld>
            <a:endParaRPr lang="pl-PL" dirty="0"/>
          </a:p>
        </p:txBody>
      </p:sp>
      <p:sp>
        <p:nvSpPr>
          <p:cNvPr id="4" name="Symbol zastępczy stop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dirty="0"/>
          </a:p>
        </p:txBody>
      </p:sp>
      <p:sp>
        <p:nvSpPr>
          <p:cNvPr id="5" name="Symbol zastępczy numeru slajd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BA09803-C1E4-40BB-BD10-79CF071E9C2D}" type="slidenum">
              <a:rPr lang="pl-PL" smtClean="0"/>
              <a:t>‹#›</a:t>
            </a:fld>
            <a:endParaRPr lang="pl-PL" dirty="0"/>
          </a:p>
        </p:txBody>
      </p:sp>
    </p:spTree>
    <p:extLst>
      <p:ext uri="{BB962C8B-B14F-4D97-AF65-F5344CB8AC3E}">
        <p14:creationId xmlns:p14="http://schemas.microsoft.com/office/powerpoint/2010/main" val="134120408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dirty="0"/>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D73748-EFD7-48A5-9810-6FF2E65AC898}" type="datetimeFigureOut">
              <a:rPr lang="pl-PL" smtClean="0"/>
              <a:t>18.10.2023</a:t>
            </a:fld>
            <a:endParaRPr lang="pl-PL" dirty="0"/>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dirty="0"/>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dirty="0"/>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E72C29-F3ED-421F-A6FF-78E4E1485CEA}" type="slidenum">
              <a:rPr lang="pl-PL" smtClean="0"/>
              <a:t>‹#›</a:t>
            </a:fld>
            <a:endParaRPr lang="pl-PL" dirty="0"/>
          </a:p>
        </p:txBody>
      </p:sp>
    </p:spTree>
    <p:extLst>
      <p:ext uri="{BB962C8B-B14F-4D97-AF65-F5344CB8AC3E}">
        <p14:creationId xmlns:p14="http://schemas.microsoft.com/office/powerpoint/2010/main" val="59860371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stopki 3"/>
          <p:cNvSpPr>
            <a:spLocks noGrp="1"/>
          </p:cNvSpPr>
          <p:nvPr>
            <p:ph type="ftr" sz="quarter" idx="10"/>
          </p:nvPr>
        </p:nvSpPr>
        <p:spPr/>
        <p:txBody>
          <a:bodyPr/>
          <a:lstStyle/>
          <a:p>
            <a:endParaRPr lang="pl-PL" dirty="0"/>
          </a:p>
        </p:txBody>
      </p:sp>
      <p:sp>
        <p:nvSpPr>
          <p:cNvPr id="5" name="Symbol zastępczy numeru slajdu 4"/>
          <p:cNvSpPr>
            <a:spLocks noGrp="1"/>
          </p:cNvSpPr>
          <p:nvPr>
            <p:ph type="sldNum" sz="quarter" idx="11"/>
          </p:nvPr>
        </p:nvSpPr>
        <p:spPr/>
        <p:txBody>
          <a:bodyPr/>
          <a:lstStyle/>
          <a:p>
            <a:fld id="{2AE72C29-F3ED-421F-A6FF-78E4E1485CEA}" type="slidenum">
              <a:rPr lang="pl-PL" smtClean="0"/>
              <a:t>2</a:t>
            </a:fld>
            <a:endParaRPr lang="pl-PL" dirty="0"/>
          </a:p>
        </p:txBody>
      </p:sp>
    </p:spTree>
    <p:extLst>
      <p:ext uri="{BB962C8B-B14F-4D97-AF65-F5344CB8AC3E}">
        <p14:creationId xmlns:p14="http://schemas.microsoft.com/office/powerpoint/2010/main" val="711986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stopki 3"/>
          <p:cNvSpPr>
            <a:spLocks noGrp="1"/>
          </p:cNvSpPr>
          <p:nvPr>
            <p:ph type="ftr" sz="quarter" idx="10"/>
          </p:nvPr>
        </p:nvSpPr>
        <p:spPr/>
        <p:txBody>
          <a:bodyPr/>
          <a:lstStyle/>
          <a:p>
            <a:endParaRPr lang="pl-PL" dirty="0"/>
          </a:p>
        </p:txBody>
      </p:sp>
      <p:sp>
        <p:nvSpPr>
          <p:cNvPr id="5" name="Symbol zastępczy numeru slajdu 4"/>
          <p:cNvSpPr>
            <a:spLocks noGrp="1"/>
          </p:cNvSpPr>
          <p:nvPr>
            <p:ph type="sldNum" sz="quarter" idx="11"/>
          </p:nvPr>
        </p:nvSpPr>
        <p:spPr/>
        <p:txBody>
          <a:bodyPr/>
          <a:lstStyle/>
          <a:p>
            <a:fld id="{2AE72C29-F3ED-421F-A6FF-78E4E1485CEA}" type="slidenum">
              <a:rPr lang="pl-PL" smtClean="0"/>
              <a:t>41</a:t>
            </a:fld>
            <a:endParaRPr lang="pl-PL" dirty="0"/>
          </a:p>
        </p:txBody>
      </p:sp>
    </p:spTree>
    <p:extLst>
      <p:ext uri="{BB962C8B-B14F-4D97-AF65-F5344CB8AC3E}">
        <p14:creationId xmlns:p14="http://schemas.microsoft.com/office/powerpoint/2010/main" val="32682074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1079500" y="2501900"/>
            <a:ext cx="10426700" cy="2552700"/>
          </a:xfrm>
        </p:spPr>
        <p:txBody>
          <a:bodyPr anchor="b">
            <a:normAutofit/>
          </a:bodyPr>
          <a:lstStyle>
            <a:lvl1pPr algn="l">
              <a:defRPr sz="4800" b="1">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pl-PL" dirty="0"/>
              <a:t>Kliknij, aby edytować styl</a:t>
            </a:r>
            <a:endParaRPr lang="en-US" dirty="0"/>
          </a:p>
        </p:txBody>
      </p:sp>
      <p:sp>
        <p:nvSpPr>
          <p:cNvPr id="4" name="Prostokąt 3"/>
          <p:cNvSpPr/>
          <p:nvPr userDrawn="1"/>
        </p:nvSpPr>
        <p:spPr>
          <a:xfrm flipV="1">
            <a:off x="0" y="-2"/>
            <a:ext cx="467360" cy="6858001"/>
          </a:xfrm>
          <a:prstGeom prst="rect">
            <a:avLst/>
          </a:prstGeom>
          <a:solidFill>
            <a:srgbClr val="EBD2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solidFill>
                <a:srgbClr val="FFFF00"/>
              </a:solidFill>
            </a:endParaRPr>
          </a:p>
        </p:txBody>
      </p:sp>
      <p:sp>
        <p:nvSpPr>
          <p:cNvPr id="6" name="Podtytuł 2"/>
          <p:cNvSpPr txBox="1">
            <a:spLocks/>
          </p:cNvSpPr>
          <p:nvPr userDrawn="1"/>
        </p:nvSpPr>
        <p:spPr>
          <a:xfrm>
            <a:off x="2252413" y="292072"/>
            <a:ext cx="7350105" cy="813269"/>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pl-PL" sz="2000" b="1" dirty="0">
                <a:latin typeface="Lato" panose="020F0502020204030203" pitchFamily="34" charset="-18"/>
                <a:ea typeface="Open Sans" panose="020B0606030504020204" pitchFamily="34" charset="0"/>
                <a:cs typeface="Open Sans" panose="020B0606030504020204" pitchFamily="34" charset="0"/>
              </a:rPr>
              <a:t>Centrum Rozwoju Kompetencji Cyfrowych</a:t>
            </a:r>
            <a:br>
              <a:rPr lang="pl-PL" sz="2000" b="1" dirty="0">
                <a:latin typeface="Lato" panose="020F0502020204030203" pitchFamily="34" charset="-18"/>
                <a:ea typeface="Open Sans" panose="020B0606030504020204" pitchFamily="34" charset="0"/>
                <a:cs typeface="Open Sans" panose="020B0606030504020204" pitchFamily="34" charset="0"/>
              </a:rPr>
            </a:br>
            <a:r>
              <a:rPr lang="pl-PL" sz="2000" b="0" dirty="0">
                <a:latin typeface="Lato" panose="020F0502020204030203" pitchFamily="34" charset="-18"/>
                <a:ea typeface="Open Sans" panose="020B0606030504020204" pitchFamily="34" charset="0"/>
                <a:cs typeface="Open Sans" panose="020B0606030504020204" pitchFamily="34" charset="0"/>
              </a:rPr>
              <a:t>Ministerstwo Cyfryzacji</a:t>
            </a:r>
          </a:p>
        </p:txBody>
      </p:sp>
      <p:pic>
        <p:nvPicPr>
          <p:cNvPr id="7" name="Obraz 6" descr="napis MC nad białoczerwoną belką " title="logo skrócone ministerstwa cyfryzacji"/>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9500" y="236924"/>
            <a:ext cx="923563" cy="923563"/>
          </a:xfrm>
          <a:prstGeom prst="rect">
            <a:avLst/>
          </a:prstGeom>
        </p:spPr>
      </p:pic>
    </p:spTree>
    <p:extLst>
      <p:ext uri="{BB962C8B-B14F-4D97-AF65-F5344CB8AC3E}">
        <p14:creationId xmlns:p14="http://schemas.microsoft.com/office/powerpoint/2010/main" val="2599654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30EA680-D336-4FF7-8B7A-9848BB0A1C3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75757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30EA680-D336-4FF7-8B7A-9848BB0A1C3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75811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B2AB5F14-90A8-4030-9E04-D33DBF0BB24C}"/>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xmlns="" id="{7BDD4FE0-350F-4067-A5E8-5C41F8E04B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xmlns="" id="{FD7F1D57-D3E5-4961-BD0A-D0D7ED188795}"/>
              </a:ext>
            </a:extLst>
          </p:cNvPr>
          <p:cNvSpPr>
            <a:spLocks noGrp="1"/>
          </p:cNvSpPr>
          <p:nvPr>
            <p:ph type="dt" sz="half" idx="10"/>
          </p:nvPr>
        </p:nvSpPr>
        <p:spPr/>
        <p:txBody>
          <a:bodyPr/>
          <a:lstStyle/>
          <a:p>
            <a:endParaRPr lang="pl-PL" dirty="0"/>
          </a:p>
        </p:txBody>
      </p:sp>
      <p:sp>
        <p:nvSpPr>
          <p:cNvPr id="5" name="Symbol zastępczy stopki 4">
            <a:extLst>
              <a:ext uri="{FF2B5EF4-FFF2-40B4-BE49-F238E27FC236}">
                <a16:creationId xmlns:a16="http://schemas.microsoft.com/office/drawing/2014/main" xmlns="" id="{E3D0BBE8-AF72-487C-984C-C837E69087AF}"/>
              </a:ext>
            </a:extLst>
          </p:cNvPr>
          <p:cNvSpPr>
            <a:spLocks noGrp="1"/>
          </p:cNvSpPr>
          <p:nvPr>
            <p:ph type="ftr" sz="quarter" idx="11"/>
          </p:nvPr>
        </p:nvSpPr>
        <p:spPr/>
        <p:txBody>
          <a:bodyPr/>
          <a:lstStyle/>
          <a:p>
            <a:endParaRPr lang="pl-PL" dirty="0"/>
          </a:p>
        </p:txBody>
      </p:sp>
      <p:sp>
        <p:nvSpPr>
          <p:cNvPr id="6" name="Symbol zastępczy numeru slajdu 5">
            <a:extLst>
              <a:ext uri="{FF2B5EF4-FFF2-40B4-BE49-F238E27FC236}">
                <a16:creationId xmlns:a16="http://schemas.microsoft.com/office/drawing/2014/main" xmlns="" id="{671DF880-04E5-411E-9125-835DDB39005B}"/>
              </a:ext>
            </a:extLst>
          </p:cNvPr>
          <p:cNvSpPr>
            <a:spLocks noGrp="1"/>
          </p:cNvSpPr>
          <p:nvPr>
            <p:ph type="sldNum" sz="quarter" idx="12"/>
          </p:nvPr>
        </p:nvSpPr>
        <p:spPr/>
        <p:txBody>
          <a:bodyPr/>
          <a:lstStyle/>
          <a:p>
            <a:fld id="{9FC51833-2C02-4DE9-B16E-C7D39FEFFF3D}" type="slidenum">
              <a:rPr lang="pl-PL" smtClean="0"/>
              <a:t>‹#›</a:t>
            </a:fld>
            <a:endParaRPr lang="pl-PL" dirty="0"/>
          </a:p>
        </p:txBody>
      </p:sp>
    </p:spTree>
    <p:extLst>
      <p:ext uri="{BB962C8B-B14F-4D97-AF65-F5344CB8AC3E}">
        <p14:creationId xmlns:p14="http://schemas.microsoft.com/office/powerpoint/2010/main" val="40782313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3E2CECA9-7CD3-4D02-B669-1D51898B121E}"/>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xmlns="" id="{BDAC6E68-26BE-43AE-B1B0-1E0C40B8B84F}"/>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E5CD6406-AE5E-4BF6-8D12-FCF40C1D066E}"/>
              </a:ext>
            </a:extLst>
          </p:cNvPr>
          <p:cNvSpPr>
            <a:spLocks noGrp="1"/>
          </p:cNvSpPr>
          <p:nvPr>
            <p:ph type="dt" sz="half" idx="10"/>
          </p:nvPr>
        </p:nvSpPr>
        <p:spPr/>
        <p:txBody>
          <a:bodyPr/>
          <a:lstStyle/>
          <a:p>
            <a:endParaRPr lang="pl-PL" dirty="0"/>
          </a:p>
        </p:txBody>
      </p:sp>
      <p:sp>
        <p:nvSpPr>
          <p:cNvPr id="5" name="Symbol zastępczy stopki 4">
            <a:extLst>
              <a:ext uri="{FF2B5EF4-FFF2-40B4-BE49-F238E27FC236}">
                <a16:creationId xmlns:a16="http://schemas.microsoft.com/office/drawing/2014/main" xmlns="" id="{358CDF94-194B-4A7B-AA22-56482999AB7B}"/>
              </a:ext>
            </a:extLst>
          </p:cNvPr>
          <p:cNvSpPr>
            <a:spLocks noGrp="1"/>
          </p:cNvSpPr>
          <p:nvPr>
            <p:ph type="ftr" sz="quarter" idx="11"/>
          </p:nvPr>
        </p:nvSpPr>
        <p:spPr/>
        <p:txBody>
          <a:bodyPr/>
          <a:lstStyle/>
          <a:p>
            <a:endParaRPr lang="pl-PL" dirty="0"/>
          </a:p>
        </p:txBody>
      </p:sp>
      <p:sp>
        <p:nvSpPr>
          <p:cNvPr id="6" name="Symbol zastępczy numeru slajdu 5">
            <a:extLst>
              <a:ext uri="{FF2B5EF4-FFF2-40B4-BE49-F238E27FC236}">
                <a16:creationId xmlns:a16="http://schemas.microsoft.com/office/drawing/2014/main" xmlns="" id="{2B8C79D0-9BBD-4FA6-9DCC-FBC594E4E70B}"/>
              </a:ext>
            </a:extLst>
          </p:cNvPr>
          <p:cNvSpPr>
            <a:spLocks noGrp="1"/>
          </p:cNvSpPr>
          <p:nvPr>
            <p:ph type="sldNum" sz="quarter" idx="12"/>
          </p:nvPr>
        </p:nvSpPr>
        <p:spPr/>
        <p:txBody>
          <a:bodyPr/>
          <a:lstStyle/>
          <a:p>
            <a:fld id="{9FC51833-2C02-4DE9-B16E-C7D39FEFFF3D}" type="slidenum">
              <a:rPr lang="pl-PL" smtClean="0"/>
              <a:t>‹#›</a:t>
            </a:fld>
            <a:endParaRPr lang="pl-PL" dirty="0"/>
          </a:p>
        </p:txBody>
      </p:sp>
    </p:spTree>
    <p:extLst>
      <p:ext uri="{BB962C8B-B14F-4D97-AF65-F5344CB8AC3E}">
        <p14:creationId xmlns:p14="http://schemas.microsoft.com/office/powerpoint/2010/main" val="41458954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5051EBFF-851F-4F83-941D-6F71703103AA}"/>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xmlns="" id="{3EB93F42-4614-4478-BB27-80D66BF09A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xmlns="" id="{C9F38C97-C354-4236-BADD-4124C1BAB8F4}"/>
              </a:ext>
            </a:extLst>
          </p:cNvPr>
          <p:cNvSpPr>
            <a:spLocks noGrp="1"/>
          </p:cNvSpPr>
          <p:nvPr>
            <p:ph type="dt" sz="half" idx="10"/>
          </p:nvPr>
        </p:nvSpPr>
        <p:spPr/>
        <p:txBody>
          <a:bodyPr/>
          <a:lstStyle/>
          <a:p>
            <a:endParaRPr lang="pl-PL" dirty="0"/>
          </a:p>
        </p:txBody>
      </p:sp>
      <p:sp>
        <p:nvSpPr>
          <p:cNvPr id="5" name="Symbol zastępczy stopki 4">
            <a:extLst>
              <a:ext uri="{FF2B5EF4-FFF2-40B4-BE49-F238E27FC236}">
                <a16:creationId xmlns:a16="http://schemas.microsoft.com/office/drawing/2014/main" xmlns="" id="{A3FD249B-AB6D-409D-BF0D-E301B09A8698}"/>
              </a:ext>
            </a:extLst>
          </p:cNvPr>
          <p:cNvSpPr>
            <a:spLocks noGrp="1"/>
          </p:cNvSpPr>
          <p:nvPr>
            <p:ph type="ftr" sz="quarter" idx="11"/>
          </p:nvPr>
        </p:nvSpPr>
        <p:spPr/>
        <p:txBody>
          <a:bodyPr/>
          <a:lstStyle/>
          <a:p>
            <a:endParaRPr lang="pl-PL" dirty="0"/>
          </a:p>
        </p:txBody>
      </p:sp>
      <p:sp>
        <p:nvSpPr>
          <p:cNvPr id="6" name="Symbol zastępczy numeru slajdu 5">
            <a:extLst>
              <a:ext uri="{FF2B5EF4-FFF2-40B4-BE49-F238E27FC236}">
                <a16:creationId xmlns:a16="http://schemas.microsoft.com/office/drawing/2014/main" xmlns="" id="{FD60AEDB-6F20-496D-8BD9-2B8D57809511}"/>
              </a:ext>
            </a:extLst>
          </p:cNvPr>
          <p:cNvSpPr>
            <a:spLocks noGrp="1"/>
          </p:cNvSpPr>
          <p:nvPr>
            <p:ph type="sldNum" sz="quarter" idx="12"/>
          </p:nvPr>
        </p:nvSpPr>
        <p:spPr/>
        <p:txBody>
          <a:bodyPr/>
          <a:lstStyle/>
          <a:p>
            <a:fld id="{9FC51833-2C02-4DE9-B16E-C7D39FEFFF3D}" type="slidenum">
              <a:rPr lang="pl-PL" smtClean="0"/>
              <a:t>‹#›</a:t>
            </a:fld>
            <a:endParaRPr lang="pl-PL" dirty="0"/>
          </a:p>
        </p:txBody>
      </p:sp>
    </p:spTree>
    <p:extLst>
      <p:ext uri="{BB962C8B-B14F-4D97-AF65-F5344CB8AC3E}">
        <p14:creationId xmlns:p14="http://schemas.microsoft.com/office/powerpoint/2010/main" val="20048522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3622D09B-69CB-4BFF-82BF-0FA2E583F12C}"/>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xmlns="" id="{43867887-F3B4-490E-9857-7A74D5A4F4BD}"/>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xmlns="" id="{D95168A4-FF87-4A3E-9175-2A9A55C9AFBE}"/>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xmlns="" id="{5B92C551-39D0-4F15-9FF9-17015D221DB7}"/>
              </a:ext>
            </a:extLst>
          </p:cNvPr>
          <p:cNvSpPr>
            <a:spLocks noGrp="1"/>
          </p:cNvSpPr>
          <p:nvPr>
            <p:ph type="dt" sz="half" idx="10"/>
          </p:nvPr>
        </p:nvSpPr>
        <p:spPr/>
        <p:txBody>
          <a:bodyPr/>
          <a:lstStyle/>
          <a:p>
            <a:endParaRPr lang="pl-PL" dirty="0"/>
          </a:p>
        </p:txBody>
      </p:sp>
      <p:sp>
        <p:nvSpPr>
          <p:cNvPr id="6" name="Symbol zastępczy stopki 5">
            <a:extLst>
              <a:ext uri="{FF2B5EF4-FFF2-40B4-BE49-F238E27FC236}">
                <a16:creationId xmlns:a16="http://schemas.microsoft.com/office/drawing/2014/main" xmlns="" id="{312073B4-8983-4802-B91E-69D01E035CAC}"/>
              </a:ext>
            </a:extLst>
          </p:cNvPr>
          <p:cNvSpPr>
            <a:spLocks noGrp="1"/>
          </p:cNvSpPr>
          <p:nvPr>
            <p:ph type="ftr" sz="quarter" idx="11"/>
          </p:nvPr>
        </p:nvSpPr>
        <p:spPr/>
        <p:txBody>
          <a:bodyPr/>
          <a:lstStyle/>
          <a:p>
            <a:endParaRPr lang="pl-PL" dirty="0"/>
          </a:p>
        </p:txBody>
      </p:sp>
      <p:sp>
        <p:nvSpPr>
          <p:cNvPr id="7" name="Symbol zastępczy numeru slajdu 6">
            <a:extLst>
              <a:ext uri="{FF2B5EF4-FFF2-40B4-BE49-F238E27FC236}">
                <a16:creationId xmlns:a16="http://schemas.microsoft.com/office/drawing/2014/main" xmlns="" id="{1D35F1B2-1C9E-4036-B0A2-1408824B0E37}"/>
              </a:ext>
            </a:extLst>
          </p:cNvPr>
          <p:cNvSpPr>
            <a:spLocks noGrp="1"/>
          </p:cNvSpPr>
          <p:nvPr>
            <p:ph type="sldNum" sz="quarter" idx="12"/>
          </p:nvPr>
        </p:nvSpPr>
        <p:spPr/>
        <p:txBody>
          <a:bodyPr/>
          <a:lstStyle/>
          <a:p>
            <a:fld id="{9FC51833-2C02-4DE9-B16E-C7D39FEFFF3D}" type="slidenum">
              <a:rPr lang="pl-PL" smtClean="0"/>
              <a:t>‹#›</a:t>
            </a:fld>
            <a:endParaRPr lang="pl-PL" dirty="0"/>
          </a:p>
        </p:txBody>
      </p:sp>
    </p:spTree>
    <p:extLst>
      <p:ext uri="{BB962C8B-B14F-4D97-AF65-F5344CB8AC3E}">
        <p14:creationId xmlns:p14="http://schemas.microsoft.com/office/powerpoint/2010/main" val="16186543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97B1199C-6FD5-4FB8-A312-FCC69CDA546B}"/>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xmlns="" id="{EAAB1114-5771-4727-B396-4BE062A816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xmlns="" id="{A70F673C-4E14-4F28-A7A7-B663E7C2F9D3}"/>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xmlns="" id="{2E8E3F10-1040-4BEA-8074-74F5D97AE2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xmlns="" id="{240EA57E-E43B-4F4A-B12C-4B12D0426DF2}"/>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xmlns="" id="{872B7F8E-1315-4F5C-A0A6-B5C6A71D257A}"/>
              </a:ext>
            </a:extLst>
          </p:cNvPr>
          <p:cNvSpPr>
            <a:spLocks noGrp="1"/>
          </p:cNvSpPr>
          <p:nvPr>
            <p:ph type="dt" sz="half" idx="10"/>
          </p:nvPr>
        </p:nvSpPr>
        <p:spPr/>
        <p:txBody>
          <a:bodyPr/>
          <a:lstStyle/>
          <a:p>
            <a:endParaRPr lang="pl-PL" dirty="0"/>
          </a:p>
        </p:txBody>
      </p:sp>
      <p:sp>
        <p:nvSpPr>
          <p:cNvPr id="8" name="Symbol zastępczy stopki 7">
            <a:extLst>
              <a:ext uri="{FF2B5EF4-FFF2-40B4-BE49-F238E27FC236}">
                <a16:creationId xmlns:a16="http://schemas.microsoft.com/office/drawing/2014/main" xmlns="" id="{845EDD7A-B5A3-4045-AB57-F0D4ECE9F7DE}"/>
              </a:ext>
            </a:extLst>
          </p:cNvPr>
          <p:cNvSpPr>
            <a:spLocks noGrp="1"/>
          </p:cNvSpPr>
          <p:nvPr>
            <p:ph type="ftr" sz="quarter" idx="11"/>
          </p:nvPr>
        </p:nvSpPr>
        <p:spPr/>
        <p:txBody>
          <a:bodyPr/>
          <a:lstStyle/>
          <a:p>
            <a:endParaRPr lang="pl-PL" dirty="0"/>
          </a:p>
        </p:txBody>
      </p:sp>
      <p:sp>
        <p:nvSpPr>
          <p:cNvPr id="9" name="Symbol zastępczy numeru slajdu 8">
            <a:extLst>
              <a:ext uri="{FF2B5EF4-FFF2-40B4-BE49-F238E27FC236}">
                <a16:creationId xmlns:a16="http://schemas.microsoft.com/office/drawing/2014/main" xmlns="" id="{34C92ED9-44AF-451A-923C-485EC6DACEC1}"/>
              </a:ext>
            </a:extLst>
          </p:cNvPr>
          <p:cNvSpPr>
            <a:spLocks noGrp="1"/>
          </p:cNvSpPr>
          <p:nvPr>
            <p:ph type="sldNum" sz="quarter" idx="12"/>
          </p:nvPr>
        </p:nvSpPr>
        <p:spPr/>
        <p:txBody>
          <a:bodyPr/>
          <a:lstStyle/>
          <a:p>
            <a:fld id="{9FC51833-2C02-4DE9-B16E-C7D39FEFFF3D}" type="slidenum">
              <a:rPr lang="pl-PL" smtClean="0"/>
              <a:t>‹#›</a:t>
            </a:fld>
            <a:endParaRPr lang="pl-PL" dirty="0"/>
          </a:p>
        </p:txBody>
      </p:sp>
    </p:spTree>
    <p:extLst>
      <p:ext uri="{BB962C8B-B14F-4D97-AF65-F5344CB8AC3E}">
        <p14:creationId xmlns:p14="http://schemas.microsoft.com/office/powerpoint/2010/main" val="4729851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D1751C72-284F-4113-86B8-B06566777E68}"/>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xmlns="" id="{A54CD597-07D6-4D15-AFA9-DABCAAF2A25D}"/>
              </a:ext>
            </a:extLst>
          </p:cNvPr>
          <p:cNvSpPr>
            <a:spLocks noGrp="1"/>
          </p:cNvSpPr>
          <p:nvPr>
            <p:ph type="dt" sz="half" idx="10"/>
          </p:nvPr>
        </p:nvSpPr>
        <p:spPr/>
        <p:txBody>
          <a:bodyPr/>
          <a:lstStyle/>
          <a:p>
            <a:endParaRPr lang="pl-PL" dirty="0"/>
          </a:p>
        </p:txBody>
      </p:sp>
      <p:sp>
        <p:nvSpPr>
          <p:cNvPr id="4" name="Symbol zastępczy stopki 3">
            <a:extLst>
              <a:ext uri="{FF2B5EF4-FFF2-40B4-BE49-F238E27FC236}">
                <a16:creationId xmlns:a16="http://schemas.microsoft.com/office/drawing/2014/main" xmlns="" id="{04B33137-16E2-49AC-90A4-54C152DCC8A6}"/>
              </a:ext>
            </a:extLst>
          </p:cNvPr>
          <p:cNvSpPr>
            <a:spLocks noGrp="1"/>
          </p:cNvSpPr>
          <p:nvPr>
            <p:ph type="ftr" sz="quarter" idx="11"/>
          </p:nvPr>
        </p:nvSpPr>
        <p:spPr/>
        <p:txBody>
          <a:bodyPr/>
          <a:lstStyle/>
          <a:p>
            <a:endParaRPr lang="pl-PL" dirty="0"/>
          </a:p>
        </p:txBody>
      </p:sp>
      <p:sp>
        <p:nvSpPr>
          <p:cNvPr id="5" name="Symbol zastępczy numeru slajdu 4">
            <a:extLst>
              <a:ext uri="{FF2B5EF4-FFF2-40B4-BE49-F238E27FC236}">
                <a16:creationId xmlns:a16="http://schemas.microsoft.com/office/drawing/2014/main" xmlns="" id="{816D4466-C4AB-455B-B1D8-15D0CF95A7B4}"/>
              </a:ext>
            </a:extLst>
          </p:cNvPr>
          <p:cNvSpPr>
            <a:spLocks noGrp="1"/>
          </p:cNvSpPr>
          <p:nvPr>
            <p:ph type="sldNum" sz="quarter" idx="12"/>
          </p:nvPr>
        </p:nvSpPr>
        <p:spPr/>
        <p:txBody>
          <a:bodyPr/>
          <a:lstStyle/>
          <a:p>
            <a:fld id="{9FC51833-2C02-4DE9-B16E-C7D39FEFFF3D}" type="slidenum">
              <a:rPr lang="pl-PL" smtClean="0"/>
              <a:t>‹#›</a:t>
            </a:fld>
            <a:endParaRPr lang="pl-PL" dirty="0"/>
          </a:p>
        </p:txBody>
      </p:sp>
    </p:spTree>
    <p:extLst>
      <p:ext uri="{BB962C8B-B14F-4D97-AF65-F5344CB8AC3E}">
        <p14:creationId xmlns:p14="http://schemas.microsoft.com/office/powerpoint/2010/main" val="21499103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xmlns="" id="{40EE9C72-71E0-41EE-9DFE-68D65C5BDF28}"/>
              </a:ext>
            </a:extLst>
          </p:cNvPr>
          <p:cNvSpPr>
            <a:spLocks noGrp="1"/>
          </p:cNvSpPr>
          <p:nvPr>
            <p:ph type="dt" sz="half" idx="10"/>
          </p:nvPr>
        </p:nvSpPr>
        <p:spPr/>
        <p:txBody>
          <a:bodyPr/>
          <a:lstStyle/>
          <a:p>
            <a:endParaRPr lang="pl-PL" dirty="0"/>
          </a:p>
        </p:txBody>
      </p:sp>
      <p:sp>
        <p:nvSpPr>
          <p:cNvPr id="3" name="Symbol zastępczy stopki 2">
            <a:extLst>
              <a:ext uri="{FF2B5EF4-FFF2-40B4-BE49-F238E27FC236}">
                <a16:creationId xmlns:a16="http://schemas.microsoft.com/office/drawing/2014/main" xmlns="" id="{A10C6336-BE53-4914-8933-C2EEEE988CA5}"/>
              </a:ext>
            </a:extLst>
          </p:cNvPr>
          <p:cNvSpPr>
            <a:spLocks noGrp="1"/>
          </p:cNvSpPr>
          <p:nvPr>
            <p:ph type="ftr" sz="quarter" idx="11"/>
          </p:nvPr>
        </p:nvSpPr>
        <p:spPr/>
        <p:txBody>
          <a:bodyPr/>
          <a:lstStyle/>
          <a:p>
            <a:endParaRPr lang="pl-PL" dirty="0"/>
          </a:p>
        </p:txBody>
      </p:sp>
      <p:sp>
        <p:nvSpPr>
          <p:cNvPr id="4" name="Symbol zastępczy numeru slajdu 3">
            <a:extLst>
              <a:ext uri="{FF2B5EF4-FFF2-40B4-BE49-F238E27FC236}">
                <a16:creationId xmlns:a16="http://schemas.microsoft.com/office/drawing/2014/main" xmlns="" id="{FBAA3238-9BBC-4A43-99A7-E63A23C5DF39}"/>
              </a:ext>
            </a:extLst>
          </p:cNvPr>
          <p:cNvSpPr>
            <a:spLocks noGrp="1"/>
          </p:cNvSpPr>
          <p:nvPr>
            <p:ph type="sldNum" sz="quarter" idx="12"/>
          </p:nvPr>
        </p:nvSpPr>
        <p:spPr/>
        <p:txBody>
          <a:bodyPr/>
          <a:lstStyle/>
          <a:p>
            <a:fld id="{9FC51833-2C02-4DE9-B16E-C7D39FEFFF3D}" type="slidenum">
              <a:rPr lang="pl-PL" smtClean="0"/>
              <a:t>‹#›</a:t>
            </a:fld>
            <a:endParaRPr lang="pl-PL" dirty="0"/>
          </a:p>
        </p:txBody>
      </p:sp>
    </p:spTree>
    <p:extLst>
      <p:ext uri="{BB962C8B-B14F-4D97-AF65-F5344CB8AC3E}">
        <p14:creationId xmlns:p14="http://schemas.microsoft.com/office/powerpoint/2010/main" val="968085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BA28BF59-66AF-4A3F-80B0-DBDDA98C5604}"/>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xmlns="" id="{F9736645-1CCF-48A2-8DA9-613CF6DCD8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xmlns="" id="{349FBF4B-653C-4A20-A459-ED1A721568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xmlns="" id="{2792B623-2FFF-47F5-9DC4-3E6614CA626C}"/>
              </a:ext>
            </a:extLst>
          </p:cNvPr>
          <p:cNvSpPr>
            <a:spLocks noGrp="1"/>
          </p:cNvSpPr>
          <p:nvPr>
            <p:ph type="dt" sz="half" idx="10"/>
          </p:nvPr>
        </p:nvSpPr>
        <p:spPr/>
        <p:txBody>
          <a:bodyPr/>
          <a:lstStyle/>
          <a:p>
            <a:endParaRPr lang="pl-PL" dirty="0"/>
          </a:p>
        </p:txBody>
      </p:sp>
      <p:sp>
        <p:nvSpPr>
          <p:cNvPr id="6" name="Symbol zastępczy stopki 5">
            <a:extLst>
              <a:ext uri="{FF2B5EF4-FFF2-40B4-BE49-F238E27FC236}">
                <a16:creationId xmlns:a16="http://schemas.microsoft.com/office/drawing/2014/main" xmlns="" id="{BC29B4EE-E4A4-49F8-AB18-6D242CF38ED5}"/>
              </a:ext>
            </a:extLst>
          </p:cNvPr>
          <p:cNvSpPr>
            <a:spLocks noGrp="1"/>
          </p:cNvSpPr>
          <p:nvPr>
            <p:ph type="ftr" sz="quarter" idx="11"/>
          </p:nvPr>
        </p:nvSpPr>
        <p:spPr/>
        <p:txBody>
          <a:bodyPr/>
          <a:lstStyle/>
          <a:p>
            <a:endParaRPr lang="pl-PL" dirty="0"/>
          </a:p>
        </p:txBody>
      </p:sp>
      <p:sp>
        <p:nvSpPr>
          <p:cNvPr id="7" name="Symbol zastępczy numeru slajdu 6">
            <a:extLst>
              <a:ext uri="{FF2B5EF4-FFF2-40B4-BE49-F238E27FC236}">
                <a16:creationId xmlns:a16="http://schemas.microsoft.com/office/drawing/2014/main" xmlns="" id="{AF4AA76B-4EC3-42FE-AD54-65B1DEE9B01A}"/>
              </a:ext>
            </a:extLst>
          </p:cNvPr>
          <p:cNvSpPr>
            <a:spLocks noGrp="1"/>
          </p:cNvSpPr>
          <p:nvPr>
            <p:ph type="sldNum" sz="quarter" idx="12"/>
          </p:nvPr>
        </p:nvSpPr>
        <p:spPr/>
        <p:txBody>
          <a:bodyPr/>
          <a:lstStyle/>
          <a:p>
            <a:fld id="{9FC51833-2C02-4DE9-B16E-C7D39FEFFF3D}" type="slidenum">
              <a:rPr lang="pl-PL" smtClean="0"/>
              <a:t>‹#›</a:t>
            </a:fld>
            <a:endParaRPr lang="pl-PL" dirty="0"/>
          </a:p>
        </p:txBody>
      </p:sp>
    </p:spTree>
    <p:extLst>
      <p:ext uri="{BB962C8B-B14F-4D97-AF65-F5344CB8AC3E}">
        <p14:creationId xmlns:p14="http://schemas.microsoft.com/office/powerpoint/2010/main" val="4240928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932330" y="598207"/>
            <a:ext cx="10560424" cy="683387"/>
          </a:xfrm>
        </p:spPr>
        <p:txBody>
          <a:bodyPr anchor="t">
            <a:normAutofit/>
          </a:bodyPr>
          <a:lstStyle>
            <a:lvl1pPr>
              <a:lnSpc>
                <a:spcPct val="114000"/>
              </a:lnSpc>
              <a:defRPr sz="2200" b="1">
                <a:solidFill>
                  <a:schemeClr val="tx1">
                    <a:lumMod val="75000"/>
                    <a:lumOff val="25000"/>
                  </a:schemeClr>
                </a:solidFill>
                <a:latin typeface="Lato Black" panose="020F0A02020204030203" pitchFamily="34" charset="-18"/>
                <a:ea typeface="Open Sans" panose="020B0606030504020204" pitchFamily="34" charset="0"/>
                <a:cs typeface="Open Sans" panose="020B0606030504020204" pitchFamily="34" charset="0"/>
              </a:defRPr>
            </a:lvl1pPr>
          </a:lstStyle>
          <a:p>
            <a:r>
              <a:rPr lang="pl-PL" dirty="0"/>
              <a:t>Kliknij, aby edytować styl</a:t>
            </a:r>
            <a:endParaRPr lang="en-US" dirty="0"/>
          </a:p>
        </p:txBody>
      </p:sp>
      <p:sp>
        <p:nvSpPr>
          <p:cNvPr id="3" name="Content Placeholder 2"/>
          <p:cNvSpPr>
            <a:spLocks noGrp="1"/>
          </p:cNvSpPr>
          <p:nvPr>
            <p:ph idx="1"/>
          </p:nvPr>
        </p:nvSpPr>
        <p:spPr>
          <a:xfrm>
            <a:off x="932330" y="1742381"/>
            <a:ext cx="10560424" cy="4374448"/>
          </a:xfrm>
        </p:spPr>
        <p:txBody>
          <a:bodyPr/>
          <a:lstStyle>
            <a:lvl1pPr marL="0" indent="0">
              <a:lnSpc>
                <a:spcPct val="114000"/>
              </a:lnSpc>
              <a:buNone/>
              <a:defRPr sz="280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1pPr>
            <a:lvl2pPr>
              <a:lnSpc>
                <a:spcPct val="114000"/>
              </a:lnSpc>
              <a:defRPr>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2pPr>
            <a:lvl3pPr>
              <a:lnSpc>
                <a:spcPct val="114000"/>
              </a:lnSpc>
              <a:defRPr>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3pPr>
            <a:lvl4pPr>
              <a:lnSpc>
                <a:spcPct val="114000"/>
              </a:lnSpc>
              <a:defRPr>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4pPr>
            <a:lvl5pPr>
              <a:lnSpc>
                <a:spcPct val="114000"/>
              </a:lnSpc>
              <a:defRPr>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endParaRPr lang="en-US" dirty="0"/>
          </a:p>
        </p:txBody>
      </p:sp>
      <p:sp>
        <p:nvSpPr>
          <p:cNvPr id="4" name="Prostokąt 3"/>
          <p:cNvSpPr/>
          <p:nvPr userDrawn="1"/>
        </p:nvSpPr>
        <p:spPr>
          <a:xfrm flipV="1">
            <a:off x="0" y="702732"/>
            <a:ext cx="824753" cy="228602"/>
          </a:xfrm>
          <a:prstGeom prst="rect">
            <a:avLst/>
          </a:prstGeom>
          <a:solidFill>
            <a:srgbClr val="EBD2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spTree>
    <p:extLst>
      <p:ext uri="{BB962C8B-B14F-4D97-AF65-F5344CB8AC3E}">
        <p14:creationId xmlns:p14="http://schemas.microsoft.com/office/powerpoint/2010/main" val="42518092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B325D4B4-7067-4992-A79A-92BAFFE07BCE}"/>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xmlns="" id="{F916B022-5CF8-4B4F-9502-0377599940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4" name="Symbol zastępczy tekstu 3">
            <a:extLst>
              <a:ext uri="{FF2B5EF4-FFF2-40B4-BE49-F238E27FC236}">
                <a16:creationId xmlns:a16="http://schemas.microsoft.com/office/drawing/2014/main" xmlns="" id="{65C85304-56E1-4CD6-B353-DF6C7CDD93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xmlns="" id="{CA11003E-8BB2-40EC-A1F3-9015AF59E62F}"/>
              </a:ext>
            </a:extLst>
          </p:cNvPr>
          <p:cNvSpPr>
            <a:spLocks noGrp="1"/>
          </p:cNvSpPr>
          <p:nvPr>
            <p:ph type="dt" sz="half" idx="10"/>
          </p:nvPr>
        </p:nvSpPr>
        <p:spPr/>
        <p:txBody>
          <a:bodyPr/>
          <a:lstStyle/>
          <a:p>
            <a:endParaRPr lang="pl-PL" dirty="0"/>
          </a:p>
        </p:txBody>
      </p:sp>
      <p:sp>
        <p:nvSpPr>
          <p:cNvPr id="6" name="Symbol zastępczy stopki 5">
            <a:extLst>
              <a:ext uri="{FF2B5EF4-FFF2-40B4-BE49-F238E27FC236}">
                <a16:creationId xmlns:a16="http://schemas.microsoft.com/office/drawing/2014/main" xmlns="" id="{533386AE-D6B0-46AC-A7FB-3765FDFBB2F4}"/>
              </a:ext>
            </a:extLst>
          </p:cNvPr>
          <p:cNvSpPr>
            <a:spLocks noGrp="1"/>
          </p:cNvSpPr>
          <p:nvPr>
            <p:ph type="ftr" sz="quarter" idx="11"/>
          </p:nvPr>
        </p:nvSpPr>
        <p:spPr/>
        <p:txBody>
          <a:bodyPr/>
          <a:lstStyle/>
          <a:p>
            <a:endParaRPr lang="pl-PL" dirty="0"/>
          </a:p>
        </p:txBody>
      </p:sp>
      <p:sp>
        <p:nvSpPr>
          <p:cNvPr id="7" name="Symbol zastępczy numeru slajdu 6">
            <a:extLst>
              <a:ext uri="{FF2B5EF4-FFF2-40B4-BE49-F238E27FC236}">
                <a16:creationId xmlns:a16="http://schemas.microsoft.com/office/drawing/2014/main" xmlns="" id="{F7952444-40DC-4EBB-8E72-36078749E81C}"/>
              </a:ext>
            </a:extLst>
          </p:cNvPr>
          <p:cNvSpPr>
            <a:spLocks noGrp="1"/>
          </p:cNvSpPr>
          <p:nvPr>
            <p:ph type="sldNum" sz="quarter" idx="12"/>
          </p:nvPr>
        </p:nvSpPr>
        <p:spPr/>
        <p:txBody>
          <a:bodyPr/>
          <a:lstStyle/>
          <a:p>
            <a:fld id="{9FC51833-2C02-4DE9-B16E-C7D39FEFFF3D}" type="slidenum">
              <a:rPr lang="pl-PL" smtClean="0"/>
              <a:t>‹#›</a:t>
            </a:fld>
            <a:endParaRPr lang="pl-PL" dirty="0"/>
          </a:p>
        </p:txBody>
      </p:sp>
    </p:spTree>
    <p:extLst>
      <p:ext uri="{BB962C8B-B14F-4D97-AF65-F5344CB8AC3E}">
        <p14:creationId xmlns:p14="http://schemas.microsoft.com/office/powerpoint/2010/main" val="31576346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20363D45-2CD0-4968-B48B-80DA7C9C8E65}"/>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xmlns="" id="{19FEDA3A-81D5-4E08-B6CA-ABF4D892A0A3}"/>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BEF84FE0-D769-4B70-8F46-481491185513}"/>
              </a:ext>
            </a:extLst>
          </p:cNvPr>
          <p:cNvSpPr>
            <a:spLocks noGrp="1"/>
          </p:cNvSpPr>
          <p:nvPr>
            <p:ph type="dt" sz="half" idx="10"/>
          </p:nvPr>
        </p:nvSpPr>
        <p:spPr/>
        <p:txBody>
          <a:bodyPr/>
          <a:lstStyle/>
          <a:p>
            <a:endParaRPr lang="pl-PL" dirty="0"/>
          </a:p>
        </p:txBody>
      </p:sp>
      <p:sp>
        <p:nvSpPr>
          <p:cNvPr id="5" name="Symbol zastępczy stopki 4">
            <a:extLst>
              <a:ext uri="{FF2B5EF4-FFF2-40B4-BE49-F238E27FC236}">
                <a16:creationId xmlns:a16="http://schemas.microsoft.com/office/drawing/2014/main" xmlns="" id="{802BFB99-12E8-4E2D-A1B4-03E80F79A768}"/>
              </a:ext>
            </a:extLst>
          </p:cNvPr>
          <p:cNvSpPr>
            <a:spLocks noGrp="1"/>
          </p:cNvSpPr>
          <p:nvPr>
            <p:ph type="ftr" sz="quarter" idx="11"/>
          </p:nvPr>
        </p:nvSpPr>
        <p:spPr/>
        <p:txBody>
          <a:bodyPr/>
          <a:lstStyle/>
          <a:p>
            <a:endParaRPr lang="pl-PL" dirty="0"/>
          </a:p>
        </p:txBody>
      </p:sp>
      <p:sp>
        <p:nvSpPr>
          <p:cNvPr id="6" name="Symbol zastępczy numeru slajdu 5">
            <a:extLst>
              <a:ext uri="{FF2B5EF4-FFF2-40B4-BE49-F238E27FC236}">
                <a16:creationId xmlns:a16="http://schemas.microsoft.com/office/drawing/2014/main" xmlns="" id="{71CB40AE-08AB-4087-8EBD-01D01000DD40}"/>
              </a:ext>
            </a:extLst>
          </p:cNvPr>
          <p:cNvSpPr>
            <a:spLocks noGrp="1"/>
          </p:cNvSpPr>
          <p:nvPr>
            <p:ph type="sldNum" sz="quarter" idx="12"/>
          </p:nvPr>
        </p:nvSpPr>
        <p:spPr/>
        <p:txBody>
          <a:bodyPr/>
          <a:lstStyle/>
          <a:p>
            <a:fld id="{9FC51833-2C02-4DE9-B16E-C7D39FEFFF3D}" type="slidenum">
              <a:rPr lang="pl-PL" smtClean="0"/>
              <a:t>‹#›</a:t>
            </a:fld>
            <a:endParaRPr lang="pl-PL" dirty="0"/>
          </a:p>
        </p:txBody>
      </p:sp>
    </p:spTree>
    <p:extLst>
      <p:ext uri="{BB962C8B-B14F-4D97-AF65-F5344CB8AC3E}">
        <p14:creationId xmlns:p14="http://schemas.microsoft.com/office/powerpoint/2010/main" val="30464627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xmlns="" id="{7E940544-0352-4FC8-8175-81912D1FC6DE}"/>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xmlns="" id="{89A682ED-8AC1-408D-B1FA-744A0097DFC7}"/>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758622CE-D90F-4639-A6D3-AFA4746FDFD3}"/>
              </a:ext>
            </a:extLst>
          </p:cNvPr>
          <p:cNvSpPr>
            <a:spLocks noGrp="1"/>
          </p:cNvSpPr>
          <p:nvPr>
            <p:ph type="dt" sz="half" idx="10"/>
          </p:nvPr>
        </p:nvSpPr>
        <p:spPr/>
        <p:txBody>
          <a:bodyPr/>
          <a:lstStyle/>
          <a:p>
            <a:endParaRPr lang="pl-PL" dirty="0"/>
          </a:p>
        </p:txBody>
      </p:sp>
      <p:sp>
        <p:nvSpPr>
          <p:cNvPr id="5" name="Symbol zastępczy stopki 4">
            <a:extLst>
              <a:ext uri="{FF2B5EF4-FFF2-40B4-BE49-F238E27FC236}">
                <a16:creationId xmlns:a16="http://schemas.microsoft.com/office/drawing/2014/main" xmlns="" id="{2020EEE9-11CA-455B-AD11-3B700B178953}"/>
              </a:ext>
            </a:extLst>
          </p:cNvPr>
          <p:cNvSpPr>
            <a:spLocks noGrp="1"/>
          </p:cNvSpPr>
          <p:nvPr>
            <p:ph type="ftr" sz="quarter" idx="11"/>
          </p:nvPr>
        </p:nvSpPr>
        <p:spPr/>
        <p:txBody>
          <a:bodyPr/>
          <a:lstStyle/>
          <a:p>
            <a:endParaRPr lang="pl-PL" dirty="0"/>
          </a:p>
        </p:txBody>
      </p:sp>
      <p:sp>
        <p:nvSpPr>
          <p:cNvPr id="6" name="Symbol zastępczy numeru slajdu 5">
            <a:extLst>
              <a:ext uri="{FF2B5EF4-FFF2-40B4-BE49-F238E27FC236}">
                <a16:creationId xmlns:a16="http://schemas.microsoft.com/office/drawing/2014/main" xmlns="" id="{15FF4DB8-A339-4749-8B55-083214F28BC1}"/>
              </a:ext>
            </a:extLst>
          </p:cNvPr>
          <p:cNvSpPr>
            <a:spLocks noGrp="1"/>
          </p:cNvSpPr>
          <p:nvPr>
            <p:ph type="sldNum" sz="quarter" idx="12"/>
          </p:nvPr>
        </p:nvSpPr>
        <p:spPr/>
        <p:txBody>
          <a:bodyPr/>
          <a:lstStyle/>
          <a:p>
            <a:fld id="{9FC51833-2C02-4DE9-B16E-C7D39FEFFF3D}" type="slidenum">
              <a:rPr lang="pl-PL" smtClean="0"/>
              <a:t>‹#›</a:t>
            </a:fld>
            <a:endParaRPr lang="pl-PL" dirty="0"/>
          </a:p>
        </p:txBody>
      </p:sp>
    </p:spTree>
    <p:extLst>
      <p:ext uri="{BB962C8B-B14F-4D97-AF65-F5344CB8AC3E}">
        <p14:creationId xmlns:p14="http://schemas.microsoft.com/office/powerpoint/2010/main" val="3464574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831850" y="3135127"/>
            <a:ext cx="10515600" cy="2240470"/>
          </a:xfrm>
        </p:spPr>
        <p:txBody>
          <a:bodyPr anchor="t">
            <a:normAutofit/>
          </a:bodyPr>
          <a:lstStyle>
            <a:lvl1pPr>
              <a:lnSpc>
                <a:spcPct val="110000"/>
              </a:lnSpc>
              <a:defRPr sz="4400" b="0">
                <a:solidFill>
                  <a:schemeClr val="tx1">
                    <a:lumMod val="75000"/>
                    <a:lumOff val="25000"/>
                  </a:schemeClr>
                </a:solidFill>
                <a:latin typeface="Lato Black" panose="020F0A02020204030203" pitchFamily="34" charset="-18"/>
                <a:ea typeface="Open Sans Semibold" panose="020B0706030804020204" pitchFamily="34" charset="0"/>
                <a:cs typeface="Open Sans Semibold" panose="020B0706030804020204" pitchFamily="34" charset="0"/>
              </a:defRPr>
            </a:lvl1pPr>
          </a:lstStyle>
          <a:p>
            <a:r>
              <a:rPr lang="pl-PL" dirty="0"/>
              <a:t>Kliknij, aby edytować styl</a:t>
            </a:r>
            <a:endParaRPr lang="en-US" dirty="0"/>
          </a:p>
        </p:txBody>
      </p:sp>
      <p:sp>
        <p:nvSpPr>
          <p:cNvPr id="3" name="Prostokąt 2"/>
          <p:cNvSpPr/>
          <p:nvPr userDrawn="1"/>
        </p:nvSpPr>
        <p:spPr>
          <a:xfrm flipV="1">
            <a:off x="1" y="3310466"/>
            <a:ext cx="685800" cy="423334"/>
          </a:xfrm>
          <a:prstGeom prst="rect">
            <a:avLst/>
          </a:prstGeom>
          <a:solidFill>
            <a:srgbClr val="EBD2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spTree>
    <p:extLst>
      <p:ext uri="{BB962C8B-B14F-4D97-AF65-F5344CB8AC3E}">
        <p14:creationId xmlns:p14="http://schemas.microsoft.com/office/powerpoint/2010/main" val="25264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wa elementy zawartości">
    <p:spTree>
      <p:nvGrpSpPr>
        <p:cNvPr id="1" name=""/>
        <p:cNvGrpSpPr/>
        <p:nvPr/>
      </p:nvGrpSpPr>
      <p:grpSpPr>
        <a:xfrm>
          <a:off x="0" y="0"/>
          <a:ext cx="0" cy="0"/>
          <a:chOff x="0" y="0"/>
          <a:chExt cx="0" cy="0"/>
        </a:xfrm>
      </p:grpSpPr>
      <p:sp>
        <p:nvSpPr>
          <p:cNvPr id="5" name="Prostokąt 4"/>
          <p:cNvSpPr/>
          <p:nvPr userDrawn="1"/>
        </p:nvSpPr>
        <p:spPr>
          <a:xfrm>
            <a:off x="0" y="0"/>
            <a:ext cx="6096000" cy="6858000"/>
          </a:xfrm>
          <a:prstGeom prst="rect">
            <a:avLst/>
          </a:prstGeom>
          <a:solidFill>
            <a:srgbClr val="EBD253"/>
          </a:solidFill>
          <a:ln>
            <a:solidFill>
              <a:srgbClr val="1B67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2" name="Title 1"/>
          <p:cNvSpPr>
            <a:spLocks noGrp="1"/>
          </p:cNvSpPr>
          <p:nvPr>
            <p:ph type="title"/>
          </p:nvPr>
        </p:nvSpPr>
        <p:spPr>
          <a:xfrm>
            <a:off x="0" y="-1514475"/>
            <a:ext cx="10515600" cy="1325563"/>
          </a:xfrm>
        </p:spPr>
        <p:txBody>
          <a:bodyPr/>
          <a:lstStyle>
            <a:lvl1pPr>
              <a:defRPr>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pl-PL"/>
              <a:t>Kliknij, aby edytować styl</a:t>
            </a:r>
            <a:endParaRPr lang="en-US" dirty="0"/>
          </a:p>
        </p:txBody>
      </p:sp>
      <p:sp>
        <p:nvSpPr>
          <p:cNvPr id="3" name="Content Placeholder 2"/>
          <p:cNvSpPr>
            <a:spLocks noGrp="1"/>
          </p:cNvSpPr>
          <p:nvPr>
            <p:ph sz="half" idx="1"/>
          </p:nvPr>
        </p:nvSpPr>
        <p:spPr>
          <a:xfrm>
            <a:off x="457200" y="993774"/>
            <a:ext cx="5181600" cy="5006975"/>
          </a:xfrm>
        </p:spPr>
        <p:txBody>
          <a:bodyPr/>
          <a:lstStyle>
            <a:lvl1pPr>
              <a:defRPr>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1pPr>
            <a:lvl2pPr>
              <a:defRPr>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2pPr>
            <a:lvl3pPr>
              <a:defRPr>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3pPr>
            <a:lvl4pPr>
              <a:defRPr>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4pPr>
            <a:lvl5pPr>
              <a:defRPr>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endParaRPr lang="en-US" dirty="0"/>
          </a:p>
        </p:txBody>
      </p:sp>
      <p:sp>
        <p:nvSpPr>
          <p:cNvPr id="6" name="Content Placeholder 2"/>
          <p:cNvSpPr>
            <a:spLocks noGrp="1"/>
          </p:cNvSpPr>
          <p:nvPr>
            <p:ph sz="half" idx="10"/>
          </p:nvPr>
        </p:nvSpPr>
        <p:spPr>
          <a:xfrm>
            <a:off x="6553200" y="993773"/>
            <a:ext cx="5181600" cy="5006975"/>
          </a:xfrm>
        </p:spPr>
        <p:txBody>
          <a:bodyPr/>
          <a:lstStyle>
            <a:lvl1pPr>
              <a:defRPr>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1pPr>
            <a:lvl2pPr>
              <a:defRPr>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2pPr>
            <a:lvl3pPr>
              <a:defRPr>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3pPr>
            <a:lvl4pPr>
              <a:defRPr>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4pPr>
            <a:lvl5pPr>
              <a:defRPr>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endParaRPr lang="en-US" dirty="0"/>
          </a:p>
        </p:txBody>
      </p:sp>
    </p:spTree>
    <p:extLst>
      <p:ext uri="{BB962C8B-B14F-4D97-AF65-F5344CB8AC3E}">
        <p14:creationId xmlns:p14="http://schemas.microsoft.com/office/powerpoint/2010/main" val="1007194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orównanie">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839788" y="1681163"/>
            <a:ext cx="10652966" cy="1635778"/>
          </a:xfrm>
        </p:spPr>
        <p:txBody>
          <a:bodyPr>
            <a:normAutofit/>
          </a:bodyPr>
          <a:lstStyle>
            <a:lvl1pPr marL="0" indent="0">
              <a:lnSpc>
                <a:spcPct val="120000"/>
              </a:lnSpc>
              <a:buNone/>
              <a:defRPr sz="3200">
                <a:solidFill>
                  <a:schemeClr val="tx1">
                    <a:lumMod val="75000"/>
                    <a:lumOff val="25000"/>
                  </a:schemeClr>
                </a:solidFill>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pl-PL" dirty="0"/>
              <a:t>Kliknij, aby edytować style wzorca tekstu</a:t>
            </a:r>
          </a:p>
        </p:txBody>
      </p:sp>
      <p:sp>
        <p:nvSpPr>
          <p:cNvPr id="5" name="Text Placeholder 4"/>
          <p:cNvSpPr>
            <a:spLocks noGrp="1"/>
          </p:cNvSpPr>
          <p:nvPr>
            <p:ph type="body" sz="quarter" idx="3" hasCustomPrompt="1"/>
          </p:nvPr>
        </p:nvSpPr>
        <p:spPr>
          <a:xfrm>
            <a:off x="839788" y="3316941"/>
            <a:ext cx="5183188" cy="470366"/>
          </a:xfrm>
        </p:spPr>
        <p:txBody>
          <a:bodyPr anchor="t">
            <a:normAutofit/>
          </a:bodyPr>
          <a:lstStyle>
            <a:lvl1pPr marL="0" indent="0">
              <a:buNone/>
              <a:defRPr sz="2000" b="1">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Jak to zbadać</a:t>
            </a:r>
          </a:p>
        </p:txBody>
      </p:sp>
      <p:sp>
        <p:nvSpPr>
          <p:cNvPr id="6" name="Content Placeholder 5"/>
          <p:cNvSpPr>
            <a:spLocks noGrp="1"/>
          </p:cNvSpPr>
          <p:nvPr>
            <p:ph sz="quarter" idx="4"/>
          </p:nvPr>
        </p:nvSpPr>
        <p:spPr>
          <a:xfrm>
            <a:off x="839788" y="3787307"/>
            <a:ext cx="10652966" cy="2694176"/>
          </a:xfrm>
        </p:spPr>
        <p:txBody>
          <a:bodyPr>
            <a:normAutofit/>
          </a:bodyPr>
          <a:lstStyle>
            <a:lvl1pPr>
              <a:lnSpc>
                <a:spcPct val="120000"/>
              </a:lnSpc>
              <a:defRPr sz="2000">
                <a:solidFill>
                  <a:schemeClr val="tx1">
                    <a:lumMod val="75000"/>
                    <a:lumOff val="25000"/>
                  </a:schemeClr>
                </a:solidFill>
              </a:defRPr>
            </a:lvl1pPr>
          </a:lstStyle>
          <a:p>
            <a:pPr lvl="0"/>
            <a:r>
              <a:rPr lang="pl-PL" dirty="0"/>
              <a:t>Kliknij, aby edytować style wzorca tekst</a:t>
            </a:r>
          </a:p>
        </p:txBody>
      </p:sp>
      <p:sp>
        <p:nvSpPr>
          <p:cNvPr id="14" name="Title 1"/>
          <p:cNvSpPr>
            <a:spLocks noGrp="1"/>
          </p:cNvSpPr>
          <p:nvPr>
            <p:ph type="title"/>
          </p:nvPr>
        </p:nvSpPr>
        <p:spPr>
          <a:xfrm>
            <a:off x="932330" y="598207"/>
            <a:ext cx="10560424" cy="683387"/>
          </a:xfrm>
        </p:spPr>
        <p:txBody>
          <a:bodyPr anchor="t">
            <a:normAutofit/>
          </a:bodyPr>
          <a:lstStyle>
            <a:lvl1pPr>
              <a:defRPr sz="2500" b="0">
                <a:solidFill>
                  <a:schemeClr val="tx1">
                    <a:lumMod val="75000"/>
                    <a:lumOff val="25000"/>
                  </a:schemeClr>
                </a:solidFill>
                <a:latin typeface="+mn-lt"/>
              </a:defRPr>
            </a:lvl1pPr>
          </a:lstStyle>
          <a:p>
            <a:r>
              <a:rPr lang="pl-PL" dirty="0"/>
              <a:t>Kliknij, aby edytować styl</a:t>
            </a:r>
            <a:endParaRPr lang="en-US" dirty="0"/>
          </a:p>
        </p:txBody>
      </p:sp>
    </p:spTree>
    <p:extLst>
      <p:ext uri="{BB962C8B-B14F-4D97-AF65-F5344CB8AC3E}">
        <p14:creationId xmlns:p14="http://schemas.microsoft.com/office/powerpoint/2010/main" val="188646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559068" y="2915819"/>
            <a:ext cx="10515600" cy="1325563"/>
          </a:xfrm>
        </p:spPr>
        <p:txBody>
          <a:bodyPr anchor="t">
            <a:normAutofit/>
          </a:bodyPr>
          <a:lstStyle>
            <a:lvl1pPr algn="l">
              <a:defRPr sz="3600">
                <a:latin typeface="+mn-lt"/>
              </a:defRPr>
            </a:lvl1pPr>
          </a:lstStyle>
          <a:p>
            <a:r>
              <a:rPr lang="pl-PL"/>
              <a:t>Kliknij, aby edytować styl</a:t>
            </a:r>
            <a:endParaRPr lang="en-US" dirty="0"/>
          </a:p>
        </p:txBody>
      </p:sp>
    </p:spTree>
    <p:extLst>
      <p:ext uri="{BB962C8B-B14F-4D97-AF65-F5344CB8AC3E}">
        <p14:creationId xmlns:p14="http://schemas.microsoft.com/office/powerpoint/2010/main" val="1584738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30EA680-D336-4FF7-8B7A-9848BB0A1C3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17564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l-PL"/>
              <a:t>Kliknij, aby edytować styl</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30EA680-D336-4FF7-8B7A-9848BB0A1C3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68017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l-PL"/>
              <a:t>Kliknij, aby edytować styl</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dirty="0"/>
              <a:t>Kliknij ikonę, aby dodać obraz</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30EA680-D336-4FF7-8B7A-9848BB0A1C3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40265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alpha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04031414"/>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hf sldNum="0" hdr="0" dt="0"/>
  <p:txStyles>
    <p:titleStyle>
      <a:lvl1pPr algn="l" defTabSz="914400" rtl="0" eaLnBrk="1" latinLnBrk="0" hangingPunct="1">
        <a:lnSpc>
          <a:spcPct val="90000"/>
        </a:lnSpc>
        <a:spcBef>
          <a:spcPct val="0"/>
        </a:spcBef>
        <a:buNone/>
        <a:defRPr sz="4400" kern="1200">
          <a:solidFill>
            <a:schemeClr val="tx1">
              <a:lumMod val="75000"/>
              <a:lumOff val="2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alpha val="25000"/>
          </a:schemeClr>
        </a:solidFill>
        <a:effectLst/>
      </p:bgPr>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xmlns="" id="{DCB38E04-F5B4-4EDF-9087-1E3F45D665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xmlns="" id="{3ADB3BD1-F5B9-468A-8B95-2CB4A966C4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B8ED9A27-5C4D-4C7E-892F-4D9B949085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5" name="Symbol zastępczy stopki 4">
            <a:extLst>
              <a:ext uri="{FF2B5EF4-FFF2-40B4-BE49-F238E27FC236}">
                <a16:creationId xmlns:a16="http://schemas.microsoft.com/office/drawing/2014/main" xmlns="" id="{B36E5FFD-089A-48EB-8F6D-A0DD298286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6" name="Symbol zastępczy numeru slajdu 5">
            <a:extLst>
              <a:ext uri="{FF2B5EF4-FFF2-40B4-BE49-F238E27FC236}">
                <a16:creationId xmlns:a16="http://schemas.microsoft.com/office/drawing/2014/main" xmlns="" id="{24A663D7-1311-47A2-862D-111C7C308D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C51833-2C02-4DE9-B16E-C7D39FEFFF3D}" type="slidenum">
              <a:rPr lang="pl-PL" smtClean="0"/>
              <a:t>‹#›</a:t>
            </a:fld>
            <a:endParaRPr lang="pl-PL" dirty="0"/>
          </a:p>
        </p:txBody>
      </p:sp>
    </p:spTree>
    <p:extLst>
      <p:ext uri="{BB962C8B-B14F-4D97-AF65-F5344CB8AC3E}">
        <p14:creationId xmlns:p14="http://schemas.microsoft.com/office/powerpoint/2010/main" val="2391318597"/>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sip.lex.pl/#/document/539641646?cm=DOCUMENT" TargetMode="External"/><Relationship Id="rId2" Type="http://schemas.openxmlformats.org/officeDocument/2006/relationships/hyperlink" Target="https://sip.lex.pl/#/document/539399838?cm=DOCUMENT"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microsoft.com/office/2018/10/relationships/comments" Target="../comments/modernComment_5A0_43B5057B.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microsoft.com/office/2018/10/relationships/comments" Target="../comments/modernComment_5A2_C13AA57F.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3" Type="http://schemas.openxmlformats.org/officeDocument/2006/relationships/hyperlink" Target="mailto:dostepnosc.cyfrowa@mc.gov.pl" TargetMode="External"/><Relationship Id="rId2" Type="http://schemas.openxmlformats.org/officeDocument/2006/relationships/hyperlink" Target="https://www.gov.pl/web/dostepnosc-cyfrowa"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028767" y="2255020"/>
            <a:ext cx="10578515" cy="2180805"/>
          </a:xfrm>
        </p:spPr>
        <p:txBody>
          <a:bodyPr vert="horz" lIns="91440" tIns="45720" rIns="91440" bIns="45720" rtlCol="0" anchor="t">
            <a:noAutofit/>
          </a:bodyPr>
          <a:lstStyle/>
          <a:p>
            <a:pPr>
              <a:lnSpc>
                <a:spcPct val="100000"/>
              </a:lnSpc>
            </a:pPr>
            <a:r>
              <a:rPr lang="pl-PL" sz="4400" dirty="0">
                <a:latin typeface="Lato Black" panose="020F0A02020204030203" pitchFamily="34" charset="-18"/>
              </a:rPr>
              <a:t>DOSTĘPNOŚĆ CYFROWA </a:t>
            </a:r>
            <a:br>
              <a:rPr lang="pl-PL" sz="4400" dirty="0">
                <a:latin typeface="Lato Black" panose="020F0A02020204030203" pitchFamily="34" charset="-18"/>
              </a:rPr>
            </a:br>
            <a:r>
              <a:rPr lang="pl-PL" sz="4400" dirty="0">
                <a:latin typeface="Lato Black" panose="020F0A02020204030203" pitchFamily="34" charset="-18"/>
              </a:rPr>
              <a:t>W ZAMÓWIENIACH PUBLICZNYCH, UMOWACH I WE WSPÓŁPRACY </a:t>
            </a:r>
            <a:br>
              <a:rPr lang="pl-PL" sz="4400" dirty="0">
                <a:latin typeface="Lato Black" panose="020F0A02020204030203" pitchFamily="34" charset="-18"/>
              </a:rPr>
            </a:br>
            <a:r>
              <a:rPr lang="pl-PL" sz="4400" dirty="0">
                <a:latin typeface="Lato Black" panose="020F0A02020204030203" pitchFamily="34" charset="-18"/>
              </a:rPr>
              <a:t>Z PODWYKONAWCAMI</a:t>
            </a:r>
          </a:p>
        </p:txBody>
      </p:sp>
      <p:pic>
        <p:nvPicPr>
          <p:cNvPr id="3" name="Picture 2" descr="Logotypy związane z finansowaniem projektu – Fundusze Europejskie Program Operacyjny Polska Cyfrowa, Rzeczpospolita Polska, Europejski Fundusz Społeczn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767" y="6009642"/>
            <a:ext cx="4714323" cy="6550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3591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UZD (1/2)</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UZD określa minimalne wymagania dla podmiotów publicznych dotyczące dostępności architektonicznej, cyfrowej i informacyjno-komunikacyjnej, m. in.  wymagania dostępności cyfrowej określonych w UDC (art. 6 pkt 2), rozwiązań dla osób niesłyszących np. przez tłumacza online (art. 6 pkt 3 lit. a), publikacji informacji o zadaniach podmiotu w PJM (Polskim Języku Migowym)  oraz ETR (</a:t>
            </a:r>
            <a:r>
              <a:rPr lang="pl-PL" sz="2100" dirty="0" err="1"/>
              <a:t>easy</a:t>
            </a:r>
            <a:r>
              <a:rPr lang="pl-PL" sz="2100" dirty="0"/>
              <a:t>-to-</a:t>
            </a:r>
            <a:r>
              <a:rPr lang="pl-PL" sz="2100" dirty="0" err="1"/>
              <a:t>read</a:t>
            </a:r>
            <a:r>
              <a:rPr lang="pl-PL" sz="2100" dirty="0"/>
              <a:t> </a:t>
            </a:r>
            <a:r>
              <a:rPr lang="pl-PL" sz="2100" dirty="0" err="1"/>
              <a:t>text</a:t>
            </a:r>
            <a:r>
              <a:rPr lang="pl-PL" sz="2100" dirty="0"/>
              <a:t>). </a:t>
            </a:r>
          </a:p>
          <a:p>
            <a:r>
              <a:rPr lang="pl-PL" sz="2100" dirty="0"/>
              <a:t>Ustawa nie zawiera i nie wskazuje specyfikacji usługi tłumacza online, ani ETR.</a:t>
            </a:r>
          </a:p>
          <a:p>
            <a:endParaRPr lang="pl-PL" sz="2100" dirty="0"/>
          </a:p>
        </p:txBody>
      </p:sp>
    </p:spTree>
    <p:extLst>
      <p:ext uri="{BB962C8B-B14F-4D97-AF65-F5344CB8AC3E}">
        <p14:creationId xmlns:p14="http://schemas.microsoft.com/office/powerpoint/2010/main" val="1702786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UZD (2/2)</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Zgodnie z art. 4 ust. 3 UZD w przypadku zlecania lub powierzania, na podstawie umowy, realizacji zadań publicznych finansowanych z udziałem środków publicznych lub udzielania zamówień publicznych podmiotom innym niż podmioty publiczne, podmiot publiczny jest obowiązany do określenia w treści umowy warunków służących zapewnieniu dostępności osobom ze szczególnymi potrzebami w zakresie tych zadań publicznych lub zamówień publicznych, z uwzględnieniem minimalnych wymagań, o których mowa w art. 6.</a:t>
            </a:r>
          </a:p>
          <a:p>
            <a:r>
              <a:rPr lang="pl-PL" sz="2100" dirty="0"/>
              <a:t>Zgodnie z art. 6 pkt 2 UZD  minimalne wymagania służące zapewnieniu dostępności osobom ze szczególnymi potrzebami obejmują w zakresie dostępności cyfrowej wymagania określone w UDC. </a:t>
            </a:r>
          </a:p>
        </p:txBody>
      </p:sp>
    </p:spTree>
    <p:extLst>
      <p:ext uri="{BB962C8B-B14F-4D97-AF65-F5344CB8AC3E}">
        <p14:creationId xmlns:p14="http://schemas.microsoft.com/office/powerpoint/2010/main" val="2843009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UDC </a:t>
            </a:r>
          </a:p>
        </p:txBody>
      </p:sp>
      <p:sp>
        <p:nvSpPr>
          <p:cNvPr id="3" name="Symbol zastępczy zawartości 2"/>
          <p:cNvSpPr>
            <a:spLocks noGrp="1"/>
          </p:cNvSpPr>
          <p:nvPr>
            <p:ph idx="1"/>
          </p:nvPr>
        </p:nvSpPr>
        <p:spPr>
          <a:xfrm>
            <a:off x="932330" y="1742381"/>
            <a:ext cx="10560424" cy="4890648"/>
          </a:xfrm>
        </p:spPr>
        <p:txBody>
          <a:bodyPr vert="horz" lIns="91440" tIns="45720" rIns="91440" bIns="45720" rtlCol="0">
            <a:normAutofit fontScale="85000" lnSpcReduction="20000"/>
          </a:bodyPr>
          <a:lstStyle/>
          <a:p>
            <a:r>
              <a:rPr lang="pl-PL" sz="2100" dirty="0"/>
              <a:t>UDC określa wymagania dla podmiotów publicznych w zakresie dostępności cyfrowej stron</a:t>
            </a:r>
          </a:p>
          <a:p>
            <a:r>
              <a:rPr lang="pl-PL" sz="2100" dirty="0"/>
              <a:t>internetowych i aplikacji mobilnych oraz ich elementów (art. 5, Załącznik). Dla każdej strony</a:t>
            </a:r>
          </a:p>
          <a:p>
            <a:r>
              <a:rPr lang="pl-PL" sz="2100" dirty="0"/>
              <a:t>internetowej i aplikacji mobilnej wymaga aktualnej deklaracji dostępności (art. 10).</a:t>
            </a:r>
          </a:p>
          <a:p>
            <a:r>
              <a:rPr lang="pl-PL" sz="2100" dirty="0"/>
              <a:t>Ustawa nie dotyczy m.in.:</a:t>
            </a:r>
          </a:p>
          <a:p>
            <a:pPr marL="342900" indent="-342900">
              <a:buFont typeface="Arial" panose="020B0604020202020204" pitchFamily="34" charset="0"/>
              <a:buChar char="•"/>
            </a:pPr>
            <a:r>
              <a:rPr lang="pl-PL" sz="2100" dirty="0"/>
              <a:t>stron i aplikacji mobilnych nadawców telewizyjnych,</a:t>
            </a:r>
          </a:p>
          <a:p>
            <a:pPr marL="342900" indent="-342900">
              <a:buFont typeface="Arial" panose="020B0604020202020204" pitchFamily="34" charset="0"/>
              <a:buChar char="•"/>
            </a:pPr>
            <a:r>
              <a:rPr lang="pl-PL" sz="2100" dirty="0"/>
              <a:t>treści archiwalnych opublikowanych przed 23 września 2019, które nie podlegały aktualizacji,</a:t>
            </a:r>
          </a:p>
          <a:p>
            <a:pPr marL="342900" indent="-342900">
              <a:buFont typeface="Arial" panose="020B0604020202020204" pitchFamily="34" charset="0"/>
              <a:buChar char="•"/>
            </a:pPr>
            <a:r>
              <a:rPr lang="pl-PL" sz="2100" dirty="0"/>
              <a:t>dokumentów opublikowanych przed 23 września 2018, o ile nie są wykorzystywane do bieżących zadań,</a:t>
            </a:r>
          </a:p>
          <a:p>
            <a:pPr marL="342900" indent="-342900">
              <a:buFont typeface="Arial" panose="020B0604020202020204" pitchFamily="34" charset="0"/>
              <a:buChar char="•"/>
            </a:pPr>
            <a:r>
              <a:rPr lang="pl-PL" sz="2100" dirty="0"/>
              <a:t>multimediów opublikowanych przed 23 września 2020, </a:t>
            </a:r>
          </a:p>
          <a:p>
            <a:pPr marL="342900" indent="-342900">
              <a:buFont typeface="Arial" panose="020B0604020202020204" pitchFamily="34" charset="0"/>
              <a:buChar char="•"/>
            </a:pPr>
            <a:r>
              <a:rPr lang="pl-PL" sz="2100" dirty="0"/>
              <a:t>multimediów nadawanych na żywo.</a:t>
            </a:r>
          </a:p>
          <a:p>
            <a:r>
              <a:rPr lang="pl-PL" sz="2100" dirty="0"/>
              <a:t>Ustawa nie zawiera i nie wskazuje specyfikacji tworzenia napisów rozszerzonych, </a:t>
            </a:r>
            <a:r>
              <a:rPr lang="pl-PL" sz="2100" dirty="0" err="1"/>
              <a:t>audiodeskrypcji</a:t>
            </a:r>
            <a:r>
              <a:rPr lang="pl-PL" sz="2100" dirty="0"/>
              <a:t>.</a:t>
            </a:r>
          </a:p>
          <a:p>
            <a:r>
              <a:rPr lang="pl-PL" sz="2100" dirty="0"/>
              <a:t>Nie reguluje tłumaczeń na język migowy poza obowiązkiem umieszczenia informacji o dostępnie do</a:t>
            </a:r>
          </a:p>
          <a:p>
            <a:r>
              <a:rPr lang="pl-PL" sz="2100" dirty="0"/>
              <a:t>tłumacza języka migowego w deklaracji dostępności.</a:t>
            </a:r>
          </a:p>
        </p:txBody>
      </p:sp>
    </p:spTree>
    <p:extLst>
      <p:ext uri="{BB962C8B-B14F-4D97-AF65-F5344CB8AC3E}">
        <p14:creationId xmlns:p14="http://schemas.microsoft.com/office/powerpoint/2010/main" val="2039090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UJM</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UJM zobowiązuje organy administracji publicznej do świadczenia usługi tłumacza języka migowego, w tym tłumacza online (art. 3 ust. 5, art. 9, art. 11 ust. 2). </a:t>
            </a:r>
          </a:p>
          <a:p>
            <a:r>
              <a:rPr lang="pl-PL" sz="2100" dirty="0"/>
              <a:t>Ustawa nie zawiera i nie wskazuje specyfikacji usługi tłumacza online.</a:t>
            </a:r>
          </a:p>
        </p:txBody>
      </p:sp>
    </p:spTree>
    <p:extLst>
      <p:ext uri="{BB962C8B-B14F-4D97-AF65-F5344CB8AC3E}">
        <p14:creationId xmlns:p14="http://schemas.microsoft.com/office/powerpoint/2010/main" val="250945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UFP (1/2)</a:t>
            </a:r>
          </a:p>
        </p:txBody>
      </p:sp>
      <p:sp>
        <p:nvSpPr>
          <p:cNvPr id="3" name="Symbol zastępczy zawartości 2"/>
          <p:cNvSpPr>
            <a:spLocks noGrp="1"/>
          </p:cNvSpPr>
          <p:nvPr>
            <p:ph idx="1"/>
          </p:nvPr>
        </p:nvSpPr>
        <p:spPr/>
        <p:txBody>
          <a:bodyPr/>
          <a:lstStyle/>
          <a:p>
            <a:pPr lvl="0"/>
            <a:r>
              <a:rPr lang="pl-PL" dirty="0">
                <a:solidFill>
                  <a:prstClr val="black">
                    <a:lumMod val="75000"/>
                    <a:lumOff val="25000"/>
                  </a:prstClr>
                </a:solidFill>
              </a:rPr>
              <a:t>Jednostki sektora finansów publicznych dokonują wydatków zgodnie z przepisami dotyczącymi poszczególnych rodzajów wydatków</a:t>
            </a:r>
          </a:p>
          <a:p>
            <a:pPr lvl="0"/>
            <a:r>
              <a:rPr lang="pl-PL" dirty="0">
                <a:solidFill>
                  <a:prstClr val="black">
                    <a:lumMod val="75000"/>
                    <a:lumOff val="25000"/>
                  </a:prstClr>
                </a:solidFill>
              </a:rPr>
              <a:t>(art. 44 ust. 2 UFP).</a:t>
            </a:r>
          </a:p>
          <a:p>
            <a:endParaRPr lang="pl-PL" dirty="0"/>
          </a:p>
        </p:txBody>
      </p:sp>
    </p:spTree>
    <p:extLst>
      <p:ext uri="{BB962C8B-B14F-4D97-AF65-F5344CB8AC3E}">
        <p14:creationId xmlns:p14="http://schemas.microsoft.com/office/powerpoint/2010/main" val="2597710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UFP (2/2)</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Zgodnie z art. 184 ust. 1 UFP wydatki związane z realizacją programów i projektów finansowanych ze środków UE i innych środków zagranicznych, są dokonywane zgodnie </a:t>
            </a:r>
            <a:br>
              <a:rPr lang="pl-PL" sz="2100" dirty="0"/>
            </a:br>
            <a:r>
              <a:rPr lang="pl-PL" sz="2100" dirty="0"/>
              <a:t>z procedurami określonymi w umowie międzynarodowej lub innymi procedurami obowiązującymi przy ich wykorzystaniu.</a:t>
            </a:r>
          </a:p>
        </p:txBody>
      </p:sp>
    </p:spTree>
    <p:extLst>
      <p:ext uri="{BB962C8B-B14F-4D97-AF65-F5344CB8AC3E}">
        <p14:creationId xmlns:p14="http://schemas.microsoft.com/office/powerpoint/2010/main" val="257082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Charakter prawny wytycznych </a:t>
            </a:r>
            <a:r>
              <a:rPr lang="pl-PL" dirty="0" err="1"/>
              <a:t>MFiPR</a:t>
            </a:r>
            <a:endParaRPr lang="pl-PL" dirty="0"/>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Wytyczne </a:t>
            </a:r>
            <a:r>
              <a:rPr lang="pl-PL" sz="2100" dirty="0" err="1"/>
              <a:t>MFiPR</a:t>
            </a:r>
            <a:r>
              <a:rPr lang="pl-PL" sz="2100" dirty="0"/>
              <a:t> dotyczące kwalifikowalności wydatków należą do procedur regulujących wydatkowanie środków przeznaczonych na realizację programów finansowanych z udziałem środków europejskich. Naruszenie tych procedur skutkuje zwrotem środków, na podstawie decyzji wydanej w oparciu o art. 207 ust. 1 pkt 2 i pkt 9 UFP, o ile powstanie szkoda w budżecie UE. </a:t>
            </a:r>
          </a:p>
          <a:p>
            <a:r>
              <a:rPr lang="pl-PL" sz="2100" dirty="0"/>
              <a:t>(Por. wyr. WSA w Olsztynie z 3.11.2022 r., I SA/Ol 468/22, LEX nr 3439712).</a:t>
            </a:r>
          </a:p>
          <a:p>
            <a:endParaRPr lang="pl-PL" sz="2100" dirty="0"/>
          </a:p>
        </p:txBody>
      </p:sp>
    </p:spTree>
    <p:extLst>
      <p:ext uri="{BB962C8B-B14F-4D97-AF65-F5344CB8AC3E}">
        <p14:creationId xmlns:p14="http://schemas.microsoft.com/office/powerpoint/2010/main" val="2500621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vert="horz" lIns="91440" tIns="45720" rIns="91440" bIns="45720" rtlCol="0" anchor="t">
            <a:normAutofit/>
          </a:bodyPr>
          <a:lstStyle/>
          <a:p>
            <a:r>
              <a:rPr lang="pl-PL" dirty="0"/>
              <a:t>Wytyczne dotyczące kwalifikowalności wydatków na lata 2021-2027 (1/2)</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Wydatek jest kwalifikowany, jeżeli:</a:t>
            </a:r>
          </a:p>
          <a:p>
            <a:pPr marL="457200" indent="-457200">
              <a:buFont typeface="+mj-lt"/>
              <a:buAutoNum type="arabicPeriod"/>
            </a:pPr>
            <a:r>
              <a:rPr lang="pl-PL" sz="2100" dirty="0"/>
              <a:t> jest zgodny z przepisami prawa,</a:t>
            </a:r>
          </a:p>
          <a:p>
            <a:pPr marL="457200" indent="-457200">
              <a:buFont typeface="+mj-lt"/>
              <a:buAutoNum type="arabicPeriod"/>
            </a:pPr>
            <a:r>
              <a:rPr lang="pl-PL" sz="2100" dirty="0"/>
              <a:t>jest zgodny z umową o dofinansowanie projektu i Wytycznymi oraz innymi procedurami, do stosowania których beneficjent zobowiązał się w umowie o dofinansowanie projektu,</a:t>
            </a:r>
          </a:p>
          <a:p>
            <a:r>
              <a:rPr lang="pl-PL" sz="2100" dirty="0"/>
              <a:t>(Rozdział II, Podrozdział 2.2 pkt 1 lit. a  Wytycznych).</a:t>
            </a:r>
          </a:p>
          <a:p>
            <a:endParaRPr lang="pl-PL" sz="2100" dirty="0"/>
          </a:p>
          <a:p>
            <a:endParaRPr lang="pl-PL" sz="2100" dirty="0"/>
          </a:p>
        </p:txBody>
      </p:sp>
    </p:spTree>
    <p:extLst>
      <p:ext uri="{BB962C8B-B14F-4D97-AF65-F5344CB8AC3E}">
        <p14:creationId xmlns:p14="http://schemas.microsoft.com/office/powerpoint/2010/main" val="1259843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Wytyczne dotyczące kwalifikowalności wydatków na lata 2021-2027 (2/2)</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Zgodnie z zasadami regulującymi wydatkowanie funduszy, środki unijne mają na celu m.in. realizację strategii na rzecz inteligentnego, zrównoważonego wzrostu sprzyjającego włączeniu społecznemu. Cele te są realizowane poprzez wydatkowanie środków w sposób zapewniający tworzenie m.in. wysokiej jakości miejsc pracy, czy ochronę środowiska. Właściwa instytucja będąca stroną umowy o dofinansowanie projektu może w tej umowie określić rodzaj zamówień, w ramach których zobowiąże beneficjenta do udzielenia zamówienia w sposób zapewniający uzyskanie najlepszych efektów zamówienia, w tym efektów społecznych, środowiskowych oraz gospodarczych, o ile którykolwiek z tych efektów jest możliwy do uzyskania w danym zamówieniu, w stosunku do poniesionych nakładów</a:t>
            </a:r>
          </a:p>
          <a:p>
            <a:r>
              <a:rPr lang="pl-PL" sz="2100" dirty="0"/>
              <a:t>(Rozdział II, Podrozdział 3.2 pkt 2 Wytycznych).</a:t>
            </a:r>
          </a:p>
          <a:p>
            <a:endParaRPr lang="pl-PL" sz="2100" dirty="0"/>
          </a:p>
          <a:p>
            <a:endParaRPr lang="pl-PL" sz="2100" dirty="0"/>
          </a:p>
          <a:p>
            <a:endParaRPr lang="pl-PL" sz="2100" dirty="0"/>
          </a:p>
        </p:txBody>
      </p:sp>
    </p:spTree>
    <p:extLst>
      <p:ext uri="{BB962C8B-B14F-4D97-AF65-F5344CB8AC3E}">
        <p14:creationId xmlns:p14="http://schemas.microsoft.com/office/powerpoint/2010/main" val="883560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32330" y="598207"/>
            <a:ext cx="10560424" cy="1144174"/>
          </a:xfrm>
        </p:spPr>
        <p:txBody>
          <a:bodyPr>
            <a:normAutofit/>
          </a:bodyPr>
          <a:lstStyle/>
          <a:p>
            <a:r>
              <a:rPr lang="pl-PL" dirty="0"/>
              <a:t>Wytyczne dotyczące realizacji zasad równościowych w ramach funduszy unijnych na lata 2021-2027 (1/2)</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Wytyczne i standardy dostępności dla polityki spójności 2021–2027 kładą największy nacisk na zapewnienie, by wszelkie działania finansowane z programów mogły służyć, czy umożliwiać swobodne z nich korzystanie także osobom z niepełnosprawnościami. Jest to spowodowane szczególnie trudną sytuacją osób z niepełnosprawnościami w dostępie do produktów, usług i udziału w życiu społeczno-gospodarczym, a także podkreślaną istotną rolę dostępności w poprawie tego dostępu. Zgodnie z ideą projektowania uniwersalnego, infrastruktura, produkty i usługi zaprojektowane i zrealizowane z uwzględnieniem potrzeb osób z niepełnosprawnościami, służą wszystkim użytkownikom i likwidują lub ograniczają różne bariery, również takie, na które napotykają osoby bez niepełnosprawności (np. cudzoziemcy, osoby starsze, kobiety w ciąży itp.)</a:t>
            </a:r>
          </a:p>
          <a:p>
            <a:r>
              <a:rPr lang="pl-PL" sz="2100" dirty="0"/>
              <a:t>(Rozdział I, pkt 1 Wytycznych).</a:t>
            </a:r>
          </a:p>
          <a:p>
            <a:endParaRPr lang="pl-PL" sz="2100" dirty="0"/>
          </a:p>
        </p:txBody>
      </p:sp>
    </p:spTree>
    <p:extLst>
      <p:ext uri="{BB962C8B-B14F-4D97-AF65-F5344CB8AC3E}">
        <p14:creationId xmlns:p14="http://schemas.microsoft.com/office/powerpoint/2010/main" val="2118691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vert="horz" lIns="91440" tIns="45720" rIns="91440" bIns="45720" rtlCol="0" anchor="t">
            <a:normAutofit/>
          </a:bodyPr>
          <a:lstStyle/>
          <a:p>
            <a:r>
              <a:rPr lang="pl-PL" dirty="0"/>
              <a:t>Zakres wykładu</a:t>
            </a:r>
          </a:p>
        </p:txBody>
      </p:sp>
      <p:sp>
        <p:nvSpPr>
          <p:cNvPr id="3" name="Symbol zastępczy zawartości 2"/>
          <p:cNvSpPr>
            <a:spLocks noGrp="1"/>
          </p:cNvSpPr>
          <p:nvPr>
            <p:ph idx="1"/>
          </p:nvPr>
        </p:nvSpPr>
        <p:spPr>
          <a:xfrm>
            <a:off x="932330" y="1981409"/>
            <a:ext cx="10277537" cy="3610870"/>
          </a:xfrm>
        </p:spPr>
        <p:txBody>
          <a:bodyPr vert="horz" lIns="91440" tIns="45720" rIns="91440" bIns="45720" rtlCol="0">
            <a:normAutofit/>
          </a:bodyPr>
          <a:lstStyle/>
          <a:p>
            <a:r>
              <a:rPr lang="pl-PL" sz="2100" dirty="0"/>
              <a:t>Formalno-prawne aspekty zapewnienia dostępności cyfrowej w ramach projektów współfinansowanych ze środków UE:</a:t>
            </a:r>
          </a:p>
          <a:p>
            <a:pPr marL="342900" indent="-342900">
              <a:buChar char="•"/>
            </a:pPr>
            <a:r>
              <a:rPr lang="pl-PL" sz="2100" dirty="0"/>
              <a:t>przegląd regulacji prawnych;</a:t>
            </a:r>
          </a:p>
          <a:p>
            <a:pPr marL="342900" indent="-342900">
              <a:buChar char="•"/>
            </a:pPr>
            <a:r>
              <a:rPr lang="pl-PL" sz="2100" dirty="0"/>
              <a:t>opis przedmiotu zamówienia;</a:t>
            </a:r>
          </a:p>
          <a:p>
            <a:pPr marL="342900" indent="-342900">
              <a:buChar char="•"/>
            </a:pPr>
            <a:r>
              <a:rPr lang="pl-PL" sz="2100" dirty="0"/>
              <a:t>postanowienia umowne.</a:t>
            </a:r>
          </a:p>
        </p:txBody>
      </p:sp>
    </p:spTree>
    <p:extLst>
      <p:ext uri="{BB962C8B-B14F-4D97-AF65-F5344CB8AC3E}">
        <p14:creationId xmlns:p14="http://schemas.microsoft.com/office/powerpoint/2010/main" val="25657779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32330" y="598207"/>
            <a:ext cx="10560424" cy="1144174"/>
          </a:xfrm>
        </p:spPr>
        <p:txBody>
          <a:bodyPr>
            <a:normAutofit/>
          </a:bodyPr>
          <a:lstStyle/>
          <a:p>
            <a:r>
              <a:rPr lang="pl-PL" dirty="0"/>
              <a:t>Wytyczne dotyczące realizacji zasad równościowych w ramach funduszy unijnych na lata 2021-2027 (2/2)</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Jeżeli beneficjent jest podmiotem publicznym to na mocy przepisów powszechnie obowiązującego prawa, zobligowany jest również do stosowania przepisów UDC, UZD oraz UJM. Do stosowania UDC zobligowane są także beneficjenci mający status organizacji pozarządowej, która posiadają strony internetowe lub aplikacje mobilne oraz prowadzi statutową działalność pożytku publicznego na rzecz: ochrony i promocji zdrowia, osób z niepełnosprawnościami lub osób w wieku emerytalnym. Ze względu na funkcjonalny charakter przepisów ww. ustaw, są one stosowane łącznie z wymaganiami określonymi w standardach dostępności dla polityki spójności 2021–2027</a:t>
            </a:r>
          </a:p>
          <a:p>
            <a:r>
              <a:rPr lang="pl-PL" sz="2100" dirty="0"/>
              <a:t>(Rozdział I, pkt 7 Wytycznych).</a:t>
            </a:r>
          </a:p>
        </p:txBody>
      </p:sp>
    </p:spTree>
    <p:extLst>
      <p:ext uri="{BB962C8B-B14F-4D97-AF65-F5344CB8AC3E}">
        <p14:creationId xmlns:p14="http://schemas.microsoft.com/office/powerpoint/2010/main" val="2710753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Załącznik nr 2. Standardy dostępności dla polityki spójności 2021-2027</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Standard cyfrowy jest zbiorem wymagań dla produktów cyfrowych powstających w ramach projektów UE. Określa wymagania dla stron www, aplikacji webowych, aplikacji mobilnych, aplikacji desktopowych, dokumentów elektronicznych, multimediów i sprzętu informatycznego.</a:t>
            </a:r>
          </a:p>
          <a:p>
            <a:r>
              <a:rPr lang="pl-PL" sz="2100" dirty="0"/>
              <a:t>Standard ma oparcie w następujących przepisach prawa wspólnotowego i krajowego:</a:t>
            </a:r>
          </a:p>
          <a:p>
            <a:pPr marL="342900" indent="-342900">
              <a:buFont typeface="Arial" panose="020B0604020202020204" pitchFamily="34" charset="0"/>
              <a:buChar char="•"/>
            </a:pPr>
            <a:r>
              <a:rPr lang="pl-PL" sz="2100" dirty="0"/>
              <a:t>UZD;</a:t>
            </a:r>
          </a:p>
          <a:p>
            <a:pPr marL="342900" indent="-342900">
              <a:buFont typeface="Arial" panose="020B0604020202020204" pitchFamily="34" charset="0"/>
              <a:buChar char="•"/>
            </a:pPr>
            <a:r>
              <a:rPr lang="pl-PL" sz="2100" dirty="0"/>
              <a:t>UDC; </a:t>
            </a:r>
          </a:p>
          <a:p>
            <a:pPr marL="342900" indent="-342900">
              <a:buFont typeface="Arial" panose="020B0604020202020204" pitchFamily="34" charset="0"/>
              <a:buChar char="•"/>
            </a:pPr>
            <a:r>
              <a:rPr lang="pl-PL" sz="2100" dirty="0"/>
              <a:t>Dyrektywie Parlamentu Europejskiego i Rady (UE) 2019/882 z dnia 17 kwietnia 2019 r. w sprawie wymogów dostępności produktów i usług.</a:t>
            </a:r>
          </a:p>
          <a:p>
            <a:endParaRPr lang="pl-PL" sz="2100" dirty="0"/>
          </a:p>
        </p:txBody>
      </p:sp>
    </p:spTree>
    <p:extLst>
      <p:ext uri="{BB962C8B-B14F-4D97-AF65-F5344CB8AC3E}">
        <p14:creationId xmlns:p14="http://schemas.microsoft.com/office/powerpoint/2010/main" val="22061979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Konsekwencje naruszenia zasad dotyczących dostępności cyfrowej</a:t>
            </a:r>
          </a:p>
        </p:txBody>
      </p:sp>
      <p:sp>
        <p:nvSpPr>
          <p:cNvPr id="3" name="Symbol zastępczy zawartości 2"/>
          <p:cNvSpPr>
            <a:spLocks noGrp="1"/>
          </p:cNvSpPr>
          <p:nvPr>
            <p:ph idx="1"/>
          </p:nvPr>
        </p:nvSpPr>
        <p:spPr/>
        <p:txBody>
          <a:bodyPr/>
          <a:lstStyle/>
          <a:p>
            <a:pPr marL="514350" lvl="0" indent="-514350">
              <a:buFont typeface="Arial" panose="020B0604020202020204" pitchFamily="34" charset="0"/>
              <a:buAutoNum type="arabicPeriod"/>
            </a:pPr>
            <a:r>
              <a:rPr lang="pl-PL" dirty="0">
                <a:solidFill>
                  <a:prstClr val="black">
                    <a:lumMod val="75000"/>
                    <a:lumOff val="25000"/>
                  </a:prstClr>
                </a:solidFill>
              </a:rPr>
              <a:t> Korekty finansowe i postępowanie zwrotowe.</a:t>
            </a:r>
          </a:p>
          <a:p>
            <a:pPr marL="514350" lvl="0" indent="-514350">
              <a:buFont typeface="Arial" panose="020B0604020202020204" pitchFamily="34" charset="0"/>
              <a:buAutoNum type="arabicPeriod"/>
            </a:pPr>
            <a:r>
              <a:rPr lang="pl-PL" dirty="0">
                <a:solidFill>
                  <a:prstClr val="black">
                    <a:lumMod val="75000"/>
                    <a:lumOff val="25000"/>
                  </a:prstClr>
                </a:solidFill>
              </a:rPr>
              <a:t>Naruszenie dyscypliny finansów publicznych.  </a:t>
            </a:r>
          </a:p>
          <a:p>
            <a:endParaRPr lang="pl-PL" dirty="0"/>
          </a:p>
        </p:txBody>
      </p:sp>
    </p:spTree>
    <p:extLst>
      <p:ext uri="{BB962C8B-B14F-4D97-AF65-F5344CB8AC3E}">
        <p14:creationId xmlns:p14="http://schemas.microsoft.com/office/powerpoint/2010/main" val="20781819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Podsumowanie (1/3)</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Analiza aktów prawnych pod kątem dostępności cyfrowej pozwoli precyzyjnie określić wymagania, jakim odpowiadać powinien opis przedmiotu zamówienia. </a:t>
            </a:r>
          </a:p>
          <a:p>
            <a:r>
              <a:rPr lang="pl-PL" sz="2100" dirty="0"/>
              <a:t>W przypadku braku realizacji wymogów dostępności cyfrowej podmiot realizujący projekt finansowany lub współfinansowany ze środków UE naraża się na nałożenie na niego obowiązku zwrotu części dofinansowania.  W pewnych sytuacjach naruszenia zasad zapewniania dostępności cyfrowej mogą stanowić czyny naruszenia dyscypliny finansów publicznych i powodować osobistą odpowiedzialność pracowników zespołów  projektowych. </a:t>
            </a:r>
          </a:p>
        </p:txBody>
      </p:sp>
    </p:spTree>
    <p:extLst>
      <p:ext uri="{BB962C8B-B14F-4D97-AF65-F5344CB8AC3E}">
        <p14:creationId xmlns:p14="http://schemas.microsoft.com/office/powerpoint/2010/main" val="41989154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Podsumowanie (2/3) </a:t>
            </a:r>
          </a:p>
        </p:txBody>
      </p:sp>
      <p:sp>
        <p:nvSpPr>
          <p:cNvPr id="3" name="Symbol zastępczy zawartości 2"/>
          <p:cNvSpPr>
            <a:spLocks noGrp="1"/>
          </p:cNvSpPr>
          <p:nvPr>
            <p:ph idx="1"/>
          </p:nvPr>
        </p:nvSpPr>
        <p:spPr>
          <a:xfrm>
            <a:off x="932330" y="1742381"/>
            <a:ext cx="10560424" cy="4890648"/>
          </a:xfrm>
        </p:spPr>
        <p:txBody>
          <a:bodyPr vert="horz" lIns="91440" tIns="45720" rIns="91440" bIns="45720" rtlCol="0">
            <a:normAutofit lnSpcReduction="10000"/>
          </a:bodyPr>
          <a:lstStyle/>
          <a:p>
            <a:r>
              <a:rPr lang="pl-PL" sz="2100" dirty="0"/>
              <a:t>Wszystkie działania realizowane ze środków publicznych, zlecane podmiotom innym niż podmioty publiczne w rozumieniu ustawy, powinny być realizowane z uwzględnieniem warunków dostępności, a warunki te powinny być określone w umowach w sposób adekwatny do zakresu danego zadania bądź zamówienia. </a:t>
            </a:r>
          </a:p>
          <a:p>
            <a:r>
              <a:rPr lang="pl-PL" sz="2100" dirty="0"/>
              <a:t>Zgodnie z intencją ustawodawcy, wymagania w zakresie dostępności powinny być stosowane szeroko przy wydatkowaniu środków publicznych. Oznacza to konieczność zawierania stosownych zapisów w umowach z wykonawcami zadań lub zamówień publicznych, niezależnie od tego, czy są one skutkiem procedury zamówień publicznych, czy też w innych procedur skutkujących wydatkowaniem środków publicznych. </a:t>
            </a:r>
          </a:p>
          <a:p>
            <a:r>
              <a:rPr lang="pl-PL" sz="2100" dirty="0"/>
              <a:t>Nie jest więc wymagane, by wykonawca związany umową z urzędem, realizując wszystkie swoje działania, spełniał wymagania określone w art. 6 ustawy. Powinien jednak zapewnić dostępność w tym obszarze i zakresie, jakiego dotyczy powierzone/zlecone zadanie w oparciu o stosowne przepisy ustawy. </a:t>
            </a:r>
          </a:p>
        </p:txBody>
      </p:sp>
    </p:spTree>
    <p:extLst>
      <p:ext uri="{BB962C8B-B14F-4D97-AF65-F5344CB8AC3E}">
        <p14:creationId xmlns:p14="http://schemas.microsoft.com/office/powerpoint/2010/main" val="10181032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Podsumowanie (3/3)</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Odpowiednie klauzule powinny znaleźć się w: </a:t>
            </a:r>
          </a:p>
          <a:p>
            <a:pPr marL="342900" indent="-342900">
              <a:buFont typeface="Arial" panose="020B0604020202020204" pitchFamily="34" charset="0"/>
              <a:buChar char="•"/>
            </a:pPr>
            <a:r>
              <a:rPr lang="pl-PL" sz="2100" dirty="0"/>
              <a:t>opisach przedmiotu zamówienia;</a:t>
            </a:r>
          </a:p>
          <a:p>
            <a:pPr marL="342900" indent="-342900">
              <a:buFont typeface="Arial" panose="020B0604020202020204" pitchFamily="34" charset="0"/>
              <a:buChar char="•"/>
            </a:pPr>
            <a:r>
              <a:rPr lang="pl-PL" sz="2100" dirty="0"/>
              <a:t>umowach (w tym w części dotyczącej zapewniania dostępności oraz w części dotyczącej kar umownych). </a:t>
            </a:r>
          </a:p>
          <a:p>
            <a:endParaRPr lang="pl-PL" sz="2100" dirty="0"/>
          </a:p>
        </p:txBody>
      </p:sp>
    </p:spTree>
    <p:extLst>
      <p:ext uri="{BB962C8B-B14F-4D97-AF65-F5344CB8AC3E}">
        <p14:creationId xmlns:p14="http://schemas.microsoft.com/office/powerpoint/2010/main" val="39118959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1850" y="3135127"/>
            <a:ext cx="10515600" cy="1063649"/>
          </a:xfrm>
        </p:spPr>
        <p:txBody>
          <a:bodyPr/>
          <a:lstStyle/>
          <a:p>
            <a:r>
              <a:rPr lang="pl-PL" dirty="0"/>
              <a:t>Opis przedmiotu zamówienia</a:t>
            </a:r>
          </a:p>
        </p:txBody>
      </p:sp>
    </p:spTree>
    <p:extLst>
      <p:ext uri="{BB962C8B-B14F-4D97-AF65-F5344CB8AC3E}">
        <p14:creationId xmlns:p14="http://schemas.microsoft.com/office/powerpoint/2010/main" val="7478044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Sposób sformułowania OPZ (1/2)</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Zamawiający, sporządzając opis przedmiotu, zobligowany jest posługiwać się pojęciami jednoznacznymi, zrozumiałymi dla wykonawców, które nie będą wprowadzały w błąd co do rzeczywistych oczekiwań odnośnie do realizacji przedmiotu zamówienia. Sporządzony opis nie powinien pozostawiać żadnych wątpliwości bądź też możliwości dowolnej jego interpretacji. Opis winien obejmować wszelkie aspekty i czynności, jakich wykonania oczekuje zamawiający od przyszłego wykonawcy, w taki sposób, aby umożliwić mu rzetelne oszacowanie kosztów wykonania tego zamówienia, a co za tym idzie złożenie prawidłowej, obejmującej wykonanie całego wymaganego zakresu oferty (art. 99 ust. 1 PZP).</a:t>
            </a:r>
          </a:p>
          <a:p>
            <a:endParaRPr lang="pl-PL" sz="2100" dirty="0"/>
          </a:p>
        </p:txBody>
      </p:sp>
    </p:spTree>
    <p:extLst>
      <p:ext uri="{BB962C8B-B14F-4D97-AF65-F5344CB8AC3E}">
        <p14:creationId xmlns:p14="http://schemas.microsoft.com/office/powerpoint/2010/main" val="18472111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Sposób sformułowania OPZ (2/2) </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Precyzyjność opisu przedmiotu zamówienia ma kluczowe znaczenie dla prawidłowości postępowania o udzielenie zamówienia publicznego, ponieważ gwarantuje zarówno porównywalność ofert, jak i możliwość stosunkowo łatwej weryfikacji zgodności złożonych ofert ze specyfikacją. Wieloznaczność opisu, czy braki w nim mogą powodować wadliwość ukształtowania cen ofert wykonawców, przez ich nieuzasadnione zawyżenie lub zaniżenie</a:t>
            </a:r>
          </a:p>
          <a:p>
            <a:r>
              <a:rPr lang="pl-PL" sz="2100" dirty="0"/>
              <a:t>(wyr. KIO z 6.06.2018 r., </a:t>
            </a:r>
            <a:r>
              <a:rPr lang="pl-PL" sz="2100" dirty="0">
                <a:hlinkClick r:id="rId2"/>
              </a:rPr>
              <a:t>KIO 980/18</a:t>
            </a:r>
            <a:r>
              <a:rPr lang="pl-PL" sz="2100" dirty="0"/>
              <a:t>, KIO 983/18, LEX nr 2528926; wyr. KIO z 13.12.2019 r., </a:t>
            </a:r>
            <a:r>
              <a:rPr lang="pl-PL" sz="2100" dirty="0">
                <a:hlinkClick r:id="rId3"/>
              </a:rPr>
              <a:t>KIO 2416/19</a:t>
            </a:r>
            <a:r>
              <a:rPr lang="pl-PL" sz="2100" dirty="0"/>
              <a:t>, LEX nr 2770734).</a:t>
            </a:r>
          </a:p>
        </p:txBody>
      </p:sp>
    </p:spTree>
    <p:extLst>
      <p:ext uri="{BB962C8B-B14F-4D97-AF65-F5344CB8AC3E}">
        <p14:creationId xmlns:p14="http://schemas.microsoft.com/office/powerpoint/2010/main" val="20407297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Treść OPZ (1/2)  </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OPZ powinien precyzyjnie określać wymagania, jakie zamawiający stawia przed wykonawcą, w tym m. in.: </a:t>
            </a:r>
          </a:p>
          <a:p>
            <a:pPr marL="342900" indent="-342900">
              <a:buFont typeface="Arial" panose="020B0604020202020204" pitchFamily="34" charset="0"/>
              <a:buChar char="•"/>
            </a:pPr>
            <a:r>
              <a:rPr lang="pl-PL" sz="2100" dirty="0"/>
              <a:t>specyfikację zamawianych  towarów lub usług,</a:t>
            </a:r>
          </a:p>
          <a:p>
            <a:pPr marL="342900" indent="-342900">
              <a:buFont typeface="Arial" panose="020B0604020202020204" pitchFamily="34" charset="0"/>
              <a:buChar char="•"/>
            </a:pPr>
            <a:r>
              <a:rPr lang="pl-PL" sz="2100" dirty="0"/>
              <a:t>potencjał zawodowego wykonawcy.</a:t>
            </a:r>
          </a:p>
          <a:p>
            <a:endParaRPr lang="pl-PL" sz="2100" dirty="0"/>
          </a:p>
          <a:p>
            <a:endParaRPr lang="pl-PL" sz="2100" dirty="0"/>
          </a:p>
        </p:txBody>
      </p:sp>
    </p:spTree>
    <p:extLst>
      <p:ext uri="{BB962C8B-B14F-4D97-AF65-F5344CB8AC3E}">
        <p14:creationId xmlns:p14="http://schemas.microsoft.com/office/powerpoint/2010/main" val="2383400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Przegląd regulacji prawnych  </a:t>
            </a:r>
          </a:p>
        </p:txBody>
      </p:sp>
    </p:spTree>
    <p:extLst>
      <p:ext uri="{BB962C8B-B14F-4D97-AF65-F5344CB8AC3E}">
        <p14:creationId xmlns:p14="http://schemas.microsoft.com/office/powerpoint/2010/main" val="13311095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32330" y="598207"/>
            <a:ext cx="10560424" cy="1043981"/>
          </a:xfrm>
        </p:spPr>
        <p:txBody>
          <a:bodyPr>
            <a:normAutofit/>
          </a:bodyPr>
          <a:lstStyle/>
          <a:p>
            <a:r>
              <a:rPr lang="pl-PL" dirty="0"/>
              <a:t>Postanowienia dokumentacji przetargowej dotyczące potencjału zawodowego wykonawcy  </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Wykonawca powinien się wykazać odpowiednim potencjałem stanowiącym rękojmie zapewnienia dostępności cyfrowej w projekcie.</a:t>
            </a:r>
          </a:p>
          <a:p>
            <a:r>
              <a:rPr lang="pl-PL" sz="2100" dirty="0"/>
              <a:t>Potencjał zawodowy wykonawcy w zakresie dostępności można ocenić przez wykształcenie, kwalifikacje zawodowe, doświadczenie wykonawcy i osób skierowanych przez wykonawcę do realizacji przedmiotu zamówienia publicznego, o ile nie podlegają one ocenie w ramach kryteriów oceny ofert. Należy bowiem pamiętać, że nie można stawiać identycznych wymagań co do osób skierowanych do realizacji zamówienia jednocześnie w warunkach udziału w postępowaniu i kryteriach oceny ofert.</a:t>
            </a:r>
          </a:p>
        </p:txBody>
      </p:sp>
    </p:spTree>
    <p:extLst>
      <p:ext uri="{BB962C8B-B14F-4D97-AF65-F5344CB8AC3E}">
        <p14:creationId xmlns:p14="http://schemas.microsoft.com/office/powerpoint/2010/main" val="32392721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Treść OPZ (2/2)</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Postanowienia OPZ należy formułować indywidualnie, biorąc pod uwagę kontekst i zakres przedmiotu zamówienia.</a:t>
            </a:r>
          </a:p>
        </p:txBody>
      </p:sp>
    </p:spTree>
    <p:extLst>
      <p:ext uri="{BB962C8B-B14F-4D97-AF65-F5344CB8AC3E}">
        <p14:creationId xmlns:p14="http://schemas.microsoft.com/office/powerpoint/2010/main" val="21675462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a:t>Strona internetowa</a:t>
            </a:r>
          </a:p>
        </p:txBody>
      </p:sp>
      <p:sp>
        <p:nvSpPr>
          <p:cNvPr id="3" name="Symbol zastępczy zawartości 2"/>
          <p:cNvSpPr>
            <a:spLocks noGrp="1"/>
          </p:cNvSpPr>
          <p:nvPr>
            <p:ph idx="1"/>
          </p:nvPr>
        </p:nvSpPr>
        <p:spPr>
          <a:xfrm>
            <a:off x="932330" y="1742380"/>
            <a:ext cx="10560424" cy="5115619"/>
          </a:xfrm>
        </p:spPr>
        <p:txBody>
          <a:bodyPr vert="horz" lIns="91440" tIns="45720" rIns="91440" bIns="45720" rtlCol="0">
            <a:normAutofit lnSpcReduction="10000"/>
          </a:bodyPr>
          <a:lstStyle/>
          <a:p>
            <a:pPr marL="457200" indent="-457200">
              <a:buFont typeface="+mj-lt"/>
              <a:buAutoNum type="arabicPeriod"/>
            </a:pPr>
            <a:r>
              <a:rPr lang="pl-PL" sz="2100" dirty="0"/>
              <a:t>Wykonawca wykona przedmiot zamówienia zgodnie ze wszystkimi wytycznymi WCAG 2.1, o których mowa w załączniku do Ustawy z dnia 4 kwietnia 2019 r. o dostępności cyfrowej stron internetowych i aplikacji mobilnych podmiotów publicznych.</a:t>
            </a:r>
          </a:p>
          <a:p>
            <a:pPr marL="457200" indent="-457200">
              <a:buFont typeface="+mj-lt"/>
              <a:buAutoNum type="arabicPeriod"/>
            </a:pPr>
            <a:r>
              <a:rPr lang="pl-PL" sz="2100" dirty="0"/>
              <a:t>Narzędzia do obsługi strony muszą spełniać zalecenia ATAG i być dostępne dla użytkowników niepełnosprawnych. </a:t>
            </a:r>
          </a:p>
          <a:p>
            <a:pPr marL="457200" indent="-457200">
              <a:buFont typeface="+mj-lt"/>
              <a:buAutoNum type="arabicPeriod"/>
            </a:pPr>
            <a:r>
              <a:rPr lang="pl-PL" sz="2100" dirty="0"/>
              <a:t>Edytor treści musi zawierać możliwość tworzenia semantycznych elementów HTML, m.in. takich jak nagłówki czy listy wypunktowane. </a:t>
            </a:r>
          </a:p>
          <a:p>
            <a:pPr marL="457200" indent="-457200">
              <a:buFont typeface="+mj-lt"/>
              <a:buAutoNum type="arabicPeriod"/>
            </a:pPr>
            <a:r>
              <a:rPr lang="pl-PL" sz="2100" dirty="0"/>
              <a:t>Warunkiem odbioru strony i dokonania płatności jest spełnienie wymogów wskazanych w załączniku do Ustawy z dnia 4 kwietnia 2019 r. o dostępności cyfrowej stron internetowych i aplikacji mobilnych podmiotów publicznych.</a:t>
            </a:r>
          </a:p>
          <a:p>
            <a:pPr marL="457200" indent="-457200">
              <a:buFont typeface="+mj-lt"/>
              <a:buAutoNum type="arabicPeriod"/>
            </a:pPr>
            <a:r>
              <a:rPr lang="pl-PL" sz="2100" dirty="0"/>
              <a:t>Zamawiający zastrzega sobie prawo do zlecenia zewnętrznego audytu spełnienia wymagań WCAG 2.1.</a:t>
            </a:r>
          </a:p>
          <a:p>
            <a:pPr marL="457200" indent="-457200">
              <a:buFont typeface="+mj-lt"/>
              <a:buAutoNum type="arabicPeriod"/>
            </a:pPr>
            <a:endParaRPr lang="pl-PL" sz="2100" dirty="0"/>
          </a:p>
        </p:txBody>
      </p:sp>
    </p:spTree>
    <p:extLst>
      <p:ext uri="{BB962C8B-B14F-4D97-AF65-F5344CB8AC3E}">
        <p14:creationId xmlns:p14="http://schemas.microsoft.com/office/powerpoint/2010/main" val="1135936891"/>
      </p:ext>
    </p:extLst>
  </p:cSld>
  <p:clrMapOvr>
    <a:masterClrMapping/>
  </p:clrMapOvr>
  <p:extLst>
    <p:ext uri="{6950BFC3-D8DA-4A85-94F7-54DA5524770B}">
      <p188:commentRel xmlns:p188="http://schemas.microsoft.com/office/powerpoint/2018/8/main" xmlns="" r:id="rId2"/>
    </p:ext>
  </p:extLs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Aplikacja mobilna</a:t>
            </a:r>
          </a:p>
        </p:txBody>
      </p:sp>
      <p:sp>
        <p:nvSpPr>
          <p:cNvPr id="3" name="Symbol zastępczy zawartości 2"/>
          <p:cNvSpPr>
            <a:spLocks noGrp="1"/>
          </p:cNvSpPr>
          <p:nvPr>
            <p:ph idx="1"/>
          </p:nvPr>
        </p:nvSpPr>
        <p:spPr/>
        <p:txBody>
          <a:bodyPr vert="horz" lIns="91440" tIns="45720" rIns="91440" bIns="45720" rtlCol="0">
            <a:normAutofit/>
          </a:bodyPr>
          <a:lstStyle/>
          <a:p>
            <a:pPr marL="457200" indent="-457200">
              <a:buFont typeface="+mj-lt"/>
              <a:buAutoNum type="arabicPeriod"/>
            </a:pPr>
            <a:r>
              <a:rPr lang="pl-PL" sz="2100" dirty="0"/>
              <a:t>Aplikacja musi spełniać wymogi dostępności określone w standardzie WCAG 2.1.</a:t>
            </a:r>
          </a:p>
          <a:p>
            <a:pPr marL="457200" indent="-457200">
              <a:buFont typeface="+mj-lt"/>
              <a:buAutoNum type="arabicPeriod"/>
            </a:pPr>
            <a:r>
              <a:rPr lang="pl-PL" sz="2100" dirty="0"/>
              <a:t>Aplikacja ma wspierać czytniki ekranowe oraz być czytelna dla osób słabo widzących, przechodzenie między kolejnymi elementami interfejsu przy użyciu klawiatury bądź technologii wspomagających powinno dawać logiczna nawigacje, bez nieoczywistych skoków.</a:t>
            </a:r>
          </a:p>
          <a:p>
            <a:pPr marL="457200" indent="-457200">
              <a:buFont typeface="+mj-lt"/>
              <a:buAutoNum type="arabicPeriod"/>
            </a:pPr>
            <a:r>
              <a:rPr lang="pl-PL" sz="2100" dirty="0"/>
              <a:t>Domyślny język aplikacji i język treści powinien być możliwy do sprawdzenia przez oprogramowanie asystujące, tak żeby na przykład moduł czytający mógł automatycznie wybrać syntezator mowy w odpowiednim języku.</a:t>
            </a:r>
          </a:p>
        </p:txBody>
      </p:sp>
    </p:spTree>
    <p:extLst>
      <p:ext uri="{BB962C8B-B14F-4D97-AF65-F5344CB8AC3E}">
        <p14:creationId xmlns:p14="http://schemas.microsoft.com/office/powerpoint/2010/main" val="3241846143"/>
      </p:ext>
    </p:extLst>
  </p:cSld>
  <p:clrMapOvr>
    <a:masterClrMapping/>
  </p:clrMapOvr>
  <p:extLst>
    <p:ext uri="{6950BFC3-D8DA-4A85-94F7-54DA5524770B}">
      <p188:commentRel xmlns:p188="http://schemas.microsoft.com/office/powerpoint/2018/8/main" xmlns="" r:id="rId2"/>
    </p:ext>
  </p:extLs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Strona internetowa / aplikacja mobilna</a:t>
            </a:r>
            <a:br>
              <a:rPr lang="pl-PL" dirty="0"/>
            </a:br>
            <a:endParaRPr lang="pl-PL" dirty="0"/>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„Wykonawca wykona przedmiot zamówienia zgodnie z wymogami Ustawy z dnia 4 kwietnia 2019 r. o dostępności cyfrowej stron internetowych i aplikacji mobilnych podmiotów publicznych (Dz. U. z 2023 r. poz. 82), w tym ze wszystkimi wytycznymi WCAG 2.1 z załącznika do ww. ustawy.”</a:t>
            </a:r>
          </a:p>
          <a:p>
            <a:pPr marL="457200" indent="-457200">
              <a:buFont typeface="+mj-lt"/>
              <a:buAutoNum type="arabicPeriod"/>
            </a:pPr>
            <a:endParaRPr lang="pl-PL" sz="2100" dirty="0"/>
          </a:p>
        </p:txBody>
      </p:sp>
    </p:spTree>
    <p:extLst>
      <p:ext uri="{BB962C8B-B14F-4D97-AF65-F5344CB8AC3E}">
        <p14:creationId xmlns:p14="http://schemas.microsoft.com/office/powerpoint/2010/main" val="6550898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a:t>Strona internetowa / aplikacja mobilna — z deklaracją dostępności</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„Wykonawca wykona przedmiot zamówienia zgodnie z wymogami ustawy z dnia 4 kwietnia 2019 r. o dostępności cyfrowej stron internetowych i aplikacji mobilnych podmiotów publicznych (Dz. U. z 2023 r. poz. 82), w tym ze wszystkimi wytycznymi WCAG 2.1 z załącznika do ww. ustawy oraz Warunkami technicznymi publikacji oraz strukturą dokumentu elektronicznego Deklaracji Dostępności ”.</a:t>
            </a:r>
          </a:p>
        </p:txBody>
      </p:sp>
    </p:spTree>
    <p:extLst>
      <p:ext uri="{BB962C8B-B14F-4D97-AF65-F5344CB8AC3E}">
        <p14:creationId xmlns:p14="http://schemas.microsoft.com/office/powerpoint/2010/main" val="26723022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a:t>Strona internetowa podmiotu publicznego, która nie zawiera multimediów</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„Wykonawca wykona przedmiot zamówienia zgodnie z wymogami Ustawy z dnia 4 kwietnia 2019 r. o dostępności cyfrowej stron internetowych i aplikacji mobilnych podmiotów publicznych (Dz. U. z 2023 r. poz. 82), w tym ze wszystkimi wytycznymi WCAG 2.1 z załącznika do ww. ustawy oraz art. 6 pkt 3 lit. c Ustawy z dnia 19 lipca 2019 r. o zapewnianiu dostępności osobom ze szczególnymi potrzebami (Dz.U. z 2020 r. poz. 1062)”.</a:t>
            </a:r>
          </a:p>
        </p:txBody>
      </p:sp>
    </p:spTree>
    <p:extLst>
      <p:ext uri="{BB962C8B-B14F-4D97-AF65-F5344CB8AC3E}">
        <p14:creationId xmlns:p14="http://schemas.microsoft.com/office/powerpoint/2010/main" val="28885135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a:t>Elementy stron internetowych / aplikacji mobilnych</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Elementy stron internetowych lub aplikacji mobilnych to nie tylko treści tekstowe, ale też między innymi multimedia (filmy, nagrania dźwiękowe, animacje), dokumenty (tekstowe, arkusze kalkulacyjne, prezentacje, dokument w formacie PDF).</a:t>
            </a:r>
          </a:p>
          <a:p>
            <a:r>
              <a:rPr lang="pl-PL" sz="2100" dirty="0"/>
              <a:t>„Wykonawca wykona przedmiot zamówienia zgodnie z wymogami Ustawy z dnia 4 kwietnia 2019 r. o dostępności cyfrowej stron internetowych i aplikacji mobilnych podmiotów publicznych (Dz. U. z 2023 r. poz. 82) i zgodnie z załącznikiem do ww. ustawy”.</a:t>
            </a:r>
          </a:p>
        </p:txBody>
      </p:sp>
    </p:spTree>
    <p:extLst>
      <p:ext uri="{BB962C8B-B14F-4D97-AF65-F5344CB8AC3E}">
        <p14:creationId xmlns:p14="http://schemas.microsoft.com/office/powerpoint/2010/main" val="16629287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Dodatkowe wymagania, jeśli przedmiot zamówienia jest realizowany z funduszy unijnych</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„Wykonawcę obowiązują Standardy dostępności dla polityki spójności 2014-2020, Załącznik nr 2 do Wytycznych w zakresie realizacji zasady równości szans i niedyskryminacji, w tym dostępności dla osób z niepełnosprawnościami oraz zasady równości szans kobiet i mężczyzn w ramach funduszy unijnych na lata 2014-2020”. </a:t>
            </a:r>
          </a:p>
        </p:txBody>
      </p:sp>
    </p:spTree>
    <p:extLst>
      <p:ext uri="{BB962C8B-B14F-4D97-AF65-F5344CB8AC3E}">
        <p14:creationId xmlns:p14="http://schemas.microsoft.com/office/powerpoint/2010/main" val="6575608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Przykładowy warunek udziału w postępowaniu w zakresie potencjału zawodowego wykonawcy przy zamawianiu stron internetowych</a:t>
            </a:r>
          </a:p>
        </p:txBody>
      </p:sp>
      <p:sp>
        <p:nvSpPr>
          <p:cNvPr id="3" name="Symbol zastępczy zawartości 2"/>
          <p:cNvSpPr>
            <a:spLocks noGrp="1"/>
          </p:cNvSpPr>
          <p:nvPr>
            <p:ph idx="1"/>
          </p:nvPr>
        </p:nvSpPr>
        <p:spPr>
          <a:xfrm>
            <a:off x="932330" y="1742381"/>
            <a:ext cx="10560424" cy="4947668"/>
          </a:xfrm>
        </p:spPr>
        <p:txBody>
          <a:bodyPr vert="horz" lIns="91440" tIns="45720" rIns="91440" bIns="45720" rtlCol="0">
            <a:normAutofit fontScale="77500" lnSpcReduction="20000"/>
          </a:bodyPr>
          <a:lstStyle/>
          <a:p>
            <a:r>
              <a:rPr lang="pl-PL" sz="2100" dirty="0"/>
              <a:t>„Zamawiający wymaga, aby Wykonawca posiadał niezbędną wiedzę, (wykształcenie) i doświadczenie w zakresie standardów sieciowych i wytycznych dotyczących dostępności cyfrowej dla osób niepełnosprawnych, o których mowa w załączniku do Ustawy z dnia 4 kwietnia 2019 r. o dostępności cyfrowej stron internetowych i aplikacji mobilnych podmiotów publicznych (Dz. U. z 2023 r. poz. 82)”.</a:t>
            </a:r>
          </a:p>
          <a:p>
            <a:r>
              <a:rPr lang="pl-PL" sz="2100" dirty="0"/>
              <a:t>„Wykonawca oświadcza, że ma niezbędną wiedzę i doświadczenie w zakresie standardów sieciowych i wytycznych, które dotyczą dostępności cyfrowej dla osób niepełnosprawnych, o których mowa w załączniku do ustawy z dnia 4 kwietnia 2019 r. o dostępności cyfrowej stron internetowych i aplikacji mobilnych podmiotów publicznych (Dz. U. z 2023 r. poz. 82)”.</a:t>
            </a:r>
          </a:p>
          <a:p>
            <a:r>
              <a:rPr lang="pl-PL" sz="2100" dirty="0"/>
              <a:t>Wykonawca oświadcza, że ma niezbędną wiedzę i doświadczenie w zakresie standardów sieciowych i wytycznych, które dotyczą dostępności cyfrowej (np. stron internetowych, aplikacji mobilnych) dla osób z niepełnosprawnościami, o których mowa w wytycznych WCAG.</a:t>
            </a:r>
          </a:p>
          <a:p>
            <a:r>
              <a:rPr lang="pl-PL" sz="2100" dirty="0"/>
              <a:t>„Wykonawca wykaże się należytym wykonaniem, w okresie ostatnich … lat przed upływem terminu składania ofert, a jeżeli okres prowadzenia działalności jest krótszy — w tym okresie, co najmniej … usług, które polegają na …”.</a:t>
            </a:r>
          </a:p>
          <a:p>
            <a:r>
              <a:rPr lang="pl-PL" sz="2100" dirty="0"/>
              <a:t>„Dodatkowo Wykonawca wykaże, że będzie dysponować co najmniej jednym ekspertem do spraw dostępności cyfrowej, który ma doświadczenie w …, które polega na wykonaniu co najmniej … (np. 20 dostępnych cyfrowo stron internetowych) w ciągu ostatnich … lat przed upływem terminu składania ofert”.</a:t>
            </a:r>
          </a:p>
        </p:txBody>
      </p:sp>
    </p:spTree>
    <p:extLst>
      <p:ext uri="{BB962C8B-B14F-4D97-AF65-F5344CB8AC3E}">
        <p14:creationId xmlns:p14="http://schemas.microsoft.com/office/powerpoint/2010/main" val="874263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vert="horz" lIns="91440" tIns="45720" rIns="91440" bIns="45720" rtlCol="0" anchor="t">
            <a:normAutofit/>
          </a:bodyPr>
          <a:lstStyle/>
          <a:p>
            <a:r>
              <a:rPr lang="pl-PL" dirty="0"/>
              <a:t>Regulacje prawne</a:t>
            </a:r>
          </a:p>
        </p:txBody>
      </p:sp>
      <p:sp>
        <p:nvSpPr>
          <p:cNvPr id="3" name="Symbol zastępczy zawartości 2"/>
          <p:cNvSpPr>
            <a:spLocks noGrp="1"/>
          </p:cNvSpPr>
          <p:nvPr>
            <p:ph idx="1"/>
          </p:nvPr>
        </p:nvSpPr>
        <p:spPr>
          <a:xfrm>
            <a:off x="932330" y="1281594"/>
            <a:ext cx="10560424" cy="4992248"/>
          </a:xfrm>
        </p:spPr>
        <p:txBody>
          <a:bodyPr vert="horz" lIns="91440" tIns="45720" rIns="91440" bIns="45720" rtlCol="0">
            <a:normAutofit fontScale="77500" lnSpcReduction="20000"/>
          </a:bodyPr>
          <a:lstStyle/>
          <a:p>
            <a:r>
              <a:rPr lang="pl-PL" sz="2100" dirty="0"/>
              <a:t>Regulacje prawne, które nakładają na zamawiających obowiązek zapewnienia dostępności cyfrowej w projektach współfinansowanych ze środków UE:</a:t>
            </a:r>
          </a:p>
          <a:p>
            <a:pPr marL="342900" indent="-342900">
              <a:buFont typeface="Arial" panose="020B0604020202020204" pitchFamily="34" charset="0"/>
              <a:buChar char="•"/>
            </a:pPr>
            <a:r>
              <a:rPr lang="pl-PL" sz="2100" dirty="0"/>
              <a:t>Konstytucja Rzeczypospolitej Polskiej z dnia 2 kwietnia 1997 r. (Dz. U. Nr 78, poz. 483 z </a:t>
            </a:r>
            <a:r>
              <a:rPr lang="pl-PL" sz="2100" dirty="0" err="1"/>
              <a:t>późn</a:t>
            </a:r>
            <a:r>
              <a:rPr lang="pl-PL" sz="2100" dirty="0"/>
              <a:t>. zm.), skrótowiec: </a:t>
            </a:r>
            <a:r>
              <a:rPr lang="pl-PL" sz="2100" b="1" dirty="0"/>
              <a:t>Konstytucja RP</a:t>
            </a:r>
            <a:r>
              <a:rPr lang="pl-PL" sz="2100" dirty="0"/>
              <a:t>;</a:t>
            </a:r>
          </a:p>
          <a:p>
            <a:pPr marL="342900" indent="-342900">
              <a:buFont typeface="Arial" panose="020B0604020202020204" pitchFamily="34" charset="0"/>
              <a:buChar char="•"/>
            </a:pPr>
            <a:r>
              <a:rPr lang="pl-PL" sz="2100" dirty="0"/>
              <a:t>Ustawa z dnia 11 września 2019 r. — Prawo zamówień publicznych (Dz. U. z 2022 r. poz. 1710 z </a:t>
            </a:r>
            <a:r>
              <a:rPr lang="pl-PL" sz="2100" dirty="0" err="1"/>
              <a:t>późn</a:t>
            </a:r>
            <a:r>
              <a:rPr lang="pl-PL" sz="2100" dirty="0"/>
              <a:t>. zm.), skrótowiec: </a:t>
            </a:r>
            <a:r>
              <a:rPr lang="pl-PL" sz="2100" b="1" dirty="0"/>
              <a:t>PZP</a:t>
            </a:r>
            <a:r>
              <a:rPr lang="pl-PL" sz="2100" dirty="0"/>
              <a:t>;</a:t>
            </a:r>
          </a:p>
          <a:p>
            <a:pPr marL="342900" indent="-342900">
              <a:buFont typeface="Arial" panose="020B0604020202020204" pitchFamily="34" charset="0"/>
              <a:buChar char="•"/>
            </a:pPr>
            <a:r>
              <a:rPr lang="pl-PL" sz="2100" dirty="0"/>
              <a:t>Ustawa z dnia 4 kwietnia 2019 r. o dostępności cyfrowej stron internetowych i aplikacji mobilnych podmiotów publicznych (</a:t>
            </a:r>
            <a:r>
              <a:rPr lang="pl-PL" sz="2100" dirty="0" err="1"/>
              <a:t>t.j</a:t>
            </a:r>
            <a:r>
              <a:rPr lang="pl-PL" sz="2100" dirty="0"/>
              <a:t>. Dz. U. z 2023 r. poz. 82), skrótowiec: </a:t>
            </a:r>
            <a:r>
              <a:rPr lang="pl-PL" sz="2100" b="1" dirty="0"/>
              <a:t>UDC</a:t>
            </a:r>
            <a:r>
              <a:rPr lang="pl-PL" sz="2100" dirty="0"/>
              <a:t>;</a:t>
            </a:r>
          </a:p>
          <a:p>
            <a:pPr marL="342900" indent="-342900">
              <a:buFont typeface="Arial" panose="020B0604020202020204" pitchFamily="34" charset="0"/>
              <a:buChar char="•"/>
            </a:pPr>
            <a:r>
              <a:rPr lang="pl-PL" sz="2100" dirty="0"/>
              <a:t>Ustawa z dnia 19 lipca 2019 r. o zapewnianiu dostępności osobom ze szczególnymi potrzebami (2022 r. poz. 2240), skrótowiec: </a:t>
            </a:r>
            <a:r>
              <a:rPr lang="pl-PL" sz="2100" b="1" dirty="0"/>
              <a:t>UZD</a:t>
            </a:r>
            <a:r>
              <a:rPr lang="pl-PL" sz="2100" dirty="0"/>
              <a:t>;</a:t>
            </a:r>
          </a:p>
          <a:p>
            <a:pPr marL="342900" indent="-342900">
              <a:buFont typeface="Arial" panose="020B0604020202020204" pitchFamily="34" charset="0"/>
              <a:buChar char="•"/>
            </a:pPr>
            <a:r>
              <a:rPr lang="pl-PL" sz="2100" dirty="0"/>
              <a:t>Ustawa z dnia 19 sierpnia 2011 r. o języku migowym i innych środkach komunikowania się (Dz. U. z 2023 r. poz. 20), skrótowiec: </a:t>
            </a:r>
            <a:r>
              <a:rPr lang="pl-PL" sz="2100" b="1" dirty="0"/>
              <a:t>UJM</a:t>
            </a:r>
            <a:r>
              <a:rPr lang="pl-PL" sz="2100" dirty="0"/>
              <a:t>;</a:t>
            </a:r>
          </a:p>
          <a:p>
            <a:pPr marL="342900" indent="-342900">
              <a:buFont typeface="Arial" panose="020B0604020202020204" pitchFamily="34" charset="0"/>
              <a:buChar char="•"/>
            </a:pPr>
            <a:r>
              <a:rPr lang="pl-PL" sz="2100" dirty="0"/>
              <a:t>Ustawa z dnia 27 sierpnia 2009 r. o finansach publicznych, skrótowiec </a:t>
            </a:r>
            <a:r>
              <a:rPr lang="pl-PL" sz="2100" b="1" dirty="0"/>
              <a:t>UFP;</a:t>
            </a:r>
          </a:p>
          <a:p>
            <a:pPr marL="342900" indent="-342900">
              <a:buFont typeface="Arial" panose="020B0604020202020204" pitchFamily="34" charset="0"/>
              <a:buChar char="•"/>
            </a:pPr>
            <a:r>
              <a:rPr lang="pl-PL" sz="2100" dirty="0"/>
              <a:t>Wytyczne </a:t>
            </a:r>
            <a:r>
              <a:rPr lang="pl-PL" sz="2100" dirty="0" err="1"/>
              <a:t>MFiPR</a:t>
            </a:r>
            <a:r>
              <a:rPr lang="pl-PL" sz="2100" dirty="0"/>
              <a:t> dotyczące kwalifikowalności wydatków na lata 2021-2027;</a:t>
            </a:r>
          </a:p>
          <a:p>
            <a:pPr marL="342900" indent="-342900">
              <a:buFont typeface="Arial" panose="020B0604020202020204" pitchFamily="34" charset="0"/>
              <a:buChar char="•"/>
            </a:pPr>
            <a:r>
              <a:rPr lang="pl-PL" sz="2100" dirty="0"/>
              <a:t>Wytyczne </a:t>
            </a:r>
            <a:r>
              <a:rPr lang="pl-PL" sz="2100" dirty="0" err="1"/>
              <a:t>MFiPR</a:t>
            </a:r>
            <a:r>
              <a:rPr lang="pl-PL" sz="2100" dirty="0"/>
              <a:t> dotyczące  realizacji zasad równościowych w ramach funduszy unijnych na lata 2021-2027.</a:t>
            </a:r>
          </a:p>
          <a:p>
            <a:endParaRPr lang="pl-PL" sz="2100" dirty="0"/>
          </a:p>
          <a:p>
            <a:endParaRPr lang="pl-PL" sz="2100" dirty="0"/>
          </a:p>
        </p:txBody>
      </p:sp>
    </p:spTree>
    <p:extLst>
      <p:ext uri="{BB962C8B-B14F-4D97-AF65-F5344CB8AC3E}">
        <p14:creationId xmlns:p14="http://schemas.microsoft.com/office/powerpoint/2010/main" val="37438549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Najczęstsze błędy przy opisie przedmiotu zamówienia</a:t>
            </a:r>
          </a:p>
        </p:txBody>
      </p:sp>
      <p:sp>
        <p:nvSpPr>
          <p:cNvPr id="3" name="Symbol zastępczy zawartości 2"/>
          <p:cNvSpPr>
            <a:spLocks noGrp="1"/>
          </p:cNvSpPr>
          <p:nvPr>
            <p:ph idx="1"/>
          </p:nvPr>
        </p:nvSpPr>
        <p:spPr/>
        <p:txBody>
          <a:bodyPr vert="horz" lIns="91440" tIns="45720" rIns="91440" bIns="45720" rtlCol="0">
            <a:normAutofit/>
          </a:bodyPr>
          <a:lstStyle/>
          <a:p>
            <a:pPr marL="342900" indent="-342900">
              <a:buFont typeface="Arial" panose="020B0604020202020204" pitchFamily="34" charset="0"/>
              <a:buChar char="•"/>
            </a:pPr>
            <a:r>
              <a:rPr lang="pl-PL" sz="2100" dirty="0"/>
              <a:t>określenie wymagań w oparciu o nieaktualny stan prawny — np. kwestie dostępności zostały pominięte, wskazana została zgodność z art. 19 Rozporządzenia o KRI (t. </a:t>
            </a:r>
            <a:r>
              <a:rPr lang="pl-PL" sz="2100" dirty="0" err="1"/>
              <a:t>j.Dz</a:t>
            </a:r>
            <a:r>
              <a:rPr lang="pl-PL" sz="2100" dirty="0"/>
              <a:t>. U. z 2014 r. poz. 1671), niewłaściwa wersja lub poziom WCAG;</a:t>
            </a:r>
          </a:p>
          <a:p>
            <a:pPr marL="342900" indent="-342900">
              <a:buFont typeface="Arial" panose="020B0604020202020204" pitchFamily="34" charset="0"/>
              <a:buChar char="•"/>
            </a:pPr>
            <a:r>
              <a:rPr lang="pl-PL" sz="2100" dirty="0"/>
              <a:t>pominięcie wymagań z UDC — np. forma deklaracji dostępności, lub UZD — nagranie w PJM, tekst w ETR;</a:t>
            </a:r>
          </a:p>
          <a:p>
            <a:pPr marL="342900" indent="-342900">
              <a:buFont typeface="Arial" panose="020B0604020202020204" pitchFamily="34" charset="0"/>
              <a:buChar char="•"/>
            </a:pPr>
            <a:r>
              <a:rPr lang="pl-PL" sz="2100" dirty="0"/>
              <a:t>zbyt ogólne ujęcie wymagań — np. napisy zamiast napisy rozszerzone do nagrania lub napisy na żywo; wskazanie transkrypcji bez wyjaśnienia, czego ma dotyczyć;</a:t>
            </a:r>
          </a:p>
          <a:p>
            <a:pPr marL="342900" indent="-342900">
              <a:buFont typeface="Arial" panose="020B0604020202020204" pitchFamily="34" charset="0"/>
              <a:buChar char="•"/>
            </a:pPr>
            <a:r>
              <a:rPr lang="pl-PL" sz="2100" dirty="0"/>
              <a:t>określenie wymagań sprzecznych z WCAG — np. wskazanie konkretnej technologii z innych powodów niż dostępność, bez analizy skutków tej decyzji dla zapewnienia dostępności.</a:t>
            </a:r>
          </a:p>
        </p:txBody>
      </p:sp>
    </p:spTree>
    <p:extLst>
      <p:ext uri="{BB962C8B-B14F-4D97-AF65-F5344CB8AC3E}">
        <p14:creationId xmlns:p14="http://schemas.microsoft.com/office/powerpoint/2010/main" val="39866757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Umowy dotyczące dostępności cyfrowej </a:t>
            </a:r>
          </a:p>
        </p:txBody>
      </p:sp>
    </p:spTree>
    <p:extLst>
      <p:ext uri="{BB962C8B-B14F-4D97-AF65-F5344CB8AC3E}">
        <p14:creationId xmlns:p14="http://schemas.microsoft.com/office/powerpoint/2010/main" val="33201077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Przykłady umów powiązanych z dostępnością cyfrową </a:t>
            </a:r>
          </a:p>
        </p:txBody>
      </p:sp>
      <p:sp>
        <p:nvSpPr>
          <p:cNvPr id="3" name="Symbol zastępczy zawartości 2"/>
          <p:cNvSpPr>
            <a:spLocks noGrp="1"/>
          </p:cNvSpPr>
          <p:nvPr>
            <p:ph idx="1"/>
          </p:nvPr>
        </p:nvSpPr>
        <p:spPr/>
        <p:txBody>
          <a:bodyPr vert="horz" lIns="91440" tIns="45720" rIns="91440" bIns="45720" rtlCol="0">
            <a:normAutofit lnSpcReduction="10000"/>
          </a:bodyPr>
          <a:lstStyle/>
          <a:p>
            <a:pPr marL="342900" indent="-342900">
              <a:buFont typeface="Arial" panose="020B0604020202020204" pitchFamily="34" charset="0"/>
              <a:buChar char="•"/>
            </a:pPr>
            <a:r>
              <a:rPr lang="pl-PL" sz="2100" dirty="0"/>
              <a:t>Umowa licencyjna na korzystanie ze standardowego oprogramowania;</a:t>
            </a:r>
          </a:p>
          <a:p>
            <a:pPr marL="342900" indent="-342900">
              <a:buFont typeface="Arial" panose="020B0604020202020204" pitchFamily="34" charset="0"/>
              <a:buChar char="•"/>
            </a:pPr>
            <a:r>
              <a:rPr lang="pl-PL" sz="2100" dirty="0"/>
              <a:t>Umowa na korzystanie z oprogramowania w modelu SaaS, PaaS, IaaS;</a:t>
            </a:r>
          </a:p>
          <a:p>
            <a:pPr marL="342900" indent="-342900">
              <a:buFont typeface="Arial" panose="020B0604020202020204" pitchFamily="34" charset="0"/>
              <a:buChar char="•"/>
            </a:pPr>
            <a:r>
              <a:rPr lang="pl-PL" sz="2100" dirty="0"/>
              <a:t>Umowa wdrożeniowa;</a:t>
            </a:r>
          </a:p>
          <a:p>
            <a:pPr marL="342900" indent="-342900">
              <a:buFont typeface="Arial" panose="020B0604020202020204" pitchFamily="34" charset="0"/>
              <a:buChar char="•"/>
            </a:pPr>
            <a:r>
              <a:rPr lang="pl-PL" sz="2100" dirty="0"/>
              <a:t>Umowa serwisowa (utrzymaniowa);</a:t>
            </a:r>
          </a:p>
          <a:p>
            <a:pPr marL="342900" indent="-342900">
              <a:buFont typeface="Arial" panose="020B0604020202020204" pitchFamily="34" charset="0"/>
              <a:buChar char="•"/>
            </a:pPr>
            <a:r>
              <a:rPr lang="pl-PL" sz="2100" dirty="0"/>
              <a:t>Umowa outsourcingowa;</a:t>
            </a:r>
          </a:p>
          <a:p>
            <a:pPr marL="342900" indent="-342900">
              <a:buFont typeface="Arial" panose="020B0604020202020204" pitchFamily="34" charset="0"/>
              <a:buChar char="•"/>
            </a:pPr>
            <a:r>
              <a:rPr lang="pl-PL" sz="2100" dirty="0"/>
              <a:t>Umowa ramowa na rozwój oprogramowania;</a:t>
            </a:r>
          </a:p>
          <a:p>
            <a:pPr marL="342900" indent="-342900">
              <a:buFont typeface="Arial" panose="020B0604020202020204" pitchFamily="34" charset="0"/>
              <a:buChar char="•"/>
            </a:pPr>
            <a:r>
              <a:rPr lang="pl-PL" sz="2100" dirty="0"/>
              <a:t>Umowa na </a:t>
            </a:r>
            <a:r>
              <a:rPr lang="pl-PL" sz="2100" dirty="0" err="1"/>
              <a:t>bodyleasing</a:t>
            </a:r>
            <a:r>
              <a:rPr lang="pl-PL" sz="2100" dirty="0"/>
              <a:t>;</a:t>
            </a:r>
          </a:p>
          <a:p>
            <a:pPr marL="342900" indent="-342900">
              <a:buFont typeface="Arial" panose="020B0604020202020204" pitchFamily="34" charset="0"/>
              <a:buChar char="•"/>
            </a:pPr>
            <a:r>
              <a:rPr lang="pl-PL" sz="2100" dirty="0"/>
              <a:t>Umowa na analizę przedwdrożeniową;</a:t>
            </a:r>
          </a:p>
          <a:p>
            <a:pPr marL="342900" indent="-342900">
              <a:buFont typeface="Arial" panose="020B0604020202020204" pitchFamily="34" charset="0"/>
              <a:buChar char="•"/>
            </a:pPr>
            <a:r>
              <a:rPr lang="pl-PL" sz="2100" dirty="0"/>
              <a:t>i inne.</a:t>
            </a:r>
          </a:p>
          <a:p>
            <a:endParaRPr lang="pl-PL" sz="2100" dirty="0"/>
          </a:p>
        </p:txBody>
      </p:sp>
    </p:spTree>
    <p:extLst>
      <p:ext uri="{BB962C8B-B14F-4D97-AF65-F5344CB8AC3E}">
        <p14:creationId xmlns:p14="http://schemas.microsoft.com/office/powerpoint/2010/main" val="39449180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Postanowienia umowy, które dotyczą dostępności cyfrowej </a:t>
            </a:r>
          </a:p>
        </p:txBody>
      </p:sp>
      <p:sp>
        <p:nvSpPr>
          <p:cNvPr id="3" name="Symbol zastępczy zawartości 2"/>
          <p:cNvSpPr>
            <a:spLocks noGrp="1"/>
          </p:cNvSpPr>
          <p:nvPr>
            <p:ph idx="1"/>
          </p:nvPr>
        </p:nvSpPr>
        <p:spPr/>
        <p:txBody>
          <a:bodyPr vert="horz" lIns="91440" tIns="45720" rIns="91440" bIns="45720" rtlCol="0">
            <a:normAutofit/>
          </a:bodyPr>
          <a:lstStyle/>
          <a:p>
            <a:pPr marL="342900" indent="-342900">
              <a:buChar char="•"/>
            </a:pPr>
            <a:r>
              <a:rPr lang="pl-PL" sz="2100" dirty="0"/>
              <a:t>przedmiot umowy — obowiązki dostawcy i podmiotu (zakres usług)</a:t>
            </a:r>
            <a:r>
              <a:rPr lang="en-US" sz="2100" dirty="0"/>
              <a:t>​</a:t>
            </a:r>
            <a:r>
              <a:rPr lang="pl-PL" sz="2100" dirty="0"/>
              <a:t>;</a:t>
            </a:r>
          </a:p>
          <a:p>
            <a:pPr marL="342900" indent="-342900">
              <a:buChar char="•"/>
            </a:pPr>
            <a:r>
              <a:rPr lang="pl-PL" sz="2100" dirty="0"/>
              <a:t>obowiązki informacyjne, raportowanie oraz audyty;</a:t>
            </a:r>
          </a:p>
          <a:p>
            <a:pPr marL="342900" indent="-342900">
              <a:buChar char="•"/>
            </a:pPr>
            <a:r>
              <a:rPr lang="pl-PL" sz="2100" dirty="0"/>
              <a:t>czynności kontrolne oraz zasady ich przeprowadzania;</a:t>
            </a:r>
          </a:p>
          <a:p>
            <a:pPr marL="342900" indent="-342900">
              <a:buChar char="•"/>
            </a:pPr>
            <a:r>
              <a:rPr lang="pl-PL" sz="2100" dirty="0"/>
              <a:t>podwykonawcy</a:t>
            </a:r>
            <a:r>
              <a:rPr lang="en-US" sz="2100" dirty="0"/>
              <a:t>​</a:t>
            </a:r>
            <a:r>
              <a:rPr lang="pl-PL" sz="2100" dirty="0"/>
              <a:t>;</a:t>
            </a:r>
          </a:p>
          <a:p>
            <a:pPr marL="342900" indent="-342900">
              <a:buChar char="•"/>
            </a:pPr>
            <a:r>
              <a:rPr lang="pl-PL" sz="2100" dirty="0"/>
              <a:t>wynagrodzenie</a:t>
            </a:r>
            <a:r>
              <a:rPr lang="en-US" sz="2100" dirty="0"/>
              <a:t>​</a:t>
            </a:r>
            <a:r>
              <a:rPr lang="pl-PL" sz="2100" dirty="0"/>
              <a:t>;</a:t>
            </a:r>
          </a:p>
          <a:p>
            <a:pPr marL="342900" indent="-342900">
              <a:buChar char="•"/>
            </a:pPr>
            <a:r>
              <a:rPr lang="pl-PL" sz="2100" dirty="0"/>
              <a:t>odpowiedzialność i kary umowne</a:t>
            </a:r>
            <a:r>
              <a:rPr lang="en-US" sz="2100" dirty="0"/>
              <a:t>​</a:t>
            </a:r>
            <a:r>
              <a:rPr lang="pl-PL" sz="2100" dirty="0"/>
              <a:t>;</a:t>
            </a:r>
          </a:p>
          <a:p>
            <a:pPr marL="342900" indent="-342900">
              <a:buChar char="•"/>
            </a:pPr>
            <a:r>
              <a:rPr lang="pl-PL" sz="2100" dirty="0"/>
              <a:t>zakończenie umowy i </a:t>
            </a:r>
            <a:r>
              <a:rPr lang="pl-PL" sz="2100" dirty="0" err="1"/>
              <a:t>exit</a:t>
            </a:r>
            <a:r>
              <a:rPr lang="pl-PL" sz="2100" dirty="0"/>
              <a:t>‑plan.</a:t>
            </a:r>
            <a:endParaRPr lang="en-US" sz="2100" dirty="0"/>
          </a:p>
          <a:p>
            <a:pPr marL="342900" indent="-342900">
              <a:buChar char="•"/>
            </a:pPr>
            <a:endParaRPr lang="en-US" sz="2100" dirty="0"/>
          </a:p>
          <a:p>
            <a:pPr marL="342900" indent="-342900">
              <a:buChar char="•"/>
            </a:pPr>
            <a:endParaRPr lang="pl-PL" sz="2100" dirty="0"/>
          </a:p>
        </p:txBody>
      </p:sp>
    </p:spTree>
    <p:extLst>
      <p:ext uri="{BB962C8B-B14F-4D97-AF65-F5344CB8AC3E}">
        <p14:creationId xmlns:p14="http://schemas.microsoft.com/office/powerpoint/2010/main" val="38314533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Cechy dobrej umowy </a:t>
            </a:r>
          </a:p>
        </p:txBody>
      </p:sp>
      <p:sp>
        <p:nvSpPr>
          <p:cNvPr id="3" name="Symbol zastępczy zawartości 2"/>
          <p:cNvSpPr>
            <a:spLocks noGrp="1"/>
          </p:cNvSpPr>
          <p:nvPr>
            <p:ph idx="1"/>
          </p:nvPr>
        </p:nvSpPr>
        <p:spPr/>
        <p:txBody>
          <a:bodyPr vert="horz" lIns="91440" tIns="45720" rIns="91440" bIns="45720" rtlCol="0">
            <a:normAutofit/>
          </a:bodyPr>
          <a:lstStyle/>
          <a:p>
            <a:pPr marL="342900" indent="-342900">
              <a:buChar char="•"/>
            </a:pPr>
            <a:r>
              <a:rPr lang="pl-PL" sz="2100" dirty="0"/>
              <a:t>symetryczna; </a:t>
            </a:r>
          </a:p>
          <a:p>
            <a:pPr marL="342900" indent="-342900">
              <a:buChar char="•"/>
            </a:pPr>
            <a:r>
              <a:rPr lang="pl-PL" sz="2100" dirty="0"/>
              <a:t>precyzyjna;</a:t>
            </a:r>
          </a:p>
          <a:p>
            <a:pPr marL="342900" indent="-342900">
              <a:buChar char="•"/>
            </a:pPr>
            <a:r>
              <a:rPr lang="pl-PL" sz="2100" dirty="0"/>
              <a:t>jednoznaczna;</a:t>
            </a:r>
          </a:p>
          <a:p>
            <a:pPr marL="342900" indent="-342900">
              <a:buChar char="•"/>
            </a:pPr>
            <a:r>
              <a:rPr lang="pl-PL" sz="2100" dirty="0"/>
              <a:t>zwięzła; </a:t>
            </a:r>
          </a:p>
          <a:p>
            <a:pPr marL="342900" indent="-342900">
              <a:buChar char="•"/>
            </a:pPr>
            <a:r>
              <a:rPr lang="pl-PL" sz="2100" dirty="0"/>
              <a:t>niewykraczająca poza zakres współpracy;</a:t>
            </a:r>
          </a:p>
          <a:p>
            <a:pPr marL="342900" indent="-342900">
              <a:buChar char="•"/>
            </a:pPr>
            <a:r>
              <a:rPr lang="pl-PL" sz="2100" dirty="0"/>
              <a:t>zgodna z prawem.</a:t>
            </a:r>
          </a:p>
        </p:txBody>
      </p:sp>
    </p:spTree>
    <p:extLst>
      <p:ext uri="{BB962C8B-B14F-4D97-AF65-F5344CB8AC3E}">
        <p14:creationId xmlns:p14="http://schemas.microsoft.com/office/powerpoint/2010/main" val="42176344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Najważniejsze postanowienia umowne </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Największy nacisk należy położyć na te postanowienia umowne, które opisują zakres zadań wykonawcy czy obowiązki związane z wykonaniem umowy. W praktyce są one ważniejsze od postanowień regulujących odpowiedzialność wykonawcy względem i stanowią źródło realnych sporów sądowych. </a:t>
            </a:r>
          </a:p>
        </p:txBody>
      </p:sp>
    </p:spTree>
    <p:extLst>
      <p:ext uri="{BB962C8B-B14F-4D97-AF65-F5344CB8AC3E}">
        <p14:creationId xmlns:p14="http://schemas.microsoft.com/office/powerpoint/2010/main" val="31538398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Wykładnia umów</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Zgodnie z art. 65 Kodeksu cywilnego  oświadczenie woli należy tak tłumaczyć, jak tego wymagają ze względu na okoliczności, w których złożone zostało, zasady współżycia społecznego oraz ustalone zwyczaje (§  1).  W umowach należy raczej badać, jaki był zgodny zamiar stron i cel umowy, aniżeli opierać się na jej dosłownym brzmieniu (§ 2).</a:t>
            </a:r>
          </a:p>
          <a:p>
            <a:endParaRPr lang="pl-PL" sz="2100" dirty="0"/>
          </a:p>
        </p:txBody>
      </p:sp>
    </p:spTree>
    <p:extLst>
      <p:ext uri="{BB962C8B-B14F-4D97-AF65-F5344CB8AC3E}">
        <p14:creationId xmlns:p14="http://schemas.microsoft.com/office/powerpoint/2010/main" val="37643616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Wykładnia umowy</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„Pełna i wszechstronna wykładnia umowy nie może pomijać treści zwerbalizowanej na piśmie. Wyartykułowane w ten sposób sformułowania i pojęcia, a także sama systematyka i struktura aktu umowy, stanowią istotne elementy wyjaśniające wolę stron, pozwalają ją poznać i ocenić. Wykładnia umowy nie może niewątpliwie prowadzić do stwierdzeń w sposób oczywisty sprzecznych z jej zapisaną treścią”</a:t>
            </a:r>
          </a:p>
          <a:p>
            <a:r>
              <a:rPr lang="pl-PL" sz="2100" dirty="0"/>
              <a:t>(wyr. SA w Białymstoku z 26.05.2022 r., I </a:t>
            </a:r>
            <a:r>
              <a:rPr lang="pl-PL" sz="2100" dirty="0" err="1"/>
              <a:t>AGa</a:t>
            </a:r>
            <a:r>
              <a:rPr lang="pl-PL" sz="2100" dirty="0"/>
              <a:t> 144/21, LEX nr 3425886).</a:t>
            </a:r>
          </a:p>
          <a:p>
            <a:r>
              <a:rPr lang="pl-PL" sz="2100" dirty="0"/>
              <a:t>„Wykładnia umowy, zwłaszcza zawartej między przedsiębiorcami, nie powinna prowadzić do wniosku, iż zamiarem stron było zawarcie odmiennych istotnych postanowień od tych, które zostały wyrażone na piśmie”</a:t>
            </a:r>
          </a:p>
          <a:p>
            <a:r>
              <a:rPr lang="pl-PL" sz="2100" dirty="0"/>
              <a:t>(wyr. SA w Poznaniu z 20.05.2022 r., I </a:t>
            </a:r>
            <a:r>
              <a:rPr lang="pl-PL" sz="2100" dirty="0" err="1"/>
              <a:t>AGa</a:t>
            </a:r>
            <a:r>
              <a:rPr lang="pl-PL" sz="2100" dirty="0"/>
              <a:t> 185/21, LEX nr 3362648).</a:t>
            </a:r>
          </a:p>
          <a:p>
            <a:endParaRPr lang="pl-PL" sz="2100" dirty="0"/>
          </a:p>
          <a:p>
            <a:endParaRPr lang="pl-PL" sz="2100" dirty="0"/>
          </a:p>
        </p:txBody>
      </p:sp>
    </p:spTree>
    <p:extLst>
      <p:ext uri="{BB962C8B-B14F-4D97-AF65-F5344CB8AC3E}">
        <p14:creationId xmlns:p14="http://schemas.microsoft.com/office/powerpoint/2010/main" val="27308363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Wątpliwości interpretacyjne — wykładnia umowy </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„Wątpliwości interpretacyjne, które nie dają się usunąć w drodze ogólnych dyrektyw wykładni oświadczeń woli, powinny być rozstrzygnięte na niekorzyść strony, która zredagowała tekst je wywołujący (in dubio contra </a:t>
            </a:r>
            <a:r>
              <a:rPr lang="pl-PL" sz="2100" dirty="0" err="1"/>
              <a:t>proferentem</a:t>
            </a:r>
            <a:r>
              <a:rPr lang="pl-PL" sz="2100" dirty="0"/>
              <a:t>). Ryzyko niedających się usunąć w drodze ogólnych dyrektyw wykładni oświadczeń woli niejasności tekstu umowy powinna ponieść ta strona, która tekst zredagowała”</a:t>
            </a:r>
          </a:p>
          <a:p>
            <a:r>
              <a:rPr lang="pl-PL" sz="2100" dirty="0"/>
              <a:t>(wyr.  SN z 10.01.2018 r., I CSK 225/17, LEX nr 2455732).</a:t>
            </a:r>
          </a:p>
        </p:txBody>
      </p:sp>
    </p:spTree>
    <p:extLst>
      <p:ext uri="{BB962C8B-B14F-4D97-AF65-F5344CB8AC3E}">
        <p14:creationId xmlns:p14="http://schemas.microsoft.com/office/powerpoint/2010/main" val="34944271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Kwestie formalno-redakcyjne 1/5</a:t>
            </a:r>
          </a:p>
        </p:txBody>
      </p:sp>
      <p:sp>
        <p:nvSpPr>
          <p:cNvPr id="3" name="Symbol zastępczy zawartości 2"/>
          <p:cNvSpPr>
            <a:spLocks noGrp="1"/>
          </p:cNvSpPr>
          <p:nvPr>
            <p:ph idx="1"/>
          </p:nvPr>
        </p:nvSpPr>
        <p:spPr/>
        <p:txBody>
          <a:bodyPr>
            <a:normAutofit/>
          </a:bodyPr>
          <a:lstStyle/>
          <a:p>
            <a:r>
              <a:rPr lang="pl-PL" sz="2100" dirty="0"/>
              <a:t>Zadbaj o to, by umowa nie była nadmiernie rozbudowana, tj. by regulowała wszystko to i tylko to, co jest konieczne. </a:t>
            </a:r>
          </a:p>
          <a:p>
            <a:r>
              <a:rPr lang="pl-PL" sz="2100" dirty="0"/>
              <a:t>W tym celu:</a:t>
            </a:r>
          </a:p>
          <a:p>
            <a:pPr marL="457200" indent="-457200">
              <a:buFont typeface="Arial" panose="020B0604020202020204" pitchFamily="34" charset="0"/>
              <a:buChar char="•"/>
            </a:pPr>
            <a:r>
              <a:rPr lang="pl-PL" sz="2100" dirty="0"/>
              <a:t>unikaj w treści umowy postanowień, które nie mają wartości normatywnej (np. o charakterze informacyjnym);</a:t>
            </a:r>
          </a:p>
          <a:p>
            <a:pPr marL="457200" indent="-457200">
              <a:buFont typeface="Arial" panose="020B0604020202020204" pitchFamily="34" charset="0"/>
              <a:buChar char="•"/>
            </a:pPr>
            <a:r>
              <a:rPr lang="pl-PL" sz="2100" dirty="0"/>
              <a:t>nie formułuj klauzul o analogicznej treści lub celu w różnych częściach umowy;</a:t>
            </a:r>
          </a:p>
          <a:p>
            <a:pPr marL="457200" indent="-457200">
              <a:buFont typeface="Arial" panose="020B0604020202020204" pitchFamily="34" charset="0"/>
              <a:buChar char="•"/>
            </a:pPr>
            <a:r>
              <a:rPr lang="pl-PL" sz="2100" dirty="0"/>
              <a:t>nie przytaczaj ani nie parafrazuj w umowie przepisów.</a:t>
            </a:r>
          </a:p>
        </p:txBody>
      </p:sp>
    </p:spTree>
    <p:extLst>
      <p:ext uri="{BB962C8B-B14F-4D97-AF65-F5344CB8AC3E}">
        <p14:creationId xmlns:p14="http://schemas.microsoft.com/office/powerpoint/2010/main" val="1817770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Konstytucja RP (1/3)</a:t>
            </a:r>
          </a:p>
        </p:txBody>
      </p:sp>
      <p:sp>
        <p:nvSpPr>
          <p:cNvPr id="3" name="Symbol zastępczy zawartości 2"/>
          <p:cNvSpPr>
            <a:spLocks noGrp="1"/>
          </p:cNvSpPr>
          <p:nvPr>
            <p:ph idx="1"/>
          </p:nvPr>
        </p:nvSpPr>
        <p:spPr/>
        <p:txBody>
          <a:bodyPr/>
          <a:lstStyle/>
          <a:p>
            <a:r>
              <a:rPr lang="pl-PL" dirty="0"/>
              <a:t>Rzeczpospolita Polska jest demokratycznym państwem prawnym, urzeczywistniającym zasady sprawiedliwości społecznej </a:t>
            </a:r>
          </a:p>
          <a:p>
            <a:r>
              <a:rPr lang="pl-PL" dirty="0"/>
              <a:t>(art. 2 Konstytucji RP).</a:t>
            </a:r>
          </a:p>
          <a:p>
            <a:endParaRPr lang="pl-PL" dirty="0"/>
          </a:p>
        </p:txBody>
      </p:sp>
    </p:spTree>
    <p:extLst>
      <p:ext uri="{BB962C8B-B14F-4D97-AF65-F5344CB8AC3E}">
        <p14:creationId xmlns:p14="http://schemas.microsoft.com/office/powerpoint/2010/main" val="264237819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Kwestie formalno-redakcyjne 2/5</a:t>
            </a:r>
          </a:p>
        </p:txBody>
      </p:sp>
      <p:sp>
        <p:nvSpPr>
          <p:cNvPr id="3" name="Symbol zastępczy zawartości 2"/>
          <p:cNvSpPr>
            <a:spLocks noGrp="1"/>
          </p:cNvSpPr>
          <p:nvPr>
            <p:ph idx="1"/>
          </p:nvPr>
        </p:nvSpPr>
        <p:spPr/>
        <p:txBody>
          <a:bodyPr>
            <a:normAutofit/>
          </a:bodyPr>
          <a:lstStyle/>
          <a:p>
            <a:r>
              <a:rPr lang="pl-PL" sz="2100" dirty="0"/>
              <a:t>Zadbaj o to, by tekst umowy był zrozumiały i przejrzysty.</a:t>
            </a:r>
          </a:p>
          <a:p>
            <a:r>
              <a:rPr lang="pl-PL" sz="2100" dirty="0"/>
              <a:t>W szczególności:</a:t>
            </a:r>
          </a:p>
          <a:p>
            <a:pPr marL="457200" indent="-457200">
              <a:buFont typeface="Arial" panose="020B0604020202020204" pitchFamily="34" charset="0"/>
              <a:buChar char="•"/>
            </a:pPr>
            <a:r>
              <a:rPr lang="pl-PL" sz="2100" dirty="0"/>
              <a:t>formułuj postanowienia umowy za pomocą jak najprostszych zdań – unikaj zdań wielokrotnie złożonych, zawiłych, wtrąceń, wielokrotnych przeczeń i zbyt wielu poziomów wyliczeń (np. § 1 ust. 1 pkt a </a:t>
            </a:r>
            <a:r>
              <a:rPr lang="pl-PL" sz="2100" dirty="0" err="1"/>
              <a:t>ppkt</a:t>
            </a:r>
            <a:r>
              <a:rPr lang="pl-PL" sz="2100" dirty="0"/>
              <a:t> (i) </a:t>
            </a:r>
            <a:r>
              <a:rPr lang="pl-PL" sz="2100" dirty="0" err="1"/>
              <a:t>tiret</a:t>
            </a:r>
            <a:r>
              <a:rPr lang="pl-PL" sz="2100" dirty="0"/>
              <a:t> pierwsze itd.);</a:t>
            </a:r>
          </a:p>
          <a:p>
            <a:pPr marL="457200" indent="-457200">
              <a:buFont typeface="Arial" panose="020B0604020202020204" pitchFamily="34" charset="0"/>
              <a:buChar char="•"/>
            </a:pPr>
            <a:r>
              <a:rPr lang="pl-PL" sz="2100" dirty="0"/>
              <a:t>konstruuj umowę w taki sposób, by wszystkie postanowienia dotyczące danej kwestii (np. kar umownych, odstąpienia od umowy) były zawarte w jednej części umowy (np. w jednym paragrafie lub następujących po sobie paragrafach), przy jednoczesnym czytelnym podziale materii w tej kwestii na kolejne jednostki redakcyjne (np. ustępy).</a:t>
            </a:r>
          </a:p>
          <a:p>
            <a:pPr marL="457200" indent="-457200">
              <a:buFont typeface="Arial" panose="020B0604020202020204" pitchFamily="34" charset="0"/>
              <a:buChar char="•"/>
            </a:pPr>
            <a:endParaRPr lang="pl-PL" sz="2100" dirty="0"/>
          </a:p>
        </p:txBody>
      </p:sp>
    </p:spTree>
    <p:extLst>
      <p:ext uri="{BB962C8B-B14F-4D97-AF65-F5344CB8AC3E}">
        <p14:creationId xmlns:p14="http://schemas.microsoft.com/office/powerpoint/2010/main" val="5580168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Kwestie formalno-redakcyjne 3/5</a:t>
            </a:r>
          </a:p>
        </p:txBody>
      </p:sp>
      <p:sp>
        <p:nvSpPr>
          <p:cNvPr id="3" name="Symbol zastępczy zawartości 2"/>
          <p:cNvSpPr>
            <a:spLocks noGrp="1"/>
          </p:cNvSpPr>
          <p:nvPr>
            <p:ph idx="1"/>
          </p:nvPr>
        </p:nvSpPr>
        <p:spPr/>
        <p:txBody>
          <a:bodyPr>
            <a:normAutofit fontScale="70000" lnSpcReduction="20000"/>
          </a:bodyPr>
          <a:lstStyle/>
          <a:p>
            <a:r>
              <a:rPr lang="pl-PL" dirty="0"/>
              <a:t>Zwróć uwagę na systematykę umowy, umiejscowienie poszczególnych postanowień i poprawność odesłań. </a:t>
            </a:r>
          </a:p>
          <a:p>
            <a:r>
              <a:rPr lang="pl-PL" dirty="0"/>
              <a:t>W szczególności:</a:t>
            </a:r>
          </a:p>
          <a:p>
            <a:pPr marL="457200" indent="-457200">
              <a:buFont typeface="Arial" panose="020B0604020202020204" pitchFamily="34" charset="0"/>
              <a:buChar char="•"/>
            </a:pPr>
            <a:r>
              <a:rPr lang="pl-PL" dirty="0"/>
              <a:t>tytuły jednostek redakcyjnych formułuj tylko w razie wyraźnej potrzeby, w sposób przemyślany i konsekwentny;</a:t>
            </a:r>
          </a:p>
          <a:p>
            <a:pPr marL="457200" indent="-457200">
              <a:buFont typeface="Arial" panose="020B0604020202020204" pitchFamily="34" charset="0"/>
              <a:buChar char="•"/>
            </a:pPr>
            <a:r>
              <a:rPr lang="pl-PL" dirty="0"/>
              <a:t>nie nadużywaj wewnętrznych odesłań i unikaj odesłań złożonych (dalszych);</a:t>
            </a:r>
          </a:p>
          <a:p>
            <a:pPr marL="457200" indent="-457200">
              <a:buFont typeface="Arial" panose="020B0604020202020204" pitchFamily="34" charset="0"/>
              <a:buChar char="•"/>
            </a:pPr>
            <a:r>
              <a:rPr lang="pl-PL" dirty="0"/>
              <a:t>zweryfikuj prawidłowość, czytelność i kompletność odesłań w treści umowy, tj. sprawdź, czy odesłanie referuje do właściwej jednostki i czy pozwoli precyzyjnie ustalić treść uprawnienia lub obowiązku (np. naliczyć karę umowną albo stwierdzić, czy zaistniał powód do rozwiązania umowy) i moment jego powstania;</a:t>
            </a:r>
          </a:p>
          <a:p>
            <a:pPr marL="457200" indent="-457200">
              <a:buFont typeface="Arial" panose="020B0604020202020204" pitchFamily="34" charset="0"/>
              <a:buChar char="•"/>
            </a:pPr>
            <a:r>
              <a:rPr lang="pl-PL" dirty="0"/>
              <a:t>pamiętaj, że jeżeli postanowienie umowy zawiera kilka jednostek redakcyjnych, odesłanie powinno wskazywać konkretną jednostkę (np. ustęp, punkt, podpunkt).</a:t>
            </a:r>
          </a:p>
          <a:p>
            <a:endParaRPr lang="pl-PL" dirty="0"/>
          </a:p>
        </p:txBody>
      </p:sp>
    </p:spTree>
    <p:extLst>
      <p:ext uri="{BB962C8B-B14F-4D97-AF65-F5344CB8AC3E}">
        <p14:creationId xmlns:p14="http://schemas.microsoft.com/office/powerpoint/2010/main" val="29020114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Kwestie formalno-redakcyjne 4/5</a:t>
            </a:r>
          </a:p>
        </p:txBody>
      </p:sp>
      <p:sp>
        <p:nvSpPr>
          <p:cNvPr id="3" name="Symbol zastępczy zawartości 2"/>
          <p:cNvSpPr>
            <a:spLocks noGrp="1"/>
          </p:cNvSpPr>
          <p:nvPr>
            <p:ph idx="1"/>
          </p:nvPr>
        </p:nvSpPr>
        <p:spPr/>
        <p:txBody>
          <a:bodyPr>
            <a:normAutofit/>
          </a:bodyPr>
          <a:lstStyle/>
          <a:p>
            <a:r>
              <a:rPr lang="pl-PL" sz="2100" dirty="0"/>
              <a:t>Po ukończeniu projektu umowy, przeczytaj go w całości, dokonaj jego korekty językowej i dokładnie sprawdź spójność umowy: zarówno spójność wewnętrzną (np. prawidłowość odesłań i jednolitość terminologii), jak i spójność z innymi dokumentami dotyczącymi umowy (np. OPZ).</a:t>
            </a:r>
          </a:p>
        </p:txBody>
      </p:sp>
    </p:spTree>
    <p:extLst>
      <p:ext uri="{BB962C8B-B14F-4D97-AF65-F5344CB8AC3E}">
        <p14:creationId xmlns:p14="http://schemas.microsoft.com/office/powerpoint/2010/main" val="2609661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Kwestie formalno-redakcyjne 5/5 </a:t>
            </a:r>
          </a:p>
        </p:txBody>
      </p:sp>
      <p:sp>
        <p:nvSpPr>
          <p:cNvPr id="3" name="Symbol zastępczy zawartości 2"/>
          <p:cNvSpPr>
            <a:spLocks noGrp="1"/>
          </p:cNvSpPr>
          <p:nvPr>
            <p:ph idx="1"/>
          </p:nvPr>
        </p:nvSpPr>
        <p:spPr/>
        <p:txBody>
          <a:bodyPr>
            <a:normAutofit/>
          </a:bodyPr>
          <a:lstStyle/>
          <a:p>
            <a:r>
              <a:rPr lang="pl-PL" sz="2100" dirty="0"/>
              <a:t>Jeżeli umowa wymaga zaopiniowania lub innego rodzaju uzgodnień, dokonuj ich na odpowiednio wczesnym etapie. W szczególności weź pod uwagę, że wprowadzenie istotniejszych zmian w projekcie umowy może okazać się problematyczne albo wręcz niemożliwe na zaawansowanym etapie procedury w sprawie udzielenia zamówienia publicznego.</a:t>
            </a:r>
          </a:p>
        </p:txBody>
      </p:sp>
    </p:spTree>
    <p:extLst>
      <p:ext uri="{BB962C8B-B14F-4D97-AF65-F5344CB8AC3E}">
        <p14:creationId xmlns:p14="http://schemas.microsoft.com/office/powerpoint/2010/main" val="33951113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Kontrola wykonawcy</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„Zamawiający zastrzega sobie prawo korzystania w trakcie wykonywania Umowy z usług osób trzecich celem kontroli jakości i sposobu prowadzenia całości lub poszczególnych prac objętych Umową, jak również do przeprowadzenia takiej kontroli samodzielnie. Osobom posiadającym pisemne upoważnienie ze strony Zamawiającego Wykonawca zobowiązany będzie udzielić wszelkich informacji, danych i wyjaśnień w żądanym zakresie oraz udostępnić i zaprezentować prace w ramach Usług i ich rezultaty (w tym także w postaci nieukończonej) w uzasadnionym terminie nie krótszym niż 5 Dni Roboczych, jak również zapewnić możliwość ich kontroli. Realizacja uprawnień określonych w tym ustępie nie może zakłócać realizacji Umowy”.</a:t>
            </a:r>
          </a:p>
        </p:txBody>
      </p:sp>
    </p:spTree>
    <p:extLst>
      <p:ext uri="{BB962C8B-B14F-4D97-AF65-F5344CB8AC3E}">
        <p14:creationId xmlns:p14="http://schemas.microsoft.com/office/powerpoint/2010/main" val="26172744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Kontrola wykonawcy — projekty UE (1/2) </a:t>
            </a:r>
          </a:p>
        </p:txBody>
      </p:sp>
      <p:sp>
        <p:nvSpPr>
          <p:cNvPr id="3" name="Symbol zastępczy zawartości 2"/>
          <p:cNvSpPr>
            <a:spLocks noGrp="1"/>
          </p:cNvSpPr>
          <p:nvPr>
            <p:ph idx="1"/>
          </p:nvPr>
        </p:nvSpPr>
        <p:spPr>
          <a:xfrm>
            <a:off x="932330" y="1434469"/>
            <a:ext cx="10560424" cy="5227587"/>
          </a:xfrm>
        </p:spPr>
        <p:txBody>
          <a:bodyPr vert="horz" lIns="91440" tIns="45720" rIns="91440" bIns="45720" rtlCol="0">
            <a:normAutofit fontScale="92500" lnSpcReduction="20000"/>
          </a:bodyPr>
          <a:lstStyle/>
          <a:p>
            <a:r>
              <a:rPr lang="pl-PL" sz="2100" dirty="0"/>
              <a:t>Wykonawca zobowiązany jest poddać się kontroli (w tym merytorycznej i finansowej) dokonywanej przez Zamawiającego, Instytucję Pośredniczącą oraz inne uprawnione podmioty w zakresie prawidłowości realizowanego przez Wykonawcę przedmiotu umowy.</a:t>
            </a:r>
          </a:p>
          <a:p>
            <a:r>
              <a:rPr lang="pl-PL" sz="2100" dirty="0"/>
              <a:t>Kontrola, o której mowa w ust. 1, może zostać przeprowadzona zarówno w siedzibie Wykonawcy, jak i w każdym miejscu realizacji przedmiotu umowy oraz w siedzibie podmiotu kontrolującego na podstawie danych i dokumentów przekazywanych przez Wykonawcę.</a:t>
            </a:r>
          </a:p>
          <a:p>
            <a:r>
              <a:rPr lang="pl-PL" sz="2100" dirty="0"/>
              <a:t>Wykonawca zapewnia Zamawiającemu oraz podmiotom, o których mowa w ust. 1, prawo wglądu we wszystkie dokumenty związane, jak i niezwiązane z realizacją zamówienia, o ile jest to konieczne do stwierdzenia kwalifikowalności wydatków w projekcie, w tym w dokumenty elektroniczne przez cały okres ich przechowywania określony w § 11 ust. 3.</a:t>
            </a:r>
          </a:p>
          <a:p>
            <a:r>
              <a:rPr lang="pl-PL" sz="2100" dirty="0"/>
              <a:t>Wykonawca jest zobowiązany do zastosowania się do zaleceń pokontrolnych wydanych w wyniku kontroli oraz do podjęcia w określonym w nich terminie działań naprawczych.</a:t>
            </a:r>
          </a:p>
          <a:p>
            <a:r>
              <a:rPr lang="pl-PL" sz="2100" dirty="0"/>
              <a:t>Wykonawca zobowiązany jest niezwłocznie poinformować Zamawiającego o każdej kontroli prowadzonej przez inne niż Zamawiający uprawnione podmioty, w ramach której weryfikacji podlegają wydatki rozliczane w umowie. Wykonawca przekaże Zamawiającemu kserokopie potwierdzonych za zgodność z oryginałem wyników tych kontroli w terminie 5 dni roboczych od dnia ich otrzymania.</a:t>
            </a:r>
          </a:p>
        </p:txBody>
      </p:sp>
    </p:spTree>
    <p:extLst>
      <p:ext uri="{BB962C8B-B14F-4D97-AF65-F5344CB8AC3E}">
        <p14:creationId xmlns:p14="http://schemas.microsoft.com/office/powerpoint/2010/main" val="3036278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Kontrola wykonawcy — projekty UE (2/2) </a:t>
            </a:r>
          </a:p>
        </p:txBody>
      </p:sp>
      <p:sp>
        <p:nvSpPr>
          <p:cNvPr id="3" name="Symbol zastępczy zawartości 2"/>
          <p:cNvSpPr>
            <a:spLocks noGrp="1"/>
          </p:cNvSpPr>
          <p:nvPr>
            <p:ph idx="1"/>
          </p:nvPr>
        </p:nvSpPr>
        <p:spPr>
          <a:xfrm>
            <a:off x="932330" y="1742380"/>
            <a:ext cx="10560424" cy="4938337"/>
          </a:xfrm>
        </p:spPr>
        <p:txBody>
          <a:bodyPr vert="horz" lIns="91440" tIns="45720" rIns="91440" bIns="45720" rtlCol="0">
            <a:normAutofit/>
          </a:bodyPr>
          <a:lstStyle/>
          <a:p>
            <a:r>
              <a:rPr lang="pl-PL" sz="2100" dirty="0"/>
              <a:t>Wykonawca zobowiązuje się do współpracy z osobami przeprowadzającymi kontrolę w szczególności poprzez:</a:t>
            </a:r>
          </a:p>
          <a:p>
            <a:pPr lvl="1"/>
            <a:r>
              <a:rPr lang="pl-PL" sz="2100" dirty="0"/>
              <a:t>wypełnianie obowiązków, o których mowa w § 11 umowy;</a:t>
            </a:r>
          </a:p>
          <a:p>
            <a:pPr lvl="1"/>
            <a:r>
              <a:rPr lang="pl-PL" sz="2100" dirty="0"/>
              <a:t>umożliwianie przeprowadzania kontroli tak przez Zamawiającego, jak też przez wyznaczone przez niego osoby oraz inne uprawnione podmioty — w zakresie prawidłowości realizacji przedmiotu umowy;</a:t>
            </a:r>
          </a:p>
          <a:p>
            <a:pPr lvl="1"/>
            <a:r>
              <a:rPr lang="pl-PL" sz="2100" dirty="0"/>
              <a:t>zapewnienie kontrolującym wglądu we wszelkie dokumenty — w szczególności dokumenty finansowe — związane z realizacją przedmiotu umowy (bez względu na rodzaj nośnika, na którym są przechowywane);</a:t>
            </a:r>
          </a:p>
          <a:p>
            <a:pPr lvl="1"/>
            <a:r>
              <a:rPr lang="pl-PL" sz="2100" dirty="0"/>
              <a:t>sporządzanie informacji merytoryczno-finansowych poszczególnych etapów realizacji przedmiotu umowy i przedstawianie ich do akceptacji Zamawiającemu.</a:t>
            </a:r>
          </a:p>
        </p:txBody>
      </p:sp>
    </p:spTree>
    <p:extLst>
      <p:ext uri="{BB962C8B-B14F-4D97-AF65-F5344CB8AC3E}">
        <p14:creationId xmlns:p14="http://schemas.microsoft.com/office/powerpoint/2010/main" val="112645204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Obowiązki informacyjne </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Niezależnie od innych zobowiązań objętych Umową, Wykonawca zobowiązuje się do przekazywania na żądanie Zamawiającego informacji związanych z realizacją Umowy, przyczyn opóźnień lub przyczyn nienależytego wykonywania Usług. Informacje będą przekazywane w formie elektronicznej (e-mail) lub pisemnej Koordynatorowi Umowy ze strony Zamawiającego w terminie (…) Dni Roboczych od otrzymania żądania. Procedura przekazywania dokumentów zawarta została w Załączniku nr (...).</a:t>
            </a:r>
          </a:p>
        </p:txBody>
      </p:sp>
    </p:spTree>
    <p:extLst>
      <p:ext uri="{BB962C8B-B14F-4D97-AF65-F5344CB8AC3E}">
        <p14:creationId xmlns:p14="http://schemas.microsoft.com/office/powerpoint/2010/main" val="372273808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Transfer know-how</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„W ramach świadczenia Usług Wykonawca zobowiązany będzie do umożliwienia osobom wskazanym przez Zamawiającego uczestnictwa w pracach Wykonawcy w celu 		wykształcenia przez te osoby odpowiednich umiejętności oraz kompetencji (know-how), pozwalających na samodzielne utrzymanie Systemu przez te osoby. Uczestniczenie w pracach Wykonawcy nie może uniemożliwiać lub utrudniać Wykonawcy realizacji jego zobowiązań z Umowy”.</a:t>
            </a:r>
          </a:p>
        </p:txBody>
      </p:sp>
    </p:spTree>
    <p:extLst>
      <p:ext uri="{BB962C8B-B14F-4D97-AF65-F5344CB8AC3E}">
        <p14:creationId xmlns:p14="http://schemas.microsoft.com/office/powerpoint/2010/main" val="103073854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Weryfikacja przedmiotu umowy</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„Wykonawca zobowiązuje się, że zweryfikuje przedmiot umowy pod kątem zgodności z wytycznymi, o których mowa w załączniku do ustawy z dnia 4 kwietnia 2019 r. o dostępności cyfrowej stron internetowych i aplikacji mobilnych podmiotów publicznych (Dz. U. z 2023 r. poz. 82) oraz oświadcza, że weryfikację przeprowadzi ekspert do spraw dostępności cyfrowej i przedstawi Zamawiającemu w formie raportu”.</a:t>
            </a:r>
          </a:p>
        </p:txBody>
      </p:sp>
    </p:spTree>
    <p:extLst>
      <p:ext uri="{BB962C8B-B14F-4D97-AF65-F5344CB8AC3E}">
        <p14:creationId xmlns:p14="http://schemas.microsoft.com/office/powerpoint/2010/main" val="2873392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Konstytucja RP (2/3)</a:t>
            </a:r>
          </a:p>
        </p:txBody>
      </p:sp>
      <p:sp>
        <p:nvSpPr>
          <p:cNvPr id="3" name="Symbol zastępczy zawartości 2"/>
          <p:cNvSpPr>
            <a:spLocks noGrp="1"/>
          </p:cNvSpPr>
          <p:nvPr>
            <p:ph idx="1"/>
          </p:nvPr>
        </p:nvSpPr>
        <p:spPr/>
        <p:txBody>
          <a:bodyPr/>
          <a:lstStyle/>
          <a:p>
            <a:r>
              <a:rPr lang="pl-PL" dirty="0"/>
              <a:t>Przyrodzona i niezbywalna godność człowieka stanowi źródło wolności i praw człowieka i obywatela. Jest ona nienaruszalna, a jej poszanowanie i ochrona jest obowiązkiem władz publicznych</a:t>
            </a:r>
          </a:p>
          <a:p>
            <a:r>
              <a:rPr lang="pl-PL" dirty="0"/>
              <a:t>(art. 30 Konstytucji RP).</a:t>
            </a:r>
          </a:p>
          <a:p>
            <a:endParaRPr lang="pl-PL" dirty="0"/>
          </a:p>
        </p:txBody>
      </p:sp>
    </p:spTree>
    <p:extLst>
      <p:ext uri="{BB962C8B-B14F-4D97-AF65-F5344CB8AC3E}">
        <p14:creationId xmlns:p14="http://schemas.microsoft.com/office/powerpoint/2010/main" val="76192812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Personel kluczowy (1/2)</a:t>
            </a:r>
          </a:p>
        </p:txBody>
      </p:sp>
      <p:sp>
        <p:nvSpPr>
          <p:cNvPr id="3" name="Symbol zastępczy zawartości 2"/>
          <p:cNvSpPr>
            <a:spLocks noGrp="1"/>
          </p:cNvSpPr>
          <p:nvPr>
            <p:ph idx="1"/>
          </p:nvPr>
        </p:nvSpPr>
        <p:spPr>
          <a:xfrm>
            <a:off x="932330" y="1443801"/>
            <a:ext cx="10560424" cy="5218256"/>
          </a:xfrm>
        </p:spPr>
        <p:txBody>
          <a:bodyPr vert="horz" lIns="91440" tIns="45720" rIns="91440" bIns="45720" rtlCol="0">
            <a:normAutofit fontScale="92500" lnSpcReduction="20000"/>
          </a:bodyPr>
          <a:lstStyle/>
          <a:p>
            <a:r>
              <a:rPr lang="pl-PL" sz="2100" dirty="0"/>
              <a:t>Wykonawca oświadcza, że w ramach swojego personelu dysponuje osobami posiadającymi niezbędną wiedzę i umiejętności konieczne do właściwego wykonania Umowy, a w szczególności, że dysponuje personelem o wszystkich wymaganych profilach kompetencji zawodowych niezbędnych do realizacji przedmiotu Umowy.</a:t>
            </a:r>
          </a:p>
          <a:p>
            <a:r>
              <a:rPr lang="pl-PL" sz="2100" dirty="0"/>
              <a:t>Wykonawca zobowiązuje się w miarę możliwości do zachowania stałości składu osobowego Personelu Kluczowego. Wykonawca przekaże Zamawiającemu wykaz Personelu Kluczowego do realizacji Umowy, w terminie 5 Dni Roboczych od podpisania Umowy. Członkowie Personelu Kluczowego nie mogą być odsunięci od wykonywania przedmiotu Umowy bez uprzedniej zgody Zamawiającego na samą zmianę oraz na kandydaturę nowego członka Personelu Kluczowego, z wyjątkiem przypadków, gdy odsunięcie od wykonywania przedmiotu Umowy następuje z przyczyn niezależnych od Wykonawcy, na które nie ma on wpływu, takich jak choroba członka Personelu Kluczowego, ustanie stosunku pracy lub innego tytułu upoważniającego do dysponowania danym członkiem Personelu Kluczowego, lub z powodu innego zdarzenia losowego, uniemożliwiającego członkowi Personelu Kluczowego pełnienie swoich funkcji. W przypadku zmiany członka Personelu Kluczowego Wykonawca zapewni, by nowy członek Personelu Kluczowego spełniał wymagania dla funkcji, na jakiej zastępuje dotychczasowego członka Personelu Kluczowego.</a:t>
            </a:r>
          </a:p>
        </p:txBody>
      </p:sp>
    </p:spTree>
    <p:extLst>
      <p:ext uri="{BB962C8B-B14F-4D97-AF65-F5344CB8AC3E}">
        <p14:creationId xmlns:p14="http://schemas.microsoft.com/office/powerpoint/2010/main" val="96459261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Personel kluczowy (2/2)</a:t>
            </a:r>
          </a:p>
        </p:txBody>
      </p:sp>
      <p:sp>
        <p:nvSpPr>
          <p:cNvPr id="3" name="Symbol zastępczy zawartości 2"/>
          <p:cNvSpPr>
            <a:spLocks noGrp="1"/>
          </p:cNvSpPr>
          <p:nvPr>
            <p:ph idx="1"/>
          </p:nvPr>
        </p:nvSpPr>
        <p:spPr>
          <a:xfrm>
            <a:off x="932330" y="1390262"/>
            <a:ext cx="10560424" cy="5402424"/>
          </a:xfrm>
        </p:spPr>
        <p:txBody>
          <a:bodyPr vert="horz" lIns="91440" tIns="45720" rIns="91440" bIns="45720" rtlCol="0">
            <a:normAutofit fontScale="92500" lnSpcReduction="20000"/>
          </a:bodyPr>
          <a:lstStyle/>
          <a:p>
            <a:r>
              <a:rPr lang="pl-PL" sz="2100" dirty="0"/>
              <a:t>Zmiana członka Personelu Kluczowego może nastąpić na uzasadnione żądanie Zamawiającego. Żądanie Zamawiającego zmiany członka Personelu Kluczowego jest uzasadnione w przypadku, w którym taki członek Personelu Kluczowego narusza zobowiązania wynikające z Umowy, w szczególności zobowiązania do zachowania poufności i zasad bezpieczeństwa określone w Umowie lub inne istotne zobowiązania, a naruszenie to skutkuje niewykonywaniem lub nienależytym wykonywaniem Umowy. Wnioskując o zmianę członka Personelu Kluczowego, Zamawiający zobowiązany jest przedstawić uzasadnienie takiego wniosku.</a:t>
            </a:r>
          </a:p>
          <a:p>
            <a:r>
              <a:rPr lang="pl-PL" sz="2100" dirty="0"/>
              <a:t>W wykonywaniu przedmiotu Umowy mogą uczestniczyć również osoby inne niż Personel Kluczowy, przy czym Wykonawca zobowiązany jest do zapewnienia odpowiednich kompetencji oraz – w miarę możliwości – stałości składu osobowego zaangażowanego w realizację Umowy. </a:t>
            </a:r>
          </a:p>
          <a:p>
            <a:r>
              <a:rPr lang="pl-PL" sz="2100" dirty="0"/>
              <a:t>W celu uniknięcia wątpliwości Strony potwierdzają, że ilekroć Wykonawca, stosownie do obowiązujących przepisów prawa, zobowiązany jest do rezygnacji z danego Podwykonawcy (zastąpienia Podwykonawcy lub zrezygnowania z podwykonawstwa w danym zakresie), zobowiązany jest także do zastąpienia członków Personelu Kluczowego zapewnianych przez tego Podwykonawcę. Wykonawca zapewni, by nowy członek Personelu Kluczowego spełniał wymagania dla funkcji, na jakiej zastąpił dotychczasowego członka Personelu Kluczowego. W takim przypadku nie znajdują zastosowania postanowienia o zgodzie Zamawiającego na taką zmianę, określone w ust. 2 powyżej.</a:t>
            </a:r>
          </a:p>
        </p:txBody>
      </p:sp>
    </p:spTree>
    <p:extLst>
      <p:ext uri="{BB962C8B-B14F-4D97-AF65-F5344CB8AC3E}">
        <p14:creationId xmlns:p14="http://schemas.microsoft.com/office/powerpoint/2010/main" val="254436622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Zmiany w zespole wykonawcy (1/3)</a:t>
            </a:r>
          </a:p>
        </p:txBody>
      </p:sp>
      <p:sp>
        <p:nvSpPr>
          <p:cNvPr id="3" name="Symbol zastępczy zawartości 2"/>
          <p:cNvSpPr>
            <a:spLocks noGrp="1"/>
          </p:cNvSpPr>
          <p:nvPr>
            <p:ph idx="1"/>
          </p:nvPr>
        </p:nvSpPr>
        <p:spPr>
          <a:xfrm>
            <a:off x="932330" y="1742381"/>
            <a:ext cx="10560424" cy="4863692"/>
          </a:xfrm>
        </p:spPr>
        <p:txBody>
          <a:bodyPr vert="horz" lIns="91440" tIns="45720" rIns="91440" bIns="45720" rtlCol="0">
            <a:normAutofit/>
          </a:bodyPr>
          <a:lstStyle/>
          <a:p>
            <a:r>
              <a:rPr lang="pl-PL" sz="2100" dirty="0"/>
              <a:t>Wykonawca zobowiązuje się do zapewnienia zespołu realizującego zamówienie, składającego się, zgodnie z OPZ i przedstawioną ofertą, ze specjalistów posiadających odpowiednie kompetencje i doświadczenie, dającego gwarancję realizacji przedmiotu umowy na wymaganym przez Zamawiającego poziomie.</a:t>
            </a:r>
          </a:p>
          <a:p>
            <a:r>
              <a:rPr lang="pl-PL" sz="2100" dirty="0"/>
              <a:t>Zmiany w zespole osób realizujących zamówienie są możliwe wyłącznie w przypadkach losowych, niemożliwych do przewidzenia na etapie oceny ofert w postępowaniu o udzielenie zamówienia.</a:t>
            </a:r>
          </a:p>
          <a:p>
            <a:r>
              <a:rPr lang="pl-PL" sz="2100" dirty="0"/>
              <a:t>Wykonawca niezwłocznie zgłosi zmianę personalną w zespole realizującym zamówienie w stosunku do składu zespołu przedstawionego w ofercie. Każda zmiana personalna podlega pisemnej akceptacji Zamawiającego. </a:t>
            </a:r>
          </a:p>
        </p:txBody>
      </p:sp>
    </p:spTree>
    <p:extLst>
      <p:ext uri="{BB962C8B-B14F-4D97-AF65-F5344CB8AC3E}">
        <p14:creationId xmlns:p14="http://schemas.microsoft.com/office/powerpoint/2010/main" val="409219999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Zmiany w zespole wykonawcy (2/3)</a:t>
            </a:r>
          </a:p>
        </p:txBody>
      </p:sp>
      <p:sp>
        <p:nvSpPr>
          <p:cNvPr id="3" name="Symbol zastępczy zawartości 2"/>
          <p:cNvSpPr>
            <a:spLocks noGrp="1"/>
          </p:cNvSpPr>
          <p:nvPr>
            <p:ph idx="1"/>
          </p:nvPr>
        </p:nvSpPr>
        <p:spPr>
          <a:xfrm>
            <a:off x="932330" y="1742381"/>
            <a:ext cx="10560424" cy="4863692"/>
          </a:xfrm>
        </p:spPr>
        <p:txBody>
          <a:bodyPr vert="horz" lIns="91440" tIns="45720" rIns="91440" bIns="45720" rtlCol="0">
            <a:normAutofit/>
          </a:bodyPr>
          <a:lstStyle/>
          <a:p>
            <a:r>
              <a:rPr lang="pl-PL" sz="2100" dirty="0"/>
              <a:t>Osoby zastępujące oraz osoby, o które zespół został rozszerzony, muszą spełniać co najmniej analogiczne wymagania, jak osoby zastępowane.</a:t>
            </a:r>
          </a:p>
          <a:p>
            <a:r>
              <a:rPr lang="pl-PL" sz="2100" dirty="0"/>
              <a:t>Zamawiający zaakceptuje propozycję, o której mowa w ust. 3, lub wniesie do niej uwagi w terminie do 5 dni roboczych od dnia jej otrzymania. W przypadku wniesienia uwag Wykonawca przedstawi nową propozycję w terminie do 5 dni roboczych od dnia otrzymania uwag. Zamawiający dokona pisemnej akceptacji poprawionej propozycji w terminie do 5 dni roboczych od dnia jej otrzymania. </a:t>
            </a:r>
          </a:p>
        </p:txBody>
      </p:sp>
    </p:spTree>
    <p:extLst>
      <p:ext uri="{BB962C8B-B14F-4D97-AF65-F5344CB8AC3E}">
        <p14:creationId xmlns:p14="http://schemas.microsoft.com/office/powerpoint/2010/main" val="28721474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Zmiany w zespole wykonawcy (3/3)</a:t>
            </a:r>
          </a:p>
        </p:txBody>
      </p:sp>
      <p:sp>
        <p:nvSpPr>
          <p:cNvPr id="3" name="Symbol zastępczy zawartości 2"/>
          <p:cNvSpPr>
            <a:spLocks noGrp="1"/>
          </p:cNvSpPr>
          <p:nvPr>
            <p:ph idx="1"/>
          </p:nvPr>
        </p:nvSpPr>
        <p:spPr>
          <a:xfrm>
            <a:off x="932330" y="1742381"/>
            <a:ext cx="10560424" cy="4863692"/>
          </a:xfrm>
        </p:spPr>
        <p:txBody>
          <a:bodyPr vert="horz" lIns="91440" tIns="45720" rIns="91440" bIns="45720" rtlCol="0">
            <a:normAutofit/>
          </a:bodyPr>
          <a:lstStyle/>
          <a:p>
            <a:r>
              <a:rPr lang="pl-PL" sz="2100" dirty="0"/>
              <a:t>Zamawiający zastrzega, że w każdym czasie i okolicznościach może żądać od Wykonawcy dokonania zmian w składzie zespołu, jeżeli osoby realizujące zamówienie czynią to w sposób nienależyty, odbiegający od wymaganego przez Zamawiającego poziomu. Wykonawca zobowiązuje się przedstawić nowe propozycje w terminie do 5 dni roboczych od dnia przekazania żądania przez Zamawiającego. Tryb akceptacji określa ust. 5. Po bezskutecznym upływie tego terminu Zamawiający będzie uprawniony do naliczenia kary umownej, o której mowa w § 13 ust. 7 Umowy.</a:t>
            </a:r>
          </a:p>
          <a:p>
            <a:r>
              <a:rPr lang="pl-PL" sz="2100" dirty="0"/>
              <a:t>Zmiany personalne w zespole nie stanowią zmian postanowień Umowy.</a:t>
            </a:r>
          </a:p>
        </p:txBody>
      </p:sp>
    </p:spTree>
    <p:extLst>
      <p:ext uri="{BB962C8B-B14F-4D97-AF65-F5344CB8AC3E}">
        <p14:creationId xmlns:p14="http://schemas.microsoft.com/office/powerpoint/2010/main" val="378745504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Podwykonawcy</a:t>
            </a:r>
          </a:p>
        </p:txBody>
      </p:sp>
      <p:sp>
        <p:nvSpPr>
          <p:cNvPr id="3" name="Symbol zastępczy zawartości 2"/>
          <p:cNvSpPr>
            <a:spLocks noGrp="1"/>
          </p:cNvSpPr>
          <p:nvPr>
            <p:ph idx="1"/>
          </p:nvPr>
        </p:nvSpPr>
        <p:spPr>
          <a:xfrm>
            <a:off x="932330" y="1742381"/>
            <a:ext cx="10560424" cy="4863692"/>
          </a:xfrm>
        </p:spPr>
        <p:txBody>
          <a:bodyPr vert="horz" lIns="91440" tIns="45720" rIns="91440" bIns="45720" rtlCol="0">
            <a:normAutofit lnSpcReduction="10000"/>
          </a:bodyPr>
          <a:lstStyle/>
          <a:p>
            <a:r>
              <a:rPr lang="pl-PL" sz="2100" dirty="0"/>
              <a:t>Wykonawca jest uprawniony, za zgodą Zamawiającego, do powierzenia wykonania części przedmiotu Umowy Podwykonawcom. </a:t>
            </a:r>
          </a:p>
          <a:p>
            <a:r>
              <a:rPr lang="pl-PL" sz="2100" dirty="0"/>
              <a:t>W celu uniknięcia wątpliwości Strony potwierdzają, że ilekroć Wykonawca, stosownie do obowiązujących przepisów prawa, zobowiązany jest do rezygnacji z danego Podwykonawcy (zastąpienia Podwykonawcy lub zrezygnowania z podwykonawstwa w danym zakresie), zobowiązany jest także do zastąpienia członków personelu realizującego Umowę, zapewnianych przez tego Podwykonawcę. Wykonawca zapewni, by nowy członek personelu spełniał wymagania dla funkcji, na jakiej zastąpił dotychczasowego członka personelu Wykonawcy.  </a:t>
            </a:r>
          </a:p>
          <a:p>
            <a:r>
              <a:rPr lang="pl-PL" sz="2100" dirty="0"/>
              <a:t>W celu uniknięcia wątpliwości, Strony potwierdzają, że Wykonawca ponosi odpowiedzialność za działania Podwykonawców jak za własne działania, niezależnie od podjętych przez Zamawiającego działań sprawdzających wynikających z niniejszej Umowy lub przepisów prawa.</a:t>
            </a:r>
          </a:p>
        </p:txBody>
      </p:sp>
    </p:spTree>
    <p:extLst>
      <p:ext uri="{BB962C8B-B14F-4D97-AF65-F5344CB8AC3E}">
        <p14:creationId xmlns:p14="http://schemas.microsoft.com/office/powerpoint/2010/main" val="198899366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 Bezpłatne usunięcie błędów</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„W przypadku stwierdzenia niezgodności przedmiotu zamówienia z wymaganiami wskazanymi w opisie przedmiotu zamówienia Wykonawca usunie wskazane przez Zamawiającego niezgodności na swój koszt, w terminie XX dni od zawiadomienia.</a:t>
            </a:r>
          </a:p>
          <a:p>
            <a:r>
              <a:rPr lang="pl-PL" sz="2100" dirty="0"/>
              <a:t>Po jednokrotnym bezskutecznym wezwaniu do usunięcia wad i usterek, Zamawiający może zlecić ich usunięcie osobie trzeciej na koszt Wykonawcy. Powyższe dotyczy również nieprawidłowego wykonania napraw”.</a:t>
            </a:r>
          </a:p>
        </p:txBody>
      </p:sp>
    </p:spTree>
    <p:extLst>
      <p:ext uri="{BB962C8B-B14F-4D97-AF65-F5344CB8AC3E}">
        <p14:creationId xmlns:p14="http://schemas.microsoft.com/office/powerpoint/2010/main" val="378235950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a:t>Zmiana systemu operacyjnego dla urządzeń mobilnych w trakcie trwania umowy</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„Jeśli w trakcie trwania umowy wejdzie w życie nowa wersja systemu operacyjnego, Wykonawca zobowiązuje się zapewnić zgodność przedmiotu umowy z nową wersją systemu operacyjnego, przy jednoczesnym zapewnieniu zgodności z załącznikiem do ustawy z dnia 4 kwietnia 2019 r. o dostępności cyfrowej stron internetowych i aplikacji mobilnych podmiotów publicznych (Dz. U. z 2023 r. poz. 82)”.</a:t>
            </a:r>
          </a:p>
        </p:txBody>
      </p:sp>
    </p:spTree>
    <p:extLst>
      <p:ext uri="{BB962C8B-B14F-4D97-AF65-F5344CB8AC3E}">
        <p14:creationId xmlns:p14="http://schemas.microsoft.com/office/powerpoint/2010/main" val="35348275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Kara pieniężna za brak dostępności</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„W przypadku nałożenia na Zamawiającego kary na podstawie art. 19 pkt 5 ustawy z dnia 4 kwietnia 2019 r. o dostępności cyfrowej stron internetowych i aplikacji mobilnych podmiotów publicznych (Dz. U. z 2023 r. poz. 82) z przyczyn leżących po stronie Wykonawcy, Wykonawca zobowiązuje się do zwrócenia Zamawiającemu równowartości kary i wszystkich innych kosztów z tym związanych, do poniesienia których zobowiązany będzie Zamawiający, bez względu na moment nałożenia kary na Zamawiającego i jej uiszczenie przez Zamawiającego”.</a:t>
            </a:r>
          </a:p>
        </p:txBody>
      </p:sp>
    </p:spTree>
    <p:extLst>
      <p:ext uri="{BB962C8B-B14F-4D97-AF65-F5344CB8AC3E}">
        <p14:creationId xmlns:p14="http://schemas.microsoft.com/office/powerpoint/2010/main" val="18445501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Kary umowne </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Standardowym zabezpieczeniem są klauzule dotyczące kar umownych. Przy konstruowaniu takich klauzul należy wziąć pod uwagę stan faktyczny danej sprawy oraz uwzględnić obowiązujące przepisy ustawy PZP dotyczące kar umownych. </a:t>
            </a:r>
          </a:p>
        </p:txBody>
      </p:sp>
    </p:spTree>
    <p:extLst>
      <p:ext uri="{BB962C8B-B14F-4D97-AF65-F5344CB8AC3E}">
        <p14:creationId xmlns:p14="http://schemas.microsoft.com/office/powerpoint/2010/main" val="920789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Konstytucja RP (3/3)</a:t>
            </a:r>
          </a:p>
        </p:txBody>
      </p:sp>
      <p:sp>
        <p:nvSpPr>
          <p:cNvPr id="3" name="Symbol zastępczy zawartości 2"/>
          <p:cNvSpPr>
            <a:spLocks noGrp="1"/>
          </p:cNvSpPr>
          <p:nvPr>
            <p:ph idx="1"/>
          </p:nvPr>
        </p:nvSpPr>
        <p:spPr/>
        <p:txBody>
          <a:bodyPr/>
          <a:lstStyle/>
          <a:p>
            <a:r>
              <a:rPr lang="pl-PL" dirty="0"/>
              <a:t>Wszyscy są wobec prawa równi. Wszyscy mają prawo do równego traktowania przez władze publiczne.</a:t>
            </a:r>
          </a:p>
          <a:p>
            <a:r>
              <a:rPr lang="pl-PL" dirty="0"/>
              <a:t>Nikt nie może być dyskryminowany w życiu politycznym, społecznym lub gospodarczym z jakiejkolwiek przyczyny</a:t>
            </a:r>
          </a:p>
          <a:p>
            <a:r>
              <a:rPr lang="pl-PL" dirty="0"/>
              <a:t>(art. 32 ust. 1 i 2 Konstytucji RP).</a:t>
            </a:r>
          </a:p>
          <a:p>
            <a:endParaRPr lang="pl-PL" dirty="0"/>
          </a:p>
        </p:txBody>
      </p:sp>
    </p:spTree>
    <p:extLst>
      <p:ext uri="{BB962C8B-B14F-4D97-AF65-F5344CB8AC3E}">
        <p14:creationId xmlns:p14="http://schemas.microsoft.com/office/powerpoint/2010/main" val="221652847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Przykładowa kara umowna </a:t>
            </a:r>
          </a:p>
        </p:txBody>
      </p:sp>
      <p:sp>
        <p:nvSpPr>
          <p:cNvPr id="3" name="Symbol zastępczy zawartości 2"/>
          <p:cNvSpPr>
            <a:spLocks noGrp="1"/>
          </p:cNvSpPr>
          <p:nvPr>
            <p:ph idx="1"/>
          </p:nvPr>
        </p:nvSpPr>
        <p:spPr>
          <a:xfrm>
            <a:off x="932330" y="1742381"/>
            <a:ext cx="10560424" cy="4374448"/>
          </a:xfrm>
        </p:spPr>
        <p:txBody>
          <a:bodyPr vert="horz" lIns="91440" tIns="45720" rIns="91440" bIns="45720" rtlCol="0">
            <a:normAutofit/>
          </a:bodyPr>
          <a:lstStyle/>
          <a:p>
            <a:r>
              <a:rPr lang="pl-PL" sz="2100" dirty="0"/>
              <a:t>Z tytułu braku spełnienia wymogu dotyczącego dostępności dla osób z niepełnosprawnościami, określonego w § ... ust. … wykonawca zapłaci Zamawiającemu karę umowną w wysokości… zł (opcjonalnie: ...% wartości wynagrodzenia brutto wymienionego w § … umowy) za każdy przypadek naruszenia. </a:t>
            </a:r>
          </a:p>
        </p:txBody>
      </p:sp>
    </p:spTree>
    <p:extLst>
      <p:ext uri="{BB962C8B-B14F-4D97-AF65-F5344CB8AC3E}">
        <p14:creationId xmlns:p14="http://schemas.microsoft.com/office/powerpoint/2010/main" val="93494076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Pytania?</a:t>
            </a:r>
          </a:p>
        </p:txBody>
      </p:sp>
    </p:spTree>
    <p:extLst>
      <p:ext uri="{BB962C8B-B14F-4D97-AF65-F5344CB8AC3E}">
        <p14:creationId xmlns:p14="http://schemas.microsoft.com/office/powerpoint/2010/main" val="40550494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Dziękuję za uwagę</a:t>
            </a:r>
          </a:p>
        </p:txBody>
      </p:sp>
      <p:sp>
        <p:nvSpPr>
          <p:cNvPr id="3" name="pole tekstowe 2"/>
          <p:cNvSpPr txBox="1"/>
          <p:nvPr/>
        </p:nvSpPr>
        <p:spPr>
          <a:xfrm>
            <a:off x="831850" y="4436198"/>
            <a:ext cx="10317057" cy="1546577"/>
          </a:xfrm>
          <a:prstGeom prst="rect">
            <a:avLst/>
          </a:prstGeom>
          <a:noFill/>
        </p:spPr>
        <p:txBody>
          <a:bodyPr wrap="square" rtlCol="0">
            <a:spAutoFit/>
          </a:bodyPr>
          <a:lstStyle/>
          <a:p>
            <a:pPr>
              <a:lnSpc>
                <a:spcPct val="150000"/>
              </a:lnSpc>
            </a:pP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Zapraszam na naszą stronę </a:t>
            </a: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hlinkClick r:id="rId2"/>
              </a:rPr>
              <a:t>https://www.gov.pl/dostepnosc-cyfrowa</a:t>
            </a: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 </a:t>
            </a:r>
            <a:b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b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i do kontaktu </a:t>
            </a:r>
            <a:r>
              <a:rPr lang="pl-PL" sz="2100" dirty="0" smtClean="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hlinkClick r:id="rId3"/>
              </a:rPr>
              <a:t>dostepnosc.cyfrowa@cyfra.gov.pl</a:t>
            </a: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  </a:t>
            </a:r>
          </a:p>
          <a:p>
            <a:pPr>
              <a:lnSpc>
                <a:spcPct val="150000"/>
              </a:lnSpc>
            </a:pPr>
            <a:r>
              <a:rPr lang="pl-PL" sz="2100" dirty="0">
                <a:solidFill>
                  <a:schemeClr val="tx1">
                    <a:lumMod val="75000"/>
                    <a:lumOff val="25000"/>
                  </a:schemeClr>
                </a:solidFill>
                <a:latin typeface="Lato" panose="020F0502020204030203" pitchFamily="34" charset="-18"/>
                <a:ea typeface="Open Sans" panose="020B0606030504020204" pitchFamily="34" charset="0"/>
                <a:cs typeface="Open Sans" panose="020B0606030504020204" pitchFamily="34" charset="0"/>
              </a:rPr>
              <a:t> </a:t>
            </a:r>
          </a:p>
        </p:txBody>
      </p:sp>
    </p:spTree>
    <p:extLst>
      <p:ext uri="{BB962C8B-B14F-4D97-AF65-F5344CB8AC3E}">
        <p14:creationId xmlns:p14="http://schemas.microsoft.com/office/powerpoint/2010/main" val="3721466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vert="horz" lIns="91440" tIns="45720" rIns="91440" bIns="45720" rtlCol="0" anchor="t">
            <a:normAutofit/>
          </a:bodyPr>
          <a:lstStyle/>
          <a:p>
            <a:r>
              <a:rPr lang="pl-PL" dirty="0"/>
              <a:t>Regulacje prawne </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Zgodnie z art. 100 ust. 1 PZP w przypadku zamówień przeznaczonych do użytku osób fizycznych, w tym pracowników zamawiającego, opis przedmiotu zamówienia sporządza się, z uwzględnieniem wymagań w zakresie dostępności dla osób niepełnosprawnych oraz projektowania z przeznaczeniem dla wszystkich użytkowników, chyba że nie jest to uzasadnione charakterem przedmiotu zamówienia. </a:t>
            </a:r>
          </a:p>
          <a:p>
            <a:r>
              <a:rPr lang="pl-PL" sz="2100" dirty="0"/>
              <a:t>Jeżeli wymagania, o których mowa w ust. 1, wynikają z aktu prawa Unii Europejskiej, przedmiot zamówienia, w zakresie wymagań dotyczących dostępności dla osób niepełnosprawnych oraz projektowania z przeznaczeniem dla wszystkich użytkowników, opisuje się przez odesłanie do tego aktu (art. 100 ust. 2 PZP).</a:t>
            </a:r>
          </a:p>
        </p:txBody>
      </p:sp>
    </p:spTree>
    <p:extLst>
      <p:ext uri="{BB962C8B-B14F-4D97-AF65-F5344CB8AC3E}">
        <p14:creationId xmlns:p14="http://schemas.microsoft.com/office/powerpoint/2010/main" val="3873144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vert="horz" lIns="91440" tIns="45720" rIns="91440" bIns="45720" rtlCol="0" anchor="t">
            <a:normAutofit/>
          </a:bodyPr>
          <a:lstStyle/>
          <a:p>
            <a:r>
              <a:rPr lang="pl-PL" dirty="0"/>
              <a:t>PZP</a:t>
            </a:r>
          </a:p>
        </p:txBody>
      </p:sp>
      <p:sp>
        <p:nvSpPr>
          <p:cNvPr id="3" name="Symbol zastępczy zawartości 2"/>
          <p:cNvSpPr>
            <a:spLocks noGrp="1"/>
          </p:cNvSpPr>
          <p:nvPr>
            <p:ph idx="1"/>
          </p:nvPr>
        </p:nvSpPr>
        <p:spPr/>
        <p:txBody>
          <a:bodyPr vert="horz" lIns="91440" tIns="45720" rIns="91440" bIns="45720" rtlCol="0">
            <a:normAutofit/>
          </a:bodyPr>
          <a:lstStyle/>
          <a:p>
            <a:r>
              <a:rPr lang="pl-PL" sz="2100" dirty="0"/>
              <a:t>Adresatem obowiązku wynikającego z art. 100 PZP są zamawiający publiczni. Gdyby nałożone na podmioty publiczne obowiązki realizowały na podstawie umowy inne podmioty, podmioty publiczne muszą zapewnić, aby uwzględniły one w swoich działaniach określone wymagania z tym związane. </a:t>
            </a:r>
          </a:p>
          <a:p>
            <a:r>
              <a:rPr lang="pl-PL" sz="2100" dirty="0"/>
              <a:t>Celem art. 100 PZP  jest zobowiązanie zamawiającego zamawiających publicznych do podejmowania działań nie tylko wobec osób niepełnosprawnych, legitymujących się odpowiednim orzeczeniem o niepełnosprawności, lecz także innych grup, jak np. osób starszych, o ograniczonej sprawności fizycznej lub psychicznej, osób o nietypowym wzroście, osób z częściową niepełnosprawnością fizyczną lub osób, których sprawność jest ograniczona czasowo z uwagi na okoliczności, w jakich się znajdują (np. bagaż, wózek itp.). </a:t>
            </a:r>
          </a:p>
        </p:txBody>
      </p:sp>
    </p:spTree>
    <p:extLst>
      <p:ext uri="{BB962C8B-B14F-4D97-AF65-F5344CB8AC3E}">
        <p14:creationId xmlns:p14="http://schemas.microsoft.com/office/powerpoint/2010/main" val="3031063965"/>
      </p:ext>
    </p:extLst>
  </p:cSld>
  <p:clrMapOvr>
    <a:masterClrMapping/>
  </p:clrMapOvr>
</p:sld>
</file>

<file path=ppt/theme/theme1.xml><?xml version="1.0" encoding="utf-8"?>
<a:theme xmlns:a="http://schemas.openxmlformats.org/drawingml/2006/main" name="Office Theme">
  <a:themeElements>
    <a:clrScheme name="Motyw pakietu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Niestandardowy 1">
      <a:majorFont>
        <a:latin typeface="Calibri Light"/>
        <a:ea typeface=""/>
        <a:cs typeface=""/>
      </a:majorFont>
      <a:minorFont>
        <a:latin typeface="Calibri"/>
        <a:ea typeface=""/>
        <a:cs typeface=""/>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Projekt niestandardowy">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21925</TotalTime>
  <Words>5111</Words>
  <Application>Microsoft Office PowerPoint</Application>
  <PresentationFormat>Panoramiczny</PresentationFormat>
  <Paragraphs>263</Paragraphs>
  <Slides>72</Slides>
  <Notes>2</Notes>
  <HiddenSlides>0</HiddenSlides>
  <MMClips>0</MMClips>
  <ScaleCrop>false</ScaleCrop>
  <HeadingPairs>
    <vt:vector size="6" baseType="variant">
      <vt:variant>
        <vt:lpstr>Używane czcionki</vt:lpstr>
      </vt:variant>
      <vt:variant>
        <vt:i4>7</vt:i4>
      </vt:variant>
      <vt:variant>
        <vt:lpstr>Motyw</vt:lpstr>
      </vt:variant>
      <vt:variant>
        <vt:i4>2</vt:i4>
      </vt:variant>
      <vt:variant>
        <vt:lpstr>Tytuły slajdów</vt:lpstr>
      </vt:variant>
      <vt:variant>
        <vt:i4>72</vt:i4>
      </vt:variant>
    </vt:vector>
  </HeadingPairs>
  <TitlesOfParts>
    <vt:vector size="81" baseType="lpstr">
      <vt:lpstr>Arial</vt:lpstr>
      <vt:lpstr>Calibri</vt:lpstr>
      <vt:lpstr>Calibri Light</vt:lpstr>
      <vt:lpstr>Lato</vt:lpstr>
      <vt:lpstr>Lato Black</vt:lpstr>
      <vt:lpstr>Open Sans</vt:lpstr>
      <vt:lpstr>Open Sans Semibold</vt:lpstr>
      <vt:lpstr>Office Theme</vt:lpstr>
      <vt:lpstr>Projekt niestandardowy</vt:lpstr>
      <vt:lpstr>DOSTĘPNOŚĆ CYFROWA  W ZAMÓWIENIACH PUBLICZNYCH, UMOWACH I WE WSPÓŁPRACY  Z PODWYKONAWCAMI</vt:lpstr>
      <vt:lpstr>Zakres wykładu</vt:lpstr>
      <vt:lpstr>Przegląd regulacji prawnych  </vt:lpstr>
      <vt:lpstr>Regulacje prawne</vt:lpstr>
      <vt:lpstr>Konstytucja RP (1/3)</vt:lpstr>
      <vt:lpstr>Konstytucja RP (2/3)</vt:lpstr>
      <vt:lpstr>Konstytucja RP (3/3)</vt:lpstr>
      <vt:lpstr>Regulacje prawne </vt:lpstr>
      <vt:lpstr>PZP</vt:lpstr>
      <vt:lpstr>UZD (1/2)</vt:lpstr>
      <vt:lpstr>UZD (2/2)</vt:lpstr>
      <vt:lpstr>UDC </vt:lpstr>
      <vt:lpstr>UJM</vt:lpstr>
      <vt:lpstr>UFP (1/2)</vt:lpstr>
      <vt:lpstr>UFP (2/2)</vt:lpstr>
      <vt:lpstr>Charakter prawny wytycznych MFiPR</vt:lpstr>
      <vt:lpstr>Wytyczne dotyczące kwalifikowalności wydatków na lata 2021-2027 (1/2)</vt:lpstr>
      <vt:lpstr>Wytyczne dotyczące kwalifikowalności wydatków na lata 2021-2027 (2/2)</vt:lpstr>
      <vt:lpstr>Wytyczne dotyczące realizacji zasad równościowych w ramach funduszy unijnych na lata 2021-2027 (1/2)</vt:lpstr>
      <vt:lpstr>Wytyczne dotyczące realizacji zasad równościowych w ramach funduszy unijnych na lata 2021-2027 (2/2)</vt:lpstr>
      <vt:lpstr>Załącznik nr 2. Standardy dostępności dla polityki spójności 2021-2027</vt:lpstr>
      <vt:lpstr>Konsekwencje naruszenia zasad dotyczących dostępności cyfrowej</vt:lpstr>
      <vt:lpstr>Podsumowanie (1/3)</vt:lpstr>
      <vt:lpstr>Podsumowanie (2/3) </vt:lpstr>
      <vt:lpstr>Podsumowanie (3/3)</vt:lpstr>
      <vt:lpstr>Opis przedmiotu zamówienia</vt:lpstr>
      <vt:lpstr>Sposób sformułowania OPZ (1/2)</vt:lpstr>
      <vt:lpstr>Sposób sformułowania OPZ (2/2) </vt:lpstr>
      <vt:lpstr>Treść OPZ (1/2)  </vt:lpstr>
      <vt:lpstr>Postanowienia dokumentacji przetargowej dotyczące potencjału zawodowego wykonawcy  </vt:lpstr>
      <vt:lpstr>Treść OPZ (2/2)</vt:lpstr>
      <vt:lpstr>Strona internetowa</vt:lpstr>
      <vt:lpstr>Aplikacja mobilna</vt:lpstr>
      <vt:lpstr>Strona internetowa / aplikacja mobilna </vt:lpstr>
      <vt:lpstr>Strona internetowa / aplikacja mobilna — z deklaracją dostępności</vt:lpstr>
      <vt:lpstr>Strona internetowa podmiotu publicznego, która nie zawiera multimediów</vt:lpstr>
      <vt:lpstr>Elementy stron internetowych / aplikacji mobilnych</vt:lpstr>
      <vt:lpstr>Dodatkowe wymagania, jeśli przedmiot zamówienia jest realizowany z funduszy unijnych</vt:lpstr>
      <vt:lpstr>Przykładowy warunek udziału w postępowaniu w zakresie potencjału zawodowego wykonawcy przy zamawianiu stron internetowych</vt:lpstr>
      <vt:lpstr>Najczęstsze błędy przy opisie przedmiotu zamówienia</vt:lpstr>
      <vt:lpstr>Umowy dotyczące dostępności cyfrowej </vt:lpstr>
      <vt:lpstr>Przykłady umów powiązanych z dostępnością cyfrową </vt:lpstr>
      <vt:lpstr>Postanowienia umowy, które dotyczą dostępności cyfrowej </vt:lpstr>
      <vt:lpstr>Cechy dobrej umowy </vt:lpstr>
      <vt:lpstr>Najważniejsze postanowienia umowne </vt:lpstr>
      <vt:lpstr>Wykładnia umów</vt:lpstr>
      <vt:lpstr>Wykładnia umowy</vt:lpstr>
      <vt:lpstr>Wątpliwości interpretacyjne — wykładnia umowy </vt:lpstr>
      <vt:lpstr>Kwestie formalno-redakcyjne 1/5</vt:lpstr>
      <vt:lpstr>Kwestie formalno-redakcyjne 2/5</vt:lpstr>
      <vt:lpstr>Kwestie formalno-redakcyjne 3/5</vt:lpstr>
      <vt:lpstr>Kwestie formalno-redakcyjne 4/5</vt:lpstr>
      <vt:lpstr>Kwestie formalno-redakcyjne 5/5 </vt:lpstr>
      <vt:lpstr>Kontrola wykonawcy</vt:lpstr>
      <vt:lpstr>Kontrola wykonawcy — projekty UE (1/2) </vt:lpstr>
      <vt:lpstr>Kontrola wykonawcy — projekty UE (2/2) </vt:lpstr>
      <vt:lpstr>Obowiązki informacyjne </vt:lpstr>
      <vt:lpstr>Transfer know-how</vt:lpstr>
      <vt:lpstr>Weryfikacja przedmiotu umowy</vt:lpstr>
      <vt:lpstr>Personel kluczowy (1/2)</vt:lpstr>
      <vt:lpstr>Personel kluczowy (2/2)</vt:lpstr>
      <vt:lpstr>Zmiany w zespole wykonawcy (1/3)</vt:lpstr>
      <vt:lpstr>Zmiany w zespole wykonawcy (2/3)</vt:lpstr>
      <vt:lpstr>Zmiany w zespole wykonawcy (3/3)</vt:lpstr>
      <vt:lpstr>Podwykonawcy</vt:lpstr>
      <vt:lpstr> Bezpłatne usunięcie błędów</vt:lpstr>
      <vt:lpstr>Zmiana systemu operacyjnego dla urządzeń mobilnych w trakcie trwania umowy</vt:lpstr>
      <vt:lpstr>Kara pieniężna za brak dostępności</vt:lpstr>
      <vt:lpstr>Kary umowne </vt:lpstr>
      <vt:lpstr>Przykładowa kara umowna </vt:lpstr>
      <vt:lpstr>Pytania?</vt:lpstr>
      <vt:lpstr>Dziękuję za uwagę</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Zamówienia publiczne i umowy związane z dostępnością cyfrową</dc:title>
  <dc:creator>Filipiak Maciej</dc:creator>
  <cp:lastModifiedBy>Dębska Anna</cp:lastModifiedBy>
  <cp:revision>667</cp:revision>
  <dcterms:created xsi:type="dcterms:W3CDTF">2018-01-11T08:55:36Z</dcterms:created>
  <dcterms:modified xsi:type="dcterms:W3CDTF">2023-10-18T12:48:17Z</dcterms:modified>
</cp:coreProperties>
</file>