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2" r:id="rId5"/>
    <p:sldId id="278" r:id="rId6"/>
    <p:sldId id="293" r:id="rId7"/>
    <p:sldId id="294" r:id="rId8"/>
    <p:sldId id="265" r:id="rId9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BI" id="{1C0E0556-707B-402C-89B2-18709031A7AC}">
          <p14:sldIdLst>
            <p14:sldId id="262"/>
            <p14:sldId id="278"/>
            <p14:sldId id="293"/>
            <p14:sldId id="29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00"/>
    <a:srgbClr val="EDF2F5"/>
    <a:srgbClr val="D3DCE3"/>
    <a:srgbClr val="DEE3E5"/>
    <a:srgbClr val="00A9E0"/>
    <a:srgbClr val="1D9BF0"/>
    <a:srgbClr val="0077B7"/>
    <a:srgbClr val="0F90F3"/>
    <a:srgbClr val="DF983E"/>
    <a:srgbClr val="C42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94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/>
              <a:t>Niniejszy szablon zawiera </a:t>
            </a:r>
            <a:r>
              <a:rPr lang="pl-PL" sz="1600" b="1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Każdy układ posiada odpowiednie „ramki” (</a:t>
            </a:r>
            <a:r>
              <a:rPr lang="pl-PL" sz="1600" err="1"/>
              <a:t>placeholder’y</a:t>
            </a:r>
            <a:r>
              <a:rPr lang="pl-PL" sz="1600"/>
              <a:t>) </a:t>
            </a:r>
            <a:br>
              <a:rPr lang="pl-PL" sz="1600"/>
            </a:br>
            <a:r>
              <a:rPr lang="pl-PL" sz="1600"/>
              <a:t>na </a:t>
            </a:r>
            <a:r>
              <a:rPr lang="pl-PL" sz="1600" err="1"/>
              <a:t>content</a:t>
            </a:r>
            <a:r>
              <a:rPr lang="pl-PL" sz="1600"/>
              <a:t> oraz linie pomocnicze (prowadnice), wyznaczające obszary do umieszczania </a:t>
            </a:r>
            <a:r>
              <a:rPr lang="pl-PL" sz="1600" err="1"/>
              <a:t>contentu</a:t>
            </a:r>
            <a:r>
              <a:rPr lang="pl-PL" sz="160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Prowadnice włączamy klikając prawym przyciskiem myszy </a:t>
            </a:r>
            <a:br>
              <a:rPr lang="pl-PL" sz="1600"/>
            </a:br>
            <a:r>
              <a:rPr lang="pl-PL" sz="160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/>
              <a:t>Kliknij w ikonę </a:t>
            </a:r>
            <a:br>
              <a:rPr lang="pl-PL"/>
            </a:br>
            <a:r>
              <a:rPr lang="pl-PL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Zmienianie wielkości czcionki w tekście podstawowym </a:t>
            </a:r>
            <a:br>
              <a:rPr lang="pl-PL" sz="1400"/>
            </a:br>
            <a:r>
              <a:rPr lang="pl-PL" sz="140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Przesuwanie </a:t>
            </a:r>
            <a:r>
              <a:rPr lang="pl-PL" sz="1400" err="1"/>
              <a:t>placeholderów</a:t>
            </a:r>
            <a:r>
              <a:rPr lang="pl-PL" sz="1400"/>
              <a:t>, ale tylko w ramach wyznaczonych prowadnicami linii (zachowujemy marginesy i odstępy!), </a:t>
            </a:r>
            <a:br>
              <a:rPr lang="pl-PL" sz="1400"/>
            </a:br>
            <a:r>
              <a:rPr lang="pl-PL" sz="1400"/>
              <a:t>np. zamiast dwóch kolumn zrobić jedną szeroką, </a:t>
            </a:r>
            <a:br>
              <a:rPr lang="pl-PL" sz="1400"/>
            </a:br>
            <a:r>
              <a:rPr lang="pl-PL" sz="140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jak najmniejszej ilości treści pisanej </a:t>
            </a:r>
            <a:br>
              <a:rPr lang="pl-PL" sz="1400"/>
            </a:br>
            <a:r>
              <a:rPr lang="pl-PL" sz="1400"/>
              <a:t>i stosowanie </a:t>
            </a:r>
            <a:r>
              <a:rPr lang="pl-PL" sz="1400" err="1"/>
              <a:t>bullet</a:t>
            </a:r>
            <a:r>
              <a:rPr lang="pl-PL" sz="1400"/>
              <a:t> </a:t>
            </a:r>
            <a:r>
              <a:rPr lang="pl-PL" sz="1400" err="1"/>
              <a:t>pointów</a:t>
            </a:r>
            <a:r>
              <a:rPr lang="pl-PL" sz="140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nie tylko zdjęć ale i ikon. </a:t>
            </a:r>
            <a:endParaRPr lang="pl-PL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pPr lvl="0" algn="ctr"/>
            <a:endParaRPr lang="en-US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99" y="2537447"/>
            <a:ext cx="9263351" cy="3808645"/>
          </a:xfrm>
        </p:spPr>
        <p:txBody>
          <a:bodyPr/>
          <a:lstStyle/>
          <a:p>
            <a:r>
              <a:rPr lang="pl-PL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Sprawozdanie z realizacji zadań</a:t>
            </a:r>
            <a:br>
              <a:rPr lang="pl-PL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pl-PL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Zespołu zadaniowego do spraw realizacji</a:t>
            </a:r>
            <a:br>
              <a:rPr lang="pl-PL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pl-PL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„Polityki dla rozwoju sztucznej inteligencji w Polsce od roku 2020” za rok 2023</a:t>
            </a:r>
            <a:endParaRPr lang="pl-PL" sz="4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2672B13-2918-9783-3E04-74B6C73819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/>
              <a:t>Departament Badań i Innowacji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F7776F1-1933-D8D2-5C82-16C5F3F71BFB}"/>
              </a:ext>
            </a:extLst>
          </p:cNvPr>
          <p:cNvSpPr txBox="1"/>
          <p:nvPr/>
        </p:nvSpPr>
        <p:spPr>
          <a:xfrm>
            <a:off x="688151" y="4453000"/>
            <a:ext cx="600181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Komitet Rady Ministrów ds.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ADCF223-7B63-1E07-08B3-11BE2A1F9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2" y="-200416"/>
            <a:ext cx="12657333" cy="1122631"/>
          </a:xfrm>
        </p:spPr>
        <p:txBody>
          <a:bodyPr anchor="b">
            <a:normAutofit/>
          </a:bodyPr>
          <a:lstStyle/>
          <a:p>
            <a:r>
              <a:rPr lang="pl-PL" sz="3200" dirty="0"/>
              <a:t>Zadania Zespołu zadaniowego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C4C7483-7CA3-255C-F0A0-CF08ECBAF2F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086338"/>
            <a:ext cx="12657333" cy="6425495"/>
          </a:xfrm>
        </p:spPr>
        <p:txBody>
          <a:bodyPr vert="horz" lIns="0" tIns="0" rIns="0" bIns="0" rtlCol="0" anchor="t">
            <a:normAutofit/>
          </a:bodyPr>
          <a:lstStyle/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Opiniowanie planów wykonawczych corocznie przedstawianych ministrowi właściwemu do spraw informatyzacji, na mocy Polityki AI, przez każdego z ministrów;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pl-PL" sz="2400" b="1" dirty="0">
                <a:solidFill>
                  <a:srgbClr val="000000"/>
                </a:solidFill>
                <a:ea typeface="Aptos" panose="020B0004020202020204" pitchFamily="34" charset="0"/>
              </a:rPr>
              <a:t>Przedstawianie Komitetowi Rady Ministrów do spraw Cyfryzacji projektu informacji o realizacji działań w ramach Polityki AI za dany rok;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Prowadzenie bieżącego monitoringu i ewaluacji prac wdrożeniowych Polityki AI;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Przygotowywanie propozycji rekomendacji dla Komitetu Rady Ministrów do spraw Cyfryzacji dotyczących rozwoju ekosystemu sztucznej inteligencji w Polsce;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Przygotowywanie opinii dla podmiotów zaangażowanych w realizację Polityki AI.</a:t>
            </a:r>
          </a:p>
        </p:txBody>
      </p:sp>
    </p:spTree>
    <p:extLst>
      <p:ext uri="{BB962C8B-B14F-4D97-AF65-F5344CB8AC3E}">
        <p14:creationId xmlns:p14="http://schemas.microsoft.com/office/powerpoint/2010/main" val="43837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ADCF223-7B63-1E07-08B3-11BE2A1F9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2" y="-200416"/>
            <a:ext cx="12657333" cy="1122631"/>
          </a:xfrm>
        </p:spPr>
        <p:txBody>
          <a:bodyPr anchor="b">
            <a:normAutofit/>
          </a:bodyPr>
          <a:lstStyle/>
          <a:p>
            <a:r>
              <a:rPr lang="pl-PL" sz="3200" dirty="0"/>
              <a:t>Działania Zespołu zadaniowego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C4C7483-7CA3-255C-F0A0-CF08ECBAF2F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086338"/>
            <a:ext cx="12657333" cy="6425495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pl-PL" sz="2400" b="1" dirty="0">
                <a:solidFill>
                  <a:srgbClr val="000000"/>
                </a:solidFill>
                <a:ea typeface="Aptos" panose="020B0004020202020204" pitchFamily="34" charset="0"/>
              </a:rPr>
              <a:t>22 listopada 2023 roku zostało zorganizowane posiedzenie Zespołu Zadaniowego </a:t>
            </a: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ds. wdrożenia Polityki AI, na którym: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Omówiono </a:t>
            </a:r>
            <a:r>
              <a:rPr lang="pl-PL" sz="2400" b="1" dirty="0">
                <a:solidFill>
                  <a:srgbClr val="000000"/>
                </a:solidFill>
                <a:ea typeface="Aptos" panose="020B0004020202020204" pitchFamily="34" charset="0"/>
              </a:rPr>
              <a:t>międzynarodowy ekosystem rozwoju sztucznej inteligencji</a:t>
            </a: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, w tym sytuację na świecie dotyczącą regulacji prawnych AI, takich jak AI </a:t>
            </a:r>
            <a:r>
              <a:rPr lang="pl-PL" sz="2400" dirty="0" err="1">
                <a:solidFill>
                  <a:srgbClr val="000000"/>
                </a:solidFill>
                <a:ea typeface="Aptos" panose="020B0004020202020204" pitchFamily="34" charset="0"/>
              </a:rPr>
              <a:t>Act</a:t>
            </a: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;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Dyskutowano nt. </a:t>
            </a:r>
            <a:r>
              <a:rPr lang="pl-PL" sz="2400" b="1" dirty="0">
                <a:solidFill>
                  <a:srgbClr val="000000"/>
                </a:solidFill>
                <a:ea typeface="Aptos" panose="020B0004020202020204" pitchFamily="34" charset="0"/>
              </a:rPr>
              <a:t>stanu wdrożenia Polityki AI</a:t>
            </a: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: większość urzędów </a:t>
            </a:r>
            <a:r>
              <a:rPr lang="pl-PL" sz="2400" b="1" dirty="0">
                <a:solidFill>
                  <a:srgbClr val="000000"/>
                </a:solidFill>
                <a:ea typeface="Aptos" panose="020B0004020202020204" pitchFamily="34" charset="0"/>
              </a:rPr>
              <a:t>zreferowało bieżące działania w zakresie wdrażania rozwiązań związanych ze sztuczną inteligencją</a:t>
            </a: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 w swoich resortach.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Wstępnie ustalono, że przed kolejnym posiedzeniem Zespołu </a:t>
            </a:r>
            <a:r>
              <a:rPr lang="pl-PL" sz="2400" b="1" dirty="0">
                <a:solidFill>
                  <a:srgbClr val="000000"/>
                </a:solidFill>
                <a:ea typeface="Aptos" panose="020B0004020202020204" pitchFamily="34" charset="0"/>
              </a:rPr>
              <a:t>pracownicy Departamentu Innowacji i Technologii założą platformę do wymiany pomysłów </a:t>
            </a: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wśród członków Zespołu Zadaniowego. Formuła zostanie ustalona w trybie roboczym.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endParaRPr lang="pl-PL" sz="2400" dirty="0">
              <a:solidFill>
                <a:srgbClr val="000000"/>
              </a:solidFill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30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ADCF223-7B63-1E07-08B3-11BE2A1F9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2" y="-200416"/>
            <a:ext cx="12657333" cy="1122631"/>
          </a:xfrm>
        </p:spPr>
        <p:txBody>
          <a:bodyPr anchor="b">
            <a:normAutofit/>
          </a:bodyPr>
          <a:lstStyle/>
          <a:p>
            <a:r>
              <a:rPr lang="pl-PL" sz="3200" dirty="0"/>
              <a:t>Zmiany Zespołu zadaniowego w 2024 roku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C4C7483-7CA3-255C-F0A0-CF08ECBAF2F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086338"/>
            <a:ext cx="12657333" cy="6425495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pl-PL" sz="2400" dirty="0">
                <a:solidFill>
                  <a:srgbClr val="000000"/>
                </a:solidFill>
                <a:ea typeface="Aptos" panose="020B0004020202020204" pitchFamily="34" charset="0"/>
              </a:rPr>
              <a:t>Decyzja nr 3/2024 Przewodniczącego Komitetu Rady Ministrów do spraw Cyfryzacji z 2 maja 2024 r. zmieniająca decyzję w sprawie utworzenia Zespołu zadaniowego do spraw realizacji „Polityki dla rozwoju sztucznej inteligencji w Polsce od roku 2020”:</a:t>
            </a:r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endParaRPr lang="pl-PL" sz="2400" dirty="0">
              <a:solidFill>
                <a:srgbClr val="000000"/>
              </a:solidFill>
              <a:ea typeface="Aptos" panose="020B00040202020202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pl-PL" sz="2400" dirty="0"/>
              <a:t>Zastępca Kierownika Zespołu – dyrektor Departamentu Badań i Innowacji w Ministerstwie Cyfryzacji;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pl-PL" sz="2400" dirty="0">
              <a:solidFill>
                <a:srgbClr val="000000"/>
              </a:solidFill>
              <a:ea typeface="Aptos" panose="020B00040202020202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pl-PL" sz="2400" dirty="0"/>
              <a:t>Kierownik Zespołu przedkłada Komitetowi Rady Ministrów do spraw Cyfryzacji:</a:t>
            </a:r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pl-PL" sz="2400" dirty="0"/>
              <a:t>	1) sprawozdanie okresowe z realizacji zadań Zespołu raz w roku, w terminie </a:t>
            </a:r>
            <a:r>
              <a:rPr lang="pl-PL" sz="2400" b="1" dirty="0"/>
              <a:t>do 	dnia 31 marca roku </a:t>
            </a:r>
            <a:r>
              <a:rPr lang="pl-PL" sz="2400" dirty="0"/>
              <a:t>następującego po roku, którego dotyczy sprawozdanie;</a:t>
            </a:r>
            <a:endParaRPr lang="pl-PL" sz="2400" dirty="0">
              <a:solidFill>
                <a:srgbClr val="000000"/>
              </a:solidFill>
              <a:ea typeface="Aptos" panose="020B00040202020202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pl-PL" sz="2400" dirty="0">
              <a:solidFill>
                <a:srgbClr val="000000"/>
              </a:solidFill>
              <a:ea typeface="Aptos" panose="020B0004020202020204" pitchFamily="34" charset="0"/>
            </a:endParaRPr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endParaRPr lang="pl-PL" sz="2400" dirty="0">
              <a:solidFill>
                <a:srgbClr val="000000"/>
              </a:solidFill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42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99" y="1948723"/>
            <a:ext cx="7592690" cy="4136333"/>
          </a:xfrm>
        </p:spPr>
        <p:txBody>
          <a:bodyPr/>
          <a:lstStyle/>
          <a:p>
            <a:r>
              <a:rPr lang="pl-PL"/>
              <a:t>Dziękujemy za uwagę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4FCEF9CC-9638-B7E2-144B-82A2479F81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081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MC.pptx" id="{1137775F-21C7-47BE-9B32-74E10567DBDC}" vid="{4BD43E3C-6375-43FD-8EDE-93A95424EB1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76cc68-f091-4a7f-ad9e-67747a5f64ff" xsi:nil="true"/>
    <lcf76f155ced4ddcb4097134ff3c332f xmlns="a9a9e3d6-963b-4985-a8a7-a3d2f87a534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4" ma:contentTypeDescription="Utwórz nowy dokument." ma:contentTypeScope="" ma:versionID="96eaf2b4c5e6d4990fa16c3c8a297f38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6e80fa3bced7251babfa21a4337f428a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Tagi obrazów" ma:readOnly="false" ma:fieldId="{5cf76f15-5ced-4ddc-b409-7134ff3c332f}" ma:taxonomyMulti="true" ma:sspId="88746b49-d001-4972-b357-55943193df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d207e83-dd0a-475e-bb49-70d1fbf8467b}" ma:internalName="TaxCatchAll" ma:showField="CatchAllData" ma:web="d176cc68-f091-4a7f-ad9e-67747a5f64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34B8E7-9436-4627-AEF3-30F96BE68E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907DFA-C069-4AA8-9D9C-1DA3711BDFCF}">
  <ds:schemaRefs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a9a9e3d6-963b-4985-a8a7-a3d2f87a534a"/>
    <ds:schemaRef ds:uri="http://purl.org/dc/elements/1.1/"/>
    <ds:schemaRef ds:uri="http://schemas.microsoft.com/office/2006/metadata/properties"/>
    <ds:schemaRef ds:uri="http://schemas.microsoft.com/office/infopath/2007/PartnerControls"/>
    <ds:schemaRef ds:uri="d176cc68-f091-4a7f-ad9e-67747a5f64ff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7F254FA-2813-4032-A91D-D334B29D2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MC_SzablonPrezentacji_2023</Template>
  <TotalTime>71</TotalTime>
  <Words>315</Words>
  <Application>Microsoft Office PowerPoint</Application>
  <PresentationFormat>Niestandardowy</PresentationFormat>
  <Paragraphs>22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Century Gothic</vt:lpstr>
      <vt:lpstr>Wingdings</vt:lpstr>
      <vt:lpstr>MC</vt:lpstr>
      <vt:lpstr>Sprawozdanie z realizacji zadań Zespołu zadaniowego do spraw realizacji „Polityki dla rozwoju sztucznej inteligencji w Polsce od roku 2020” za rok 2023</vt:lpstr>
      <vt:lpstr>Zadania Zespołu zadaniowego</vt:lpstr>
      <vt:lpstr>Działania Zespołu zadaniowego</vt:lpstr>
      <vt:lpstr>Zmiany Zespołu zadaniowego w 2024 roku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Kościerzyńska Karolina</dc:creator>
  <cp:lastModifiedBy>Krzypkowska Pamela</cp:lastModifiedBy>
  <cp:revision>57</cp:revision>
  <dcterms:created xsi:type="dcterms:W3CDTF">2024-05-31T12:07:39Z</dcterms:created>
  <dcterms:modified xsi:type="dcterms:W3CDTF">2024-10-13T18:30:52Z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  <property fmtid="{D5CDD505-2E9C-101B-9397-08002B2CF9AE}" pid="3" name="MediaServiceImageTags">
    <vt:lpwstr/>
  </property>
</Properties>
</file>