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>
        <p:scale>
          <a:sx n="75" d="100"/>
          <a:sy n="75" d="100"/>
        </p:scale>
        <p:origin x="54" y="66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02.04.2025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02.04.2025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02.04.2025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02.04.2025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sv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svg"/><Relationship Id="rId41" Type="http://schemas.openxmlformats.org/officeDocument/2006/relationships/image" Target="../media/image6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40" Type="http://schemas.openxmlformats.org/officeDocument/2006/relationships/image" Target="../media/image61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52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43" Type="http://schemas.openxmlformats.org/officeDocument/2006/relationships/image" Target="../media/image6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347789"/>
            <a:ext cx="7920115" cy="136815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„</a:t>
            </a:r>
            <a:r>
              <a:rPr lang="pl-PL" sz="3600" dirty="0" err="1"/>
              <a:t>Cyberbezpieczeństwo</a:t>
            </a:r>
            <a:r>
              <a:rPr lang="pl-PL" sz="3600" dirty="0"/>
              <a:t> </a:t>
            </a:r>
            <a:br>
              <a:rPr lang="pl-PL" sz="3600" dirty="0"/>
            </a:br>
            <a:r>
              <a:rPr lang="pl-PL" sz="3600" dirty="0"/>
              <a:t>w zamówieniach publicznych”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5292004"/>
            <a:ext cx="7920037" cy="649789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solidFill>
                  <a:srgbClr val="FFC000"/>
                </a:solidFill>
              </a:rPr>
              <a:t>Warszawa, 3 kwietnia 2025 r.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02.04.2025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40675E-399C-7584-7999-458B1744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wymagania postawić?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9AD9A5-0432-2693-474D-5A374C3D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Wymóg posiadania certyfikowanego SZBI wg. Normy PN-EN ISO/IEC 27001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Wymóg posiadania certyfikowanego SZCD wg. Normy PN-EN ISO/IEC 22301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tx2"/>
                </a:solidFill>
              </a:rPr>
              <a:t>(Ważne! - dla zakresu świadczonej usługi).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Wymóg obowiązku poddania się audytowi w zakresie wyspecyfikowanych przez Zamawiającego wymagań dotyczących </a:t>
            </a:r>
            <a:r>
              <a:rPr lang="pl-PL" dirty="0" err="1">
                <a:solidFill>
                  <a:schemeClr val="tx2"/>
                </a:solidFill>
              </a:rPr>
              <a:t>cyberbezpieczeństwa</a:t>
            </a:r>
            <a:r>
              <a:rPr lang="pl-PL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Posiadania </a:t>
            </a:r>
            <a:r>
              <a:rPr lang="pl-PL" b="1" dirty="0">
                <a:solidFill>
                  <a:schemeClr val="tx2"/>
                </a:solidFill>
              </a:rPr>
              <a:t>certyfikatu Firma Bezpieczna Cyfrowo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Oświadczenie Wykonawcy o spełnieniu wyspecyfikowanych przez Zamawiającego wymagań dotyczących </a:t>
            </a:r>
            <a:r>
              <a:rPr lang="pl-PL" dirty="0" err="1">
                <a:solidFill>
                  <a:schemeClr val="tx2"/>
                </a:solidFill>
              </a:rPr>
              <a:t>cyberbezpieczeństwa</a:t>
            </a:r>
            <a:r>
              <a:rPr lang="pl-PL" dirty="0">
                <a:solidFill>
                  <a:schemeClr val="tx2"/>
                </a:solidFill>
              </a:rPr>
              <a:t>. (Ankieta)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Przedstawienie przez Zamawiającego obligatoryjnych zapisów w umowie SLA (Service Level Agreement), które musi spełnić Wykonawca (również poddania się audytowi w zakresie określonym przez Zamawiającego).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Wprowadzenia wymagań w zakresie zabezpieczeń.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Wymagania w zakresie doświadczenia w branży - referencje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8162B5-21E8-88BC-343C-9F87F473F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32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EE5E6A-5A41-38CE-4505-6D8070F8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Odpowiednie klauzule umowne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C81490-069E-7CC8-D61E-A42CBF6C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Postawienie wymogów w zakresie </a:t>
            </a:r>
            <a:r>
              <a:rPr lang="pl-PL" dirty="0" err="1">
                <a:solidFill>
                  <a:schemeClr val="tx2"/>
                </a:solidFill>
              </a:rPr>
              <a:t>cyberbezpieczeństwa</a:t>
            </a:r>
            <a:r>
              <a:rPr lang="pl-PL" dirty="0">
                <a:solidFill>
                  <a:schemeClr val="tx2"/>
                </a:solidFill>
              </a:rPr>
              <a:t> dostawców – kary umowne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Zabezpieczenie jakości produktów i dostawców sprzętu ICT/usług/procesów ICT: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Wprowadzenie możliwości kontroli wymaganych certyfikatów jakości;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Kontrola w zakresie posiadanych i przeprowadzanych audytów bezpieczeństwa;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Wymagania w zakresie kontroli posiadania procedur zarządzania bezpieczeństwem informacji;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Kontrola podwykonawców – zgoda na zmianę, obowiązek wskazywania podwykonawców i ich zmiany;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Wymagania w zakresie obsługi incydentów krytycznych i sprawozdań z ich obsługi;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Możliwość rozwiązania umowy z powodu utraty certyfikatów jakościowych, wpisania na listę dostawców wysokiego ryzyka,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umieszczanie klauzul o ochronie informacji w umowach;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2"/>
                </a:solidFill>
              </a:rPr>
              <a:t>Przewidywanie zmian umowy w przypadku wydania przez organ właściwy polecenia zabezpieczającego.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B83044-886B-C857-EE00-C1ACB75AC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4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EFD228-69E6-7140-E572-AB7C87FF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/>
              <a:t>Case </a:t>
            </a:r>
            <a:r>
              <a:rPr lang="pl-PL" sz="2800" b="1" dirty="0" err="1"/>
              <a:t>study</a:t>
            </a:r>
            <a:br>
              <a:rPr lang="pl-PL" sz="2800" b="1" dirty="0">
                <a:solidFill>
                  <a:srgbClr val="212E3B"/>
                </a:solidFill>
              </a:rPr>
            </a:br>
            <a:r>
              <a:rPr lang="pl-PL" sz="2800" dirty="0"/>
              <a:t>przykład: Przedsiębiorstwo Wodociągów i Kanalizacji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C9191C-2145-B971-9FD0-AD68AAE4A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100" u="sng" dirty="0">
                <a:solidFill>
                  <a:schemeClr val="tx2"/>
                </a:solidFill>
              </a:rPr>
              <a:t>Przykład zamówienia ICT: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tx2"/>
                </a:solidFill>
              </a:rPr>
              <a:t>Dostawa urządzeń transmisji danych pomiarowych z 750 punktów, realizujących transmisję danych z układów pomiarowych na potrzeby systemu „rozliczeniowego”, wykorzystujących standard komunikacji GSM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100" b="1" dirty="0">
                <a:solidFill>
                  <a:schemeClr val="tx2"/>
                </a:solidFill>
              </a:rPr>
              <a:t>Problem</a:t>
            </a:r>
            <a:r>
              <a:rPr lang="pl-PL" sz="2100" dirty="0">
                <a:solidFill>
                  <a:schemeClr val="tx2"/>
                </a:solidFill>
              </a:rPr>
              <a:t>: ciągłość działania systemu „rozliczeniowego” (składającego się z urządzeń, sieci telekomunikacyjne, systemu informatycznego) mający wpływ na dostarczanie usługi kluczowej</a:t>
            </a:r>
          </a:p>
          <a:p>
            <a:pPr indent="-252000">
              <a:lnSpc>
                <a:spcPct val="120000"/>
              </a:lnSpc>
              <a:spcBef>
                <a:spcPts val="600"/>
              </a:spcBef>
            </a:pPr>
            <a:r>
              <a:rPr lang="pl-PL" sz="2100" dirty="0">
                <a:solidFill>
                  <a:schemeClr val="tx2"/>
                </a:solidFill>
              </a:rPr>
              <a:t>Zamawiający, zamawia urządzenia transmisji danych pomiarowych (produkt),</a:t>
            </a:r>
          </a:p>
          <a:p>
            <a:pPr indent="-252000">
              <a:lnSpc>
                <a:spcPct val="120000"/>
              </a:lnSpc>
              <a:spcBef>
                <a:spcPts val="600"/>
              </a:spcBef>
            </a:pPr>
            <a:r>
              <a:rPr lang="pl-PL" sz="2100" dirty="0">
                <a:solidFill>
                  <a:schemeClr val="tx2"/>
                </a:solidFill>
              </a:rPr>
              <a:t>Zamawiający, zamawia (inne postępowanie) prywatny APN do systemów telemetrycznych przesyłających dane pomiarowe z urządzeń typu M2M/</a:t>
            </a:r>
            <a:r>
              <a:rPr lang="pl-PL" sz="2100" dirty="0" err="1">
                <a:solidFill>
                  <a:schemeClr val="tx2"/>
                </a:solidFill>
              </a:rPr>
              <a:t>IoT</a:t>
            </a:r>
            <a:r>
              <a:rPr lang="pl-PL" sz="2100" dirty="0">
                <a:solidFill>
                  <a:schemeClr val="tx2"/>
                </a:solidFill>
              </a:rPr>
              <a:t> (usługa),</a:t>
            </a:r>
          </a:p>
          <a:p>
            <a:pPr indent="-252000">
              <a:lnSpc>
                <a:spcPct val="120000"/>
              </a:lnSpc>
              <a:spcBef>
                <a:spcPts val="600"/>
              </a:spcBef>
            </a:pPr>
            <a:r>
              <a:rPr lang="pl-PL" sz="2100" dirty="0">
                <a:solidFill>
                  <a:schemeClr val="tx2"/>
                </a:solidFill>
              </a:rPr>
              <a:t> Zamawiający, zamawia (inne postępowanie) utrzymanie i serwis dedykowanego systemu rozliczania dostaw wody i odbioru ścieków (to proces) – Usługa w rozumieniu PZP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100" b="1" dirty="0">
                <a:solidFill>
                  <a:schemeClr val="tx2"/>
                </a:solidFill>
              </a:rPr>
              <a:t>Co możemy zrobić?</a:t>
            </a:r>
          </a:p>
          <a:p>
            <a:pPr marL="252000" indent="-252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>
                <a:solidFill>
                  <a:schemeClr val="tx2"/>
                </a:solidFill>
              </a:rPr>
              <a:t>Wybór odpowiedniego (certyfikowanego) przedmiotu zamówienia</a:t>
            </a:r>
          </a:p>
          <a:p>
            <a:pPr marL="252000" indent="-252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>
                <a:solidFill>
                  <a:schemeClr val="tx2"/>
                </a:solidFill>
              </a:rPr>
              <a:t>Wybór wiarygodnego producenta i dostawcy w świetle ustawy PZP– warunku udziału w postępowaniu</a:t>
            </a:r>
          </a:p>
          <a:p>
            <a:pPr marL="252000" indent="-252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>
                <a:solidFill>
                  <a:schemeClr val="tx2"/>
                </a:solidFill>
              </a:rPr>
              <a:t>Etapowość postępowania</a:t>
            </a:r>
          </a:p>
          <a:p>
            <a:pPr marL="252000" indent="-252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>
                <a:solidFill>
                  <a:schemeClr val="tx2"/>
                </a:solidFill>
              </a:rPr>
              <a:t>Klauzule umowne zabezpieczające bezpieczeństwo i ciągłość świadczenia usługi</a:t>
            </a:r>
            <a:endParaRPr lang="pl-PL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pl-PL" dirty="0">
              <a:solidFill>
                <a:schemeClr val="tx2"/>
              </a:solidFill>
            </a:endParaRPr>
          </a:p>
          <a:p>
            <a:pPr indent="0">
              <a:lnSpc>
                <a:spcPct val="120000"/>
              </a:lnSpc>
            </a:pP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E80167-7D84-12B7-DDCE-512063417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6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E4711-135F-EC59-0A04-336341A4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Pełna jawność = pełna naiwność </a:t>
            </a:r>
            <a:r>
              <a:rPr lang="pl-PL" sz="2800" b="1" dirty="0">
                <a:sym typeface="Wingdings" panose="05000000000000000000" pitchFamily="2" charset="2"/>
              </a:rPr>
              <a:t></a:t>
            </a:r>
            <a:r>
              <a:rPr lang="pl-PL" dirty="0"/>
              <a:t> szkodliwość?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D22AF-7C4C-BE1D-6686-17E77B6A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22320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tx2"/>
                </a:solidFill>
              </a:rPr>
              <a:t>Jawność postępowania o udzielenie zamówienia*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tx2"/>
                </a:solidFill>
              </a:rPr>
              <a:t>Ograniczony dostęp do informacji;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</a:rPr>
              <a:t>Etap 1: Zamawiający może </a:t>
            </a:r>
            <a:r>
              <a:rPr lang="pl-PL" sz="1600" b="1" dirty="0">
                <a:solidFill>
                  <a:schemeClr val="tx2"/>
                </a:solidFill>
              </a:rPr>
              <a:t>określić </a:t>
            </a:r>
            <a:r>
              <a:rPr lang="pl-PL" sz="1600" dirty="0">
                <a:solidFill>
                  <a:schemeClr val="tx2"/>
                </a:solidFill>
              </a:rPr>
              <a:t>w dokumentach zamówienia lub w ogłoszeniu o zamówieniu </a:t>
            </a:r>
            <a:r>
              <a:rPr lang="pl-PL" sz="1600" b="1" dirty="0">
                <a:solidFill>
                  <a:schemeClr val="tx2"/>
                </a:solidFill>
              </a:rPr>
              <a:t>wymaganie dotyczące zachowania poufnego charakteru informacji </a:t>
            </a:r>
            <a:r>
              <a:rPr lang="pl-PL" sz="1600" dirty="0">
                <a:solidFill>
                  <a:schemeClr val="tx2"/>
                </a:solidFill>
              </a:rPr>
              <a:t>przekazanych wykonawcy w toku postępowania o udzielenie zamówienia.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891E23-54A5-9432-05A2-9089FC17F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82E4A7-00E6-C587-4945-D575C71116A7}"/>
              </a:ext>
            </a:extLst>
          </p:cNvPr>
          <p:cNvSpPr txBox="1"/>
          <p:nvPr/>
        </p:nvSpPr>
        <p:spPr>
          <a:xfrm>
            <a:off x="1059504" y="6650505"/>
            <a:ext cx="7166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400" dirty="0">
                <a:solidFill>
                  <a:schemeClr val="tx2"/>
                </a:solidFill>
              </a:rPr>
              <a:t>* Podstawa prawna do ukrycia informacji --- klasyfikacja zamówienia, jako zamówienia istotnego z punktu widzenia obronności i bezpieczeństwa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2C4D16B-CEDD-8ABC-CC68-A86492A0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669" y="3995861"/>
            <a:ext cx="2531837" cy="255454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7862630-0519-2B77-9A59-558248EADD67}"/>
              </a:ext>
            </a:extLst>
          </p:cNvPr>
          <p:cNvSpPr txBox="1"/>
          <p:nvPr/>
        </p:nvSpPr>
        <p:spPr>
          <a:xfrm>
            <a:off x="953418" y="3995861"/>
            <a:ext cx="69846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Etap 2: Ograniczenia udostępniania informacji zawartych w SWZ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(art. 133 ust. 3 PZP). Szczegóły techniczne i organizacyjne dotyczące np. infrastruktury i systemów IT, zamawiającego, zostaną przekazane </a:t>
            </a:r>
            <a:r>
              <a:rPr 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 podpisaniu stosownej umowy o zachowaniu poufności </a:t>
            </a: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oraz </a:t>
            </a:r>
            <a:r>
              <a:rPr 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 spełnieniu kryteriów kwalifikacji oraz warunków udziału w postępowaniu</a:t>
            </a: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Etap 3: Informacje wrażliwe, np. adresacja sieci, segmentacja sieci, stosowane rozwiązania w zakresie </a:t>
            </a:r>
            <a:r>
              <a:rPr lang="pl-PL" sz="1600" dirty="0" err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cyberbezpieczeństwa</a:t>
            </a: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zostaną przekazana po podpisaniu umowy z wykonawcą</a:t>
            </a:r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60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52ACA75F-9C31-90F2-0F98-292931749E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50BC184-E071-50E3-891F-685251F0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28124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2771725"/>
            <a:ext cx="7920115" cy="2160240"/>
          </a:xfrm>
        </p:spPr>
        <p:txBody>
          <a:bodyPr/>
          <a:lstStyle/>
          <a:p>
            <a:pPr algn="ctr"/>
            <a:r>
              <a:rPr lang="pl-PL" dirty="0"/>
              <a:t>Zabezpieczenie łańcucha dostaw w zamówieniach publicznych w świetle polskich i unijnych regulacji prawnych dotyczących </a:t>
            </a:r>
            <a:r>
              <a:rPr lang="pl-PL" dirty="0" err="1"/>
              <a:t>cyberbezpieczeństwa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5292004"/>
            <a:ext cx="7920037" cy="64978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solidFill>
                  <a:srgbClr val="FFC000"/>
                </a:solidFill>
              </a:rPr>
              <a:t>Radca prawny Monika Bratek-Charzyńska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solidFill>
                  <a:srgbClr val="FFC000"/>
                </a:solidFill>
              </a:rPr>
              <a:t>Jednostka Certyfikująca - Krzysztof Teresiński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02.04.2025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B66C23-049C-857F-021B-D5FA601B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593107-B9B2-2D33-1555-4B5D7AB5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</a:rPr>
              <a:t>Obowiązek zapewnienia bezpieczeństwo łańcucha dostaw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</a:rPr>
              <a:t>Obowiązek zapewnienia ciągłości łańcucha dostaw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</a:rPr>
              <a:t>Zakres obowiązkowej ochrony: dostawa </a:t>
            </a:r>
            <a:r>
              <a:rPr lang="pl-PL" sz="1800" b="1" dirty="0">
                <a:solidFill>
                  <a:schemeClr val="tx2"/>
                </a:solidFill>
              </a:rPr>
              <a:t>produktów </a:t>
            </a:r>
            <a:r>
              <a:rPr lang="pl-PL" sz="1800" dirty="0">
                <a:solidFill>
                  <a:schemeClr val="tx2"/>
                </a:solidFill>
              </a:rPr>
              <a:t>ICT, </a:t>
            </a:r>
            <a:r>
              <a:rPr lang="pl-PL" sz="1800" b="1" dirty="0">
                <a:solidFill>
                  <a:schemeClr val="tx2"/>
                </a:solidFill>
              </a:rPr>
              <a:t>usług </a:t>
            </a:r>
            <a:r>
              <a:rPr lang="pl-PL" sz="1800" dirty="0">
                <a:solidFill>
                  <a:schemeClr val="tx2"/>
                </a:solidFill>
              </a:rPr>
              <a:t>ICT i </a:t>
            </a:r>
            <a:r>
              <a:rPr lang="pl-PL" sz="1800" b="1" dirty="0">
                <a:solidFill>
                  <a:schemeClr val="tx2"/>
                </a:solidFill>
              </a:rPr>
              <a:t>procesów </a:t>
            </a:r>
            <a:r>
              <a:rPr lang="pl-PL" sz="1800" dirty="0">
                <a:solidFill>
                  <a:schemeClr val="tx2"/>
                </a:solidFill>
              </a:rPr>
              <a:t>ICT,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</a:rPr>
              <a:t>Problematyka jawności postępowania o udzielenie zamówienia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</a:rPr>
              <a:t>Ograniczony dostęp do informacji;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B4085A-32B1-1D0B-A8A8-0A30574BC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813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1D414-D820-DFF8-BE0C-53A8BD0C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Obowiązek uregulowania relacji z dostawcami*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7ADA75-EC72-5229-C574-A40921F80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*projekt nowelizacji Ustawy o Krajowym Systemie </a:t>
            </a:r>
            <a:r>
              <a:rPr lang="pl-PL" sz="2240" dirty="0" err="1">
                <a:solidFill>
                  <a:schemeClr val="tx2"/>
                </a:solidFill>
              </a:rPr>
              <a:t>Cyberbezpieczeństwa</a:t>
            </a:r>
            <a:r>
              <a:rPr lang="pl-PL" sz="224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(art. 8 ust. 1 pkt 2 lit. e)</a:t>
            </a:r>
          </a:p>
          <a:p>
            <a:pPr marL="0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1. Podmiot kluczowy lub podmiot ważny wdraża SZBI (…) zapewniający: </a:t>
            </a:r>
          </a:p>
          <a:p>
            <a:pPr marL="433387" lvl="1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1) prowadzenie systematycznego szacowania ryzyka wystąpienia incydentu oraz zarządzanie tym ryzykiem; </a:t>
            </a:r>
          </a:p>
          <a:p>
            <a:pPr marL="433387" lvl="1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2) wdrożenie </a:t>
            </a:r>
            <a:r>
              <a:rPr lang="pl-PL" sz="2240" u="sng" dirty="0">
                <a:solidFill>
                  <a:schemeClr val="tx2"/>
                </a:solidFill>
              </a:rPr>
              <a:t>odpowiednich i proporcjonalnych </a:t>
            </a:r>
            <a:r>
              <a:rPr lang="pl-PL" sz="2240" dirty="0">
                <a:solidFill>
                  <a:schemeClr val="tx2"/>
                </a:solidFill>
              </a:rPr>
              <a:t>do oszacowanego ryzyka środków technicznych i organizacyjnych, uwzględniających najnowszy stan wiedzy, koszty wdrożenia, wielkość podmiotu, prawdopodobieństwo wystąpienia incydentów, narażenie podmiotu na ryzyka, skutki społeczne i gospodarcze, w szczególności:</a:t>
            </a:r>
          </a:p>
          <a:p>
            <a:pPr marL="433387" lvl="1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[..] </a:t>
            </a:r>
          </a:p>
          <a:p>
            <a:pPr marL="433387" lvl="1" indent="0">
              <a:spcBef>
                <a:spcPts val="0"/>
              </a:spcBef>
              <a:spcAft>
                <a:spcPts val="747"/>
              </a:spcAft>
              <a:buNone/>
            </a:pPr>
            <a:r>
              <a:rPr lang="pl-PL" sz="2240" dirty="0">
                <a:solidFill>
                  <a:schemeClr val="tx2"/>
                </a:solidFill>
              </a:rPr>
              <a:t>e) </a:t>
            </a:r>
            <a:r>
              <a:rPr lang="pl-PL" sz="2240" b="1" dirty="0">
                <a:solidFill>
                  <a:schemeClr val="tx2"/>
                </a:solidFill>
              </a:rPr>
              <a:t>bezpieczeństwo i ciągłość </a:t>
            </a:r>
            <a:r>
              <a:rPr lang="pl-PL" sz="2240" b="1" dirty="0">
                <a:solidFill>
                  <a:srgbClr val="FF0000"/>
                </a:solidFill>
              </a:rPr>
              <a:t>łańcucha dostaw </a:t>
            </a:r>
            <a:r>
              <a:rPr lang="pl-PL" sz="2240" b="1" dirty="0">
                <a:solidFill>
                  <a:schemeClr val="tx2"/>
                </a:solidFill>
              </a:rPr>
              <a:t>produktów ICT, usług ICT i procesów ICT</a:t>
            </a:r>
            <a:r>
              <a:rPr lang="pl-PL" sz="2240" dirty="0">
                <a:solidFill>
                  <a:schemeClr val="tx2"/>
                </a:solidFill>
              </a:rPr>
              <a:t>, od których zależy świadczenie usługi, z uwzględnieniem związków pomiędzy bezpośrednim dostawcą sprzętu lub oprogramowania a podmiotem kluczowym lub podmiotem ważnym.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113B47-EFA7-B65B-C533-72CFECBA8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34815397-E7F3-D94B-FFB7-7752AEA4FBA0}"/>
              </a:ext>
            </a:extLst>
          </p:cNvPr>
          <p:cNvSpPr/>
          <p:nvPr/>
        </p:nvSpPr>
        <p:spPr>
          <a:xfrm>
            <a:off x="1961530" y="5075981"/>
            <a:ext cx="493673" cy="463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787" dirty="0"/>
              <a:t>1</a:t>
            </a:r>
            <a:endParaRPr lang="en-GB" sz="2787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85F41CE-772B-069E-0F56-33F662F3EF94}"/>
              </a:ext>
            </a:extLst>
          </p:cNvPr>
          <p:cNvSpPr/>
          <p:nvPr/>
        </p:nvSpPr>
        <p:spPr>
          <a:xfrm>
            <a:off x="3196050" y="5116150"/>
            <a:ext cx="493672" cy="43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787" dirty="0"/>
              <a:t>2</a:t>
            </a:r>
            <a:endParaRPr lang="en-GB" sz="2787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17C29B9C-E8C0-E2DD-7A7E-21E9185E0BF3}"/>
              </a:ext>
            </a:extLst>
          </p:cNvPr>
          <p:cNvSpPr/>
          <p:nvPr/>
        </p:nvSpPr>
        <p:spPr>
          <a:xfrm>
            <a:off x="6137994" y="5116150"/>
            <a:ext cx="493672" cy="463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787" dirty="0"/>
              <a:t>3</a:t>
            </a:r>
            <a:endParaRPr lang="en-GB" sz="2787" dirty="0"/>
          </a:p>
        </p:txBody>
      </p:sp>
    </p:spTree>
    <p:extLst>
      <p:ext uri="{BB962C8B-B14F-4D97-AF65-F5344CB8AC3E}">
        <p14:creationId xmlns:p14="http://schemas.microsoft.com/office/powerpoint/2010/main" val="22577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A028B-3866-0E58-BB9A-8BC36C95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Sektory objęte dyrektywą NIS 2/</a:t>
            </a:r>
            <a:r>
              <a:rPr lang="pl-PL" dirty="0" err="1"/>
              <a:t>UoKSC</a:t>
            </a:r>
            <a:r>
              <a:rPr lang="pl-PL" dirty="0"/>
              <a:t> 2.0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164AA46E-756C-40C2-E90A-4DE50D00A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59180"/>
              </p:ext>
            </p:extLst>
          </p:nvPr>
        </p:nvGraphicFramePr>
        <p:xfrm>
          <a:off x="1025525" y="1475581"/>
          <a:ext cx="4479019" cy="593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6">
                  <a:extLst>
                    <a:ext uri="{9D8B030D-6E8A-4147-A177-3AD203B41FA5}">
                      <a16:colId xmlns:a16="http://schemas.microsoft.com/office/drawing/2014/main" val="2388572749"/>
                    </a:ext>
                  </a:extLst>
                </a:gridCol>
                <a:gridCol w="1116319">
                  <a:extLst>
                    <a:ext uri="{9D8B030D-6E8A-4147-A177-3AD203B41FA5}">
                      <a16:colId xmlns:a16="http://schemas.microsoft.com/office/drawing/2014/main" val="3001862667"/>
                    </a:ext>
                  </a:extLst>
                </a:gridCol>
                <a:gridCol w="723131">
                  <a:extLst>
                    <a:ext uri="{9D8B030D-6E8A-4147-A177-3AD203B41FA5}">
                      <a16:colId xmlns:a16="http://schemas.microsoft.com/office/drawing/2014/main" val="1326630668"/>
                    </a:ext>
                  </a:extLst>
                </a:gridCol>
                <a:gridCol w="723131">
                  <a:extLst>
                    <a:ext uri="{9D8B030D-6E8A-4147-A177-3AD203B41FA5}">
                      <a16:colId xmlns:a16="http://schemas.microsoft.com/office/drawing/2014/main" val="103037848"/>
                    </a:ext>
                  </a:extLst>
                </a:gridCol>
                <a:gridCol w="723131">
                  <a:extLst>
                    <a:ext uri="{9D8B030D-6E8A-4147-A177-3AD203B41FA5}">
                      <a16:colId xmlns:a16="http://schemas.microsoft.com/office/drawing/2014/main" val="577930356"/>
                    </a:ext>
                  </a:extLst>
                </a:gridCol>
                <a:gridCol w="723131">
                  <a:extLst>
                    <a:ext uri="{9D8B030D-6E8A-4147-A177-3AD203B41FA5}">
                      <a16:colId xmlns:a16="http://schemas.microsoft.com/office/drawing/2014/main" val="2718664047"/>
                    </a:ext>
                  </a:extLst>
                </a:gridCol>
              </a:tblGrid>
              <a:tr h="492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Sektor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67" marR="71667" marT="35832" marB="35832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NIS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 err="1">
                          <a:effectLst/>
                        </a:rPr>
                        <a:t>UoKSC</a:t>
                      </a:r>
                      <a:r>
                        <a:rPr lang="pl-PL" sz="900" dirty="0">
                          <a:effectLst/>
                        </a:rPr>
                        <a:t> 2 – sektory </a:t>
                      </a:r>
                      <a:r>
                        <a:rPr lang="pl-PL" sz="900" b="1" dirty="0">
                          <a:effectLst/>
                        </a:rPr>
                        <a:t>kluczowe</a:t>
                      </a:r>
                      <a:endParaRPr lang="pl-PL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 err="1">
                          <a:effectLst/>
                        </a:rPr>
                        <a:t>UoKSC</a:t>
                      </a:r>
                      <a:r>
                        <a:rPr lang="pl-PL" sz="900" dirty="0">
                          <a:effectLst/>
                        </a:rPr>
                        <a:t> 2 – sektory ważne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UoKSC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(2018)</a:t>
                      </a: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1209029493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Energia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2658562495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Transport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3995674744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Bankowość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1052376570"/>
                  </a:ext>
                </a:extLst>
              </a:tr>
              <a:tr h="599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Infrastruktura rynków finansowych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2063986227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Ochrona zdrowia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673785535"/>
                  </a:ext>
                </a:extLst>
              </a:tr>
              <a:tr h="760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Zaopatrzenie w wodę pitną i jej dystrybucja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260858331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Infrastruktura cyfrowa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1258328686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Ścieki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1219272346"/>
                  </a:ext>
                </a:extLst>
              </a:tr>
              <a:tr h="47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Zarządzanie usługami ICT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2136269327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Podmioty publiczne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2640216218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Przestrzeń kosmiczna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15" marR="72215" marT="36102" marB="36102" anchor="ctr"/>
                </a:tc>
                <a:extLst>
                  <a:ext uri="{0D108BD9-81ED-4DB2-BD59-A6C34878D82A}">
                    <a16:rowId xmlns:a16="http://schemas.microsoft.com/office/drawing/2014/main" val="342239073"/>
                  </a:ext>
                </a:extLst>
              </a:tr>
            </a:tbl>
          </a:graphicData>
        </a:graphic>
      </p:graphicFrame>
      <p:grpSp>
        <p:nvGrpSpPr>
          <p:cNvPr id="106" name="Grupa 105">
            <a:extLst>
              <a:ext uri="{FF2B5EF4-FFF2-40B4-BE49-F238E27FC236}">
                <a16:creationId xmlns:a16="http://schemas.microsoft.com/office/drawing/2014/main" id="{6110D751-94B1-2232-CF44-D5CA41DC3ECD}"/>
              </a:ext>
            </a:extLst>
          </p:cNvPr>
          <p:cNvGrpSpPr/>
          <p:nvPr/>
        </p:nvGrpSpPr>
        <p:grpSpPr>
          <a:xfrm>
            <a:off x="1039852" y="1935871"/>
            <a:ext cx="4305926" cy="5521489"/>
            <a:chOff x="2097183" y="1180472"/>
            <a:chExt cx="5510946" cy="7066686"/>
          </a:xfrm>
        </p:grpSpPr>
        <p:pic>
          <p:nvPicPr>
            <p:cNvPr id="107" name="Grafika 30" descr="Ładowanie baterii">
              <a:extLst>
                <a:ext uri="{FF2B5EF4-FFF2-40B4-BE49-F238E27FC236}">
                  <a16:creationId xmlns:a16="http://schemas.microsoft.com/office/drawing/2014/main" id="{9A57E1AF-5718-2C1D-DA90-96BDFB67B641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6294" y="1180472"/>
              <a:ext cx="539732" cy="539732"/>
            </a:xfrm>
            <a:prstGeom prst="rect">
              <a:avLst/>
            </a:prstGeom>
          </p:spPr>
        </p:pic>
        <p:pic>
          <p:nvPicPr>
            <p:cNvPr id="108" name="Grafika 10" descr="Ciężarówka">
              <a:extLst>
                <a:ext uri="{FF2B5EF4-FFF2-40B4-BE49-F238E27FC236}">
                  <a16:creationId xmlns:a16="http://schemas.microsoft.com/office/drawing/2014/main" id="{EBBF95A1-6431-80C3-0FEE-8F989A5ADFF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7646" y="1798500"/>
              <a:ext cx="539732" cy="539732"/>
            </a:xfrm>
            <a:prstGeom prst="rect">
              <a:avLst/>
            </a:prstGeom>
          </p:spPr>
        </p:pic>
        <p:pic>
          <p:nvPicPr>
            <p:cNvPr id="109" name="Grafika 11" descr="Bank">
              <a:extLst>
                <a:ext uri="{FF2B5EF4-FFF2-40B4-BE49-F238E27FC236}">
                  <a16:creationId xmlns:a16="http://schemas.microsoft.com/office/drawing/2014/main" id="{994E8C27-7E9B-CA36-C77C-A94AC20745C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01065" y="2329781"/>
              <a:ext cx="539732" cy="539732"/>
            </a:xfrm>
            <a:prstGeom prst="rect">
              <a:avLst/>
            </a:prstGeom>
          </p:spPr>
        </p:pic>
        <p:pic>
          <p:nvPicPr>
            <p:cNvPr id="110" name="Grafika 12" descr="Pieniądze">
              <a:extLst>
                <a:ext uri="{FF2B5EF4-FFF2-40B4-BE49-F238E27FC236}">
                  <a16:creationId xmlns:a16="http://schemas.microsoft.com/office/drawing/2014/main" id="{3C61CD2B-D11D-38DF-50EB-5E06B7A73543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01065" y="2989847"/>
              <a:ext cx="539732" cy="539732"/>
            </a:xfrm>
            <a:prstGeom prst="rect">
              <a:avLst/>
            </a:prstGeom>
          </p:spPr>
        </p:pic>
        <p:pic>
          <p:nvPicPr>
            <p:cNvPr id="111" name="Grafika 13" descr="Serce z tętnem">
              <a:extLst>
                <a:ext uri="{FF2B5EF4-FFF2-40B4-BE49-F238E27FC236}">
                  <a16:creationId xmlns:a16="http://schemas.microsoft.com/office/drawing/2014/main" id="{BCF8AAD6-DBFC-A9C5-556D-249EEE4BA66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07646" y="3707645"/>
              <a:ext cx="539732" cy="539732"/>
            </a:xfrm>
            <a:prstGeom prst="rect">
              <a:avLst/>
            </a:prstGeom>
          </p:spPr>
        </p:pic>
        <p:pic>
          <p:nvPicPr>
            <p:cNvPr id="112" name="Grafika 14" descr="Woda">
              <a:extLst>
                <a:ext uri="{FF2B5EF4-FFF2-40B4-BE49-F238E27FC236}">
                  <a16:creationId xmlns:a16="http://schemas.microsoft.com/office/drawing/2014/main" id="{3D4FC0DA-2B2B-F1FD-AD06-F75F120B4AC3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06294" y="4483701"/>
              <a:ext cx="539732" cy="539732"/>
            </a:xfrm>
            <a:prstGeom prst="rect">
              <a:avLst/>
            </a:prstGeom>
          </p:spPr>
        </p:pic>
        <p:pic>
          <p:nvPicPr>
            <p:cNvPr id="113" name="Grafika 15" descr="Internet">
              <a:extLst>
                <a:ext uri="{FF2B5EF4-FFF2-40B4-BE49-F238E27FC236}">
                  <a16:creationId xmlns:a16="http://schemas.microsoft.com/office/drawing/2014/main" id="{D8DE7417-1217-208C-E5EF-7053051BE093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09937" y="6547682"/>
              <a:ext cx="539732" cy="539732"/>
            </a:xfrm>
            <a:prstGeom prst="rect">
              <a:avLst/>
            </a:prstGeom>
          </p:spPr>
        </p:pic>
        <p:pic>
          <p:nvPicPr>
            <p:cNvPr id="114" name="Grafika 29" descr="Toaleta">
              <a:extLst>
                <a:ext uri="{FF2B5EF4-FFF2-40B4-BE49-F238E27FC236}">
                  <a16:creationId xmlns:a16="http://schemas.microsoft.com/office/drawing/2014/main" id="{BCBE1EF4-4918-4353-3BA0-C256725B0FA0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097183" y="5924952"/>
              <a:ext cx="539732" cy="539732"/>
            </a:xfrm>
            <a:prstGeom prst="rect">
              <a:avLst/>
            </a:prstGeom>
          </p:spPr>
        </p:pic>
        <p:pic>
          <p:nvPicPr>
            <p:cNvPr id="115" name="Grafika 16" descr="Procesor">
              <a:extLst>
                <a:ext uri="{FF2B5EF4-FFF2-40B4-BE49-F238E27FC236}">
                  <a16:creationId xmlns:a16="http://schemas.microsoft.com/office/drawing/2014/main" id="{A7EE8623-4B3E-5658-0989-5BE05D3F0786}"/>
                </a:ext>
              </a:extLst>
            </p:cNvPr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16097" y="5302223"/>
              <a:ext cx="539732" cy="539732"/>
            </a:xfrm>
            <a:prstGeom prst="rect">
              <a:avLst/>
            </a:prstGeom>
          </p:spPr>
        </p:pic>
        <p:pic>
          <p:nvPicPr>
            <p:cNvPr id="116" name="Grafika 17" descr="Sąd">
              <a:extLst>
                <a:ext uri="{FF2B5EF4-FFF2-40B4-BE49-F238E27FC236}">
                  <a16:creationId xmlns:a16="http://schemas.microsoft.com/office/drawing/2014/main" id="{3B1D0D75-2B65-A332-8728-930BFB0F52A7}"/>
                </a:ext>
              </a:extLst>
            </p:cNvPr>
            <p:cNvPicPr/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097183" y="7101557"/>
              <a:ext cx="539732" cy="539732"/>
            </a:xfrm>
            <a:prstGeom prst="rect">
              <a:avLst/>
            </a:prstGeom>
          </p:spPr>
        </p:pic>
        <p:pic>
          <p:nvPicPr>
            <p:cNvPr id="117" name="Grafika 27" descr="Planeta">
              <a:extLst>
                <a:ext uri="{FF2B5EF4-FFF2-40B4-BE49-F238E27FC236}">
                  <a16:creationId xmlns:a16="http://schemas.microsoft.com/office/drawing/2014/main" id="{DFD90B94-BB75-5B20-AB85-2AC149D05D3E}"/>
                </a:ext>
              </a:extLst>
            </p:cNvPr>
            <p:cNvPicPr/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97183" y="7707426"/>
              <a:ext cx="539732" cy="539732"/>
            </a:xfrm>
            <a:prstGeom prst="rect">
              <a:avLst/>
            </a:prstGeom>
          </p:spPr>
        </p:pic>
        <p:sp>
          <p:nvSpPr>
            <p:cNvPr id="118" name="Rectangle 12">
              <a:extLst>
                <a:ext uri="{FF2B5EF4-FFF2-40B4-BE49-F238E27FC236}">
                  <a16:creationId xmlns:a16="http://schemas.microsoft.com/office/drawing/2014/main" id="{406D3541-A85E-7E48-7033-6D41ABC6D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233" y="3030452"/>
              <a:ext cx="184725" cy="36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37" tIns="45718" rIns="91437" bIns="4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 sz="1799"/>
            </a:p>
          </p:txBody>
        </p:sp>
        <p:pic>
          <p:nvPicPr>
            <p:cNvPr id="119" name="Grafika 118" descr="Znacznik wyboru">
              <a:extLst>
                <a:ext uri="{FF2B5EF4-FFF2-40B4-BE49-F238E27FC236}">
                  <a16:creationId xmlns:a16="http://schemas.microsoft.com/office/drawing/2014/main" id="{CB791D86-4429-577C-D1A8-185812ACE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81309" y="1218490"/>
              <a:ext cx="568909" cy="568909"/>
            </a:xfrm>
            <a:prstGeom prst="rect">
              <a:avLst/>
            </a:prstGeom>
          </p:spPr>
        </p:pic>
        <p:pic>
          <p:nvPicPr>
            <p:cNvPr id="120" name="Grafika 119" descr="Znacznik wyboru">
              <a:extLst>
                <a:ext uri="{FF2B5EF4-FFF2-40B4-BE49-F238E27FC236}">
                  <a16:creationId xmlns:a16="http://schemas.microsoft.com/office/drawing/2014/main" id="{0E2CCD6D-36C7-F2F6-C56B-20A71C6A9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66120" y="1757303"/>
              <a:ext cx="568909" cy="568909"/>
            </a:xfrm>
            <a:prstGeom prst="rect">
              <a:avLst/>
            </a:prstGeom>
          </p:spPr>
        </p:pic>
        <p:pic>
          <p:nvPicPr>
            <p:cNvPr id="121" name="Grafika 120" descr="Znacznik wyboru">
              <a:extLst>
                <a:ext uri="{FF2B5EF4-FFF2-40B4-BE49-F238E27FC236}">
                  <a16:creationId xmlns:a16="http://schemas.microsoft.com/office/drawing/2014/main" id="{3D04CD79-2699-6B3B-C1BD-88745CF0C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66119" y="2375364"/>
              <a:ext cx="568909" cy="568909"/>
            </a:xfrm>
            <a:prstGeom prst="rect">
              <a:avLst/>
            </a:prstGeom>
          </p:spPr>
        </p:pic>
        <p:pic>
          <p:nvPicPr>
            <p:cNvPr id="122" name="Grafika 121" descr="Znacznik wyboru">
              <a:extLst>
                <a:ext uri="{FF2B5EF4-FFF2-40B4-BE49-F238E27FC236}">
                  <a16:creationId xmlns:a16="http://schemas.microsoft.com/office/drawing/2014/main" id="{E6180DE3-0801-0040-BBCB-AB93B9C2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66118" y="3058332"/>
              <a:ext cx="568909" cy="568909"/>
            </a:xfrm>
            <a:prstGeom prst="rect">
              <a:avLst/>
            </a:prstGeom>
          </p:spPr>
        </p:pic>
        <p:pic>
          <p:nvPicPr>
            <p:cNvPr id="123" name="Grafika 122" descr="Znacznik wyboru">
              <a:extLst>
                <a:ext uri="{FF2B5EF4-FFF2-40B4-BE49-F238E27FC236}">
                  <a16:creationId xmlns:a16="http://schemas.microsoft.com/office/drawing/2014/main" id="{8AC02535-9DBF-81FF-425C-E1AEB19F0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66116" y="3680576"/>
              <a:ext cx="568909" cy="568909"/>
            </a:xfrm>
            <a:prstGeom prst="rect">
              <a:avLst/>
            </a:prstGeom>
          </p:spPr>
        </p:pic>
        <p:pic>
          <p:nvPicPr>
            <p:cNvPr id="124" name="Grafika 123" descr="Znacznik wyboru">
              <a:extLst>
                <a:ext uri="{FF2B5EF4-FFF2-40B4-BE49-F238E27FC236}">
                  <a16:creationId xmlns:a16="http://schemas.microsoft.com/office/drawing/2014/main" id="{84372961-63FA-4AAB-A6B8-CCEC54631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45386" y="4448103"/>
              <a:ext cx="568909" cy="568909"/>
            </a:xfrm>
            <a:prstGeom prst="rect">
              <a:avLst/>
            </a:prstGeom>
          </p:spPr>
        </p:pic>
        <p:pic>
          <p:nvPicPr>
            <p:cNvPr id="125" name="Grafika 124" descr="Znacznik wyboru">
              <a:extLst>
                <a:ext uri="{FF2B5EF4-FFF2-40B4-BE49-F238E27FC236}">
                  <a16:creationId xmlns:a16="http://schemas.microsoft.com/office/drawing/2014/main" id="{FDC85B17-6BBE-FB0F-E8D6-B1ED82BE4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38986" y="5266060"/>
              <a:ext cx="568909" cy="568909"/>
            </a:xfrm>
            <a:prstGeom prst="rect">
              <a:avLst/>
            </a:prstGeom>
          </p:spPr>
        </p:pic>
        <p:pic>
          <p:nvPicPr>
            <p:cNvPr id="126" name="Grafika 125" descr="Znacznik wyboru">
              <a:extLst>
                <a:ext uri="{FF2B5EF4-FFF2-40B4-BE49-F238E27FC236}">
                  <a16:creationId xmlns:a16="http://schemas.microsoft.com/office/drawing/2014/main" id="{B2BF95E5-55DD-3D59-E3BF-AA3B66578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196872" y="1252489"/>
              <a:ext cx="568909" cy="568909"/>
            </a:xfrm>
            <a:prstGeom prst="rect">
              <a:avLst/>
            </a:prstGeom>
          </p:spPr>
        </p:pic>
        <p:pic>
          <p:nvPicPr>
            <p:cNvPr id="127" name="Grafika 126" descr="Znacznik wyboru">
              <a:extLst>
                <a:ext uri="{FF2B5EF4-FFF2-40B4-BE49-F238E27FC236}">
                  <a16:creationId xmlns:a16="http://schemas.microsoft.com/office/drawing/2014/main" id="{36A7C336-3D65-5409-F106-210FA6FFA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93702" y="1781193"/>
              <a:ext cx="568909" cy="568909"/>
            </a:xfrm>
            <a:prstGeom prst="rect">
              <a:avLst/>
            </a:prstGeom>
          </p:spPr>
        </p:pic>
        <p:pic>
          <p:nvPicPr>
            <p:cNvPr id="128" name="Grafika 127" descr="Znacznik wyboru">
              <a:extLst>
                <a:ext uri="{FF2B5EF4-FFF2-40B4-BE49-F238E27FC236}">
                  <a16:creationId xmlns:a16="http://schemas.microsoft.com/office/drawing/2014/main" id="{B9E241D8-E032-7ACA-6354-50A9EA67D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90411" y="2372505"/>
              <a:ext cx="568909" cy="568909"/>
            </a:xfrm>
            <a:prstGeom prst="rect">
              <a:avLst/>
            </a:prstGeom>
          </p:spPr>
        </p:pic>
        <p:pic>
          <p:nvPicPr>
            <p:cNvPr id="129" name="Grafika 128" descr="Znacznik wyboru">
              <a:extLst>
                <a:ext uri="{FF2B5EF4-FFF2-40B4-BE49-F238E27FC236}">
                  <a16:creationId xmlns:a16="http://schemas.microsoft.com/office/drawing/2014/main" id="{E9B620FB-2DDD-1106-565C-D693CF7C9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206046" y="3026876"/>
              <a:ext cx="568909" cy="568909"/>
            </a:xfrm>
            <a:prstGeom prst="rect">
              <a:avLst/>
            </a:prstGeom>
          </p:spPr>
        </p:pic>
        <p:pic>
          <p:nvPicPr>
            <p:cNvPr id="130" name="Grafika 129" descr="Znacznik wyboru">
              <a:extLst>
                <a:ext uri="{FF2B5EF4-FFF2-40B4-BE49-F238E27FC236}">
                  <a16:creationId xmlns:a16="http://schemas.microsoft.com/office/drawing/2014/main" id="{B9713913-4716-68D5-CE77-A0211C7AA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206045" y="4387588"/>
              <a:ext cx="568909" cy="568909"/>
            </a:xfrm>
            <a:prstGeom prst="rect">
              <a:avLst/>
            </a:prstGeom>
          </p:spPr>
        </p:pic>
        <p:pic>
          <p:nvPicPr>
            <p:cNvPr id="131" name="Grafika 130" descr="Znacznik wyboru">
              <a:extLst>
                <a:ext uri="{FF2B5EF4-FFF2-40B4-BE49-F238E27FC236}">
                  <a16:creationId xmlns:a16="http://schemas.microsoft.com/office/drawing/2014/main" id="{CCA5A944-5E69-6FE0-3448-113E3C64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206045" y="3712642"/>
              <a:ext cx="568909" cy="568909"/>
            </a:xfrm>
            <a:prstGeom prst="rect">
              <a:avLst/>
            </a:prstGeom>
          </p:spPr>
        </p:pic>
        <p:pic>
          <p:nvPicPr>
            <p:cNvPr id="132" name="Grafika 131" descr="Znacznik wyboru">
              <a:extLst>
                <a:ext uri="{FF2B5EF4-FFF2-40B4-BE49-F238E27FC236}">
                  <a16:creationId xmlns:a16="http://schemas.microsoft.com/office/drawing/2014/main" id="{E4174D52-0360-E479-164D-48582F9F7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189884" y="5245781"/>
              <a:ext cx="568909" cy="568909"/>
            </a:xfrm>
            <a:prstGeom prst="rect">
              <a:avLst/>
            </a:prstGeom>
          </p:spPr>
        </p:pic>
        <p:pic>
          <p:nvPicPr>
            <p:cNvPr id="133" name="Grafika 132" descr="Znacznik wyboru">
              <a:extLst>
                <a:ext uri="{FF2B5EF4-FFF2-40B4-BE49-F238E27FC236}">
                  <a16:creationId xmlns:a16="http://schemas.microsoft.com/office/drawing/2014/main" id="{2F859ABB-6702-EDA5-A2A6-7E8A831C8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206045" y="5834969"/>
              <a:ext cx="568909" cy="568909"/>
            </a:xfrm>
            <a:prstGeom prst="rect">
              <a:avLst/>
            </a:prstGeom>
          </p:spPr>
        </p:pic>
        <p:pic>
          <p:nvPicPr>
            <p:cNvPr id="134" name="Grafika 133" descr="Znacznik wyboru">
              <a:extLst>
                <a:ext uri="{FF2B5EF4-FFF2-40B4-BE49-F238E27FC236}">
                  <a16:creationId xmlns:a16="http://schemas.microsoft.com/office/drawing/2014/main" id="{9EC8CD27-0875-F206-5C19-ACA394C35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189882" y="6433377"/>
              <a:ext cx="568909" cy="568909"/>
            </a:xfrm>
            <a:prstGeom prst="rect">
              <a:avLst/>
            </a:prstGeom>
          </p:spPr>
        </p:pic>
        <p:pic>
          <p:nvPicPr>
            <p:cNvPr id="135" name="Grafika 134" descr="Znacznik wyboru">
              <a:extLst>
                <a:ext uri="{FF2B5EF4-FFF2-40B4-BE49-F238E27FC236}">
                  <a16:creationId xmlns:a16="http://schemas.microsoft.com/office/drawing/2014/main" id="{095EB266-9205-E98D-611C-ADF1C41B0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205518" y="7064679"/>
              <a:ext cx="568909" cy="568909"/>
            </a:xfrm>
            <a:prstGeom prst="rect">
              <a:avLst/>
            </a:prstGeom>
          </p:spPr>
        </p:pic>
        <p:pic>
          <p:nvPicPr>
            <p:cNvPr id="136" name="Grafika 135" descr="Znacznik wyboru">
              <a:extLst>
                <a:ext uri="{FF2B5EF4-FFF2-40B4-BE49-F238E27FC236}">
                  <a16:creationId xmlns:a16="http://schemas.microsoft.com/office/drawing/2014/main" id="{8B451648-C8B7-42E8-0750-EF0B356A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212099" y="7623605"/>
              <a:ext cx="568909" cy="568909"/>
            </a:xfrm>
            <a:prstGeom prst="rect">
              <a:avLst/>
            </a:prstGeom>
          </p:spPr>
        </p:pic>
        <p:pic>
          <p:nvPicPr>
            <p:cNvPr id="137" name="Grafika 136" descr="Znacznik wyboru">
              <a:extLst>
                <a:ext uri="{FF2B5EF4-FFF2-40B4-BE49-F238E27FC236}">
                  <a16:creationId xmlns:a16="http://schemas.microsoft.com/office/drawing/2014/main" id="{0ACF6275-9DAF-258E-56D5-EE601947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9220" y="1260509"/>
              <a:ext cx="568909" cy="568909"/>
            </a:xfrm>
            <a:prstGeom prst="rect">
              <a:avLst/>
            </a:prstGeom>
          </p:spPr>
        </p:pic>
        <p:pic>
          <p:nvPicPr>
            <p:cNvPr id="138" name="Grafika 137" descr="Znacznik wyboru">
              <a:extLst>
                <a:ext uri="{FF2B5EF4-FFF2-40B4-BE49-F238E27FC236}">
                  <a16:creationId xmlns:a16="http://schemas.microsoft.com/office/drawing/2014/main" id="{A3B8ED23-E32F-07B3-B627-BFA7216F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9219" y="1897714"/>
              <a:ext cx="568909" cy="568909"/>
            </a:xfrm>
            <a:prstGeom prst="rect">
              <a:avLst/>
            </a:prstGeom>
          </p:spPr>
        </p:pic>
        <p:pic>
          <p:nvPicPr>
            <p:cNvPr id="139" name="Grafika 138" descr="Znacznik wyboru">
              <a:extLst>
                <a:ext uri="{FF2B5EF4-FFF2-40B4-BE49-F238E27FC236}">
                  <a16:creationId xmlns:a16="http://schemas.microsoft.com/office/drawing/2014/main" id="{7A386B3E-B74D-9804-35A6-3F9F9C3DF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5929" y="2433235"/>
              <a:ext cx="568909" cy="568909"/>
            </a:xfrm>
            <a:prstGeom prst="rect">
              <a:avLst/>
            </a:prstGeom>
          </p:spPr>
        </p:pic>
        <p:pic>
          <p:nvPicPr>
            <p:cNvPr id="140" name="Grafika 139" descr="Znacznik wyboru">
              <a:extLst>
                <a:ext uri="{FF2B5EF4-FFF2-40B4-BE49-F238E27FC236}">
                  <a16:creationId xmlns:a16="http://schemas.microsoft.com/office/drawing/2014/main" id="{FE64A720-4F99-4EDE-E601-0A703750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5928" y="3111667"/>
              <a:ext cx="568909" cy="568909"/>
            </a:xfrm>
            <a:prstGeom prst="rect">
              <a:avLst/>
            </a:prstGeom>
          </p:spPr>
        </p:pic>
        <p:pic>
          <p:nvPicPr>
            <p:cNvPr id="141" name="Grafika 140" descr="Znacznik wyboru">
              <a:extLst>
                <a:ext uri="{FF2B5EF4-FFF2-40B4-BE49-F238E27FC236}">
                  <a16:creationId xmlns:a16="http://schemas.microsoft.com/office/drawing/2014/main" id="{9E681CF2-4D35-7E2C-5C7C-2E9BF8F6E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5927" y="3749261"/>
              <a:ext cx="568909" cy="568909"/>
            </a:xfrm>
            <a:prstGeom prst="rect">
              <a:avLst/>
            </a:prstGeom>
          </p:spPr>
        </p:pic>
        <p:pic>
          <p:nvPicPr>
            <p:cNvPr id="142" name="Grafika 141" descr="Znacznik wyboru">
              <a:extLst>
                <a:ext uri="{FF2B5EF4-FFF2-40B4-BE49-F238E27FC236}">
                  <a16:creationId xmlns:a16="http://schemas.microsoft.com/office/drawing/2014/main" id="{DE656A43-0899-5B64-132A-842FEEEA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0309" y="4503755"/>
              <a:ext cx="568909" cy="568909"/>
            </a:xfrm>
            <a:prstGeom prst="rect">
              <a:avLst/>
            </a:prstGeom>
          </p:spPr>
        </p:pic>
        <p:pic>
          <p:nvPicPr>
            <p:cNvPr id="143" name="Grafika 142" descr="Znacznik wyboru">
              <a:extLst>
                <a:ext uri="{FF2B5EF4-FFF2-40B4-BE49-F238E27FC236}">
                  <a16:creationId xmlns:a16="http://schemas.microsoft.com/office/drawing/2014/main" id="{E73D3B49-0396-53B4-0E6D-C0A6D545E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0309" y="5274737"/>
              <a:ext cx="568909" cy="568909"/>
            </a:xfrm>
            <a:prstGeom prst="rect">
              <a:avLst/>
            </a:prstGeom>
          </p:spPr>
        </p:pic>
        <p:pic>
          <p:nvPicPr>
            <p:cNvPr id="144" name="Grafika 143" descr="Znacznik wyboru">
              <a:extLst>
                <a:ext uri="{FF2B5EF4-FFF2-40B4-BE49-F238E27FC236}">
                  <a16:creationId xmlns:a16="http://schemas.microsoft.com/office/drawing/2014/main" id="{77289782-F048-6484-F15B-D92CD43C9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985324" y="7101557"/>
              <a:ext cx="568909" cy="552139"/>
            </a:xfrm>
            <a:prstGeom prst="rect">
              <a:avLst/>
            </a:prstGeom>
          </p:spPr>
        </p:pic>
      </p:grpSp>
      <p:graphicFrame>
        <p:nvGraphicFramePr>
          <p:cNvPr id="145" name="Tabela 144">
            <a:extLst>
              <a:ext uri="{FF2B5EF4-FFF2-40B4-BE49-F238E27FC236}">
                <a16:creationId xmlns:a16="http://schemas.microsoft.com/office/drawing/2014/main" id="{4A1374F2-FA1F-5ED3-D983-C16DB4F7C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102"/>
              </p:ext>
            </p:extLst>
          </p:nvPr>
        </p:nvGraphicFramePr>
        <p:xfrm>
          <a:off x="5818453" y="1469393"/>
          <a:ext cx="4577619" cy="454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58">
                  <a:extLst>
                    <a:ext uri="{9D8B030D-6E8A-4147-A177-3AD203B41FA5}">
                      <a16:colId xmlns:a16="http://schemas.microsoft.com/office/drawing/2014/main" val="2053458098"/>
                    </a:ext>
                  </a:extLst>
                </a:gridCol>
                <a:gridCol w="1192973">
                  <a:extLst>
                    <a:ext uri="{9D8B030D-6E8A-4147-A177-3AD203B41FA5}">
                      <a16:colId xmlns:a16="http://schemas.microsoft.com/office/drawing/2014/main" val="1355533106"/>
                    </a:ext>
                  </a:extLst>
                </a:gridCol>
                <a:gridCol w="562442">
                  <a:extLst>
                    <a:ext uri="{9D8B030D-6E8A-4147-A177-3AD203B41FA5}">
                      <a16:colId xmlns:a16="http://schemas.microsoft.com/office/drawing/2014/main" val="1087017284"/>
                    </a:ext>
                  </a:extLst>
                </a:gridCol>
                <a:gridCol w="783982">
                  <a:extLst>
                    <a:ext uri="{9D8B030D-6E8A-4147-A177-3AD203B41FA5}">
                      <a16:colId xmlns:a16="http://schemas.microsoft.com/office/drawing/2014/main" val="2034356367"/>
                    </a:ext>
                  </a:extLst>
                </a:gridCol>
                <a:gridCol w="783982">
                  <a:extLst>
                    <a:ext uri="{9D8B030D-6E8A-4147-A177-3AD203B41FA5}">
                      <a16:colId xmlns:a16="http://schemas.microsoft.com/office/drawing/2014/main" val="538696798"/>
                    </a:ext>
                  </a:extLst>
                </a:gridCol>
                <a:gridCol w="783982">
                  <a:extLst>
                    <a:ext uri="{9D8B030D-6E8A-4147-A177-3AD203B41FA5}">
                      <a16:colId xmlns:a16="http://schemas.microsoft.com/office/drawing/2014/main" val="986380440"/>
                    </a:ext>
                  </a:extLst>
                </a:gridCol>
              </a:tblGrid>
              <a:tr h="537234">
                <a:tc gridSpan="2">
                  <a:txBody>
                    <a:bodyPr/>
                    <a:lstStyle/>
                    <a:p>
                      <a:pPr marL="0" marR="0" lvl="0" indent="0" algn="ctr" defTabSz="589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/>
                        <a:t>Sektor</a:t>
                      </a:r>
                    </a:p>
                  </a:txBody>
                  <a:tcPr marL="79520" marR="79520" marT="39765" marB="39765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589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</a:txBody>
                  <a:tcPr marL="85555" marR="85555" marT="42783" marB="42783" anchor="ctr"/>
                </a:tc>
                <a:tc>
                  <a:txBody>
                    <a:bodyPr/>
                    <a:lstStyle/>
                    <a:p>
                      <a:pPr marL="0" marR="0" lvl="0" indent="0" algn="ctr" defTabSz="589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/>
                        <a:t>NIS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/>
                        <a:t>UoKSC</a:t>
                      </a:r>
                      <a:r>
                        <a:rPr lang="pl-PL" sz="1000" dirty="0"/>
                        <a:t> 2– sektory kluczowe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pPr marL="0" marR="0" lvl="0" indent="0" algn="ctr" defTabSz="589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err="1"/>
                        <a:t>UoKSC</a:t>
                      </a:r>
                      <a:r>
                        <a:rPr lang="pl-PL" sz="1000" dirty="0"/>
                        <a:t> 2– sektory ważne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pPr marL="0" marR="0" lvl="0" indent="0" algn="ctr" defTabSz="589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err="1"/>
                        <a:t>UoKSC</a:t>
                      </a:r>
                      <a:r>
                        <a:rPr lang="pl-PL" sz="1000" dirty="0"/>
                        <a:t> (2018)</a:t>
                      </a:r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3544925606"/>
                  </a:ext>
                </a:extLst>
              </a:tr>
              <a:tr h="560650"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Usługi pocztowe </a:t>
                      </a:r>
                      <a:br>
                        <a:rPr lang="pl-PL" sz="1000" dirty="0"/>
                      </a:br>
                      <a:r>
                        <a:rPr lang="pl-PL" sz="1000" dirty="0"/>
                        <a:t>i kurierskie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594843226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Gospodarowanie odpadami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2760369021"/>
                  </a:ext>
                </a:extLst>
              </a:tr>
              <a:tr h="742416"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Produkcja, wytwarzanie </a:t>
                      </a:r>
                      <a:br>
                        <a:rPr lang="pl-PL" sz="1000" dirty="0"/>
                      </a:br>
                      <a:r>
                        <a:rPr lang="pl-PL" sz="1000" dirty="0"/>
                        <a:t>i dystrybucja chemikaliów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516877973"/>
                  </a:ext>
                </a:extLst>
              </a:tr>
              <a:tr h="742416"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Produkcja, przetwarzanie </a:t>
                      </a:r>
                      <a:br>
                        <a:rPr lang="pl-PL" sz="1000" dirty="0"/>
                      </a:br>
                      <a:r>
                        <a:rPr lang="pl-PL" sz="1000" dirty="0"/>
                        <a:t>i dystrybucja żywności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3254040244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Produkcja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2829882041"/>
                  </a:ext>
                </a:extLst>
              </a:tr>
              <a:tr h="560650"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Dostawcy usług cyfrowych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2111369902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Badania naukowe</a:t>
                      </a:r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69783" marR="69783" marT="34894" marB="34894" anchor="ctr"/>
                </a:tc>
                <a:extLst>
                  <a:ext uri="{0D108BD9-81ED-4DB2-BD59-A6C34878D82A}">
                    <a16:rowId xmlns:a16="http://schemas.microsoft.com/office/drawing/2014/main" val="1776685587"/>
                  </a:ext>
                </a:extLst>
              </a:tr>
            </a:tbl>
          </a:graphicData>
        </a:graphic>
      </p:graphicFrame>
      <p:grpSp>
        <p:nvGrpSpPr>
          <p:cNvPr id="146" name="Grupa 145">
            <a:extLst>
              <a:ext uri="{FF2B5EF4-FFF2-40B4-BE49-F238E27FC236}">
                <a16:creationId xmlns:a16="http://schemas.microsoft.com/office/drawing/2014/main" id="{66C4F7A6-9CCC-E668-05EE-91F352689096}"/>
              </a:ext>
            </a:extLst>
          </p:cNvPr>
          <p:cNvGrpSpPr/>
          <p:nvPr/>
        </p:nvGrpSpPr>
        <p:grpSpPr>
          <a:xfrm>
            <a:off x="5798540" y="2035179"/>
            <a:ext cx="3762677" cy="5201042"/>
            <a:chOff x="8513106" y="1301204"/>
            <a:chExt cx="4513905" cy="6607299"/>
          </a:xfrm>
        </p:grpSpPr>
        <p:pic>
          <p:nvPicPr>
            <p:cNvPr id="147" name="Grafika 19" descr="Otwarta koperta">
              <a:extLst>
                <a:ext uri="{FF2B5EF4-FFF2-40B4-BE49-F238E27FC236}">
                  <a16:creationId xmlns:a16="http://schemas.microsoft.com/office/drawing/2014/main" id="{BBFBF036-971F-AB1E-D058-E2DAB36C83D9}"/>
                </a:ext>
              </a:extLst>
            </p:cNvPr>
            <p:cNvPicPr/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8542283" y="1301204"/>
              <a:ext cx="539732" cy="539732"/>
            </a:xfrm>
            <a:prstGeom prst="rect">
              <a:avLst/>
            </a:prstGeom>
          </p:spPr>
        </p:pic>
        <p:pic>
          <p:nvPicPr>
            <p:cNvPr id="148" name="Grafika 25" descr="Śmieci">
              <a:extLst>
                <a:ext uri="{FF2B5EF4-FFF2-40B4-BE49-F238E27FC236}">
                  <a16:creationId xmlns:a16="http://schemas.microsoft.com/office/drawing/2014/main" id="{2113E581-A44B-DF3F-D9B8-965943436CF8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542283" y="1937076"/>
              <a:ext cx="539732" cy="539732"/>
            </a:xfrm>
            <a:prstGeom prst="rect">
              <a:avLst/>
            </a:prstGeom>
          </p:spPr>
        </p:pic>
        <p:pic>
          <p:nvPicPr>
            <p:cNvPr id="149" name="Grafika 20" descr="Probówki">
              <a:extLst>
                <a:ext uri="{FF2B5EF4-FFF2-40B4-BE49-F238E27FC236}">
                  <a16:creationId xmlns:a16="http://schemas.microsoft.com/office/drawing/2014/main" id="{36C16F84-0F40-ED74-29D6-0E7A15D29EBA}"/>
                </a:ext>
              </a:extLst>
            </p:cNvPr>
            <p:cNvPicPr/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542283" y="2717275"/>
              <a:ext cx="539732" cy="539732"/>
            </a:xfrm>
            <a:prstGeom prst="rect">
              <a:avLst/>
            </a:prstGeom>
          </p:spPr>
        </p:pic>
        <p:pic>
          <p:nvPicPr>
            <p:cNvPr id="150" name="Grafika 21" descr="Burger i napój">
              <a:extLst>
                <a:ext uri="{FF2B5EF4-FFF2-40B4-BE49-F238E27FC236}">
                  <a16:creationId xmlns:a16="http://schemas.microsoft.com/office/drawing/2014/main" id="{BB9EA384-F5D4-EE77-1F5B-FFBF406C2B9E}"/>
                </a:ext>
              </a:extLst>
            </p:cNvPr>
            <p:cNvPicPr/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8542283" y="3594701"/>
              <a:ext cx="539732" cy="539732"/>
            </a:xfrm>
            <a:prstGeom prst="rect">
              <a:avLst/>
            </a:prstGeom>
          </p:spPr>
        </p:pic>
        <p:pic>
          <p:nvPicPr>
            <p:cNvPr id="151" name="Grafika 22" descr="Fabryka">
              <a:extLst>
                <a:ext uri="{FF2B5EF4-FFF2-40B4-BE49-F238E27FC236}">
                  <a16:creationId xmlns:a16="http://schemas.microsoft.com/office/drawing/2014/main" id="{471E690B-013C-99A9-9678-7D8E094BE9F2}"/>
                </a:ext>
              </a:extLst>
            </p:cNvPr>
            <p:cNvPicPr/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8542283" y="4433245"/>
              <a:ext cx="539732" cy="539732"/>
            </a:xfrm>
            <a:prstGeom prst="rect">
              <a:avLst/>
            </a:prstGeom>
          </p:spPr>
        </p:pic>
        <p:pic>
          <p:nvPicPr>
            <p:cNvPr id="152" name="Grafika 23" descr="Obliczenia w chmurze">
              <a:extLst>
                <a:ext uri="{FF2B5EF4-FFF2-40B4-BE49-F238E27FC236}">
                  <a16:creationId xmlns:a16="http://schemas.microsoft.com/office/drawing/2014/main" id="{DE1CDC37-4730-E98F-B309-C673A88C0389}"/>
                </a:ext>
              </a:extLst>
            </p:cNvPr>
            <p:cNvPicPr/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542283" y="5047468"/>
              <a:ext cx="539732" cy="539732"/>
            </a:xfrm>
            <a:prstGeom prst="rect">
              <a:avLst/>
            </a:prstGeom>
          </p:spPr>
        </p:pic>
        <p:pic>
          <p:nvPicPr>
            <p:cNvPr id="153" name="Grafika 24" descr="Czapka ukończenia szkoły">
              <a:extLst>
                <a:ext uri="{FF2B5EF4-FFF2-40B4-BE49-F238E27FC236}">
                  <a16:creationId xmlns:a16="http://schemas.microsoft.com/office/drawing/2014/main" id="{CB66F079-BFE5-D19F-5BB4-7C8467705131}"/>
                </a:ext>
              </a:extLst>
            </p:cNvPr>
            <p:cNvPicPr/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53370" y="5813653"/>
              <a:ext cx="539732" cy="539732"/>
            </a:xfrm>
            <a:prstGeom prst="rect">
              <a:avLst/>
            </a:prstGeom>
          </p:spPr>
        </p:pic>
        <p:pic>
          <p:nvPicPr>
            <p:cNvPr id="154" name="Grafika 153" descr="Znacznik wyboru">
              <a:extLst>
                <a:ext uri="{FF2B5EF4-FFF2-40B4-BE49-F238E27FC236}">
                  <a16:creationId xmlns:a16="http://schemas.microsoft.com/office/drawing/2014/main" id="{CD200B48-DD31-A41F-7B5E-16262C742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2458099" y="5841954"/>
              <a:ext cx="568909" cy="561923"/>
            </a:xfrm>
            <a:prstGeom prst="rect">
              <a:avLst/>
            </a:prstGeom>
          </p:spPr>
        </p:pic>
        <p:pic>
          <p:nvPicPr>
            <p:cNvPr id="155" name="Grafika 154" descr="Znacznik wyboru">
              <a:extLst>
                <a:ext uri="{FF2B5EF4-FFF2-40B4-BE49-F238E27FC236}">
                  <a16:creationId xmlns:a16="http://schemas.microsoft.com/office/drawing/2014/main" id="{3D0BF777-68AB-4327-E5B9-18CEEA30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2458100" y="5127967"/>
              <a:ext cx="568909" cy="568909"/>
            </a:xfrm>
            <a:prstGeom prst="rect">
              <a:avLst/>
            </a:prstGeom>
          </p:spPr>
        </p:pic>
        <p:pic>
          <p:nvPicPr>
            <p:cNvPr id="156" name="Grafika 155" descr="Znacznik wyboru">
              <a:extLst>
                <a:ext uri="{FF2B5EF4-FFF2-40B4-BE49-F238E27FC236}">
                  <a16:creationId xmlns:a16="http://schemas.microsoft.com/office/drawing/2014/main" id="{EFF58DA9-E6ED-7B24-D4F0-FC77CC088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1510230" y="4528163"/>
              <a:ext cx="568909" cy="568909"/>
            </a:xfrm>
            <a:prstGeom prst="rect">
              <a:avLst/>
            </a:prstGeom>
          </p:spPr>
        </p:pic>
        <p:pic>
          <p:nvPicPr>
            <p:cNvPr id="157" name="Grafika 156" descr="Znacznik wyboru">
              <a:extLst>
                <a:ext uri="{FF2B5EF4-FFF2-40B4-BE49-F238E27FC236}">
                  <a16:creationId xmlns:a16="http://schemas.microsoft.com/office/drawing/2014/main" id="{9DB3C975-1A95-1CD2-5E83-251C416EF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1510230" y="3791815"/>
              <a:ext cx="568909" cy="568909"/>
            </a:xfrm>
            <a:prstGeom prst="rect">
              <a:avLst/>
            </a:prstGeom>
          </p:spPr>
        </p:pic>
        <p:pic>
          <p:nvPicPr>
            <p:cNvPr id="158" name="Grafika 157" descr="Znacznik wyboru">
              <a:extLst>
                <a:ext uri="{FF2B5EF4-FFF2-40B4-BE49-F238E27FC236}">
                  <a16:creationId xmlns:a16="http://schemas.microsoft.com/office/drawing/2014/main" id="{C47C9613-D0CB-AE55-3C29-849D70B7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1510229" y="2854732"/>
              <a:ext cx="568909" cy="568909"/>
            </a:xfrm>
            <a:prstGeom prst="rect">
              <a:avLst/>
            </a:prstGeom>
          </p:spPr>
        </p:pic>
        <p:pic>
          <p:nvPicPr>
            <p:cNvPr id="159" name="Grafika 158" descr="Znacznik wyboru">
              <a:extLst>
                <a:ext uri="{FF2B5EF4-FFF2-40B4-BE49-F238E27FC236}">
                  <a16:creationId xmlns:a16="http://schemas.microsoft.com/office/drawing/2014/main" id="{5328FE11-F3E0-F25C-E34C-661D25B2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2458100" y="2115437"/>
              <a:ext cx="568909" cy="539733"/>
            </a:xfrm>
            <a:prstGeom prst="rect">
              <a:avLst/>
            </a:prstGeom>
          </p:spPr>
        </p:pic>
        <p:pic>
          <p:nvPicPr>
            <p:cNvPr id="160" name="Grafika 159" descr="Znacznik wyboru">
              <a:extLst>
                <a:ext uri="{FF2B5EF4-FFF2-40B4-BE49-F238E27FC236}">
                  <a16:creationId xmlns:a16="http://schemas.microsoft.com/office/drawing/2014/main" id="{A57CE280-1A3C-8503-86C4-E84BBBFF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2458102" y="1368168"/>
              <a:ext cx="568909" cy="568909"/>
            </a:xfrm>
            <a:prstGeom prst="rect">
              <a:avLst/>
            </a:prstGeom>
          </p:spPr>
        </p:pic>
        <p:pic>
          <p:nvPicPr>
            <p:cNvPr id="161" name="Grafika 160" descr="Znacznik wyboru">
              <a:extLst>
                <a:ext uri="{FF2B5EF4-FFF2-40B4-BE49-F238E27FC236}">
                  <a16:creationId xmlns:a16="http://schemas.microsoft.com/office/drawing/2014/main" id="{40906181-39D5-15CF-68F0-20C25C80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513106" y="6558295"/>
              <a:ext cx="431985" cy="431985"/>
            </a:xfrm>
            <a:prstGeom prst="rect">
              <a:avLst/>
            </a:prstGeom>
          </p:spPr>
        </p:pic>
        <p:pic>
          <p:nvPicPr>
            <p:cNvPr id="162" name="Grafika 161" descr="Znacznik wyboru">
              <a:extLst>
                <a:ext uri="{FF2B5EF4-FFF2-40B4-BE49-F238E27FC236}">
                  <a16:creationId xmlns:a16="http://schemas.microsoft.com/office/drawing/2014/main" id="{9D7ABEEB-4D1A-817D-7C9D-E492E552B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527695" y="7003829"/>
              <a:ext cx="431985" cy="431985"/>
            </a:xfrm>
            <a:prstGeom prst="rect">
              <a:avLst/>
            </a:prstGeom>
          </p:spPr>
        </p:pic>
        <p:pic>
          <p:nvPicPr>
            <p:cNvPr id="163" name="Grafika 162" descr="Znacznik wyboru">
              <a:extLst>
                <a:ext uri="{FF2B5EF4-FFF2-40B4-BE49-F238E27FC236}">
                  <a16:creationId xmlns:a16="http://schemas.microsoft.com/office/drawing/2014/main" id="{673AF4E5-8B83-B711-F95F-A834B5CC3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8513106" y="7476518"/>
              <a:ext cx="431985" cy="431985"/>
            </a:xfrm>
            <a:prstGeom prst="rect">
              <a:avLst/>
            </a:prstGeom>
          </p:spPr>
        </p:pic>
      </p:grpSp>
      <p:sp>
        <p:nvSpPr>
          <p:cNvPr id="164" name="Prostokąt 163">
            <a:extLst>
              <a:ext uri="{FF2B5EF4-FFF2-40B4-BE49-F238E27FC236}">
                <a16:creationId xmlns:a16="http://schemas.microsoft.com/office/drawing/2014/main" id="{96083BC4-D82D-C9AB-5634-B3D3C052B881}"/>
              </a:ext>
            </a:extLst>
          </p:cNvPr>
          <p:cNvSpPr/>
          <p:nvPr/>
        </p:nvSpPr>
        <p:spPr>
          <a:xfrm>
            <a:off x="6239866" y="5868069"/>
            <a:ext cx="5154712" cy="157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l-PL" sz="1400" dirty="0">
                <a:solidFill>
                  <a:schemeClr val="tx2"/>
                </a:solidFill>
              </a:rPr>
              <a:t>Sektory występujące zarówno w NIS, jak i NIS 2</a:t>
            </a:r>
          </a:p>
          <a:p>
            <a:pPr>
              <a:spcAft>
                <a:spcPts val="1200"/>
              </a:spcAft>
            </a:pPr>
            <a:r>
              <a:rPr lang="pl-PL" sz="1400" dirty="0">
                <a:solidFill>
                  <a:schemeClr val="tx2"/>
                </a:solidFill>
              </a:rPr>
              <a:t>Sektory, w których dodano nowe podsektory</a:t>
            </a:r>
          </a:p>
          <a:p>
            <a:pPr>
              <a:spcAft>
                <a:spcPts val="1200"/>
              </a:spcAft>
            </a:pPr>
            <a:r>
              <a:rPr lang="pl-PL" sz="1400" dirty="0">
                <a:solidFill>
                  <a:schemeClr val="tx2"/>
                </a:solidFill>
              </a:rPr>
              <a:t>Nowe sektory</a:t>
            </a:r>
          </a:p>
        </p:txBody>
      </p:sp>
    </p:spTree>
    <p:extLst>
      <p:ext uri="{BB962C8B-B14F-4D97-AF65-F5344CB8AC3E}">
        <p14:creationId xmlns:p14="http://schemas.microsoft.com/office/powerpoint/2010/main" val="201618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668BC-28A0-8767-F2F1-7E935C99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kierownika podmiotu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07D1DD-AEEE-E3F6-507E-92ECB52D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04" y="2008735"/>
            <a:ext cx="8424358" cy="1270730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pl-PL" sz="1800" b="1" dirty="0">
                <a:solidFill>
                  <a:schemeClr val="tx2"/>
                </a:solidFill>
              </a:rPr>
              <a:t>Kierownik podmiotu kluczowego lub podmiotu ważnego ponosi odpowiedzialność za wykonywanie obowiązków w zakresie </a:t>
            </a:r>
            <a:r>
              <a:rPr lang="pl-PL" sz="1800" b="1" dirty="0" err="1">
                <a:solidFill>
                  <a:schemeClr val="tx2"/>
                </a:solidFill>
              </a:rPr>
              <a:t>cyberbezpieczeństwa</a:t>
            </a:r>
            <a:r>
              <a:rPr lang="pl-PL" sz="1800" b="1" dirty="0">
                <a:solidFill>
                  <a:schemeClr val="tx2"/>
                </a:solidFill>
              </a:rPr>
              <a:t> przez podmiot kluczowy </a:t>
            </a:r>
            <a:br>
              <a:rPr lang="pl-PL" sz="1800" b="1" dirty="0">
                <a:solidFill>
                  <a:schemeClr val="tx2"/>
                </a:solidFill>
              </a:rPr>
            </a:br>
            <a:r>
              <a:rPr lang="pl-PL" sz="1800" b="1" dirty="0">
                <a:solidFill>
                  <a:schemeClr val="tx2"/>
                </a:solidFill>
              </a:rPr>
              <a:t>lub ważny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3E005E-6EAD-1D41-AD74-EEC5BBC17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3B4534A-8E56-C710-671C-341615EF5D58}"/>
              </a:ext>
            </a:extLst>
          </p:cNvPr>
          <p:cNvSpPr txBox="1">
            <a:spLocks/>
          </p:cNvSpPr>
          <p:nvPr/>
        </p:nvSpPr>
        <p:spPr>
          <a:xfrm>
            <a:off x="1026004" y="3779838"/>
            <a:ext cx="8424358" cy="29580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162"/>
              </a:spcBef>
              <a:buNone/>
            </a:pPr>
            <a:r>
              <a:rPr lang="pl-PL" sz="1800" i="1" dirty="0">
                <a:solidFill>
                  <a:schemeClr val="tx2"/>
                </a:solidFill>
                <a:latin typeface="+mj-lt"/>
              </a:rPr>
              <a:t>ART. 8c</a:t>
            </a:r>
          </a:p>
          <a:p>
            <a:pPr marL="0" indent="0" algn="ctr">
              <a:lnSpc>
                <a:spcPct val="115000"/>
              </a:lnSpc>
              <a:spcBef>
                <a:spcPts val="162"/>
              </a:spcBef>
              <a:buNone/>
            </a:pPr>
            <a:r>
              <a:rPr lang="pl-PL" sz="1800" i="1" dirty="0">
                <a:solidFill>
                  <a:schemeClr val="tx2"/>
                </a:solidFill>
                <a:latin typeface="+mj-lt"/>
              </a:rPr>
              <a:t>„(…) 2. w przypadku gdy kierownikiem kluczowego lub podmiotu ważnego jest organ wieloosobowy i nie została wskazana osoba odpowiedzialna, </a:t>
            </a:r>
            <a:r>
              <a:rPr lang="pl-PL" sz="1800" b="1" i="1" dirty="0">
                <a:solidFill>
                  <a:schemeClr val="tx2"/>
                </a:solidFill>
                <a:latin typeface="+mj-lt"/>
              </a:rPr>
              <a:t>odpowiedzialność ponoszą wszyscy członkowie tego organu. </a:t>
            </a:r>
          </a:p>
          <a:p>
            <a:pPr marL="0" indent="0" algn="ctr">
              <a:lnSpc>
                <a:spcPct val="115000"/>
              </a:lnSpc>
              <a:spcBef>
                <a:spcPts val="162"/>
              </a:spcBef>
              <a:buNone/>
            </a:pPr>
            <a:r>
              <a:rPr lang="pl-PL" sz="1800" i="1" dirty="0">
                <a:solidFill>
                  <a:schemeClr val="tx2"/>
                </a:solidFill>
                <a:latin typeface="+mj-lt"/>
              </a:rPr>
              <a:t>3. Kierownik podmiotu kluczowego lub podmiotu ważnego </a:t>
            </a:r>
            <a:r>
              <a:rPr lang="pl-PL" sz="1800" b="1" i="1" dirty="0">
                <a:solidFill>
                  <a:schemeClr val="tx2"/>
                </a:solidFill>
                <a:latin typeface="+mj-lt"/>
              </a:rPr>
              <a:t>ponosi odpowiedzialność </a:t>
            </a:r>
            <a:r>
              <a:rPr lang="pl-PL" sz="1800" i="1" dirty="0">
                <a:solidFill>
                  <a:schemeClr val="tx2"/>
                </a:solidFill>
                <a:latin typeface="+mj-lt"/>
              </a:rPr>
              <a:t>także wtedy, gdy niektóre z obowiązków zostały powierzone innej osobie za jej zgodą.”</a:t>
            </a:r>
          </a:p>
          <a:p>
            <a:pPr marL="355587" indent="-355587" algn="ctr">
              <a:lnSpc>
                <a:spcPct val="115000"/>
              </a:lnSpc>
              <a:spcBef>
                <a:spcPts val="162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10" name="Symbol zastępczy obrazu 22">
            <a:extLst>
              <a:ext uri="{FF2B5EF4-FFF2-40B4-BE49-F238E27FC236}">
                <a16:creationId xmlns:a16="http://schemas.microsoft.com/office/drawing/2014/main" id="{B417A583-E8FB-C8E3-1B66-67E245B88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6" r="40876"/>
          <a:stretch>
            <a:fillRect/>
          </a:stretch>
        </p:blipFill>
        <p:spPr>
          <a:xfrm>
            <a:off x="9666386" y="-36587"/>
            <a:ext cx="1263649" cy="66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2BA57-BA2D-DD84-2C01-450780D4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Kary pieniężne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1B5A5-1EE0-8267-C536-4A958C90A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chemeClr val="tx2"/>
                </a:solidFill>
              </a:rPr>
              <a:t>dla podmiotu kluczowego </a:t>
            </a:r>
            <a:r>
              <a:rPr lang="pl-PL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>
                <a:solidFill>
                  <a:srgbClr val="FF0000"/>
                </a:solidFill>
              </a:rPr>
              <a:t>od 20.000 złotych do 10 000 000 euro</a:t>
            </a:r>
          </a:p>
          <a:p>
            <a:r>
              <a:rPr lang="pl-PL" sz="1800" dirty="0">
                <a:solidFill>
                  <a:schemeClr val="tx2"/>
                </a:solidFill>
              </a:rPr>
              <a:t>dla podmiotu ważnego </a:t>
            </a:r>
            <a:r>
              <a:rPr lang="pl-PL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dirty="0">
                <a:solidFill>
                  <a:srgbClr val="FF0000"/>
                </a:solidFill>
              </a:rPr>
              <a:t>od 15.000 złotych do 7 000 000 euro</a:t>
            </a:r>
          </a:p>
          <a:p>
            <a:r>
              <a:rPr lang="pl-PL" sz="1800" b="1" u="sng" dirty="0">
                <a:solidFill>
                  <a:schemeClr val="tx2"/>
                </a:solidFill>
              </a:rPr>
              <a:t>w wyjątkowych przypadkach </a:t>
            </a:r>
            <a:r>
              <a:rPr lang="pl-PL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dirty="0">
                <a:solidFill>
                  <a:srgbClr val="FF0000"/>
                </a:solidFill>
              </a:rPr>
              <a:t>do 100 000 000 złotych (sto milionów!)</a:t>
            </a:r>
          </a:p>
          <a:p>
            <a:r>
              <a:rPr lang="pl-PL" sz="1800" dirty="0">
                <a:solidFill>
                  <a:schemeClr val="tx2"/>
                </a:solidFill>
              </a:rPr>
              <a:t>okresowe - w wysokości od </a:t>
            </a:r>
            <a:r>
              <a:rPr lang="pl-PL" dirty="0">
                <a:solidFill>
                  <a:srgbClr val="FF0000"/>
                </a:solidFill>
              </a:rPr>
              <a:t>500 zł do 100 000 złotych</a:t>
            </a:r>
            <a:r>
              <a:rPr lang="pl-PL" sz="1800" dirty="0">
                <a:solidFill>
                  <a:schemeClr val="tx2"/>
                </a:solidFill>
              </a:rPr>
              <a:t> za każdy dzień opóźnienia</a:t>
            </a:r>
          </a:p>
          <a:p>
            <a:r>
              <a:rPr lang="pl-PL" sz="1800" dirty="0">
                <a:solidFill>
                  <a:schemeClr val="tx2"/>
                </a:solidFill>
              </a:rPr>
              <a:t>dla kierownika podmiotu kluczowego lub ważnego  nie więcej niż 300% otrzymywanego przez ukaranego wynagrodzenia</a:t>
            </a:r>
          </a:p>
          <a:p>
            <a:r>
              <a:rPr lang="pl-PL" sz="1800" dirty="0">
                <a:solidFill>
                  <a:schemeClr val="tx2"/>
                </a:solidFill>
              </a:rPr>
              <a:t>nawet za jednorazowe naruszenie 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nakładane w drodze decyzji organu właściwego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dopuszczalne również, gdy zaniechano naruszeń i naprawiono szkodę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ABD50D-21EA-E459-0381-84488178F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51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358D4-C950-F271-A0FA-1D971240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 zamówienia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5DAD38-D621-E2A1-91E0-258C4EC71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91605"/>
            <a:ext cx="5040079" cy="532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Analiza czy przedmiot zamówienia w zakresie dostaw ICT, usług ICT i systemów ICT wymaga spełnienia określonych cech w obszarze </a:t>
            </a:r>
            <a:r>
              <a:rPr lang="pl-PL" dirty="0" err="1">
                <a:solidFill>
                  <a:schemeClr val="tx2"/>
                </a:solidFill>
              </a:rPr>
              <a:t>cyberbezpieczeństwa</a:t>
            </a:r>
            <a:r>
              <a:rPr lang="pl-PL" dirty="0">
                <a:solidFill>
                  <a:schemeClr val="tx2"/>
                </a:solidFill>
              </a:rPr>
              <a:t>, bez których ciągłość i bezpieczeństwo świadczenia usług publicznych narażone będzie na wysokie ryzyko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Odrzucenie oferty nie spełniającej wymagań wskazanych w SWZ, </a:t>
            </a:r>
          </a:p>
          <a:p>
            <a:pPr lvl="1"/>
            <a:r>
              <a:rPr lang="pl-PL" b="1" dirty="0">
                <a:solidFill>
                  <a:schemeClr val="tx2"/>
                </a:solidFill>
              </a:rPr>
              <a:t>dodanie do kryteriów oceny ofert (punktowanie) certyfikatów i norm jakościowych dla urządzeń, usług ICT w obszarze </a:t>
            </a:r>
            <a:r>
              <a:rPr lang="pl-PL" b="1" dirty="0" err="1">
                <a:solidFill>
                  <a:schemeClr val="tx2"/>
                </a:solidFill>
              </a:rPr>
              <a:t>cyberbezpieczeństwa</a:t>
            </a:r>
            <a:r>
              <a:rPr lang="pl-PL" b="1" dirty="0">
                <a:solidFill>
                  <a:schemeClr val="tx2"/>
                </a:solidFill>
              </a:rPr>
              <a:t>,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Ograniczenia udostępniania informacji o cechach przedmiotu zamówienia (art. 133 ust. 3 PZP)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86AB7-B191-CC1C-FABD-691DA9C3B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5" name="Symbol zastępczy obrazu 9">
            <a:extLst>
              <a:ext uri="{FF2B5EF4-FFF2-40B4-BE49-F238E27FC236}">
                <a16:creationId xmlns:a16="http://schemas.microsoft.com/office/drawing/2014/main" id="{12FF9ACD-DA71-4A43-D9F0-8DBF2C5C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4509"/>
          <a:stretch>
            <a:fillRect/>
          </a:stretch>
        </p:blipFill>
        <p:spPr>
          <a:xfrm>
            <a:off x="6065986" y="662558"/>
            <a:ext cx="4622851" cy="6054399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42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9D96C-EB06-7C08-D94D-F4BD2C4B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899636"/>
            <a:ext cx="5256584" cy="1404177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pl-PL" sz="1600" b="1" dirty="0"/>
              <a:t>Wybór wiarygodnego wykonawcy powinien </a:t>
            </a:r>
            <a:br>
              <a:rPr lang="pl-PL" sz="1600" b="1" dirty="0"/>
            </a:br>
            <a:r>
              <a:rPr lang="pl-PL" sz="1600" b="1" dirty="0"/>
              <a:t>oceniać i uwzględniać praktyki dotyczące </a:t>
            </a:r>
            <a:r>
              <a:rPr lang="pl-PL" sz="1600" b="1" dirty="0" err="1"/>
              <a:t>cyberbezpieczeństwa</a:t>
            </a:r>
            <a:r>
              <a:rPr lang="pl-PL" sz="1600" b="1" dirty="0"/>
              <a:t> stosowane przez poszczególnych dostawców rozwiązań ICT, </a:t>
            </a:r>
            <a:br>
              <a:rPr lang="pl-PL" sz="1600" b="1" dirty="0"/>
            </a:br>
            <a:r>
              <a:rPr lang="pl-PL" sz="1600" b="1" dirty="0"/>
              <a:t>w tym ich procedury bezpiecznego opracowywania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FF7DD9-6CBD-A503-3C55-EED5C39FA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373EE33-8326-466F-49C1-E075E7FFD1A0}"/>
              </a:ext>
            </a:extLst>
          </p:cNvPr>
          <p:cNvSpPr txBox="1">
            <a:spLocks/>
          </p:cNvSpPr>
          <p:nvPr/>
        </p:nvSpPr>
        <p:spPr>
          <a:xfrm>
            <a:off x="953418" y="2412205"/>
            <a:ext cx="6696263" cy="489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b="1" dirty="0">
                <a:solidFill>
                  <a:schemeClr val="tx2"/>
                </a:solidFill>
              </a:rPr>
              <a:t>Ocena zdolności zawodowych lub </a:t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>technicznych</a:t>
            </a:r>
            <a:r>
              <a:rPr lang="pl-PL" dirty="0">
                <a:solidFill>
                  <a:schemeClr val="tx2"/>
                </a:solidFill>
              </a:rPr>
              <a:t>, (projekt ustawy o certyfikacji wykonawców zamówień publicznych)</a:t>
            </a:r>
          </a:p>
          <a:p>
            <a:pPr lvl="1"/>
            <a:r>
              <a:rPr lang="pl-PL" b="1" dirty="0">
                <a:solidFill>
                  <a:schemeClr val="tx2"/>
                </a:solidFill>
              </a:rPr>
              <a:t>Wprowadzenie wymagań w zakresie zabezpieczeń </a:t>
            </a:r>
            <a:r>
              <a:rPr lang="pl-PL" dirty="0" err="1">
                <a:solidFill>
                  <a:schemeClr val="tx2"/>
                </a:solidFill>
              </a:rPr>
              <a:t>t.j</a:t>
            </a:r>
            <a:r>
              <a:rPr lang="pl-PL" dirty="0">
                <a:solidFill>
                  <a:schemeClr val="tx2"/>
                </a:solidFill>
              </a:rPr>
              <a:t>. gwarancje, ubezpieczenia;</a:t>
            </a:r>
          </a:p>
          <a:p>
            <a:pPr lvl="1"/>
            <a:r>
              <a:rPr lang="pl-PL" b="1" dirty="0">
                <a:solidFill>
                  <a:schemeClr val="tx2"/>
                </a:solidFill>
              </a:rPr>
              <a:t>Wprowadzenie wymagań w zakresie doświadczenia w branży </a:t>
            </a:r>
            <a:r>
              <a:rPr lang="pl-PL" dirty="0">
                <a:solidFill>
                  <a:schemeClr val="tx2"/>
                </a:solidFill>
              </a:rPr>
              <a:t>– referencje</a:t>
            </a:r>
          </a:p>
          <a:p>
            <a:r>
              <a:rPr lang="pl-PL" dirty="0">
                <a:solidFill>
                  <a:schemeClr val="tx2"/>
                </a:solidFill>
              </a:rPr>
              <a:t>wymagania w zakresie spełniania odpowiednich norm zarządzania jakością;</a:t>
            </a:r>
          </a:p>
          <a:p>
            <a:r>
              <a:rPr lang="pl-PL" dirty="0">
                <a:solidFill>
                  <a:schemeClr val="tx2"/>
                </a:solidFill>
              </a:rPr>
              <a:t>Posiadanie certyfikatów jakościowych z uwzględnieniem zasady proporcjonalności;</a:t>
            </a:r>
          </a:p>
          <a:p>
            <a:r>
              <a:rPr lang="pl-PL" dirty="0">
                <a:solidFill>
                  <a:schemeClr val="tx2"/>
                </a:solidFill>
              </a:rPr>
              <a:t>Wykorzystanie wyroku TSUE w sprawie Kolin (sprawa (C-652/22 w ograniczeniu dostępu do rynku UE</a:t>
            </a:r>
          </a:p>
        </p:txBody>
      </p:sp>
      <p:pic>
        <p:nvPicPr>
          <p:cNvPr id="12" name="Symbol zastępczy obrazu 9">
            <a:extLst>
              <a:ext uri="{FF2B5EF4-FFF2-40B4-BE49-F238E27FC236}">
                <a16:creationId xmlns:a16="http://schemas.microsoft.com/office/drawing/2014/main" id="{19CCEEC1-98AF-AC76-9693-B6C9099CA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>
          <a:xfrm>
            <a:off x="6055589" y="899636"/>
            <a:ext cx="5555013" cy="6250262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6260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273</TotalTime>
  <Words>1213</Words>
  <Application>Microsoft Office PowerPoint</Application>
  <PresentationFormat>Niestandardowy</PresentationFormat>
  <Paragraphs>136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Wingdings</vt:lpstr>
      <vt:lpstr>Motyw pakietu Office</vt:lpstr>
      <vt:lpstr>„Cyberbezpieczeństwo  w zamówieniach publicznych”</vt:lpstr>
      <vt:lpstr>Zabezpieczenie łańcucha dostaw w zamówieniach publicznych w świetle polskich i unijnych regulacji prawnych dotyczących cyberbezpieczeństwa</vt:lpstr>
      <vt:lpstr>Plan wystąpienia</vt:lpstr>
      <vt:lpstr>Obowiązek uregulowania relacji z dostawcami* </vt:lpstr>
      <vt:lpstr>Sektory objęte dyrektywą NIS 2/UoKSC 2.0</vt:lpstr>
      <vt:lpstr>Rola kierownika podmiotu</vt:lpstr>
      <vt:lpstr>Kary pieniężne </vt:lpstr>
      <vt:lpstr>Przedmiot zamówienia </vt:lpstr>
      <vt:lpstr>Wybór wiarygodnego wykonawcy powinien  oceniać i uwzględniać praktyki dotyczące cyberbezpieczeństwa stosowane przez poszczególnych dostawców rozwiązań ICT,  w tym ich procedury bezpiecznego opracowywania</vt:lpstr>
      <vt:lpstr>Jakie wymagania postawić?</vt:lpstr>
      <vt:lpstr>Odpowiednie klauzule umowne</vt:lpstr>
      <vt:lpstr>Case study przykład: Przedsiębiorstwo Wodociągów i Kanalizacji</vt:lpstr>
      <vt:lpstr>Pełna jawność = pełna naiwność  szkodliwość?</vt:lpstr>
      <vt:lpstr>Dziękujemy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Łącki Sylwester</cp:lastModifiedBy>
  <cp:revision>24</cp:revision>
  <dcterms:created xsi:type="dcterms:W3CDTF">2022-06-22T09:40:44Z</dcterms:created>
  <dcterms:modified xsi:type="dcterms:W3CDTF">2025-04-02T13:03:19Z</dcterms:modified>
</cp:coreProperties>
</file>