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0" r:id="rId1"/>
    <p:sldMasterId id="2147483672" r:id="rId2"/>
  </p:sldMasterIdLst>
  <p:notesMasterIdLst>
    <p:notesMasterId r:id="rId64"/>
  </p:notesMasterIdLst>
  <p:handoutMasterIdLst>
    <p:handoutMasterId r:id="rId65"/>
  </p:handoutMasterIdLst>
  <p:sldIdLst>
    <p:sldId id="258" r:id="rId3"/>
    <p:sldId id="522" r:id="rId4"/>
    <p:sldId id="523" r:id="rId5"/>
    <p:sldId id="524" r:id="rId6"/>
    <p:sldId id="489" r:id="rId7"/>
    <p:sldId id="490" r:id="rId8"/>
    <p:sldId id="474" r:id="rId9"/>
    <p:sldId id="493" r:id="rId10"/>
    <p:sldId id="492" r:id="rId11"/>
    <p:sldId id="494" r:id="rId12"/>
    <p:sldId id="500" r:id="rId13"/>
    <p:sldId id="513" r:id="rId14"/>
    <p:sldId id="533" r:id="rId15"/>
    <p:sldId id="509" r:id="rId16"/>
    <p:sldId id="525" r:id="rId17"/>
    <p:sldId id="502" r:id="rId18"/>
    <p:sldId id="501" r:id="rId19"/>
    <p:sldId id="510" r:id="rId20"/>
    <p:sldId id="511" r:id="rId21"/>
    <p:sldId id="512" r:id="rId22"/>
    <p:sldId id="514" r:id="rId23"/>
    <p:sldId id="515" r:id="rId24"/>
    <p:sldId id="516" r:id="rId25"/>
    <p:sldId id="517" r:id="rId26"/>
    <p:sldId id="518" r:id="rId27"/>
    <p:sldId id="519" r:id="rId28"/>
    <p:sldId id="520" r:id="rId29"/>
    <p:sldId id="521" r:id="rId30"/>
    <p:sldId id="532" r:id="rId31"/>
    <p:sldId id="526" r:id="rId32"/>
    <p:sldId id="534" r:id="rId33"/>
    <p:sldId id="535" r:id="rId34"/>
    <p:sldId id="536" r:id="rId35"/>
    <p:sldId id="537" r:id="rId36"/>
    <p:sldId id="538" r:id="rId37"/>
    <p:sldId id="539" r:id="rId38"/>
    <p:sldId id="531" r:id="rId39"/>
    <p:sldId id="528" r:id="rId40"/>
    <p:sldId id="529" r:id="rId41"/>
    <p:sldId id="530" r:id="rId42"/>
    <p:sldId id="476" r:id="rId43"/>
    <p:sldId id="475" r:id="rId44"/>
    <p:sldId id="480" r:id="rId45"/>
    <p:sldId id="540" r:id="rId46"/>
    <p:sldId id="485" r:id="rId47"/>
    <p:sldId id="452" r:id="rId48"/>
    <p:sldId id="472" r:id="rId49"/>
    <p:sldId id="453" r:id="rId50"/>
    <p:sldId id="454" r:id="rId51"/>
    <p:sldId id="455" r:id="rId52"/>
    <p:sldId id="456" r:id="rId53"/>
    <p:sldId id="457" r:id="rId54"/>
    <p:sldId id="458" r:id="rId55"/>
    <p:sldId id="459" r:id="rId56"/>
    <p:sldId id="464" r:id="rId57"/>
    <p:sldId id="466" r:id="rId58"/>
    <p:sldId id="467" r:id="rId59"/>
    <p:sldId id="468" r:id="rId60"/>
    <p:sldId id="469" r:id="rId61"/>
    <p:sldId id="470" r:id="rId62"/>
    <p:sldId id="471" r:id="rId63"/>
  </p:sldIdLst>
  <p:sldSz cx="9144000" cy="6858000" type="screen4x3"/>
  <p:notesSz cx="6797675" cy="9926638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66FF"/>
    <a:srgbClr val="395099"/>
    <a:srgbClr val="CCCC00"/>
    <a:srgbClr val="FFFFCC"/>
    <a:srgbClr val="6699FF"/>
    <a:srgbClr val="3366CC"/>
    <a:srgbClr val="FFFF00"/>
    <a:srgbClr val="FF66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308" autoAdjust="0"/>
    <p:restoredTop sz="94706" autoAdjust="0"/>
  </p:normalViewPr>
  <p:slideViewPr>
    <p:cSldViewPr>
      <p:cViewPr varScale="1">
        <p:scale>
          <a:sx n="103" d="100"/>
          <a:sy n="103" d="100"/>
        </p:scale>
        <p:origin x="-39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0998"/>
    </p:cViewPr>
  </p:sorterViewPr>
  <p:notesViewPr>
    <p:cSldViewPr>
      <p:cViewPr varScale="1">
        <p:scale>
          <a:sx n="79" d="100"/>
          <a:sy n="79" d="100"/>
        </p:scale>
        <p:origin x="-3378" y="-102"/>
      </p:cViewPr>
      <p:guideLst>
        <p:guide orient="horz" pos="3127"/>
        <p:guide pos="214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slide" Target="slides/slide61.xml"/><Relationship Id="rId68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61" Type="http://schemas.openxmlformats.org/officeDocument/2006/relationships/slide" Target="slides/slide59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notesMaster" Target="notesMasters/notesMaster1.xml"/><Relationship Id="rId69" Type="http://schemas.openxmlformats.org/officeDocument/2006/relationships/tableStyles" Target="tableStyle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viewProps" Target="view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004" cy="532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4" tIns="46066" rIns="92134" bIns="46066" numCol="1" anchor="t" anchorCtr="0" compatLnSpc="1">
            <a:prstTxWarp prst="textNoShape">
              <a:avLst/>
            </a:prstTxWarp>
          </a:bodyPr>
          <a:lstStyle>
            <a:lvl1pPr defTabSz="921302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3923" y="0"/>
            <a:ext cx="2951004" cy="532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4" tIns="46066" rIns="92134" bIns="46066" numCol="1" anchor="t" anchorCtr="0" compatLnSpc="1">
            <a:prstTxWarp prst="textNoShape">
              <a:avLst/>
            </a:prstTxWarp>
          </a:bodyPr>
          <a:lstStyle>
            <a:lvl1pPr algn="r" defTabSz="921302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39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9396"/>
            <a:ext cx="2951004" cy="45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4" tIns="46066" rIns="92134" bIns="46066" numCol="1" anchor="b" anchorCtr="0" compatLnSpc="1">
            <a:prstTxWarp prst="textNoShape">
              <a:avLst/>
            </a:prstTxWarp>
          </a:bodyPr>
          <a:lstStyle>
            <a:lvl1pPr defTabSz="921302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39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3923" y="9449396"/>
            <a:ext cx="2951004" cy="45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4" tIns="46066" rIns="92134" bIns="46066" numCol="1" anchor="b" anchorCtr="0" compatLnSpc="1">
            <a:prstTxWarp prst="textNoShape">
              <a:avLst/>
            </a:prstTxWarp>
          </a:bodyPr>
          <a:lstStyle>
            <a:lvl1pPr algn="r" defTabSz="921302">
              <a:defRPr sz="1200"/>
            </a:lvl1pPr>
          </a:lstStyle>
          <a:p>
            <a:pPr>
              <a:defRPr/>
            </a:pPr>
            <a:fld id="{4F54B07D-F85C-4959-BD36-2C582CA4628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40170468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4525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4" tIns="46066" rIns="92134" bIns="46066" numCol="1" anchor="t" anchorCtr="0" compatLnSpc="1">
            <a:prstTxWarp prst="textNoShape">
              <a:avLst/>
            </a:prstTxWarp>
          </a:bodyPr>
          <a:lstStyle>
            <a:lvl1pPr defTabSz="921302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3150" y="0"/>
            <a:ext cx="2944525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4" tIns="46066" rIns="92134" bIns="46066" numCol="1" anchor="t" anchorCtr="0" compatLnSpc="1">
            <a:prstTxWarp prst="textNoShape">
              <a:avLst/>
            </a:prstTxWarp>
          </a:bodyPr>
          <a:lstStyle>
            <a:lvl1pPr algn="r" defTabSz="921302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5386" y="4715153"/>
            <a:ext cx="4986904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4" tIns="46066" rIns="92134" bIns="460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0306"/>
            <a:ext cx="2944525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4" tIns="46066" rIns="92134" bIns="46066" numCol="1" anchor="b" anchorCtr="0" compatLnSpc="1">
            <a:prstTxWarp prst="textNoShape">
              <a:avLst/>
            </a:prstTxWarp>
          </a:bodyPr>
          <a:lstStyle>
            <a:lvl1pPr defTabSz="921302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3150" y="9430306"/>
            <a:ext cx="2944525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4" tIns="46066" rIns="92134" bIns="46066" numCol="1" anchor="b" anchorCtr="0" compatLnSpc="1">
            <a:prstTxWarp prst="textNoShape">
              <a:avLst/>
            </a:prstTxWarp>
          </a:bodyPr>
          <a:lstStyle>
            <a:lvl1pPr algn="r" defTabSz="921302">
              <a:defRPr sz="1200"/>
            </a:lvl1pPr>
          </a:lstStyle>
          <a:p>
            <a:pPr>
              <a:defRPr/>
            </a:pPr>
            <a:fld id="{C0DA173C-7B30-494C-936D-81526A9A50C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9771106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771624-8F9D-4F5D-A08C-D14BC027BD2A}" type="slidenum">
              <a:rPr lang="pl-PL" smtClean="0"/>
              <a:pPr/>
              <a:t>1</a:t>
            </a:fld>
            <a:endParaRPr lang="pl-PL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l-PL" smtClean="0"/>
              <a:t>Wstępny slajd - także jako tło przy prelekcji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"/>
          <p:cNvSpPr txBox="1">
            <a:spLocks noChangeArrowheads="1"/>
          </p:cNvSpPr>
          <p:nvPr userDrawn="1"/>
        </p:nvSpPr>
        <p:spPr bwMode="auto">
          <a:xfrm>
            <a:off x="8243888" y="6381750"/>
            <a:ext cx="6492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fld id="{6B865030-0F73-4912-B66C-CDA450B0553C}" type="slidenum">
              <a:rPr lang="pl-PL">
                <a:solidFill>
                  <a:srgbClr val="003399"/>
                </a:solidFill>
                <a:latin typeface="Arial Black" pitchFamily="34" charset="0"/>
                <a:cs typeface="+mn-cs"/>
              </a:rPr>
              <a:pPr algn="r">
                <a:spcBef>
                  <a:spcPct val="50000"/>
                </a:spcBef>
                <a:defRPr/>
              </a:pPr>
              <a:t>‹#›</a:t>
            </a:fld>
            <a:endParaRPr lang="pl-PL" dirty="0">
              <a:solidFill>
                <a:srgbClr val="003399"/>
              </a:solidFill>
              <a:latin typeface="Arial Black" pitchFamily="34" charset="0"/>
              <a:cs typeface="+mn-cs"/>
            </a:endParaRPr>
          </a:p>
        </p:txBody>
      </p:sp>
      <p:grpSp>
        <p:nvGrpSpPr>
          <p:cNvPr id="5" name="Group 16"/>
          <p:cNvGrpSpPr>
            <a:grpSpLocks/>
          </p:cNvGrpSpPr>
          <p:nvPr userDrawn="1"/>
        </p:nvGrpSpPr>
        <p:grpSpPr bwMode="auto">
          <a:xfrm rot="5400000">
            <a:off x="3857625" y="-3857625"/>
            <a:ext cx="1428750" cy="9144000"/>
            <a:chOff x="68" y="0"/>
            <a:chExt cx="589" cy="4320"/>
          </a:xfrm>
        </p:grpSpPr>
        <p:sp>
          <p:nvSpPr>
            <p:cNvPr id="6" name="Rectangle 12"/>
            <p:cNvSpPr>
              <a:spLocks noChangeArrowheads="1"/>
            </p:cNvSpPr>
            <p:nvPr userDrawn="1"/>
          </p:nvSpPr>
          <p:spPr bwMode="auto">
            <a:xfrm>
              <a:off x="68" y="0"/>
              <a:ext cx="91" cy="4320"/>
            </a:xfrm>
            <a:prstGeom prst="rect">
              <a:avLst/>
            </a:prstGeom>
            <a:solidFill>
              <a:srgbClr val="00339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l-PL">
                <a:cs typeface="+mn-cs"/>
              </a:endParaRPr>
            </a:p>
          </p:txBody>
        </p:sp>
        <p:sp>
          <p:nvSpPr>
            <p:cNvPr id="7" name="Rectangle 13"/>
            <p:cNvSpPr>
              <a:spLocks noChangeArrowheads="1"/>
            </p:cNvSpPr>
            <p:nvPr userDrawn="1"/>
          </p:nvSpPr>
          <p:spPr bwMode="auto">
            <a:xfrm>
              <a:off x="222" y="0"/>
              <a:ext cx="390" cy="4320"/>
            </a:xfrm>
            <a:prstGeom prst="rect">
              <a:avLst/>
            </a:prstGeom>
            <a:solidFill>
              <a:srgbClr val="B7C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l-PL">
                <a:cs typeface="+mn-cs"/>
              </a:endParaRPr>
            </a:p>
          </p:txBody>
        </p:sp>
        <p:sp>
          <p:nvSpPr>
            <p:cNvPr id="8" name="Rectangle 14"/>
            <p:cNvSpPr>
              <a:spLocks noChangeArrowheads="1"/>
            </p:cNvSpPr>
            <p:nvPr userDrawn="1"/>
          </p:nvSpPr>
          <p:spPr bwMode="auto">
            <a:xfrm>
              <a:off x="612" y="0"/>
              <a:ext cx="45" cy="4320"/>
            </a:xfrm>
            <a:prstGeom prst="rect">
              <a:avLst/>
            </a:prstGeom>
            <a:solidFill>
              <a:srgbClr val="D4213D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l-PL">
                <a:cs typeface="+mn-cs"/>
              </a:endParaRPr>
            </a:p>
          </p:txBody>
        </p:sp>
      </p:grpSp>
      <p:pic>
        <p:nvPicPr>
          <p:cNvPr id="9" name="Obraz 15" descr="wwpe-jasny kontra kopi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8" y="428625"/>
            <a:ext cx="785812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11" name="Symbol zastępczy numeru slajdu 3"/>
          <p:cNvSpPr>
            <a:spLocks noGrp="1"/>
          </p:cNvSpPr>
          <p:nvPr>
            <p:ph type="sldNum" sz="quarter" idx="10"/>
          </p:nvPr>
        </p:nvSpPr>
        <p:spPr>
          <a:xfrm>
            <a:off x="468313" y="6310313"/>
            <a:ext cx="503237" cy="28733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D83410E7-64B6-4522-B054-6E5A6DD8A3E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  <p:pic>
        <p:nvPicPr>
          <p:cNvPr id="12" name="Picture 11" descr="C:\Users\kuba\Desktop\znaczekFGZ..png"/>
          <p:cNvPicPr>
            <a:picLocks noChangeAspect="1" noChangeArrowheads="1"/>
          </p:cNvPicPr>
          <p:nvPr userDrawn="1"/>
        </p:nvPicPr>
        <p:blipFill>
          <a:blip r:embed="rId3" cstate="print"/>
          <a:srcRect r="55508" b="6047"/>
          <a:stretch>
            <a:fillRect/>
          </a:stretch>
        </p:blipFill>
        <p:spPr bwMode="auto">
          <a:xfrm>
            <a:off x="1714500" y="428625"/>
            <a:ext cx="985292" cy="768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"/>
          <p:cNvSpPr txBox="1">
            <a:spLocks noChangeArrowheads="1"/>
          </p:cNvSpPr>
          <p:nvPr userDrawn="1"/>
        </p:nvSpPr>
        <p:spPr bwMode="auto">
          <a:xfrm>
            <a:off x="8243888" y="6381750"/>
            <a:ext cx="6492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fld id="{AE1D0E2E-1BCE-49D6-960A-66D1EBB7FDB0}" type="slidenum">
              <a:rPr lang="pl-PL">
                <a:solidFill>
                  <a:srgbClr val="003399"/>
                </a:solidFill>
                <a:latin typeface="Arial Black" pitchFamily="34" charset="0"/>
                <a:cs typeface="+mn-cs"/>
              </a:rPr>
              <a:pPr algn="r">
                <a:spcBef>
                  <a:spcPct val="50000"/>
                </a:spcBef>
                <a:defRPr/>
              </a:pPr>
              <a:t>‹#›</a:t>
            </a:fld>
            <a:endParaRPr lang="pl-PL" dirty="0">
              <a:solidFill>
                <a:srgbClr val="003399"/>
              </a:solidFill>
              <a:latin typeface="Arial Black" pitchFamily="34" charset="0"/>
              <a:cs typeface="+mn-cs"/>
            </a:endParaRPr>
          </a:p>
        </p:txBody>
      </p:sp>
      <p:grpSp>
        <p:nvGrpSpPr>
          <p:cNvPr id="5" name="Group 16"/>
          <p:cNvGrpSpPr>
            <a:grpSpLocks/>
          </p:cNvGrpSpPr>
          <p:nvPr userDrawn="1"/>
        </p:nvGrpSpPr>
        <p:grpSpPr bwMode="auto">
          <a:xfrm rot="5400000">
            <a:off x="3857625" y="-3857625"/>
            <a:ext cx="1428750" cy="9144000"/>
            <a:chOff x="68" y="0"/>
            <a:chExt cx="589" cy="4320"/>
          </a:xfrm>
        </p:grpSpPr>
        <p:sp>
          <p:nvSpPr>
            <p:cNvPr id="6" name="Rectangle 12"/>
            <p:cNvSpPr>
              <a:spLocks noChangeArrowheads="1"/>
            </p:cNvSpPr>
            <p:nvPr userDrawn="1"/>
          </p:nvSpPr>
          <p:spPr bwMode="auto">
            <a:xfrm>
              <a:off x="68" y="0"/>
              <a:ext cx="91" cy="4320"/>
            </a:xfrm>
            <a:prstGeom prst="rect">
              <a:avLst/>
            </a:prstGeom>
            <a:solidFill>
              <a:srgbClr val="00339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l-PL">
                <a:cs typeface="+mn-cs"/>
              </a:endParaRPr>
            </a:p>
          </p:txBody>
        </p:sp>
        <p:sp>
          <p:nvSpPr>
            <p:cNvPr id="7" name="Rectangle 13"/>
            <p:cNvSpPr>
              <a:spLocks noChangeArrowheads="1"/>
            </p:cNvSpPr>
            <p:nvPr userDrawn="1"/>
          </p:nvSpPr>
          <p:spPr bwMode="auto">
            <a:xfrm>
              <a:off x="222" y="0"/>
              <a:ext cx="390" cy="4320"/>
            </a:xfrm>
            <a:prstGeom prst="rect">
              <a:avLst/>
            </a:prstGeom>
            <a:solidFill>
              <a:srgbClr val="B7C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l-PL">
                <a:cs typeface="+mn-cs"/>
              </a:endParaRPr>
            </a:p>
          </p:txBody>
        </p:sp>
        <p:sp>
          <p:nvSpPr>
            <p:cNvPr id="8" name="Rectangle 14"/>
            <p:cNvSpPr>
              <a:spLocks noChangeArrowheads="1"/>
            </p:cNvSpPr>
            <p:nvPr userDrawn="1"/>
          </p:nvSpPr>
          <p:spPr bwMode="auto">
            <a:xfrm>
              <a:off x="612" y="0"/>
              <a:ext cx="45" cy="4320"/>
            </a:xfrm>
            <a:prstGeom prst="rect">
              <a:avLst/>
            </a:prstGeom>
            <a:solidFill>
              <a:srgbClr val="D4213D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l-PL">
                <a:cs typeface="+mn-cs"/>
              </a:endParaRPr>
            </a:p>
          </p:txBody>
        </p:sp>
      </p:grpSp>
      <p:pic>
        <p:nvPicPr>
          <p:cNvPr id="9" name="Obraz 15" descr="wwpe-jasny kontra kopi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8" y="428625"/>
            <a:ext cx="785812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8313" y="1628775"/>
            <a:ext cx="8229600" cy="360363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8313" y="2060575"/>
            <a:ext cx="6059487" cy="39608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11" name="Symbol zastępczy numeru slajdu 3"/>
          <p:cNvSpPr>
            <a:spLocks noGrp="1"/>
          </p:cNvSpPr>
          <p:nvPr>
            <p:ph type="sldNum" sz="quarter" idx="10"/>
          </p:nvPr>
        </p:nvSpPr>
        <p:spPr>
          <a:xfrm>
            <a:off x="468313" y="6310313"/>
            <a:ext cx="503237" cy="28733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49F32479-03B6-49C0-9B1D-B163D160D13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  <p:pic>
        <p:nvPicPr>
          <p:cNvPr id="12" name="Picture 11" descr="C:\Users\kuba\Desktop\znaczekFGZ..png"/>
          <p:cNvPicPr>
            <a:picLocks noChangeAspect="1" noChangeArrowheads="1"/>
          </p:cNvPicPr>
          <p:nvPr userDrawn="1"/>
        </p:nvPicPr>
        <p:blipFill>
          <a:blip r:embed="rId3" cstate="print"/>
          <a:srcRect r="55508" b="6047"/>
          <a:stretch>
            <a:fillRect/>
          </a:stretch>
        </p:blipFill>
        <p:spPr bwMode="auto">
          <a:xfrm>
            <a:off x="1714500" y="428625"/>
            <a:ext cx="985292" cy="768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"/>
          <p:cNvSpPr txBox="1">
            <a:spLocks noChangeArrowheads="1"/>
          </p:cNvSpPr>
          <p:nvPr userDrawn="1"/>
        </p:nvSpPr>
        <p:spPr bwMode="auto">
          <a:xfrm>
            <a:off x="8243888" y="6381750"/>
            <a:ext cx="6492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fld id="{50400AAD-9EBF-4259-9FD8-718F921420E6}" type="slidenum">
              <a:rPr lang="pl-PL">
                <a:solidFill>
                  <a:srgbClr val="003399"/>
                </a:solidFill>
                <a:latin typeface="Arial Black" pitchFamily="34" charset="0"/>
                <a:cs typeface="+mn-cs"/>
              </a:rPr>
              <a:pPr algn="r">
                <a:spcBef>
                  <a:spcPct val="50000"/>
                </a:spcBef>
                <a:defRPr/>
              </a:pPr>
              <a:t>‹#›</a:t>
            </a:fld>
            <a:endParaRPr lang="pl-PL" dirty="0">
              <a:solidFill>
                <a:srgbClr val="003399"/>
              </a:solidFill>
              <a:latin typeface="Arial Black" pitchFamily="34" charset="0"/>
              <a:cs typeface="+mn-cs"/>
            </a:endParaRPr>
          </a:p>
        </p:txBody>
      </p:sp>
      <p:grpSp>
        <p:nvGrpSpPr>
          <p:cNvPr id="5" name="Group 16"/>
          <p:cNvGrpSpPr>
            <a:grpSpLocks/>
          </p:cNvGrpSpPr>
          <p:nvPr userDrawn="1"/>
        </p:nvGrpSpPr>
        <p:grpSpPr bwMode="auto">
          <a:xfrm rot="5400000">
            <a:off x="3857625" y="-3857625"/>
            <a:ext cx="1428750" cy="9144000"/>
            <a:chOff x="68" y="0"/>
            <a:chExt cx="589" cy="4320"/>
          </a:xfrm>
        </p:grpSpPr>
        <p:sp>
          <p:nvSpPr>
            <p:cNvPr id="6" name="Rectangle 12"/>
            <p:cNvSpPr>
              <a:spLocks noChangeArrowheads="1"/>
            </p:cNvSpPr>
            <p:nvPr userDrawn="1"/>
          </p:nvSpPr>
          <p:spPr bwMode="auto">
            <a:xfrm>
              <a:off x="68" y="0"/>
              <a:ext cx="91" cy="4320"/>
            </a:xfrm>
            <a:prstGeom prst="rect">
              <a:avLst/>
            </a:prstGeom>
            <a:solidFill>
              <a:srgbClr val="00339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l-PL">
                <a:cs typeface="+mn-cs"/>
              </a:endParaRPr>
            </a:p>
          </p:txBody>
        </p:sp>
        <p:sp>
          <p:nvSpPr>
            <p:cNvPr id="7" name="Rectangle 13"/>
            <p:cNvSpPr>
              <a:spLocks noChangeArrowheads="1"/>
            </p:cNvSpPr>
            <p:nvPr userDrawn="1"/>
          </p:nvSpPr>
          <p:spPr bwMode="auto">
            <a:xfrm>
              <a:off x="222" y="0"/>
              <a:ext cx="390" cy="4320"/>
            </a:xfrm>
            <a:prstGeom prst="rect">
              <a:avLst/>
            </a:prstGeom>
            <a:solidFill>
              <a:srgbClr val="B7C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l-PL">
                <a:cs typeface="+mn-cs"/>
              </a:endParaRPr>
            </a:p>
          </p:txBody>
        </p:sp>
        <p:sp>
          <p:nvSpPr>
            <p:cNvPr id="8" name="Rectangle 14"/>
            <p:cNvSpPr>
              <a:spLocks noChangeArrowheads="1"/>
            </p:cNvSpPr>
            <p:nvPr userDrawn="1"/>
          </p:nvSpPr>
          <p:spPr bwMode="auto">
            <a:xfrm>
              <a:off x="612" y="0"/>
              <a:ext cx="45" cy="4320"/>
            </a:xfrm>
            <a:prstGeom prst="rect">
              <a:avLst/>
            </a:prstGeom>
            <a:solidFill>
              <a:srgbClr val="D4213D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l-PL">
                <a:cs typeface="+mn-cs"/>
              </a:endParaRPr>
            </a:p>
          </p:txBody>
        </p:sp>
      </p:grpSp>
      <p:pic>
        <p:nvPicPr>
          <p:cNvPr id="9" name="Obraz 15" descr="wwpe-jasny kontra kopi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8" y="428625"/>
            <a:ext cx="785812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1" name="Symbol zastępczy numeru slajdu 3"/>
          <p:cNvSpPr>
            <a:spLocks noGrp="1"/>
          </p:cNvSpPr>
          <p:nvPr>
            <p:ph type="sldNum" sz="quarter" idx="10"/>
          </p:nvPr>
        </p:nvSpPr>
        <p:spPr>
          <a:xfrm>
            <a:off x="468313" y="6310313"/>
            <a:ext cx="503237" cy="28733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EED27B90-A797-4F4B-8992-5D2D2864677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  <p:pic>
        <p:nvPicPr>
          <p:cNvPr id="12" name="Picture 11" descr="C:\Users\kuba\Desktop\znaczekFGZ..png"/>
          <p:cNvPicPr>
            <a:picLocks noChangeAspect="1" noChangeArrowheads="1"/>
          </p:cNvPicPr>
          <p:nvPr userDrawn="1"/>
        </p:nvPicPr>
        <p:blipFill>
          <a:blip r:embed="rId3" cstate="print"/>
          <a:srcRect r="55508" b="6047"/>
          <a:stretch>
            <a:fillRect/>
          </a:stretch>
        </p:blipFill>
        <p:spPr bwMode="auto">
          <a:xfrm>
            <a:off x="1714500" y="428625"/>
            <a:ext cx="985292" cy="768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0"/>
          <p:cNvSpPr txBox="1">
            <a:spLocks noChangeArrowheads="1"/>
          </p:cNvSpPr>
          <p:nvPr userDrawn="1"/>
        </p:nvSpPr>
        <p:spPr bwMode="auto">
          <a:xfrm>
            <a:off x="8243888" y="6381750"/>
            <a:ext cx="6492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fld id="{2D9DD381-1F88-47A3-99A0-103BC3AB84F5}" type="slidenum">
              <a:rPr lang="pl-PL">
                <a:solidFill>
                  <a:srgbClr val="003399"/>
                </a:solidFill>
                <a:latin typeface="Arial Black" pitchFamily="34" charset="0"/>
                <a:cs typeface="+mn-cs"/>
              </a:rPr>
              <a:pPr algn="r">
                <a:spcBef>
                  <a:spcPct val="50000"/>
                </a:spcBef>
                <a:defRPr/>
              </a:pPr>
              <a:t>‹#›</a:t>
            </a:fld>
            <a:endParaRPr lang="pl-PL" dirty="0">
              <a:solidFill>
                <a:srgbClr val="003399"/>
              </a:solidFill>
              <a:latin typeface="Arial Black" pitchFamily="34" charset="0"/>
              <a:cs typeface="+mn-cs"/>
            </a:endParaRPr>
          </a:p>
        </p:txBody>
      </p:sp>
      <p:grpSp>
        <p:nvGrpSpPr>
          <p:cNvPr id="6" name="Group 16"/>
          <p:cNvGrpSpPr>
            <a:grpSpLocks/>
          </p:cNvGrpSpPr>
          <p:nvPr userDrawn="1"/>
        </p:nvGrpSpPr>
        <p:grpSpPr bwMode="auto">
          <a:xfrm rot="5400000">
            <a:off x="3857625" y="-3857625"/>
            <a:ext cx="1428750" cy="9144000"/>
            <a:chOff x="68" y="0"/>
            <a:chExt cx="589" cy="4320"/>
          </a:xfrm>
        </p:grpSpPr>
        <p:sp>
          <p:nvSpPr>
            <p:cNvPr id="7" name="Rectangle 12"/>
            <p:cNvSpPr>
              <a:spLocks noChangeArrowheads="1"/>
            </p:cNvSpPr>
            <p:nvPr userDrawn="1"/>
          </p:nvSpPr>
          <p:spPr bwMode="auto">
            <a:xfrm>
              <a:off x="68" y="0"/>
              <a:ext cx="91" cy="4320"/>
            </a:xfrm>
            <a:prstGeom prst="rect">
              <a:avLst/>
            </a:prstGeom>
            <a:solidFill>
              <a:srgbClr val="00339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l-PL">
                <a:cs typeface="+mn-cs"/>
              </a:endParaRPr>
            </a:p>
          </p:txBody>
        </p:sp>
        <p:sp>
          <p:nvSpPr>
            <p:cNvPr id="8" name="Rectangle 13"/>
            <p:cNvSpPr>
              <a:spLocks noChangeArrowheads="1"/>
            </p:cNvSpPr>
            <p:nvPr userDrawn="1"/>
          </p:nvSpPr>
          <p:spPr bwMode="auto">
            <a:xfrm>
              <a:off x="222" y="0"/>
              <a:ext cx="390" cy="4320"/>
            </a:xfrm>
            <a:prstGeom prst="rect">
              <a:avLst/>
            </a:prstGeom>
            <a:solidFill>
              <a:srgbClr val="B7C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l-PL">
                <a:cs typeface="+mn-cs"/>
              </a:endParaRPr>
            </a:p>
          </p:txBody>
        </p:sp>
        <p:sp>
          <p:nvSpPr>
            <p:cNvPr id="9" name="Rectangle 14"/>
            <p:cNvSpPr>
              <a:spLocks noChangeArrowheads="1"/>
            </p:cNvSpPr>
            <p:nvPr userDrawn="1"/>
          </p:nvSpPr>
          <p:spPr bwMode="auto">
            <a:xfrm>
              <a:off x="612" y="0"/>
              <a:ext cx="45" cy="4320"/>
            </a:xfrm>
            <a:prstGeom prst="rect">
              <a:avLst/>
            </a:prstGeom>
            <a:solidFill>
              <a:srgbClr val="D4213D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l-PL">
                <a:cs typeface="+mn-cs"/>
              </a:endParaRPr>
            </a:p>
          </p:txBody>
        </p:sp>
      </p:grpSp>
      <p:pic>
        <p:nvPicPr>
          <p:cNvPr id="10" name="Obraz 15" descr="wwpe-jasny kontra kopi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8" y="428625"/>
            <a:ext cx="785812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8313" y="1628775"/>
            <a:ext cx="8229600" cy="360363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68313" y="2060575"/>
            <a:ext cx="2952750" cy="396081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3573463" y="2060575"/>
            <a:ext cx="2954337" cy="396081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12" name="Symbol zastępczy numeru slajdu 4"/>
          <p:cNvSpPr>
            <a:spLocks noGrp="1"/>
          </p:cNvSpPr>
          <p:nvPr>
            <p:ph type="sldNum" sz="quarter" idx="10"/>
          </p:nvPr>
        </p:nvSpPr>
        <p:spPr>
          <a:xfrm>
            <a:off x="468313" y="6310313"/>
            <a:ext cx="503237" cy="28733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C4CE5E58-0067-41BA-9DB9-1D58E11F725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10"/>
          <p:cNvSpPr txBox="1">
            <a:spLocks noChangeArrowheads="1"/>
          </p:cNvSpPr>
          <p:nvPr userDrawn="1"/>
        </p:nvSpPr>
        <p:spPr bwMode="auto">
          <a:xfrm>
            <a:off x="8243888" y="6381750"/>
            <a:ext cx="6492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fld id="{8AEE034E-E4CB-4F14-A03C-CC2198E3FD98}" type="slidenum">
              <a:rPr lang="pl-PL">
                <a:solidFill>
                  <a:srgbClr val="003399"/>
                </a:solidFill>
                <a:latin typeface="Arial Black" pitchFamily="34" charset="0"/>
                <a:cs typeface="+mn-cs"/>
              </a:rPr>
              <a:pPr algn="r">
                <a:spcBef>
                  <a:spcPct val="50000"/>
                </a:spcBef>
                <a:defRPr/>
              </a:pPr>
              <a:t>‹#›</a:t>
            </a:fld>
            <a:endParaRPr lang="pl-PL" dirty="0">
              <a:solidFill>
                <a:srgbClr val="003399"/>
              </a:solidFill>
              <a:latin typeface="Arial Black" pitchFamily="34" charset="0"/>
              <a:cs typeface="+mn-cs"/>
            </a:endParaRPr>
          </a:p>
        </p:txBody>
      </p:sp>
      <p:grpSp>
        <p:nvGrpSpPr>
          <p:cNvPr id="8" name="Group 16"/>
          <p:cNvGrpSpPr>
            <a:grpSpLocks/>
          </p:cNvGrpSpPr>
          <p:nvPr userDrawn="1"/>
        </p:nvGrpSpPr>
        <p:grpSpPr bwMode="auto">
          <a:xfrm rot="5400000">
            <a:off x="3857625" y="-3857625"/>
            <a:ext cx="1428750" cy="9144000"/>
            <a:chOff x="68" y="0"/>
            <a:chExt cx="589" cy="4320"/>
          </a:xfrm>
        </p:grpSpPr>
        <p:sp>
          <p:nvSpPr>
            <p:cNvPr id="9" name="Rectangle 12"/>
            <p:cNvSpPr>
              <a:spLocks noChangeArrowheads="1"/>
            </p:cNvSpPr>
            <p:nvPr userDrawn="1"/>
          </p:nvSpPr>
          <p:spPr bwMode="auto">
            <a:xfrm>
              <a:off x="68" y="0"/>
              <a:ext cx="91" cy="4320"/>
            </a:xfrm>
            <a:prstGeom prst="rect">
              <a:avLst/>
            </a:prstGeom>
            <a:solidFill>
              <a:srgbClr val="00339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l-PL">
                <a:cs typeface="+mn-cs"/>
              </a:endParaRPr>
            </a:p>
          </p:txBody>
        </p:sp>
        <p:sp>
          <p:nvSpPr>
            <p:cNvPr id="10" name="Rectangle 13"/>
            <p:cNvSpPr>
              <a:spLocks noChangeArrowheads="1"/>
            </p:cNvSpPr>
            <p:nvPr userDrawn="1"/>
          </p:nvSpPr>
          <p:spPr bwMode="auto">
            <a:xfrm>
              <a:off x="222" y="0"/>
              <a:ext cx="390" cy="4320"/>
            </a:xfrm>
            <a:prstGeom prst="rect">
              <a:avLst/>
            </a:prstGeom>
            <a:solidFill>
              <a:srgbClr val="B7C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l-PL">
                <a:cs typeface="+mn-cs"/>
              </a:endParaRPr>
            </a:p>
          </p:txBody>
        </p:sp>
        <p:sp>
          <p:nvSpPr>
            <p:cNvPr id="11" name="Rectangle 14"/>
            <p:cNvSpPr>
              <a:spLocks noChangeArrowheads="1"/>
            </p:cNvSpPr>
            <p:nvPr userDrawn="1"/>
          </p:nvSpPr>
          <p:spPr bwMode="auto">
            <a:xfrm>
              <a:off x="612" y="0"/>
              <a:ext cx="45" cy="4320"/>
            </a:xfrm>
            <a:prstGeom prst="rect">
              <a:avLst/>
            </a:prstGeom>
            <a:solidFill>
              <a:srgbClr val="D4213D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l-PL">
                <a:cs typeface="+mn-cs"/>
              </a:endParaRPr>
            </a:p>
          </p:txBody>
        </p:sp>
      </p:grpSp>
      <p:pic>
        <p:nvPicPr>
          <p:cNvPr id="12" name="Obraz 15" descr="wwpe-jasny kontra kopi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8" y="428625"/>
            <a:ext cx="785812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14" name="Symbol zastępczy numeru slajdu 6"/>
          <p:cNvSpPr>
            <a:spLocks noGrp="1"/>
          </p:cNvSpPr>
          <p:nvPr>
            <p:ph type="sldNum" sz="quarter" idx="10"/>
          </p:nvPr>
        </p:nvSpPr>
        <p:spPr>
          <a:xfrm>
            <a:off x="468313" y="6310313"/>
            <a:ext cx="503237" cy="28733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28B84CA2-6029-4FF2-AAEE-F0C29FAF7A8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0"/>
          <p:cNvSpPr txBox="1">
            <a:spLocks noChangeArrowheads="1"/>
          </p:cNvSpPr>
          <p:nvPr userDrawn="1"/>
        </p:nvSpPr>
        <p:spPr bwMode="auto">
          <a:xfrm>
            <a:off x="8243888" y="6381750"/>
            <a:ext cx="6492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fld id="{5CE477C1-3240-4A43-A29F-66A8C94896AF}" type="slidenum">
              <a:rPr lang="pl-PL">
                <a:solidFill>
                  <a:srgbClr val="003399"/>
                </a:solidFill>
                <a:latin typeface="Arial Black" pitchFamily="34" charset="0"/>
                <a:cs typeface="+mn-cs"/>
              </a:rPr>
              <a:pPr algn="r">
                <a:spcBef>
                  <a:spcPct val="50000"/>
                </a:spcBef>
                <a:defRPr/>
              </a:pPr>
              <a:t>‹#›</a:t>
            </a:fld>
            <a:endParaRPr lang="pl-PL" dirty="0">
              <a:solidFill>
                <a:srgbClr val="003399"/>
              </a:solidFill>
              <a:latin typeface="Arial Black" pitchFamily="34" charset="0"/>
              <a:cs typeface="+mn-cs"/>
            </a:endParaRPr>
          </a:p>
        </p:txBody>
      </p:sp>
      <p:grpSp>
        <p:nvGrpSpPr>
          <p:cNvPr id="4" name="Group 16"/>
          <p:cNvGrpSpPr>
            <a:grpSpLocks/>
          </p:cNvGrpSpPr>
          <p:nvPr userDrawn="1"/>
        </p:nvGrpSpPr>
        <p:grpSpPr bwMode="auto">
          <a:xfrm rot="5400000">
            <a:off x="3857625" y="-3857625"/>
            <a:ext cx="1428750" cy="9144000"/>
            <a:chOff x="68" y="0"/>
            <a:chExt cx="589" cy="4320"/>
          </a:xfrm>
        </p:grpSpPr>
        <p:sp>
          <p:nvSpPr>
            <p:cNvPr id="5" name="Rectangle 12"/>
            <p:cNvSpPr>
              <a:spLocks noChangeArrowheads="1"/>
            </p:cNvSpPr>
            <p:nvPr userDrawn="1"/>
          </p:nvSpPr>
          <p:spPr bwMode="auto">
            <a:xfrm>
              <a:off x="68" y="0"/>
              <a:ext cx="91" cy="4320"/>
            </a:xfrm>
            <a:prstGeom prst="rect">
              <a:avLst/>
            </a:prstGeom>
            <a:solidFill>
              <a:srgbClr val="00339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l-PL">
                <a:cs typeface="+mn-cs"/>
              </a:endParaRPr>
            </a:p>
          </p:txBody>
        </p:sp>
        <p:sp>
          <p:nvSpPr>
            <p:cNvPr id="6" name="Rectangle 13"/>
            <p:cNvSpPr>
              <a:spLocks noChangeArrowheads="1"/>
            </p:cNvSpPr>
            <p:nvPr userDrawn="1"/>
          </p:nvSpPr>
          <p:spPr bwMode="auto">
            <a:xfrm>
              <a:off x="222" y="0"/>
              <a:ext cx="390" cy="4320"/>
            </a:xfrm>
            <a:prstGeom prst="rect">
              <a:avLst/>
            </a:prstGeom>
            <a:solidFill>
              <a:srgbClr val="B7C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l-PL">
                <a:cs typeface="+mn-cs"/>
              </a:endParaRPr>
            </a:p>
          </p:txBody>
        </p:sp>
        <p:sp>
          <p:nvSpPr>
            <p:cNvPr id="7" name="Rectangle 14"/>
            <p:cNvSpPr>
              <a:spLocks noChangeArrowheads="1"/>
            </p:cNvSpPr>
            <p:nvPr userDrawn="1"/>
          </p:nvSpPr>
          <p:spPr bwMode="auto">
            <a:xfrm>
              <a:off x="612" y="0"/>
              <a:ext cx="45" cy="4320"/>
            </a:xfrm>
            <a:prstGeom prst="rect">
              <a:avLst/>
            </a:prstGeom>
            <a:solidFill>
              <a:srgbClr val="D4213D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l-PL">
                <a:cs typeface="+mn-cs"/>
              </a:endParaRPr>
            </a:p>
          </p:txBody>
        </p:sp>
      </p:grpSp>
      <p:pic>
        <p:nvPicPr>
          <p:cNvPr id="8" name="Obraz 15" descr="wwpe-jasny kontra kopi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8" y="428625"/>
            <a:ext cx="785812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8313" y="1628775"/>
            <a:ext cx="8229600" cy="360363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10" name="Symbol zastępczy numeru slajdu 2"/>
          <p:cNvSpPr>
            <a:spLocks noGrp="1"/>
          </p:cNvSpPr>
          <p:nvPr>
            <p:ph type="sldNum" sz="quarter" idx="10"/>
          </p:nvPr>
        </p:nvSpPr>
        <p:spPr>
          <a:xfrm>
            <a:off x="468313" y="6310313"/>
            <a:ext cx="503237" cy="28733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88DCBC07-5170-42B7-A764-F85320DCD30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/>
          <p:cNvSpPr txBox="1">
            <a:spLocks noChangeArrowheads="1"/>
          </p:cNvSpPr>
          <p:nvPr userDrawn="1"/>
        </p:nvSpPr>
        <p:spPr bwMode="auto">
          <a:xfrm>
            <a:off x="8243888" y="6381750"/>
            <a:ext cx="6492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fld id="{AF11851C-FA84-4B93-81AA-BE9BD19A5D4D}" type="slidenum">
              <a:rPr lang="pl-PL">
                <a:solidFill>
                  <a:srgbClr val="003399"/>
                </a:solidFill>
                <a:latin typeface="Arial Black" pitchFamily="34" charset="0"/>
                <a:cs typeface="+mn-cs"/>
              </a:rPr>
              <a:pPr algn="r">
                <a:spcBef>
                  <a:spcPct val="50000"/>
                </a:spcBef>
                <a:defRPr/>
              </a:pPr>
              <a:t>‹#›</a:t>
            </a:fld>
            <a:endParaRPr lang="pl-PL" dirty="0">
              <a:solidFill>
                <a:srgbClr val="003399"/>
              </a:solidFill>
              <a:latin typeface="Arial Black" pitchFamily="34" charset="0"/>
              <a:cs typeface="+mn-cs"/>
            </a:endParaRPr>
          </a:p>
        </p:txBody>
      </p:sp>
      <p:grpSp>
        <p:nvGrpSpPr>
          <p:cNvPr id="3" name="Group 16"/>
          <p:cNvGrpSpPr>
            <a:grpSpLocks/>
          </p:cNvGrpSpPr>
          <p:nvPr userDrawn="1"/>
        </p:nvGrpSpPr>
        <p:grpSpPr bwMode="auto">
          <a:xfrm rot="5400000">
            <a:off x="3857625" y="-3857625"/>
            <a:ext cx="1428750" cy="9144000"/>
            <a:chOff x="68" y="0"/>
            <a:chExt cx="589" cy="4320"/>
          </a:xfrm>
        </p:grpSpPr>
        <p:sp>
          <p:nvSpPr>
            <p:cNvPr id="4" name="Rectangle 12"/>
            <p:cNvSpPr>
              <a:spLocks noChangeArrowheads="1"/>
            </p:cNvSpPr>
            <p:nvPr userDrawn="1"/>
          </p:nvSpPr>
          <p:spPr bwMode="auto">
            <a:xfrm>
              <a:off x="68" y="0"/>
              <a:ext cx="91" cy="4320"/>
            </a:xfrm>
            <a:prstGeom prst="rect">
              <a:avLst/>
            </a:prstGeom>
            <a:solidFill>
              <a:srgbClr val="00339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l-PL">
                <a:cs typeface="+mn-cs"/>
              </a:endParaRPr>
            </a:p>
          </p:txBody>
        </p:sp>
        <p:sp>
          <p:nvSpPr>
            <p:cNvPr id="5" name="Rectangle 13"/>
            <p:cNvSpPr>
              <a:spLocks noChangeArrowheads="1"/>
            </p:cNvSpPr>
            <p:nvPr userDrawn="1"/>
          </p:nvSpPr>
          <p:spPr bwMode="auto">
            <a:xfrm>
              <a:off x="222" y="0"/>
              <a:ext cx="390" cy="4320"/>
            </a:xfrm>
            <a:prstGeom prst="rect">
              <a:avLst/>
            </a:prstGeom>
            <a:solidFill>
              <a:srgbClr val="B7C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l-PL">
                <a:cs typeface="+mn-cs"/>
              </a:endParaRPr>
            </a:p>
          </p:txBody>
        </p:sp>
        <p:sp>
          <p:nvSpPr>
            <p:cNvPr id="6" name="Rectangle 14"/>
            <p:cNvSpPr>
              <a:spLocks noChangeArrowheads="1"/>
            </p:cNvSpPr>
            <p:nvPr userDrawn="1"/>
          </p:nvSpPr>
          <p:spPr bwMode="auto">
            <a:xfrm>
              <a:off x="612" y="0"/>
              <a:ext cx="45" cy="4320"/>
            </a:xfrm>
            <a:prstGeom prst="rect">
              <a:avLst/>
            </a:prstGeom>
            <a:solidFill>
              <a:srgbClr val="D4213D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l-PL">
                <a:cs typeface="+mn-cs"/>
              </a:endParaRPr>
            </a:p>
          </p:txBody>
        </p:sp>
      </p:grpSp>
      <p:pic>
        <p:nvPicPr>
          <p:cNvPr id="7" name="Obraz 15" descr="wwpe-jasny kontra kopi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8" y="428625"/>
            <a:ext cx="785812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ymbol zastępczy numeru slajdu 1"/>
          <p:cNvSpPr>
            <a:spLocks noGrp="1"/>
          </p:cNvSpPr>
          <p:nvPr>
            <p:ph type="sldNum" sz="quarter" idx="10"/>
          </p:nvPr>
        </p:nvSpPr>
        <p:spPr>
          <a:xfrm>
            <a:off x="468313" y="6310313"/>
            <a:ext cx="503237" cy="28733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35865B31-AEAC-4883-AF5D-774C8DADAE8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0"/>
          <p:cNvSpPr txBox="1">
            <a:spLocks noChangeArrowheads="1"/>
          </p:cNvSpPr>
          <p:nvPr userDrawn="1"/>
        </p:nvSpPr>
        <p:spPr bwMode="auto">
          <a:xfrm>
            <a:off x="8243888" y="6381750"/>
            <a:ext cx="6492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fld id="{11B3EADA-29E4-490A-8A90-545A54F567D0}" type="slidenum">
              <a:rPr lang="pl-PL">
                <a:solidFill>
                  <a:srgbClr val="003399"/>
                </a:solidFill>
                <a:latin typeface="Arial Black" pitchFamily="34" charset="0"/>
                <a:cs typeface="+mn-cs"/>
              </a:rPr>
              <a:pPr algn="r">
                <a:spcBef>
                  <a:spcPct val="50000"/>
                </a:spcBef>
                <a:defRPr/>
              </a:pPr>
              <a:t>‹#›</a:t>
            </a:fld>
            <a:endParaRPr lang="pl-PL" dirty="0">
              <a:solidFill>
                <a:srgbClr val="003399"/>
              </a:solidFill>
              <a:latin typeface="Arial Black" pitchFamily="34" charset="0"/>
              <a:cs typeface="+mn-cs"/>
            </a:endParaRPr>
          </a:p>
        </p:txBody>
      </p:sp>
      <p:grpSp>
        <p:nvGrpSpPr>
          <p:cNvPr id="6" name="Group 16"/>
          <p:cNvGrpSpPr>
            <a:grpSpLocks/>
          </p:cNvGrpSpPr>
          <p:nvPr userDrawn="1"/>
        </p:nvGrpSpPr>
        <p:grpSpPr bwMode="auto">
          <a:xfrm rot="5400000">
            <a:off x="3857625" y="-3857625"/>
            <a:ext cx="1428750" cy="9144000"/>
            <a:chOff x="68" y="0"/>
            <a:chExt cx="589" cy="4320"/>
          </a:xfrm>
        </p:grpSpPr>
        <p:sp>
          <p:nvSpPr>
            <p:cNvPr id="7" name="Rectangle 12"/>
            <p:cNvSpPr>
              <a:spLocks noChangeArrowheads="1"/>
            </p:cNvSpPr>
            <p:nvPr userDrawn="1"/>
          </p:nvSpPr>
          <p:spPr bwMode="auto">
            <a:xfrm>
              <a:off x="68" y="0"/>
              <a:ext cx="91" cy="4320"/>
            </a:xfrm>
            <a:prstGeom prst="rect">
              <a:avLst/>
            </a:prstGeom>
            <a:solidFill>
              <a:srgbClr val="00339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l-PL">
                <a:cs typeface="+mn-cs"/>
              </a:endParaRPr>
            </a:p>
          </p:txBody>
        </p:sp>
        <p:sp>
          <p:nvSpPr>
            <p:cNvPr id="8" name="Rectangle 13"/>
            <p:cNvSpPr>
              <a:spLocks noChangeArrowheads="1"/>
            </p:cNvSpPr>
            <p:nvPr userDrawn="1"/>
          </p:nvSpPr>
          <p:spPr bwMode="auto">
            <a:xfrm>
              <a:off x="222" y="0"/>
              <a:ext cx="390" cy="4320"/>
            </a:xfrm>
            <a:prstGeom prst="rect">
              <a:avLst/>
            </a:prstGeom>
            <a:solidFill>
              <a:srgbClr val="B7C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l-PL">
                <a:cs typeface="+mn-cs"/>
              </a:endParaRPr>
            </a:p>
          </p:txBody>
        </p:sp>
        <p:sp>
          <p:nvSpPr>
            <p:cNvPr id="9" name="Rectangle 14"/>
            <p:cNvSpPr>
              <a:spLocks noChangeArrowheads="1"/>
            </p:cNvSpPr>
            <p:nvPr userDrawn="1"/>
          </p:nvSpPr>
          <p:spPr bwMode="auto">
            <a:xfrm>
              <a:off x="612" y="0"/>
              <a:ext cx="45" cy="4320"/>
            </a:xfrm>
            <a:prstGeom prst="rect">
              <a:avLst/>
            </a:prstGeom>
            <a:solidFill>
              <a:srgbClr val="D4213D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l-PL">
                <a:cs typeface="+mn-cs"/>
              </a:endParaRPr>
            </a:p>
          </p:txBody>
        </p:sp>
      </p:grpSp>
      <p:pic>
        <p:nvPicPr>
          <p:cNvPr id="10" name="Obraz 15" descr="wwpe-jasny kontra kopi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8" y="428625"/>
            <a:ext cx="785812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2" name="Symbol zastępczy numeru slajdu 4"/>
          <p:cNvSpPr>
            <a:spLocks noGrp="1"/>
          </p:cNvSpPr>
          <p:nvPr>
            <p:ph type="sldNum" sz="quarter" idx="10"/>
          </p:nvPr>
        </p:nvSpPr>
        <p:spPr>
          <a:xfrm>
            <a:off x="468313" y="6310313"/>
            <a:ext cx="503237" cy="28733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32A9ADE8-85B8-40C1-A6C3-1AD25DCA8BC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0"/>
          <p:cNvSpPr txBox="1">
            <a:spLocks noChangeArrowheads="1"/>
          </p:cNvSpPr>
          <p:nvPr userDrawn="1"/>
        </p:nvSpPr>
        <p:spPr bwMode="auto">
          <a:xfrm>
            <a:off x="8243888" y="6381750"/>
            <a:ext cx="6492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fld id="{8E166DF0-7525-46C7-9A3A-4D523DD8D58B}" type="slidenum">
              <a:rPr lang="pl-PL">
                <a:solidFill>
                  <a:srgbClr val="003399"/>
                </a:solidFill>
                <a:latin typeface="Arial Black" pitchFamily="34" charset="0"/>
                <a:cs typeface="+mn-cs"/>
              </a:rPr>
              <a:pPr algn="r">
                <a:spcBef>
                  <a:spcPct val="50000"/>
                </a:spcBef>
                <a:defRPr/>
              </a:pPr>
              <a:t>‹#›</a:t>
            </a:fld>
            <a:endParaRPr lang="pl-PL" dirty="0">
              <a:solidFill>
                <a:srgbClr val="003399"/>
              </a:solidFill>
              <a:latin typeface="Arial Black" pitchFamily="34" charset="0"/>
              <a:cs typeface="+mn-cs"/>
            </a:endParaRPr>
          </a:p>
        </p:txBody>
      </p:sp>
      <p:grpSp>
        <p:nvGrpSpPr>
          <p:cNvPr id="6" name="Group 16"/>
          <p:cNvGrpSpPr>
            <a:grpSpLocks/>
          </p:cNvGrpSpPr>
          <p:nvPr userDrawn="1"/>
        </p:nvGrpSpPr>
        <p:grpSpPr bwMode="auto">
          <a:xfrm rot="5400000">
            <a:off x="3857625" y="-3857625"/>
            <a:ext cx="1428750" cy="9144000"/>
            <a:chOff x="68" y="0"/>
            <a:chExt cx="589" cy="4320"/>
          </a:xfrm>
        </p:grpSpPr>
        <p:sp>
          <p:nvSpPr>
            <p:cNvPr id="7" name="Rectangle 12"/>
            <p:cNvSpPr>
              <a:spLocks noChangeArrowheads="1"/>
            </p:cNvSpPr>
            <p:nvPr userDrawn="1"/>
          </p:nvSpPr>
          <p:spPr bwMode="auto">
            <a:xfrm>
              <a:off x="68" y="0"/>
              <a:ext cx="91" cy="4320"/>
            </a:xfrm>
            <a:prstGeom prst="rect">
              <a:avLst/>
            </a:prstGeom>
            <a:solidFill>
              <a:srgbClr val="00339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l-PL">
                <a:cs typeface="+mn-cs"/>
              </a:endParaRPr>
            </a:p>
          </p:txBody>
        </p:sp>
        <p:sp>
          <p:nvSpPr>
            <p:cNvPr id="8" name="Rectangle 13"/>
            <p:cNvSpPr>
              <a:spLocks noChangeArrowheads="1"/>
            </p:cNvSpPr>
            <p:nvPr userDrawn="1"/>
          </p:nvSpPr>
          <p:spPr bwMode="auto">
            <a:xfrm>
              <a:off x="222" y="0"/>
              <a:ext cx="390" cy="4320"/>
            </a:xfrm>
            <a:prstGeom prst="rect">
              <a:avLst/>
            </a:prstGeom>
            <a:solidFill>
              <a:srgbClr val="B7C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l-PL">
                <a:cs typeface="+mn-cs"/>
              </a:endParaRPr>
            </a:p>
          </p:txBody>
        </p:sp>
        <p:sp>
          <p:nvSpPr>
            <p:cNvPr id="9" name="Rectangle 14"/>
            <p:cNvSpPr>
              <a:spLocks noChangeArrowheads="1"/>
            </p:cNvSpPr>
            <p:nvPr userDrawn="1"/>
          </p:nvSpPr>
          <p:spPr bwMode="auto">
            <a:xfrm>
              <a:off x="612" y="0"/>
              <a:ext cx="45" cy="4320"/>
            </a:xfrm>
            <a:prstGeom prst="rect">
              <a:avLst/>
            </a:prstGeom>
            <a:solidFill>
              <a:srgbClr val="D4213D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l-PL">
                <a:cs typeface="+mn-cs"/>
              </a:endParaRPr>
            </a:p>
          </p:txBody>
        </p:sp>
      </p:grpSp>
      <p:pic>
        <p:nvPicPr>
          <p:cNvPr id="10" name="Obraz 15" descr="wwpe-jasny kontra kopi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8" y="428625"/>
            <a:ext cx="785812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 smtClean="0"/>
              <a:t>Kliknij ikonę, aby dodać obraz</a:t>
            </a:r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2" name="Symbol zastępczy numeru slajdu 4"/>
          <p:cNvSpPr>
            <a:spLocks noGrp="1"/>
          </p:cNvSpPr>
          <p:nvPr>
            <p:ph type="sldNum" sz="quarter" idx="10"/>
          </p:nvPr>
        </p:nvSpPr>
        <p:spPr>
          <a:xfrm>
            <a:off x="468313" y="6310313"/>
            <a:ext cx="503237" cy="28733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82B79A78-D0FA-42A7-AD45-22C753FF9A6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"/>
          <p:cNvSpPr txBox="1">
            <a:spLocks noChangeArrowheads="1"/>
          </p:cNvSpPr>
          <p:nvPr userDrawn="1"/>
        </p:nvSpPr>
        <p:spPr bwMode="auto">
          <a:xfrm>
            <a:off x="8243888" y="6381750"/>
            <a:ext cx="6492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fld id="{F001AB57-4D65-4F0E-BEDA-381B07504559}" type="slidenum">
              <a:rPr lang="pl-PL">
                <a:solidFill>
                  <a:srgbClr val="003399"/>
                </a:solidFill>
                <a:latin typeface="Arial Black" pitchFamily="34" charset="0"/>
                <a:cs typeface="+mn-cs"/>
              </a:rPr>
              <a:pPr algn="r">
                <a:spcBef>
                  <a:spcPct val="50000"/>
                </a:spcBef>
                <a:defRPr/>
              </a:pPr>
              <a:t>‹#›</a:t>
            </a:fld>
            <a:endParaRPr lang="pl-PL" dirty="0">
              <a:solidFill>
                <a:srgbClr val="003399"/>
              </a:solidFill>
              <a:latin typeface="Arial Black" pitchFamily="34" charset="0"/>
              <a:cs typeface="+mn-cs"/>
            </a:endParaRPr>
          </a:p>
        </p:txBody>
      </p:sp>
      <p:grpSp>
        <p:nvGrpSpPr>
          <p:cNvPr id="5" name="Group 16"/>
          <p:cNvGrpSpPr>
            <a:grpSpLocks/>
          </p:cNvGrpSpPr>
          <p:nvPr userDrawn="1"/>
        </p:nvGrpSpPr>
        <p:grpSpPr bwMode="auto">
          <a:xfrm rot="5400000">
            <a:off x="3857625" y="-3857625"/>
            <a:ext cx="1428750" cy="9144000"/>
            <a:chOff x="68" y="0"/>
            <a:chExt cx="589" cy="4320"/>
          </a:xfrm>
        </p:grpSpPr>
        <p:sp>
          <p:nvSpPr>
            <p:cNvPr id="6" name="Rectangle 12"/>
            <p:cNvSpPr>
              <a:spLocks noChangeArrowheads="1"/>
            </p:cNvSpPr>
            <p:nvPr userDrawn="1"/>
          </p:nvSpPr>
          <p:spPr bwMode="auto">
            <a:xfrm>
              <a:off x="68" y="0"/>
              <a:ext cx="91" cy="4320"/>
            </a:xfrm>
            <a:prstGeom prst="rect">
              <a:avLst/>
            </a:prstGeom>
            <a:solidFill>
              <a:srgbClr val="00339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l-PL">
                <a:cs typeface="+mn-cs"/>
              </a:endParaRPr>
            </a:p>
          </p:txBody>
        </p:sp>
        <p:sp>
          <p:nvSpPr>
            <p:cNvPr id="7" name="Rectangle 13"/>
            <p:cNvSpPr>
              <a:spLocks noChangeArrowheads="1"/>
            </p:cNvSpPr>
            <p:nvPr userDrawn="1"/>
          </p:nvSpPr>
          <p:spPr bwMode="auto">
            <a:xfrm>
              <a:off x="222" y="0"/>
              <a:ext cx="390" cy="4320"/>
            </a:xfrm>
            <a:prstGeom prst="rect">
              <a:avLst/>
            </a:prstGeom>
            <a:solidFill>
              <a:srgbClr val="B7C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l-PL">
                <a:cs typeface="+mn-cs"/>
              </a:endParaRPr>
            </a:p>
          </p:txBody>
        </p:sp>
        <p:sp>
          <p:nvSpPr>
            <p:cNvPr id="8" name="Rectangle 14"/>
            <p:cNvSpPr>
              <a:spLocks noChangeArrowheads="1"/>
            </p:cNvSpPr>
            <p:nvPr userDrawn="1"/>
          </p:nvSpPr>
          <p:spPr bwMode="auto">
            <a:xfrm>
              <a:off x="612" y="0"/>
              <a:ext cx="45" cy="4320"/>
            </a:xfrm>
            <a:prstGeom prst="rect">
              <a:avLst/>
            </a:prstGeom>
            <a:solidFill>
              <a:srgbClr val="D4213D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l-PL">
                <a:cs typeface="+mn-cs"/>
              </a:endParaRPr>
            </a:p>
          </p:txBody>
        </p:sp>
      </p:grpSp>
      <p:pic>
        <p:nvPicPr>
          <p:cNvPr id="9" name="Obraz 15" descr="wwpe-jasny kontra kopi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8" y="428625"/>
            <a:ext cx="785812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8313" y="1628775"/>
            <a:ext cx="8229600" cy="360363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68313" y="2060575"/>
            <a:ext cx="6059487" cy="396081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11" name="Symbol zastępczy numeru slajdu 3"/>
          <p:cNvSpPr>
            <a:spLocks noGrp="1"/>
          </p:cNvSpPr>
          <p:nvPr>
            <p:ph type="sldNum" sz="quarter" idx="10"/>
          </p:nvPr>
        </p:nvSpPr>
        <p:spPr>
          <a:xfrm>
            <a:off x="468313" y="6310313"/>
            <a:ext cx="503237" cy="28733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7CEA71F4-D18C-4BA3-9EAA-210B32A5126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"/>
          <p:cNvSpPr txBox="1">
            <a:spLocks noChangeArrowheads="1"/>
          </p:cNvSpPr>
          <p:nvPr userDrawn="1"/>
        </p:nvSpPr>
        <p:spPr bwMode="auto">
          <a:xfrm>
            <a:off x="8243888" y="6381750"/>
            <a:ext cx="6492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fld id="{E81CB0C2-C412-4F17-993E-D55B0DB67AFB}" type="slidenum">
              <a:rPr lang="pl-PL">
                <a:solidFill>
                  <a:srgbClr val="003399"/>
                </a:solidFill>
                <a:latin typeface="Arial Black" pitchFamily="34" charset="0"/>
                <a:cs typeface="+mn-cs"/>
              </a:rPr>
              <a:pPr algn="r">
                <a:spcBef>
                  <a:spcPct val="50000"/>
                </a:spcBef>
                <a:defRPr/>
              </a:pPr>
              <a:t>‹#›</a:t>
            </a:fld>
            <a:endParaRPr lang="pl-PL" dirty="0">
              <a:solidFill>
                <a:srgbClr val="003399"/>
              </a:solidFill>
              <a:latin typeface="Arial Black" pitchFamily="34" charset="0"/>
              <a:cs typeface="+mn-cs"/>
            </a:endParaRPr>
          </a:p>
        </p:txBody>
      </p:sp>
      <p:grpSp>
        <p:nvGrpSpPr>
          <p:cNvPr id="5" name="Group 16"/>
          <p:cNvGrpSpPr>
            <a:grpSpLocks/>
          </p:cNvGrpSpPr>
          <p:nvPr userDrawn="1"/>
        </p:nvGrpSpPr>
        <p:grpSpPr bwMode="auto">
          <a:xfrm rot="5400000">
            <a:off x="3857625" y="-3857625"/>
            <a:ext cx="1428750" cy="9144000"/>
            <a:chOff x="68" y="0"/>
            <a:chExt cx="589" cy="4320"/>
          </a:xfrm>
        </p:grpSpPr>
        <p:sp>
          <p:nvSpPr>
            <p:cNvPr id="6" name="Rectangle 12"/>
            <p:cNvSpPr>
              <a:spLocks noChangeArrowheads="1"/>
            </p:cNvSpPr>
            <p:nvPr userDrawn="1"/>
          </p:nvSpPr>
          <p:spPr bwMode="auto">
            <a:xfrm>
              <a:off x="68" y="0"/>
              <a:ext cx="91" cy="4320"/>
            </a:xfrm>
            <a:prstGeom prst="rect">
              <a:avLst/>
            </a:prstGeom>
            <a:solidFill>
              <a:srgbClr val="00339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l-PL">
                <a:cs typeface="+mn-cs"/>
              </a:endParaRPr>
            </a:p>
          </p:txBody>
        </p:sp>
        <p:sp>
          <p:nvSpPr>
            <p:cNvPr id="7" name="Rectangle 13"/>
            <p:cNvSpPr>
              <a:spLocks noChangeArrowheads="1"/>
            </p:cNvSpPr>
            <p:nvPr userDrawn="1"/>
          </p:nvSpPr>
          <p:spPr bwMode="auto">
            <a:xfrm>
              <a:off x="222" y="0"/>
              <a:ext cx="390" cy="4320"/>
            </a:xfrm>
            <a:prstGeom prst="rect">
              <a:avLst/>
            </a:prstGeom>
            <a:solidFill>
              <a:srgbClr val="B7C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l-PL">
                <a:cs typeface="+mn-cs"/>
              </a:endParaRPr>
            </a:p>
          </p:txBody>
        </p:sp>
        <p:sp>
          <p:nvSpPr>
            <p:cNvPr id="8" name="Rectangle 14"/>
            <p:cNvSpPr>
              <a:spLocks noChangeArrowheads="1"/>
            </p:cNvSpPr>
            <p:nvPr userDrawn="1"/>
          </p:nvSpPr>
          <p:spPr bwMode="auto">
            <a:xfrm>
              <a:off x="612" y="0"/>
              <a:ext cx="45" cy="4320"/>
            </a:xfrm>
            <a:prstGeom prst="rect">
              <a:avLst/>
            </a:prstGeom>
            <a:solidFill>
              <a:srgbClr val="D4213D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l-PL">
                <a:cs typeface="+mn-cs"/>
              </a:endParaRPr>
            </a:p>
          </p:txBody>
        </p:sp>
      </p:grpSp>
      <p:pic>
        <p:nvPicPr>
          <p:cNvPr id="9" name="Obraz 15" descr="wwpe-jasny kontra kopi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8" y="428625"/>
            <a:ext cx="785812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40513" y="1628775"/>
            <a:ext cx="2057400" cy="4392613"/>
          </a:xfrm>
          <a:prstGeom prst="rect">
            <a:avLst/>
          </a:prstGeo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68313" y="1628775"/>
            <a:ext cx="6019800" cy="439261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11" name="Symbol zastępczy numeru slajdu 3"/>
          <p:cNvSpPr>
            <a:spLocks noGrp="1"/>
          </p:cNvSpPr>
          <p:nvPr>
            <p:ph type="sldNum" sz="quarter" idx="10"/>
          </p:nvPr>
        </p:nvSpPr>
        <p:spPr>
          <a:xfrm>
            <a:off x="468313" y="6310313"/>
            <a:ext cx="503237" cy="28733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9DBC7B2D-4E03-4D7D-B9FE-727F4D8461B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 smtClean="0"/>
              <a:t>Kliknij ikonę, aby dodać obraz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5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9" descr="C:\Users\kuba\Desktop\tło ppt wwpe.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571500"/>
            <a:ext cx="9144000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5003800" y="5734050"/>
            <a:ext cx="3695700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pl-PL" sz="1100" dirty="0">
                <a:solidFill>
                  <a:srgbClr val="4D4D4D"/>
                </a:solidFill>
                <a:cs typeface="+mn-cs"/>
              </a:rPr>
              <a:t>Władza Wdrażająca Programy Europejskie</a:t>
            </a:r>
          </a:p>
          <a:p>
            <a:pPr algn="r">
              <a:defRPr/>
            </a:pPr>
            <a:r>
              <a:rPr lang="pl-PL" sz="1100" dirty="0">
                <a:solidFill>
                  <a:srgbClr val="4D4D4D"/>
                </a:solidFill>
                <a:cs typeface="+mn-cs"/>
              </a:rPr>
              <a:t>ul. </a:t>
            </a:r>
            <a:r>
              <a:rPr lang="pl-PL" sz="1100" dirty="0" smtClean="0">
                <a:solidFill>
                  <a:srgbClr val="4D4D4D"/>
                </a:solidFill>
                <a:cs typeface="+mn-cs"/>
              </a:rPr>
              <a:t>Rakowiecka 2A, 02-517 </a:t>
            </a:r>
            <a:r>
              <a:rPr lang="pl-PL" sz="1100" dirty="0">
                <a:solidFill>
                  <a:srgbClr val="4D4D4D"/>
                </a:solidFill>
                <a:cs typeface="+mn-cs"/>
              </a:rPr>
              <a:t>Warszawa</a:t>
            </a:r>
          </a:p>
          <a:p>
            <a:pPr algn="r">
              <a:defRPr/>
            </a:pPr>
            <a:r>
              <a:rPr lang="pl-PL" sz="1100" dirty="0">
                <a:solidFill>
                  <a:srgbClr val="4D4D4D"/>
                </a:solidFill>
                <a:cs typeface="+mn-cs"/>
              </a:rPr>
              <a:t>tel. </a:t>
            </a:r>
            <a:r>
              <a:rPr lang="pl-PL" sz="1100" dirty="0" smtClean="0">
                <a:solidFill>
                  <a:srgbClr val="4D4D4D"/>
                </a:solidFill>
                <a:cs typeface="+mn-cs"/>
              </a:rPr>
              <a:t>22 542 84 00 faks </a:t>
            </a:r>
            <a:r>
              <a:rPr lang="pl-PL" sz="1100" dirty="0">
                <a:solidFill>
                  <a:srgbClr val="4D4D4D"/>
                </a:solidFill>
                <a:cs typeface="+mn-cs"/>
              </a:rPr>
              <a:t>22 </a:t>
            </a:r>
            <a:r>
              <a:rPr lang="pl-PL" sz="1100" dirty="0" smtClean="0">
                <a:solidFill>
                  <a:srgbClr val="4D4D4D"/>
                </a:solidFill>
                <a:cs typeface="+mn-cs"/>
              </a:rPr>
              <a:t>542 84 44</a:t>
            </a:r>
            <a:endParaRPr lang="pl-PL" sz="1100" dirty="0">
              <a:solidFill>
                <a:srgbClr val="4D4D4D"/>
              </a:solidFill>
              <a:cs typeface="+mn-cs"/>
            </a:endParaRPr>
          </a:p>
          <a:p>
            <a:pPr algn="r">
              <a:defRPr/>
            </a:pPr>
            <a:r>
              <a:rPr lang="pl-PL" sz="1100" dirty="0" err="1">
                <a:solidFill>
                  <a:srgbClr val="4D4D4D"/>
                </a:solidFill>
                <a:cs typeface="+mn-cs"/>
              </a:rPr>
              <a:t>wwpe@wwpe.gov.pl</a:t>
            </a:r>
            <a:r>
              <a:rPr lang="pl-PL" sz="1100" dirty="0">
                <a:solidFill>
                  <a:srgbClr val="4D4D4D"/>
                </a:solidFill>
                <a:cs typeface="+mn-cs"/>
              </a:rPr>
              <a:t> </a:t>
            </a:r>
            <a:r>
              <a:rPr lang="pl-PL" sz="1100" b="1" dirty="0">
                <a:solidFill>
                  <a:srgbClr val="4D4D4D"/>
                </a:solidFill>
                <a:cs typeface="+mn-cs"/>
              </a:rPr>
              <a:t> </a:t>
            </a:r>
            <a:r>
              <a:rPr lang="pl-PL" sz="1100" dirty="0" err="1">
                <a:solidFill>
                  <a:srgbClr val="4D4D4D"/>
                </a:solidFill>
                <a:cs typeface="+mn-cs"/>
              </a:rPr>
              <a:t>www.wwpe.gov.pl</a:t>
            </a:r>
            <a:endParaRPr lang="pl-PL" sz="1100" dirty="0">
              <a:solidFill>
                <a:srgbClr val="4D4D4D"/>
              </a:solidFill>
              <a:cs typeface="+mn-cs"/>
            </a:endParaRPr>
          </a:p>
          <a:p>
            <a:pPr>
              <a:defRPr/>
            </a:pPr>
            <a:endParaRPr lang="pl-PL" sz="900" dirty="0">
              <a:solidFill>
                <a:srgbClr val="4D4D4D"/>
              </a:solidFill>
              <a:cs typeface="+mn-cs"/>
            </a:endParaRPr>
          </a:p>
        </p:txBody>
      </p:sp>
      <p:pic>
        <p:nvPicPr>
          <p:cNvPr id="2052" name="Picture 7" descr="wwpwp logo Mk2 tekst"/>
          <p:cNvPicPr>
            <a:picLocks noChangeAspect="1" noChangeArrowheads="1"/>
          </p:cNvPicPr>
          <p:nvPr/>
        </p:nvPicPr>
        <p:blipFill>
          <a:blip r:embed="rId14" cstate="print"/>
          <a:srcRect r="74991"/>
          <a:stretch>
            <a:fillRect/>
          </a:stretch>
        </p:blipFill>
        <p:spPr bwMode="auto">
          <a:xfrm>
            <a:off x="468313" y="5661025"/>
            <a:ext cx="1214437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Group 16"/>
          <p:cNvGrpSpPr>
            <a:grpSpLocks/>
          </p:cNvGrpSpPr>
          <p:nvPr/>
        </p:nvGrpSpPr>
        <p:grpSpPr bwMode="auto">
          <a:xfrm rot="5400000">
            <a:off x="1727993" y="-1870868"/>
            <a:ext cx="5688013" cy="9144000"/>
            <a:chOff x="68" y="0"/>
            <a:chExt cx="2170" cy="4320"/>
          </a:xfrm>
        </p:grpSpPr>
        <p:sp>
          <p:nvSpPr>
            <p:cNvPr id="10" name="Rectangle 12"/>
            <p:cNvSpPr>
              <a:spLocks noChangeArrowheads="1"/>
            </p:cNvSpPr>
            <p:nvPr userDrawn="1"/>
          </p:nvSpPr>
          <p:spPr bwMode="auto">
            <a:xfrm>
              <a:off x="68" y="0"/>
              <a:ext cx="248" cy="4320"/>
            </a:xfrm>
            <a:prstGeom prst="rect">
              <a:avLst/>
            </a:prstGeom>
            <a:solidFill>
              <a:srgbClr val="003399"/>
            </a:solidFill>
            <a:ln w="9525">
              <a:noFill/>
              <a:miter lim="800000"/>
              <a:headEnd/>
              <a:tailEnd/>
            </a:ln>
          </p:spPr>
          <p:txBody>
            <a:bodyPr rot="10800000" vert="eaVert" wrap="none" anchor="ctr"/>
            <a:lstStyle/>
            <a:p>
              <a:pPr>
                <a:defRPr/>
              </a:pPr>
              <a:endParaRPr lang="pl-PL">
                <a:cs typeface="+mn-cs"/>
              </a:endParaRPr>
            </a:p>
          </p:txBody>
        </p:sp>
        <p:sp>
          <p:nvSpPr>
            <p:cNvPr id="12" name="Rectangle 14"/>
            <p:cNvSpPr>
              <a:spLocks noChangeArrowheads="1"/>
            </p:cNvSpPr>
            <p:nvPr userDrawn="1"/>
          </p:nvSpPr>
          <p:spPr bwMode="auto">
            <a:xfrm>
              <a:off x="2176" y="0"/>
              <a:ext cx="62" cy="4320"/>
            </a:xfrm>
            <a:prstGeom prst="rect">
              <a:avLst/>
            </a:prstGeom>
            <a:solidFill>
              <a:srgbClr val="D4213D"/>
            </a:solidFill>
            <a:ln w="9525">
              <a:noFill/>
              <a:miter lim="800000"/>
              <a:headEnd/>
              <a:tailEnd/>
            </a:ln>
          </p:spPr>
          <p:txBody>
            <a:bodyPr rot="10800000" vert="eaVert" wrap="none" anchor="ctr"/>
            <a:lstStyle/>
            <a:p>
              <a:pPr>
                <a:defRPr/>
              </a:pPr>
              <a:endParaRPr lang="pl-PL">
                <a:cs typeface="+mn-cs"/>
              </a:endParaRPr>
            </a:p>
          </p:txBody>
        </p:sp>
      </p:grp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8243888" y="6381750"/>
            <a:ext cx="64928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fld id="{87919FE3-214F-4B3D-B5AF-54DB3789FAB3}" type="slidenum">
              <a:rPr lang="pl-PL" sz="2000" b="1" i="0" baseline="0">
                <a:solidFill>
                  <a:srgbClr val="003399"/>
                </a:solidFill>
                <a:latin typeface="Arial Narrow" pitchFamily="34" charset="0"/>
                <a:cs typeface="+mn-cs"/>
              </a:rPr>
              <a:pPr algn="r">
                <a:spcBef>
                  <a:spcPct val="50000"/>
                </a:spcBef>
                <a:defRPr/>
              </a:pPr>
              <a:t>‹#›</a:t>
            </a:fld>
            <a:endParaRPr lang="pl-PL" sz="2000" b="1" i="0" baseline="0" dirty="0">
              <a:solidFill>
                <a:srgbClr val="003399"/>
              </a:solidFill>
              <a:latin typeface="Arial Narrow" pitchFamily="34" charset="0"/>
              <a:cs typeface="+mn-cs"/>
            </a:endParaRPr>
          </a:p>
        </p:txBody>
      </p:sp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8243888" y="6381750"/>
            <a:ext cx="64928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fld id="{3B4CFAAA-9839-4AC6-9339-35B4505B80D2}" type="slidenum">
              <a:rPr lang="pl-PL" sz="2000">
                <a:solidFill>
                  <a:srgbClr val="003399"/>
                </a:solidFill>
                <a:latin typeface="Arial Narrow" pitchFamily="34" charset="0"/>
                <a:cs typeface="+mn-cs"/>
              </a:rPr>
              <a:pPr algn="r">
                <a:spcBef>
                  <a:spcPct val="50000"/>
                </a:spcBef>
                <a:defRPr/>
              </a:pPr>
              <a:t>‹#›</a:t>
            </a:fld>
            <a:endParaRPr lang="pl-PL" sz="2000" dirty="0">
              <a:solidFill>
                <a:srgbClr val="003399"/>
              </a:solidFill>
              <a:latin typeface="Arial Narrow" pitchFamily="34" charset="0"/>
              <a:cs typeface="+mn-cs"/>
            </a:endParaRPr>
          </a:p>
        </p:txBody>
      </p:sp>
      <p:pic>
        <p:nvPicPr>
          <p:cNvPr id="13" name="Picture 2" descr="Z:\Grafika Identyfikacja WWW\logo ue\flaga UE.jp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339752" y="5661248"/>
            <a:ext cx="820738" cy="54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lnSpc>
          <a:spcPct val="13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13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2pPr>
      <a:lvl3pPr algn="l" rtl="0" eaLnBrk="1" fontAlgn="base" hangingPunct="1">
        <a:lnSpc>
          <a:spcPct val="13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3pPr>
      <a:lvl4pPr algn="l" rtl="0" eaLnBrk="1" fontAlgn="base" hangingPunct="1">
        <a:lnSpc>
          <a:spcPct val="13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4pPr>
      <a:lvl5pPr algn="l" rtl="0" eaLnBrk="1" fontAlgn="base" hangingPunct="1">
        <a:lnSpc>
          <a:spcPct val="13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5pPr>
      <a:lvl6pPr marL="457200" algn="l" rtl="0" eaLnBrk="1" fontAlgn="base" hangingPunct="1">
        <a:lnSpc>
          <a:spcPct val="13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6pPr>
      <a:lvl7pPr marL="914400" algn="l" rtl="0" eaLnBrk="1" fontAlgn="base" hangingPunct="1">
        <a:lnSpc>
          <a:spcPct val="13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7pPr>
      <a:lvl8pPr marL="1371600" algn="l" rtl="0" eaLnBrk="1" fontAlgn="base" hangingPunct="1">
        <a:lnSpc>
          <a:spcPct val="13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8pPr>
      <a:lvl9pPr marL="1828800" algn="l" rtl="0" eaLnBrk="1" fontAlgn="base" hangingPunct="1">
        <a:lnSpc>
          <a:spcPct val="13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9pPr>
    </p:titleStyle>
    <p:bodyStyle>
      <a:lvl1pPr marL="609600" indent="-6096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4D4D4D"/>
          </a:solidFill>
          <a:latin typeface="+mn-lt"/>
          <a:ea typeface="+mn-ea"/>
          <a:cs typeface="+mn-cs"/>
        </a:defRPr>
      </a:lvl1pPr>
      <a:lvl2pPr marL="990600" indent="-53340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4D4D4D"/>
          </a:solidFill>
          <a:latin typeface="+mn-lt"/>
        </a:defRPr>
      </a:lvl2pPr>
      <a:lvl3pPr marL="1371600" indent="-4572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4D4D4D"/>
          </a:solidFill>
          <a:latin typeface="+mn-lt"/>
        </a:defRPr>
      </a:lvl3pPr>
      <a:lvl4pPr marL="1752600" indent="-3810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4D4D4D"/>
          </a:solidFill>
          <a:latin typeface="+mn-lt"/>
        </a:defRPr>
      </a:lvl4pPr>
      <a:lvl5pPr marL="2209800" indent="-3810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4D4D4D"/>
          </a:solidFill>
          <a:latin typeface="+mn-lt"/>
        </a:defRPr>
      </a:lvl5pPr>
      <a:lvl6pPr marL="2667000" indent="-3810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4D4D4D"/>
          </a:solidFill>
          <a:latin typeface="+mn-lt"/>
        </a:defRPr>
      </a:lvl6pPr>
      <a:lvl7pPr marL="3124200" indent="-3810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4D4D4D"/>
          </a:solidFill>
          <a:latin typeface="+mn-lt"/>
        </a:defRPr>
      </a:lvl7pPr>
      <a:lvl8pPr marL="3581400" indent="-3810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4D4D4D"/>
          </a:solidFill>
          <a:latin typeface="+mn-lt"/>
        </a:defRPr>
      </a:lvl8pPr>
      <a:lvl9pPr marL="4038600" indent="-3810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4D4D4D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8243888" y="6381750"/>
            <a:ext cx="64928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fld id="{C961F1EB-3CCF-49D2-8708-5C1CC52BD824}" type="slidenum">
              <a:rPr lang="pl-PL" sz="2000" b="1" i="0" baseline="0">
                <a:solidFill>
                  <a:srgbClr val="003399"/>
                </a:solidFill>
                <a:latin typeface="Arial Narrow" pitchFamily="34" charset="0"/>
                <a:cs typeface="+mn-cs"/>
              </a:rPr>
              <a:pPr algn="r">
                <a:spcBef>
                  <a:spcPct val="50000"/>
                </a:spcBef>
                <a:defRPr/>
              </a:pPr>
              <a:t>‹#›</a:t>
            </a:fld>
            <a:endParaRPr lang="pl-PL" sz="2000" b="1" i="0" baseline="0" dirty="0">
              <a:solidFill>
                <a:srgbClr val="003399"/>
              </a:solidFill>
              <a:latin typeface="Arial Narrow" pitchFamily="34" charset="0"/>
              <a:cs typeface="+mn-cs"/>
            </a:endParaRP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 rot="5400000">
            <a:off x="3857625" y="-3857625"/>
            <a:ext cx="1428750" cy="9144000"/>
            <a:chOff x="68" y="0"/>
            <a:chExt cx="589" cy="4320"/>
          </a:xfrm>
        </p:grpSpPr>
        <p:sp>
          <p:nvSpPr>
            <p:cNvPr id="11" name="Rectangle 12"/>
            <p:cNvSpPr>
              <a:spLocks noChangeArrowheads="1"/>
            </p:cNvSpPr>
            <p:nvPr userDrawn="1"/>
          </p:nvSpPr>
          <p:spPr bwMode="auto">
            <a:xfrm>
              <a:off x="68" y="0"/>
              <a:ext cx="91" cy="4320"/>
            </a:xfrm>
            <a:prstGeom prst="rect">
              <a:avLst/>
            </a:prstGeom>
            <a:solidFill>
              <a:srgbClr val="00339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l-PL">
                <a:cs typeface="+mn-cs"/>
              </a:endParaRPr>
            </a:p>
          </p:txBody>
        </p:sp>
        <p:sp>
          <p:nvSpPr>
            <p:cNvPr id="12" name="Rectangle 13"/>
            <p:cNvSpPr>
              <a:spLocks noChangeArrowheads="1"/>
            </p:cNvSpPr>
            <p:nvPr userDrawn="1"/>
          </p:nvSpPr>
          <p:spPr bwMode="auto">
            <a:xfrm>
              <a:off x="222" y="0"/>
              <a:ext cx="390" cy="4320"/>
            </a:xfrm>
            <a:prstGeom prst="rect">
              <a:avLst/>
            </a:prstGeom>
            <a:solidFill>
              <a:srgbClr val="B7C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l-PL">
                <a:cs typeface="+mn-cs"/>
              </a:endParaRPr>
            </a:p>
          </p:txBody>
        </p:sp>
        <p:sp>
          <p:nvSpPr>
            <p:cNvPr id="13" name="Rectangle 14"/>
            <p:cNvSpPr>
              <a:spLocks noChangeArrowheads="1"/>
            </p:cNvSpPr>
            <p:nvPr userDrawn="1"/>
          </p:nvSpPr>
          <p:spPr bwMode="auto">
            <a:xfrm>
              <a:off x="612" y="0"/>
              <a:ext cx="45" cy="4320"/>
            </a:xfrm>
            <a:prstGeom prst="rect">
              <a:avLst/>
            </a:prstGeom>
            <a:solidFill>
              <a:srgbClr val="D4213D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l-PL">
                <a:cs typeface="+mn-cs"/>
              </a:endParaRPr>
            </a:p>
          </p:txBody>
        </p:sp>
      </p:grpSp>
      <p:pic>
        <p:nvPicPr>
          <p:cNvPr id="1028" name="Obraz 15" descr="wwpe-jasny kontra kopia.png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57188" y="428625"/>
            <a:ext cx="785812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11" descr="C:\Users\kuba\Desktop\znaczekFGZ..png"/>
          <p:cNvPicPr>
            <a:picLocks noChangeAspect="1" noChangeArrowheads="1"/>
          </p:cNvPicPr>
          <p:nvPr/>
        </p:nvPicPr>
        <p:blipFill>
          <a:blip r:embed="rId15" cstate="print"/>
          <a:srcRect r="55508" b="6047"/>
          <a:stretch>
            <a:fillRect/>
          </a:stretch>
        </p:blipFill>
        <p:spPr bwMode="auto">
          <a:xfrm>
            <a:off x="1714500" y="428625"/>
            <a:ext cx="985292" cy="768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rgbClr val="4D4D4D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4D4D4D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400">
          <a:solidFill>
            <a:srgbClr val="4D4D4D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4D4D4D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4D4D4D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4D4D4D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4D4D4D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4D4D4D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4D4D4D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ChangeArrowheads="1"/>
          </p:cNvSpPr>
          <p:nvPr/>
        </p:nvSpPr>
        <p:spPr bwMode="auto">
          <a:xfrm>
            <a:off x="467544" y="404664"/>
            <a:ext cx="8352928" cy="5266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endParaRPr lang="en-GB" sz="3200" b="1" dirty="0" smtClean="0">
              <a:solidFill>
                <a:schemeClr val="accent2"/>
              </a:solidFill>
            </a:endParaRPr>
          </a:p>
          <a:p>
            <a:pPr algn="ctr">
              <a:spcBef>
                <a:spcPct val="20000"/>
              </a:spcBef>
            </a:pPr>
            <a:r>
              <a:rPr lang="pl-PL" sz="5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Fundusz Granic Zewnętrznych</a:t>
            </a:r>
          </a:p>
          <a:p>
            <a:pPr algn="ctr">
              <a:spcBef>
                <a:spcPct val="20000"/>
              </a:spcBef>
            </a:pPr>
            <a:r>
              <a:rPr lang="pl-PL" sz="2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Opracowanie wskaźników </a:t>
            </a:r>
            <a:r>
              <a:rPr lang="pl-PL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produktów </a:t>
            </a:r>
            <a:r>
              <a:rPr lang="pl-PL" sz="2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l-PL" sz="2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2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pl-PL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rezultatów na podstawie projektów realizowanych </a:t>
            </a:r>
            <a:r>
              <a:rPr lang="pl-PL" sz="2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l-PL" sz="2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2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 </a:t>
            </a:r>
            <a:r>
              <a:rPr lang="pl-PL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ramach </a:t>
            </a:r>
            <a:r>
              <a:rPr lang="pl-PL" sz="2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FGZ (PR2007-PR2012)</a:t>
            </a:r>
            <a:br>
              <a:rPr lang="pl-PL" sz="2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2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dla celów monitorowania, oceny i ewaluacji projektów</a:t>
            </a:r>
            <a:r>
              <a:rPr lang="pl-PL" sz="2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</a:p>
          <a:p>
            <a:pPr algn="ctr">
              <a:spcBef>
                <a:spcPct val="20000"/>
              </a:spcBef>
            </a:pPr>
            <a:endParaRPr lang="pl-PL" sz="28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spcBef>
                <a:spcPct val="20000"/>
              </a:spcBef>
            </a:pPr>
            <a:r>
              <a:rPr lang="pl-PL" sz="2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Warszawa, 15-16 października 2013</a:t>
            </a:r>
          </a:p>
          <a:p>
            <a:pPr algn="ctr">
              <a:spcBef>
                <a:spcPct val="20000"/>
              </a:spcBef>
            </a:pPr>
            <a:endParaRPr lang="en-GB" sz="3600" b="1" dirty="0">
              <a:solidFill>
                <a:srgbClr val="3366CC"/>
              </a:solidFill>
            </a:endParaRPr>
          </a:p>
          <a:p>
            <a:pPr algn="ctr">
              <a:spcBef>
                <a:spcPct val="20000"/>
              </a:spcBef>
            </a:pPr>
            <a:endParaRPr lang="pl-PL" b="1" dirty="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 bwMode="auto">
          <a:xfrm>
            <a:off x="395536" y="1484784"/>
            <a:ext cx="8289925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34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pl-PL" altLang="pl-PL" sz="2400" b="1" dirty="0">
                <a:latin typeface="Calibri" panose="020F0502020204030204" pitchFamily="34" charset="0"/>
              </a:rPr>
              <a:t>Wskaźniki produktów i </a:t>
            </a:r>
            <a:r>
              <a:rPr lang="pl-PL" altLang="pl-PL" sz="2400" b="1" dirty="0" smtClean="0">
                <a:latin typeface="Calibri" pitchFamily="34" charset="0"/>
              </a:rPr>
              <a:t>rezultatów</a:t>
            </a:r>
            <a:endParaRPr lang="pl-PL" altLang="pl-PL" sz="2400" b="1" dirty="0">
              <a:latin typeface="Calibri" pitchFamily="34" charset="0"/>
            </a:endParaRPr>
          </a:p>
          <a:p>
            <a:pPr algn="just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pl-PL" altLang="pl-PL" dirty="0" smtClean="0">
              <a:latin typeface="Calibri" panose="020F0502020204030204" pitchFamily="34" charset="0"/>
            </a:endParaRPr>
          </a:p>
          <a:p>
            <a:pPr algn="just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pl-PL" altLang="pl-PL" dirty="0" smtClean="0">
                <a:latin typeface="Calibri" panose="020F0502020204030204" pitchFamily="34" charset="0"/>
              </a:rPr>
              <a:t>Cele oraz służące mierzeniu ich realizacji wskaźniki określone przez beneficjenta powinny być zgodne z regułą SMART,</a:t>
            </a:r>
            <a:endParaRPr lang="pl-PL" altLang="pl-PL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19546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 bwMode="auto">
          <a:xfrm>
            <a:off x="500063" y="1484784"/>
            <a:ext cx="8289925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34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buClr>
                <a:schemeClr val="bg2"/>
              </a:buClr>
              <a:buSzPct val="75000"/>
            </a:pPr>
            <a:r>
              <a:rPr lang="pl-PL" altLang="pl-PL" sz="2400" b="1" dirty="0">
                <a:latin typeface="Calibri" pitchFamily="34" charset="0"/>
              </a:rPr>
              <a:t>Zasady prawidłowego konstruowania wskaźników</a:t>
            </a:r>
          </a:p>
          <a:p>
            <a:pPr eaLnBrk="1" hangingPunct="1"/>
            <a:endParaRPr lang="pl-PL" altLang="pl-PL" sz="2200" dirty="0">
              <a:latin typeface="Calibri" pitchFamily="34" charset="0"/>
            </a:endParaRPr>
          </a:p>
          <a:p>
            <a:pPr eaLnBrk="1" hangingPunct="1"/>
            <a:r>
              <a:rPr lang="pl-PL" altLang="pl-PL" sz="2200" dirty="0">
                <a:latin typeface="Calibri" pitchFamily="34" charset="0"/>
              </a:rPr>
              <a:t>Wskaźniki powinny być:</a:t>
            </a:r>
          </a:p>
          <a:p>
            <a:pPr lvl="2" algn="just">
              <a:buSzPct val="75000"/>
              <a:buFont typeface="Wingdings" pitchFamily="2" charset="2"/>
              <a:buChar char="n"/>
            </a:pPr>
            <a:r>
              <a:rPr lang="pl-PL" altLang="pl-PL" sz="2200" b="1" dirty="0">
                <a:latin typeface="Calibri" pitchFamily="34" charset="0"/>
              </a:rPr>
              <a:t>Konkretne </a:t>
            </a:r>
            <a:r>
              <a:rPr lang="pl-PL" altLang="pl-PL" sz="2200" dirty="0">
                <a:latin typeface="Calibri" pitchFamily="34" charset="0"/>
              </a:rPr>
              <a:t>–</a:t>
            </a:r>
            <a:r>
              <a:rPr lang="pl-PL" altLang="pl-PL" sz="2200" b="1" dirty="0">
                <a:latin typeface="Calibri" pitchFamily="34" charset="0"/>
              </a:rPr>
              <a:t> </a:t>
            </a:r>
            <a:r>
              <a:rPr lang="pl-PL" altLang="pl-PL" sz="2200" dirty="0">
                <a:latin typeface="Calibri" pitchFamily="34" charset="0"/>
              </a:rPr>
              <a:t>szczegółowo opisane, powiązane z konkretnymi problemami, prosto skonstruowane</a:t>
            </a:r>
          </a:p>
          <a:p>
            <a:pPr lvl="2" algn="just">
              <a:buSzPct val="75000"/>
              <a:buFont typeface="Wingdings" pitchFamily="2" charset="2"/>
              <a:buChar char="n"/>
            </a:pPr>
            <a:r>
              <a:rPr lang="pl-PL" altLang="pl-PL" sz="2200" b="1" dirty="0">
                <a:latin typeface="Calibri" pitchFamily="34" charset="0"/>
              </a:rPr>
              <a:t>Mierzalne </a:t>
            </a:r>
            <a:r>
              <a:rPr lang="pl-PL" altLang="pl-PL" sz="2200" dirty="0">
                <a:latin typeface="Calibri" pitchFamily="34" charset="0"/>
              </a:rPr>
              <a:t>–</a:t>
            </a:r>
            <a:r>
              <a:rPr lang="pl-PL" altLang="pl-PL" sz="2200" b="1" dirty="0">
                <a:latin typeface="Calibri" pitchFamily="34" charset="0"/>
              </a:rPr>
              <a:t> </a:t>
            </a:r>
            <a:r>
              <a:rPr lang="pl-PL" altLang="pl-PL" sz="2200" dirty="0">
                <a:latin typeface="Calibri" pitchFamily="34" charset="0"/>
              </a:rPr>
              <a:t>możliwe do pomiaru przy użyciu odpowiednich narzędzi</a:t>
            </a:r>
          </a:p>
          <a:p>
            <a:pPr lvl="2" algn="just">
              <a:buSzPct val="75000"/>
              <a:buFont typeface="Wingdings" pitchFamily="2" charset="2"/>
              <a:buChar char="n"/>
            </a:pPr>
            <a:r>
              <a:rPr lang="pl-PL" altLang="pl-PL" sz="2200" b="1" dirty="0">
                <a:latin typeface="Calibri" pitchFamily="34" charset="0"/>
              </a:rPr>
              <a:t>Dostępne </a:t>
            </a:r>
            <a:r>
              <a:rPr lang="pl-PL" altLang="pl-PL" sz="2200" dirty="0">
                <a:latin typeface="Calibri" pitchFamily="34" charset="0"/>
              </a:rPr>
              <a:t>– informacje potrzebne do pomiaru wskaźnika są lub będą dostępne podczas realizacji projektu po akceptowalnym koszcie</a:t>
            </a:r>
          </a:p>
          <a:p>
            <a:pPr lvl="2" algn="just">
              <a:buSzPct val="75000"/>
              <a:buFont typeface="Wingdings" pitchFamily="2" charset="2"/>
              <a:buChar char="n"/>
            </a:pPr>
            <a:r>
              <a:rPr lang="pl-PL" altLang="pl-PL" sz="2200" b="1" dirty="0">
                <a:latin typeface="Calibri" pitchFamily="34" charset="0"/>
              </a:rPr>
              <a:t>Realistyczne </a:t>
            </a:r>
            <a:r>
              <a:rPr lang="pl-PL" altLang="pl-PL" sz="2200" dirty="0">
                <a:latin typeface="Calibri" pitchFamily="34" charset="0"/>
              </a:rPr>
              <a:t>–</a:t>
            </a:r>
            <a:r>
              <a:rPr lang="pl-PL" altLang="pl-PL" sz="2200" b="1" dirty="0">
                <a:latin typeface="Calibri" pitchFamily="34" charset="0"/>
              </a:rPr>
              <a:t> </a:t>
            </a:r>
            <a:r>
              <a:rPr lang="pl-PL" altLang="pl-PL" sz="2200" dirty="0">
                <a:latin typeface="Calibri" pitchFamily="34" charset="0"/>
              </a:rPr>
              <a:t>możliwe do wykonania lub urzeczywistnienia przy dostępnych zasobach</a:t>
            </a:r>
          </a:p>
          <a:p>
            <a:pPr lvl="2" algn="just">
              <a:buSzPct val="75000"/>
              <a:buFont typeface="Wingdings" pitchFamily="2" charset="2"/>
              <a:buChar char="n"/>
            </a:pPr>
            <a:r>
              <a:rPr lang="pl-PL" altLang="pl-PL" sz="2200" b="1" dirty="0">
                <a:latin typeface="Calibri" pitchFamily="34" charset="0"/>
              </a:rPr>
              <a:t>Określone w czasie </a:t>
            </a:r>
            <a:r>
              <a:rPr lang="pl-PL" altLang="pl-PL" sz="2200" dirty="0">
                <a:latin typeface="Calibri" pitchFamily="34" charset="0"/>
              </a:rPr>
              <a:t>– powinien zostać określony termin, w jakim zostanie osiągnięta założona we wniosku aplikacyjnym wartość wskaźnika, jak również częstotliwość jego </a:t>
            </a:r>
            <a:r>
              <a:rPr lang="pl-PL" altLang="pl-PL" sz="2200" dirty="0" smtClean="0">
                <a:latin typeface="Calibri" pitchFamily="34" charset="0"/>
              </a:rPr>
              <a:t>pomiaru</a:t>
            </a:r>
            <a:endParaRPr lang="pl-PL" altLang="pl-PL" sz="24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76780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 bwMode="auto">
          <a:xfrm>
            <a:off x="500063" y="1484784"/>
            <a:ext cx="8289925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34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buClr>
                <a:schemeClr val="bg2"/>
              </a:buClr>
              <a:buSzPct val="75000"/>
            </a:pPr>
            <a:r>
              <a:rPr lang="pl-PL" altLang="pl-PL" sz="2400" b="1" dirty="0">
                <a:latin typeface="Calibri" pitchFamily="34" charset="0"/>
              </a:rPr>
              <a:t>Zasady prawidłowego konstruowania wskaźników</a:t>
            </a:r>
          </a:p>
          <a:p>
            <a:pPr eaLnBrk="1" hangingPunct="1"/>
            <a:endParaRPr lang="pl-PL" altLang="pl-PL" sz="2200" dirty="0">
              <a:latin typeface="Calibri" pitchFamily="34" charset="0"/>
            </a:endParaRPr>
          </a:p>
          <a:p>
            <a:pPr algn="just" eaLnBrk="1" hangingPunct="1"/>
            <a:r>
              <a:rPr lang="pl-PL" altLang="pl-PL" sz="2200" dirty="0">
                <a:latin typeface="Calibri" pitchFamily="34" charset="0"/>
              </a:rPr>
              <a:t>Dobre wskaźniki spełniają kryteria</a:t>
            </a:r>
            <a:r>
              <a:rPr lang="pl-PL" altLang="pl-PL" sz="2200" b="1" dirty="0">
                <a:latin typeface="Calibri" pitchFamily="34" charset="0"/>
              </a:rPr>
              <a:t> RACER </a:t>
            </a:r>
            <a:r>
              <a:rPr lang="pl-PL" altLang="pl-PL" sz="2200" dirty="0">
                <a:latin typeface="Calibri" pitchFamily="34" charset="0"/>
              </a:rPr>
              <a:t>(z ang. </a:t>
            </a:r>
            <a:r>
              <a:rPr lang="pl-PL" altLang="pl-PL" sz="2200" dirty="0" err="1">
                <a:latin typeface="Calibri" pitchFamily="34" charset="0"/>
              </a:rPr>
              <a:t>relevant</a:t>
            </a:r>
            <a:r>
              <a:rPr lang="pl-PL" altLang="pl-PL" sz="2200" dirty="0">
                <a:latin typeface="Calibri" pitchFamily="34" charset="0"/>
              </a:rPr>
              <a:t>, </a:t>
            </a:r>
            <a:r>
              <a:rPr lang="pl-PL" altLang="pl-PL" sz="2200" dirty="0" err="1">
                <a:latin typeface="Calibri" pitchFamily="34" charset="0"/>
              </a:rPr>
              <a:t>accepted</a:t>
            </a:r>
            <a:r>
              <a:rPr lang="pl-PL" altLang="pl-PL" sz="2200" dirty="0">
                <a:latin typeface="Calibri" pitchFamily="34" charset="0"/>
              </a:rPr>
              <a:t>, </a:t>
            </a:r>
            <a:r>
              <a:rPr lang="pl-PL" altLang="pl-PL" sz="2200" dirty="0" err="1">
                <a:latin typeface="Calibri" pitchFamily="34" charset="0"/>
              </a:rPr>
              <a:t>credible</a:t>
            </a:r>
            <a:r>
              <a:rPr lang="pl-PL" altLang="pl-PL" sz="2200" dirty="0">
                <a:latin typeface="Calibri" pitchFamily="34" charset="0"/>
              </a:rPr>
              <a:t>, </a:t>
            </a:r>
            <a:r>
              <a:rPr lang="pl-PL" altLang="pl-PL" sz="2200" dirty="0" err="1">
                <a:latin typeface="Calibri" pitchFamily="34" charset="0"/>
              </a:rPr>
              <a:t>easy</a:t>
            </a:r>
            <a:r>
              <a:rPr lang="pl-PL" altLang="pl-PL" sz="2200" dirty="0">
                <a:latin typeface="Calibri" pitchFamily="34" charset="0"/>
              </a:rPr>
              <a:t> and </a:t>
            </a:r>
            <a:r>
              <a:rPr lang="pl-PL" altLang="pl-PL" sz="2200" dirty="0" err="1">
                <a:latin typeface="Calibri" pitchFamily="34" charset="0"/>
              </a:rPr>
              <a:t>robust</a:t>
            </a:r>
            <a:r>
              <a:rPr lang="pl-PL" altLang="pl-PL" sz="2200" dirty="0">
                <a:latin typeface="Calibri" pitchFamily="34" charset="0"/>
              </a:rPr>
              <a:t>), co oznacza, że są </a:t>
            </a:r>
            <a:r>
              <a:rPr lang="pl-PL" altLang="pl-PL" sz="2200" dirty="0" smtClean="0">
                <a:latin typeface="Calibri" pitchFamily="34" charset="0"/>
              </a:rPr>
              <a:t>one:</a:t>
            </a:r>
          </a:p>
          <a:p>
            <a:pPr lvl="2" algn="just">
              <a:buSzPct val="75000"/>
              <a:buFont typeface="Wingdings" pitchFamily="2" charset="2"/>
              <a:buChar char="n"/>
            </a:pPr>
            <a:r>
              <a:rPr lang="pl-PL" altLang="pl-PL" sz="2200" b="1" dirty="0">
                <a:latin typeface="Calibri" pitchFamily="34" charset="0"/>
              </a:rPr>
              <a:t>odpowiednie</a:t>
            </a:r>
            <a:r>
              <a:rPr lang="pl-PL" altLang="pl-PL" sz="2200" dirty="0">
                <a:latin typeface="Calibri" pitchFamily="34" charset="0"/>
              </a:rPr>
              <a:t> (tj. ściśle powiązane z wyznaczonymi celami); </a:t>
            </a:r>
          </a:p>
          <a:p>
            <a:pPr lvl="2" algn="just">
              <a:buSzPct val="75000"/>
              <a:buFont typeface="Wingdings" pitchFamily="2" charset="2"/>
              <a:buChar char="n"/>
            </a:pPr>
            <a:r>
              <a:rPr lang="pl-PL" altLang="pl-PL" sz="2200" b="1" dirty="0">
                <a:latin typeface="Calibri" pitchFamily="34" charset="0"/>
              </a:rPr>
              <a:t>akceptowane</a:t>
            </a:r>
            <a:r>
              <a:rPr lang="pl-PL" altLang="pl-PL" sz="2200" dirty="0">
                <a:latin typeface="Calibri" pitchFamily="34" charset="0"/>
              </a:rPr>
              <a:t> (np. przez pracowników czy strony zainteresowane); </a:t>
            </a:r>
          </a:p>
          <a:p>
            <a:pPr lvl="2" algn="just">
              <a:buSzPct val="75000"/>
              <a:buFont typeface="Wingdings" pitchFamily="2" charset="2"/>
              <a:buChar char="n"/>
            </a:pPr>
            <a:r>
              <a:rPr lang="pl-PL" altLang="pl-PL" sz="2200" b="1" dirty="0">
                <a:latin typeface="Calibri" pitchFamily="34" charset="0"/>
              </a:rPr>
              <a:t>wiarygodne dla laików</a:t>
            </a:r>
            <a:r>
              <a:rPr lang="pl-PL" altLang="pl-PL" sz="2200" dirty="0">
                <a:latin typeface="Calibri" pitchFamily="34" charset="0"/>
              </a:rPr>
              <a:t>, jednoznaczne i łatwe w interpretacji; </a:t>
            </a:r>
          </a:p>
          <a:p>
            <a:pPr lvl="2" algn="just">
              <a:buSzPct val="75000"/>
              <a:buFont typeface="Wingdings" pitchFamily="2" charset="2"/>
              <a:buChar char="n"/>
            </a:pPr>
            <a:r>
              <a:rPr lang="pl-PL" altLang="pl-PL" sz="2200" b="1" dirty="0">
                <a:latin typeface="Calibri" pitchFamily="34" charset="0"/>
              </a:rPr>
              <a:t>dające się w prosty sposób monitorować </a:t>
            </a:r>
            <a:r>
              <a:rPr lang="pl-PL" altLang="pl-PL" sz="2200" dirty="0">
                <a:latin typeface="Calibri" pitchFamily="34" charset="0"/>
              </a:rPr>
              <a:t>(np. gromadzenie danych powinno być możliwe niskim kosztem); </a:t>
            </a:r>
          </a:p>
          <a:p>
            <a:pPr lvl="2" algn="just">
              <a:buSzPct val="75000"/>
              <a:buFont typeface="Wingdings" pitchFamily="2" charset="2"/>
              <a:buChar char="n"/>
            </a:pPr>
            <a:r>
              <a:rPr lang="pl-PL" altLang="pl-PL" sz="2200" b="1" dirty="0">
                <a:latin typeface="Calibri" pitchFamily="34" charset="0"/>
              </a:rPr>
              <a:t>miarodajne</a:t>
            </a:r>
            <a:r>
              <a:rPr lang="pl-PL" altLang="pl-PL" sz="2200" dirty="0">
                <a:latin typeface="Calibri" pitchFamily="34" charset="0"/>
              </a:rPr>
              <a:t> i odporne na manipulację.</a:t>
            </a:r>
            <a:endParaRPr lang="pl-PL" altLang="pl-PL" sz="24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36370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 bwMode="auto">
          <a:xfrm>
            <a:off x="500063" y="1484784"/>
            <a:ext cx="8289925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34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buClr>
                <a:schemeClr val="bg2"/>
              </a:buClr>
              <a:buSzPct val="75000"/>
            </a:pPr>
            <a:r>
              <a:rPr lang="pl-PL" altLang="pl-PL" sz="2400" b="1" dirty="0" smtClean="0">
                <a:solidFill>
                  <a:srgbClr val="FF0000"/>
                </a:solidFill>
                <a:latin typeface="Calibri" pitchFamily="34" charset="0"/>
              </a:rPr>
              <a:t>Warsztat </a:t>
            </a:r>
          </a:p>
          <a:p>
            <a:pPr algn="just" eaLnBrk="1" hangingPunct="1">
              <a:buClr>
                <a:schemeClr val="bg2"/>
              </a:buClr>
              <a:buSzPct val="75000"/>
            </a:pPr>
            <a:endParaRPr lang="pl-PL" altLang="pl-PL" b="1" dirty="0">
              <a:solidFill>
                <a:srgbClr val="FF0000"/>
              </a:solidFill>
              <a:latin typeface="Calibri" pitchFamily="34" charset="0"/>
            </a:endParaRPr>
          </a:p>
          <a:p>
            <a:pPr algn="just" eaLnBrk="1" hangingPunct="1">
              <a:buClr>
                <a:schemeClr val="bg2"/>
              </a:buClr>
              <a:buSzPct val="75000"/>
            </a:pPr>
            <a:r>
              <a:rPr lang="pl-PL" altLang="pl-PL" sz="2400" dirty="0" smtClean="0">
                <a:solidFill>
                  <a:srgbClr val="FF0000"/>
                </a:solidFill>
                <a:latin typeface="Calibri" pitchFamily="34" charset="0"/>
              </a:rPr>
              <a:t>Ćwiczenie mające na celu dobór i rozróżnienie między wskaźnikami produktu, a rezultatu oraz ze wskazaniem przykładowych błędnych cech dla podanych podczas warsztatu wskaźników.</a:t>
            </a:r>
            <a:endParaRPr lang="pl-PL" altLang="pl-PL" sz="2400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093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 bwMode="auto">
          <a:xfrm>
            <a:off x="500063" y="1484784"/>
            <a:ext cx="8289925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34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buClr>
                <a:schemeClr val="bg2"/>
              </a:buClr>
              <a:buSzPct val="75000"/>
            </a:pPr>
            <a:r>
              <a:rPr lang="pl-PL" altLang="pl-PL" sz="2400" b="1" dirty="0">
                <a:latin typeface="Calibri" pitchFamily="34" charset="0"/>
              </a:rPr>
              <a:t>Zasady </a:t>
            </a:r>
            <a:r>
              <a:rPr lang="pl-PL" altLang="pl-PL" sz="2400" b="1" dirty="0" smtClean="0">
                <a:latin typeface="Calibri" pitchFamily="34" charset="0"/>
              </a:rPr>
              <a:t>konstruowania </a:t>
            </a:r>
            <a:r>
              <a:rPr lang="pl-PL" altLang="pl-PL" sz="2400" b="1" dirty="0">
                <a:latin typeface="Calibri" pitchFamily="34" charset="0"/>
              </a:rPr>
              <a:t>wskaźników</a:t>
            </a:r>
          </a:p>
          <a:p>
            <a:pPr eaLnBrk="1" hangingPunct="1"/>
            <a:r>
              <a:rPr lang="pl-PL" altLang="pl-PL" sz="2200" dirty="0" smtClean="0">
                <a:latin typeface="Calibri" pitchFamily="34" charset="0"/>
              </a:rPr>
              <a:t>Wskaźniki są tworzone zgodnie z następującym schematem:</a:t>
            </a:r>
          </a:p>
          <a:p>
            <a:pPr eaLnBrk="1" hangingPunct="1"/>
            <a:endParaRPr lang="pl-PL" altLang="pl-PL" sz="2400" b="1" dirty="0">
              <a:latin typeface="Calibri" pitchFamily="34" charset="0"/>
            </a:endParaRPr>
          </a:p>
        </p:txBody>
      </p:sp>
      <p:sp>
        <p:nvSpPr>
          <p:cNvPr id="2" name="Objaśnienie ze strzałką w dół 1"/>
          <p:cNvSpPr/>
          <p:nvPr/>
        </p:nvSpPr>
        <p:spPr>
          <a:xfrm>
            <a:off x="1187624" y="2420888"/>
            <a:ext cx="6120680" cy="72008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Priorytet</a:t>
            </a:r>
            <a:endParaRPr lang="pl-PL" sz="22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5" name="Objaśnienie ze strzałką w dół 4"/>
          <p:cNvSpPr/>
          <p:nvPr/>
        </p:nvSpPr>
        <p:spPr>
          <a:xfrm>
            <a:off x="1210026" y="3140968"/>
            <a:ext cx="6120680" cy="72008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Cel operacyjny</a:t>
            </a:r>
            <a:endParaRPr lang="pl-PL" sz="22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6" name="Objaśnienie ze strzałką w dół 5"/>
          <p:cNvSpPr/>
          <p:nvPr/>
        </p:nvSpPr>
        <p:spPr>
          <a:xfrm>
            <a:off x="1187624" y="3861048"/>
            <a:ext cx="6120680" cy="72008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Zidentyfikowany problem-potrzeba</a:t>
            </a:r>
            <a:endParaRPr lang="pl-PL" sz="22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8" name="Objaśnienie ze strzałką w dół 7"/>
          <p:cNvSpPr/>
          <p:nvPr/>
        </p:nvSpPr>
        <p:spPr>
          <a:xfrm>
            <a:off x="1187624" y="4581128"/>
            <a:ext cx="6120680" cy="72008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Kluczowe działania</a:t>
            </a:r>
            <a:endParaRPr lang="pl-PL" sz="22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9" name="Objaśnienie ze strzałką w dół 8"/>
          <p:cNvSpPr/>
          <p:nvPr/>
        </p:nvSpPr>
        <p:spPr>
          <a:xfrm>
            <a:off x="1187624" y="5301208"/>
            <a:ext cx="6120680" cy="72008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Wskaźniki produktu</a:t>
            </a:r>
            <a:endParaRPr lang="pl-PL" sz="22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Objaśnienie ze strzałką w dół 9"/>
          <p:cNvSpPr/>
          <p:nvPr/>
        </p:nvSpPr>
        <p:spPr>
          <a:xfrm>
            <a:off x="1187624" y="6021288"/>
            <a:ext cx="6120680" cy="72008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Wskaźniki rezultatu</a:t>
            </a:r>
            <a:endParaRPr lang="pl-PL" sz="22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49918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 bwMode="auto">
          <a:xfrm>
            <a:off x="500063" y="1484784"/>
            <a:ext cx="8289925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34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buClr>
                <a:schemeClr val="bg2"/>
              </a:buClr>
              <a:buSzPct val="75000"/>
            </a:pPr>
            <a:r>
              <a:rPr lang="pl-PL" altLang="pl-PL" sz="2400" b="1" dirty="0">
                <a:latin typeface="Calibri" pitchFamily="34" charset="0"/>
              </a:rPr>
              <a:t>Zasady </a:t>
            </a:r>
            <a:r>
              <a:rPr lang="pl-PL" altLang="pl-PL" sz="2400" b="1" dirty="0" smtClean="0">
                <a:latin typeface="Calibri" pitchFamily="34" charset="0"/>
              </a:rPr>
              <a:t>konstruowania </a:t>
            </a:r>
            <a:r>
              <a:rPr lang="pl-PL" altLang="pl-PL" sz="2400" b="1" dirty="0">
                <a:latin typeface="Calibri" pitchFamily="34" charset="0"/>
              </a:rPr>
              <a:t>wskaźników</a:t>
            </a:r>
          </a:p>
          <a:p>
            <a:pPr algn="just" eaLnBrk="1" hangingPunct="1"/>
            <a:r>
              <a:rPr lang="pl-PL" altLang="pl-PL" sz="2200" dirty="0" smtClean="0">
                <a:latin typeface="Calibri" pitchFamily="34" charset="0"/>
              </a:rPr>
              <a:t>W Programie Wieloletnim w rozdziale 2 wskazano 14 </a:t>
            </a:r>
            <a:r>
              <a:rPr lang="pl-PL" altLang="pl-PL" sz="2200" dirty="0">
                <a:latin typeface="Calibri" pitchFamily="34" charset="0"/>
              </a:rPr>
              <a:t>kluczowych potrzeb dotyczących granic zewnętrznych Polski. </a:t>
            </a:r>
            <a:endParaRPr lang="pl-PL" altLang="pl-PL" sz="2200" dirty="0" smtClean="0">
              <a:latin typeface="Calibri" pitchFamily="34" charset="0"/>
            </a:endParaRPr>
          </a:p>
          <a:p>
            <a:pPr algn="just" eaLnBrk="1" hangingPunct="1"/>
            <a:r>
              <a:rPr lang="pl-PL" altLang="pl-PL" sz="2200" dirty="0" smtClean="0">
                <a:latin typeface="Calibri" pitchFamily="34" charset="0"/>
              </a:rPr>
              <a:t>Następnie w podpunkcie 2.2 („Wyznaczone przez państwo członkowskie cele operacyjne dla zaspokojenia tych potrzeb”) zdefiniowano 8 celów operacyjnych. </a:t>
            </a:r>
          </a:p>
          <a:p>
            <a:pPr algn="just" eaLnBrk="1" hangingPunct="1"/>
            <a:r>
              <a:rPr lang="pl-PL" altLang="pl-PL" sz="2200" dirty="0" smtClean="0">
                <a:latin typeface="Calibri" pitchFamily="34" charset="0"/>
              </a:rPr>
              <a:t>W rozdziale 3 cele te zostały powiązane z 14 kluczowymi potrzebami. </a:t>
            </a:r>
          </a:p>
          <a:p>
            <a:pPr algn="just" eaLnBrk="1" hangingPunct="1"/>
            <a:r>
              <a:rPr lang="pl-PL" altLang="pl-PL" sz="2200" dirty="0" smtClean="0">
                <a:latin typeface="Calibri" pitchFamily="34" charset="0"/>
              </a:rPr>
              <a:t>W zestawieniu tym uwzględniono również wszystkie 5 priorytetów określonych w ramach FGZ. </a:t>
            </a:r>
          </a:p>
          <a:p>
            <a:pPr algn="just" eaLnBrk="1" hangingPunct="1"/>
            <a:r>
              <a:rPr lang="pl-PL" altLang="pl-PL" sz="2200" dirty="0" smtClean="0">
                <a:latin typeface="Calibri" pitchFamily="34" charset="0"/>
              </a:rPr>
              <a:t>W odniesieniu do każdego z celów operacyjnych opisano kluczowe działania, jakie zostaną podjęte w celu jego realizacji. </a:t>
            </a:r>
          </a:p>
          <a:p>
            <a:pPr algn="just" eaLnBrk="1" hangingPunct="1"/>
            <a:r>
              <a:rPr lang="pl-PL" altLang="pl-PL" sz="2200" dirty="0" smtClean="0">
                <a:latin typeface="Calibri" pitchFamily="34" charset="0"/>
              </a:rPr>
              <a:t>W osobnej tabeli działania te przedstawiono w powiązaniu ze wskaźnikami produktu, rezultatami oraz wskaźnikami rezultatu.</a:t>
            </a:r>
          </a:p>
          <a:p>
            <a:pPr algn="just" eaLnBrk="1" hangingPunct="1"/>
            <a:r>
              <a:rPr lang="pl-PL" altLang="pl-PL" sz="2200" dirty="0" smtClean="0">
                <a:solidFill>
                  <a:srgbClr val="FF0000"/>
                </a:solidFill>
                <a:latin typeface="Calibri" pitchFamily="34" charset="0"/>
              </a:rPr>
              <a:t>(Tutaj wydrukujemy tabelę ze wskaźnikami z planu wieloletniego i omówimy poszczególne wskaźniki z sugestiami doboru)</a:t>
            </a:r>
          </a:p>
          <a:p>
            <a:pPr eaLnBrk="1" hangingPunct="1"/>
            <a:endParaRPr lang="pl-PL" altLang="pl-PL" sz="24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14644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 bwMode="auto">
          <a:xfrm>
            <a:off x="500063" y="1484784"/>
            <a:ext cx="8289925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34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buClr>
                <a:schemeClr val="bg2"/>
              </a:buClr>
              <a:buSzPct val="75000"/>
            </a:pPr>
            <a:r>
              <a:rPr lang="pl-PL" altLang="pl-PL" sz="2400" b="1" dirty="0">
                <a:latin typeface="Calibri" pitchFamily="34" charset="0"/>
              </a:rPr>
              <a:t>Zasady prawidłowego konstruowania wskaźników</a:t>
            </a:r>
          </a:p>
          <a:p>
            <a:pPr eaLnBrk="1" hangingPunct="1"/>
            <a:r>
              <a:rPr lang="pl-PL" altLang="pl-PL" sz="2200" dirty="0">
                <a:latin typeface="Calibri" pitchFamily="34" charset="0"/>
              </a:rPr>
              <a:t>PRIORYTET </a:t>
            </a:r>
            <a:r>
              <a:rPr lang="pl-PL" altLang="pl-PL" sz="2200" dirty="0" smtClean="0">
                <a:latin typeface="Calibri" pitchFamily="34" charset="0"/>
              </a:rPr>
              <a:t>1 Cel </a:t>
            </a:r>
            <a:r>
              <a:rPr lang="pl-PL" altLang="pl-PL" sz="2200" dirty="0">
                <a:latin typeface="Calibri" pitchFamily="34" charset="0"/>
              </a:rPr>
              <a:t>operacyjny 1: </a:t>
            </a:r>
            <a:r>
              <a:rPr lang="pl-PL" altLang="pl-PL" sz="2200" dirty="0" smtClean="0">
                <a:latin typeface="Calibri" pitchFamily="34" charset="0"/>
              </a:rPr>
              <a:t>Dostosowanie </a:t>
            </a:r>
            <a:r>
              <a:rPr lang="pl-PL" altLang="pl-PL" sz="2200" dirty="0">
                <a:latin typeface="Calibri" pitchFamily="34" charset="0"/>
              </a:rPr>
              <a:t>obiektów Straży Granicznej do standardów Unii </a:t>
            </a:r>
            <a:r>
              <a:rPr lang="pl-PL" altLang="pl-PL" sz="2200" dirty="0" smtClean="0">
                <a:latin typeface="Calibri" pitchFamily="34" charset="0"/>
              </a:rPr>
              <a:t>Europejskiej</a:t>
            </a:r>
            <a:endParaRPr lang="pl-PL" altLang="pl-PL" sz="2200" dirty="0">
              <a:latin typeface="Calibri" pitchFamily="34" charset="0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693803173"/>
              </p:ext>
            </p:extLst>
          </p:nvPr>
        </p:nvGraphicFramePr>
        <p:xfrm>
          <a:off x="0" y="2492896"/>
          <a:ext cx="9124280" cy="37338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63455"/>
                <a:gridCol w="2452361"/>
                <a:gridCol w="3112726"/>
                <a:gridCol w="3095738"/>
              </a:tblGrid>
              <a:tr h="504056"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pl-PL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Lp</a:t>
                      </a:r>
                      <a:r>
                        <a:rPr lang="pl-PL" sz="20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endParaRPr lang="pl-PL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pl-PL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Kluczowe działania</a:t>
                      </a:r>
                      <a:endParaRPr lang="pl-PL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pl-PL" sz="2000" b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Wskaźniki produktu</a:t>
                      </a:r>
                      <a:endParaRPr lang="pl-PL" sz="2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pl-PL" sz="2000" b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Wskaźniki rezultatu</a:t>
                      </a:r>
                      <a:endParaRPr lang="pl-PL" sz="2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pl-PL" sz="20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pl-PL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pl-PL" sz="20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Modernizacja lub budowa placówek Straży Granicznej</a:t>
                      </a:r>
                    </a:p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pl-PL" sz="20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pl-PL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160020" algn="l"/>
                        </a:tabLst>
                      </a:pPr>
                      <a:r>
                        <a:rPr lang="pl-PL" sz="20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Liczba zmodernizowanych obiektów Straży Granicznej</a:t>
                      </a:r>
                    </a:p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160020" algn="l"/>
                        </a:tabLst>
                      </a:pPr>
                      <a:r>
                        <a:rPr lang="pl-PL" sz="20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Liczba wybudowanych obiektów Straży Granicznej</a:t>
                      </a:r>
                      <a:endParaRPr lang="pl-PL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160020" algn="l"/>
                        </a:tabLst>
                      </a:pPr>
                      <a:r>
                        <a:rPr lang="pl-PL" sz="20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zwiększenie liczby obiektów SG spełniających normy UE</a:t>
                      </a:r>
                    </a:p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160020" algn="l"/>
                        </a:tabLst>
                      </a:pPr>
                      <a:r>
                        <a:rPr lang="pl-PL" sz="20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zwiększenie liczby obiektów SG umożliwiających zainstalowanie nowoczesnych urządzeń do szybkiej i sprawnej kontroli oraz nadzoru</a:t>
                      </a:r>
                      <a:endParaRPr lang="pl-PL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871429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 bwMode="auto">
          <a:xfrm>
            <a:off x="500063" y="1484784"/>
            <a:ext cx="8289925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34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buClr>
                <a:schemeClr val="bg2"/>
              </a:buClr>
              <a:buSzPct val="75000"/>
            </a:pPr>
            <a:r>
              <a:rPr lang="pl-PL" altLang="pl-PL" sz="2400" b="1" dirty="0">
                <a:latin typeface="Calibri" pitchFamily="34" charset="0"/>
              </a:rPr>
              <a:t>Zasady prawidłowego konstruowania wskaźników</a:t>
            </a:r>
          </a:p>
          <a:p>
            <a:pPr eaLnBrk="1" hangingPunct="1"/>
            <a:endParaRPr lang="pl-PL" altLang="pl-PL" sz="2200" dirty="0">
              <a:latin typeface="Calibri" pitchFamily="34" charset="0"/>
            </a:endParaRPr>
          </a:p>
          <a:p>
            <a:pPr eaLnBrk="1" hangingPunct="1"/>
            <a:r>
              <a:rPr lang="pl-PL" altLang="pl-PL" dirty="0" smtClean="0">
                <a:latin typeface="Calibri" pitchFamily="34" charset="0"/>
              </a:rPr>
              <a:t>Matryca logiczna projektu: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pl-PL" altLang="pl-PL" b="1" dirty="0">
                <a:latin typeface="Calibri" pitchFamily="34" charset="0"/>
              </a:rPr>
              <a:t>Rezultaty (Cel projektu)		</a:t>
            </a:r>
            <a:endParaRPr lang="pl-PL" altLang="pl-PL" b="1" dirty="0" smtClean="0">
              <a:latin typeface="Calibri" pitchFamily="34" charset="0"/>
            </a:endParaRPr>
          </a:p>
          <a:p>
            <a:pPr algn="just" eaLnBrk="1" hangingPunct="1"/>
            <a:r>
              <a:rPr lang="pl-PL" altLang="pl-PL" dirty="0">
                <a:latin typeface="Calibri" pitchFamily="34" charset="0"/>
              </a:rPr>
              <a:t>Rezultat to bezpośredni wpływ </a:t>
            </a:r>
            <a:r>
              <a:rPr lang="pl-PL" altLang="pl-PL" dirty="0" smtClean="0">
                <a:latin typeface="Calibri" pitchFamily="34" charset="0"/>
              </a:rPr>
              <a:t>zrealizowanego przedsięwzięcia </a:t>
            </a:r>
            <a:r>
              <a:rPr lang="pl-PL" altLang="pl-PL" dirty="0">
                <a:latin typeface="Calibri" pitchFamily="34" charset="0"/>
              </a:rPr>
              <a:t>na otoczenie społeczno-ekonomiczne uzyskany </a:t>
            </a:r>
            <a:r>
              <a:rPr lang="pl-PL" altLang="pl-PL" dirty="0" smtClean="0">
                <a:latin typeface="Calibri" pitchFamily="34" charset="0"/>
              </a:rPr>
              <a:t>na koniec realizacji </a:t>
            </a:r>
            <a:r>
              <a:rPr lang="pl-PL" altLang="pl-PL" dirty="0">
                <a:latin typeface="Calibri" pitchFamily="34" charset="0"/>
              </a:rPr>
              <a:t>projektu. </a:t>
            </a:r>
            <a:r>
              <a:rPr lang="pl-PL" altLang="pl-PL" dirty="0" smtClean="0">
                <a:latin typeface="Calibri" pitchFamily="34" charset="0"/>
              </a:rPr>
              <a:t>Rezultaty powinny przedstawiać efekty zrealizowanych produktów, ale jednocześnie odpowiadać na cele danego projektu.</a:t>
            </a:r>
          </a:p>
        </p:txBody>
      </p:sp>
    </p:spTree>
    <p:extLst>
      <p:ext uri="{BB962C8B-B14F-4D97-AF65-F5344CB8AC3E}">
        <p14:creationId xmlns="" xmlns:p14="http://schemas.microsoft.com/office/powerpoint/2010/main" val="3975106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 bwMode="auto">
          <a:xfrm>
            <a:off x="500063" y="1484784"/>
            <a:ext cx="8289925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34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buClr>
                <a:schemeClr val="bg2"/>
              </a:buClr>
              <a:buSzPct val="75000"/>
            </a:pPr>
            <a:r>
              <a:rPr lang="pl-PL" altLang="pl-PL" sz="2400" b="1" dirty="0">
                <a:latin typeface="Calibri" pitchFamily="34" charset="0"/>
              </a:rPr>
              <a:t>Zasady prawidłowego konstruowania wskaźników</a:t>
            </a:r>
          </a:p>
          <a:p>
            <a:pPr eaLnBrk="1" hangingPunct="1"/>
            <a:endParaRPr lang="pl-PL" altLang="pl-PL" sz="2200" dirty="0">
              <a:latin typeface="Calibri" pitchFamily="34" charset="0"/>
            </a:endParaRPr>
          </a:p>
          <a:p>
            <a:pPr eaLnBrk="1" hangingPunct="1"/>
            <a:r>
              <a:rPr lang="pl-PL" altLang="pl-PL" dirty="0" smtClean="0">
                <a:latin typeface="Calibri" pitchFamily="34" charset="0"/>
              </a:rPr>
              <a:t>Matryca logiczna projektu: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pl-PL" altLang="pl-PL" b="1" dirty="0" smtClean="0">
                <a:latin typeface="Calibri" pitchFamily="34" charset="0"/>
              </a:rPr>
              <a:t>Produkty</a:t>
            </a:r>
          </a:p>
          <a:p>
            <a:pPr algn="just" eaLnBrk="1" hangingPunct="1"/>
            <a:r>
              <a:rPr lang="pl-PL" altLang="pl-PL" dirty="0">
                <a:latin typeface="Calibri" pitchFamily="34" charset="0"/>
              </a:rPr>
              <a:t>Produkt to bezpośredni, materialny efekt realizacji przedsięwzięcia mierzony konkretnymi wielkościami. Jego istotą jest więc to, że jest on w pełni policzalny, przy pomocy dostępnych miar i wag lub jednostek matematycznych. W projekcie wskaźniki produktu powinny odzwierciedlać główne kategorie wydatków, czyli wydatki o znacznym udziale procentowym w całym budżecie projektu</a:t>
            </a:r>
            <a:r>
              <a:rPr lang="pl-PL" altLang="pl-PL" dirty="0" smtClean="0">
                <a:latin typeface="Calibri" pitchFamily="34" charset="0"/>
              </a:rPr>
              <a:t>. Produkty wyznaczają te wartości, na które beneficjent ma bezpośredni wpływ realizując działania.</a:t>
            </a:r>
            <a:r>
              <a:rPr lang="pl-PL" altLang="pl-PL" dirty="0">
                <a:latin typeface="Calibri" pitchFamily="34" charset="0"/>
              </a:rPr>
              <a:t>	</a:t>
            </a:r>
            <a:endParaRPr lang="pl-PL" altLang="pl-PL" dirty="0" smtClean="0">
              <a:latin typeface="Calibri" pitchFamily="34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endParaRPr lang="pl-PL" altLang="pl-PL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03423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 bwMode="auto">
          <a:xfrm>
            <a:off x="500063" y="1484784"/>
            <a:ext cx="8289925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34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buClr>
                <a:schemeClr val="bg2"/>
              </a:buClr>
              <a:buSzPct val="75000"/>
            </a:pPr>
            <a:r>
              <a:rPr lang="pl-PL" altLang="pl-PL" sz="2400" b="1" dirty="0">
                <a:latin typeface="Calibri" pitchFamily="34" charset="0"/>
              </a:rPr>
              <a:t>Zasady prawidłowego konstruowania wskaźników</a:t>
            </a:r>
          </a:p>
          <a:p>
            <a:pPr eaLnBrk="1" hangingPunct="1"/>
            <a:endParaRPr lang="pl-PL" altLang="pl-PL" sz="2200" dirty="0">
              <a:latin typeface="Calibri" pitchFamily="34" charset="0"/>
            </a:endParaRPr>
          </a:p>
          <a:p>
            <a:pPr eaLnBrk="1" hangingPunct="1"/>
            <a:r>
              <a:rPr lang="pl-PL" altLang="pl-PL" dirty="0" smtClean="0">
                <a:latin typeface="Calibri" pitchFamily="34" charset="0"/>
              </a:rPr>
              <a:t>Matryca logiczna projektu: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pl-PL" altLang="pl-PL" b="1" dirty="0" smtClean="0">
                <a:latin typeface="Calibri" pitchFamily="34" charset="0"/>
              </a:rPr>
              <a:t>Działania</a:t>
            </a:r>
          </a:p>
          <a:p>
            <a:pPr algn="just" eaLnBrk="1" hangingPunct="1"/>
            <a:r>
              <a:rPr lang="pl-PL" altLang="pl-PL" dirty="0" smtClean="0">
                <a:latin typeface="Calibri" pitchFamily="34" charset="0"/>
              </a:rPr>
              <a:t>Wykaz bezpośrednio podejmowanych przez beneficjenta czynności w celu osiągnięcia produktów.</a:t>
            </a:r>
            <a:r>
              <a:rPr lang="pl-PL" altLang="pl-PL" dirty="0">
                <a:latin typeface="Calibri" pitchFamily="34" charset="0"/>
              </a:rPr>
              <a:t>		</a:t>
            </a:r>
            <a:endParaRPr lang="pl-PL" altLang="pl-PL" dirty="0" smtClean="0">
              <a:latin typeface="Calibri" pitchFamily="34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endParaRPr lang="pl-PL" altLang="pl-PL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72450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 bwMode="auto">
          <a:xfrm>
            <a:off x="500063" y="1484784"/>
            <a:ext cx="8289925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34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buClr>
                <a:schemeClr val="bg2"/>
              </a:buClr>
              <a:buSzPct val="75000"/>
            </a:pPr>
            <a:r>
              <a:rPr lang="pl-PL" altLang="pl-PL" sz="2400" b="1" dirty="0" smtClean="0">
                <a:latin typeface="Calibri" pitchFamily="34" charset="0"/>
              </a:rPr>
              <a:t>Wymogi KE w zakresie wskaźników</a:t>
            </a:r>
            <a:endParaRPr lang="pl-PL" altLang="pl-PL" sz="2400" b="1" dirty="0">
              <a:latin typeface="Calibri" pitchFamily="34" charset="0"/>
            </a:endParaRPr>
          </a:p>
          <a:p>
            <a:pPr eaLnBrk="1" hangingPunct="1"/>
            <a:r>
              <a:rPr lang="pl-PL" altLang="pl-PL" sz="2200" dirty="0">
                <a:latin typeface="Calibri" pitchFamily="34" charset="0"/>
              </a:rPr>
              <a:t>Decyzja nr 574/2007/WE (ustanawiająca Fundusz Granic Zewnętrznych)</a:t>
            </a:r>
          </a:p>
          <a:p>
            <a:pPr algn="just" eaLnBrk="1" hangingPunct="1"/>
            <a:r>
              <a:rPr lang="pl-PL" altLang="pl-PL" sz="2200" dirty="0">
                <a:latin typeface="Calibri" pitchFamily="34" charset="0"/>
              </a:rPr>
              <a:t>Artykuł 21</a:t>
            </a:r>
          </a:p>
          <a:p>
            <a:pPr algn="just" eaLnBrk="1" hangingPunct="1"/>
            <a:r>
              <a:rPr lang="pl-PL" altLang="pl-PL" sz="2200" dirty="0">
                <a:latin typeface="Calibri" pitchFamily="34" charset="0"/>
              </a:rPr>
              <a:t>Przygotowywanie i zatwierdzanie krajowych programów wieloletnich</a:t>
            </a:r>
          </a:p>
          <a:p>
            <a:pPr algn="just" eaLnBrk="1" hangingPunct="1"/>
            <a:r>
              <a:rPr lang="pl-PL" altLang="pl-PL" sz="2200" dirty="0">
                <a:latin typeface="Calibri" pitchFamily="34" charset="0"/>
              </a:rPr>
              <a:t>1. </a:t>
            </a:r>
            <a:r>
              <a:rPr lang="pl-PL" altLang="pl-PL" sz="2200" i="1" dirty="0">
                <a:latin typeface="Calibri" pitchFamily="34" charset="0"/>
              </a:rPr>
              <a:t>Na podstawie wytycznych strategicznych, o których mowa w art. 20, każde państwo członkowskie przedstawia projekt programu wieloletniego, który składa się z następujących elementów:</a:t>
            </a:r>
          </a:p>
          <a:p>
            <a:pPr algn="just" eaLnBrk="1" hangingPunct="1"/>
            <a:r>
              <a:rPr lang="pl-PL" altLang="pl-PL" sz="2200" i="1" dirty="0">
                <a:latin typeface="Calibri" pitchFamily="34" charset="0"/>
              </a:rPr>
              <a:t>(...)</a:t>
            </a:r>
          </a:p>
          <a:p>
            <a:pPr algn="just" eaLnBrk="1" hangingPunct="1"/>
            <a:r>
              <a:rPr lang="pl-PL" altLang="pl-PL" sz="2200" i="1" dirty="0">
                <a:latin typeface="Calibri" pitchFamily="34" charset="0"/>
              </a:rPr>
              <a:t>e) informacji na temat priorytetów i ich celów szczegółowych. Cele te określa się ilościowo, z wykorzystaniem ograniczonej liczby wskaźników, z uwzględnieniem zasady proporcjonalności. Wskaźniki te muszą umożliwiać mierzenie postępu w stosunku do sytuacji wyjściowej oraz skuteczności realizacji priorytetów poprzez osiąganie celów szczegółowych</a:t>
            </a:r>
            <a:r>
              <a:rPr lang="pl-PL" altLang="pl-PL" sz="2200" dirty="0">
                <a:latin typeface="Calibri" pitchFamily="34" charset="0"/>
              </a:rPr>
              <a:t>;</a:t>
            </a:r>
          </a:p>
        </p:txBody>
      </p:sp>
    </p:spTree>
    <p:extLst>
      <p:ext uri="{BB962C8B-B14F-4D97-AF65-F5344CB8AC3E}">
        <p14:creationId xmlns="" xmlns:p14="http://schemas.microsoft.com/office/powerpoint/2010/main" val="96030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 bwMode="auto">
          <a:xfrm>
            <a:off x="500063" y="1484784"/>
            <a:ext cx="8289925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34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buClr>
                <a:schemeClr val="bg2"/>
              </a:buClr>
              <a:buSzPct val="75000"/>
            </a:pPr>
            <a:r>
              <a:rPr lang="pl-PL" altLang="pl-PL" sz="2400" b="1" dirty="0">
                <a:latin typeface="Calibri" pitchFamily="34" charset="0"/>
              </a:rPr>
              <a:t>Zasady prawidłowego konstruowania wskaźników</a:t>
            </a:r>
          </a:p>
          <a:p>
            <a:pPr eaLnBrk="1" hangingPunct="1"/>
            <a:endParaRPr lang="pl-PL" altLang="pl-PL" sz="2200" dirty="0">
              <a:latin typeface="Calibri" pitchFamily="34" charset="0"/>
            </a:endParaRPr>
          </a:p>
          <a:p>
            <a:pPr eaLnBrk="1" hangingPunct="1"/>
            <a:r>
              <a:rPr lang="pl-PL" altLang="pl-PL" dirty="0" smtClean="0">
                <a:latin typeface="Calibri" pitchFamily="34" charset="0"/>
              </a:rPr>
              <a:t>Matryca logiczna projektu: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pl-PL" altLang="pl-PL" b="1" dirty="0" smtClean="0">
                <a:latin typeface="Calibri" pitchFamily="34" charset="0"/>
              </a:rPr>
              <a:t>Obiektywne wskaźniki</a:t>
            </a:r>
          </a:p>
          <a:p>
            <a:pPr algn="just" eaLnBrk="1" hangingPunct="1"/>
            <a:r>
              <a:rPr lang="pl-PL" altLang="pl-PL" dirty="0" smtClean="0">
                <a:latin typeface="Calibri" pitchFamily="34" charset="0"/>
              </a:rPr>
              <a:t>Powinny określać sposób realizacji odpowiednio produktów lub rezultatów ze wskazaniem konkretnych jednostek miary oraz przy rezultatach odniesienie do stanu pierwotnego określającego wartość bazową.</a:t>
            </a:r>
            <a:endParaRPr lang="pl-PL" altLang="pl-PL" dirty="0">
              <a:latin typeface="Calibri" pitchFamily="34" charset="0"/>
            </a:endParaRPr>
          </a:p>
          <a:p>
            <a:pPr algn="just" eaLnBrk="1" hangingPunct="1"/>
            <a:r>
              <a:rPr lang="pl-PL" altLang="pl-PL" dirty="0">
                <a:latin typeface="Calibri" pitchFamily="34" charset="0"/>
              </a:rPr>
              <a:t>Wskaźniki rezultatu trzeba zawsze kalkulować na </a:t>
            </a:r>
            <a:r>
              <a:rPr lang="pl-PL" altLang="pl-PL" dirty="0" smtClean="0">
                <a:latin typeface="Calibri" pitchFamily="34" charset="0"/>
              </a:rPr>
              <a:t>poziomie możliwym do zrealizowania i zmierzenia.</a:t>
            </a:r>
            <a:r>
              <a:rPr lang="pl-PL" altLang="pl-PL" dirty="0">
                <a:latin typeface="Calibri" pitchFamily="34" charset="0"/>
              </a:rPr>
              <a:t>	</a:t>
            </a:r>
            <a:endParaRPr lang="pl-PL" altLang="pl-PL" dirty="0" smtClean="0">
              <a:latin typeface="Calibri" pitchFamily="34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endParaRPr lang="pl-PL" altLang="pl-PL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02599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 bwMode="auto">
          <a:xfrm>
            <a:off x="500063" y="1484784"/>
            <a:ext cx="8289925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34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buClr>
                <a:schemeClr val="bg2"/>
              </a:buClr>
              <a:buSzPct val="75000"/>
            </a:pPr>
            <a:r>
              <a:rPr lang="pl-PL" altLang="pl-PL" sz="2400" b="1" dirty="0">
                <a:latin typeface="Calibri" pitchFamily="34" charset="0"/>
              </a:rPr>
              <a:t>Zasady prawidłowego konstruowania wskaźników</a:t>
            </a:r>
          </a:p>
          <a:p>
            <a:pPr eaLnBrk="1" hangingPunct="1"/>
            <a:endParaRPr lang="pl-PL" altLang="pl-PL" sz="2200" dirty="0">
              <a:latin typeface="Calibri" pitchFamily="34" charset="0"/>
            </a:endParaRPr>
          </a:p>
          <a:p>
            <a:pPr eaLnBrk="1" hangingPunct="1"/>
            <a:r>
              <a:rPr lang="pl-PL" altLang="pl-PL" dirty="0" smtClean="0">
                <a:latin typeface="Calibri" pitchFamily="34" charset="0"/>
              </a:rPr>
              <a:t>Matryca logiczna projektu: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pl-PL" altLang="pl-PL" b="1" dirty="0" smtClean="0">
                <a:latin typeface="Calibri" pitchFamily="34" charset="0"/>
              </a:rPr>
              <a:t>Wartości bazowe i docelowe</a:t>
            </a:r>
          </a:p>
          <a:p>
            <a:pPr algn="just" eaLnBrk="1" hangingPunct="1"/>
            <a:r>
              <a:rPr lang="pl-PL" altLang="pl-PL" dirty="0" smtClean="0">
                <a:latin typeface="Calibri" pitchFamily="34" charset="0"/>
              </a:rPr>
              <a:t>Należy wskazać informację na temat wartości bazowych danego wskaźnika na dzień rozpoczęcia projektu (przygotowywania wniosku i matrycy logicznej). </a:t>
            </a:r>
          </a:p>
          <a:p>
            <a:pPr algn="just" eaLnBrk="1" hangingPunct="1"/>
            <a:r>
              <a:rPr lang="pl-PL" altLang="pl-PL" dirty="0" smtClean="0">
                <a:latin typeface="Calibri" pitchFamily="34" charset="0"/>
              </a:rPr>
              <a:t>Wartość bazowa powinna być</a:t>
            </a:r>
            <a:r>
              <a:rPr lang="pl-PL" altLang="pl-PL" dirty="0">
                <a:latin typeface="Calibri" pitchFamily="34" charset="0"/>
              </a:rPr>
              <a:t> </a:t>
            </a:r>
            <a:r>
              <a:rPr lang="pl-PL" altLang="pl-PL" dirty="0" smtClean="0">
                <a:latin typeface="Calibri" pitchFamily="34" charset="0"/>
              </a:rPr>
              <a:t>udokumentowana w celu umożliwienia jej ewentualnej kontroli oraz porównania do wartości docelowej po zakończeniu projektu</a:t>
            </a:r>
          </a:p>
          <a:p>
            <a:pPr algn="just" eaLnBrk="1" hangingPunct="1"/>
            <a:r>
              <a:rPr lang="pl-PL" altLang="pl-PL" dirty="0" smtClean="0">
                <a:latin typeface="Calibri" pitchFamily="34" charset="0"/>
              </a:rPr>
              <a:t>Wartość docelowa powinna określać wartość bazową powiększoną o wartość zrealizowaną wyłącznie w ramach projektu.</a:t>
            </a:r>
            <a:endParaRPr lang="pl-PL" altLang="pl-PL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41247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 bwMode="auto">
          <a:xfrm>
            <a:off x="500063" y="1484784"/>
            <a:ext cx="8289925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34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buClr>
                <a:schemeClr val="bg2"/>
              </a:buClr>
              <a:buSzPct val="75000"/>
            </a:pPr>
            <a:r>
              <a:rPr lang="pl-PL" altLang="pl-PL" sz="2400" b="1" dirty="0">
                <a:latin typeface="Calibri" pitchFamily="34" charset="0"/>
              </a:rPr>
              <a:t>Zasady prawidłowego konstruowania wskaźników</a:t>
            </a:r>
          </a:p>
          <a:p>
            <a:pPr eaLnBrk="1" hangingPunct="1"/>
            <a:endParaRPr lang="pl-PL" altLang="pl-PL" sz="2200" dirty="0">
              <a:latin typeface="Calibri" pitchFamily="34" charset="0"/>
            </a:endParaRPr>
          </a:p>
          <a:p>
            <a:pPr eaLnBrk="1" hangingPunct="1"/>
            <a:r>
              <a:rPr lang="pl-PL" altLang="pl-PL" dirty="0" smtClean="0">
                <a:latin typeface="Calibri" pitchFamily="34" charset="0"/>
              </a:rPr>
              <a:t>Matryca logiczna projektu: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pl-PL" altLang="pl-PL" b="1" dirty="0" smtClean="0">
                <a:latin typeface="Calibri" pitchFamily="34" charset="0"/>
              </a:rPr>
              <a:t>Wartości bazowe i docelowe</a:t>
            </a:r>
          </a:p>
          <a:p>
            <a:pPr algn="just" eaLnBrk="1" hangingPunct="1"/>
            <a:r>
              <a:rPr lang="pl-PL" altLang="pl-PL" dirty="0" smtClean="0">
                <a:latin typeface="Calibri" pitchFamily="34" charset="0"/>
              </a:rPr>
              <a:t>Jednakże faktycznie dla celów sprawozdawczych różnica między wartością bazową a docelową nie zawsze stanowi bezpośredni wpływ projekt, dlatego nie tylko wystarczy mieć informację na temat wartości docelowej ale jeszcze informację na temat, jaki wpływ na tę wartość miał projekt.</a:t>
            </a:r>
            <a:endParaRPr lang="pl-PL" altLang="pl-PL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45790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 bwMode="auto">
          <a:xfrm>
            <a:off x="500063" y="1484784"/>
            <a:ext cx="8289925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34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buClr>
                <a:schemeClr val="bg2"/>
              </a:buClr>
              <a:buSzPct val="75000"/>
            </a:pPr>
            <a:r>
              <a:rPr lang="pl-PL" altLang="pl-PL" sz="2400" b="1" dirty="0">
                <a:latin typeface="Calibri" pitchFamily="34" charset="0"/>
              </a:rPr>
              <a:t>Zasady prawidłowego konstruowania wskaźników</a:t>
            </a:r>
          </a:p>
          <a:p>
            <a:pPr eaLnBrk="1" hangingPunct="1"/>
            <a:endParaRPr lang="pl-PL" altLang="pl-PL" sz="2200" dirty="0">
              <a:latin typeface="Calibri" pitchFamily="34" charset="0"/>
            </a:endParaRPr>
          </a:p>
          <a:p>
            <a:pPr eaLnBrk="1" hangingPunct="1"/>
            <a:r>
              <a:rPr lang="pl-PL" altLang="pl-PL" dirty="0" smtClean="0">
                <a:latin typeface="Calibri" pitchFamily="34" charset="0"/>
              </a:rPr>
              <a:t>Matryca logiczna projektu: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pl-PL" altLang="pl-PL" b="1" dirty="0" smtClean="0">
                <a:latin typeface="Calibri" pitchFamily="34" charset="0"/>
              </a:rPr>
              <a:t>Wartości bazowe i docelowe</a:t>
            </a:r>
          </a:p>
          <a:p>
            <a:pPr algn="just" eaLnBrk="1" hangingPunct="1"/>
            <a:r>
              <a:rPr lang="pl-PL" altLang="pl-PL" b="1" dirty="0" smtClean="0">
                <a:latin typeface="Calibri" pitchFamily="34" charset="0"/>
              </a:rPr>
              <a:t>Przykład: Doposażenie jednostki</a:t>
            </a:r>
            <a:r>
              <a:rPr lang="pl-PL" altLang="pl-PL" dirty="0" smtClean="0">
                <a:latin typeface="Calibri" pitchFamily="34" charset="0"/>
              </a:rPr>
              <a:t>.</a:t>
            </a:r>
          </a:p>
          <a:p>
            <a:pPr algn="just" eaLnBrk="1" hangingPunct="1"/>
            <a:r>
              <a:rPr lang="pl-PL" altLang="pl-PL" dirty="0" smtClean="0">
                <a:latin typeface="Calibri" pitchFamily="34" charset="0"/>
              </a:rPr>
              <a:t>Wartość bazowa: 300 pojazdów</a:t>
            </a:r>
          </a:p>
          <a:p>
            <a:pPr algn="just" eaLnBrk="1" hangingPunct="1"/>
            <a:r>
              <a:rPr lang="pl-PL" altLang="pl-PL" dirty="0" smtClean="0">
                <a:latin typeface="Calibri" pitchFamily="34" charset="0"/>
              </a:rPr>
              <a:t>Wartość docelowa: 600 pojazdów</a:t>
            </a:r>
          </a:p>
          <a:p>
            <a:pPr algn="just" eaLnBrk="1" hangingPunct="1"/>
            <a:r>
              <a:rPr lang="pl-PL" altLang="pl-PL" dirty="0" smtClean="0">
                <a:latin typeface="Calibri" pitchFamily="34" charset="0"/>
              </a:rPr>
              <a:t>Tymczasem w ramach projektu kupiono zaledwie 200 pojazdów. Poza projektem kupiono dodatkowo 150 pojazdów (oraz 50 pojazdów zlikwidowano ze względu na zły stan techniczny).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endParaRPr lang="pl-PL" altLang="pl-PL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38392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 bwMode="auto">
          <a:xfrm>
            <a:off x="500063" y="1484784"/>
            <a:ext cx="8289925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34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buClr>
                <a:schemeClr val="bg2"/>
              </a:buClr>
              <a:buSzPct val="75000"/>
            </a:pPr>
            <a:r>
              <a:rPr lang="pl-PL" altLang="pl-PL" sz="2400" b="1" dirty="0">
                <a:latin typeface="Calibri" pitchFamily="34" charset="0"/>
              </a:rPr>
              <a:t>Zasady prawidłowego konstruowania wskaźników</a:t>
            </a:r>
          </a:p>
          <a:p>
            <a:pPr eaLnBrk="1" hangingPunct="1"/>
            <a:endParaRPr lang="pl-PL" altLang="pl-PL" sz="2200" dirty="0">
              <a:latin typeface="Calibri" pitchFamily="34" charset="0"/>
            </a:endParaRPr>
          </a:p>
          <a:p>
            <a:pPr eaLnBrk="1" hangingPunct="1"/>
            <a:r>
              <a:rPr lang="pl-PL" altLang="pl-PL" dirty="0" smtClean="0">
                <a:latin typeface="Calibri" pitchFamily="34" charset="0"/>
              </a:rPr>
              <a:t>Matryca logiczna projektu: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pl-PL" altLang="pl-PL" b="1" dirty="0" smtClean="0">
                <a:latin typeface="Calibri" pitchFamily="34" charset="0"/>
              </a:rPr>
              <a:t>Wartości bazowe i docelowe</a:t>
            </a:r>
          </a:p>
          <a:p>
            <a:pPr algn="just" eaLnBrk="1" hangingPunct="1"/>
            <a:r>
              <a:rPr lang="pl-PL" altLang="pl-PL" dirty="0" smtClean="0">
                <a:latin typeface="Calibri" pitchFamily="34" charset="0"/>
              </a:rPr>
              <a:t>W przypadku możliwej rozbieżności między wartościami bazowymi, zrealizowanymi w ramach projektu oraz wartościami bazowymi należy posiadać odpowiednią wiedzę oraz dokumenty potwierdzające odpowiednią kalkulację oraz wskazującą na przyczyny rozbieżności.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endParaRPr lang="pl-PL" altLang="pl-PL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84186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 bwMode="auto">
          <a:xfrm>
            <a:off x="500063" y="1484784"/>
            <a:ext cx="8289925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34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buClr>
                <a:schemeClr val="bg2"/>
              </a:buClr>
              <a:buSzPct val="75000"/>
            </a:pPr>
            <a:r>
              <a:rPr lang="pl-PL" altLang="pl-PL" sz="2400" b="1" dirty="0">
                <a:latin typeface="Calibri" pitchFamily="34" charset="0"/>
              </a:rPr>
              <a:t>Zasady prawidłowego konstruowania wskaźników</a:t>
            </a:r>
          </a:p>
          <a:p>
            <a:pPr eaLnBrk="1" hangingPunct="1"/>
            <a:endParaRPr lang="pl-PL" altLang="pl-PL" sz="2200" dirty="0">
              <a:latin typeface="Calibri" pitchFamily="34" charset="0"/>
            </a:endParaRPr>
          </a:p>
          <a:p>
            <a:pPr eaLnBrk="1" hangingPunct="1"/>
            <a:r>
              <a:rPr lang="pl-PL" altLang="pl-PL" dirty="0" smtClean="0">
                <a:latin typeface="Calibri" pitchFamily="34" charset="0"/>
              </a:rPr>
              <a:t>Matryca logiczna projektu: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pl-PL" altLang="pl-PL" b="1" dirty="0" smtClean="0">
                <a:latin typeface="Calibri" pitchFamily="34" charset="0"/>
              </a:rPr>
              <a:t>Źródła weryfikacji</a:t>
            </a:r>
          </a:p>
          <a:p>
            <a:pPr algn="just" eaLnBrk="1" hangingPunct="1"/>
            <a:r>
              <a:rPr lang="pl-PL" altLang="pl-PL" dirty="0" smtClean="0">
                <a:latin typeface="Calibri" pitchFamily="34" charset="0"/>
              </a:rPr>
              <a:t>Należy wskazać formę w jakiej dany wskaźnik zostanie udokumentowany. Dokumenty te powinny być przechowywane do celów kontroli i muszą w sposób jasny i przejrzysty wskazywać na sposób obliczenia wartości wskaźnika (zarówno bazowego, jak i docelowego).</a:t>
            </a:r>
          </a:p>
          <a:p>
            <a:pPr algn="just" eaLnBrk="1" hangingPunct="1"/>
            <a:endParaRPr lang="pl-PL" altLang="pl-PL" dirty="0" smtClean="0">
              <a:latin typeface="Calibri" pitchFamily="34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endParaRPr lang="pl-PL" altLang="pl-PL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44365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 bwMode="auto">
          <a:xfrm>
            <a:off x="500063" y="1484784"/>
            <a:ext cx="8289925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34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buClr>
                <a:schemeClr val="bg2"/>
              </a:buClr>
              <a:buSzPct val="75000"/>
            </a:pPr>
            <a:r>
              <a:rPr lang="pl-PL" altLang="pl-PL" sz="2400" b="1" dirty="0">
                <a:latin typeface="Calibri" pitchFamily="34" charset="0"/>
              </a:rPr>
              <a:t>Zasady prawidłowego konstruowania wskaźników</a:t>
            </a:r>
          </a:p>
          <a:p>
            <a:pPr eaLnBrk="1" hangingPunct="1"/>
            <a:r>
              <a:rPr lang="pl-PL" altLang="pl-PL" sz="2200" dirty="0">
                <a:latin typeface="Calibri" pitchFamily="34" charset="0"/>
              </a:rPr>
              <a:t>Dokumentowanie wartości </a:t>
            </a:r>
            <a:r>
              <a:rPr lang="pl-PL" altLang="pl-PL" sz="2200" dirty="0" smtClean="0">
                <a:latin typeface="Calibri" pitchFamily="34" charset="0"/>
              </a:rPr>
              <a:t>wskaźników:</a:t>
            </a:r>
            <a:endParaRPr lang="pl-PL" altLang="pl-PL" sz="2200" dirty="0">
              <a:latin typeface="Calibri" pitchFamily="34" charset="0"/>
            </a:endParaRPr>
          </a:p>
          <a:p>
            <a:pPr algn="just" eaLnBrk="1" hangingPunct="1"/>
            <a:endParaRPr lang="pl-PL" altLang="pl-PL" dirty="0" smtClean="0">
              <a:latin typeface="Calibri" pitchFamily="34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endParaRPr lang="pl-PL" altLang="pl-PL" dirty="0">
              <a:latin typeface="Calibri" pitchFamily="34" charset="0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596281929"/>
              </p:ext>
            </p:extLst>
          </p:nvPr>
        </p:nvGraphicFramePr>
        <p:xfrm>
          <a:off x="324545" y="2204864"/>
          <a:ext cx="8640959" cy="40219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9143"/>
                <a:gridCol w="2304256"/>
                <a:gridCol w="4897560"/>
              </a:tblGrid>
              <a:tr h="547261">
                <a:tc>
                  <a:txBody>
                    <a:bodyPr/>
                    <a:lstStyle/>
                    <a:p>
                      <a:pPr algn="ctr"/>
                      <a:r>
                        <a:rPr lang="pl-PL" sz="22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Projekt</a:t>
                      </a:r>
                      <a:endParaRPr lang="pl-PL" sz="22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2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Produkty</a:t>
                      </a:r>
                      <a:endParaRPr lang="pl-PL" sz="22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2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Rezultaty</a:t>
                      </a:r>
                      <a:endParaRPr lang="pl-PL" sz="22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547261">
                <a:tc>
                  <a:txBody>
                    <a:bodyPr/>
                    <a:lstStyle/>
                    <a:p>
                      <a:r>
                        <a:rPr lang="pl-PL" dirty="0" smtClean="0"/>
                        <a:t>Szkolenia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/>
                        <a:t>Listy obecności, dzienniki zajęć, Zaświadczenia o uczestnictwie w szkoleniu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Listy obecności na egzaminie końcowym, ankiety, raport podsumowujący</a:t>
                      </a:r>
                    </a:p>
                    <a:p>
                      <a:pPr algn="just"/>
                      <a:endParaRPr lang="pl-PL" dirty="0"/>
                    </a:p>
                  </a:txBody>
                  <a:tcPr/>
                </a:tc>
              </a:tr>
              <a:tr h="547261">
                <a:tc>
                  <a:txBody>
                    <a:bodyPr/>
                    <a:lstStyle/>
                    <a:p>
                      <a:r>
                        <a:rPr lang="pl-PL" dirty="0" smtClean="0"/>
                        <a:t>Inwestycje budowlane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Protokół odbioru robót, dokument OT potwierdzający przyjęcie budynku do użytkowania, pozwolenie na użytkowanie.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/>
                        <a:t>Raporty z obsługi ruchu granicznego, ilość stworzonych</a:t>
                      </a:r>
                      <a:r>
                        <a:rPr lang="pl-PL" baseline="0" dirty="0" smtClean="0"/>
                        <a:t> nowych stanowisk do obsługi</a:t>
                      </a:r>
                      <a:endParaRPr lang="pl-P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4652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 bwMode="auto">
          <a:xfrm>
            <a:off x="500063" y="1484784"/>
            <a:ext cx="8289925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34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buClr>
                <a:schemeClr val="bg2"/>
              </a:buClr>
              <a:buSzPct val="75000"/>
            </a:pPr>
            <a:r>
              <a:rPr lang="pl-PL" altLang="pl-PL" sz="2400" b="1" dirty="0">
                <a:latin typeface="Calibri" pitchFamily="34" charset="0"/>
              </a:rPr>
              <a:t>Zasady prawidłowego konstruowania wskaźników</a:t>
            </a:r>
          </a:p>
          <a:p>
            <a:pPr eaLnBrk="1" hangingPunct="1"/>
            <a:r>
              <a:rPr lang="pl-PL" altLang="pl-PL" sz="2200" dirty="0">
                <a:latin typeface="Calibri" pitchFamily="34" charset="0"/>
              </a:rPr>
              <a:t>Dokumentowanie wartości </a:t>
            </a:r>
            <a:r>
              <a:rPr lang="pl-PL" altLang="pl-PL" sz="2200" dirty="0" smtClean="0">
                <a:latin typeface="Calibri" pitchFamily="34" charset="0"/>
              </a:rPr>
              <a:t>wskaźników:</a:t>
            </a:r>
            <a:endParaRPr lang="pl-PL" altLang="pl-PL" sz="2200" dirty="0">
              <a:latin typeface="Calibri" pitchFamily="34" charset="0"/>
            </a:endParaRPr>
          </a:p>
          <a:p>
            <a:pPr algn="just" eaLnBrk="1" hangingPunct="1"/>
            <a:endParaRPr lang="pl-PL" altLang="pl-PL" dirty="0" smtClean="0">
              <a:latin typeface="Calibri" pitchFamily="34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endParaRPr lang="pl-PL" altLang="pl-PL" dirty="0">
              <a:latin typeface="Calibri" pitchFamily="34" charset="0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838895730"/>
              </p:ext>
            </p:extLst>
          </p:nvPr>
        </p:nvGraphicFramePr>
        <p:xfrm>
          <a:off x="324545" y="2204864"/>
          <a:ext cx="8640959" cy="37476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3159"/>
                <a:gridCol w="3377822"/>
                <a:gridCol w="3679978"/>
              </a:tblGrid>
              <a:tr h="547261">
                <a:tc>
                  <a:txBody>
                    <a:bodyPr/>
                    <a:lstStyle/>
                    <a:p>
                      <a:pPr algn="ctr"/>
                      <a:r>
                        <a:rPr lang="pl-PL" sz="22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Projekt</a:t>
                      </a:r>
                      <a:endParaRPr lang="pl-PL" sz="22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2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Produkty</a:t>
                      </a:r>
                      <a:endParaRPr lang="pl-PL" sz="22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2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Rezultaty</a:t>
                      </a:r>
                      <a:endParaRPr lang="pl-PL" sz="22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547261">
                <a:tc>
                  <a:txBody>
                    <a:bodyPr/>
                    <a:lstStyle/>
                    <a:p>
                      <a:r>
                        <a:rPr lang="pl-PL" dirty="0" smtClean="0"/>
                        <a:t>Doradztwo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/>
                        <a:t>Protokół</a:t>
                      </a:r>
                      <a:r>
                        <a:rPr lang="pl-PL" baseline="0" dirty="0" smtClean="0"/>
                        <a:t> odbioru, r</a:t>
                      </a:r>
                      <a:r>
                        <a:rPr lang="pl-PL" dirty="0" smtClean="0"/>
                        <a:t>aporty z wykonanej usługi doradczej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Raport, zestawienie</a:t>
                      </a:r>
                      <a:r>
                        <a:rPr lang="pl-PL" baseline="0" dirty="0" smtClean="0"/>
                        <a:t> przygotowane przez beneficjenta w odniesieniu do danego wskaźnika</a:t>
                      </a:r>
                      <a:endParaRPr lang="pl-PL" dirty="0" smtClean="0"/>
                    </a:p>
                    <a:p>
                      <a:pPr algn="just"/>
                      <a:endParaRPr lang="pl-PL" dirty="0"/>
                    </a:p>
                  </a:txBody>
                  <a:tcPr/>
                </a:tc>
              </a:tr>
              <a:tr h="547261">
                <a:tc>
                  <a:txBody>
                    <a:bodyPr/>
                    <a:lstStyle/>
                    <a:p>
                      <a:r>
                        <a:rPr lang="pl-PL" dirty="0" smtClean="0"/>
                        <a:t>Doposażenie</a:t>
                      </a:r>
                      <a:r>
                        <a:rPr lang="pl-PL" baseline="0" dirty="0" smtClean="0"/>
                        <a:t> sprzętowe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/>
                        <a:t>Protokół odbioru, OT potwierdzający przyjęcie sprzętu, ewidencja środków trwałych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Informacja na temat ilości doposażonych</a:t>
                      </a:r>
                      <a:r>
                        <a:rPr lang="pl-PL" baseline="0" dirty="0" smtClean="0"/>
                        <a:t> stanowisk (raport z odpowiednim wykazem), statystyki wykonanych patroli na podstawie np. kart eksploatacyjnych (ilość i długość)</a:t>
                      </a:r>
                      <a:endParaRPr lang="pl-PL" dirty="0" smtClean="0"/>
                    </a:p>
                    <a:p>
                      <a:pPr algn="just"/>
                      <a:endParaRPr lang="pl-P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844878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 bwMode="auto">
          <a:xfrm>
            <a:off x="500063" y="1484784"/>
            <a:ext cx="8289925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34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buClr>
                <a:schemeClr val="bg2"/>
              </a:buClr>
              <a:buSzPct val="75000"/>
            </a:pPr>
            <a:r>
              <a:rPr lang="pl-PL" altLang="pl-PL" sz="2400" b="1" dirty="0">
                <a:latin typeface="Calibri" pitchFamily="34" charset="0"/>
              </a:rPr>
              <a:t>Zasady prawidłowego konstruowania wskaźników</a:t>
            </a:r>
          </a:p>
          <a:p>
            <a:pPr eaLnBrk="1" hangingPunct="1"/>
            <a:r>
              <a:rPr lang="pl-PL" altLang="pl-PL" sz="2200" dirty="0" smtClean="0">
                <a:latin typeface="Calibri" pitchFamily="34" charset="0"/>
              </a:rPr>
              <a:t>Dokumentowanie wartości wskaźników:</a:t>
            </a:r>
            <a:endParaRPr lang="pl-PL" altLang="pl-PL" sz="2200" dirty="0">
              <a:latin typeface="Calibri" pitchFamily="34" charset="0"/>
            </a:endParaRPr>
          </a:p>
          <a:p>
            <a:pPr algn="just" eaLnBrk="1" hangingPunct="1"/>
            <a:endParaRPr lang="pl-PL" altLang="pl-PL" dirty="0" smtClean="0">
              <a:latin typeface="Calibri" pitchFamily="34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endParaRPr lang="pl-PL" altLang="pl-PL" dirty="0">
              <a:latin typeface="Calibri" pitchFamily="34" charset="0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854844091"/>
              </p:ext>
            </p:extLst>
          </p:nvPr>
        </p:nvGraphicFramePr>
        <p:xfrm>
          <a:off x="324545" y="2204864"/>
          <a:ext cx="8640959" cy="26503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5167"/>
                <a:gridCol w="3305814"/>
                <a:gridCol w="3679978"/>
              </a:tblGrid>
              <a:tr h="547261">
                <a:tc>
                  <a:txBody>
                    <a:bodyPr/>
                    <a:lstStyle/>
                    <a:p>
                      <a:pPr algn="ctr"/>
                      <a:r>
                        <a:rPr lang="pl-PL" sz="22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Projekt</a:t>
                      </a:r>
                      <a:endParaRPr lang="pl-PL" sz="22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2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Produkty</a:t>
                      </a:r>
                      <a:endParaRPr lang="pl-PL" sz="22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2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Rezultaty</a:t>
                      </a:r>
                      <a:endParaRPr lang="pl-PL" sz="22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547261">
                <a:tc>
                  <a:txBody>
                    <a:bodyPr/>
                    <a:lstStyle/>
                    <a:p>
                      <a:r>
                        <a:rPr lang="pl-PL" dirty="0" smtClean="0"/>
                        <a:t>System informatyczny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/>
                        <a:t>Protokół odbioru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Odpowiednie raporty</a:t>
                      </a:r>
                      <a:r>
                        <a:rPr lang="pl-PL" baseline="0" dirty="0" smtClean="0"/>
                        <a:t> z testów, udokumentowane pomiary</a:t>
                      </a:r>
                      <a:endParaRPr lang="pl-PL" dirty="0" smtClean="0"/>
                    </a:p>
                  </a:txBody>
                  <a:tcPr/>
                </a:tc>
              </a:tr>
              <a:tr h="547261">
                <a:tc>
                  <a:txBody>
                    <a:bodyPr/>
                    <a:lstStyle/>
                    <a:p>
                      <a:r>
                        <a:rPr lang="pl-PL" dirty="0" smtClean="0"/>
                        <a:t>Wizyty studyjne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/>
                        <a:t>Sprawozdania z</a:t>
                      </a:r>
                      <a:r>
                        <a:rPr lang="pl-PL" baseline="0" dirty="0" smtClean="0"/>
                        <a:t> wyjazdów staży, programy konferencji i wyjazdów, notatki służbowe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dirty="0" smtClean="0"/>
                        <a:t>Wykaz instytucji</a:t>
                      </a:r>
                      <a:r>
                        <a:rPr lang="pl-PL" baseline="0" dirty="0" smtClean="0"/>
                        <a:t> z którymi nawiązano odpowiednie kontakty, raport z analizy wdrożenia nowych uzyskanych z wyjazdów rozwiązań</a:t>
                      </a:r>
                      <a:endParaRPr lang="pl-P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189187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 bwMode="auto">
          <a:xfrm>
            <a:off x="500063" y="1484784"/>
            <a:ext cx="8289925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34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l-PL" altLang="pl-PL" b="1" dirty="0" smtClean="0">
                <a:solidFill>
                  <a:srgbClr val="FF0000"/>
                </a:solidFill>
                <a:latin typeface="Calibri" pitchFamily="34" charset="0"/>
              </a:rPr>
              <a:t>Warsztat</a:t>
            </a:r>
          </a:p>
          <a:p>
            <a:pPr eaLnBrk="1" hangingPunct="1"/>
            <a:endParaRPr lang="pl-PL" altLang="pl-PL" dirty="0">
              <a:solidFill>
                <a:srgbClr val="FF0000"/>
              </a:solidFill>
              <a:latin typeface="Calibri" pitchFamily="34" charset="0"/>
            </a:endParaRPr>
          </a:p>
          <a:p>
            <a:pPr eaLnBrk="1" hangingPunct="1"/>
            <a:r>
              <a:rPr lang="pl-PL" altLang="pl-PL" dirty="0" smtClean="0">
                <a:solidFill>
                  <a:srgbClr val="FF0000"/>
                </a:solidFill>
                <a:latin typeface="Calibri" pitchFamily="34" charset="0"/>
              </a:rPr>
              <a:t>Dobór wskaźników do danego rodzaju projektu w podziale na poszczególne podgrupy:</a:t>
            </a:r>
          </a:p>
          <a:p>
            <a:pPr marL="342900" indent="-342900" eaLnBrk="1" hangingPunct="1">
              <a:buFontTx/>
              <a:buChar char="-"/>
            </a:pPr>
            <a:r>
              <a:rPr lang="pl-PL" altLang="pl-PL" dirty="0" smtClean="0">
                <a:solidFill>
                  <a:srgbClr val="FF0000"/>
                </a:solidFill>
                <a:latin typeface="Calibri" pitchFamily="34" charset="0"/>
              </a:rPr>
              <a:t>Zakup sprzętu oraz systemu informatycznego w kontekście procedur azylowych dla urzędów wojewódzkich;</a:t>
            </a:r>
          </a:p>
          <a:p>
            <a:pPr marL="342900" indent="-342900" eaLnBrk="1" hangingPunct="1">
              <a:buFontTx/>
              <a:buChar char="-"/>
            </a:pPr>
            <a:r>
              <a:rPr lang="pl-PL" altLang="pl-PL" dirty="0" smtClean="0">
                <a:solidFill>
                  <a:srgbClr val="FF0000"/>
                </a:solidFill>
                <a:latin typeface="Calibri" pitchFamily="34" charset="0"/>
              </a:rPr>
              <a:t>Inwestycja budowlana oraz sprzęt dla straży granicznej</a:t>
            </a:r>
          </a:p>
          <a:p>
            <a:pPr marL="342900" indent="-342900" eaLnBrk="1" hangingPunct="1">
              <a:buFontTx/>
              <a:buChar char="-"/>
            </a:pPr>
            <a:r>
              <a:rPr lang="pl-PL" altLang="pl-PL" dirty="0" smtClean="0">
                <a:solidFill>
                  <a:srgbClr val="FF0000"/>
                </a:solidFill>
                <a:latin typeface="Calibri" pitchFamily="34" charset="0"/>
              </a:rPr>
              <a:t>System informatyczny dla policji/straży granicznej</a:t>
            </a:r>
          </a:p>
          <a:p>
            <a:pPr marL="342900" indent="-342900" eaLnBrk="1" hangingPunct="1">
              <a:buFontTx/>
              <a:buChar char="-"/>
            </a:pPr>
            <a:r>
              <a:rPr lang="pl-PL" altLang="pl-PL" dirty="0" smtClean="0">
                <a:solidFill>
                  <a:srgbClr val="FF0000"/>
                </a:solidFill>
                <a:latin typeface="Calibri" pitchFamily="34" charset="0"/>
              </a:rPr>
              <a:t>Szkolenia dla straży granicznej i/lub urzędów wojewódzkich</a:t>
            </a:r>
            <a:endParaRPr lang="pl-PL" altLang="pl-PL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5605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 bwMode="auto">
          <a:xfrm>
            <a:off x="500063" y="1484784"/>
            <a:ext cx="8289925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34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buClr>
                <a:schemeClr val="bg2"/>
              </a:buClr>
              <a:buSzPct val="75000"/>
            </a:pPr>
            <a:r>
              <a:rPr lang="pl-PL" altLang="pl-PL" sz="2400" b="1" dirty="0" smtClean="0">
                <a:latin typeface="Calibri" pitchFamily="34" charset="0"/>
              </a:rPr>
              <a:t>Wymogi KE w zakresie wskaźników</a:t>
            </a:r>
            <a:endParaRPr lang="pl-PL" altLang="pl-PL" sz="2400" b="1" dirty="0">
              <a:latin typeface="Calibri" pitchFamily="34" charset="0"/>
            </a:endParaRPr>
          </a:p>
          <a:p>
            <a:pPr eaLnBrk="1" hangingPunct="1"/>
            <a:r>
              <a:rPr lang="pl-PL" altLang="pl-PL" sz="2200" dirty="0">
                <a:latin typeface="Calibri" pitchFamily="34" charset="0"/>
              </a:rPr>
              <a:t>Decyzja nr 574/2007/WE (ustanawiająca Fundusz Granic Zewnętrznych)</a:t>
            </a:r>
          </a:p>
          <a:p>
            <a:pPr algn="just" eaLnBrk="1" hangingPunct="1"/>
            <a:r>
              <a:rPr lang="pl-PL" altLang="pl-PL" sz="2200" dirty="0">
                <a:latin typeface="Calibri" pitchFamily="34" charset="0"/>
              </a:rPr>
              <a:t>Artykuł 52</a:t>
            </a:r>
          </a:p>
          <a:p>
            <a:pPr algn="just" eaLnBrk="1" hangingPunct="1"/>
            <a:r>
              <a:rPr lang="pl-PL" altLang="pl-PL" sz="2200" dirty="0">
                <a:latin typeface="Calibri" pitchFamily="34" charset="0"/>
              </a:rPr>
              <a:t>Obowiązki sprawozdawcze</a:t>
            </a:r>
          </a:p>
          <a:p>
            <a:pPr algn="just" eaLnBrk="1" hangingPunct="1"/>
            <a:r>
              <a:rPr lang="pl-PL" altLang="pl-PL" sz="2200" i="1" dirty="0">
                <a:latin typeface="Calibri" pitchFamily="34" charset="0"/>
              </a:rPr>
              <a:t>1. W każdym państwie członkowskim instytucja odpowiedzialna podejmuje niezbędne środki w celu zapewnienia monitorowania i oceny projektu.</a:t>
            </a:r>
          </a:p>
          <a:p>
            <a:pPr algn="just" eaLnBrk="1" hangingPunct="1"/>
            <a:r>
              <a:rPr lang="pl-PL" altLang="pl-PL" sz="2200" i="1" dirty="0">
                <a:latin typeface="Calibri" pitchFamily="34" charset="0"/>
              </a:rPr>
              <a:t>W tym celu porozumienia i umowy zawierane przez instytucję odpowiedzialną z organizacjami odpowiedzialnymi za realizację działań zawierają klauzule nakładające obowiązek przedkładania regularnych i szczegółowych sprawozdań z postępów w realizacji działań i osiąganiu wyznaczonych celów, które stanowią podstawę, odpowiednio, sprawozdania z postępów i sprawozdania końcowego z realizacji programu </a:t>
            </a:r>
            <a:r>
              <a:rPr lang="pl-PL" altLang="pl-PL" sz="2200" i="1" dirty="0" smtClean="0">
                <a:latin typeface="Calibri" pitchFamily="34" charset="0"/>
              </a:rPr>
              <a:t>rocznego.</a:t>
            </a:r>
            <a:endParaRPr lang="pl-PL" altLang="pl-PL" sz="2200" i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6588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 bwMode="auto">
          <a:xfrm>
            <a:off x="500063" y="1484784"/>
            <a:ext cx="8289925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34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buClr>
                <a:schemeClr val="bg2"/>
              </a:buClr>
              <a:buSzPct val="75000"/>
            </a:pPr>
            <a:r>
              <a:rPr lang="pl-PL" altLang="pl-PL" sz="2400" b="1" dirty="0" smtClean="0">
                <a:latin typeface="Calibri" pitchFamily="34" charset="0"/>
              </a:rPr>
              <a:t>Propozycje wskaźników w ramach nowej perspektywy</a:t>
            </a:r>
            <a:endParaRPr lang="pl-PL" altLang="pl-PL" sz="2400" b="1" dirty="0">
              <a:latin typeface="Calibri" pitchFamily="34" charset="0"/>
            </a:endParaRPr>
          </a:p>
          <a:p>
            <a:pPr algn="just" eaLnBrk="1" hangingPunct="1"/>
            <a:r>
              <a:rPr lang="pl-PL" altLang="pl-PL" dirty="0" smtClean="0">
                <a:latin typeface="Calibri" pitchFamily="34" charset="0"/>
              </a:rPr>
              <a:t>Podział na:</a:t>
            </a:r>
          </a:p>
          <a:p>
            <a:pPr marL="342900" indent="-342900" algn="just" eaLnBrk="1" hangingPunct="1">
              <a:buFontTx/>
              <a:buChar char="-"/>
            </a:pPr>
            <a:r>
              <a:rPr lang="pl-PL" dirty="0" err="1" smtClean="0">
                <a:latin typeface="Calibri" panose="020F0502020204030204" pitchFamily="34" charset="0"/>
              </a:rPr>
              <a:t>Asylum</a:t>
            </a:r>
            <a:r>
              <a:rPr lang="pl-PL" dirty="0" smtClean="0">
                <a:latin typeface="Calibri" panose="020F0502020204030204" pitchFamily="34" charset="0"/>
              </a:rPr>
              <a:t> and Migration Fund;</a:t>
            </a:r>
          </a:p>
          <a:p>
            <a:pPr marL="342900" indent="-342900" algn="just" eaLnBrk="1" hangingPunct="1">
              <a:buFontTx/>
              <a:buChar char="-"/>
            </a:pPr>
            <a:r>
              <a:rPr lang="pl-PL" dirty="0" err="1" smtClean="0">
                <a:latin typeface="Calibri" panose="020F0502020204030204" pitchFamily="34" charset="0"/>
              </a:rPr>
              <a:t>Internal</a:t>
            </a:r>
            <a:r>
              <a:rPr lang="pl-PL" dirty="0" smtClean="0">
                <a:latin typeface="Calibri" panose="020F0502020204030204" pitchFamily="34" charset="0"/>
              </a:rPr>
              <a:t> Security Fund - </a:t>
            </a:r>
            <a:r>
              <a:rPr lang="pl-PL" dirty="0" err="1" smtClean="0">
                <a:latin typeface="Calibri" panose="020F0502020204030204" pitchFamily="34" charset="0"/>
              </a:rPr>
              <a:t>Borders</a:t>
            </a:r>
            <a:r>
              <a:rPr lang="pl-PL" dirty="0" smtClean="0">
                <a:latin typeface="Calibri" panose="020F0502020204030204" pitchFamily="34" charset="0"/>
              </a:rPr>
              <a:t>;</a:t>
            </a:r>
          </a:p>
          <a:p>
            <a:pPr marL="342900" indent="-342900" algn="just" eaLnBrk="1" hangingPunct="1">
              <a:buFontTx/>
              <a:buChar char="-"/>
            </a:pPr>
            <a:r>
              <a:rPr lang="pl-PL" dirty="0" err="1">
                <a:latin typeface="Calibri" panose="020F0502020204030204" pitchFamily="34" charset="0"/>
              </a:rPr>
              <a:t>Internal</a:t>
            </a:r>
            <a:r>
              <a:rPr lang="pl-PL" dirty="0">
                <a:latin typeface="Calibri" panose="020F0502020204030204" pitchFamily="34" charset="0"/>
              </a:rPr>
              <a:t> Security Fund</a:t>
            </a:r>
            <a:r>
              <a:rPr lang="en-GB" dirty="0" smtClean="0">
                <a:latin typeface="Calibri" panose="020F0502020204030204" pitchFamily="34" charset="0"/>
              </a:rPr>
              <a:t>– </a:t>
            </a:r>
            <a:r>
              <a:rPr lang="pl-PL" dirty="0" smtClean="0">
                <a:latin typeface="Calibri" panose="020F0502020204030204" pitchFamily="34" charset="0"/>
              </a:rPr>
              <a:t>Police </a:t>
            </a:r>
            <a:r>
              <a:rPr lang="pl-PL" dirty="0" err="1" smtClean="0">
                <a:latin typeface="Calibri" panose="020F0502020204030204" pitchFamily="34" charset="0"/>
              </a:rPr>
              <a:t>Cooperation</a:t>
            </a:r>
            <a:endParaRPr lang="pl-PL" dirty="0" smtClean="0">
              <a:latin typeface="Calibri" panose="020F0502020204030204" pitchFamily="34" charset="0"/>
            </a:endParaRPr>
          </a:p>
          <a:p>
            <a:pPr algn="just" eaLnBrk="1" hangingPunct="1"/>
            <a:endParaRPr lang="pl-PL" dirty="0">
              <a:latin typeface="Calibri" panose="020F0502020204030204" pitchFamily="34" charset="0"/>
            </a:endParaRPr>
          </a:p>
          <a:p>
            <a:pPr algn="just" eaLnBrk="1" hangingPunct="1"/>
            <a:r>
              <a:rPr lang="pl-PL" dirty="0" smtClean="0">
                <a:latin typeface="Calibri" panose="020F0502020204030204" pitchFamily="34" charset="0"/>
              </a:rPr>
              <a:t>Układ: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Cel ogólny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Cel szczegółowy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Możliwe działania/operacje/interwencje (lista otwarta)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Wskaźniki produktów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</a:rPr>
              <a:t>Wskaźniki rezultatów</a:t>
            </a:r>
          </a:p>
          <a:p>
            <a:pPr algn="just" eaLnBrk="1" hangingPunct="1"/>
            <a:r>
              <a:rPr lang="pl-PL" altLang="pl-PL" dirty="0" smtClean="0">
                <a:solidFill>
                  <a:srgbClr val="FF0000"/>
                </a:solidFill>
                <a:latin typeface="Calibri" panose="020F0502020204030204" pitchFamily="34" charset="0"/>
              </a:rPr>
              <a:t>(Tutaj wydrukujemy te tabele z nowymi wskaźnikami przetłumaczone na język polski i je omówimy)</a:t>
            </a:r>
            <a:endParaRPr lang="pl-PL" altLang="pl-PL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58540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 bwMode="auto">
          <a:xfrm>
            <a:off x="500063" y="1484784"/>
            <a:ext cx="8289925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34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buClr>
                <a:schemeClr val="bg2"/>
              </a:buClr>
              <a:buSzPct val="75000"/>
            </a:pPr>
            <a:r>
              <a:rPr lang="pl-PL" altLang="pl-PL" sz="2400" b="1" dirty="0" smtClean="0">
                <a:latin typeface="Calibri" pitchFamily="34" charset="0"/>
              </a:rPr>
              <a:t>Monitoring i sprawozdawczość</a:t>
            </a:r>
            <a:endParaRPr lang="pl-PL" altLang="pl-PL" sz="2400" b="1" dirty="0">
              <a:latin typeface="Calibri" pitchFamily="34" charset="0"/>
            </a:endParaRPr>
          </a:p>
          <a:p>
            <a:pPr algn="just" eaLnBrk="1" hangingPunct="1"/>
            <a:r>
              <a:rPr lang="pl-PL" altLang="pl-PL" dirty="0" smtClean="0">
                <a:latin typeface="Calibri" pitchFamily="34" charset="0"/>
              </a:rPr>
              <a:t>Każdy beneficjent ma obowiązek złożyć sprawozdanie kwartalne oraz sprawozdanie końcowe z realizacji projektu.</a:t>
            </a:r>
          </a:p>
          <a:p>
            <a:pPr algn="just" eaLnBrk="1" hangingPunct="1"/>
            <a:r>
              <a:rPr lang="pl-PL" altLang="pl-PL" dirty="0" smtClean="0">
                <a:latin typeface="Calibri" pitchFamily="34" charset="0"/>
              </a:rPr>
              <a:t>W sprawozdaniu należy przedstawić informację na temat osiągniętych rezultatów projektu.</a:t>
            </a:r>
          </a:p>
          <a:p>
            <a:pPr algn="just" eaLnBrk="1" hangingPunct="1"/>
            <a:endParaRPr lang="pl-PL" altLang="pl-PL" dirty="0">
              <a:latin typeface="Calibri" pitchFamily="34" charset="0"/>
            </a:endParaRPr>
          </a:p>
          <a:p>
            <a:pPr algn="just" eaLnBrk="1" hangingPunct="1"/>
            <a:r>
              <a:rPr lang="pl-PL" altLang="pl-PL" dirty="0" smtClean="0">
                <a:latin typeface="Calibri" pitchFamily="34" charset="0"/>
              </a:rPr>
              <a:t>Opisy wskazane w sprawozdaniu powinny w sposób bezpośredni odnosić się do danych oraz wartości podanych w karcie projektu (matrycy logicznej). Powinna zostać opisana metodologia obliczenia podanych wartości oraz wyjaśnienia w przypadku sytuacji skomplikowanych, tak aby była możliwość potwierdzenia podanych danych podczas wizyty monitorującej/kontroli.</a:t>
            </a:r>
            <a:endParaRPr lang="pl-PL" altLang="pl-PL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03090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 bwMode="auto">
          <a:xfrm>
            <a:off x="500063" y="1484784"/>
            <a:ext cx="8289925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34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buClr>
                <a:schemeClr val="bg2"/>
              </a:buClr>
              <a:buSzPct val="75000"/>
            </a:pPr>
            <a:r>
              <a:rPr lang="pl-PL" altLang="pl-PL" sz="2400" b="1" dirty="0" smtClean="0">
                <a:latin typeface="Calibri" pitchFamily="34" charset="0"/>
              </a:rPr>
              <a:t>Monitoring i sprawozdawczość</a:t>
            </a:r>
            <a:endParaRPr lang="pl-PL" altLang="pl-PL" sz="2400" b="1" dirty="0">
              <a:latin typeface="Calibri" pitchFamily="34" charset="0"/>
            </a:endParaRPr>
          </a:p>
          <a:p>
            <a:pPr algn="just" eaLnBrk="1" hangingPunct="1"/>
            <a:r>
              <a:rPr lang="pl-PL" altLang="pl-PL" dirty="0" smtClean="0">
                <a:latin typeface="Calibri" pitchFamily="34" charset="0"/>
              </a:rPr>
              <a:t>Na podstawie sprawozdań końcowych przygotowywany jest raport z realizacji danego programu rocznego.</a:t>
            </a:r>
            <a:endParaRPr lang="pl-PL" altLang="pl-PL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18392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 bwMode="auto">
          <a:xfrm>
            <a:off x="500063" y="1484784"/>
            <a:ext cx="8289925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34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buClr>
                <a:schemeClr val="bg2"/>
              </a:buClr>
              <a:buSzPct val="75000"/>
            </a:pPr>
            <a:r>
              <a:rPr lang="pl-PL" altLang="pl-PL" sz="2400" b="1" dirty="0" smtClean="0">
                <a:latin typeface="Calibri" pitchFamily="34" charset="0"/>
              </a:rPr>
              <a:t>Monitoring i sprawozdawczość</a:t>
            </a:r>
            <a:endParaRPr lang="pl-PL" altLang="pl-PL" sz="2400" b="1" dirty="0">
              <a:latin typeface="Calibri" pitchFamily="34" charset="0"/>
            </a:endParaRPr>
          </a:p>
          <a:p>
            <a:pPr algn="just" eaLnBrk="1" hangingPunct="1"/>
            <a:r>
              <a:rPr lang="pl-PL" altLang="pl-PL" dirty="0" smtClean="0">
                <a:latin typeface="Calibri" pitchFamily="34" charset="0"/>
              </a:rPr>
              <a:t>Zgodnie z art. 52 Decyzji nr 574 Komisji Europejskiej:</a:t>
            </a:r>
          </a:p>
          <a:p>
            <a:pPr algn="just" eaLnBrk="1" hangingPunct="1"/>
            <a:r>
              <a:rPr lang="pl-PL" altLang="pl-PL" dirty="0">
                <a:latin typeface="Calibri" pitchFamily="34" charset="0"/>
              </a:rPr>
              <a:t> Państwa członkowskie przedkładają Komisji:</a:t>
            </a:r>
          </a:p>
          <a:p>
            <a:pPr marL="457200" indent="-457200" algn="just" eaLnBrk="1" hangingPunct="1">
              <a:buFont typeface="+mj-lt"/>
              <a:buAutoNum type="alphaLcParenR"/>
            </a:pPr>
            <a:r>
              <a:rPr lang="pl-PL" altLang="pl-PL" dirty="0" smtClean="0">
                <a:latin typeface="Calibri" pitchFamily="34" charset="0"/>
              </a:rPr>
              <a:t>do </a:t>
            </a:r>
            <a:r>
              <a:rPr lang="pl-PL" altLang="pl-PL" dirty="0">
                <a:latin typeface="Calibri" pitchFamily="34" charset="0"/>
              </a:rPr>
              <a:t>dnia 30 czerwca 2010 r., sprawozdanie z </a:t>
            </a:r>
            <a:r>
              <a:rPr lang="pl-PL" altLang="pl-PL" dirty="0" smtClean="0">
                <a:latin typeface="Calibri" pitchFamily="34" charset="0"/>
              </a:rPr>
              <a:t>oceny realizacji </a:t>
            </a:r>
            <a:r>
              <a:rPr lang="pl-PL" altLang="pl-PL" dirty="0">
                <a:latin typeface="Calibri" pitchFamily="34" charset="0"/>
              </a:rPr>
              <a:t>działań współfinansowanych z Funduszu;</a:t>
            </a:r>
          </a:p>
          <a:p>
            <a:pPr marL="457200" indent="-457200" algn="just" eaLnBrk="1" hangingPunct="1">
              <a:buFont typeface="+mj-lt"/>
              <a:buAutoNum type="alphaLcParenR"/>
            </a:pPr>
            <a:r>
              <a:rPr lang="pl-PL" altLang="pl-PL" dirty="0" smtClean="0">
                <a:latin typeface="Calibri" pitchFamily="34" charset="0"/>
              </a:rPr>
              <a:t>do dnia 30 czerwca 2012 r. za lata </a:t>
            </a:r>
            <a:r>
              <a:rPr lang="pl-PL" altLang="pl-PL" smtClean="0">
                <a:latin typeface="Calibri" pitchFamily="34" charset="0"/>
              </a:rPr>
              <a:t>2007–2010 (przedłużone do 31 października 2012 r.) </a:t>
            </a:r>
            <a:r>
              <a:rPr lang="pl-PL" altLang="pl-PL" dirty="0" smtClean="0">
                <a:latin typeface="Calibri" pitchFamily="34" charset="0"/>
              </a:rPr>
              <a:t>i do dnia 30 czerwca 2015 r. za lata 2011–2013, odpowiednio, sprawozdanie z oceny rezultatów i wpływu działań współfinansowanych z Funduszu.</a:t>
            </a:r>
            <a:endParaRPr lang="pl-PL" altLang="pl-PL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77097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 bwMode="auto">
          <a:xfrm>
            <a:off x="500063" y="1484784"/>
            <a:ext cx="8289925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34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buClr>
                <a:schemeClr val="bg2"/>
              </a:buClr>
              <a:buSzPct val="75000"/>
            </a:pPr>
            <a:r>
              <a:rPr lang="pl-PL" altLang="pl-PL" sz="2400" b="1" dirty="0" smtClean="0">
                <a:latin typeface="Calibri" pitchFamily="34" charset="0"/>
              </a:rPr>
              <a:t>Monitoring i sprawozdawczość</a:t>
            </a:r>
            <a:endParaRPr lang="pl-PL" altLang="pl-PL" sz="2400" b="1" dirty="0">
              <a:latin typeface="Calibri" pitchFamily="34" charset="0"/>
            </a:endParaRPr>
          </a:p>
          <a:p>
            <a:pPr algn="just" eaLnBrk="1" hangingPunct="1"/>
            <a:r>
              <a:rPr lang="pl-PL" altLang="pl-PL" dirty="0" smtClean="0">
                <a:latin typeface="Calibri" pitchFamily="34" charset="0"/>
              </a:rPr>
              <a:t>Zgodnie z obowiązującym wzorem sprawozdania z oceny należy zagregować wszystkie wskaźniki dla funduszu w postaci następującej tabeli obejmującej informacje na poziomie całego kraju oraz na poziomie każdego projektu.</a:t>
            </a:r>
          </a:p>
          <a:p>
            <a:pPr algn="just" eaLnBrk="1" hangingPunct="1"/>
            <a:endParaRPr lang="pl-PL" altLang="pl-PL" dirty="0">
              <a:latin typeface="Calibri" pitchFamily="34" charset="0"/>
            </a:endParaRPr>
          </a:p>
          <a:p>
            <a:pPr algn="just" eaLnBrk="1" hangingPunct="1"/>
            <a:r>
              <a:rPr lang="pl-PL" altLang="pl-PL" dirty="0" smtClean="0">
                <a:solidFill>
                  <a:srgbClr val="FF0000"/>
                </a:solidFill>
                <a:latin typeface="Calibri" pitchFamily="34" charset="0"/>
              </a:rPr>
              <a:t>(Tutaj wydrukujemy tabelę z raportu ewaluacyjnego, żeby pokazać jakie są informacje niezbędne, a w związku z tym i system będzie wymagał od beneficjentów podania takich informacji.)</a:t>
            </a:r>
            <a:endParaRPr lang="pl-PL" altLang="pl-PL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81097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 bwMode="auto">
          <a:xfrm>
            <a:off x="500063" y="1484784"/>
            <a:ext cx="8289925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34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buClr>
                <a:schemeClr val="bg2"/>
              </a:buClr>
              <a:buSzPct val="75000"/>
            </a:pPr>
            <a:r>
              <a:rPr lang="pl-PL" altLang="pl-PL" sz="2400" b="1" dirty="0" smtClean="0">
                <a:latin typeface="Calibri" pitchFamily="34" charset="0"/>
              </a:rPr>
              <a:t>Monitoring i sprawozdawczość</a:t>
            </a:r>
            <a:endParaRPr lang="pl-PL" altLang="pl-PL" sz="2400" b="1" dirty="0">
              <a:latin typeface="Calibri" pitchFamily="34" charset="0"/>
            </a:endParaRPr>
          </a:p>
          <a:p>
            <a:pPr algn="just" eaLnBrk="1" hangingPunct="1"/>
            <a:r>
              <a:rPr lang="pl-PL" altLang="pl-PL" dirty="0" smtClean="0">
                <a:latin typeface="Calibri" pitchFamily="34" charset="0"/>
              </a:rPr>
              <a:t>Poziom krajowy</a:t>
            </a:r>
          </a:p>
          <a:p>
            <a:pPr marL="342900" indent="-342900" algn="just" eaLnBrk="1" hangingPunct="1">
              <a:buFontTx/>
              <a:buChar char="-"/>
            </a:pPr>
            <a:r>
              <a:rPr lang="pl-PL" altLang="pl-PL" dirty="0" smtClean="0">
                <a:latin typeface="Calibri" pitchFamily="34" charset="0"/>
              </a:rPr>
              <a:t>12 kategorii działań wraz z podkategoriami;</a:t>
            </a:r>
          </a:p>
          <a:p>
            <a:pPr marL="342900" indent="-342900" algn="just" eaLnBrk="1" hangingPunct="1">
              <a:buFontTx/>
              <a:buChar char="-"/>
            </a:pPr>
            <a:r>
              <a:rPr lang="pl-PL" altLang="pl-PL" dirty="0" smtClean="0">
                <a:latin typeface="Calibri" pitchFamily="34" charset="0"/>
              </a:rPr>
              <a:t>Wartości bazowe, </a:t>
            </a:r>
            <a:r>
              <a:rPr lang="pl-PL" altLang="pl-PL" b="1" u="sng" dirty="0" smtClean="0">
                <a:latin typeface="Calibri" pitchFamily="34" charset="0"/>
              </a:rPr>
              <a:t>wartości osiągnięte ogólne na poziomie całego kraju oraz wartości osiągnięte dzięki funduszowi odpowiednio dla produktów i rezultatów</a:t>
            </a:r>
            <a:r>
              <a:rPr lang="pl-PL" altLang="pl-PL" dirty="0" smtClean="0">
                <a:latin typeface="Calibri" pitchFamily="34" charset="0"/>
              </a:rPr>
              <a:t>;</a:t>
            </a:r>
          </a:p>
          <a:p>
            <a:pPr marL="342900" indent="-342900" algn="just" eaLnBrk="1" hangingPunct="1">
              <a:buFontTx/>
              <a:buChar char="-"/>
            </a:pPr>
            <a:r>
              <a:rPr lang="pl-PL" altLang="pl-PL" dirty="0" smtClean="0">
                <a:latin typeface="Calibri" pitchFamily="34" charset="0"/>
              </a:rPr>
              <a:t>Podane konkretne wskaźniki dla danej kategorii działań.</a:t>
            </a:r>
          </a:p>
          <a:p>
            <a:pPr marL="342900" indent="-342900" algn="just" eaLnBrk="1" hangingPunct="1">
              <a:buFontTx/>
              <a:buChar char="-"/>
            </a:pPr>
            <a:endParaRPr lang="pl-PL" altLang="pl-PL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4428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 bwMode="auto">
          <a:xfrm>
            <a:off x="500063" y="1484784"/>
            <a:ext cx="8289925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34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buClr>
                <a:schemeClr val="bg2"/>
              </a:buClr>
              <a:buSzPct val="75000"/>
            </a:pPr>
            <a:r>
              <a:rPr lang="pl-PL" altLang="pl-PL" sz="2400" b="1" dirty="0" smtClean="0">
                <a:latin typeface="Calibri" pitchFamily="34" charset="0"/>
              </a:rPr>
              <a:t>Monitoring i sprawozdawczość</a:t>
            </a:r>
            <a:endParaRPr lang="pl-PL" altLang="pl-PL" sz="2400" b="1" dirty="0">
              <a:latin typeface="Calibri" pitchFamily="34" charset="0"/>
            </a:endParaRPr>
          </a:p>
          <a:p>
            <a:pPr algn="just" eaLnBrk="1" hangingPunct="1"/>
            <a:r>
              <a:rPr lang="pl-PL" altLang="pl-PL" dirty="0" smtClean="0">
                <a:latin typeface="Calibri" pitchFamily="34" charset="0"/>
              </a:rPr>
              <a:t>Poziom danego projektu</a:t>
            </a:r>
          </a:p>
          <a:p>
            <a:pPr marL="342900" indent="-342900" algn="just" eaLnBrk="1" hangingPunct="1">
              <a:buFontTx/>
              <a:buChar char="-"/>
            </a:pPr>
            <a:r>
              <a:rPr lang="pl-PL" altLang="pl-PL" dirty="0" smtClean="0">
                <a:latin typeface="Calibri" pitchFamily="34" charset="0"/>
              </a:rPr>
              <a:t>Wskazanie danego działania w ramach programu oraz nazwy projektu;</a:t>
            </a:r>
          </a:p>
          <a:p>
            <a:pPr marL="342900" indent="-342900" algn="just" eaLnBrk="1" hangingPunct="1">
              <a:buFontTx/>
              <a:buChar char="-"/>
            </a:pPr>
            <a:r>
              <a:rPr lang="pl-PL" altLang="pl-PL" dirty="0" smtClean="0">
                <a:latin typeface="Calibri" pitchFamily="34" charset="0"/>
              </a:rPr>
              <a:t>Status jednostki;</a:t>
            </a:r>
          </a:p>
          <a:p>
            <a:pPr marL="342900" indent="-342900" algn="just" eaLnBrk="1" hangingPunct="1">
              <a:buFontTx/>
              <a:buChar char="-"/>
            </a:pPr>
            <a:r>
              <a:rPr lang="pl-PL" altLang="pl-PL" dirty="0" smtClean="0">
                <a:latin typeface="Calibri" pitchFamily="34" charset="0"/>
              </a:rPr>
              <a:t>Informacje finansowe na temat projektu (alokacja i wykorzystanie);</a:t>
            </a:r>
          </a:p>
          <a:p>
            <a:pPr marL="342900" indent="-342900" algn="just" eaLnBrk="1" hangingPunct="1">
              <a:buFontTx/>
              <a:buChar char="-"/>
            </a:pPr>
            <a:r>
              <a:rPr lang="pl-PL" altLang="pl-PL" dirty="0" smtClean="0">
                <a:latin typeface="Calibri" pitchFamily="34" charset="0"/>
              </a:rPr>
              <a:t>Główny wskaźnik produktu z listy podanej na poziomie krajowym dla danej kategorii oraz </a:t>
            </a:r>
            <a:r>
              <a:rPr lang="pl-PL" altLang="pl-PL" dirty="0" err="1" smtClean="0">
                <a:latin typeface="Calibri" pitchFamily="34" charset="0"/>
              </a:rPr>
              <a:t>max</a:t>
            </a:r>
            <a:r>
              <a:rPr lang="pl-PL" altLang="pl-PL" dirty="0" smtClean="0">
                <a:latin typeface="Calibri" pitchFamily="34" charset="0"/>
              </a:rPr>
              <a:t>. dwa wskaźniki dodatkowe;</a:t>
            </a:r>
          </a:p>
          <a:p>
            <a:pPr marL="342900" indent="-342900" algn="just" eaLnBrk="1" hangingPunct="1">
              <a:buFontTx/>
              <a:buChar char="-"/>
            </a:pPr>
            <a:r>
              <a:rPr lang="pl-PL" altLang="pl-PL" dirty="0" smtClean="0">
                <a:latin typeface="Calibri" pitchFamily="34" charset="0"/>
              </a:rPr>
              <a:t>3 wskaźniki rezultatu również wybrane spośród listy wymienionej na poziomie krajowym z ewentualną informacją dlaczego wskaźnik nie został osiągnięty w stosunku do wartości planowanych.</a:t>
            </a:r>
            <a:endParaRPr lang="pl-PL" altLang="pl-PL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85351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 bwMode="auto">
          <a:xfrm>
            <a:off x="500063" y="1484784"/>
            <a:ext cx="8289925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34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buClr>
                <a:schemeClr val="bg2"/>
              </a:buClr>
              <a:buSzPct val="75000"/>
            </a:pPr>
            <a:r>
              <a:rPr lang="pl-PL" altLang="pl-PL" sz="2400" b="1" dirty="0" smtClean="0">
                <a:latin typeface="Calibri" pitchFamily="34" charset="0"/>
              </a:rPr>
              <a:t>Ustalenia audytorów </a:t>
            </a:r>
            <a:r>
              <a:rPr lang="pl-PL" altLang="pl-PL" b="1" dirty="0" smtClean="0">
                <a:latin typeface="Calibri" pitchFamily="34" charset="0"/>
              </a:rPr>
              <a:t>ETO</a:t>
            </a:r>
            <a:r>
              <a:rPr lang="pl-PL" altLang="pl-PL" sz="2400" b="1" dirty="0" smtClean="0">
                <a:latin typeface="Calibri" pitchFamily="34" charset="0"/>
              </a:rPr>
              <a:t> w zakresie wskaźników</a:t>
            </a:r>
            <a:endParaRPr lang="pl-PL" altLang="pl-PL" sz="2400" b="1" dirty="0">
              <a:latin typeface="Calibri" pitchFamily="34" charset="0"/>
            </a:endParaRPr>
          </a:p>
          <a:p>
            <a:pPr marL="342900" indent="-342900" algn="just" eaLnBrk="1" hangingPunct="1">
              <a:lnSpc>
                <a:spcPts val="3000"/>
              </a:lnSpc>
              <a:buFont typeface="Wingdings" panose="05000000000000000000" pitchFamily="2" charset="2"/>
              <a:buChar char="§"/>
            </a:pPr>
            <a:r>
              <a:rPr lang="pl-PL" altLang="pl-PL" sz="2200" dirty="0" smtClean="0">
                <a:latin typeface="Calibri" pitchFamily="34" charset="0"/>
              </a:rPr>
              <a:t>„</a:t>
            </a:r>
            <a:r>
              <a:rPr lang="pl-PL" altLang="pl-PL" sz="2200" i="1" dirty="0" smtClean="0">
                <a:latin typeface="Calibri" pitchFamily="34" charset="0"/>
              </a:rPr>
              <a:t>Wskaźniki </a:t>
            </a:r>
            <a:r>
              <a:rPr lang="pl-PL" altLang="pl-PL" sz="2200" i="1" dirty="0">
                <a:latin typeface="Calibri" pitchFamily="34" charset="0"/>
              </a:rPr>
              <a:t>(produktu i rezultatu) niemal bez wyjątku sformułowano tak, by można je skwantyfikować. W przypadku wielu z nich nie jest jednak jasne, w jaki sposób ich pomiar miałby wyglądać w praktyce. Dla żadnego ze wskaźników (produktu i rezultatu) nie określono wartości docelowych. Aby wskaźniki można zacząć stosować w praktyce, niezbędna byłaby ich bardziej precyzyjna </a:t>
            </a:r>
            <a:r>
              <a:rPr lang="pl-PL" altLang="pl-PL" sz="2200" i="1" dirty="0" smtClean="0">
                <a:latin typeface="Calibri" pitchFamily="34" charset="0"/>
              </a:rPr>
              <a:t>definicja</a:t>
            </a:r>
            <a:r>
              <a:rPr lang="pl-PL" altLang="pl-PL" sz="2200" dirty="0" smtClean="0">
                <a:latin typeface="Calibri" pitchFamily="34" charset="0"/>
              </a:rPr>
              <a:t>:</a:t>
            </a:r>
          </a:p>
          <a:p>
            <a:pPr algn="just" eaLnBrk="1" hangingPunct="1">
              <a:lnSpc>
                <a:spcPts val="3000"/>
              </a:lnSpc>
            </a:pPr>
            <a:r>
              <a:rPr lang="pl-PL" altLang="pl-PL" sz="2200" dirty="0">
                <a:latin typeface="Calibri" pitchFamily="34" charset="0"/>
              </a:rPr>
              <a:t>Wskaźnik rezultatu:</a:t>
            </a:r>
          </a:p>
          <a:p>
            <a:pPr algn="just" eaLnBrk="1" hangingPunct="1">
              <a:lnSpc>
                <a:spcPts val="3000"/>
              </a:lnSpc>
            </a:pPr>
            <a:r>
              <a:rPr lang="pl-PL" altLang="pl-PL" sz="2200" dirty="0">
                <a:latin typeface="Calibri" pitchFamily="34" charset="0"/>
              </a:rPr>
              <a:t>•	czas oczekiwania na odprawę graniczną;</a:t>
            </a:r>
          </a:p>
          <a:p>
            <a:pPr algn="just" eaLnBrk="1" hangingPunct="1">
              <a:lnSpc>
                <a:spcPts val="3000"/>
              </a:lnSpc>
            </a:pPr>
            <a:r>
              <a:rPr lang="pl-PL" altLang="pl-PL" sz="2200" dirty="0">
                <a:latin typeface="Calibri" pitchFamily="34" charset="0"/>
              </a:rPr>
              <a:t>•	liczba wykrytych prób nielegalnych przekroczeń i innych wykroczeń w określonej jednostce czasu</a:t>
            </a:r>
            <a:r>
              <a:rPr lang="pl-PL" altLang="pl-PL" sz="2200" dirty="0" smtClean="0">
                <a:latin typeface="Calibri" pitchFamily="34" charset="0"/>
              </a:rPr>
              <a:t>.</a:t>
            </a:r>
            <a:endParaRPr lang="pl-PL" altLang="pl-PL" sz="2200" dirty="0">
              <a:latin typeface="Calibri" pitchFamily="34" charset="0"/>
            </a:endParaRPr>
          </a:p>
          <a:p>
            <a:pPr algn="just" eaLnBrk="1" hangingPunct="1"/>
            <a:endParaRPr lang="pl-PL" altLang="pl-PL" dirty="0" smtClean="0">
              <a:latin typeface="Calibri" pitchFamily="34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endParaRPr lang="pl-PL" altLang="pl-PL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46740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 bwMode="auto">
          <a:xfrm>
            <a:off x="500063" y="1484784"/>
            <a:ext cx="8289925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34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buClr>
                <a:schemeClr val="bg2"/>
              </a:buClr>
              <a:buSzPct val="75000"/>
            </a:pPr>
            <a:r>
              <a:rPr lang="pl-PL" altLang="pl-PL" sz="2400" b="1" dirty="0" smtClean="0">
                <a:latin typeface="Calibri" pitchFamily="34" charset="0"/>
              </a:rPr>
              <a:t>Ustalenia audytorów </a:t>
            </a:r>
            <a:r>
              <a:rPr lang="pl-PL" altLang="pl-PL" b="1" dirty="0" smtClean="0">
                <a:latin typeface="Calibri" pitchFamily="34" charset="0"/>
              </a:rPr>
              <a:t>ETO</a:t>
            </a:r>
            <a:r>
              <a:rPr lang="pl-PL" altLang="pl-PL" sz="2400" b="1" dirty="0" smtClean="0">
                <a:latin typeface="Calibri" pitchFamily="34" charset="0"/>
              </a:rPr>
              <a:t> w zakresie wskaźników</a:t>
            </a:r>
            <a:endParaRPr lang="pl-PL" altLang="pl-PL" sz="2400" b="1" dirty="0">
              <a:latin typeface="Calibri" pitchFamily="34" charset="0"/>
            </a:endParaRPr>
          </a:p>
          <a:p>
            <a:pPr marL="342900" indent="-342900" algn="just" eaLnBrk="1" hangingPunct="1">
              <a:lnSpc>
                <a:spcPts val="3000"/>
              </a:lnSpc>
              <a:buFont typeface="Wingdings" panose="05000000000000000000" pitchFamily="2" charset="2"/>
              <a:buChar char="§"/>
            </a:pPr>
            <a:r>
              <a:rPr lang="pl-PL" altLang="pl-PL" sz="2200" dirty="0" smtClean="0">
                <a:latin typeface="Calibri" pitchFamily="34" charset="0"/>
              </a:rPr>
              <a:t>„</a:t>
            </a:r>
            <a:r>
              <a:rPr lang="pl-PL" altLang="pl-PL" sz="2200" i="1" dirty="0" smtClean="0">
                <a:latin typeface="Calibri" pitchFamily="34" charset="0"/>
              </a:rPr>
              <a:t>Co </a:t>
            </a:r>
            <a:r>
              <a:rPr lang="pl-PL" altLang="pl-PL" sz="2200" i="1" dirty="0">
                <a:latin typeface="Calibri" pitchFamily="34" charset="0"/>
              </a:rPr>
              <a:t>do sposobu, w jaki opisano rezultaty, nie można wydać jednoznacznej oceny. Miejscami są one opisane </a:t>
            </a:r>
            <a:r>
              <a:rPr lang="pl-PL" altLang="pl-PL" sz="2200" b="1" i="1" u="sng" dirty="0">
                <a:latin typeface="Calibri" pitchFamily="34" charset="0"/>
              </a:rPr>
              <a:t>bardzo ogólnie </a:t>
            </a:r>
            <a:r>
              <a:rPr lang="pl-PL" altLang="pl-PL" sz="2200" i="1" dirty="0">
                <a:latin typeface="Calibri" pitchFamily="34" charset="0"/>
              </a:rPr>
              <a:t>(np. „uszczelnienie zewnętrznej granicy Unii Europejskiej” i „wzmocnienie kontroli na wewnętrznej granicy UE</a:t>
            </a:r>
            <a:r>
              <a:rPr lang="pl-PL" altLang="pl-PL" sz="2200" i="1" dirty="0" smtClean="0">
                <a:latin typeface="Calibri" pitchFamily="34" charset="0"/>
              </a:rPr>
              <a:t>”). </a:t>
            </a:r>
            <a:r>
              <a:rPr lang="pl-PL" altLang="pl-PL" sz="2200" i="1" dirty="0">
                <a:latin typeface="Calibri" pitchFamily="34" charset="0"/>
              </a:rPr>
              <a:t>W przypadku innych projektów </a:t>
            </a:r>
            <a:r>
              <a:rPr lang="pl-PL" altLang="pl-PL" sz="2200" b="1" i="1" u="sng" dirty="0">
                <a:latin typeface="Calibri" pitchFamily="34" charset="0"/>
              </a:rPr>
              <a:t>opis rezultatów jest równoznaczny z opisem działań </a:t>
            </a:r>
            <a:r>
              <a:rPr lang="pl-PL" altLang="pl-PL" sz="2200" i="1" dirty="0">
                <a:latin typeface="Calibri" pitchFamily="34" charset="0"/>
              </a:rPr>
              <a:t>realizowanych w ramach </a:t>
            </a:r>
            <a:r>
              <a:rPr lang="pl-PL" altLang="pl-PL" sz="2200" i="1" dirty="0" smtClean="0">
                <a:latin typeface="Calibri" pitchFamily="34" charset="0"/>
              </a:rPr>
              <a:t>projektu (np. „stworzenie </a:t>
            </a:r>
            <a:r>
              <a:rPr lang="pl-PL" altLang="pl-PL" sz="2200" i="1" dirty="0">
                <a:latin typeface="Calibri" pitchFamily="34" charset="0"/>
              </a:rPr>
              <a:t>infrastruktury niezbędnej na potrzeby nowego przejścia </a:t>
            </a:r>
            <a:r>
              <a:rPr lang="pl-PL" altLang="pl-PL" sz="2200" i="1" dirty="0" smtClean="0">
                <a:latin typeface="Calibri" pitchFamily="34" charset="0"/>
              </a:rPr>
              <a:t>granicznego</a:t>
            </a:r>
            <a:r>
              <a:rPr lang="pl-PL" altLang="pl-PL" dirty="0" smtClean="0">
                <a:latin typeface="Calibri" pitchFamily="34" charset="0"/>
              </a:rPr>
              <a:t>”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endParaRPr lang="pl-PL" altLang="pl-PL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8944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 bwMode="auto">
          <a:xfrm>
            <a:off x="500063" y="1484784"/>
            <a:ext cx="8289925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34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buClr>
                <a:schemeClr val="bg2"/>
              </a:buClr>
              <a:buSzPct val="75000"/>
            </a:pPr>
            <a:r>
              <a:rPr lang="pl-PL" altLang="pl-PL" sz="2400" b="1" dirty="0" smtClean="0">
                <a:latin typeface="Calibri" pitchFamily="34" charset="0"/>
              </a:rPr>
              <a:t>Ustalenia audytorów ETO w zakresie wskaźników</a:t>
            </a:r>
            <a:endParaRPr lang="pl-PL" altLang="pl-PL" sz="2400" b="1" dirty="0">
              <a:latin typeface="Calibri" pitchFamily="34" charset="0"/>
            </a:endParaRPr>
          </a:p>
          <a:p>
            <a:pPr marL="342900" indent="-342900" algn="just" eaLnBrk="1" hangingPunct="1">
              <a:lnSpc>
                <a:spcPts val="3000"/>
              </a:lnSpc>
              <a:buFont typeface="Wingdings" panose="05000000000000000000" pitchFamily="2" charset="2"/>
              <a:buChar char="§"/>
            </a:pPr>
            <a:r>
              <a:rPr lang="pl-PL" altLang="pl-PL" sz="2200" i="1" dirty="0" smtClean="0">
                <a:latin typeface="Calibri" pitchFamily="34" charset="0"/>
              </a:rPr>
              <a:t>Wiele </a:t>
            </a:r>
            <a:r>
              <a:rPr lang="pl-PL" altLang="pl-PL" sz="2200" b="1" i="1" u="sng" dirty="0">
                <a:latin typeface="Calibri" pitchFamily="34" charset="0"/>
              </a:rPr>
              <a:t>wskaźników rezultatu to w rzeczywistości wskaźniki produktu</a:t>
            </a:r>
            <a:r>
              <a:rPr lang="pl-PL" altLang="pl-PL" sz="2200" i="1" dirty="0">
                <a:latin typeface="Calibri" pitchFamily="34" charset="0"/>
              </a:rPr>
              <a:t>. Czasami są one niemal tak samo sformułowane, z niewielkimi modyfikacjami. W wielu przypadkach wskaźnikom rezultatu nie towarzyszą wartości docelowe </a:t>
            </a:r>
            <a:endParaRPr lang="pl-PL" altLang="pl-PL" i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29657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 bwMode="auto">
          <a:xfrm>
            <a:off x="500063" y="1484784"/>
            <a:ext cx="8289925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34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buClr>
                <a:schemeClr val="bg2"/>
              </a:buClr>
              <a:buSzPct val="75000"/>
            </a:pPr>
            <a:r>
              <a:rPr lang="pl-PL" altLang="pl-PL" sz="2400" b="1" dirty="0" smtClean="0">
                <a:latin typeface="Calibri" pitchFamily="34" charset="0"/>
              </a:rPr>
              <a:t>Wymogi KE w zakresie wskaźników</a:t>
            </a:r>
            <a:endParaRPr lang="pl-PL" altLang="pl-PL" sz="2400" b="1" dirty="0">
              <a:latin typeface="Calibri" pitchFamily="34" charset="0"/>
            </a:endParaRPr>
          </a:p>
          <a:p>
            <a:pPr eaLnBrk="1" hangingPunct="1"/>
            <a:r>
              <a:rPr lang="pl-PL" altLang="pl-PL" sz="2200" dirty="0">
                <a:latin typeface="Calibri" pitchFamily="34" charset="0"/>
              </a:rPr>
              <a:t>Decyzja nr 574/2007/WE (ustanawiająca Fundusz Granic Zewnętrznych)</a:t>
            </a:r>
          </a:p>
          <a:p>
            <a:pPr algn="just" eaLnBrk="1" hangingPunct="1"/>
            <a:r>
              <a:rPr lang="pl-PL" altLang="pl-PL" sz="2200" dirty="0">
                <a:latin typeface="Calibri" pitchFamily="34" charset="0"/>
              </a:rPr>
              <a:t>Artykuł 53</a:t>
            </a:r>
          </a:p>
          <a:p>
            <a:pPr algn="just" eaLnBrk="1" hangingPunct="1"/>
            <a:r>
              <a:rPr lang="pl-PL" altLang="pl-PL" sz="2200" dirty="0">
                <a:latin typeface="Calibri" pitchFamily="34" charset="0"/>
              </a:rPr>
              <a:t>Sprawozdanie końcowe z realizacji programu rocznego</a:t>
            </a:r>
          </a:p>
          <a:p>
            <a:pPr algn="just" eaLnBrk="1" hangingPunct="1"/>
            <a:r>
              <a:rPr lang="pl-PL" altLang="pl-PL" sz="2200" i="1" dirty="0">
                <a:latin typeface="Calibri" pitchFamily="34" charset="0"/>
              </a:rPr>
              <a:t>1. Sprawozdanie końcowe z realizacji programu rocznego zawiera poniższe informacje pozwalające uzyskać jasny obraz procesu realizacji programu:</a:t>
            </a:r>
          </a:p>
          <a:p>
            <a:pPr algn="just" eaLnBrk="1" hangingPunct="1"/>
            <a:r>
              <a:rPr lang="pl-PL" altLang="pl-PL" sz="2200" i="1" dirty="0">
                <a:latin typeface="Calibri" pitchFamily="34" charset="0"/>
              </a:rPr>
              <a:t>(...)</a:t>
            </a:r>
          </a:p>
          <a:p>
            <a:pPr algn="just" eaLnBrk="1" hangingPunct="1"/>
            <a:r>
              <a:rPr lang="pl-PL" altLang="pl-PL" sz="2200" i="1" dirty="0">
                <a:latin typeface="Calibri" pitchFamily="34" charset="0"/>
              </a:rPr>
              <a:t>b) postęp osiągnięty w realizacji programu wieloletniego i jego priorytetów w odniesieniu do jego konkretnych, weryfikowalnych celów, z podaniem wskaźników, wszędzie tam gdzie jest możliwe wraz z podaniem danych ilościowych;</a:t>
            </a:r>
          </a:p>
        </p:txBody>
      </p:sp>
    </p:spTree>
    <p:extLst>
      <p:ext uri="{BB962C8B-B14F-4D97-AF65-F5344CB8AC3E}">
        <p14:creationId xmlns="" xmlns:p14="http://schemas.microsoft.com/office/powerpoint/2010/main" val="1996529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 bwMode="auto">
          <a:xfrm>
            <a:off x="500063" y="1484784"/>
            <a:ext cx="8289925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34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buClr>
                <a:schemeClr val="bg2"/>
              </a:buClr>
              <a:buSzPct val="75000"/>
            </a:pPr>
            <a:r>
              <a:rPr lang="pl-PL" altLang="pl-PL" sz="2400" b="1" dirty="0" smtClean="0">
                <a:latin typeface="Calibri" pitchFamily="34" charset="0"/>
              </a:rPr>
              <a:t>Ustalenia audytorów </a:t>
            </a:r>
            <a:r>
              <a:rPr lang="pl-PL" altLang="pl-PL" b="1" dirty="0" smtClean="0">
                <a:latin typeface="Calibri" pitchFamily="34" charset="0"/>
              </a:rPr>
              <a:t>ETO</a:t>
            </a:r>
            <a:r>
              <a:rPr lang="pl-PL" altLang="pl-PL" sz="2400" b="1" dirty="0" smtClean="0">
                <a:latin typeface="Calibri" pitchFamily="34" charset="0"/>
              </a:rPr>
              <a:t> w zakresie wskaźników</a:t>
            </a:r>
            <a:endParaRPr lang="pl-PL" altLang="pl-PL" sz="2400" b="1" dirty="0">
              <a:latin typeface="Calibri" pitchFamily="34" charset="0"/>
            </a:endParaRPr>
          </a:p>
          <a:p>
            <a:pPr marL="342900" indent="-342900" algn="just" eaLnBrk="1" hangingPunct="1">
              <a:lnSpc>
                <a:spcPts val="3000"/>
              </a:lnSpc>
              <a:buFont typeface="Wingdings" panose="05000000000000000000" pitchFamily="2" charset="2"/>
              <a:buChar char="§"/>
            </a:pPr>
            <a:r>
              <a:rPr lang="pl-PL" altLang="pl-PL" sz="2200" i="1" dirty="0" smtClean="0">
                <a:latin typeface="Calibri" pitchFamily="34" charset="0"/>
              </a:rPr>
              <a:t>W sprawozdaniach końcowych rezultaty zostały wyrażone </a:t>
            </a:r>
            <a:r>
              <a:rPr lang="pl-PL" altLang="pl-PL" sz="2200" i="1" dirty="0">
                <a:latin typeface="Calibri" pitchFamily="34" charset="0"/>
              </a:rPr>
              <a:t>w postaci produktów. Rezultaty – o ile w ogóle zostały omówione – są raczej ogólne i nieskwantyfikowane</a:t>
            </a:r>
            <a:r>
              <a:rPr lang="pl-PL" altLang="pl-PL" sz="2200" dirty="0">
                <a:latin typeface="Calibri" pitchFamily="34" charset="0"/>
              </a:rPr>
              <a:t>.</a:t>
            </a:r>
            <a:endParaRPr lang="pl-PL" altLang="pl-PL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04235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787867" y="1772816"/>
            <a:ext cx="7924800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spcBef>
                <a:spcPct val="20000"/>
              </a:spcBef>
              <a:buClr>
                <a:srgbClr val="00CC00"/>
              </a:buClr>
              <a:buSzPct val="75000"/>
              <a:buFont typeface="Monotype Sorts" pitchFamily="2" charset="2"/>
              <a:buNone/>
            </a:pPr>
            <a:r>
              <a:rPr lang="pl-PL" altLang="pl-PL" sz="2400" b="1" dirty="0">
                <a:latin typeface="Calibri" pitchFamily="34" charset="0"/>
              </a:rPr>
              <a:t>Czym jest ewaluacja?</a:t>
            </a:r>
          </a:p>
          <a:p>
            <a:pPr algn="just">
              <a:spcBef>
                <a:spcPct val="20000"/>
              </a:spcBef>
              <a:buClr>
                <a:srgbClr val="00CC00"/>
              </a:buClr>
              <a:buSzPct val="75000"/>
              <a:buFont typeface="Monotype Sorts" pitchFamily="2" charset="2"/>
              <a:buNone/>
            </a:pPr>
            <a:endParaRPr lang="pl-PL" altLang="pl-PL" sz="2400" dirty="0">
              <a:latin typeface="Calibri" pitchFamily="34" charset="0"/>
            </a:endParaRPr>
          </a:p>
          <a:p>
            <a:pPr algn="just">
              <a:spcBef>
                <a:spcPct val="20000"/>
              </a:spcBef>
              <a:buClr>
                <a:srgbClr val="00CC00"/>
              </a:buClr>
              <a:buSzPct val="75000"/>
              <a:buFont typeface="Monotype Sorts" pitchFamily="2" charset="2"/>
              <a:buNone/>
            </a:pPr>
            <a:r>
              <a:rPr lang="pl-PL" altLang="pl-PL" sz="2200" dirty="0">
                <a:latin typeface="Calibri" pitchFamily="34" charset="0"/>
              </a:rPr>
              <a:t>Ewaluacja to obiektywna ocena projektu, programu na wszystkich jego etapach, tj. planowania, realizacji i mierzenia rezultatów</a:t>
            </a:r>
          </a:p>
          <a:p>
            <a:pPr algn="just">
              <a:spcBef>
                <a:spcPct val="20000"/>
              </a:spcBef>
              <a:buClr>
                <a:srgbClr val="00CC00"/>
              </a:buClr>
              <a:buSzPct val="75000"/>
              <a:buFont typeface="Monotype Sorts" pitchFamily="2" charset="2"/>
              <a:buNone/>
            </a:pPr>
            <a:endParaRPr lang="pl-PL" altLang="pl-PL" sz="2200" dirty="0">
              <a:latin typeface="Calibri" pitchFamily="34" charset="0"/>
            </a:endParaRPr>
          </a:p>
          <a:p>
            <a:pPr algn="just">
              <a:spcBef>
                <a:spcPct val="20000"/>
              </a:spcBef>
              <a:buClr>
                <a:srgbClr val="00CC00"/>
              </a:buClr>
              <a:buSzPct val="75000"/>
              <a:buFont typeface="Monotype Sorts" pitchFamily="2" charset="2"/>
              <a:buNone/>
            </a:pPr>
            <a:r>
              <a:rPr lang="pl-PL" altLang="pl-PL" sz="2200" dirty="0">
                <a:latin typeface="Calibri" pitchFamily="34" charset="0"/>
              </a:rPr>
              <a:t>Powinna dostarczyć rzetelnych i przydatnych informacji pozwalając wykorzystać zdobytą w ten sposób wiedzę w procesie decyzyjnym</a:t>
            </a:r>
            <a:endParaRPr lang="pl-PL" altLang="pl-PL" sz="2200" dirty="0">
              <a:latin typeface="Calibri" pitchFamily="34" charset="0"/>
              <a:ea typeface="Arial Narrow" pitchFamily="34" charset="0"/>
              <a:cs typeface="Arial Narrow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85737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611560" y="1628800"/>
            <a:ext cx="79248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pl-PL" sz="2400" b="1" dirty="0">
                <a:latin typeface="Calibri" pitchFamily="34" charset="0"/>
              </a:rPr>
              <a:t>Po co prowadzimy ewaluację?</a:t>
            </a:r>
          </a:p>
          <a:p>
            <a:pPr>
              <a:defRPr/>
            </a:pPr>
            <a:endParaRPr lang="pl-PL" sz="2400" b="1" dirty="0">
              <a:latin typeface="Calibri" pitchFamily="34" charset="0"/>
            </a:endParaRPr>
          </a:p>
          <a:p>
            <a:pPr algn="just">
              <a:defRPr/>
            </a:pPr>
            <a:r>
              <a:rPr lang="pl-PL" sz="2200" dirty="0">
                <a:latin typeface="Calibri" pitchFamily="34" charset="0"/>
              </a:rPr>
              <a:t>Ewaluacja ma być  </a:t>
            </a:r>
            <a:r>
              <a:rPr lang="pl-PL" sz="2200" b="1" dirty="0">
                <a:latin typeface="Calibri" pitchFamily="34" charset="0"/>
              </a:rPr>
              <a:t>użyteczna</a:t>
            </a:r>
            <a:r>
              <a:rPr lang="pl-PL" sz="2200" dirty="0">
                <a:latin typeface="Calibri" pitchFamily="34" charset="0"/>
              </a:rPr>
              <a:t>. Proces prowadzenia </a:t>
            </a:r>
            <a:r>
              <a:rPr lang="pl-PL" sz="2200" dirty="0" smtClean="0">
                <a:latin typeface="Calibri" pitchFamily="34" charset="0"/>
              </a:rPr>
              <a:t>ewaluacji </a:t>
            </a:r>
            <a:r>
              <a:rPr lang="pl-PL" sz="2200" dirty="0">
                <a:latin typeface="Calibri" pitchFamily="34" charset="0"/>
              </a:rPr>
              <a:t>nie powinien być dodatkowym, zbędnym obciążeniem, ale instrumentem wspomagającym realizację </a:t>
            </a:r>
            <a:r>
              <a:rPr lang="pl-PL" sz="2200" dirty="0" smtClean="0">
                <a:latin typeface="Calibri" pitchFamily="34" charset="0"/>
              </a:rPr>
              <a:t>projektu.</a:t>
            </a:r>
            <a:endParaRPr lang="pl-PL" sz="2200" dirty="0">
              <a:latin typeface="Calibri" pitchFamily="34" charset="0"/>
            </a:endParaRPr>
          </a:p>
          <a:p>
            <a:pPr algn="just">
              <a:defRPr/>
            </a:pPr>
            <a:endParaRPr lang="pl-PL" sz="2200" dirty="0">
              <a:latin typeface="Calibri" pitchFamily="34" charset="0"/>
            </a:endParaRPr>
          </a:p>
          <a:p>
            <a:pPr algn="just">
              <a:defRPr/>
            </a:pPr>
            <a:r>
              <a:rPr lang="pl-PL" sz="2200" dirty="0">
                <a:latin typeface="Calibri" pitchFamily="34" charset="0"/>
              </a:rPr>
              <a:t>Prowadzenie ewaluacji związane jest z gotowością do zbadania konsekwencji własnego działania. Dzięki temu ewaluacja może być:</a:t>
            </a:r>
          </a:p>
          <a:p>
            <a:pPr marL="365125" indent="-365125" algn="just" eaLnBrk="0" hangingPunct="0">
              <a:lnSpc>
                <a:spcPct val="110000"/>
              </a:lnSpc>
              <a:buFont typeface="Wingdings" pitchFamily="2" charset="2"/>
              <a:buChar char="§"/>
              <a:defRPr/>
            </a:pPr>
            <a:r>
              <a:rPr lang="pl-PL" sz="2200" dirty="0">
                <a:latin typeface="Calibri" pitchFamily="34" charset="0"/>
              </a:rPr>
              <a:t>elementem uczenia się i samodoskonalenia </a:t>
            </a:r>
            <a:r>
              <a:rPr lang="pl-PL" sz="2200" dirty="0" smtClean="0">
                <a:latin typeface="Calibri" pitchFamily="34" charset="0"/>
              </a:rPr>
              <a:t>wnioskodawcy,</a:t>
            </a:r>
            <a:endParaRPr lang="pl-PL" sz="2200" dirty="0">
              <a:latin typeface="Calibri" pitchFamily="34" charset="0"/>
            </a:endParaRPr>
          </a:p>
          <a:p>
            <a:pPr marL="365125" indent="-365125" algn="just" eaLnBrk="0" hangingPunct="0">
              <a:lnSpc>
                <a:spcPct val="110000"/>
              </a:lnSpc>
              <a:buFont typeface="Wingdings" pitchFamily="2" charset="2"/>
              <a:buChar char="§"/>
              <a:defRPr/>
            </a:pPr>
            <a:r>
              <a:rPr lang="pl-PL" sz="2200" dirty="0">
                <a:latin typeface="Calibri" pitchFamily="34" charset="0"/>
              </a:rPr>
              <a:t>narzędziem badającym osiągane postępy pracy, wspomagającym zwiększenie wydajności i skuteczności działań podejmowanych w </a:t>
            </a:r>
            <a:r>
              <a:rPr lang="pl-PL" sz="2200" dirty="0" smtClean="0">
                <a:latin typeface="Calibri" pitchFamily="34" charset="0"/>
              </a:rPr>
              <a:t>projekcie,</a:t>
            </a:r>
            <a:endParaRPr lang="pl-PL" sz="2200" dirty="0">
              <a:latin typeface="Calibri" pitchFamily="34" charset="0"/>
            </a:endParaRPr>
          </a:p>
          <a:p>
            <a:pPr marL="365125" indent="-365125" algn="just" eaLnBrk="0" hangingPunct="0">
              <a:lnSpc>
                <a:spcPct val="110000"/>
              </a:lnSpc>
              <a:buFont typeface="Wingdings" pitchFamily="2" charset="2"/>
              <a:buChar char="§"/>
              <a:defRPr/>
            </a:pPr>
            <a:r>
              <a:rPr lang="pl-PL" sz="2200" dirty="0">
                <a:latin typeface="Calibri" pitchFamily="34" charset="0"/>
              </a:rPr>
              <a:t>narzędziem planowania realizacji </a:t>
            </a:r>
            <a:r>
              <a:rPr lang="pl-PL" sz="2200" dirty="0" smtClean="0">
                <a:latin typeface="Calibri" pitchFamily="34" charset="0"/>
              </a:rPr>
              <a:t>projektu.</a:t>
            </a:r>
            <a:endParaRPr lang="pl-PL" sz="22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83448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39552" y="1700808"/>
            <a:ext cx="8185150" cy="422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65125" indent="-3651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pl-PL" altLang="pl-PL" sz="2400" b="1" dirty="0">
                <a:latin typeface="Calibri" pitchFamily="34" charset="0"/>
              </a:rPr>
              <a:t>Cele ewaluacji </a:t>
            </a:r>
          </a:p>
          <a:p>
            <a:pPr algn="just">
              <a:lnSpc>
                <a:spcPct val="110000"/>
              </a:lnSpc>
              <a:buFont typeface="Wingdings" pitchFamily="2" charset="2"/>
              <a:buChar char="§"/>
            </a:pPr>
            <a:r>
              <a:rPr lang="pl-PL" altLang="pl-PL" sz="2200" dirty="0">
                <a:latin typeface="Calibri" pitchFamily="34" charset="0"/>
              </a:rPr>
              <a:t>wspomaganie procesu podejmowania decyzji</a:t>
            </a:r>
          </a:p>
          <a:p>
            <a:pPr algn="just">
              <a:lnSpc>
                <a:spcPct val="110000"/>
              </a:lnSpc>
              <a:buFont typeface="Wingdings" pitchFamily="2" charset="2"/>
              <a:buChar char="§"/>
            </a:pPr>
            <a:r>
              <a:rPr lang="pl-PL" altLang="pl-PL" sz="2200" dirty="0">
                <a:latin typeface="Calibri" pitchFamily="34" charset="0"/>
              </a:rPr>
              <a:t>podniesienie skuteczności i efektywności działań</a:t>
            </a:r>
          </a:p>
          <a:p>
            <a:pPr algn="just">
              <a:lnSpc>
                <a:spcPct val="110000"/>
              </a:lnSpc>
              <a:buFont typeface="Wingdings" pitchFamily="2" charset="2"/>
              <a:buChar char="§"/>
            </a:pPr>
            <a:r>
              <a:rPr lang="pl-PL" altLang="pl-PL" sz="2200" dirty="0">
                <a:latin typeface="Calibri" pitchFamily="34" charset="0"/>
              </a:rPr>
              <a:t>identyfikacja słabych i mocnych stron</a:t>
            </a:r>
          </a:p>
          <a:p>
            <a:pPr algn="just">
              <a:lnSpc>
                <a:spcPct val="110000"/>
              </a:lnSpc>
              <a:buFont typeface="Wingdings" pitchFamily="2" charset="2"/>
              <a:buChar char="§"/>
            </a:pPr>
            <a:r>
              <a:rPr lang="pl-PL" altLang="pl-PL" sz="2200" dirty="0">
                <a:latin typeface="Calibri" pitchFamily="34" charset="0"/>
              </a:rPr>
              <a:t>wskazanie kierunków rozwoju</a:t>
            </a:r>
          </a:p>
          <a:p>
            <a:pPr algn="just">
              <a:lnSpc>
                <a:spcPct val="110000"/>
              </a:lnSpc>
              <a:buFont typeface="Wingdings" pitchFamily="2" charset="2"/>
              <a:buChar char="§"/>
            </a:pPr>
            <a:r>
              <a:rPr lang="pl-PL" altLang="pl-PL" sz="2200" dirty="0">
                <a:latin typeface="Calibri" pitchFamily="34" charset="0"/>
              </a:rPr>
              <a:t>sygnalizowanie pojawiających się problemów</a:t>
            </a:r>
          </a:p>
          <a:p>
            <a:pPr algn="just">
              <a:lnSpc>
                <a:spcPct val="110000"/>
              </a:lnSpc>
              <a:buFont typeface="Wingdings" pitchFamily="2" charset="2"/>
              <a:buChar char="§"/>
            </a:pPr>
            <a:r>
              <a:rPr lang="pl-PL" altLang="pl-PL" sz="2200" dirty="0">
                <a:latin typeface="Calibri" pitchFamily="34" charset="0"/>
              </a:rPr>
              <a:t>oszacowanie możliwości i ograniczeń</a:t>
            </a:r>
          </a:p>
          <a:p>
            <a:pPr algn="just">
              <a:lnSpc>
                <a:spcPct val="110000"/>
              </a:lnSpc>
              <a:buFont typeface="Wingdings" pitchFamily="2" charset="2"/>
              <a:buChar char="§"/>
            </a:pPr>
            <a:r>
              <a:rPr lang="pl-PL" altLang="pl-PL" sz="2200" dirty="0">
                <a:latin typeface="Calibri" pitchFamily="34" charset="0"/>
              </a:rPr>
              <a:t>określanie stopnia zgodności z wnioskiem o dofinansowanie</a:t>
            </a:r>
          </a:p>
          <a:p>
            <a:pPr algn="just">
              <a:lnSpc>
                <a:spcPct val="110000"/>
              </a:lnSpc>
              <a:buFont typeface="Wingdings" pitchFamily="2" charset="2"/>
              <a:buChar char="§"/>
            </a:pPr>
            <a:r>
              <a:rPr lang="pl-PL" altLang="pl-PL" sz="2200" dirty="0">
                <a:latin typeface="Calibri" pitchFamily="34" charset="0"/>
              </a:rPr>
              <a:t>badanie potrzeb</a:t>
            </a:r>
          </a:p>
          <a:p>
            <a:pPr algn="just">
              <a:lnSpc>
                <a:spcPct val="110000"/>
              </a:lnSpc>
              <a:buFont typeface="Wingdings" pitchFamily="2" charset="2"/>
              <a:buChar char="§"/>
            </a:pPr>
            <a:r>
              <a:rPr lang="pl-PL" altLang="pl-PL" sz="2200" dirty="0" smtClean="0">
                <a:latin typeface="Calibri" pitchFamily="34" charset="0"/>
              </a:rPr>
              <a:t>zwiększanie </a:t>
            </a:r>
            <a:r>
              <a:rPr lang="pl-PL" altLang="pl-PL" sz="2200" dirty="0">
                <a:latin typeface="Calibri" pitchFamily="34" charset="0"/>
              </a:rPr>
              <a:t>profesjonalizmu świadczonych usług</a:t>
            </a:r>
          </a:p>
          <a:p>
            <a:pPr algn="just">
              <a:lnSpc>
                <a:spcPct val="110000"/>
              </a:lnSpc>
              <a:buFont typeface="Wingdings" pitchFamily="2" charset="2"/>
              <a:buChar char="§"/>
            </a:pPr>
            <a:r>
              <a:rPr lang="pl-PL" altLang="pl-PL" sz="2200" dirty="0">
                <a:latin typeface="Calibri" pitchFamily="34" charset="0"/>
              </a:rPr>
              <a:t>element uczenia się i samodoskonalenia</a:t>
            </a:r>
          </a:p>
        </p:txBody>
      </p:sp>
    </p:spTree>
    <p:extLst>
      <p:ext uri="{BB962C8B-B14F-4D97-AF65-F5344CB8AC3E}">
        <p14:creationId xmlns="" xmlns:p14="http://schemas.microsoft.com/office/powerpoint/2010/main" val="51106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39552" y="1700808"/>
            <a:ext cx="8185150" cy="2360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65125" indent="-3651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pl-PL" altLang="pl-PL" sz="2400" b="1" dirty="0" smtClean="0">
                <a:latin typeface="Calibri" pitchFamily="34" charset="0"/>
              </a:rPr>
              <a:t>Ewaluacja FGZ</a:t>
            </a:r>
            <a:endParaRPr lang="pl-PL" altLang="pl-PL" sz="2400" b="1" dirty="0">
              <a:latin typeface="Calibri" pitchFamily="34" charset="0"/>
            </a:endParaRPr>
          </a:p>
          <a:p>
            <a:pPr marL="0" indent="0" algn="just">
              <a:lnSpc>
                <a:spcPct val="110000"/>
              </a:lnSpc>
            </a:pPr>
            <a:r>
              <a:rPr lang="pl-PL" altLang="pl-PL" sz="2200" dirty="0" smtClean="0">
                <a:latin typeface="Calibri" pitchFamily="34" charset="0"/>
              </a:rPr>
              <a:t>Na podstawie art. 52 Decyzji nr 547 Komisji Europejskiej w sprawozdaniu śródokresowym oraz w sprawozdaniu końcowym zawiera się Ocenę rezultatów i wpływu  działań finansowanych z Funduszu Granic zewnętrznych odpowiednio za okres 2007-2010 oraz 2011-2013.</a:t>
            </a:r>
          </a:p>
        </p:txBody>
      </p:sp>
    </p:spTree>
    <p:extLst>
      <p:ext uri="{BB962C8B-B14F-4D97-AF65-F5344CB8AC3E}">
        <p14:creationId xmlns="" xmlns:p14="http://schemas.microsoft.com/office/powerpoint/2010/main" val="1116388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467544" y="1788199"/>
            <a:ext cx="8136904" cy="3816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pl-PL" sz="2200" b="1" i="0" u="none" strike="noStrike" cap="none" normalizeH="0" baseline="0" dirty="0" smtClean="0">
                <a:ln>
                  <a:noFill/>
                </a:ln>
                <a:effectLst/>
                <a:latin typeface="Calibri" panose="020F0502020204030204" pitchFamily="34" charset="0"/>
                <a:ea typeface="Times New Roman" pitchFamily="18" charset="0"/>
                <a:cs typeface="TTE21E1D68t00"/>
              </a:rPr>
              <a:t>Głównym celem </a:t>
            </a:r>
            <a:r>
              <a:rPr kumimoji="0" lang="pl-PL" sz="2200" b="0" i="0" u="none" strike="noStrike" cap="none" normalizeH="0" baseline="0" dirty="0" smtClean="0">
                <a:ln>
                  <a:noFill/>
                </a:ln>
                <a:effectLst/>
                <a:latin typeface="Calibri" panose="020F0502020204030204" pitchFamily="34" charset="0"/>
                <a:ea typeface="Times New Roman" pitchFamily="18" charset="0"/>
                <a:cs typeface="TTE21E1D68t00"/>
              </a:rPr>
              <a:t>realizowanego badania pt.: „Ocena rezultatów i wpływu działań współfinansowanych z Funduszu Granic Zewnętrznych za okres programowy 2007 – 2010”,   było dokonanie oceny przedmiotowego Funduszu przy użyciu standardowego formularza raportu, który został opracowany przez Komisję Europejską. </a:t>
            </a:r>
          </a:p>
          <a:p>
            <a:pPr marL="531813" marR="0" lvl="0" indent="-5318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endParaRPr lang="pl-PL" sz="2200" dirty="0">
              <a:latin typeface="Calibri" panose="020F0502020204030204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pl-PL" sz="2200" dirty="0" smtClean="0">
                <a:latin typeface="Calibri" panose="020F0502020204030204" pitchFamily="34" charset="0"/>
              </a:rPr>
              <a:t>Badaniem objęto programy </a:t>
            </a:r>
            <a:r>
              <a:rPr lang="pl-PL" sz="2200" dirty="0">
                <a:latin typeface="Calibri" panose="020F0502020204030204" pitchFamily="34" charset="0"/>
              </a:rPr>
              <a:t>roczne 2007, 2008, 2009 i </a:t>
            </a:r>
            <a:r>
              <a:rPr lang="pl-PL" sz="2200" dirty="0" smtClean="0">
                <a:latin typeface="Calibri" panose="020F0502020204030204" pitchFamily="34" charset="0"/>
              </a:rPr>
              <a:t>te projekty z 2010, które zostały rozliczone </a:t>
            </a:r>
            <a:r>
              <a:rPr lang="pl-PL" sz="2200" dirty="0">
                <a:latin typeface="Calibri" panose="020F0502020204030204" pitchFamily="34" charset="0"/>
              </a:rPr>
              <a:t>do dnia 30 czerwca 2012 roku. </a:t>
            </a:r>
            <a:endParaRPr lang="pl-PL" sz="2200" dirty="0" smtClean="0">
              <a:latin typeface="Calibri" panose="020F0502020204030204" pitchFamily="34" charset="0"/>
            </a:endParaRPr>
          </a:p>
          <a:p>
            <a:pPr marL="531813" lvl="0" indent="-531813" algn="just" fontAlgn="base">
              <a:spcBef>
                <a:spcPct val="0"/>
              </a:spcBef>
              <a:spcAft>
                <a:spcPct val="0"/>
              </a:spcAft>
            </a:pPr>
            <a:r>
              <a:rPr lang="pl-PL" sz="2200" dirty="0">
                <a:latin typeface="Calibri" panose="020F0502020204030204" pitchFamily="34" charset="0"/>
              </a:rPr>
              <a:t>	</a:t>
            </a:r>
            <a:endParaRPr lang="pl-PL" sz="2200" dirty="0" smtClean="0">
              <a:latin typeface="Calibri" panose="020F0502020204030204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pl-PL" sz="2200" dirty="0" smtClean="0">
                <a:latin typeface="Calibri" panose="020F0502020204030204" pitchFamily="34" charset="0"/>
              </a:rPr>
              <a:t>Ostatecznie wyselekcjonowano </a:t>
            </a:r>
            <a:r>
              <a:rPr lang="pl-PL" sz="2200" dirty="0">
                <a:latin typeface="Calibri" panose="020F0502020204030204" pitchFamily="34" charset="0"/>
              </a:rPr>
              <a:t>56 projektów, realizowanych przez </a:t>
            </a:r>
            <a:r>
              <a:rPr lang="pl-PL" sz="2200" dirty="0" smtClean="0">
                <a:latin typeface="Calibri" panose="020F0502020204030204" pitchFamily="34" charset="0"/>
              </a:rPr>
              <a:t/>
            </a:r>
            <a:br>
              <a:rPr lang="pl-PL" sz="2200" dirty="0" smtClean="0">
                <a:latin typeface="Calibri" panose="020F0502020204030204" pitchFamily="34" charset="0"/>
              </a:rPr>
            </a:br>
            <a:r>
              <a:rPr lang="pl-PL" sz="2200" dirty="0" smtClean="0">
                <a:latin typeface="Calibri" panose="020F0502020204030204" pitchFamily="34" charset="0"/>
              </a:rPr>
              <a:t>12 Partnerów</a:t>
            </a:r>
            <a:r>
              <a:rPr lang="pl-PL" sz="2200" dirty="0">
                <a:latin typeface="Calibri" panose="020F0502020204030204" pitchFamily="34" charset="0"/>
              </a:rPr>
              <a:t>.</a:t>
            </a:r>
            <a:endParaRPr kumimoji="0" lang="pl-PL" sz="2200" b="0" i="0" u="none" strike="noStrike" cap="none" normalizeH="0" baseline="0" dirty="0" smtClean="0">
              <a:ln>
                <a:noFill/>
              </a:ln>
              <a:effectLst/>
              <a:latin typeface="Calibri" panose="020F050202020403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01971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251520" y="1772816"/>
            <a:ext cx="856895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200" b="1" dirty="0" smtClean="0">
                <a:latin typeface="Calibri" panose="020F0502020204030204" pitchFamily="34" charset="0"/>
              </a:rPr>
              <a:t>Wyniki Badania ilościowego:</a:t>
            </a:r>
          </a:p>
          <a:p>
            <a:pPr algn="just"/>
            <a:r>
              <a:rPr lang="pl-PL" sz="2200" b="1" dirty="0" smtClean="0">
                <a:latin typeface="Calibri" panose="020F0502020204030204" pitchFamily="34" charset="0"/>
              </a:rPr>
              <a:t>Osiągnięte cele w wyniku realizacji projektów FGZ: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pl-PL" sz="2200" dirty="0" smtClean="0">
                <a:latin typeface="Calibri" panose="020F0502020204030204" pitchFamily="34" charset="0"/>
              </a:rPr>
              <a:t>Dostosowanie </a:t>
            </a:r>
            <a:r>
              <a:rPr lang="pl-PL" sz="2200" dirty="0">
                <a:latin typeface="Calibri" panose="020F0502020204030204" pitchFamily="34" charset="0"/>
              </a:rPr>
              <a:t>obiektów infrastruktury granicznej do standardów Unii Europejskiej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pl-PL" sz="2200" dirty="0" smtClean="0">
                <a:latin typeface="Calibri" panose="020F0502020204030204" pitchFamily="34" charset="0"/>
              </a:rPr>
              <a:t>Utrzymanie </a:t>
            </a:r>
            <a:r>
              <a:rPr lang="pl-PL" sz="2200" dirty="0">
                <a:latin typeface="Calibri" panose="020F0502020204030204" pitchFamily="34" charset="0"/>
              </a:rPr>
              <a:t>wysokiego standardu kontroli i skutecznej ochrony granicy zewnętrznej Unii Europejskiej oraz zapewnienie bezpieczeństwa obszaru </a:t>
            </a:r>
            <a:r>
              <a:rPr lang="pl-PL" sz="2200" dirty="0" err="1">
                <a:latin typeface="Calibri" panose="020F0502020204030204" pitchFamily="34" charset="0"/>
              </a:rPr>
              <a:t>Schengen</a:t>
            </a:r>
            <a:endParaRPr lang="pl-PL" sz="2200" dirty="0">
              <a:latin typeface="Calibri" panose="020F0502020204030204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pl-PL" sz="2200" dirty="0" smtClean="0">
                <a:latin typeface="Calibri" panose="020F0502020204030204" pitchFamily="34" charset="0"/>
              </a:rPr>
              <a:t>Rozwój </a:t>
            </a:r>
            <a:r>
              <a:rPr lang="pl-PL" sz="2200" dirty="0">
                <a:latin typeface="Calibri" panose="020F0502020204030204" pitchFamily="34" charset="0"/>
              </a:rPr>
              <a:t>systemów nadzoru granicy zewnętrznej UE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pl-PL" sz="2200" dirty="0" smtClean="0">
                <a:latin typeface="Calibri" panose="020F0502020204030204" pitchFamily="34" charset="0"/>
              </a:rPr>
              <a:t>Zwiększenie </a:t>
            </a:r>
            <a:r>
              <a:rPr lang="pl-PL" sz="2200" dirty="0">
                <a:latin typeface="Calibri" panose="020F0502020204030204" pitchFamily="34" charset="0"/>
              </a:rPr>
              <a:t>funkcjonalności infrastruktury teleinformatycznej resortu spraw </a:t>
            </a:r>
            <a:r>
              <a:rPr lang="pl-PL" sz="2200" dirty="0" smtClean="0">
                <a:latin typeface="Calibri" panose="020F0502020204030204" pitchFamily="34" charset="0"/>
              </a:rPr>
              <a:t>zagranicznych</a:t>
            </a:r>
            <a:endParaRPr lang="pl-PL" sz="2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37474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251520" y="1556792"/>
            <a:ext cx="8568952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200" b="1" dirty="0" smtClean="0">
                <a:latin typeface="Calibri" panose="020F0502020204030204" pitchFamily="34" charset="0"/>
              </a:rPr>
              <a:t>Wyniki Badania ilościowego:</a:t>
            </a:r>
          </a:p>
          <a:p>
            <a:pPr algn="just"/>
            <a:r>
              <a:rPr lang="pl-PL" sz="2200" b="1" dirty="0" smtClean="0">
                <a:latin typeface="Calibri" panose="020F0502020204030204" pitchFamily="34" charset="0"/>
              </a:rPr>
              <a:t>Osiągnięte cele w wyniku realizacji projektów FGZ: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pl-PL" sz="2200" dirty="0" smtClean="0">
                <a:latin typeface="Calibri" panose="020F0502020204030204" pitchFamily="34" charset="0"/>
              </a:rPr>
              <a:t>Wsparcie </a:t>
            </a:r>
            <a:r>
              <a:rPr lang="pl-PL" sz="2200" dirty="0">
                <a:latin typeface="Calibri" panose="020F0502020204030204" pitchFamily="34" charset="0"/>
              </a:rPr>
              <a:t>infrastruktury biometrycznej urzędów konsularnych, </a:t>
            </a:r>
            <a:r>
              <a:rPr lang="pl-PL" sz="2200" dirty="0" err="1" smtClean="0">
                <a:latin typeface="Calibri" panose="020F0502020204030204" pitchFamily="34" charset="0"/>
              </a:rPr>
              <a:t>przesyłu</a:t>
            </a:r>
            <a:r>
              <a:rPr lang="pl-PL" sz="2200" dirty="0" smtClean="0">
                <a:latin typeface="Calibri" panose="020F0502020204030204" pitchFamily="34" charset="0"/>
              </a:rPr>
              <a:t> danych w </a:t>
            </a:r>
            <a:r>
              <a:rPr lang="pl-PL" sz="2200" dirty="0">
                <a:latin typeface="Calibri" panose="020F0502020204030204" pitchFamily="34" charset="0"/>
              </a:rPr>
              <a:t>procesie wydawania wiz oraz rozbudowa traktów komunikacyjnych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pl-PL" sz="2200" dirty="0" smtClean="0">
                <a:latin typeface="Calibri" panose="020F0502020204030204" pitchFamily="34" charset="0"/>
              </a:rPr>
              <a:t>Sprawna </a:t>
            </a:r>
            <a:r>
              <a:rPr lang="pl-PL" sz="2200" dirty="0">
                <a:latin typeface="Calibri" panose="020F0502020204030204" pitchFamily="34" charset="0"/>
              </a:rPr>
              <a:t>obsługa ruchu wizowego oraz spraw cudzoziemców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pl-PL" sz="2200" dirty="0" smtClean="0">
                <a:latin typeface="Calibri" panose="020F0502020204030204" pitchFamily="34" charset="0"/>
              </a:rPr>
              <a:t>Dostosowanie </a:t>
            </a:r>
            <a:r>
              <a:rPr lang="pl-PL" sz="2200" dirty="0">
                <a:latin typeface="Calibri" panose="020F0502020204030204" pitchFamily="34" charset="0"/>
              </a:rPr>
              <a:t>systemów informacyjno-komunikacyjnych do pełnego wdrożenia wspólnotowych instrumentów prawnych w dziedzinie ochrony granic zewnętrznych UE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pl-PL" sz="2200" dirty="0" smtClean="0">
                <a:latin typeface="Calibri" panose="020F0502020204030204" pitchFamily="34" charset="0"/>
              </a:rPr>
              <a:t>Podniesienie </a:t>
            </a:r>
            <a:r>
              <a:rPr lang="pl-PL" sz="2200" dirty="0">
                <a:latin typeface="Calibri" panose="020F0502020204030204" pitchFamily="34" charset="0"/>
              </a:rPr>
              <a:t>kwalifikacji służb realizujących zadania związane z ochroną granicy, strefy Schengen oraz służb konsularnych w dziedzinie granic zewnętrznych i wiz, w szczególności kodeksu granicznego Schengen i europejskiego kodeksu </a:t>
            </a:r>
            <a:r>
              <a:rPr lang="pl-PL" sz="2200" dirty="0" smtClean="0">
                <a:latin typeface="Calibri" panose="020F0502020204030204" pitchFamily="34" charset="0"/>
              </a:rPr>
              <a:t>wizowego</a:t>
            </a:r>
          </a:p>
        </p:txBody>
      </p:sp>
    </p:spTree>
    <p:extLst>
      <p:ext uri="{BB962C8B-B14F-4D97-AF65-F5344CB8AC3E}">
        <p14:creationId xmlns="" xmlns:p14="http://schemas.microsoft.com/office/powerpoint/2010/main" val="295263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251520" y="1772816"/>
            <a:ext cx="85689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000" b="1" dirty="0" smtClean="0"/>
              <a:t>Wyniki Badania ilościowego:</a:t>
            </a:r>
          </a:p>
          <a:p>
            <a:pPr algn="r"/>
            <a:r>
              <a:rPr lang="pl-PL" sz="2000" b="1" dirty="0" smtClean="0"/>
              <a:t>Wartość dodana wsparcia FGZ</a:t>
            </a:r>
          </a:p>
        </p:txBody>
      </p:sp>
      <p:pic>
        <p:nvPicPr>
          <p:cNvPr id="1026" name="Wykres 3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636912"/>
            <a:ext cx="5544616" cy="2952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94236468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251520" y="1772816"/>
            <a:ext cx="85689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000" b="1" dirty="0" smtClean="0"/>
              <a:t>Wyniki Badania ilościowego:</a:t>
            </a:r>
          </a:p>
          <a:p>
            <a:pPr algn="r"/>
            <a:r>
              <a:rPr lang="pl-PL" sz="2000" b="1" dirty="0" smtClean="0"/>
              <a:t>Wartość dodana wsparcia FGZ</a:t>
            </a:r>
          </a:p>
        </p:txBody>
      </p:sp>
      <p:pic>
        <p:nvPicPr>
          <p:cNvPr id="6146" name="Wykres 1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492911"/>
            <a:ext cx="6192688" cy="39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79629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 bwMode="auto">
          <a:xfrm>
            <a:off x="500063" y="1484784"/>
            <a:ext cx="8289925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34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buClr>
                <a:schemeClr val="bg2"/>
              </a:buClr>
              <a:buSzPct val="75000"/>
            </a:pPr>
            <a:r>
              <a:rPr lang="pl-PL" altLang="pl-PL" sz="2400" b="1" dirty="0" smtClean="0">
                <a:latin typeface="Calibri" pitchFamily="34" charset="0"/>
              </a:rPr>
              <a:t>Wymogi KE w zakresie wskaźników</a:t>
            </a:r>
            <a:endParaRPr lang="pl-PL" altLang="pl-PL" sz="2400" b="1" dirty="0">
              <a:latin typeface="Calibri" pitchFamily="34" charset="0"/>
            </a:endParaRPr>
          </a:p>
          <a:p>
            <a:pPr eaLnBrk="1" hangingPunct="1"/>
            <a:endParaRPr lang="pl-PL" altLang="pl-PL" sz="2200" dirty="0">
              <a:latin typeface="Calibri" pitchFamily="34" charset="0"/>
            </a:endParaRPr>
          </a:p>
          <a:p>
            <a:pPr algn="just" eaLnBrk="1" hangingPunct="1"/>
            <a:r>
              <a:rPr lang="pl-PL" altLang="pl-PL" sz="2200" dirty="0" smtClean="0">
                <a:latin typeface="Calibri" pitchFamily="34" charset="0"/>
              </a:rPr>
              <a:t>Zgodnie z decyzją </a:t>
            </a:r>
            <a:r>
              <a:rPr lang="pl-PL" altLang="pl-PL" sz="2200" dirty="0">
                <a:latin typeface="Calibri" pitchFamily="34" charset="0"/>
              </a:rPr>
              <a:t>Komisji Europejskiej z dnia 5 marca 2008 </a:t>
            </a:r>
            <a:r>
              <a:rPr lang="pl-PL" altLang="pl-PL" sz="2200" dirty="0" smtClean="0">
                <a:latin typeface="Calibri" pitchFamily="34" charset="0"/>
              </a:rPr>
              <a:t>r zostały określone następujące obowiązki w zakresie tworzenia i monitorowania wskaźników: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</a:pPr>
            <a:r>
              <a:rPr lang="pl-PL" altLang="pl-PL" sz="2200" dirty="0" smtClean="0">
                <a:latin typeface="Calibri" pitchFamily="34" charset="0"/>
              </a:rPr>
              <a:t>„</a:t>
            </a:r>
            <a:r>
              <a:rPr lang="pl-PL" altLang="pl-PL" sz="2200" i="1" dirty="0" smtClean="0">
                <a:latin typeface="Calibri" pitchFamily="34" charset="0"/>
              </a:rPr>
              <a:t>Główne </a:t>
            </a:r>
            <a:r>
              <a:rPr lang="pl-PL" altLang="pl-PL" sz="2200" i="1" dirty="0">
                <a:latin typeface="Calibri" pitchFamily="34" charset="0"/>
              </a:rPr>
              <a:t>wskaźniki operacyjne i finansowe dla każdego z </a:t>
            </a:r>
            <a:r>
              <a:rPr lang="pl-PL" altLang="pl-PL" sz="2200" i="1" dirty="0" smtClean="0">
                <a:latin typeface="Calibri" pitchFamily="34" charset="0"/>
              </a:rPr>
              <a:t>projektów zostaną </a:t>
            </a:r>
            <a:r>
              <a:rPr lang="pl-PL" altLang="pl-PL" sz="2200" i="1" dirty="0">
                <a:latin typeface="Calibri" pitchFamily="34" charset="0"/>
              </a:rPr>
              <a:t>określone oraz podane do wiadomości instytucji odpowiedzianej i są regularnie </a:t>
            </a:r>
            <a:r>
              <a:rPr lang="pl-PL" altLang="pl-PL" sz="2200" i="1" dirty="0" smtClean="0">
                <a:latin typeface="Calibri" pitchFamily="34" charset="0"/>
              </a:rPr>
              <a:t>monitorowane”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</a:pPr>
            <a:r>
              <a:rPr lang="pl-PL" altLang="pl-PL" sz="2200" i="1" dirty="0">
                <a:latin typeface="Calibri" pitchFamily="34" charset="0"/>
              </a:rPr>
              <a:t>„Rejestruje się przekazane przez beneficjentów końcowych </a:t>
            </a:r>
            <a:r>
              <a:rPr lang="pl-PL" altLang="pl-PL" sz="2200" i="1" dirty="0" smtClean="0">
                <a:latin typeface="Calibri" pitchFamily="34" charset="0"/>
              </a:rPr>
              <a:t>główne wskaźniki </a:t>
            </a:r>
            <a:r>
              <a:rPr lang="pl-PL" altLang="pl-PL" sz="2200" i="1" dirty="0">
                <a:latin typeface="Calibri" pitchFamily="34" charset="0"/>
              </a:rPr>
              <a:t>operacyjne i finansowe wykorzystywane do oceny </a:t>
            </a:r>
            <a:r>
              <a:rPr lang="pl-PL" altLang="pl-PL" sz="2200" i="1" dirty="0" smtClean="0">
                <a:latin typeface="Calibri" pitchFamily="34" charset="0"/>
              </a:rPr>
              <a:t>stopnia zaawansowania </a:t>
            </a:r>
            <a:r>
              <a:rPr lang="pl-PL" altLang="pl-PL" sz="2200" i="1" dirty="0">
                <a:latin typeface="Calibri" pitchFamily="34" charset="0"/>
              </a:rPr>
              <a:t>realizacji celów </a:t>
            </a:r>
            <a:r>
              <a:rPr lang="pl-PL" altLang="pl-PL" sz="2200" i="1" dirty="0" smtClean="0">
                <a:latin typeface="Calibri" pitchFamily="34" charset="0"/>
              </a:rPr>
              <a:t>projektu”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</a:pPr>
            <a:r>
              <a:rPr lang="pl-PL" altLang="pl-PL" sz="2200" i="1" dirty="0">
                <a:latin typeface="Calibri" pitchFamily="34" charset="0"/>
              </a:rPr>
              <a:t>„Instytucja odpowiedzialna (i/lub instytucje delegowane) dbają, </a:t>
            </a:r>
            <a:r>
              <a:rPr lang="pl-PL" altLang="pl-PL" sz="2200" i="1" dirty="0" smtClean="0">
                <a:latin typeface="Calibri" pitchFamily="34" charset="0"/>
              </a:rPr>
              <a:t>aby dostarczone </a:t>
            </a:r>
            <a:r>
              <a:rPr lang="pl-PL" altLang="pl-PL" sz="2200" i="1" dirty="0">
                <a:latin typeface="Calibri" pitchFamily="34" charset="0"/>
              </a:rPr>
              <a:t>wskaźniki pozwalały na wymierną ocenę wyników każdego </a:t>
            </a:r>
            <a:r>
              <a:rPr lang="pl-PL" altLang="pl-PL" sz="2200" i="1" dirty="0" smtClean="0">
                <a:latin typeface="Calibri" pitchFamily="34" charset="0"/>
              </a:rPr>
              <a:t>projektu</a:t>
            </a:r>
            <a:r>
              <a:rPr lang="pl-PL" altLang="pl-PL" sz="2200" dirty="0" smtClean="0">
                <a:latin typeface="Calibri" pitchFamily="34" charset="0"/>
              </a:rPr>
              <a:t>”</a:t>
            </a:r>
            <a:endParaRPr lang="pl-PL" altLang="pl-PL" sz="24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70712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251520" y="1772816"/>
            <a:ext cx="856895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200" b="1" dirty="0" smtClean="0">
                <a:latin typeface="Calibri" panose="020F0502020204030204" pitchFamily="34" charset="0"/>
              </a:rPr>
              <a:t>Wyniki Badania ilościowego:</a:t>
            </a:r>
          </a:p>
          <a:p>
            <a:pPr algn="r"/>
            <a:r>
              <a:rPr lang="pl-PL" sz="2200" b="1" dirty="0" smtClean="0">
                <a:latin typeface="Calibri" panose="020F0502020204030204" pitchFamily="34" charset="0"/>
              </a:rPr>
              <a:t>Wartość dodana wsparcia FGZ</a:t>
            </a:r>
          </a:p>
          <a:p>
            <a:pPr algn="ctr"/>
            <a:r>
              <a:rPr lang="pl-PL" sz="2200" b="1" dirty="0" smtClean="0">
                <a:latin typeface="Calibri" panose="020F0502020204030204" pitchFamily="34" charset="0"/>
              </a:rPr>
              <a:t>	</a:t>
            </a:r>
          </a:p>
          <a:p>
            <a:pPr algn="just"/>
            <a:r>
              <a:rPr lang="pl-PL" sz="2200" dirty="0" smtClean="0">
                <a:latin typeface="Calibri" panose="020F0502020204030204" pitchFamily="34" charset="0"/>
              </a:rPr>
              <a:t>Przyczyny braku możliwości finansowania projektów ze środków budżetowych: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pl-PL" sz="2200" dirty="0" smtClean="0">
                <a:latin typeface="Calibri" panose="020F0502020204030204" pitchFamily="34" charset="0"/>
              </a:rPr>
              <a:t>brak </a:t>
            </a:r>
            <a:r>
              <a:rPr lang="pl-PL" sz="2200" dirty="0">
                <a:latin typeface="Calibri" panose="020F0502020204030204" pitchFamily="34" charset="0"/>
              </a:rPr>
              <a:t>środków finansowych, zbyt wysoki budżet projektu dyskwalifikujący możliwość realizacji zadania w takim zakresie ze środków budżetowych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pl-PL" sz="2200" dirty="0" smtClean="0">
                <a:latin typeface="Calibri" panose="020F0502020204030204" pitchFamily="34" charset="0"/>
              </a:rPr>
              <a:t>inne </a:t>
            </a:r>
            <a:r>
              <a:rPr lang="pl-PL" sz="2200" dirty="0">
                <a:latin typeface="Calibri" panose="020F0502020204030204" pitchFamily="34" charset="0"/>
              </a:rPr>
              <a:t>równie ważne zadania pochłaniające dostępny budżet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pl-PL" sz="2200" dirty="0" smtClean="0">
                <a:latin typeface="Calibri" panose="020F0502020204030204" pitchFamily="34" charset="0"/>
              </a:rPr>
              <a:t>w </a:t>
            </a:r>
            <a:r>
              <a:rPr lang="pl-PL" sz="2200" dirty="0">
                <a:latin typeface="Calibri" panose="020F0502020204030204" pitchFamily="34" charset="0"/>
              </a:rPr>
              <a:t>przypadku projektów szkoleniowych dla funkcjonariuszy SG wskazywano, że z roku na rok, środki finansowe w tym obszarze ogranicza są coraz bardziej, bez wsparcia FGZ nie byłoby możliwości zapewnienia odpowiednich kwalifikacji tak dużej liczbie funkcjonariuszy. </a:t>
            </a:r>
            <a:endParaRPr lang="pl-PL" sz="2200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3164182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251520" y="1772816"/>
            <a:ext cx="856895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000" b="1" dirty="0" smtClean="0"/>
              <a:t>Wyniki Badania ilościowego:</a:t>
            </a:r>
          </a:p>
          <a:p>
            <a:pPr algn="ctr"/>
            <a:endParaRPr lang="pl-PL" sz="2000" b="1" dirty="0" smtClean="0"/>
          </a:p>
          <a:p>
            <a:pPr algn="r"/>
            <a:r>
              <a:rPr lang="pl-PL" sz="2000" b="1" dirty="0" smtClean="0"/>
              <a:t>Wartość dodana wsparcia FGZ</a:t>
            </a:r>
          </a:p>
        </p:txBody>
      </p:sp>
      <p:pic>
        <p:nvPicPr>
          <p:cNvPr id="4098" name="Wykres 2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788479"/>
            <a:ext cx="6264696" cy="32078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13352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251520" y="1772816"/>
            <a:ext cx="8568952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200" b="1" dirty="0" smtClean="0">
                <a:latin typeface="Calibri" panose="020F0502020204030204" pitchFamily="34" charset="0"/>
              </a:rPr>
              <a:t>Wyniki Badania ilościowego:</a:t>
            </a:r>
          </a:p>
          <a:p>
            <a:pPr algn="r"/>
            <a:r>
              <a:rPr lang="pl-PL" sz="2200" b="1" dirty="0" smtClean="0">
                <a:latin typeface="Calibri" panose="020F0502020204030204" pitchFamily="34" charset="0"/>
              </a:rPr>
              <a:t>Wartość dodana wsparcia FGZ</a:t>
            </a:r>
          </a:p>
          <a:p>
            <a:pPr algn="just"/>
            <a:endParaRPr lang="pl-PL" sz="2200" b="1" dirty="0" smtClean="0">
              <a:latin typeface="Calibri" panose="020F0502020204030204" pitchFamily="34" charset="0"/>
            </a:endParaRPr>
          </a:p>
          <a:p>
            <a:pPr algn="just"/>
            <a:r>
              <a:rPr lang="pl-PL" sz="2200" b="1" dirty="0" smtClean="0">
                <a:latin typeface="Calibri" panose="020F0502020204030204" pitchFamily="34" charset="0"/>
              </a:rPr>
              <a:t>Uzyskane dodatkowe pozytywne efekty realizacji projektów	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pl-PL" sz="2200" dirty="0" smtClean="0">
                <a:latin typeface="Calibri" panose="020F0502020204030204" pitchFamily="34" charset="0"/>
              </a:rPr>
              <a:t>realizacja </a:t>
            </a:r>
            <a:r>
              <a:rPr lang="pl-PL" sz="2200" dirty="0">
                <a:latin typeface="Calibri" panose="020F0502020204030204" pitchFamily="34" charset="0"/>
              </a:rPr>
              <a:t>projektu stała się początkiem działań mających na celu założenie w Centrum Szkolenia Straży Granicznej w Kętrzynie (CSSG) ośrodka szkoleń </a:t>
            </a:r>
            <a:r>
              <a:rPr lang="pl-PL" sz="2200" dirty="0" smtClean="0">
                <a:latin typeface="Calibri" panose="020F0502020204030204" pitchFamily="34" charset="0"/>
              </a:rPr>
              <a:t>minersko-pirotechnicznych.</a:t>
            </a:r>
            <a:endParaRPr lang="pl-PL" sz="2200" dirty="0">
              <a:latin typeface="Calibri" panose="020F0502020204030204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pl-PL" sz="2200" dirty="0" smtClean="0">
                <a:latin typeface="Calibri" panose="020F0502020204030204" pitchFamily="34" charset="0"/>
              </a:rPr>
              <a:t>Funkcjonariusze </a:t>
            </a:r>
            <a:r>
              <a:rPr lang="pl-PL" sz="2200" dirty="0">
                <a:latin typeface="Calibri" panose="020F0502020204030204" pitchFamily="34" charset="0"/>
              </a:rPr>
              <a:t>SG, w wyniku udziału w szkoleniach oferowanych w ramach realizowanych projektów aktywowali się również w innych przedsięwzięciach </a:t>
            </a:r>
            <a:r>
              <a:rPr lang="pl-PL" sz="2200" dirty="0" smtClean="0">
                <a:latin typeface="Calibri" panose="020F0502020204030204" pitchFamily="34" charset="0"/>
              </a:rPr>
              <a:t>unijnych;</a:t>
            </a:r>
            <a:endParaRPr lang="pl-PL" sz="2200" dirty="0">
              <a:latin typeface="Calibri" panose="020F0502020204030204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pl-PL" sz="2200" dirty="0" smtClean="0">
                <a:latin typeface="Calibri" panose="020F0502020204030204" pitchFamily="34" charset="0"/>
              </a:rPr>
              <a:t>Zacieśnienie </a:t>
            </a:r>
            <a:r>
              <a:rPr lang="pl-PL" sz="2200" dirty="0">
                <a:latin typeface="Calibri" panose="020F0502020204030204" pitchFamily="34" charset="0"/>
              </a:rPr>
              <a:t>współpracy  SG z </a:t>
            </a:r>
            <a:r>
              <a:rPr lang="pl-PL" sz="2200" dirty="0" smtClean="0">
                <a:latin typeface="Calibri" panose="020F0502020204030204" pitchFamily="34" charset="0"/>
              </a:rPr>
              <a:t>Policją;</a:t>
            </a:r>
            <a:endParaRPr lang="pl-PL" sz="2200" dirty="0">
              <a:latin typeface="Calibri" panose="020F0502020204030204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pl-PL" sz="2200" dirty="0" smtClean="0">
                <a:latin typeface="Calibri" panose="020F0502020204030204" pitchFamily="34" charset="0"/>
              </a:rPr>
              <a:t>Możliwość </a:t>
            </a:r>
            <a:r>
              <a:rPr lang="pl-PL" sz="2200" dirty="0">
                <a:latin typeface="Calibri" panose="020F0502020204030204" pitchFamily="34" charset="0"/>
              </a:rPr>
              <a:t>rozszerzenia projektu, wdrożenia dodatkowych działań, pobudzenie kolejnych </a:t>
            </a:r>
            <a:r>
              <a:rPr lang="pl-PL" sz="2200" dirty="0" smtClean="0">
                <a:latin typeface="Calibri" panose="020F0502020204030204" pitchFamily="34" charset="0"/>
              </a:rPr>
              <a:t>inwestycji;</a:t>
            </a:r>
            <a:endParaRPr lang="pl-PL" sz="2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19640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251520" y="1595021"/>
            <a:ext cx="856895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100" b="1" dirty="0" smtClean="0">
                <a:latin typeface="Calibri" panose="020F0502020204030204" pitchFamily="34" charset="0"/>
              </a:rPr>
              <a:t>Wyniki Badania ilościowego:</a:t>
            </a:r>
          </a:p>
          <a:p>
            <a:pPr algn="r"/>
            <a:r>
              <a:rPr lang="pl-PL" sz="2100" b="1" dirty="0" smtClean="0">
                <a:latin typeface="Calibri" panose="020F0502020204030204" pitchFamily="34" charset="0"/>
              </a:rPr>
              <a:t>Wartość dodana wsparcia FGZ</a:t>
            </a:r>
          </a:p>
          <a:p>
            <a:pPr algn="just"/>
            <a:r>
              <a:rPr lang="pl-PL" sz="2100" b="1" dirty="0" smtClean="0">
                <a:latin typeface="Calibri" panose="020F0502020204030204" pitchFamily="34" charset="0"/>
              </a:rPr>
              <a:t>Uzyskane dodatkowe pozytywne </a:t>
            </a:r>
            <a:r>
              <a:rPr lang="pl-PL" sz="2100" b="1" dirty="0">
                <a:latin typeface="Calibri" panose="020F0502020204030204" pitchFamily="34" charset="0"/>
              </a:rPr>
              <a:t>efekty realizacji </a:t>
            </a:r>
            <a:r>
              <a:rPr lang="pl-PL" sz="2100" b="1" dirty="0" smtClean="0">
                <a:latin typeface="Calibri" panose="020F0502020204030204" pitchFamily="34" charset="0"/>
              </a:rPr>
              <a:t>projektów:	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pl-PL" sz="2100" dirty="0" smtClean="0">
                <a:latin typeface="Calibri" panose="020F0502020204030204" pitchFamily="34" charset="0"/>
              </a:rPr>
              <a:t>zainteresowanie </a:t>
            </a:r>
            <a:r>
              <a:rPr lang="pl-PL" sz="2100" dirty="0">
                <a:latin typeface="Calibri" panose="020F0502020204030204" pitchFamily="34" charset="0"/>
              </a:rPr>
              <a:t>innych Urzędów realizacją analogicznych projektów i czerpanie z dobrych praktyk w tym </a:t>
            </a:r>
            <a:r>
              <a:rPr lang="pl-PL" sz="2100" dirty="0" smtClean="0">
                <a:latin typeface="Calibri" panose="020F0502020204030204" pitchFamily="34" charset="0"/>
              </a:rPr>
              <a:t>zakresie;</a:t>
            </a:r>
            <a:endParaRPr lang="pl-PL" sz="2100" dirty="0">
              <a:latin typeface="Calibri" panose="020F0502020204030204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pl-PL" sz="2100" dirty="0" smtClean="0">
                <a:latin typeface="Calibri" panose="020F0502020204030204" pitchFamily="34" charset="0"/>
              </a:rPr>
              <a:t>podniesienie </a:t>
            </a:r>
            <a:r>
              <a:rPr lang="pl-PL" sz="2100" dirty="0">
                <a:latin typeface="Calibri" panose="020F0502020204030204" pitchFamily="34" charset="0"/>
              </a:rPr>
              <a:t>kwalifikacji zawodowych osób zaangażowanych w realizację projektów oraz użytkowników, którym rezultaty projektów były </a:t>
            </a:r>
            <a:r>
              <a:rPr lang="pl-PL" sz="2100" dirty="0" smtClean="0">
                <a:latin typeface="Calibri" panose="020F0502020204030204" pitchFamily="34" charset="0"/>
              </a:rPr>
              <a:t>dedykowane;</a:t>
            </a:r>
            <a:endParaRPr lang="pl-PL" sz="2100" dirty="0">
              <a:latin typeface="Calibri" panose="020F0502020204030204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pl-PL" sz="2100" dirty="0" smtClean="0">
                <a:latin typeface="Calibri" panose="020F0502020204030204" pitchFamily="34" charset="0"/>
              </a:rPr>
              <a:t>powstanie </a:t>
            </a:r>
            <a:r>
              <a:rPr lang="pl-PL" sz="2100" dirty="0">
                <a:latin typeface="Calibri" panose="020F0502020204030204" pitchFamily="34" charset="0"/>
              </a:rPr>
              <a:t>etatowej komórki ds. pozyskiwania i rozliczania funduszy unijnych </a:t>
            </a:r>
            <a:r>
              <a:rPr lang="pl-PL" sz="2100" dirty="0" smtClean="0">
                <a:latin typeface="Calibri" panose="020F0502020204030204" pitchFamily="34" charset="0"/>
              </a:rPr>
              <a:t>;</a:t>
            </a:r>
            <a:endParaRPr lang="pl-PL" sz="2100" dirty="0">
              <a:latin typeface="Calibri" panose="020F0502020204030204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pl-PL" sz="2100" dirty="0" smtClean="0">
                <a:latin typeface="Calibri" panose="020F0502020204030204" pitchFamily="34" charset="0"/>
              </a:rPr>
              <a:t>kontynuacja </a:t>
            </a:r>
            <a:r>
              <a:rPr lang="pl-PL" sz="2100" dirty="0">
                <a:latin typeface="Calibri" panose="020F0502020204030204" pitchFamily="34" charset="0"/>
              </a:rPr>
              <a:t>szkoleń ze środków budżetowych, wynikająca ze wzrostu świadomości o przydatności realizowanych </a:t>
            </a:r>
            <a:r>
              <a:rPr lang="pl-PL" sz="2100" dirty="0" smtClean="0">
                <a:latin typeface="Calibri" panose="020F0502020204030204" pitchFamily="34" charset="0"/>
              </a:rPr>
              <a:t>szkoleń;</a:t>
            </a:r>
            <a:endParaRPr lang="pl-PL" sz="2100" dirty="0">
              <a:latin typeface="Calibri" panose="020F0502020204030204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pl-PL" sz="2100" dirty="0" smtClean="0">
                <a:latin typeface="Calibri" panose="020F0502020204030204" pitchFamily="34" charset="0"/>
              </a:rPr>
              <a:t>poznanie </a:t>
            </a:r>
            <a:r>
              <a:rPr lang="pl-PL" sz="2100" dirty="0">
                <a:latin typeface="Calibri" panose="020F0502020204030204" pitchFamily="34" charset="0"/>
              </a:rPr>
              <a:t>nowych procedur, zdobycie dodatkowego </a:t>
            </a:r>
            <a:r>
              <a:rPr lang="pl-PL" sz="2100" dirty="0" smtClean="0">
                <a:latin typeface="Calibri" panose="020F0502020204030204" pitchFamily="34" charset="0"/>
              </a:rPr>
              <a:t>doświadczenia;</a:t>
            </a:r>
            <a:endParaRPr lang="pl-PL" sz="2100" dirty="0">
              <a:latin typeface="Calibri" panose="020F0502020204030204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pl-PL" sz="2100" dirty="0" smtClean="0">
                <a:latin typeface="Calibri" panose="020F0502020204030204" pitchFamily="34" charset="0"/>
              </a:rPr>
              <a:t>podniesienie </a:t>
            </a:r>
            <a:r>
              <a:rPr lang="pl-PL" sz="2100" dirty="0">
                <a:latin typeface="Calibri" panose="020F0502020204030204" pitchFamily="34" charset="0"/>
              </a:rPr>
              <a:t>kwalifikacji pracowników w zakresie zarządzania </a:t>
            </a:r>
            <a:r>
              <a:rPr lang="pl-PL" sz="2100" dirty="0" smtClean="0">
                <a:latin typeface="Calibri" panose="020F0502020204030204" pitchFamily="34" charset="0"/>
              </a:rPr>
              <a:t>projektami;</a:t>
            </a:r>
            <a:endParaRPr lang="pl-PL" sz="2100" dirty="0">
              <a:latin typeface="Calibri" panose="020F0502020204030204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pl-PL" sz="2100" dirty="0" smtClean="0">
                <a:latin typeface="Calibri" panose="020F0502020204030204" pitchFamily="34" charset="0"/>
              </a:rPr>
              <a:t>wzrost </a:t>
            </a:r>
            <a:r>
              <a:rPr lang="pl-PL" sz="2100" dirty="0">
                <a:latin typeface="Calibri" panose="020F0502020204030204" pitchFamily="34" charset="0"/>
              </a:rPr>
              <a:t>doświadczenia kadry technicznej zaangażowanej w realizację projektów.</a:t>
            </a:r>
          </a:p>
        </p:txBody>
      </p:sp>
    </p:spTree>
    <p:extLst>
      <p:ext uri="{BB962C8B-B14F-4D97-AF65-F5344CB8AC3E}">
        <p14:creationId xmlns="" xmlns:p14="http://schemas.microsoft.com/office/powerpoint/2010/main" val="1905716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251520" y="1484784"/>
            <a:ext cx="856895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000" b="1" dirty="0" smtClean="0"/>
              <a:t>Wyniki Badania ilościowego:</a:t>
            </a:r>
          </a:p>
          <a:p>
            <a:pPr algn="ctr"/>
            <a:endParaRPr lang="pl-PL" sz="2000" b="1" dirty="0" smtClean="0"/>
          </a:p>
          <a:p>
            <a:pPr algn="r"/>
            <a:r>
              <a:rPr lang="pl-PL" sz="2000" b="1" dirty="0" smtClean="0"/>
              <a:t>Wartość dodana wsparcia FGZ</a:t>
            </a:r>
          </a:p>
        </p:txBody>
      </p:sp>
      <p:pic>
        <p:nvPicPr>
          <p:cNvPr id="5122" name="Wykres 10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798351"/>
            <a:ext cx="6048672" cy="3438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71471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251520" y="1772816"/>
            <a:ext cx="8568952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200" b="1" dirty="0" smtClean="0">
                <a:latin typeface="Calibri" panose="020F0502020204030204" pitchFamily="34" charset="0"/>
              </a:rPr>
              <a:t>Ocena programu:</a:t>
            </a:r>
          </a:p>
          <a:p>
            <a:pPr algn="ctr"/>
            <a:endParaRPr lang="pl-PL" sz="2200" b="1" dirty="0" smtClean="0">
              <a:latin typeface="Calibri" panose="020F0502020204030204" pitchFamily="34" charset="0"/>
            </a:endParaRPr>
          </a:p>
          <a:p>
            <a:pPr algn="ctr"/>
            <a:r>
              <a:rPr lang="pl-PL" sz="2200" b="1" dirty="0" smtClean="0">
                <a:latin typeface="Calibri" panose="020F0502020204030204" pitchFamily="34" charset="0"/>
              </a:rPr>
              <a:t>Efektywność programu</a:t>
            </a:r>
          </a:p>
          <a:p>
            <a:pPr algn="just"/>
            <a:r>
              <a:rPr lang="pl-PL" sz="2200" b="1" dirty="0" smtClean="0">
                <a:latin typeface="Calibri" panose="020F0502020204030204" pitchFamily="34" charset="0"/>
              </a:rPr>
              <a:t>Zastrzeżenie:</a:t>
            </a:r>
          </a:p>
          <a:p>
            <a:pPr marL="342900" indent="-342900" algn="just">
              <a:buFontTx/>
              <a:buChar char="-"/>
            </a:pPr>
            <a:r>
              <a:rPr lang="pl-PL" sz="2200" b="1" dirty="0" smtClean="0">
                <a:latin typeface="Calibri" panose="020F0502020204030204" pitchFamily="34" charset="0"/>
              </a:rPr>
              <a:t>W trakcie prowadzenia badania ewaluacyjnego nie wszystkie programy zostały zakończone;</a:t>
            </a:r>
          </a:p>
          <a:p>
            <a:pPr algn="just"/>
            <a:endParaRPr lang="pl-PL" sz="2200" dirty="0" smtClean="0">
              <a:latin typeface="Calibri" panose="020F0502020204030204" pitchFamily="34" charset="0"/>
            </a:endParaRPr>
          </a:p>
          <a:p>
            <a:pPr algn="just"/>
            <a:r>
              <a:rPr lang="pl-PL" sz="2200" dirty="0" smtClean="0">
                <a:latin typeface="Calibri" panose="020F0502020204030204" pitchFamily="34" charset="0"/>
              </a:rPr>
              <a:t>W </a:t>
            </a:r>
            <a:r>
              <a:rPr lang="pl-PL" sz="2200" dirty="0">
                <a:latin typeface="Calibri" panose="020F0502020204030204" pitchFamily="34" charset="0"/>
              </a:rPr>
              <a:t>Programie Wieloletnim przedstawiono 8 celów operacyjnych, dla których zostały określone wskaźniki i narzędzia do ich mierzenia, w podziale na poszczególne działania kluczowe. </a:t>
            </a:r>
            <a:endParaRPr lang="pl-PL" sz="2200" dirty="0" smtClean="0">
              <a:latin typeface="Calibri" panose="020F0502020204030204" pitchFamily="34" charset="0"/>
            </a:endParaRPr>
          </a:p>
          <a:p>
            <a:pPr algn="just"/>
            <a:r>
              <a:rPr lang="pl-PL" sz="2200" dirty="0" smtClean="0">
                <a:latin typeface="Calibri" panose="020F0502020204030204" pitchFamily="34" charset="0"/>
              </a:rPr>
              <a:t>Należy </a:t>
            </a:r>
            <a:r>
              <a:rPr lang="pl-PL" sz="2200" dirty="0">
                <a:latin typeface="Calibri" panose="020F0502020204030204" pitchFamily="34" charset="0"/>
              </a:rPr>
              <a:t>jednak zauważyć, że </a:t>
            </a:r>
            <a:r>
              <a:rPr lang="pl-PL" sz="2200" b="1" u="sng" dirty="0">
                <a:latin typeface="Calibri" panose="020F0502020204030204" pitchFamily="34" charset="0"/>
              </a:rPr>
              <a:t>nie określono ich zakładanych wartości </a:t>
            </a:r>
            <a:r>
              <a:rPr lang="pl-PL" sz="2200" b="1" u="sng" dirty="0" smtClean="0">
                <a:latin typeface="Calibri" panose="020F0502020204030204" pitchFamily="34" charset="0"/>
              </a:rPr>
              <a:t>docelowych</a:t>
            </a:r>
            <a:r>
              <a:rPr lang="pl-PL" sz="2200" dirty="0" smtClean="0">
                <a:latin typeface="Calibri" panose="020F0502020204030204" pitchFamily="34" charset="0"/>
              </a:rPr>
              <a:t>;</a:t>
            </a:r>
          </a:p>
          <a:p>
            <a:pPr marL="342900" indent="-342900" algn="just">
              <a:buFontTx/>
              <a:buChar char="-"/>
            </a:pPr>
            <a:endParaRPr lang="pl-PL" sz="2200" b="1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52101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251520" y="1772816"/>
            <a:ext cx="8568952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200" b="1" dirty="0">
                <a:latin typeface="Calibri" panose="020F0502020204030204" pitchFamily="34" charset="0"/>
              </a:rPr>
              <a:t>Ocena programu :</a:t>
            </a:r>
            <a:endParaRPr lang="pl-PL" sz="2200" b="1" dirty="0" smtClean="0">
              <a:latin typeface="Calibri" panose="020F0502020204030204" pitchFamily="34" charset="0"/>
            </a:endParaRPr>
          </a:p>
          <a:p>
            <a:pPr algn="ctr"/>
            <a:endParaRPr lang="pl-PL" sz="2200" b="1" dirty="0" smtClean="0">
              <a:latin typeface="Calibri" panose="020F0502020204030204" pitchFamily="34" charset="0"/>
            </a:endParaRPr>
          </a:p>
          <a:p>
            <a:pPr algn="ctr"/>
            <a:r>
              <a:rPr lang="pl-PL" sz="2200" b="1" dirty="0" smtClean="0">
                <a:latin typeface="Calibri" panose="020F0502020204030204" pitchFamily="34" charset="0"/>
              </a:rPr>
              <a:t>Efektywność programu</a:t>
            </a:r>
          </a:p>
          <a:p>
            <a:pPr algn="just"/>
            <a:endParaRPr lang="pl-PL" sz="2200" dirty="0" smtClean="0">
              <a:latin typeface="Calibri" panose="020F0502020204030204" pitchFamily="34" charset="0"/>
            </a:endParaRPr>
          </a:p>
          <a:p>
            <a:pPr algn="just"/>
            <a:r>
              <a:rPr lang="pl-PL" sz="2200" dirty="0">
                <a:latin typeface="Calibri" panose="020F0502020204030204" pitchFamily="34" charset="0"/>
              </a:rPr>
              <a:t>Analiza osiągniętych na obecnym etapie wartości wskaźników potwierdza, że realizowane w ramach Programów Rocznych 2007-2010 działania w dużym stopniu </a:t>
            </a:r>
            <a:r>
              <a:rPr lang="pl-PL" sz="2200" b="1" u="sng" dirty="0">
                <a:latin typeface="Calibri" panose="020F0502020204030204" pitchFamily="34" charset="0"/>
              </a:rPr>
              <a:t>przyczyniają się do osiągnięcia zakładanych w Programie Wieloletnim celów</a:t>
            </a:r>
            <a:r>
              <a:rPr lang="pl-PL" sz="2200" dirty="0">
                <a:latin typeface="Calibri" panose="020F0502020204030204" pitchFamily="34" charset="0"/>
              </a:rPr>
              <a:t>. </a:t>
            </a:r>
            <a:endParaRPr lang="pl-PL" sz="2200" dirty="0" smtClean="0">
              <a:latin typeface="Calibri" panose="020F0502020204030204" pitchFamily="34" charset="0"/>
            </a:endParaRPr>
          </a:p>
          <a:p>
            <a:pPr algn="just"/>
            <a:r>
              <a:rPr lang="pl-PL" sz="2200" dirty="0" smtClean="0">
                <a:latin typeface="Calibri" panose="020F0502020204030204" pitchFamily="34" charset="0"/>
              </a:rPr>
              <a:t>Dodatkowo</a:t>
            </a:r>
            <a:r>
              <a:rPr lang="pl-PL" sz="2200" dirty="0">
                <a:latin typeface="Calibri" panose="020F0502020204030204" pitchFamily="34" charset="0"/>
              </a:rPr>
              <a:t>, analiza poszczególnych Programów Rocznych będących przedmiotem badania potwierdza, że </a:t>
            </a:r>
            <a:r>
              <a:rPr lang="pl-PL" sz="2200" b="1" u="sng" dirty="0">
                <a:latin typeface="Calibri" panose="020F0502020204030204" pitchFamily="34" charset="0"/>
              </a:rPr>
              <a:t>efekty Programu są spójne z jego celami</a:t>
            </a:r>
            <a:r>
              <a:rPr lang="pl-PL" sz="2200" dirty="0">
                <a:latin typeface="Calibri" panose="020F0502020204030204" pitchFamily="34" charset="0"/>
              </a:rPr>
              <a:t>.</a:t>
            </a:r>
            <a:endParaRPr lang="pl-PL" sz="2200" b="1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4893904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251520" y="1772816"/>
            <a:ext cx="85689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000" b="1" dirty="0"/>
              <a:t>Ocena programu :</a:t>
            </a:r>
            <a:endParaRPr lang="pl-PL" sz="2000" b="1" dirty="0" smtClean="0"/>
          </a:p>
          <a:p>
            <a:pPr algn="ctr"/>
            <a:endParaRPr lang="pl-PL" sz="2000" b="1" dirty="0" smtClean="0"/>
          </a:p>
          <a:p>
            <a:pPr algn="ctr"/>
            <a:r>
              <a:rPr lang="pl-PL" sz="2000" b="1" dirty="0" smtClean="0"/>
              <a:t>Efektywność programu – przygotowanie karty projektów</a:t>
            </a:r>
          </a:p>
          <a:p>
            <a:pPr algn="just"/>
            <a:endParaRPr lang="pl-PL" sz="2000" dirty="0" smtClean="0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611560" y="2852936"/>
            <a:ext cx="7992888" cy="3528392"/>
            <a:chOff x="1335" y="6291"/>
            <a:chExt cx="9840" cy="3300"/>
          </a:xfrm>
        </p:grpSpPr>
        <p:pic>
          <p:nvPicPr>
            <p:cNvPr id="8195" name="Wykres 6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60" y="6291"/>
              <a:ext cx="4815" cy="3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196" name="Wykres 21"/>
            <p:cNvPicPr>
              <a:picLocks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5" y="6291"/>
              <a:ext cx="5040" cy="3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="" xmlns:p14="http://schemas.microsoft.com/office/powerpoint/2010/main" val="141552095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251520" y="1772816"/>
            <a:ext cx="85689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000" b="1" dirty="0"/>
              <a:t>Ocena programu :</a:t>
            </a:r>
            <a:endParaRPr lang="pl-PL" sz="2000" b="1" dirty="0" smtClean="0"/>
          </a:p>
          <a:p>
            <a:pPr algn="ctr"/>
            <a:endParaRPr lang="pl-PL" sz="2000" b="1" dirty="0" smtClean="0"/>
          </a:p>
          <a:p>
            <a:pPr algn="ctr"/>
            <a:r>
              <a:rPr lang="pl-PL" sz="2000" b="1" dirty="0" smtClean="0"/>
              <a:t>Efektywność programu – przygotowanie realizacji projektów</a:t>
            </a:r>
          </a:p>
          <a:p>
            <a:pPr algn="just"/>
            <a:endParaRPr lang="pl-PL" sz="2000" dirty="0" smtClean="0"/>
          </a:p>
        </p:txBody>
      </p:sp>
      <p:pic>
        <p:nvPicPr>
          <p:cNvPr id="9218" name="Wykres 1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780928"/>
            <a:ext cx="7560840" cy="3744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24898670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251520" y="1772816"/>
            <a:ext cx="85689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000" b="1" dirty="0"/>
              <a:t>Ocena programu :</a:t>
            </a:r>
            <a:endParaRPr lang="pl-PL" sz="2000" b="1" dirty="0" smtClean="0"/>
          </a:p>
          <a:p>
            <a:pPr algn="ctr"/>
            <a:endParaRPr lang="pl-PL" sz="2000" b="1" dirty="0" smtClean="0"/>
          </a:p>
          <a:p>
            <a:pPr algn="ctr"/>
            <a:r>
              <a:rPr lang="pl-PL" sz="2000" b="1" dirty="0" smtClean="0"/>
              <a:t>Efektywność programu – realizacja projektów</a:t>
            </a:r>
          </a:p>
          <a:p>
            <a:pPr algn="just"/>
            <a:endParaRPr lang="pl-PL" sz="2000" dirty="0" smtClean="0"/>
          </a:p>
        </p:txBody>
      </p:sp>
      <p:pic>
        <p:nvPicPr>
          <p:cNvPr id="10242" name="Wykres 10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780928"/>
            <a:ext cx="7416824" cy="3744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229643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 bwMode="auto">
          <a:xfrm>
            <a:off x="500063" y="1484784"/>
            <a:ext cx="8289925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34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buClr>
                <a:schemeClr val="bg2"/>
              </a:buClr>
              <a:buSzPct val="75000"/>
            </a:pPr>
            <a:r>
              <a:rPr lang="pl-PL" altLang="pl-PL" sz="2400" b="1" dirty="0" smtClean="0">
                <a:latin typeface="Calibri" pitchFamily="34" charset="0"/>
              </a:rPr>
              <a:t>Wymogi KE w zakresie wskaźników</a:t>
            </a:r>
            <a:endParaRPr lang="pl-PL" altLang="pl-PL" sz="2400" b="1" dirty="0">
              <a:latin typeface="Calibri" pitchFamily="34" charset="0"/>
            </a:endParaRPr>
          </a:p>
          <a:p>
            <a:pPr eaLnBrk="1" hangingPunct="1"/>
            <a:endParaRPr lang="pl-PL" altLang="pl-PL" sz="2200" dirty="0">
              <a:latin typeface="Calibri" pitchFamily="34" charset="0"/>
            </a:endParaRPr>
          </a:p>
          <a:p>
            <a:pPr algn="just" eaLnBrk="1" hangingPunct="1"/>
            <a:r>
              <a:rPr lang="pl-PL" altLang="pl-PL" sz="2200" dirty="0" smtClean="0">
                <a:latin typeface="Calibri" pitchFamily="34" charset="0"/>
              </a:rPr>
              <a:t>W ramach każdego programu rocznego należy określić ogólnie dla </a:t>
            </a:r>
            <a:r>
              <a:rPr lang="pl-PL" altLang="pl-PL" sz="2200" dirty="0">
                <a:latin typeface="Calibri" pitchFamily="34" charset="0"/>
              </a:rPr>
              <a:t>całego Funduszu oraz dla każdego projektu </a:t>
            </a:r>
            <a:r>
              <a:rPr lang="pl-PL" altLang="pl-PL" sz="2200" dirty="0" smtClean="0">
                <a:latin typeface="Calibri" pitchFamily="34" charset="0"/>
              </a:rPr>
              <a:t>osobno </a:t>
            </a:r>
            <a:r>
              <a:rPr lang="pl-PL" altLang="pl-PL" sz="2200" b="1" i="1" dirty="0" smtClean="0">
                <a:latin typeface="Calibri" pitchFamily="34" charset="0"/>
              </a:rPr>
              <a:t>Oczekiwane </a:t>
            </a:r>
            <a:r>
              <a:rPr lang="pl-PL" altLang="pl-PL" sz="2200" b="1" i="1" dirty="0">
                <a:latin typeface="Calibri" pitchFamily="34" charset="0"/>
              </a:rPr>
              <a:t>rezultaty i wskaźniki (w ujęciu ilościowym) jakie mają być </a:t>
            </a:r>
            <a:r>
              <a:rPr lang="pl-PL" altLang="pl-PL" sz="2200" b="1" i="1" dirty="0" smtClean="0">
                <a:latin typeface="Calibri" pitchFamily="34" charset="0"/>
              </a:rPr>
              <a:t>stosowane.</a:t>
            </a:r>
          </a:p>
          <a:p>
            <a:pPr algn="just" eaLnBrk="1" hangingPunct="1"/>
            <a:endParaRPr lang="pl-PL" altLang="pl-PL" sz="2200" b="1" i="1" dirty="0">
              <a:latin typeface="Calibri" pitchFamily="34" charset="0"/>
            </a:endParaRPr>
          </a:p>
          <a:p>
            <a:pPr algn="just" eaLnBrk="1" hangingPunct="1"/>
            <a:r>
              <a:rPr lang="pl-PL" altLang="pl-PL" sz="2200" dirty="0" smtClean="0">
                <a:latin typeface="Calibri" pitchFamily="34" charset="0"/>
              </a:rPr>
              <a:t>Z kolei w sprawozdaniu końcowym z realizacji każdego programu rocznego </a:t>
            </a:r>
            <a:r>
              <a:rPr lang="pl-PL" altLang="pl-PL" sz="2200" dirty="0">
                <a:latin typeface="Calibri" pitchFamily="34" charset="0"/>
              </a:rPr>
              <a:t>jest obowiązek opisania </a:t>
            </a:r>
            <a:r>
              <a:rPr lang="pl-PL" altLang="pl-PL" sz="2200" b="1" i="1" dirty="0" smtClean="0">
                <a:latin typeface="Calibri" pitchFamily="34" charset="0"/>
              </a:rPr>
              <a:t>Oceny </a:t>
            </a:r>
            <a:r>
              <a:rPr lang="pl-PL" altLang="pl-PL" sz="2200" b="1" i="1" dirty="0">
                <a:latin typeface="Calibri" pitchFamily="34" charset="0"/>
              </a:rPr>
              <a:t>rzeczywistych wyników w porównaniu do celów i wskaźników określonych w </a:t>
            </a:r>
            <a:r>
              <a:rPr lang="pl-PL" altLang="pl-PL" sz="2200" b="1" i="1" dirty="0" smtClean="0">
                <a:latin typeface="Calibri" pitchFamily="34" charset="0"/>
              </a:rPr>
              <a:t>programie.</a:t>
            </a:r>
            <a:endParaRPr lang="pl-PL" altLang="pl-PL" sz="24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74129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251520" y="1772816"/>
            <a:ext cx="85689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000" b="1" dirty="0"/>
              <a:t>Ocena programu :</a:t>
            </a:r>
            <a:endParaRPr lang="pl-PL" sz="2000" b="1" dirty="0" smtClean="0"/>
          </a:p>
          <a:p>
            <a:pPr algn="ctr"/>
            <a:endParaRPr lang="pl-PL" sz="2000" b="1" dirty="0" smtClean="0"/>
          </a:p>
          <a:p>
            <a:pPr algn="ctr"/>
            <a:r>
              <a:rPr lang="pl-PL" sz="2000" b="1" dirty="0" smtClean="0"/>
              <a:t>Efektywność programu – rozliczanie projektów</a:t>
            </a:r>
          </a:p>
          <a:p>
            <a:pPr algn="just"/>
            <a:endParaRPr lang="pl-PL" sz="2000" dirty="0" smtClean="0"/>
          </a:p>
        </p:txBody>
      </p:sp>
      <p:pic>
        <p:nvPicPr>
          <p:cNvPr id="11266" name="Wykres 1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852937"/>
            <a:ext cx="6768752" cy="3528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59235528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251520" y="1772816"/>
            <a:ext cx="856895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000" b="1" dirty="0"/>
              <a:t>Ocena programu :</a:t>
            </a:r>
            <a:endParaRPr lang="pl-PL" sz="2000" b="1" dirty="0" smtClean="0"/>
          </a:p>
          <a:p>
            <a:pPr algn="ctr"/>
            <a:r>
              <a:rPr lang="pl-PL" sz="2000" b="1" dirty="0" smtClean="0"/>
              <a:t>Efektywność programu – współpraca z ID/IO</a:t>
            </a:r>
          </a:p>
          <a:p>
            <a:pPr algn="just"/>
            <a:endParaRPr lang="pl-PL" sz="2000" dirty="0" smtClean="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187624" y="2492896"/>
            <a:ext cx="6912768" cy="3816424"/>
            <a:chOff x="1380" y="5465"/>
            <a:chExt cx="9523" cy="6246"/>
          </a:xfrm>
        </p:grpSpPr>
        <p:pic>
          <p:nvPicPr>
            <p:cNvPr id="12292" name="Wykres 17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80" y="5465"/>
              <a:ext cx="4740" cy="3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293" name="Wykres 20"/>
            <p:cNvPicPr>
              <a:picLocks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b="-125"/>
            <a:stretch>
              <a:fillRect/>
            </a:stretch>
          </p:blipFill>
          <p:spPr bwMode="auto">
            <a:xfrm>
              <a:off x="6105" y="8726"/>
              <a:ext cx="4798" cy="29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294" name="Wykres 19"/>
            <p:cNvPicPr>
              <a:picLocks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80" y="8726"/>
              <a:ext cx="4740" cy="29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295" name="Wykres 1"/>
            <p:cNvPicPr>
              <a:picLocks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0" y="5465"/>
              <a:ext cx="4783" cy="3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="" xmlns:p14="http://schemas.microsoft.com/office/powerpoint/2010/main" val="1711016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 bwMode="auto">
          <a:xfrm>
            <a:off x="395536" y="1484784"/>
            <a:ext cx="8289925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34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pl-PL" altLang="pl-PL" sz="2400" b="1" dirty="0" smtClean="0">
                <a:latin typeface="Calibri" pitchFamily="34" charset="0"/>
              </a:rPr>
              <a:t>Wskaźniki</a:t>
            </a:r>
            <a:endParaRPr lang="pl-PL" altLang="pl-PL" sz="2400" b="1" dirty="0">
              <a:latin typeface="Calibri" pitchFamily="34" charset="0"/>
            </a:endParaRPr>
          </a:p>
          <a:p>
            <a:pPr algn="just" eaLnBrk="1" hangingPunct="1">
              <a:buClr>
                <a:schemeClr val="bg2"/>
              </a:buClr>
              <a:buSzPct val="75000"/>
              <a:buFont typeface="Wingdings" pitchFamily="2" charset="2"/>
              <a:buChar char="§"/>
            </a:pPr>
            <a:endParaRPr lang="pl-PL" altLang="pl-PL" sz="2200" b="1" dirty="0"/>
          </a:p>
          <a:p>
            <a:pPr marL="190500" lvl="2" indent="0" algn="just">
              <a:buSzPct val="75000"/>
            </a:pPr>
            <a:r>
              <a:rPr lang="pl-PL" altLang="pl-PL" sz="2200" dirty="0">
                <a:latin typeface="Calibri" pitchFamily="34" charset="0"/>
              </a:rPr>
              <a:t>Główną funkcją wskaźników jest zmierzenie, na ile cel główny i cele szczegółowe projektu zostały </a:t>
            </a:r>
            <a:r>
              <a:rPr lang="pl-PL" altLang="pl-PL" sz="2200" dirty="0" smtClean="0">
                <a:latin typeface="Calibri" pitchFamily="34" charset="0"/>
              </a:rPr>
              <a:t> zrealizowane</a:t>
            </a:r>
            <a:r>
              <a:rPr lang="pl-PL" altLang="pl-PL" sz="2200" dirty="0">
                <a:latin typeface="Calibri" pitchFamily="34" charset="0"/>
              </a:rPr>
              <a:t>, tj. kiedy można uznać, że problem został rozwiązany (złagodzony), a projekt zakończył </a:t>
            </a:r>
            <a:r>
              <a:rPr lang="pl-PL" altLang="pl-PL" sz="2200" dirty="0" smtClean="0">
                <a:latin typeface="Calibri" pitchFamily="34" charset="0"/>
              </a:rPr>
              <a:t> się </a:t>
            </a:r>
            <a:r>
              <a:rPr lang="pl-PL" altLang="pl-PL" sz="2200" dirty="0">
                <a:latin typeface="Calibri" pitchFamily="34" charset="0"/>
              </a:rPr>
              <a:t>sukcesem. </a:t>
            </a:r>
            <a:endParaRPr lang="pl-PL" altLang="pl-PL" sz="2200" dirty="0" smtClean="0">
              <a:latin typeface="Calibri" pitchFamily="34" charset="0"/>
            </a:endParaRPr>
          </a:p>
          <a:p>
            <a:pPr marL="190500" lvl="2" indent="0" algn="just">
              <a:buSzPct val="75000"/>
            </a:pPr>
            <a:r>
              <a:rPr lang="pl-PL" altLang="pl-PL" sz="2200" dirty="0" smtClean="0">
                <a:latin typeface="Calibri" pitchFamily="34" charset="0"/>
              </a:rPr>
              <a:t>W </a:t>
            </a:r>
            <a:r>
              <a:rPr lang="pl-PL" altLang="pl-PL" sz="2200" dirty="0">
                <a:latin typeface="Calibri" pitchFamily="34" charset="0"/>
              </a:rPr>
              <a:t>trakcie realizacji projektu wskaźniki powinny umożliwiać mierzenie jego postępu </a:t>
            </a:r>
            <a:r>
              <a:rPr lang="pl-PL" altLang="pl-PL" sz="2200" dirty="0" smtClean="0">
                <a:latin typeface="Calibri" pitchFamily="34" charset="0"/>
              </a:rPr>
              <a:t>względem </a:t>
            </a:r>
            <a:r>
              <a:rPr lang="pl-PL" altLang="pl-PL" sz="2200" dirty="0">
                <a:latin typeface="Calibri" pitchFamily="34" charset="0"/>
              </a:rPr>
              <a:t>celów projektu. </a:t>
            </a:r>
            <a:endParaRPr lang="pl-PL" altLang="pl-PL" b="1" dirty="0"/>
          </a:p>
        </p:txBody>
      </p:sp>
    </p:spTree>
    <p:extLst>
      <p:ext uri="{BB962C8B-B14F-4D97-AF65-F5344CB8AC3E}">
        <p14:creationId xmlns="" xmlns:p14="http://schemas.microsoft.com/office/powerpoint/2010/main" val="1383712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 bwMode="auto">
          <a:xfrm>
            <a:off x="395536" y="1484784"/>
            <a:ext cx="8289925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34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pl-PL" altLang="pl-PL" sz="2400" b="1" dirty="0" smtClean="0">
                <a:latin typeface="Calibri" pitchFamily="34" charset="0"/>
              </a:rPr>
              <a:t>Wskaźniki</a:t>
            </a:r>
            <a:endParaRPr lang="pl-PL" altLang="pl-PL" sz="2400" b="1" dirty="0">
              <a:latin typeface="Calibri" pitchFamily="34" charset="0"/>
            </a:endParaRPr>
          </a:p>
          <a:p>
            <a:pPr algn="just" eaLnBrk="1" hangingPunct="1">
              <a:buClr>
                <a:schemeClr val="bg2"/>
              </a:buClr>
              <a:buSzPct val="75000"/>
              <a:buFont typeface="Wingdings" pitchFamily="2" charset="2"/>
              <a:buChar char="§"/>
            </a:pPr>
            <a:endParaRPr lang="pl-PL" altLang="pl-PL" sz="2200" b="1" dirty="0"/>
          </a:p>
          <a:p>
            <a:pPr marL="190500" lvl="2" indent="0" algn="just">
              <a:buSzPct val="75000"/>
            </a:pPr>
            <a:r>
              <a:rPr lang="pl-PL" altLang="pl-PL" sz="2200" dirty="0">
                <a:latin typeface="Calibri" pitchFamily="34" charset="0"/>
              </a:rPr>
              <a:t>Wybór wskaźników projektu powinien być powiązany z typem realizowanego przedsięwzięcia i </a:t>
            </a:r>
            <a:r>
              <a:rPr lang="pl-PL" altLang="pl-PL" sz="2200" dirty="0" smtClean="0">
                <a:latin typeface="Calibri" pitchFamily="34" charset="0"/>
              </a:rPr>
              <a:t>planowanymi </a:t>
            </a:r>
            <a:r>
              <a:rPr lang="pl-PL" altLang="pl-PL" sz="2200" dirty="0">
                <a:latin typeface="Calibri" pitchFamily="34" charset="0"/>
              </a:rPr>
              <a:t>działaniami, które beneficjent zamierza podjąć w ramach projektu. </a:t>
            </a:r>
            <a:endParaRPr lang="pl-PL" altLang="pl-PL" sz="2200" dirty="0" smtClean="0">
              <a:latin typeface="Calibri" pitchFamily="34" charset="0"/>
            </a:endParaRPr>
          </a:p>
          <a:p>
            <a:pPr marL="190500" lvl="2" indent="0" algn="just">
              <a:buSzPct val="75000"/>
            </a:pPr>
            <a:r>
              <a:rPr lang="pl-PL" altLang="pl-PL" sz="2200" dirty="0" smtClean="0">
                <a:latin typeface="Calibri" pitchFamily="34" charset="0"/>
              </a:rPr>
              <a:t>Do </a:t>
            </a:r>
            <a:r>
              <a:rPr lang="pl-PL" altLang="pl-PL" sz="2200" dirty="0">
                <a:latin typeface="Calibri" pitchFamily="34" charset="0"/>
              </a:rPr>
              <a:t>celów projektu </a:t>
            </a:r>
            <a:r>
              <a:rPr lang="pl-PL" altLang="pl-PL" sz="2200" dirty="0" smtClean="0">
                <a:latin typeface="Calibri" pitchFamily="34" charset="0"/>
              </a:rPr>
              <a:t>(</a:t>
            </a:r>
            <a:r>
              <a:rPr lang="pl-PL" altLang="pl-PL" sz="2200" dirty="0">
                <a:latin typeface="Calibri" pitchFamily="34" charset="0"/>
              </a:rPr>
              <a:t>głównego i szczegółowych) beneficjent powinien dobrać odpowiednie wskaźniki, co umożliwi </a:t>
            </a:r>
            <a:r>
              <a:rPr lang="pl-PL" altLang="pl-PL" sz="2200" dirty="0" smtClean="0">
                <a:latin typeface="Calibri" pitchFamily="34" charset="0"/>
              </a:rPr>
              <a:t>osobie </a:t>
            </a:r>
            <a:r>
              <a:rPr lang="pl-PL" altLang="pl-PL" sz="2200" dirty="0">
                <a:latin typeface="Calibri" pitchFamily="34" charset="0"/>
              </a:rPr>
              <a:t>weryfikującej </a:t>
            </a:r>
            <a:r>
              <a:rPr lang="pl-PL" altLang="pl-PL" sz="2200" dirty="0" smtClean="0">
                <a:latin typeface="Calibri" pitchFamily="34" charset="0"/>
              </a:rPr>
              <a:t>sprawozdanie merytoryczne monitorowanie </a:t>
            </a:r>
            <a:r>
              <a:rPr lang="pl-PL" altLang="pl-PL" sz="2200" dirty="0">
                <a:latin typeface="Calibri" pitchFamily="34" charset="0"/>
              </a:rPr>
              <a:t>realizacji celów/ </a:t>
            </a:r>
            <a:r>
              <a:rPr lang="pl-PL" altLang="pl-PL" sz="2200" dirty="0" smtClean="0">
                <a:latin typeface="Calibri" pitchFamily="34" charset="0"/>
              </a:rPr>
              <a:t>rezultatów projektu.</a:t>
            </a:r>
            <a:endParaRPr lang="pl-PL" altLang="pl-PL" b="1" dirty="0"/>
          </a:p>
        </p:txBody>
      </p:sp>
    </p:spTree>
    <p:extLst>
      <p:ext uri="{BB962C8B-B14F-4D97-AF65-F5344CB8AC3E}">
        <p14:creationId xmlns="" xmlns:p14="http://schemas.microsoft.com/office/powerpoint/2010/main" val="3365688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 bwMode="auto">
          <a:xfrm>
            <a:off x="395536" y="1484784"/>
            <a:ext cx="8289925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5334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pl-PL" altLang="pl-PL" sz="2400" b="1" dirty="0">
                <a:latin typeface="Calibri" pitchFamily="34" charset="0"/>
              </a:rPr>
              <a:t>Wskaźniki produktów i </a:t>
            </a:r>
            <a:r>
              <a:rPr lang="pl-PL" altLang="pl-PL" sz="2400" b="1" dirty="0" smtClean="0">
                <a:latin typeface="Calibri" pitchFamily="34" charset="0"/>
              </a:rPr>
              <a:t>rezultatów</a:t>
            </a:r>
            <a:endParaRPr lang="pl-PL" altLang="pl-PL" sz="2400" b="1" dirty="0">
              <a:latin typeface="Calibri" pitchFamily="34" charset="0"/>
            </a:endParaRPr>
          </a:p>
          <a:p>
            <a:pPr algn="just" eaLnBrk="1" hangingPunct="1">
              <a:buClr>
                <a:schemeClr val="bg2"/>
              </a:buClr>
              <a:buSzPct val="75000"/>
              <a:buFont typeface="Wingdings" pitchFamily="2" charset="2"/>
              <a:buChar char="§"/>
            </a:pPr>
            <a:endParaRPr lang="pl-PL" altLang="pl-PL" sz="2200" b="1" dirty="0"/>
          </a:p>
          <a:p>
            <a:pPr lvl="2" algn="just">
              <a:buSzPct val="75000"/>
              <a:buFont typeface="Wingdings" pitchFamily="2" charset="2"/>
              <a:buChar char="§"/>
            </a:pPr>
            <a:r>
              <a:rPr lang="pl-PL" altLang="pl-PL" sz="2200" b="1" dirty="0">
                <a:latin typeface="Calibri" pitchFamily="34" charset="0"/>
              </a:rPr>
              <a:t>Produkty</a:t>
            </a:r>
            <a:r>
              <a:rPr lang="pl-PL" altLang="pl-PL" sz="2200" dirty="0">
                <a:latin typeface="Calibri" pitchFamily="34" charset="0"/>
              </a:rPr>
              <a:t> to „dobra i usługi” powstałe w toku realizacji projektu</a:t>
            </a:r>
          </a:p>
          <a:p>
            <a:pPr lvl="2" algn="just">
              <a:buSzPct val="75000"/>
              <a:buFont typeface="Wingdings" pitchFamily="2" charset="2"/>
              <a:buChar char="§"/>
            </a:pPr>
            <a:endParaRPr lang="pl-PL" altLang="pl-PL" sz="2200" b="1" dirty="0" smtClean="0">
              <a:latin typeface="Calibri" pitchFamily="34" charset="0"/>
            </a:endParaRPr>
          </a:p>
          <a:p>
            <a:pPr lvl="2" algn="just">
              <a:buSzPct val="75000"/>
              <a:buFont typeface="Wingdings" pitchFamily="2" charset="2"/>
              <a:buChar char="§"/>
            </a:pPr>
            <a:r>
              <a:rPr lang="pl-PL" altLang="pl-PL" sz="2200" b="1" dirty="0" smtClean="0">
                <a:latin typeface="Calibri" pitchFamily="34" charset="0"/>
              </a:rPr>
              <a:t>Rezultaty</a:t>
            </a:r>
            <a:r>
              <a:rPr lang="pl-PL" altLang="pl-PL" sz="2200" dirty="0" smtClean="0">
                <a:latin typeface="Calibri" pitchFamily="34" charset="0"/>
              </a:rPr>
              <a:t> </a:t>
            </a:r>
            <a:r>
              <a:rPr lang="pl-PL" altLang="pl-PL" sz="2200" dirty="0">
                <a:latin typeface="Calibri" pitchFamily="34" charset="0"/>
              </a:rPr>
              <a:t>to efekty działań podjętych w ramach projektu, które są odczuwalne po ich zakończeniu. </a:t>
            </a:r>
            <a:r>
              <a:rPr lang="pl-PL" altLang="pl-PL" sz="2200" dirty="0" smtClean="0">
                <a:latin typeface="Calibri" pitchFamily="34" charset="0"/>
              </a:rPr>
              <a:t>Opisują </a:t>
            </a:r>
            <a:r>
              <a:rPr lang="pl-PL" altLang="pl-PL" sz="2200" dirty="0">
                <a:latin typeface="Calibri" pitchFamily="34" charset="0"/>
              </a:rPr>
              <a:t>zmiany jakie zajdą w wyniku wdrożenia projektu - związane są z korzyściami jakie osiągną uczestnicy projektu po zakończeniu </a:t>
            </a:r>
            <a:r>
              <a:rPr lang="pl-PL" altLang="pl-PL" sz="2200" dirty="0" smtClean="0">
                <a:latin typeface="Calibri" pitchFamily="34" charset="0"/>
              </a:rPr>
              <a:t>uczestnictwa</a:t>
            </a:r>
            <a:endParaRPr lang="pl-PL" altLang="pl-PL" b="1" dirty="0"/>
          </a:p>
        </p:txBody>
      </p:sp>
    </p:spTree>
    <p:extLst>
      <p:ext uri="{BB962C8B-B14F-4D97-AF65-F5344CB8AC3E}">
        <p14:creationId xmlns="" xmlns:p14="http://schemas.microsoft.com/office/powerpoint/2010/main" val="1592682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ZPBW_prezentacja">
  <a:themeElements>
    <a:clrScheme name="szabl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zabl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zabl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zabl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zabl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zabl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zabl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zabl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zabl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zabl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zabl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zabl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zabl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zabl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rojekt niestandardowy">
  <a:themeElements>
    <a:clrScheme name="Projekt niestandardow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ojekt niestandardow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kt niestandardow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niestandardow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niestandardow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niestandardow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niestandardow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niestandardow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niestandardow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ZPBW_prezentacja</Template>
  <TotalTime>644</TotalTime>
  <Words>2832</Words>
  <Application>Microsoft Office PowerPoint</Application>
  <PresentationFormat>Pokaz na ekranie (4:3)</PresentationFormat>
  <Paragraphs>351</Paragraphs>
  <Slides>61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2</vt:i4>
      </vt:variant>
      <vt:variant>
        <vt:lpstr>Tytuły slajdów</vt:lpstr>
      </vt:variant>
      <vt:variant>
        <vt:i4>61</vt:i4>
      </vt:variant>
    </vt:vector>
  </HeadingPairs>
  <TitlesOfParts>
    <vt:vector size="63" baseType="lpstr">
      <vt:lpstr>ZPBW_prezentacja</vt:lpstr>
      <vt:lpstr>Projekt niestandardowy</vt:lpstr>
      <vt:lpstr>Slajd 1</vt:lpstr>
      <vt:lpstr>Slajd 2</vt:lpstr>
      <vt:lpstr>Slajd 3</vt:lpstr>
      <vt:lpstr>Slajd 4</vt:lpstr>
      <vt:lpstr>Slajd 5</vt:lpstr>
      <vt:lpstr>Slajd 6</vt:lpstr>
      <vt:lpstr>Slajd 7</vt:lpstr>
      <vt:lpstr>Slajd 8</vt:lpstr>
      <vt:lpstr>Slajd 9</vt:lpstr>
      <vt:lpstr>Slajd 10</vt:lpstr>
      <vt:lpstr>Slajd 11</vt:lpstr>
      <vt:lpstr>Slajd 12</vt:lpstr>
      <vt:lpstr>Slajd 13</vt:lpstr>
      <vt:lpstr>Slajd 14</vt:lpstr>
      <vt:lpstr>Slajd 15</vt:lpstr>
      <vt:lpstr>Slajd 16</vt:lpstr>
      <vt:lpstr>Slajd 17</vt:lpstr>
      <vt:lpstr>Slajd 18</vt:lpstr>
      <vt:lpstr>Slajd 19</vt:lpstr>
      <vt:lpstr>Slajd 20</vt:lpstr>
      <vt:lpstr>Slajd 21</vt:lpstr>
      <vt:lpstr>Slajd 22</vt:lpstr>
      <vt:lpstr>Slajd 23</vt:lpstr>
      <vt:lpstr>Slajd 24</vt:lpstr>
      <vt:lpstr>Slajd 25</vt:lpstr>
      <vt:lpstr>Slajd 26</vt:lpstr>
      <vt:lpstr>Slajd 27</vt:lpstr>
      <vt:lpstr>Slajd 28</vt:lpstr>
      <vt:lpstr>Slajd 29</vt:lpstr>
      <vt:lpstr>Slajd 30</vt:lpstr>
      <vt:lpstr>Slajd 31</vt:lpstr>
      <vt:lpstr>Slajd 32</vt:lpstr>
      <vt:lpstr>Slajd 33</vt:lpstr>
      <vt:lpstr>Slajd 34</vt:lpstr>
      <vt:lpstr>Slajd 35</vt:lpstr>
      <vt:lpstr>Slajd 36</vt:lpstr>
      <vt:lpstr>Slajd 37</vt:lpstr>
      <vt:lpstr>Slajd 38</vt:lpstr>
      <vt:lpstr>Slajd 39</vt:lpstr>
      <vt:lpstr>Slajd 40</vt:lpstr>
      <vt:lpstr>Slajd 41</vt:lpstr>
      <vt:lpstr>Slajd 42</vt:lpstr>
      <vt:lpstr>Slajd 43</vt:lpstr>
      <vt:lpstr>Slajd 44</vt:lpstr>
      <vt:lpstr>Slajd 45</vt:lpstr>
      <vt:lpstr>Slajd 46</vt:lpstr>
      <vt:lpstr>Slajd 47</vt:lpstr>
      <vt:lpstr>Slajd 48</vt:lpstr>
      <vt:lpstr>Slajd 49</vt:lpstr>
      <vt:lpstr>Slajd 50</vt:lpstr>
      <vt:lpstr>Slajd 51</vt:lpstr>
      <vt:lpstr>Slajd 52</vt:lpstr>
      <vt:lpstr>Slajd 53</vt:lpstr>
      <vt:lpstr>Slajd 54</vt:lpstr>
      <vt:lpstr>Slajd 55</vt:lpstr>
      <vt:lpstr>Slajd 56</vt:lpstr>
      <vt:lpstr>Slajd 57</vt:lpstr>
      <vt:lpstr>Slajd 58</vt:lpstr>
      <vt:lpstr>Slajd 59</vt:lpstr>
      <vt:lpstr>Slajd 60</vt:lpstr>
      <vt:lpstr>Slajd 61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Emilia</dc:creator>
  <cp:lastModifiedBy>kchrzanowska</cp:lastModifiedBy>
  <cp:revision>40</cp:revision>
  <cp:lastPrinted>2006-06-24T10:03:48Z</cp:lastPrinted>
  <dcterms:created xsi:type="dcterms:W3CDTF">2012-08-27T11:09:29Z</dcterms:created>
  <dcterms:modified xsi:type="dcterms:W3CDTF">2013-10-18T12:33:02Z</dcterms:modified>
</cp:coreProperties>
</file>