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76" r:id="rId3"/>
    <p:sldId id="277" r:id="rId4"/>
    <p:sldId id="278" r:id="rId5"/>
    <p:sldId id="279" r:id="rId6"/>
    <p:sldId id="259" r:id="rId7"/>
    <p:sldId id="260" r:id="rId8"/>
    <p:sldId id="261" r:id="rId9"/>
    <p:sldId id="262" r:id="rId10"/>
    <p:sldId id="284" r:id="rId11"/>
    <p:sldId id="291" r:id="rId12"/>
    <p:sldId id="263" r:id="rId13"/>
    <p:sldId id="264" r:id="rId14"/>
    <p:sldId id="285" r:id="rId15"/>
    <p:sldId id="292" r:id="rId16"/>
    <p:sldId id="265" r:id="rId17"/>
    <p:sldId id="266" r:id="rId18"/>
    <p:sldId id="286" r:id="rId19"/>
    <p:sldId id="293" r:id="rId20"/>
    <p:sldId id="267" r:id="rId21"/>
    <p:sldId id="268" r:id="rId22"/>
    <p:sldId id="287" r:id="rId23"/>
    <p:sldId id="294" r:id="rId24"/>
    <p:sldId id="269" r:id="rId25"/>
    <p:sldId id="270" r:id="rId26"/>
    <p:sldId id="288" r:id="rId27"/>
    <p:sldId id="295" r:id="rId28"/>
    <p:sldId id="271" r:id="rId29"/>
    <p:sldId id="272" r:id="rId30"/>
    <p:sldId id="289" r:id="rId31"/>
    <p:sldId id="296" r:id="rId32"/>
    <p:sldId id="273" r:id="rId33"/>
    <p:sldId id="274" r:id="rId34"/>
    <p:sldId id="290" r:id="rId35"/>
    <p:sldId id="297" r:id="rId36"/>
    <p:sldId id="275" r:id="rId37"/>
    <p:sldId id="280" r:id="rId38"/>
    <p:sldId id="281" r:id="rId39"/>
    <p:sldId id="282" r:id="rId40"/>
    <p:sldId id="283" r:id="rId41"/>
    <p:sldId id="258" r:id="rId42"/>
    <p:sldId id="298" r:id="rId4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szczewska-Skąpska Marta (KZGW)" userId="009164fa-71b3-4171-8321-cdb95fd92015" providerId="ADAL" clId="{3572160F-C15D-4CAC-A409-5913C2717E51}"/>
    <pc:docChg chg="undo custSel modSld">
      <pc:chgData name="Barszczewska-Skąpska Marta (KZGW)" userId="009164fa-71b3-4171-8321-cdb95fd92015" providerId="ADAL" clId="{3572160F-C15D-4CAC-A409-5913C2717E51}" dt="2026-10-05T15:54:24.227" v="19" actId="20577"/>
      <pc:docMkLst>
        <pc:docMk/>
      </pc:docMkLst>
      <pc:sldChg chg="modSp mod">
        <pc:chgData name="Barszczewska-Skąpska Marta (KZGW)" userId="009164fa-71b3-4171-8321-cdb95fd92015" providerId="ADAL" clId="{3572160F-C15D-4CAC-A409-5913C2717E51}" dt="2026-10-05T15:54:24.227" v="19" actId="20577"/>
        <pc:sldMkLst>
          <pc:docMk/>
          <pc:sldMk cId="0" sldId="256"/>
        </pc:sldMkLst>
        <pc:spChg chg="mod">
          <ac:chgData name="Barszczewska-Skąpska Marta (KZGW)" userId="009164fa-71b3-4171-8321-cdb95fd92015" providerId="ADAL" clId="{3572160F-C15D-4CAC-A409-5913C2717E51}" dt="2026-10-05T15:54:24.227" v="19" actId="20577"/>
          <ac:spMkLst>
            <pc:docMk/>
            <pc:sldMk cId="0" sldId="256"/>
            <ac:spMk id="13" creationId="{00000000-0000-0000-0000-000000000000}"/>
          </ac:spMkLst>
        </pc:spChg>
      </pc:sldChg>
      <pc:sldChg chg="addSp delSp modSp mod">
        <pc:chgData name="Barszczewska-Skąpska Marta (KZGW)" userId="009164fa-71b3-4171-8321-cdb95fd92015" providerId="ADAL" clId="{3572160F-C15D-4CAC-A409-5913C2717E51}" dt="2026-10-05T15:54:14.347" v="18" actId="20577"/>
        <pc:sldMkLst>
          <pc:docMk/>
          <pc:sldMk cId="3633388214" sldId="298"/>
        </pc:sldMkLst>
        <pc:spChg chg="add del mod">
          <ac:chgData name="Barszczewska-Skąpska Marta (KZGW)" userId="009164fa-71b3-4171-8321-cdb95fd92015" providerId="ADAL" clId="{3572160F-C15D-4CAC-A409-5913C2717E51}" dt="2026-10-05T15:54:14.347" v="18" actId="20577"/>
          <ac:spMkLst>
            <pc:docMk/>
            <pc:sldMk cId="3633388214" sldId="298"/>
            <ac:spMk id="17" creationId="{BAAF2774-1E8B-1E61-EB15-B67DDE46F02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906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Zakres spotkania zgodnie z doprecyzowaniem Zamawiającej: 10 obszarów programowych w układzie 7 PRRP oraz 3 zlewnie ujęte w Studium Nysy Kłodzkiej. Studium obejmuje Nysę Kłodzką, Białą Głuchołaską i Ścinawkę; miało dedykowane konsultacje. Biała i Iłownica są w tym zestawieniu jednym obszarem programowym. Koszty prezentowane dalej dotyczą wyłącznie pozycji PPI przypisanych do siedmiu omawianych PRRP.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10 = 7 + 3 odnosi się do zakresów programowych, a nie do liczby niezależnych opracowań ani rozłącznych hydrograficznie powierzchni. Siedem PRRP: Biała i Iłownica, Olza, Opawa, Osobłoga, Bóbr, Bystrzyca, Kaczawa. Trzy zakresy w Studium: Nysa Kłodzka, Biała Głuchołaska, Ścinawka. Powód odrębnego traktowania w prezentacji: Studium miało dedykowane konsultacje społeczne. Komponenty Ścinawki i Białej Głuchołaskiej wskazano w prezentacji źródłowej, slajd 5; szerszy zakres Studium nie ogranicza się wyłącznie do tych trzech nazw.</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Prezentacja- PRRP_październik 2026.pptx.</a:t>
            </a:r>
          </a:p>
          <a:p>
            <a:r>
              <a:t>Treść przeniesiona do szablonu prezentacji PRRP_Krapkowice_06-10-2026_profesjonalna(1).pptx.</a:t>
            </a:r>
          </a:p>
          <a:p>
            <a:endParaRPr/>
          </a:p>
          <a:p>
            <a:endParaRPr/>
          </a:p>
          <a:p>
            <a:r>
              <a:t>SLAJD ŹRÓDŁOWY 3:</a:t>
            </a:r>
          </a:p>
          <a:p>
            <a:endParaRPr/>
          </a:p>
          <a:p>
            <a:r>
              <a:t>Programy Redukcji Ryzyka Powodziowego</a:t>
            </a:r>
          </a:p>
          <a:p>
            <a:endParaRPr/>
          </a:p>
          <a:p>
            <a:r>
              <a:t>Programy Redukcji Ryzyka Powodziowego (PRRP) to kompleksowe działania mające na celu zmniejszenie negatywnych skutków powodzi poprzez analizę zagrożeń, rozwój infrastruktury retencyjnej (np. zbiorników suchych), modernizację infrastruktury hydrotechnicznej i ochronę obszarów najbardziej narażonych.</a:t>
            </a:r>
          </a:p>
          <a:p>
            <a:endParaRPr/>
          </a:p>
          <a:p>
            <a:r>
              <a:t>Cele i założenia PRRP:</a:t>
            </a:r>
          </a:p>
          <a:p>
            <a:r>
              <a:t>Zwiększenie bezpieczeństwa: opracowywanie i wdrażanie rozwiązań, które zmniejszają ryzyko utraty życia i zdrowia ludzi. </a:t>
            </a:r>
          </a:p>
          <a:p>
            <a:r>
              <a:t>Ochrona mienia: Zabezpieczenie domów, gospodarstw i infrastruktury przed zalaniem i zniszczeniem. </a:t>
            </a:r>
          </a:p>
          <a:p>
            <a:r>
              <a:t>Wzrost świadomości społecznej: Działania edukacyjne i informacyjne, które zwiększają wiedzę społeczeństwa na temat zagrożeń powodziowych. </a:t>
            </a:r>
          </a:p>
          <a:p>
            <a:r>
              <a:t>Rozwój infrastruktury: Tworzenie i modernizacja zbiorników retencyjnych, polderów, a także umocnień brzegu rzek, które zatrzymują lub spowalniają przepływ wody. </a:t>
            </a:r>
          </a:p>
          <a:p>
            <a:r>
              <a:t>Poprawa zarządzania kryzysowego: Dostarczanie szczegółowych narzędzi i danych (np. map zagrożenia i ryzyka powodziowego) dla władz lokalnych do efektywnego zarządzania kryzysowego. </a:t>
            </a:r>
          </a:p>
          <a:p>
            <a:r>
              <a:t>Ochrona środowiska: Działania mające na celu ochronę środowiska przed negatywnymi skutkami powodzi.</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Prezentacja- PRRP_październik 2026.pptx.</a:t>
            </a:r>
          </a:p>
          <a:p>
            <a:r>
              <a:t>Treść przeniesiona do szablonu prezentacji PRRP_Krapkowice_06-10-2026_profesjonalna(1).pptx.</a:t>
            </a:r>
          </a:p>
          <a:p>
            <a:r>
              <a:t>Slajd 7 źródła podzielono na dwa slajdy: mapę i konsultacje oraz zakres dokumentów. Datę publikacji i czas przeszły przeniesiono bez zmian z materiału na spotkanie 6 października 2026 r.; nie weryfikowano wykonania publikacji.</a:t>
            </a:r>
          </a:p>
          <a:p>
            <a:endParaRPr/>
          </a:p>
          <a:p>
            <a:r>
              <a:t>SLAJD ŹRÓDŁOWY 7:</a:t>
            </a:r>
          </a:p>
          <a:p>
            <a:endParaRPr/>
          </a:p>
          <a:p>
            <a:r>
              <a:t>Programy Redukcji Ryzyka Powodziowego</a:t>
            </a:r>
          </a:p>
          <a:p>
            <a:endParaRPr/>
          </a:p>
          <a:p>
            <a:r>
              <a:t>W terminie od maja do października 2025 roku na stronach RZGW Gliwice i RZGW Wrocław publikowane były Propozycje Programów Redukcji Ryzyka. Programy poddane były konsultacjom społecznym i na ich podstawie wypracowano ostateczne wersje. </a:t>
            </a:r>
          </a:p>
          <a:p>
            <a:endParaRPr/>
          </a:p>
          <a:p>
            <a:r>
              <a:t>Programy opublikowano 5 października 2026 roku. </a:t>
            </a:r>
          </a:p>
          <a:p>
            <a:endParaRPr/>
          </a:p>
          <a:p>
            <a:r>
              <a:t>W programach zawarto:</a:t>
            </a:r>
          </a:p>
          <a:p>
            <a:r>
              <a:t>charakterystykę zlewni,</a:t>
            </a:r>
          </a:p>
          <a:p>
            <a:r>
              <a:t>powodzie historyczne,</a:t>
            </a:r>
          </a:p>
          <a:p>
            <a:r>
              <a:t>przyczyny i przebieg powodzi we wrześniu 2024 r.,</a:t>
            </a:r>
          </a:p>
          <a:p>
            <a:r>
              <a:t>inwentaryzację z powodzi 2024,</a:t>
            </a:r>
          </a:p>
          <a:p>
            <a:r>
              <a:t>działania strukturalne i planowane inwestycje,</a:t>
            </a:r>
          </a:p>
          <a:p>
            <a:r>
              <a:t>dodatkowe działania niestrukturalne,</a:t>
            </a:r>
          </a:p>
          <a:p>
            <a:r>
              <a:t>ocenę skuteczności planowanych rozwiązań przeciwpowodziowych z wykorzystaniem modelowania hydrologicznego i hydraulicznego,</a:t>
            </a:r>
          </a:p>
          <a:p>
            <a:r>
              <a:t>rekomendacje w zakresie dalszych działań</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Prezentacja- PRRP_październik 2026.pptx.</a:t>
            </a:r>
          </a:p>
          <a:p>
            <a:r>
              <a:t>Treść przeniesiona do szablonu prezentacji PRRP_Krapkowice_06-10-2026_profesjonalna(1).pptx.</a:t>
            </a:r>
          </a:p>
          <a:p>
            <a:r>
              <a:t>Osiem elementów zakresu zachowano w kolejności zgodnej ze slajdem źródłowym.</a:t>
            </a:r>
          </a:p>
          <a:p>
            <a:endParaRPr/>
          </a:p>
          <a:p>
            <a:r>
              <a:t>SLAJD ŹRÓDŁOWY 7:</a:t>
            </a:r>
          </a:p>
          <a:p>
            <a:endParaRPr/>
          </a:p>
          <a:p>
            <a:r>
              <a:t>Programy Redukcji Ryzyka Powodziowego</a:t>
            </a:r>
          </a:p>
          <a:p>
            <a:endParaRPr/>
          </a:p>
          <a:p>
            <a:r>
              <a:t>W terminie od maja do października 2025 roku na stronach RZGW Gliwice i RZGW Wrocław publikowane były Propozycje Programów Redukcji Ryzyka. Programy poddane były konsultacjom społecznym i na ich podstawie wypracowano ostateczne wersje. </a:t>
            </a:r>
          </a:p>
          <a:p>
            <a:endParaRPr/>
          </a:p>
          <a:p>
            <a:r>
              <a:t>Programy opublikowano 5 października 2026 roku. </a:t>
            </a:r>
          </a:p>
          <a:p>
            <a:endParaRPr/>
          </a:p>
          <a:p>
            <a:r>
              <a:t>W programach zawarto:</a:t>
            </a:r>
          </a:p>
          <a:p>
            <a:r>
              <a:t>charakterystykę zlewni,</a:t>
            </a:r>
          </a:p>
          <a:p>
            <a:r>
              <a:t>powodzie historyczne,</a:t>
            </a:r>
          </a:p>
          <a:p>
            <a:r>
              <a:t>przyczyny i przebieg powodzi we wrześniu 2024 r.,</a:t>
            </a:r>
          </a:p>
          <a:p>
            <a:r>
              <a:t>inwentaryzację z powodzi 2024,</a:t>
            </a:r>
          </a:p>
          <a:p>
            <a:r>
              <a:t>działania strukturalne i planowane inwestycje,</a:t>
            </a:r>
          </a:p>
          <a:p>
            <a:r>
              <a:t>dodatkowe działania niestrukturalne,</a:t>
            </a:r>
          </a:p>
          <a:p>
            <a:r>
              <a:t>ocenę skuteczności planowanych rozwiązań przeciwpowodziowych z wykorzystaniem modelowania hydrologicznego i hydraulicznego,</a:t>
            </a:r>
          </a:p>
          <a:p>
            <a:r>
              <a:t>rekomendacje w zakresie dalszych działań</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 wystąpieniu warto jasno powiedzieć, że liczby są porównaniem wariantów dla zdarzenia referencyjnego. Używamy ich do wyboru kierunku dalszych prac, nie jako gotowej gwarancji poziomu ochrony.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Tabela służy do szybkiego ustawienia portfela. Nie jest rankingiem inwestycji, lecz wskazaniem dominującej logiki każdego programu i kolejnego kroku.</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Najważniejsza zmiana po konsultacjach to wariant „Uchwała”: trzy poldery na Jasienicy, Iłownicy i Wapienicy. Efekt w Czechowicach-Dziedzicach i Goczałkowicach jest praktycznie porównywalny z wariantem zbiornika Międzyrzecze.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 debacie warto skupić się na zgodzie na uruchomienie prac koncepcyjnych dla wariantu „Uchwała” i na tym, jakie dane są potrzebne do porównania go ze zbiornikiem Międzyrzecze.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atki źródłowe"/>
          <p:cNvSpPr>
            <a:spLocks noGrp="1"/>
          </p:cNvSpPr>
          <p:nvPr>
            <p:ph type="body" idx="1"/>
          </p:nvPr>
        </p:nvSpPr>
        <p:spPr/>
        <p:txBody>
          <a:bodyPr/>
          <a:lstStyle/>
          <a:p>
            <a:r>
              <a:t>PPI 2026, przekazany arkusz „02. Program Planowanych Inwestycji_2026_kolumny robocze.xlsx”.</a:t>
            </a:r>
          </a:p>
          <a:p>
            <a:r>
              <a:t>Biała i Iłownica: 15 unikalnych pozycji, koszt 573.911 mln zł. Jednostka w kolumnie J: tys. PLN; w prezentacji podzielono przez 1000. Koszty według nagłówka J: stan 31.12.2025. Dane przygotowania nie są niezależną aktualizacją na dzień spotkania.</a:t>
            </a:r>
          </a:p>
          <a:p>
            <a:r>
              <a:t>Podstawa przypisania: tekst w kolumnie T. Wiersze źródłowe: 187 (ID 65), 341 (ID 75), 359 (ID 532), 360 (ID 533), 361 (ID 534), 362 (ID 535), 363 (ID 536), 364 (ID 537), 366 (ID 540), 368 (ID 543), 372 (ID 548), 455 (ID 2175), 456 (ID 2176), 457 (ID 2177), 874 (ID 2180).</a:t>
            </a:r>
          </a:p>
          <a:p>
            <a:r>
              <a:t>Źródła finansowania D są planem, nie przyznaną kwotą. N to odrębny szacowany czas całego zadania bez zabezpieczonego źródła; nie należy go dodawać do 2026 r. ani do lat robót.</a:t>
            </a:r>
          </a:p>
          <a:p>
            <a:r>
              <a:t>334 mln zł dotyczy Międzyrzecza — nie trzech polderów „Uchwała”. PPI zawiera 15 pozycji; prezentacja źródłowa wskazywała 16.</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PPI 2026, arkusz PPI_, kolumny L, M, N, AA–AC i AM.</a:t>
            </a:r>
          </a:p>
          <a:p>
            <a:r>
              <a:t>Biała i Iłownica. Daty kalendarzowe i względne terminy są rozdzielone. Długość kolorowego odcinka na osi względnej odpowiada liczbie lat robót, szary odcinek – okresowi po warunku do ich startu. t0 jest odrębne dla każdego zadania. Oś nie wskazuje aktualnego postępu ani wspólnego roku uzyskania zgody.</a:t>
            </a:r>
          </a:p>
          <a:p>
            <a:r>
              <a:t>Dla zadań bez zabezpieczonego finansowania PPI wskazuje czas N: 2–6 lat.</a:t>
            </a:r>
          </a:p>
          <a:p>
            <a:r>
              <a:t>Dokumentacja i decyzje: Przed uruchomieniem robót potwierdzić ważność decyzji oraz zakres pozostający do wykonania.</a:t>
            </a:r>
          </a:p>
          <a:p>
            <a:r>
              <a:t>Wariant po konsultacjach: Harmonogram trzech polderów „Uchwała” ustalić po opracowaniu koncepcji; nie przenosić terminu Międzyrzecza.</a:t>
            </a:r>
          </a:p>
          <a:p>
            <a:r>
              <a:t>Wpis wymagający weryfikacji: Biała [548]: w PPI lata 2025–2026, a jednocześnie brak dokumentacji. Nie oznaczono zadania jako realizowanego.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Olza jest programem, w którym wynik modelowy jest mocny, ale zależy od wdrożenia retencji także po stronie czeskiej. To powinno prowadzić do decyzji o ścieżce bilateralnej, a nie do deklaracji jednostronnego efektu.</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debaty należy postawić pytanie o instytucjonalny model współpracy z Czechami. Bez wspólnego programu i wskaźników nie można przyjąć modelowego efektu W2 jako efektu możliwego do uzyskania przez PGW WP samodzielnie.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atki źródłowe"/>
          <p:cNvSpPr>
            <a:spLocks noGrp="1"/>
          </p:cNvSpPr>
          <p:nvPr>
            <p:ph type="body" idx="1"/>
          </p:nvPr>
        </p:nvSpPr>
        <p:spPr/>
        <p:txBody>
          <a:bodyPr/>
          <a:lstStyle/>
          <a:p>
            <a:r>
              <a:t>PPI 2026, przekazany arkusz „02. Program Planowanych Inwestycji_2026_kolumny robocze.xlsx”.</a:t>
            </a:r>
          </a:p>
          <a:p>
            <a:r>
              <a:t>Olza: 7 unikalnych pozycji, koszt 84.69636 mln zł. Jednostka w kolumnie J: tys. PLN; w prezentacji podzielono przez 1000. Koszty według nagłówka J: stan 31.12.2025. Dane przygotowania nie są niezależną aktualizacją na dzień spotkania.</a:t>
            </a:r>
          </a:p>
          <a:p>
            <a:r>
              <a:t>Podstawa przypisania: tekst w kolumnie T. Wiersze źródłowe: 353 (ID 513), 396 (ID 1405), 400 (ID 1410), 401 (ID 1411), 411 (ID 1423), 422 (ID 2118), 423 (ID 2146).</a:t>
            </a:r>
          </a:p>
          <a:p>
            <a:r>
              <a:t>Źródła finansowania D są planem, nie przyznaną kwotą. N to odrębny szacowany czas całego zadania bez zabezpieczonego źródła; nie należy go dodawać do 2026 r. ani do lat robót.</a:t>
            </a:r>
          </a:p>
          <a:p>
            <a:r>
              <a:t>84,696 mln zł obejmuje siedem zadań PPI, nie cały potencjalny program retencji obszarowej po obu stronach granicy.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PPI 2026, arkusz PPI_, kolumny L, M, N, AA–AC i AM.</a:t>
            </a:r>
          </a:p>
          <a:p>
            <a:r>
              <a:t>Olza. Daty kalendarzowe i względne terminy są rozdzielone. Długość kolorowego odcinka na osi względnej odpowiada liczbie lat robót, szary odcinek – okresowi po warunku do ich startu. t0 jest odrębne dla każdego zadania. Oś nie wskazuje aktualnego postępu ani wspólnego roku uzyskania zgody.</a:t>
            </a:r>
          </a:p>
          <a:p>
            <a:r>
              <a:t>Dla zadań bez zabezpieczonego finansowania PPI wskazuje czas N: 3–9 lat.</a:t>
            </a:r>
          </a:p>
          <a:p>
            <a:r>
              <a:t>Przed t₀: Opracować projekty i pozyskać wymagane decyzje. PPI nie przypisuje temu etapowi konkretnych lat.</a:t>
            </a:r>
          </a:p>
          <a:p>
            <a:r>
              <a:t>Brak dat kalendarzowych: Wszystkie 7 pozycji ma terminy zależne od uzyskania PNRI/PnB. Każde zadanie ma własne t₀.</a:t>
            </a:r>
          </a:p>
          <a:p>
            <a:r>
              <a:t>Ścieżka transgraniczna: Dla retencji PL–CZ potrzebne są lokalizacje, podział odpowiedzialności, koszty i wspólny harmonogram.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 Opawie nie należy budować narracji o krajowej inwestycji czynnej. Model pokazuje przede wszystkim korzyść z czeskiego zbiornika. Po naszej stronie priorytetem jest ochrona bierna, utrzymanie i uzgodnienia bilateralne.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Decyzja do uzgodnienia dotyczy przede wszystkim właściciela i harmonogramu współpracy bilateralnej oraz listy priorytetowych odcinków ochrony biernej po stronie polskiej.</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atki źródłowe"/>
          <p:cNvSpPr>
            <a:spLocks noGrp="1"/>
          </p:cNvSpPr>
          <p:nvPr>
            <p:ph type="body" idx="1"/>
          </p:nvPr>
        </p:nvSpPr>
        <p:spPr/>
        <p:txBody>
          <a:bodyPr/>
          <a:lstStyle/>
          <a:p>
            <a:r>
              <a:t>PPI 2026, przekazany arkusz „02. Program Planowanych Inwestycji_2026_kolumny robocze.xlsx”.</a:t>
            </a:r>
          </a:p>
          <a:p>
            <a:r>
              <a:t>Opawa: 10 unikalnych pozycji, koszt 135.35975 mln zł. Jednostka w kolumnie J: tys. PLN; w prezentacji podzielono przez 1000. Koszty według nagłówka J: stan 31.12.2025. Dane przygotowania nie są niezależną aktualizacją na dzień spotkania.</a:t>
            </a:r>
          </a:p>
          <a:p>
            <a:r>
              <a:t>Podstawa przypisania: tekst w kolumnie T. Wiersze źródłowe: 356 (ID 529), 357 (ID 530), 426 (ID 2149), 427 (ID 2150), 428 (ID 2151), 429 (ID 2152), 430 (ID 2153), 431 (ID 2154), 441 (ID 2164), 449 (ID 2170).</a:t>
            </a:r>
          </a:p>
          <a:p>
            <a:r>
              <a:t>Źródła finansowania D są planem, nie przyznaną kwotą. N to odrębny szacowany czas całego zadania bez zabezpieczonego źródła; nie należy go dodawać do 2026 r. ani do lat robót.</a:t>
            </a:r>
          </a:p>
          <a:p>
            <a:r>
              <a:t>53 mln zł z informacji o FSUE nie dodano do 135,360 mln zł PPI. Przed zestawieniem finansowania należy uzgodnić zakresy zadań.</a:t>
            </a:r>
          </a:p>
          <a:p>
            <a:r>
              <a:t>FSUE: sprawozdanie Zespołu ds. Odbudowy po Powodzi, sierpień 2026, s. 8; okres sprawozdawczy do 30.04.2026. Nie dodawać 53 mln do sumy PPI bez uzgodnienia identyfikatorów i zakresów.</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PPI 2026, arkusz PPI_, kolumny L, M, N, AA–AC i AM.</a:t>
            </a:r>
          </a:p>
          <a:p>
            <a:r>
              <a:t>Opawa. Daty kalendarzowe i względne terminy są rozdzielone. Długość kolorowego odcinka na osi względnej odpowiada liczbie lat robót, szary odcinek – okresowi po warunku do ich startu. t0 jest odrębne dla każdego zadania. Oś nie wskazuje aktualnego postępu ani wspólnego roku uzyskania zgody.</a:t>
            </a:r>
          </a:p>
          <a:p>
            <a:r>
              <a:t>Dla zadań bez zabezpieczonego finansowania PPI wskazuje czas N: 3–5 lat.</a:t>
            </a:r>
          </a:p>
          <a:p>
            <a:r>
              <a:t>PPI: terminy warunkowe: Wszystkie pozycje: start rok od PNRI/PnB. Długość robót zależy od odcinka: 1–3 lata.</a:t>
            </a:r>
          </a:p>
          <a:p>
            <a:r>
              <a:t>FSUE: odrębny termin 2027: Sprawozdanie wskazuje zakończenie 2 projektów w 2027 r. Termin i zakres należy uzgodnić z bieżącą dokumentacją projektów.</a:t>
            </a:r>
          </a:p>
          <a:p>
            <a:r>
              <a:t>Polska i Czechy: Nie łączyć harmonogramu polskich wałów z niepotwierdzoną datą zakończenia Nové Heřminovy.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najważniejszy slajd dla spotkania w Krapkowicach. Trzeba wyraźnie oddzielić bardzo dobry efekt lokalny zbiornika Racławice od braku wpływu na końcową kulminację Odry w tym zdarzeniu.</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 debacie proponuję uzgodnić trzy osobne ścieżki: Racławice, zabezpieczenie Prudnika oraz komunikację o wpływie na Odrę. Nie należy mieszać tych celów w jeden projekt.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atki źródłowe"/>
          <p:cNvSpPr>
            <a:spLocks noGrp="1"/>
          </p:cNvSpPr>
          <p:nvPr>
            <p:ph type="body" idx="1"/>
          </p:nvPr>
        </p:nvSpPr>
        <p:spPr/>
        <p:txBody>
          <a:bodyPr/>
          <a:lstStyle/>
          <a:p>
            <a:r>
              <a:t>PPI 2026, przekazany arkusz „02. Program Planowanych Inwestycji_2026_kolumny robocze.xlsx”.</a:t>
            </a:r>
          </a:p>
          <a:p>
            <a:r>
              <a:t>Osobłoga: 7 unikalnych pozycji, koszt 519.72 mln zł. Jednostka w kolumnie J: tys. PLN; w prezentacji podzielono przez 1000. Koszty według nagłówka J: stan 31.12.2025. Dane przygotowania nie są niezależną aktualizacją na dzień spotkania.</a:t>
            </a:r>
          </a:p>
          <a:p>
            <a:r>
              <a:t>Podstawa przypisania: tekst w kolumnie T. Wiersze źródłowe: 380 (ID 558), 387 (ID 1396), 388 (ID 1397), 389 (ID 1398), 450 (ID 2171), 452 (ID 2172), 453 (ID 2173).</a:t>
            </a:r>
          </a:p>
          <a:p>
            <a:r>
              <a:t>Źródła finansowania D są planem, nie przyznaną kwotą. N to odrębny szacowany czas całego zadania bez zabezpieczonego źródła; nie należy go dodawać do 2026 r. ani do lat robót.</a:t>
            </a:r>
          </a:p>
          <a:p>
            <a:r>
              <a:t>519,720 mln zł to 7 pozycji PPI. Kosztów kanału ulgi i polderu Jasiona nie utożsamiono z kosztami odbudowy koryt i wałów.</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PPI 2026, arkusz PPI_, kolumny L, M, N, AA–AC i AM.</a:t>
            </a:r>
          </a:p>
          <a:p>
            <a:r>
              <a:t>Osobłoga. Daty kalendarzowe i względne terminy są rozdzielone. Długość kolorowego odcinka na osi względnej odpowiada liczbie lat robót, szary odcinek – okresowi po warunku do ich startu. t0 jest odrębne dla każdego zadania. Oś nie wskazuje aktualnego postępu ani wspólnego roku uzyskania zgody.</a:t>
            </a:r>
          </a:p>
          <a:p>
            <a:r>
              <a:t>Dla zadań bez zabezpieczonego finansowania PPI wskazuje czas N: 3–10 lat.</a:t>
            </a:r>
          </a:p>
          <a:p>
            <a:r>
              <a:t>Racławice Śląskie: Najpierw pogłębienie koncepcji i przygotowanie formalne. Pięć lat robót nie obejmuje czasu do uzyskania decyzji.</a:t>
            </a:r>
          </a:p>
          <a:p>
            <a:r>
              <a:t>Odbudowy po powodzi: Dla trzech odbudów [2171–2173] start w PPI określono jako 6 miesięcy od uzyskania PnB.</a:t>
            </a:r>
          </a:p>
          <a:p>
            <a:r>
              <a:t>Nowe warianty Prudnika: Kanał ulgi i Jasiona wymagają własnej wyceny, koncepcji i harmonogramu — bez automatycznego dopisania dat robót.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Bóbr pokazuje korzyść z portfela działań, a nie jednego obiektu. Relokacja Karpnik po konsultacjach nie zniszczyła efektu systemowego - w Jeleniej Górze zmiana wyniosła około 1 cm.</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Proponowana decyzja to przejście od bardzo szerokiej listy życzeń do portfela z jasno określonymi priorytetami. Kostrzyca i Karpniki mają najlepszy bezpośredni wynik, ale zabezpieczenie doliny wymaga również działań liniowych i punktowych.</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atki źródłowe"/>
          <p:cNvSpPr>
            <a:spLocks noGrp="1"/>
          </p:cNvSpPr>
          <p:nvPr>
            <p:ph type="body" idx="1"/>
          </p:nvPr>
        </p:nvSpPr>
        <p:spPr/>
        <p:txBody>
          <a:bodyPr/>
          <a:lstStyle/>
          <a:p>
            <a:r>
              <a:t>PPI 2026, przekazany arkusz „02. Program Planowanych Inwestycji_2026_kolumny robocze.xlsx”.</a:t>
            </a:r>
          </a:p>
          <a:p>
            <a:r>
              <a:t>Bóbr: 70 unikalnych pozycji, koszt 1866.61871 mln zł. Jednostka w kolumnie J: tys. PLN; w prezentacji podzielono przez 1000. Koszty według nagłówka J: stan 31.12.2025. Dane przygotowania nie są niezależną aktualizacją na dzień spotkania.</a:t>
            </a:r>
          </a:p>
          <a:p>
            <a:r>
              <a:t>Podstawa przypisania: tekst w kolumnie T. Wiersze źródłowe: 316 (ID 1072), 322 (ID 1078), 584 (ID 1096), 1150 (ID 1271), 1151 (ID 1272), 1152 (ID 1273), 1315 (ID 313), 1328 (ID 1062), 1501 (ID 1822), 1502 (ID 1823), 1503 (ID 1824), 1504 (ID 1825), 1505 (ID 1826), 1506 (ID 1827), 1507 (ID 1828), 1508 (ID 1829), 1511 (ID 1830), 1512 (ID 1831), 1513 (ID 1832), 1514 (ID 1833), 1515 (ID 1834), 1516 (ID 1835), 1517 (ID 1836), 1518 (ID 1837), 1519 (ID 1838), 1524 (ID 1843), 1529 (ID 1849), 1530 (ID 1850), 1531 (ID 1851), 1532 (ID 1852), 1533 (ID 1853), 1543 (ID 1863), 1545 (ID 1865), 1546 (ID 1866), 1547 (ID 1867), 1550 (ID 1870), 1551 (ID 1871), 1554 (ID 1878), 1555 (ID 1879), 1556 (ID 1880), 1557 (ID 1881), 1558 (ID 1882), 1698 (ID 2271), 1699 (ID 2272), 1700 (ID 2273), 1701 (ID 2274), 1702 (ID 2275), 1703 (ID 2276), 1704 (ID 2277), 1705 (ID 2278), 1706 (ID 2279), 1707 (ID 2280), 1708 (ID 2281), 1709 (ID 2282), 1710 (ID 2283), 1711 (ID 2284), 1712 (ID 2285), 1713 (ID 2286), 1714 (ID 2287), 1715 (ID 2288), 1716 (ID 2289), 1740 (ID 2318), 1741 (ID 2319), 1742 (ID 2320), 1743 (ID 2321), 1744 (ID 2322), 1745 (ID 2323), 1746 (ID 2324), 1747 (ID 2325), 1748 (ID 2326).</a:t>
            </a:r>
          </a:p>
          <a:p>
            <a:r>
              <a:t>Źródła finansowania D są planem, nie przyznaną kwotą. N to odrębny szacowany czas całego zadania bez zabezpieczonego źródła; nie należy go dodawać do 2026 r. ani do lat robót.</a:t>
            </a:r>
          </a:p>
          <a:p>
            <a:r>
              <a:t>1 866,619 mln zł obejmuje 70 pozycji, a nie tylko zbiorniki. Dla Karpnik należy odnieść wycenę do zmienionej lokalizacji zapory.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PPI 2026, arkusz PPI_, kolumny L, M, N, AA–AC i AM.</a:t>
            </a:r>
          </a:p>
          <a:p>
            <a:r>
              <a:t>Bóbr. Daty kalendarzowe i względne terminy są rozdzielone. Długość kolorowego odcinka na osi względnej odpowiada liczbie lat robót, szary odcinek – okresowi po warunku do ich startu. t0 jest odrębne dla każdego zadania. Oś nie wskazuje aktualnego postępu ani wspólnego roku uzyskania zgody.</a:t>
            </a:r>
          </a:p>
          <a:p>
            <a:r>
              <a:t>Dla zadań bez zabezpieczonego finansowania PPI wskazuje czas N: 2–8 lat.</a:t>
            </a:r>
          </a:p>
          <a:p>
            <a:r>
              <a:t>Marciszów: plan 2026–2028: Dokumentacja i decyzje są wpisane w PPI. Termin nie jest potwierdzeniem rozpoczęcia robót.</a:t>
            </a:r>
          </a:p>
          <a:p>
            <a:r>
              <a:t>Żarka [1062]: PPI: zakończenie 4 lata od wznowienia robót. Rok 2020 oznacza wcześniejsze rozpoczęcie, nie datę wznowienia.</a:t>
            </a:r>
          </a:p>
          <a:p>
            <a:r>
              <a:t>Portfel zbiorników: * Kostrzyca, Oleszna, Kamienica, Sędzisław i Stara Białka: 5 lat robót. Karpniki: 3 lata robót.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Najważniejsze jest prawidłowe ustawienie oczekiwań: Kątki nie jest rozwiązaniem systemowym dla dolnej Bystrzycy. Jego sens jest lokalny, natomiast skala zlewniowa wymaga retencji obszarowej i całego pakietu zabezpieczeń.</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decyzji jest nie tylko projekt Kątki, lecz także sposób przełożenia modelowej retencji obszarowej na konkretny, rozliczalny program działań z partnerami lokalnymi.</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atki źródłowe"/>
          <p:cNvSpPr>
            <a:spLocks noGrp="1"/>
          </p:cNvSpPr>
          <p:nvPr>
            <p:ph type="body" idx="1"/>
          </p:nvPr>
        </p:nvSpPr>
        <p:spPr/>
        <p:txBody>
          <a:bodyPr/>
          <a:lstStyle/>
          <a:p>
            <a:r>
              <a:t>PPI 2026, przekazany arkusz „02. Program Planowanych Inwestycji_2026_kolumny robocze.xlsx”.</a:t>
            </a:r>
          </a:p>
          <a:p>
            <a:r>
              <a:t>Bystrzyca: 14 unikalnych pozycji, koszt 302.718 mln zł. Jednostka w kolumnie J: tys. PLN; w prezentacji podzielono przez 1000. Koszty według nagłówka J: stan 31.12.2025. Dane przygotowania nie są niezależną aktualizacją na dzień spotkania.</a:t>
            </a:r>
          </a:p>
          <a:p>
            <a:r>
              <a:t>Podstawa przypisania: tekst w kolumnie T. Wiersze źródłowe: 311 (ID 1068), 312 (ID 1069), 317 (ID 1073), 323 (ID 1079), 1160 (ID 1298), 1540 (ID 1860), 1541 (ID 1861), 1542 (ID 1862), 1559 (ID 1883), 1595 (ID 1960), 1596 (ID 1961), 1733 (ID 2307), 1758 (ID 2339), 1759 (ID 2340).</a:t>
            </a:r>
          </a:p>
          <a:p>
            <a:r>
              <a:t>Źródła finansowania D są planem, nie przyznaną kwotą. N to odrębny szacowany czas całego zadania bez zabezpieczonego źródła; nie należy go dodawać do 2026 r. ani do lat robót.</a:t>
            </a:r>
          </a:p>
          <a:p>
            <a:r>
              <a:t>Wycena 302,718 mln zł dotyczy pozycji PPI. Retencja obszarowa po konsultacjach nie ma tu odrębnego kosztorysu.</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PPI 2026, arkusz PPI_, kolumny L, M, N, AA–AC i AM.</a:t>
            </a:r>
          </a:p>
          <a:p>
            <a:r>
              <a:t>Bystrzyca. Daty kalendarzowe i względne terminy są rozdzielone. Długość kolorowego odcinka na osi względnej odpowiada liczbie lat robót, szary odcinek – okresowi po warunku do ich startu. t0 jest odrębne dla każdego zadania. Oś nie wskazuje aktualnego postępu ani wspólnego roku uzyskania zgody.</a:t>
            </a:r>
          </a:p>
          <a:p>
            <a:r>
              <a:t>Dla zadań bez zabezpieczonego finansowania PPI wskazuje czas N: 2–8 lat.</a:t>
            </a:r>
          </a:p>
          <a:p>
            <a:r>
              <a:t>Kątki: plan 2027–2031: Termin wymaga uzyskania aktualnych decyzji; PPI wskazuje postępowanie środowiskowe w toku.</a:t>
            </a:r>
          </a:p>
          <a:p>
            <a:r>
              <a:t>Mietków–ujście: 2026–2030: Przed potwierdzeniem harmonogramu uzgodnić rozbieżne informacje o dokumentacji i decyzjach dla etapów.</a:t>
            </a:r>
          </a:p>
          <a:p>
            <a:r>
              <a:t>** Kruków: inny warunek t₀: Dla wału w Krukowie t₀ oznacza uzyskanie finansowania, nie PNRI. PPI: start po roku, roboty 2 lata.</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Kaczawa daje jeden z najbardziej czytelnych efektów systemowych w obrębie zlewni. Należy jednocześnie bardzo mocno zaznaczyć brak wpływu na kulminację Odry w scenariuszu referencyjnym.</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 debacie należy rozstrzygnąć, czy dalsze prace prowadzimy dla całego systemu czterech obiektów. Analiza pojedynczych zbiorników nie pokazuje pełnej korzyści ani kosztów skumulowanych.</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atki źródłowe"/>
          <p:cNvSpPr>
            <a:spLocks noGrp="1"/>
          </p:cNvSpPr>
          <p:nvPr>
            <p:ph type="body" idx="1"/>
          </p:nvPr>
        </p:nvSpPr>
        <p:spPr/>
        <p:txBody>
          <a:bodyPr/>
          <a:lstStyle/>
          <a:p>
            <a:r>
              <a:t>PPI 2026, przekazany arkusz „02. Program Planowanych Inwestycji_2026_kolumny robocze.xlsx”.</a:t>
            </a:r>
          </a:p>
          <a:p>
            <a:r>
              <a:t>Kaczawa: 8 unikalnych pozycji, koszt 477.956 mln zł. Jednostka w kolumnie J: tys. PLN; w prezentacji podzielono przez 1000. Koszty według nagłówka J: stan 31.12.2025. Dane przygotowania nie są niezależną aktualizacją na dzień spotkania.</a:t>
            </a:r>
          </a:p>
          <a:p>
            <a:r>
              <a:t>Podstawa przypisania: tekst w kolumnie T. Wiersze źródłowe: 314 (ID 1070), 318 (ID 1074), 927 (ID 1140), 1534 (ID 1854), 1537 (ID 1857), 1560 (ID 1884), 1738 (ID 2316), 1739 (ID 2317).</a:t>
            </a:r>
          </a:p>
          <a:p>
            <a:r>
              <a:t>Źródła finansowania D są planem, nie przyznaną kwotą. N to odrębny szacowany czas całego zadania bez zabezpieczonego źródła; nie należy go dodawać do 2026 r. ani do lat robót.</a:t>
            </a:r>
          </a:p>
          <a:p>
            <a:r>
              <a:t>477,956 mln zł nie jest wyceną całego systemu 4 zbiorników: Bystrzyk i Skała nie mają odrębnych pozycji kosztowych w tym PPI.</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Źródło: PPI 2026, arkusz PPI_, kolumny L, M, N, AA–AC i AM.</a:t>
            </a:r>
          </a:p>
          <a:p>
            <a:r>
              <a:t>Kaczawa. Daty kalendarzowe i względne terminy są rozdzielone. Długość kolorowego odcinka na osi względnej odpowiada liczbie lat robót, szary odcinek – okresowi po warunku do ich startu. t0 jest odrębne dla każdego zadania. Oś nie wskazuje aktualnego postępu ani wspólnego roku uzyskania zgody.</a:t>
            </a:r>
          </a:p>
          <a:p>
            <a:r>
              <a:t>Dla zadań bez zabezpieczonego finansowania PPI wskazuje czas N: 2–7 lat.</a:t>
            </a:r>
          </a:p>
          <a:p>
            <a:r>
              <a:t>Rzymówka: plan 2026–2028: Zapis PPI powiązać z zakresem umowy o dofinansowanie i harmonogramem wykonawczym.</a:t>
            </a:r>
          </a:p>
          <a:p>
            <a:r>
              <a:t>Pozostałe pozycje PPI: Rozpoczęcie zależne od uzyskania PNRI/PnB. Aktualizacja dokumentacji jest częścią przygotowania, a nie robót.</a:t>
            </a:r>
          </a:p>
          <a:p>
            <a:r>
              <a:t>Bystrzyk i Skała: Najpierw koncepcje, analiza oddziaływań i koszty. Nie przypisywać im terminów Rzymówki i Pielgrzymki.</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slajd ma doprowadzić do dyskusji decyzyjnej. Każda ścieżka wymaga innego właściciela, zakresu i miernika postępu; nie powinno się narzucać jednego modelu realizacji wszystkim programom.</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Text"/>
          <p:cNvSpPr>
            <a:spLocks noGrp="1"/>
          </p:cNvSpPr>
          <p:nvPr>
            <p:ph type="body" idx="13"/>
          </p:nvPr>
        </p:nvSpPr>
        <p:spPr/>
        <p:txBody>
          <a:bodyPr/>
          <a:lstStyle/>
          <a:p>
            <a:r>
              <a:t>Łączny koszt: 3 960,97982 mln zł. Sumowano 131 unikalnych numerów ID przypisanych do 7 PRRP w kolumnie T. Nie odejmowano wydatków historycznych (brak jednolitego salda w źródle); nie traktowano sumy jako rocznego budżetu. Zestawienie nie obejmuje zadań Nysy Kłodzkiej, Białej Głuchołaskiej i Ścinawki. Zadania wspólne lub wariantowe w ramach PPI wymagają dalszego uzgodnienia przed decyzją o realizacji. Koszty wariantów poza PPI, np. trzech polderów Uchwała, Bystrzyka i Skały, nie zostały dopisane.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Text"/>
          <p:cNvSpPr>
            <a:spLocks noGrp="1"/>
          </p:cNvSpPr>
          <p:nvPr>
            <p:ph type="body" idx="13"/>
          </p:nvPr>
        </p:nvSpPr>
        <p:spPr/>
        <p:txBody>
          <a:bodyPr/>
          <a:lstStyle/>
          <a:p>
            <a:r>
              <a:t>Policzono dokładne wartości TAK po usunięciu spacji w polach AA, AB i AC. Nie klasyfikowano na tej podstawie całych programów jako gotowych do robót. Bystrzyca ID 2307 ma TAK wyłącznie dla etapu I w AA/AB oraz opis AM sprzeczny z tymi polami; nie włączono tych wpisów do jednoznacznych zliczeń. Sześć ID z TAK w AC: 75, 1072, 1062, 1068, 1069, 1070. Pola NIE nie stanowią niezależnego sprawdzenia aktualnych decyzji. Dane wymagają uzgodnienia z kierownikami zadań przed komunikowaniem bieżącej gotowości.</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Text"/>
          <p:cNvSpPr>
            <a:spLocks noGrp="1"/>
          </p:cNvSpPr>
          <p:nvPr>
            <p:ph type="body" idx="13"/>
          </p:nvPr>
        </p:nvSpPr>
        <p:spPr/>
        <p:txBody>
          <a:bodyPr/>
          <a:lstStyle/>
          <a:p>
            <a:r>
              <a:t>Zestawienie kombinacji źródeł D jest rozłączne: 120 BP, 9 FEnIKS/BP, 1 FEnIKS/BP/środki własne (Iłownica), 1 BP/środki własne (Siekierka). Liczba wskazań źródeł nie jest rozłączna: BP 131, FEnIKS 10, własne 2. Podane kwoty to całkowite koszty zadań, nie kwoty z poszczególnych funduszy. UoD Rzymówki potwierdzona tylko opisem w AM, nie odczytem aktualnej umowy. Brak danych do obliczenia finansowania zapewnionego i luki finansowej. FSUE to odrębne sprawozdanie, s.8; 53 mln nie sumować bez uzgodnienia zakresów.</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Text"/>
          <p:cNvSpPr>
            <a:spLocks noGrp="1"/>
          </p:cNvSpPr>
          <p:nvPr>
            <p:ph type="body" idx="13"/>
          </p:nvPr>
        </p:nvSpPr>
        <p:spPr/>
        <p:txBody>
          <a:bodyPr/>
          <a:lstStyle/>
          <a:p>
            <a:r>
              <a:t>Osiem pozycji z datami kalendarzowymi w obu L i M: 75, 543 (etapy I–III), 548, 1072, 1068, 1073, 2307, 1070. Pozostałe 123 obejmują terminy względne albo mieszane (np. Żarka: rozpoczęcie 2020 i zakończenie 4 lata od wznowienia). Nie wyciągano wniosku, że wszystkie pozycje z datami są realizowane. Mościsko ma rozpoczęcie 2016; wykres ograniczony do okna 2025–2031 z zaznaczonym przedłużeniem w lewo. Biała 548 i wały Bystrzycy2307 wymagają wyjaśnienia jakości danych. Każda oś względna w slajdach zlewniowych ma indywidualne t0. Nie obliczano daty zakończenia przez dodanie N do 2026.</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Podsumowanie dotyczy siedmiu PRRP omawianych w części szczegółowej, a nie łącznej liczby wszystkich opracowań PGW WP. Rozbieżność między liczbą 8 w źródłowym slajdzie 2 a liczbą 7 w części szczegółowej objaśnia wprowadzenie. Część wdrożeniowa przedstawia dostępne kwoty i stany z dokumentów oraz jawne braki; nie zastępuje aktualnego zestawienia zadaniowego RZGW. Brak kompletnych danych kosztowych i harmonogramowych nie został zastąpiony wartościami z szerszych portfeli.</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BDE71-3C7E-7E3A-0F79-EF663F6B0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100E8-7163-B413-E631-640CE680B6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2AC4DF-82B3-9E49-3FD1-EBEBAEBAD411}"/>
              </a:ext>
            </a:extLst>
          </p:cNvPr>
          <p:cNvSpPr>
            <a:spLocks noGrp="1"/>
          </p:cNvSpPr>
          <p:nvPr>
            <p:ph type="body" idx="1"/>
          </p:nvPr>
        </p:nvSpPr>
        <p:spPr/>
        <p:txBody>
          <a:bodyPr/>
          <a:lstStyle/>
          <a:p>
            <a:r>
              <a:rPr lang="en-US" dirty="0"/>
              <a:t>Otwarcie: celem spotkania jest przejście od prezentacji dokumentów do uzgodnienia dalszych decyzji. Materiał obejmuje siedem programów przekazanych przez RZGW Wrocław i RZGW Gliwice.</a:t>
            </a:r>
          </a:p>
        </p:txBody>
      </p:sp>
      <p:sp>
        <p:nvSpPr>
          <p:cNvPr id="4" name="Slide Number Placeholder 3">
            <a:extLst>
              <a:ext uri="{FF2B5EF4-FFF2-40B4-BE49-F238E27FC236}">
                <a16:creationId xmlns:a16="http://schemas.microsoft.com/office/drawing/2014/main" id="{7E1FF0D3-0ED7-202F-D7CC-1606523FD85D}"/>
              </a:ext>
            </a:extLst>
          </p:cNvPr>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621439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RRP_MASTER">
    <p:bg>
      <p:bgPr>
        <a:solidFill>
          <a:srgbClr val="F7FAFC"/>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31168" y="6510528"/>
            <a:ext cx="292608" cy="164592"/>
          </a:xfrm>
          <a:prstGeom prst="rect">
            <a:avLst/>
          </a:prstGeom>
          <a:extLst>
            <a:ext uri="{C572A759-6A51-4108-AA02-DFA0A04FC94B}">
              <ma14:wrappingTextBoxFlag xmlns:ma14="http://schemas.microsoft.com/office/mac/drawingml/2011/main" xmlns="" val="0"/>
            </a:ext>
          </a:extLst>
        </p:spPr>
        <p:txBody>
          <a:bodyPr lIns="0" tIns="0" rIns="0" bIns="0"/>
          <a:lstStyle>
            <a:lvl1pPr>
              <a:defRPr sz="900">
                <a:solidFill>
                  <a:srgbClr val="6B7E90"/>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31168" y="6510528"/>
            <a:ext cx="292608" cy="164592"/>
          </a:xfrm>
          <a:prstGeom prst="rect">
            <a:avLst/>
          </a:prstGeom>
          <a:extLst>
            <a:ext uri="{C572A759-6A51-4108-AA02-DFA0A04FC94B}">
              <ma14:wrappingTextBoxFlag xmlns:ma14="http://schemas.microsoft.com/office/mac/drawingml/2011/main" xmlns="" val="0"/>
            </a:ext>
          </a:extLst>
        </p:spPr>
        <p:txBody>
          <a:bodyPr lIns="0" tIns="0" rIns="0" bIns="0"/>
          <a:lstStyle>
            <a:lvl1pPr>
              <a:defRPr sz="900">
                <a:solidFill>
                  <a:srgbClr val="6B7E90"/>
                </a:solidFill>
                <a:latin typeface="Arial"/>
                <a:ea typeface="Arial"/>
                <a:cs typeface="Aria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9.jp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10.jp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11.jp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name="PRRP — strona tytułowa">
    <p:bg>
      <p:bgPr>
        <a:solidFill>
          <a:srgbClr val="FFFFFF"/>
        </a:solidFill>
        <a:effectLst/>
      </p:bgPr>
    </p:bg>
    <p:spTree>
      <p:nvGrpSpPr>
        <p:cNvPr id="1" name=""/>
        <p:cNvGrpSpPr/>
        <p:nvPr/>
      </p:nvGrpSpPr>
      <p:grpSpPr>
        <a:xfrm>
          <a:off x="0" y="0"/>
          <a:ext cx="0" cy="0"/>
          <a:chOff x="0" y="0"/>
          <a:chExt cx="0" cy="0"/>
        </a:xfrm>
      </p:grpSpPr>
      <p:sp>
        <p:nvSpPr>
          <p:cNvPr id="2" name="Panel"/>
          <p:cNvSpPr/>
          <p:nvPr/>
        </p:nvSpPr>
        <p:spPr>
          <a:xfrm>
            <a:off x="8119872" y="0"/>
            <a:ext cx="4072188" cy="685800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8074152" y="0"/>
            <a:ext cx="45720" cy="6858000"/>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png"/>
          <p:cNvPicPr>
            <a:picLocks noChangeAspect="1"/>
          </p:cNvPicPr>
          <p:nvPr/>
        </p:nvPicPr>
        <p:blipFill>
          <a:blip r:embed="rId3"/>
          <a:stretch>
            <a:fillRect/>
          </a:stretch>
        </p:blipFill>
        <p:spPr>
          <a:xfrm>
            <a:off x="658368" y="502920"/>
            <a:ext cx="2212848" cy="644185"/>
          </a:xfrm>
          <a:prstGeom prst="rect">
            <a:avLst/>
          </a:prstGeom>
        </p:spPr>
      </p:pic>
      <p:cxnSp>
        <p:nvCxnSpPr>
          <p:cNvPr id="5" name="Linia"/>
          <p:cNvCxnSpPr/>
          <p:nvPr/>
        </p:nvCxnSpPr>
        <p:spPr>
          <a:xfrm>
            <a:off x="3154680" y="512064"/>
            <a:ext cx="0" cy="521207"/>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pic>
        <p:nvPicPr>
          <p:cNvPr id="6" name="Picture 5" descr="image.png"/>
          <p:cNvPicPr>
            <a:picLocks noChangeAspect="1"/>
          </p:cNvPicPr>
          <p:nvPr/>
        </p:nvPicPr>
        <p:blipFill>
          <a:blip r:embed="rId4"/>
          <a:stretch>
            <a:fillRect/>
          </a:stretch>
        </p:blipFill>
        <p:spPr>
          <a:xfrm>
            <a:off x="3364992" y="438912"/>
            <a:ext cx="667512" cy="667512"/>
          </a:xfrm>
          <a:prstGeom prst="rect">
            <a:avLst/>
          </a:prstGeom>
        </p:spPr>
      </p:pic>
      <p:sp>
        <p:nvSpPr>
          <p:cNvPr id="7" name="Panel"/>
          <p:cNvSpPr/>
          <p:nvPr/>
        </p:nvSpPr>
        <p:spPr>
          <a:xfrm>
            <a:off x="667512" y="1792224"/>
            <a:ext cx="566928" cy="50292"/>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Programy redukcji ryzyka powodziowego"/>
          <p:cNvSpPr txBox="1"/>
          <p:nvPr/>
        </p:nvSpPr>
        <p:spPr>
          <a:xfrm>
            <a:off x="649224" y="2002536"/>
            <a:ext cx="6903720" cy="1298448"/>
          </a:xfrm>
          <a:prstGeom prst="rect">
            <a:avLst/>
          </a:prstGeom>
          <a:noFill/>
        </p:spPr>
        <p:txBody>
          <a:bodyPr wrap="square" lIns="0" tIns="0" rIns="0" bIns="0" anchor="t">
            <a:noAutofit/>
          </a:bodyPr>
          <a:lstStyle/>
          <a:p>
            <a:pPr algn="l">
              <a:lnSpc>
                <a:spcPct val="108000"/>
              </a:lnSpc>
              <a:spcBef>
                <a:spcPts val="0"/>
              </a:spcBef>
              <a:spcAft>
                <a:spcPts val="0"/>
              </a:spcAft>
            </a:pPr>
            <a:r>
              <a:rPr lang="pl-PL" sz="3600" b="1">
                <a:solidFill>
                  <a:srgbClr val="143551"/>
                </a:solidFill>
                <a:latin typeface="Arial"/>
              </a:rPr>
              <a:t>Programy redukcji</a:t>
            </a:r>
          </a:p>
          <a:p>
            <a:pPr algn="l">
              <a:lnSpc>
                <a:spcPct val="108000"/>
              </a:lnSpc>
              <a:spcBef>
                <a:spcPts val="0"/>
              </a:spcBef>
              <a:spcAft>
                <a:spcPts val="0"/>
              </a:spcAft>
            </a:pPr>
            <a:r>
              <a:rPr lang="pl-PL" sz="3600" b="1">
                <a:solidFill>
                  <a:srgbClr val="143551"/>
                </a:solidFill>
                <a:latin typeface="Arial"/>
              </a:rPr>
              <a:t>ryzyka powodziowego</a:t>
            </a:r>
          </a:p>
        </p:txBody>
      </p:sp>
      <p:sp>
        <p:nvSpPr>
          <p:cNvPr id="9" name="Wyniki konsultacji, koszty i harmonogram przygotowania inwestycji"/>
          <p:cNvSpPr txBox="1"/>
          <p:nvPr/>
        </p:nvSpPr>
        <p:spPr>
          <a:xfrm>
            <a:off x="685800" y="3511296"/>
            <a:ext cx="6748272" cy="566928"/>
          </a:xfrm>
          <a:prstGeom prst="rect">
            <a:avLst/>
          </a:prstGeom>
          <a:noFill/>
        </p:spPr>
        <p:txBody>
          <a:bodyPr wrap="square" lIns="0" tIns="0" rIns="0" bIns="0" anchor="t">
            <a:noAutofit/>
          </a:bodyPr>
          <a:lstStyle/>
          <a:p>
            <a:pPr algn="l">
              <a:lnSpc>
                <a:spcPct val="108000"/>
              </a:lnSpc>
              <a:spcBef>
                <a:spcPts val="0"/>
              </a:spcBef>
              <a:spcAft>
                <a:spcPts val="0"/>
              </a:spcAft>
            </a:pPr>
            <a:r>
              <a:rPr lang="pl-PL" sz="2000" b="0">
                <a:solidFill>
                  <a:srgbClr val="5A7283"/>
                </a:solidFill>
                <a:latin typeface="Arial"/>
              </a:rPr>
              <a:t>Wyniki konsultacji, koszty</a:t>
            </a:r>
          </a:p>
          <a:p>
            <a:pPr algn="l">
              <a:lnSpc>
                <a:spcPct val="108000"/>
              </a:lnSpc>
              <a:spcBef>
                <a:spcPts val="0"/>
              </a:spcBef>
              <a:spcAft>
                <a:spcPts val="0"/>
              </a:spcAft>
            </a:pPr>
            <a:r>
              <a:rPr lang="pl-PL" sz="2000" b="0">
                <a:solidFill>
                  <a:srgbClr val="5A7283"/>
                </a:solidFill>
                <a:latin typeface="Arial"/>
              </a:rPr>
              <a:t>i harmonogram przygotowania inwestycji</a:t>
            </a:r>
          </a:p>
        </p:txBody>
      </p:sp>
      <p:cxnSp>
        <p:nvCxnSpPr>
          <p:cNvPr id="10" name="Linia"/>
          <p:cNvCxnSpPr/>
          <p:nvPr/>
        </p:nvCxnSpPr>
        <p:spPr>
          <a:xfrm>
            <a:off x="685800" y="4334256"/>
            <a:ext cx="6629400"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1" name="Krapkowice"/>
          <p:cNvSpPr txBox="1"/>
          <p:nvPr/>
        </p:nvSpPr>
        <p:spPr>
          <a:xfrm>
            <a:off x="685800" y="4626864"/>
            <a:ext cx="6858000" cy="393192"/>
          </a:xfrm>
          <a:prstGeom prst="rect">
            <a:avLst/>
          </a:prstGeom>
          <a:noFill/>
        </p:spPr>
        <p:txBody>
          <a:bodyPr wrap="square" lIns="0" tIns="0" rIns="0" bIns="0" anchor="t">
            <a:noAutofit/>
          </a:bodyPr>
          <a:lstStyle/>
          <a:p>
            <a:pPr algn="l">
              <a:lnSpc>
                <a:spcPct val="108000"/>
              </a:lnSpc>
              <a:spcBef>
                <a:spcPts val="0"/>
              </a:spcBef>
              <a:spcAft>
                <a:spcPts val="0"/>
              </a:spcAft>
            </a:pPr>
            <a:r>
              <a:rPr lang="pl-PL" sz="2300" b="1">
                <a:solidFill>
                  <a:srgbClr val="143551"/>
                </a:solidFill>
                <a:latin typeface="Arial"/>
              </a:rPr>
              <a:t>Krapkowice</a:t>
            </a:r>
          </a:p>
        </p:txBody>
      </p:sp>
      <p:sp>
        <p:nvSpPr>
          <p:cNvPr id="12" name="6 października 2026 r."/>
          <p:cNvSpPr txBox="1"/>
          <p:nvPr/>
        </p:nvSpPr>
        <p:spPr>
          <a:xfrm>
            <a:off x="685800" y="5056632"/>
            <a:ext cx="6858000" cy="283464"/>
          </a:xfrm>
          <a:prstGeom prst="rect">
            <a:avLst/>
          </a:prstGeom>
          <a:noFill/>
        </p:spPr>
        <p:txBody>
          <a:bodyPr wrap="square" lIns="0" tIns="0" rIns="0" bIns="0" anchor="t">
            <a:noAutofit/>
          </a:bodyPr>
          <a:lstStyle/>
          <a:p>
            <a:pPr algn="l">
              <a:lnSpc>
                <a:spcPct val="108000"/>
              </a:lnSpc>
              <a:spcBef>
                <a:spcPts val="0"/>
              </a:spcBef>
              <a:spcAft>
                <a:spcPts val="0"/>
              </a:spcAft>
            </a:pPr>
            <a:r>
              <a:rPr lang="pl-PL" sz="1600" b="0">
                <a:solidFill>
                  <a:srgbClr val="19374A"/>
                </a:solidFill>
                <a:latin typeface="Arial"/>
              </a:rPr>
              <a:t>6 października 2026 r.</a:t>
            </a:r>
          </a:p>
        </p:txBody>
      </p:sp>
      <p:sp>
        <p:nvSpPr>
          <p:cNvPr id="13" name="Marcin Jarzyński Marta Barszczewska-Skąpska"/>
          <p:cNvSpPr txBox="1"/>
          <p:nvPr/>
        </p:nvSpPr>
        <p:spPr>
          <a:xfrm>
            <a:off x="685800" y="5971032"/>
            <a:ext cx="6949440" cy="530352"/>
          </a:xfrm>
          <a:prstGeom prst="rect">
            <a:avLst/>
          </a:prstGeom>
          <a:noFill/>
        </p:spPr>
        <p:txBody>
          <a:bodyPr wrap="square" lIns="0" tIns="0" rIns="0" bIns="0" anchor="t">
            <a:noAutofit/>
          </a:bodyPr>
          <a:lstStyle/>
          <a:p>
            <a:pPr algn="l">
              <a:lnSpc>
                <a:spcPct val="108000"/>
              </a:lnSpc>
              <a:spcBef>
                <a:spcPts val="0"/>
              </a:spcBef>
              <a:spcAft>
                <a:spcPts val="0"/>
              </a:spcAft>
            </a:pPr>
            <a:r>
              <a:rPr lang="pl-PL" sz="1450" b="0">
                <a:solidFill>
                  <a:srgbClr val="5A7283"/>
                </a:solidFill>
                <a:latin typeface="Arial"/>
              </a:rPr>
              <a:t>Marta </a:t>
            </a:r>
            <a:r>
              <a:rPr lang="pl-PL" sz="1450" b="0" dirty="0">
                <a:solidFill>
                  <a:srgbClr val="5A7283"/>
                </a:solidFill>
                <a:latin typeface="Arial"/>
              </a:rPr>
              <a:t>Barszczewska-Skąpska</a:t>
            </a:r>
          </a:p>
        </p:txBody>
      </p:sp>
      <p:sp>
        <p:nvSpPr>
          <p:cNvPr id="14" name="REDUKCJA RYZYKA POWODZIOWEGO"/>
          <p:cNvSpPr txBox="1"/>
          <p:nvPr/>
        </p:nvSpPr>
        <p:spPr>
          <a:xfrm>
            <a:off x="8549640" y="603504"/>
            <a:ext cx="3172968"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10" b="1">
                <a:solidFill>
                  <a:srgbClr val="B9D7E6"/>
                </a:solidFill>
                <a:latin typeface="Arial"/>
              </a:rPr>
              <a:t>REDUKCJA RYZYKA POWODZIOWEGO</a:t>
            </a:r>
          </a:p>
        </p:txBody>
      </p:sp>
      <p:sp>
        <p:nvSpPr>
          <p:cNvPr id="15" name="10"/>
          <p:cNvSpPr txBox="1"/>
          <p:nvPr/>
        </p:nvSpPr>
        <p:spPr>
          <a:xfrm>
            <a:off x="8503920" y="1078992"/>
            <a:ext cx="3054096" cy="932688"/>
          </a:xfrm>
          <a:prstGeom prst="rect">
            <a:avLst/>
          </a:prstGeom>
          <a:noFill/>
        </p:spPr>
        <p:txBody>
          <a:bodyPr wrap="square" lIns="0" tIns="0" rIns="0" bIns="0" anchor="t">
            <a:noAutofit/>
          </a:bodyPr>
          <a:lstStyle/>
          <a:p>
            <a:pPr algn="l">
              <a:lnSpc>
                <a:spcPct val="108000"/>
              </a:lnSpc>
              <a:spcBef>
                <a:spcPts val="0"/>
              </a:spcBef>
              <a:spcAft>
                <a:spcPts val="0"/>
              </a:spcAft>
            </a:pPr>
            <a:r>
              <a:rPr lang="pl-PL" sz="7400" b="1">
                <a:solidFill>
                  <a:srgbClr val="FFFFFF"/>
                </a:solidFill>
                <a:latin typeface="Arial"/>
              </a:rPr>
              <a:t>10</a:t>
            </a:r>
          </a:p>
        </p:txBody>
      </p:sp>
      <p:sp>
        <p:nvSpPr>
          <p:cNvPr id="16" name="zlewni w zakresie działań"/>
          <p:cNvSpPr txBox="1"/>
          <p:nvPr/>
        </p:nvSpPr>
        <p:spPr>
          <a:xfrm>
            <a:off x="8577072" y="2304288"/>
            <a:ext cx="2926080" cy="566928"/>
          </a:xfrm>
          <a:prstGeom prst="rect">
            <a:avLst/>
          </a:prstGeom>
          <a:noFill/>
        </p:spPr>
        <p:txBody>
          <a:bodyPr wrap="square" lIns="0" tIns="0" rIns="0" bIns="0" anchor="t">
            <a:noAutofit/>
          </a:bodyPr>
          <a:lstStyle/>
          <a:p>
            <a:pPr algn="l">
              <a:lnSpc>
                <a:spcPct val="108000"/>
              </a:lnSpc>
              <a:spcBef>
                <a:spcPts val="0"/>
              </a:spcBef>
              <a:spcAft>
                <a:spcPts val="0"/>
              </a:spcAft>
            </a:pPr>
            <a:r>
              <a:rPr lang="pl-PL" sz="2000" b="0">
                <a:solidFill>
                  <a:srgbClr val="FFFFFF"/>
                </a:solidFill>
                <a:latin typeface="Arial"/>
              </a:rPr>
              <a:t>zlewni w zakresie</a:t>
            </a:r>
          </a:p>
          <a:p>
            <a:pPr algn="l">
              <a:lnSpc>
                <a:spcPct val="108000"/>
              </a:lnSpc>
              <a:spcBef>
                <a:spcPts val="0"/>
              </a:spcBef>
              <a:spcAft>
                <a:spcPts val="0"/>
              </a:spcAft>
            </a:pPr>
            <a:r>
              <a:rPr lang="pl-PL" sz="2000" b="0">
                <a:solidFill>
                  <a:srgbClr val="FFFFFF"/>
                </a:solidFill>
                <a:latin typeface="Arial"/>
              </a:rPr>
              <a:t>działań</a:t>
            </a:r>
          </a:p>
        </p:txBody>
      </p:sp>
      <p:cxnSp>
        <p:nvCxnSpPr>
          <p:cNvPr id="17" name="Linia"/>
          <p:cNvCxnSpPr/>
          <p:nvPr/>
        </p:nvCxnSpPr>
        <p:spPr>
          <a:xfrm>
            <a:off x="8577072" y="2990088"/>
            <a:ext cx="2862072" cy="0"/>
          </a:xfrm>
          <a:prstGeom prst="line">
            <a:avLst/>
          </a:prstGeom>
          <a:ln w="8890">
            <a:solidFill>
              <a:srgbClr val="527186"/>
            </a:solidFill>
          </a:ln>
        </p:spPr>
        <p:style>
          <a:lnRef idx="2">
            <a:schemeClr val="accent1"/>
          </a:lnRef>
          <a:fillRef idx="0">
            <a:schemeClr val="accent1"/>
          </a:fillRef>
          <a:effectRef idx="1">
            <a:schemeClr val="accent1"/>
          </a:effectRef>
          <a:fontRef idx="minor">
            <a:schemeClr val="tx1"/>
          </a:fontRef>
        </p:style>
      </p:cxnSp>
      <p:sp>
        <p:nvSpPr>
          <p:cNvPr id="18" name="7"/>
          <p:cNvSpPr txBox="1"/>
          <p:nvPr/>
        </p:nvSpPr>
        <p:spPr>
          <a:xfrm>
            <a:off x="8549640" y="3337560"/>
            <a:ext cx="960120" cy="740664"/>
          </a:xfrm>
          <a:prstGeom prst="rect">
            <a:avLst/>
          </a:prstGeom>
          <a:noFill/>
        </p:spPr>
        <p:txBody>
          <a:bodyPr wrap="square" lIns="0" tIns="0" rIns="0" bIns="0" anchor="t">
            <a:noAutofit/>
          </a:bodyPr>
          <a:lstStyle/>
          <a:p>
            <a:pPr algn="l">
              <a:lnSpc>
                <a:spcPct val="108000"/>
              </a:lnSpc>
              <a:spcBef>
                <a:spcPts val="0"/>
              </a:spcBef>
              <a:spcAft>
                <a:spcPts val="0"/>
              </a:spcAft>
            </a:pPr>
            <a:r>
              <a:rPr lang="pl-PL" sz="5500" b="1">
                <a:solidFill>
                  <a:srgbClr val="21ACB6"/>
                </a:solidFill>
                <a:latin typeface="Arial"/>
              </a:rPr>
              <a:t>7</a:t>
            </a:r>
          </a:p>
        </p:txBody>
      </p:sp>
      <p:sp>
        <p:nvSpPr>
          <p:cNvPr id="19" name="PRRP omawianych podczas spotkania"/>
          <p:cNvSpPr txBox="1"/>
          <p:nvPr/>
        </p:nvSpPr>
        <p:spPr>
          <a:xfrm>
            <a:off x="9601200" y="3538728"/>
            <a:ext cx="1865376" cy="630936"/>
          </a:xfrm>
          <a:prstGeom prst="rect">
            <a:avLst/>
          </a:prstGeom>
          <a:noFill/>
        </p:spPr>
        <p:txBody>
          <a:bodyPr wrap="square" lIns="0" tIns="0" rIns="0" bIns="0" anchor="t">
            <a:noAutofit/>
          </a:bodyPr>
          <a:lstStyle/>
          <a:p>
            <a:pPr algn="l">
              <a:lnSpc>
                <a:spcPct val="108000"/>
              </a:lnSpc>
              <a:spcBef>
                <a:spcPts val="0"/>
              </a:spcBef>
              <a:spcAft>
                <a:spcPts val="0"/>
              </a:spcAft>
            </a:pPr>
            <a:r>
              <a:rPr lang="pl-PL" sz="1500" b="1">
                <a:solidFill>
                  <a:srgbClr val="FFFFFF"/>
                </a:solidFill>
                <a:latin typeface="Arial"/>
              </a:rPr>
              <a:t>PRRP omawianych</a:t>
            </a:r>
          </a:p>
          <a:p>
            <a:pPr algn="l">
              <a:lnSpc>
                <a:spcPct val="108000"/>
              </a:lnSpc>
              <a:spcBef>
                <a:spcPts val="0"/>
              </a:spcBef>
              <a:spcAft>
                <a:spcPts val="0"/>
              </a:spcAft>
            </a:pPr>
            <a:r>
              <a:rPr lang="pl-PL" sz="1500" b="1">
                <a:solidFill>
                  <a:srgbClr val="FFFFFF"/>
                </a:solidFill>
                <a:latin typeface="Arial"/>
              </a:rPr>
              <a:t>podczas spotkania</a:t>
            </a:r>
          </a:p>
        </p:txBody>
      </p:sp>
      <p:sp>
        <p:nvSpPr>
          <p:cNvPr id="20" name="3 zlewnie ujęte wspólnie w Studium Nysy Kłodzkiej"/>
          <p:cNvSpPr txBox="1"/>
          <p:nvPr/>
        </p:nvSpPr>
        <p:spPr>
          <a:xfrm>
            <a:off x="8577072" y="4818888"/>
            <a:ext cx="2926080" cy="804672"/>
          </a:xfrm>
          <a:prstGeom prst="rect">
            <a:avLst/>
          </a:prstGeom>
          <a:noFill/>
        </p:spPr>
        <p:txBody>
          <a:bodyPr wrap="square" lIns="0" tIns="0" rIns="0" bIns="0" anchor="t">
            <a:noAutofit/>
          </a:bodyPr>
          <a:lstStyle/>
          <a:p>
            <a:pPr algn="l">
              <a:lnSpc>
                <a:spcPct val="108000"/>
              </a:lnSpc>
              <a:spcBef>
                <a:spcPts val="0"/>
              </a:spcBef>
              <a:spcAft>
                <a:spcPts val="0"/>
              </a:spcAft>
            </a:pPr>
            <a:r>
              <a:rPr lang="pl-PL" sz="1700" b="0">
                <a:solidFill>
                  <a:srgbClr val="D7E8F1"/>
                </a:solidFill>
                <a:latin typeface="Arial"/>
              </a:rPr>
              <a:t>3 zlewnie ujęte wspólnie</a:t>
            </a:r>
          </a:p>
          <a:p>
            <a:pPr algn="l">
              <a:lnSpc>
                <a:spcPct val="108000"/>
              </a:lnSpc>
              <a:spcBef>
                <a:spcPts val="0"/>
              </a:spcBef>
              <a:spcAft>
                <a:spcPts val="0"/>
              </a:spcAft>
            </a:pPr>
            <a:r>
              <a:rPr lang="pl-PL" sz="1700" b="0">
                <a:solidFill>
                  <a:srgbClr val="D7E8F1"/>
                </a:solidFill>
                <a:latin typeface="Arial"/>
              </a:rPr>
              <a:t>w Studium Nysy Kłodzkiej</a:t>
            </a:r>
          </a:p>
        </p:txBody>
      </p:sp>
      <p:sp>
        <p:nvSpPr>
          <p:cNvPr id="21" name="Studium miało dedykowane konsultacje społeczne."/>
          <p:cNvSpPr txBox="1"/>
          <p:nvPr/>
        </p:nvSpPr>
        <p:spPr>
          <a:xfrm>
            <a:off x="8577072" y="5971032"/>
            <a:ext cx="2926080" cy="438912"/>
          </a:xfrm>
          <a:prstGeom prst="rect">
            <a:avLst/>
          </a:prstGeom>
          <a:noFill/>
        </p:spPr>
        <p:txBody>
          <a:bodyPr wrap="square" lIns="0" tIns="0" rIns="0" bIns="0" anchor="t">
            <a:noAutofit/>
          </a:bodyPr>
          <a:lstStyle/>
          <a:p>
            <a:pPr algn="l">
              <a:lnSpc>
                <a:spcPct val="108000"/>
              </a:lnSpc>
              <a:spcBef>
                <a:spcPts val="0"/>
              </a:spcBef>
              <a:spcAft>
                <a:spcPts val="0"/>
              </a:spcAft>
            </a:pPr>
            <a:r>
              <a:rPr lang="pl-PL" sz="1220" b="0">
                <a:solidFill>
                  <a:srgbClr val="B9D7E6"/>
                </a:solidFill>
                <a:latin typeface="Arial"/>
              </a:rPr>
              <a:t>Studium miało dedykowane</a:t>
            </a:r>
          </a:p>
          <a:p>
            <a:pPr algn="l">
              <a:lnSpc>
                <a:spcPct val="108000"/>
              </a:lnSpc>
              <a:spcBef>
                <a:spcPts val="0"/>
              </a:spcBef>
              <a:spcAft>
                <a:spcPts val="0"/>
              </a:spcAft>
            </a:pPr>
            <a:r>
              <a:rPr lang="pl-PL" sz="1220" b="0">
                <a:solidFill>
                  <a:srgbClr val="B9D7E6"/>
                </a:solidFill>
                <a:latin typeface="Arial"/>
              </a:rPr>
              <a:t>konsultacje społeczne.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ZAKRES DZIAŁAŃ I ZAKRES SPOTKANIA"/>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ZAKRES DZIAŁAŃ I ZAKRES SPOTKANIA</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10 zlewni objętych redukcją ryzyka — dziś omawiamy 7 PRRP"/>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dirty="0">
                <a:solidFill>
                  <a:srgbClr val="143551"/>
                </a:solidFill>
                <a:latin typeface="Arial"/>
              </a:rPr>
              <a:t>10 zlewni objętych redukcją ryzyka — 7 PRRP</a:t>
            </a:r>
          </a:p>
        </p:txBody>
      </p:sp>
      <p:sp>
        <p:nvSpPr>
          <p:cNvPr id="7" name="Siedem odrębnych programów oraz trzy zlewnie ujęte wspólnie w Studium Nysy Kłodz"/>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Siedem odrębnych programów oraz trzy zlewnie ujęte wspólnie w Studium Nysy Kłodzkiej</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2</a:t>
            </a:r>
          </a:p>
        </p:txBody>
      </p:sp>
      <p:sp>
        <p:nvSpPr>
          <p:cNvPr id="11" name="Panel"/>
          <p:cNvSpPr/>
          <p:nvPr/>
        </p:nvSpPr>
        <p:spPr>
          <a:xfrm>
            <a:off x="594360" y="1773936"/>
            <a:ext cx="1938528" cy="3712463"/>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10"/>
          <p:cNvSpPr txBox="1"/>
          <p:nvPr/>
        </p:nvSpPr>
        <p:spPr>
          <a:xfrm>
            <a:off x="832104" y="1984248"/>
            <a:ext cx="1463040" cy="1024128"/>
          </a:xfrm>
          <a:prstGeom prst="rect">
            <a:avLst/>
          </a:prstGeom>
          <a:noFill/>
        </p:spPr>
        <p:txBody>
          <a:bodyPr wrap="square" lIns="0" tIns="0" rIns="0" bIns="0" anchor="t">
            <a:noAutofit/>
          </a:bodyPr>
          <a:lstStyle/>
          <a:p>
            <a:pPr algn="ctr">
              <a:lnSpc>
                <a:spcPct val="108000"/>
              </a:lnSpc>
              <a:spcBef>
                <a:spcPts val="0"/>
              </a:spcBef>
              <a:spcAft>
                <a:spcPts val="0"/>
              </a:spcAft>
            </a:pPr>
            <a:r>
              <a:rPr lang="pl-PL" sz="7600" b="1">
                <a:solidFill>
                  <a:srgbClr val="FFFFFF"/>
                </a:solidFill>
                <a:latin typeface="Arial"/>
              </a:rPr>
              <a:t>10</a:t>
            </a:r>
          </a:p>
        </p:txBody>
      </p:sp>
      <p:sp>
        <p:nvSpPr>
          <p:cNvPr id="13" name="zlewni objętych działaniami"/>
          <p:cNvSpPr txBox="1"/>
          <p:nvPr/>
        </p:nvSpPr>
        <p:spPr>
          <a:xfrm>
            <a:off x="804672" y="3246120"/>
            <a:ext cx="1527048" cy="685800"/>
          </a:xfrm>
          <a:prstGeom prst="rect">
            <a:avLst/>
          </a:prstGeom>
          <a:noFill/>
        </p:spPr>
        <p:txBody>
          <a:bodyPr wrap="square" lIns="0" tIns="0" rIns="0" bIns="0" anchor="t">
            <a:noAutofit/>
          </a:bodyPr>
          <a:lstStyle/>
          <a:p>
            <a:pPr algn="ctr">
              <a:lnSpc>
                <a:spcPct val="108000"/>
              </a:lnSpc>
              <a:spcBef>
                <a:spcPts val="0"/>
              </a:spcBef>
              <a:spcAft>
                <a:spcPts val="0"/>
              </a:spcAft>
            </a:pPr>
            <a:r>
              <a:rPr lang="pl-PL" sz="1800" b="1">
                <a:solidFill>
                  <a:srgbClr val="FFFFFF"/>
                </a:solidFill>
                <a:latin typeface="Arial"/>
              </a:rPr>
              <a:t>zlewni objętych</a:t>
            </a:r>
          </a:p>
          <a:p>
            <a:pPr algn="ctr">
              <a:lnSpc>
                <a:spcPct val="108000"/>
              </a:lnSpc>
              <a:spcBef>
                <a:spcPts val="0"/>
              </a:spcBef>
              <a:spcAft>
                <a:spcPts val="0"/>
              </a:spcAft>
            </a:pPr>
            <a:r>
              <a:rPr lang="pl-PL" sz="1800" b="1">
                <a:solidFill>
                  <a:srgbClr val="FFFFFF"/>
                </a:solidFill>
                <a:latin typeface="Arial"/>
              </a:rPr>
              <a:t>działaniami</a:t>
            </a:r>
          </a:p>
        </p:txBody>
      </p:sp>
      <p:sp>
        <p:nvSpPr>
          <p:cNvPr id="14" name="Oval 13"/>
          <p:cNvSpPr/>
          <p:nvPr/>
        </p:nvSpPr>
        <p:spPr>
          <a:xfrm>
            <a:off x="896112" y="4206240"/>
            <a:ext cx="146304" cy="146304"/>
          </a:xfrm>
          <a:prstGeom prst="ellipse">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1152144" y="4206240"/>
            <a:ext cx="146304" cy="146304"/>
          </a:xfrm>
          <a:prstGeom prst="ellipse">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1408176" y="4206240"/>
            <a:ext cx="146304" cy="146304"/>
          </a:xfrm>
          <a:prstGeom prst="ellipse">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1664208" y="4206240"/>
            <a:ext cx="146304" cy="146304"/>
          </a:xfrm>
          <a:prstGeom prst="ellipse">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920240" y="4206240"/>
            <a:ext cx="146304" cy="146304"/>
          </a:xfrm>
          <a:prstGeom prst="ellipse">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896112" y="4498848"/>
            <a:ext cx="146304" cy="146304"/>
          </a:xfrm>
          <a:prstGeom prst="ellipse">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152144" y="4498848"/>
            <a:ext cx="146304" cy="146304"/>
          </a:xfrm>
          <a:prstGeom prst="ellipse">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408176" y="4498848"/>
            <a:ext cx="146304" cy="146304"/>
          </a:xfrm>
          <a:prstGeom prst="ellipse">
            <a:avLst/>
          </a:prstGeom>
          <a:solidFill>
            <a:srgbClr val="91AD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664208" y="4498848"/>
            <a:ext cx="146304" cy="146304"/>
          </a:xfrm>
          <a:prstGeom prst="ellipse">
            <a:avLst/>
          </a:prstGeom>
          <a:solidFill>
            <a:srgbClr val="91AD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920240" y="4498848"/>
            <a:ext cx="146304" cy="146304"/>
          </a:xfrm>
          <a:prstGeom prst="ellipse">
            <a:avLst/>
          </a:prstGeom>
          <a:solidFill>
            <a:srgbClr val="91AD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10 = 7 + 3"/>
          <p:cNvSpPr txBox="1"/>
          <p:nvPr/>
        </p:nvSpPr>
        <p:spPr>
          <a:xfrm>
            <a:off x="832104" y="4873752"/>
            <a:ext cx="1463040" cy="365760"/>
          </a:xfrm>
          <a:prstGeom prst="rect">
            <a:avLst/>
          </a:prstGeom>
          <a:noFill/>
        </p:spPr>
        <p:txBody>
          <a:bodyPr wrap="square" lIns="0" tIns="0" rIns="0" bIns="0" anchor="t">
            <a:noAutofit/>
          </a:bodyPr>
          <a:lstStyle/>
          <a:p>
            <a:pPr algn="ctr">
              <a:lnSpc>
                <a:spcPct val="108000"/>
              </a:lnSpc>
              <a:spcBef>
                <a:spcPts val="0"/>
              </a:spcBef>
              <a:spcAft>
                <a:spcPts val="0"/>
              </a:spcAft>
            </a:pPr>
            <a:r>
              <a:rPr lang="pl-PL" sz="1900" b="1">
                <a:solidFill>
                  <a:srgbClr val="FFFFFF"/>
                </a:solidFill>
                <a:latin typeface="Arial"/>
              </a:rPr>
              <a:t>10 = 7 + 3</a:t>
            </a:r>
          </a:p>
        </p:txBody>
      </p:sp>
      <p:sp>
        <p:nvSpPr>
          <p:cNvPr id="25" name="Panel"/>
          <p:cNvSpPr/>
          <p:nvPr/>
        </p:nvSpPr>
        <p:spPr>
          <a:xfrm>
            <a:off x="2843784" y="1773936"/>
            <a:ext cx="4892040" cy="3712463"/>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Panel"/>
          <p:cNvSpPr/>
          <p:nvPr/>
        </p:nvSpPr>
        <p:spPr>
          <a:xfrm>
            <a:off x="2843784" y="1773936"/>
            <a:ext cx="4892040" cy="6400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7"/>
          <p:cNvSpPr txBox="1"/>
          <p:nvPr/>
        </p:nvSpPr>
        <p:spPr>
          <a:xfrm>
            <a:off x="3063240" y="2011680"/>
            <a:ext cx="685800" cy="713232"/>
          </a:xfrm>
          <a:prstGeom prst="rect">
            <a:avLst/>
          </a:prstGeom>
          <a:noFill/>
        </p:spPr>
        <p:txBody>
          <a:bodyPr wrap="square" lIns="0" tIns="0" rIns="0" bIns="0" anchor="t">
            <a:noAutofit/>
          </a:bodyPr>
          <a:lstStyle/>
          <a:p>
            <a:pPr algn="l">
              <a:lnSpc>
                <a:spcPct val="108000"/>
              </a:lnSpc>
              <a:spcBef>
                <a:spcPts val="0"/>
              </a:spcBef>
              <a:spcAft>
                <a:spcPts val="0"/>
              </a:spcAft>
            </a:pPr>
            <a:r>
              <a:rPr lang="pl-PL" sz="5300" b="1">
                <a:solidFill>
                  <a:srgbClr val="21ACB6"/>
                </a:solidFill>
                <a:latin typeface="Arial"/>
              </a:rPr>
              <a:t>7</a:t>
            </a:r>
          </a:p>
        </p:txBody>
      </p:sp>
      <p:sp>
        <p:nvSpPr>
          <p:cNvPr id="28" name="PRRP w dalszej części prezentacji"/>
          <p:cNvSpPr txBox="1"/>
          <p:nvPr/>
        </p:nvSpPr>
        <p:spPr>
          <a:xfrm>
            <a:off x="3895344" y="2084831"/>
            <a:ext cx="3575304" cy="594360"/>
          </a:xfrm>
          <a:prstGeom prst="rect">
            <a:avLst/>
          </a:prstGeom>
          <a:noFill/>
        </p:spPr>
        <p:txBody>
          <a:bodyPr wrap="square" lIns="0" tIns="0" rIns="0" bIns="0" anchor="t">
            <a:noAutofit/>
          </a:bodyPr>
          <a:lstStyle/>
          <a:p>
            <a:pPr algn="l">
              <a:lnSpc>
                <a:spcPct val="108000"/>
              </a:lnSpc>
              <a:spcBef>
                <a:spcPts val="0"/>
              </a:spcBef>
              <a:spcAft>
                <a:spcPts val="0"/>
              </a:spcAft>
            </a:pPr>
            <a:r>
              <a:rPr lang="pl-PL" sz="2000" b="1">
                <a:solidFill>
                  <a:srgbClr val="143551"/>
                </a:solidFill>
                <a:latin typeface="Arial"/>
              </a:rPr>
              <a:t>PRRP w dalszej części</a:t>
            </a:r>
          </a:p>
          <a:p>
            <a:pPr algn="l">
              <a:lnSpc>
                <a:spcPct val="108000"/>
              </a:lnSpc>
              <a:spcBef>
                <a:spcPts val="0"/>
              </a:spcBef>
              <a:spcAft>
                <a:spcPts val="0"/>
              </a:spcAft>
            </a:pPr>
            <a:r>
              <a:rPr lang="pl-PL" sz="2000" b="1">
                <a:solidFill>
                  <a:srgbClr val="143551"/>
                </a:solidFill>
                <a:latin typeface="Arial"/>
              </a:rPr>
              <a:t>prezentacji</a:t>
            </a:r>
          </a:p>
        </p:txBody>
      </p:sp>
      <p:sp>
        <p:nvSpPr>
          <p:cNvPr id="29" name="Panel"/>
          <p:cNvSpPr/>
          <p:nvPr/>
        </p:nvSpPr>
        <p:spPr>
          <a:xfrm>
            <a:off x="3108960" y="3054096"/>
            <a:ext cx="59436" cy="59436"/>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Biała i Iłownica"/>
          <p:cNvSpPr txBox="1"/>
          <p:nvPr/>
        </p:nvSpPr>
        <p:spPr>
          <a:xfrm>
            <a:off x="3273552" y="2962656"/>
            <a:ext cx="2011680" cy="329184"/>
          </a:xfrm>
          <a:prstGeom prst="rect">
            <a:avLst/>
          </a:prstGeom>
          <a:noFill/>
        </p:spPr>
        <p:txBody>
          <a:bodyPr wrap="square" lIns="0" tIns="0" rIns="0" bIns="0" anchor="t">
            <a:noAutofit/>
          </a:bodyPr>
          <a:lstStyle/>
          <a:p>
            <a:pPr algn="l">
              <a:lnSpc>
                <a:spcPct val="108000"/>
              </a:lnSpc>
              <a:spcBef>
                <a:spcPts val="0"/>
              </a:spcBef>
              <a:spcAft>
                <a:spcPts val="0"/>
              </a:spcAft>
            </a:pPr>
            <a:r>
              <a:rPr lang="pl-PL" sz="1650" b="0">
                <a:solidFill>
                  <a:srgbClr val="19374A"/>
                </a:solidFill>
                <a:latin typeface="Arial"/>
              </a:rPr>
              <a:t>Biała i Iłownica</a:t>
            </a:r>
          </a:p>
        </p:txBody>
      </p:sp>
      <p:sp>
        <p:nvSpPr>
          <p:cNvPr id="31" name="Panel"/>
          <p:cNvSpPr/>
          <p:nvPr/>
        </p:nvSpPr>
        <p:spPr>
          <a:xfrm>
            <a:off x="3108960" y="3520440"/>
            <a:ext cx="59436" cy="59436"/>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lza"/>
          <p:cNvSpPr txBox="1"/>
          <p:nvPr/>
        </p:nvSpPr>
        <p:spPr>
          <a:xfrm>
            <a:off x="3273552" y="3429000"/>
            <a:ext cx="2011680" cy="329184"/>
          </a:xfrm>
          <a:prstGeom prst="rect">
            <a:avLst/>
          </a:prstGeom>
          <a:noFill/>
        </p:spPr>
        <p:txBody>
          <a:bodyPr wrap="square" lIns="0" tIns="0" rIns="0" bIns="0" anchor="t">
            <a:noAutofit/>
          </a:bodyPr>
          <a:lstStyle/>
          <a:p>
            <a:pPr algn="l">
              <a:lnSpc>
                <a:spcPct val="108000"/>
              </a:lnSpc>
              <a:spcBef>
                <a:spcPts val="0"/>
              </a:spcBef>
              <a:spcAft>
                <a:spcPts val="0"/>
              </a:spcAft>
            </a:pPr>
            <a:r>
              <a:rPr lang="pl-PL" sz="1650" b="0">
                <a:solidFill>
                  <a:srgbClr val="19374A"/>
                </a:solidFill>
                <a:latin typeface="Arial"/>
              </a:rPr>
              <a:t>Olza</a:t>
            </a:r>
          </a:p>
        </p:txBody>
      </p:sp>
      <p:sp>
        <p:nvSpPr>
          <p:cNvPr id="33" name="Panel"/>
          <p:cNvSpPr/>
          <p:nvPr/>
        </p:nvSpPr>
        <p:spPr>
          <a:xfrm>
            <a:off x="3108960" y="3986783"/>
            <a:ext cx="59436" cy="59436"/>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pawa"/>
          <p:cNvSpPr txBox="1"/>
          <p:nvPr/>
        </p:nvSpPr>
        <p:spPr>
          <a:xfrm>
            <a:off x="3273552" y="3895344"/>
            <a:ext cx="2011680" cy="329184"/>
          </a:xfrm>
          <a:prstGeom prst="rect">
            <a:avLst/>
          </a:prstGeom>
          <a:noFill/>
        </p:spPr>
        <p:txBody>
          <a:bodyPr wrap="square" lIns="0" tIns="0" rIns="0" bIns="0" anchor="t">
            <a:noAutofit/>
          </a:bodyPr>
          <a:lstStyle/>
          <a:p>
            <a:pPr algn="l">
              <a:lnSpc>
                <a:spcPct val="108000"/>
              </a:lnSpc>
              <a:spcBef>
                <a:spcPts val="0"/>
              </a:spcBef>
              <a:spcAft>
                <a:spcPts val="0"/>
              </a:spcAft>
            </a:pPr>
            <a:r>
              <a:rPr lang="pl-PL" sz="1650" b="0">
                <a:solidFill>
                  <a:srgbClr val="19374A"/>
                </a:solidFill>
                <a:latin typeface="Arial"/>
              </a:rPr>
              <a:t>Opawa</a:t>
            </a:r>
          </a:p>
        </p:txBody>
      </p:sp>
      <p:sp>
        <p:nvSpPr>
          <p:cNvPr id="35" name="Panel"/>
          <p:cNvSpPr/>
          <p:nvPr/>
        </p:nvSpPr>
        <p:spPr>
          <a:xfrm>
            <a:off x="3108960" y="4453128"/>
            <a:ext cx="59436" cy="59436"/>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sobłoga"/>
          <p:cNvSpPr txBox="1"/>
          <p:nvPr/>
        </p:nvSpPr>
        <p:spPr>
          <a:xfrm>
            <a:off x="3273552" y="4361688"/>
            <a:ext cx="2011680" cy="329184"/>
          </a:xfrm>
          <a:prstGeom prst="rect">
            <a:avLst/>
          </a:prstGeom>
          <a:noFill/>
        </p:spPr>
        <p:txBody>
          <a:bodyPr wrap="square" lIns="0" tIns="0" rIns="0" bIns="0" anchor="t">
            <a:noAutofit/>
          </a:bodyPr>
          <a:lstStyle/>
          <a:p>
            <a:pPr algn="l">
              <a:lnSpc>
                <a:spcPct val="108000"/>
              </a:lnSpc>
              <a:spcBef>
                <a:spcPts val="0"/>
              </a:spcBef>
              <a:spcAft>
                <a:spcPts val="0"/>
              </a:spcAft>
            </a:pPr>
            <a:r>
              <a:rPr lang="pl-PL" sz="1650" b="0">
                <a:solidFill>
                  <a:srgbClr val="19374A"/>
                </a:solidFill>
                <a:latin typeface="Arial"/>
              </a:rPr>
              <a:t>Osobłoga</a:t>
            </a:r>
          </a:p>
        </p:txBody>
      </p:sp>
      <p:sp>
        <p:nvSpPr>
          <p:cNvPr id="37" name="Panel"/>
          <p:cNvSpPr/>
          <p:nvPr/>
        </p:nvSpPr>
        <p:spPr>
          <a:xfrm>
            <a:off x="5303520" y="3054096"/>
            <a:ext cx="59436" cy="59436"/>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Bóbr"/>
          <p:cNvSpPr txBox="1"/>
          <p:nvPr/>
        </p:nvSpPr>
        <p:spPr>
          <a:xfrm>
            <a:off x="5468112" y="2962656"/>
            <a:ext cx="2011680" cy="329184"/>
          </a:xfrm>
          <a:prstGeom prst="rect">
            <a:avLst/>
          </a:prstGeom>
          <a:noFill/>
        </p:spPr>
        <p:txBody>
          <a:bodyPr wrap="square" lIns="0" tIns="0" rIns="0" bIns="0" anchor="t">
            <a:noAutofit/>
          </a:bodyPr>
          <a:lstStyle/>
          <a:p>
            <a:pPr algn="l">
              <a:lnSpc>
                <a:spcPct val="108000"/>
              </a:lnSpc>
              <a:spcBef>
                <a:spcPts val="0"/>
              </a:spcBef>
              <a:spcAft>
                <a:spcPts val="0"/>
              </a:spcAft>
            </a:pPr>
            <a:r>
              <a:rPr lang="pl-PL" sz="1650" b="0">
                <a:solidFill>
                  <a:srgbClr val="19374A"/>
                </a:solidFill>
                <a:latin typeface="Arial"/>
              </a:rPr>
              <a:t>Bóbr</a:t>
            </a:r>
          </a:p>
        </p:txBody>
      </p:sp>
      <p:sp>
        <p:nvSpPr>
          <p:cNvPr id="39" name="Panel"/>
          <p:cNvSpPr/>
          <p:nvPr/>
        </p:nvSpPr>
        <p:spPr>
          <a:xfrm>
            <a:off x="5303520" y="3520440"/>
            <a:ext cx="59436" cy="59436"/>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Bystrzyca"/>
          <p:cNvSpPr txBox="1"/>
          <p:nvPr/>
        </p:nvSpPr>
        <p:spPr>
          <a:xfrm>
            <a:off x="5468112" y="3429000"/>
            <a:ext cx="2011680" cy="329184"/>
          </a:xfrm>
          <a:prstGeom prst="rect">
            <a:avLst/>
          </a:prstGeom>
          <a:noFill/>
        </p:spPr>
        <p:txBody>
          <a:bodyPr wrap="square" lIns="0" tIns="0" rIns="0" bIns="0" anchor="t">
            <a:noAutofit/>
          </a:bodyPr>
          <a:lstStyle/>
          <a:p>
            <a:pPr algn="l">
              <a:lnSpc>
                <a:spcPct val="108000"/>
              </a:lnSpc>
              <a:spcBef>
                <a:spcPts val="0"/>
              </a:spcBef>
              <a:spcAft>
                <a:spcPts val="0"/>
              </a:spcAft>
            </a:pPr>
            <a:r>
              <a:rPr lang="pl-PL" sz="1650" b="0">
                <a:solidFill>
                  <a:srgbClr val="19374A"/>
                </a:solidFill>
                <a:latin typeface="Arial"/>
              </a:rPr>
              <a:t>Bystrzyca</a:t>
            </a:r>
          </a:p>
        </p:txBody>
      </p:sp>
      <p:sp>
        <p:nvSpPr>
          <p:cNvPr id="41" name="Panel"/>
          <p:cNvSpPr/>
          <p:nvPr/>
        </p:nvSpPr>
        <p:spPr>
          <a:xfrm>
            <a:off x="5303520" y="3986783"/>
            <a:ext cx="59436" cy="59436"/>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Kaczawa"/>
          <p:cNvSpPr txBox="1"/>
          <p:nvPr/>
        </p:nvSpPr>
        <p:spPr>
          <a:xfrm>
            <a:off x="5468112" y="3895344"/>
            <a:ext cx="2011680" cy="329184"/>
          </a:xfrm>
          <a:prstGeom prst="rect">
            <a:avLst/>
          </a:prstGeom>
          <a:noFill/>
        </p:spPr>
        <p:txBody>
          <a:bodyPr wrap="square" lIns="0" tIns="0" rIns="0" bIns="0" anchor="t">
            <a:noAutofit/>
          </a:bodyPr>
          <a:lstStyle/>
          <a:p>
            <a:pPr algn="l">
              <a:lnSpc>
                <a:spcPct val="108000"/>
              </a:lnSpc>
              <a:spcBef>
                <a:spcPts val="0"/>
              </a:spcBef>
              <a:spcAft>
                <a:spcPts val="0"/>
              </a:spcAft>
            </a:pPr>
            <a:r>
              <a:rPr lang="pl-PL" sz="1650" b="0">
                <a:solidFill>
                  <a:srgbClr val="19374A"/>
                </a:solidFill>
                <a:latin typeface="Arial"/>
              </a:rPr>
              <a:t>Kaczawa</a:t>
            </a:r>
          </a:p>
        </p:txBody>
      </p:sp>
      <p:sp>
        <p:nvSpPr>
          <p:cNvPr id="43" name="Panel"/>
          <p:cNvSpPr/>
          <p:nvPr/>
        </p:nvSpPr>
        <p:spPr>
          <a:xfrm>
            <a:off x="3118104" y="5001768"/>
            <a:ext cx="4334256" cy="310896"/>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KONSULTACJE  •  EFEKTY  •  WDROŻENIE"/>
          <p:cNvSpPr txBox="1"/>
          <p:nvPr/>
        </p:nvSpPr>
        <p:spPr>
          <a:xfrm>
            <a:off x="3209544" y="5024628"/>
            <a:ext cx="4151376" cy="274320"/>
          </a:xfrm>
          <a:prstGeom prst="rect">
            <a:avLst/>
          </a:prstGeom>
          <a:noFill/>
        </p:spPr>
        <p:txBody>
          <a:bodyPr wrap="square" lIns="0" tIns="0" rIns="0" bIns="0" anchor="ctr">
            <a:noAutofit/>
          </a:bodyPr>
          <a:lstStyle/>
          <a:p>
            <a:pPr algn="ctr">
              <a:lnSpc>
                <a:spcPct val="108000"/>
              </a:lnSpc>
              <a:spcBef>
                <a:spcPts val="0"/>
              </a:spcBef>
              <a:spcAft>
                <a:spcPts val="0"/>
              </a:spcAft>
            </a:pPr>
            <a:r>
              <a:rPr lang="pl-PL" sz="1010" b="1">
                <a:solidFill>
                  <a:srgbClr val="36759B"/>
                </a:solidFill>
                <a:latin typeface="Arial"/>
              </a:rPr>
              <a:t>KONSULTACJE  •  EFEKTY  •  WDROŻENIE</a:t>
            </a:r>
          </a:p>
        </p:txBody>
      </p:sp>
      <p:sp>
        <p:nvSpPr>
          <p:cNvPr id="45" name="Panel"/>
          <p:cNvSpPr/>
          <p:nvPr/>
        </p:nvSpPr>
        <p:spPr>
          <a:xfrm>
            <a:off x="7991856" y="1773936"/>
            <a:ext cx="3611880" cy="3712463"/>
          </a:xfrm>
          <a:prstGeom prst="roundRect">
            <a:avLst>
              <a:gd name="adj" fmla="val 10000"/>
            </a:avLst>
          </a:prstGeom>
          <a:solidFill>
            <a:srgbClr val="EAF1F6"/>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3"/>
          <p:cNvSpPr txBox="1"/>
          <p:nvPr/>
        </p:nvSpPr>
        <p:spPr>
          <a:xfrm>
            <a:off x="8238744" y="2011680"/>
            <a:ext cx="658368" cy="713232"/>
          </a:xfrm>
          <a:prstGeom prst="rect">
            <a:avLst/>
          </a:prstGeom>
          <a:noFill/>
        </p:spPr>
        <p:txBody>
          <a:bodyPr wrap="square" lIns="0" tIns="0" rIns="0" bIns="0" anchor="t">
            <a:noAutofit/>
          </a:bodyPr>
          <a:lstStyle/>
          <a:p>
            <a:pPr algn="l">
              <a:lnSpc>
                <a:spcPct val="108000"/>
              </a:lnSpc>
              <a:spcBef>
                <a:spcPts val="0"/>
              </a:spcBef>
              <a:spcAft>
                <a:spcPts val="0"/>
              </a:spcAft>
            </a:pPr>
            <a:r>
              <a:rPr lang="pl-PL" sz="5300" b="1">
                <a:solidFill>
                  <a:srgbClr val="143551"/>
                </a:solidFill>
                <a:latin typeface="Arial"/>
              </a:rPr>
              <a:t>3</a:t>
            </a:r>
          </a:p>
        </p:txBody>
      </p:sp>
      <p:sp>
        <p:nvSpPr>
          <p:cNvPr id="47" name="zlewnie w jednym Studium"/>
          <p:cNvSpPr txBox="1"/>
          <p:nvPr/>
        </p:nvSpPr>
        <p:spPr>
          <a:xfrm>
            <a:off x="9052560" y="2057400"/>
            <a:ext cx="2240280" cy="649224"/>
          </a:xfrm>
          <a:prstGeom prst="rect">
            <a:avLst/>
          </a:prstGeom>
          <a:noFill/>
        </p:spPr>
        <p:txBody>
          <a:bodyPr wrap="square" lIns="0" tIns="0" rIns="0" bIns="0" anchor="t">
            <a:noAutofit/>
          </a:bodyPr>
          <a:lstStyle/>
          <a:p>
            <a:pPr algn="l">
              <a:lnSpc>
                <a:spcPct val="108000"/>
              </a:lnSpc>
              <a:spcBef>
                <a:spcPts val="0"/>
              </a:spcBef>
              <a:spcAft>
                <a:spcPts val="0"/>
              </a:spcAft>
            </a:pPr>
            <a:r>
              <a:rPr lang="pl-PL" sz="1950" b="1">
                <a:solidFill>
                  <a:srgbClr val="143551"/>
                </a:solidFill>
                <a:latin typeface="Arial"/>
              </a:rPr>
              <a:t>zlewnie w jednym</a:t>
            </a:r>
          </a:p>
          <a:p>
            <a:pPr algn="l">
              <a:lnSpc>
                <a:spcPct val="108000"/>
              </a:lnSpc>
              <a:spcBef>
                <a:spcPts val="0"/>
              </a:spcBef>
              <a:spcAft>
                <a:spcPts val="0"/>
              </a:spcAft>
            </a:pPr>
            <a:r>
              <a:rPr lang="pl-PL" sz="1950" b="1">
                <a:solidFill>
                  <a:srgbClr val="143551"/>
                </a:solidFill>
                <a:latin typeface="Arial"/>
              </a:rPr>
              <a:t>Studium</a:t>
            </a:r>
          </a:p>
        </p:txBody>
      </p:sp>
      <p:sp>
        <p:nvSpPr>
          <p:cNvPr id="48" name="Panel"/>
          <p:cNvSpPr/>
          <p:nvPr/>
        </p:nvSpPr>
        <p:spPr>
          <a:xfrm>
            <a:off x="8266175" y="2898648"/>
            <a:ext cx="3054096" cy="1709928"/>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Panel"/>
          <p:cNvSpPr/>
          <p:nvPr/>
        </p:nvSpPr>
        <p:spPr>
          <a:xfrm>
            <a:off x="8449056" y="3118104"/>
            <a:ext cx="59436" cy="59436"/>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Nysa Kłodzka"/>
          <p:cNvSpPr txBox="1"/>
          <p:nvPr/>
        </p:nvSpPr>
        <p:spPr>
          <a:xfrm>
            <a:off x="8604504" y="3026664"/>
            <a:ext cx="2505456"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550" b="0">
                <a:solidFill>
                  <a:srgbClr val="19374A"/>
                </a:solidFill>
                <a:latin typeface="Arial"/>
              </a:rPr>
              <a:t>Nysa Kłodzka</a:t>
            </a:r>
          </a:p>
        </p:txBody>
      </p:sp>
      <p:sp>
        <p:nvSpPr>
          <p:cNvPr id="51" name="Panel"/>
          <p:cNvSpPr/>
          <p:nvPr/>
        </p:nvSpPr>
        <p:spPr>
          <a:xfrm>
            <a:off x="8449056" y="3566160"/>
            <a:ext cx="59436" cy="59436"/>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Biała Głuchołaska"/>
          <p:cNvSpPr txBox="1"/>
          <p:nvPr/>
        </p:nvSpPr>
        <p:spPr>
          <a:xfrm>
            <a:off x="8604504" y="3474720"/>
            <a:ext cx="2505456"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550" b="0">
                <a:solidFill>
                  <a:srgbClr val="19374A"/>
                </a:solidFill>
                <a:latin typeface="Arial"/>
              </a:rPr>
              <a:t>Biała Głuchołaska</a:t>
            </a:r>
          </a:p>
        </p:txBody>
      </p:sp>
      <p:sp>
        <p:nvSpPr>
          <p:cNvPr id="53" name="Panel"/>
          <p:cNvSpPr/>
          <p:nvPr/>
        </p:nvSpPr>
        <p:spPr>
          <a:xfrm>
            <a:off x="8449056" y="4014216"/>
            <a:ext cx="59436" cy="59436"/>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Ścinawka"/>
          <p:cNvSpPr txBox="1"/>
          <p:nvPr/>
        </p:nvSpPr>
        <p:spPr>
          <a:xfrm>
            <a:off x="8604504" y="3922776"/>
            <a:ext cx="2505456"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550" b="0">
                <a:solidFill>
                  <a:srgbClr val="19374A"/>
                </a:solidFill>
                <a:latin typeface="Arial"/>
              </a:rPr>
              <a:t>Ścinawka</a:t>
            </a:r>
          </a:p>
        </p:txBody>
      </p:sp>
      <p:sp>
        <p:nvSpPr>
          <p:cNvPr id="55" name="Studium Nysy Kłodzkiej miało dedykowane konsultacje."/>
          <p:cNvSpPr txBox="1"/>
          <p:nvPr/>
        </p:nvSpPr>
        <p:spPr>
          <a:xfrm>
            <a:off x="8247888" y="4828032"/>
            <a:ext cx="3081528" cy="493776"/>
          </a:xfrm>
          <a:prstGeom prst="rect">
            <a:avLst/>
          </a:prstGeom>
          <a:noFill/>
        </p:spPr>
        <p:txBody>
          <a:bodyPr wrap="square" lIns="0" tIns="0" rIns="0" bIns="0" anchor="t">
            <a:noAutofit/>
          </a:bodyPr>
          <a:lstStyle/>
          <a:p>
            <a:pPr algn="l">
              <a:lnSpc>
                <a:spcPct val="108000"/>
              </a:lnSpc>
              <a:spcBef>
                <a:spcPts val="0"/>
              </a:spcBef>
              <a:spcAft>
                <a:spcPts val="0"/>
              </a:spcAft>
            </a:pPr>
            <a:r>
              <a:rPr lang="pl-PL" sz="1380" b="1">
                <a:solidFill>
                  <a:srgbClr val="36759B"/>
                </a:solidFill>
                <a:latin typeface="Arial"/>
              </a:rPr>
              <a:t>Studium Nysy Kłodzkiej miało</a:t>
            </a:r>
          </a:p>
          <a:p>
            <a:pPr algn="l">
              <a:lnSpc>
                <a:spcPct val="108000"/>
              </a:lnSpc>
              <a:spcBef>
                <a:spcPts val="0"/>
              </a:spcBef>
              <a:spcAft>
                <a:spcPts val="0"/>
              </a:spcAft>
            </a:pPr>
            <a:r>
              <a:rPr lang="pl-PL" sz="1380" b="1">
                <a:solidFill>
                  <a:srgbClr val="36759B"/>
                </a:solidFill>
                <a:latin typeface="Arial"/>
              </a:rPr>
              <a:t>dedykowane konsultacje.</a:t>
            </a:r>
          </a:p>
        </p:txBody>
      </p:sp>
      <p:sp>
        <p:nvSpPr>
          <p:cNvPr id="56" name="Panel"/>
          <p:cNvSpPr/>
          <p:nvPr/>
        </p:nvSpPr>
        <p:spPr>
          <a:xfrm>
            <a:off x="594360" y="5715000"/>
            <a:ext cx="11009376" cy="475488"/>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Panel"/>
          <p:cNvSpPr/>
          <p:nvPr/>
        </p:nvSpPr>
        <p:spPr>
          <a:xfrm>
            <a:off x="594360" y="5715000"/>
            <a:ext cx="50292" cy="47548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Dalsza część spotkania: 7 PRRP. Nie powtarzamy omówienia Studium Nysy Kłodzkiej "/>
          <p:cNvSpPr txBox="1"/>
          <p:nvPr/>
        </p:nvSpPr>
        <p:spPr>
          <a:xfrm>
            <a:off x="758952" y="5783580"/>
            <a:ext cx="10661904" cy="365760"/>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Dalsza część spotkania: 7 PRRP. Nie powtarzamy omówienia Studium Nysy Kłodzkiej ani jego odrębnych konsultacji.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CELE I ZAŁOŻENIA</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Cele i założenia PRRP</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Zmniejszenie negatywnych skutków powodzi i ochrona obszarów najbardziej narażonych</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pic>
        <p:nvPicPr>
          <p:cNvPr id="4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43"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3</a:t>
            </a:r>
            <a:endParaRPr lang="en-US"/>
          </a:p>
        </p:txBody>
      </p:sp>
      <p:sp>
        <p:nvSpPr>
          <p:cNvPr id="44" name="Definicja_PRRP_oryginal"/>
          <p:cNvSpPr txBox="1"/>
          <p:nvPr/>
        </p:nvSpPr>
        <p:spPr>
          <a:xfrm>
            <a:off x="658368" y="1600200"/>
            <a:ext cx="10863072" cy="758952"/>
          </a:xfrm>
          <a:prstGeom prst="rect">
            <a:avLst/>
          </a:prstGeom>
          <a:noFill/>
        </p:spPr>
        <p:txBody>
          <a:bodyPr wrap="square" lIns="0" tIns="0" rIns="0" bIns="0" anchor="t">
            <a:noAutofit/>
          </a:bodyPr>
          <a:lstStyle/>
          <a:p>
            <a:pPr algn="l">
              <a:lnSpc>
                <a:spcPct val="113000"/>
              </a:lnSpc>
              <a:spcBef>
                <a:spcPts val="0"/>
              </a:spcBef>
              <a:spcAft>
                <a:spcPts val="0"/>
              </a:spcAft>
              <a:buNone/>
            </a:pPr>
            <a:r>
              <a:rPr lang="pl-PL" sz="1639" b="0">
                <a:solidFill>
                  <a:srgbClr val="102C4A"/>
                </a:solidFill>
                <a:latin typeface="Arial"/>
              </a:rPr>
              <a:t>Programy Redukcji Ryzyka Powodziowego (PRRP) wskazują działania zmniejszające skutki powodzi: od analizy zagrożeń i wariantów retencji po modernizację infrastruktury, działania nietechniczne oraz ochronę obszarów najbardziej narażonych.</a:t>
            </a:r>
          </a:p>
        </p:txBody>
      </p:sp>
      <p:sp>
        <p:nvSpPr>
          <p:cNvPr id="45" name="Rounded Rectangle 44"/>
          <p:cNvSpPr/>
          <p:nvPr/>
        </p:nvSpPr>
        <p:spPr>
          <a:xfrm>
            <a:off x="658368" y="2542032"/>
            <a:ext cx="3511296" cy="1755648"/>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ectangle 45"/>
          <p:cNvSpPr/>
          <p:nvPr/>
        </p:nvSpPr>
        <p:spPr>
          <a:xfrm>
            <a:off x="804672" y="2697479"/>
            <a:ext cx="47548" cy="393192"/>
          </a:xfrm>
          <a:prstGeom prst="rect">
            <a:avLst/>
          </a:prstGeom>
          <a:solidFill>
            <a:srgbClr val="2E6F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923544" y="2679191"/>
            <a:ext cx="3090672" cy="420624"/>
          </a:xfrm>
          <a:prstGeom prst="rect">
            <a:avLst/>
          </a:prstGeom>
          <a:noFill/>
        </p:spPr>
        <p:txBody>
          <a:bodyPr wrap="square" lIns="0" tIns="0" rIns="0" bIns="0" anchor="t">
            <a:noAutofit/>
          </a:bodyPr>
          <a:lstStyle/>
          <a:p>
            <a:pPr algn="l">
              <a:lnSpc>
                <a:spcPct val="105000"/>
              </a:lnSpc>
              <a:spcBef>
                <a:spcPts val="0"/>
              </a:spcBef>
              <a:spcAft>
                <a:spcPts val="0"/>
              </a:spcAft>
              <a:buNone/>
            </a:pPr>
            <a:r>
              <a:rPr lang="pl-PL" sz="1530" b="1">
                <a:solidFill>
                  <a:srgbClr val="102C4A"/>
                </a:solidFill>
                <a:latin typeface="Arial"/>
              </a:rPr>
              <a:t>Zwiększenie bezpieczeństwa</a:t>
            </a:r>
          </a:p>
        </p:txBody>
      </p:sp>
      <p:sp>
        <p:nvSpPr>
          <p:cNvPr id="48" name="TextBox 47"/>
          <p:cNvSpPr txBox="1"/>
          <p:nvPr/>
        </p:nvSpPr>
        <p:spPr>
          <a:xfrm>
            <a:off x="832103" y="3172968"/>
            <a:ext cx="3163824" cy="1024128"/>
          </a:xfrm>
          <a:prstGeom prst="rect">
            <a:avLst/>
          </a:prstGeom>
          <a:noFill/>
        </p:spPr>
        <p:txBody>
          <a:bodyPr wrap="square" lIns="0" tIns="0" rIns="0" bIns="0" anchor="t">
            <a:noAutofit/>
          </a:bodyPr>
          <a:lstStyle/>
          <a:p>
            <a:pPr algn="l">
              <a:lnSpc>
                <a:spcPct val="104000"/>
              </a:lnSpc>
              <a:spcBef>
                <a:spcPts val="0"/>
              </a:spcBef>
              <a:spcAft>
                <a:spcPts val="0"/>
              </a:spcAft>
              <a:buNone/>
            </a:pPr>
            <a:r>
              <a:rPr lang="pl-PL" sz="1350" b="0">
                <a:solidFill>
                  <a:srgbClr val="203644"/>
                </a:solidFill>
                <a:latin typeface="Arial"/>
              </a:rPr>
              <a:t>opracowywanie i wdrażanie rozwiązań, które zmniejszają ryzyko utraty życia i zdrowia ludzi.</a:t>
            </a:r>
          </a:p>
        </p:txBody>
      </p:sp>
      <p:sp>
        <p:nvSpPr>
          <p:cNvPr id="49" name="Rounded Rectangle 48"/>
          <p:cNvSpPr/>
          <p:nvPr/>
        </p:nvSpPr>
        <p:spPr>
          <a:xfrm>
            <a:off x="4334255" y="2542032"/>
            <a:ext cx="3511296" cy="1755648"/>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Rectangle 49"/>
          <p:cNvSpPr/>
          <p:nvPr/>
        </p:nvSpPr>
        <p:spPr>
          <a:xfrm>
            <a:off x="4480559" y="2697479"/>
            <a:ext cx="47548" cy="393192"/>
          </a:xfrm>
          <a:prstGeom prst="rect">
            <a:avLst/>
          </a:prstGeom>
          <a:solidFill>
            <a:srgbClr val="2AA5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4599431" y="2679191"/>
            <a:ext cx="3090672" cy="420624"/>
          </a:xfrm>
          <a:prstGeom prst="rect">
            <a:avLst/>
          </a:prstGeom>
          <a:noFill/>
        </p:spPr>
        <p:txBody>
          <a:bodyPr wrap="square" lIns="0" tIns="0" rIns="0" bIns="0" anchor="t">
            <a:noAutofit/>
          </a:bodyPr>
          <a:lstStyle/>
          <a:p>
            <a:pPr algn="l">
              <a:lnSpc>
                <a:spcPct val="105000"/>
              </a:lnSpc>
              <a:spcBef>
                <a:spcPts val="0"/>
              </a:spcBef>
              <a:spcAft>
                <a:spcPts val="0"/>
              </a:spcAft>
              <a:buNone/>
            </a:pPr>
            <a:r>
              <a:rPr lang="pl-PL" sz="1530" b="1">
                <a:solidFill>
                  <a:srgbClr val="102C4A"/>
                </a:solidFill>
                <a:latin typeface="Arial"/>
              </a:rPr>
              <a:t>Ochrona mienia</a:t>
            </a:r>
          </a:p>
        </p:txBody>
      </p:sp>
      <p:sp>
        <p:nvSpPr>
          <p:cNvPr id="52" name="TextBox 51"/>
          <p:cNvSpPr txBox="1"/>
          <p:nvPr/>
        </p:nvSpPr>
        <p:spPr>
          <a:xfrm>
            <a:off x="4507992" y="3172968"/>
            <a:ext cx="3163824" cy="1024128"/>
          </a:xfrm>
          <a:prstGeom prst="rect">
            <a:avLst/>
          </a:prstGeom>
          <a:noFill/>
        </p:spPr>
        <p:txBody>
          <a:bodyPr wrap="square" lIns="0" tIns="0" rIns="0" bIns="0" anchor="t">
            <a:noAutofit/>
          </a:bodyPr>
          <a:lstStyle/>
          <a:p>
            <a:pPr algn="l">
              <a:lnSpc>
                <a:spcPct val="104000"/>
              </a:lnSpc>
              <a:spcBef>
                <a:spcPts val="0"/>
              </a:spcBef>
              <a:spcAft>
                <a:spcPts val="0"/>
              </a:spcAft>
              <a:buNone/>
            </a:pPr>
            <a:r>
              <a:rPr lang="pl-PL" sz="1350" b="0">
                <a:solidFill>
                  <a:srgbClr val="203644"/>
                </a:solidFill>
                <a:latin typeface="Arial"/>
              </a:rPr>
              <a:t>Zabezpieczenie domów, gospodarstw i infrastruktury przed zalaniem i zniszczeniem.</a:t>
            </a:r>
          </a:p>
        </p:txBody>
      </p:sp>
      <p:sp>
        <p:nvSpPr>
          <p:cNvPr id="53" name="Rounded Rectangle 52"/>
          <p:cNvSpPr/>
          <p:nvPr/>
        </p:nvSpPr>
        <p:spPr>
          <a:xfrm>
            <a:off x="8010144" y="2542032"/>
            <a:ext cx="3511296" cy="1755648"/>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ctangle 53"/>
          <p:cNvSpPr/>
          <p:nvPr/>
        </p:nvSpPr>
        <p:spPr>
          <a:xfrm>
            <a:off x="8156448" y="2697479"/>
            <a:ext cx="47548" cy="393192"/>
          </a:xfrm>
          <a:prstGeom prst="rect">
            <a:avLst/>
          </a:prstGeom>
          <a:solidFill>
            <a:srgbClr val="2CB4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8275319" y="2679191"/>
            <a:ext cx="3090672" cy="420624"/>
          </a:xfrm>
          <a:prstGeom prst="rect">
            <a:avLst/>
          </a:prstGeom>
          <a:noFill/>
        </p:spPr>
        <p:txBody>
          <a:bodyPr wrap="square" lIns="0" tIns="0" rIns="0" bIns="0" anchor="t">
            <a:noAutofit/>
          </a:bodyPr>
          <a:lstStyle/>
          <a:p>
            <a:pPr algn="l">
              <a:lnSpc>
                <a:spcPct val="105000"/>
              </a:lnSpc>
              <a:spcBef>
                <a:spcPts val="0"/>
              </a:spcBef>
              <a:spcAft>
                <a:spcPts val="0"/>
              </a:spcAft>
              <a:buNone/>
            </a:pPr>
            <a:r>
              <a:rPr lang="pl-PL" sz="1530" b="1">
                <a:solidFill>
                  <a:srgbClr val="102C4A"/>
                </a:solidFill>
                <a:latin typeface="Arial"/>
              </a:rPr>
              <a:t>Wzrost świadomości społecznej</a:t>
            </a:r>
          </a:p>
        </p:txBody>
      </p:sp>
      <p:sp>
        <p:nvSpPr>
          <p:cNvPr id="56" name="TextBox 55"/>
          <p:cNvSpPr txBox="1"/>
          <p:nvPr/>
        </p:nvSpPr>
        <p:spPr>
          <a:xfrm>
            <a:off x="8183879" y="3172968"/>
            <a:ext cx="3163824" cy="1024128"/>
          </a:xfrm>
          <a:prstGeom prst="rect">
            <a:avLst/>
          </a:prstGeom>
          <a:noFill/>
        </p:spPr>
        <p:txBody>
          <a:bodyPr wrap="square" lIns="0" tIns="0" rIns="0" bIns="0" anchor="t">
            <a:noAutofit/>
          </a:bodyPr>
          <a:lstStyle/>
          <a:p>
            <a:pPr algn="l">
              <a:lnSpc>
                <a:spcPct val="104000"/>
              </a:lnSpc>
              <a:spcBef>
                <a:spcPts val="0"/>
              </a:spcBef>
              <a:spcAft>
                <a:spcPts val="0"/>
              </a:spcAft>
              <a:buNone/>
            </a:pPr>
            <a:r>
              <a:rPr lang="pl-PL" sz="1350" b="0">
                <a:solidFill>
                  <a:srgbClr val="203644"/>
                </a:solidFill>
                <a:latin typeface="Arial"/>
              </a:rPr>
              <a:t>Działania edukacyjne i informacyjne, które zwiększają wiedzę społeczeństwa na temat zagrożeń powodziowych.</a:t>
            </a:r>
          </a:p>
        </p:txBody>
      </p:sp>
      <p:sp>
        <p:nvSpPr>
          <p:cNvPr id="57" name="Rounded Rectangle 56"/>
          <p:cNvSpPr/>
          <p:nvPr/>
        </p:nvSpPr>
        <p:spPr>
          <a:xfrm>
            <a:off x="658368" y="4370831"/>
            <a:ext cx="3511296" cy="1755648"/>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Rectangle 57"/>
          <p:cNvSpPr/>
          <p:nvPr/>
        </p:nvSpPr>
        <p:spPr>
          <a:xfrm>
            <a:off x="804672" y="4526279"/>
            <a:ext cx="47548" cy="393192"/>
          </a:xfrm>
          <a:prstGeom prst="rect">
            <a:avLst/>
          </a:prstGeom>
          <a:solidFill>
            <a:srgbClr val="2E6F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TextBox 58"/>
          <p:cNvSpPr txBox="1"/>
          <p:nvPr/>
        </p:nvSpPr>
        <p:spPr>
          <a:xfrm>
            <a:off x="923544" y="4507992"/>
            <a:ext cx="3090672" cy="420624"/>
          </a:xfrm>
          <a:prstGeom prst="rect">
            <a:avLst/>
          </a:prstGeom>
          <a:noFill/>
        </p:spPr>
        <p:txBody>
          <a:bodyPr wrap="square" lIns="0" tIns="0" rIns="0" bIns="0" anchor="t">
            <a:noAutofit/>
          </a:bodyPr>
          <a:lstStyle/>
          <a:p>
            <a:pPr algn="l">
              <a:lnSpc>
                <a:spcPct val="105000"/>
              </a:lnSpc>
              <a:spcBef>
                <a:spcPts val="0"/>
              </a:spcBef>
              <a:spcAft>
                <a:spcPts val="0"/>
              </a:spcAft>
              <a:buNone/>
            </a:pPr>
            <a:r>
              <a:rPr lang="pl-PL" sz="1530" b="1">
                <a:solidFill>
                  <a:srgbClr val="102C4A"/>
                </a:solidFill>
                <a:latin typeface="Arial"/>
              </a:rPr>
              <a:t>Rozwój infrastruktury</a:t>
            </a:r>
          </a:p>
        </p:txBody>
      </p:sp>
      <p:sp>
        <p:nvSpPr>
          <p:cNvPr id="60" name="TextBox 59"/>
          <p:cNvSpPr txBox="1"/>
          <p:nvPr/>
        </p:nvSpPr>
        <p:spPr>
          <a:xfrm>
            <a:off x="832103" y="5001767"/>
            <a:ext cx="3163824" cy="1024128"/>
          </a:xfrm>
          <a:prstGeom prst="rect">
            <a:avLst/>
          </a:prstGeom>
          <a:noFill/>
        </p:spPr>
        <p:txBody>
          <a:bodyPr wrap="square" lIns="0" tIns="0" rIns="0" bIns="0" anchor="t">
            <a:noAutofit/>
          </a:bodyPr>
          <a:lstStyle/>
          <a:p>
            <a:pPr algn="l">
              <a:lnSpc>
                <a:spcPct val="104000"/>
              </a:lnSpc>
              <a:spcBef>
                <a:spcPts val="0"/>
              </a:spcBef>
              <a:spcAft>
                <a:spcPts val="0"/>
              </a:spcAft>
              <a:buNone/>
            </a:pPr>
            <a:r>
              <a:rPr lang="pl-PL" sz="1350" b="0">
                <a:solidFill>
                  <a:srgbClr val="203644"/>
                </a:solidFill>
                <a:latin typeface="Arial"/>
              </a:rPr>
              <a:t>Tworzenie i modernizacja zbiorników retencyjnych, polderów, a także umocnień brzegu rzek, które zatrzymują lub spowalniają przepływ wody.</a:t>
            </a:r>
          </a:p>
        </p:txBody>
      </p:sp>
      <p:sp>
        <p:nvSpPr>
          <p:cNvPr id="61" name="Rounded Rectangle 60"/>
          <p:cNvSpPr/>
          <p:nvPr/>
        </p:nvSpPr>
        <p:spPr>
          <a:xfrm>
            <a:off x="4334255" y="4370831"/>
            <a:ext cx="3511296" cy="1755648"/>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Rectangle 61"/>
          <p:cNvSpPr/>
          <p:nvPr/>
        </p:nvSpPr>
        <p:spPr>
          <a:xfrm>
            <a:off x="4480559" y="4526279"/>
            <a:ext cx="47548" cy="393192"/>
          </a:xfrm>
          <a:prstGeom prst="rect">
            <a:avLst/>
          </a:prstGeom>
          <a:solidFill>
            <a:srgbClr val="2AA5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TextBox 62"/>
          <p:cNvSpPr txBox="1"/>
          <p:nvPr/>
        </p:nvSpPr>
        <p:spPr>
          <a:xfrm>
            <a:off x="4599431" y="4507992"/>
            <a:ext cx="3090672" cy="420624"/>
          </a:xfrm>
          <a:prstGeom prst="rect">
            <a:avLst/>
          </a:prstGeom>
          <a:noFill/>
        </p:spPr>
        <p:txBody>
          <a:bodyPr wrap="square" lIns="0" tIns="0" rIns="0" bIns="0" anchor="t">
            <a:noAutofit/>
          </a:bodyPr>
          <a:lstStyle/>
          <a:p>
            <a:pPr algn="l">
              <a:lnSpc>
                <a:spcPct val="105000"/>
              </a:lnSpc>
              <a:spcBef>
                <a:spcPts val="0"/>
              </a:spcBef>
              <a:spcAft>
                <a:spcPts val="0"/>
              </a:spcAft>
              <a:buNone/>
            </a:pPr>
            <a:r>
              <a:rPr lang="pl-PL" sz="1530" b="1">
                <a:solidFill>
                  <a:srgbClr val="102C4A"/>
                </a:solidFill>
                <a:latin typeface="Arial"/>
              </a:rPr>
              <a:t>Poprawa zarządzania kryzysowego</a:t>
            </a:r>
          </a:p>
        </p:txBody>
      </p:sp>
      <p:sp>
        <p:nvSpPr>
          <p:cNvPr id="64" name="TextBox 63"/>
          <p:cNvSpPr txBox="1"/>
          <p:nvPr/>
        </p:nvSpPr>
        <p:spPr>
          <a:xfrm>
            <a:off x="4507992" y="5001767"/>
            <a:ext cx="3163824" cy="1024128"/>
          </a:xfrm>
          <a:prstGeom prst="rect">
            <a:avLst/>
          </a:prstGeom>
          <a:noFill/>
        </p:spPr>
        <p:txBody>
          <a:bodyPr wrap="square" lIns="0" tIns="0" rIns="0" bIns="0" anchor="t">
            <a:noAutofit/>
          </a:bodyPr>
          <a:lstStyle/>
          <a:p>
            <a:pPr algn="l">
              <a:lnSpc>
                <a:spcPct val="104000"/>
              </a:lnSpc>
              <a:spcBef>
                <a:spcPts val="0"/>
              </a:spcBef>
              <a:spcAft>
                <a:spcPts val="0"/>
              </a:spcAft>
              <a:buNone/>
            </a:pPr>
            <a:r>
              <a:rPr lang="pl-PL" sz="1350" b="0">
                <a:solidFill>
                  <a:srgbClr val="203644"/>
                </a:solidFill>
                <a:latin typeface="Arial"/>
              </a:rPr>
              <a:t>Dostarczanie szczegółowych narzędzi i danych (np. map zagrożenia i ryzyka powodziowego) dla władz lokalnych do efektywnego zarządzania kryzysowego.</a:t>
            </a:r>
          </a:p>
        </p:txBody>
      </p:sp>
      <p:sp>
        <p:nvSpPr>
          <p:cNvPr id="65" name="Rounded Rectangle 64"/>
          <p:cNvSpPr/>
          <p:nvPr/>
        </p:nvSpPr>
        <p:spPr>
          <a:xfrm>
            <a:off x="8010144" y="4370831"/>
            <a:ext cx="3511296" cy="1755648"/>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Rectangle 65"/>
          <p:cNvSpPr/>
          <p:nvPr/>
        </p:nvSpPr>
        <p:spPr>
          <a:xfrm>
            <a:off x="8156448" y="4526279"/>
            <a:ext cx="47548" cy="393192"/>
          </a:xfrm>
          <a:prstGeom prst="rect">
            <a:avLst/>
          </a:prstGeom>
          <a:solidFill>
            <a:srgbClr val="E795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TextBox 66"/>
          <p:cNvSpPr txBox="1"/>
          <p:nvPr/>
        </p:nvSpPr>
        <p:spPr>
          <a:xfrm>
            <a:off x="8275319" y="4507992"/>
            <a:ext cx="3090672" cy="420624"/>
          </a:xfrm>
          <a:prstGeom prst="rect">
            <a:avLst/>
          </a:prstGeom>
          <a:noFill/>
        </p:spPr>
        <p:txBody>
          <a:bodyPr wrap="square" lIns="0" tIns="0" rIns="0" bIns="0" anchor="t">
            <a:noAutofit/>
          </a:bodyPr>
          <a:lstStyle/>
          <a:p>
            <a:pPr algn="l">
              <a:lnSpc>
                <a:spcPct val="105000"/>
              </a:lnSpc>
              <a:spcBef>
                <a:spcPts val="0"/>
              </a:spcBef>
              <a:spcAft>
                <a:spcPts val="0"/>
              </a:spcAft>
              <a:buNone/>
            </a:pPr>
            <a:r>
              <a:rPr lang="pl-PL" sz="1530" b="1">
                <a:solidFill>
                  <a:srgbClr val="102C4A"/>
                </a:solidFill>
                <a:latin typeface="Arial"/>
              </a:rPr>
              <a:t>Ochrona środowiska</a:t>
            </a:r>
          </a:p>
        </p:txBody>
      </p:sp>
      <p:sp>
        <p:nvSpPr>
          <p:cNvPr id="68" name="TextBox 67"/>
          <p:cNvSpPr txBox="1"/>
          <p:nvPr/>
        </p:nvSpPr>
        <p:spPr>
          <a:xfrm>
            <a:off x="8183879" y="5001767"/>
            <a:ext cx="3163824" cy="1024128"/>
          </a:xfrm>
          <a:prstGeom prst="rect">
            <a:avLst/>
          </a:prstGeom>
          <a:noFill/>
        </p:spPr>
        <p:txBody>
          <a:bodyPr wrap="square" lIns="0" tIns="0" rIns="0" bIns="0" anchor="t">
            <a:noAutofit/>
          </a:bodyPr>
          <a:lstStyle/>
          <a:p>
            <a:pPr algn="l">
              <a:lnSpc>
                <a:spcPct val="104000"/>
              </a:lnSpc>
              <a:spcBef>
                <a:spcPts val="0"/>
              </a:spcBef>
              <a:spcAft>
                <a:spcPts val="0"/>
              </a:spcAft>
              <a:buNone/>
            </a:pPr>
            <a:r>
              <a:rPr lang="pl-PL" sz="1350" b="0">
                <a:solidFill>
                  <a:srgbClr val="203644"/>
                </a:solidFill>
                <a:latin typeface="Arial"/>
              </a:rPr>
              <a:t>Działania mające na celu ochronę środowiska przed negatywnymi skutkami powodzi.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ZAKRES PRZESTRZENNY I KONSULTACJE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Zlewnie objęte programami</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Mapa zlewni i przebieg konsultacji społecznych</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pic>
        <p:nvPicPr>
          <p:cNvPr id="4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43"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4</a:t>
            </a:r>
            <a:endParaRPr lang="en-US"/>
          </a:p>
        </p:txBody>
      </p:sp>
      <p:sp>
        <p:nvSpPr>
          <p:cNvPr id="44" name="Rounded Rectangle 43"/>
          <p:cNvSpPr/>
          <p:nvPr/>
        </p:nvSpPr>
        <p:spPr>
          <a:xfrm>
            <a:off x="566928" y="1572768"/>
            <a:ext cx="6254496" cy="4718304"/>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5" name="Oryginalna_mapa_zlewni_PRRP_z_pliku_Prezentacja" descr="image.png"/>
          <p:cNvPicPr>
            <a:picLocks noChangeAspect="1"/>
          </p:cNvPicPr>
          <p:nvPr/>
        </p:nvPicPr>
        <p:blipFill>
          <a:blip r:embed="rId5"/>
          <a:stretch>
            <a:fillRect/>
          </a:stretch>
        </p:blipFill>
        <p:spPr>
          <a:xfrm>
            <a:off x="662940" y="1581912"/>
            <a:ext cx="6062472" cy="4695444"/>
          </a:xfrm>
          <a:prstGeom prst="rect">
            <a:avLst/>
          </a:prstGeom>
        </p:spPr>
      </p:pic>
      <p:sp>
        <p:nvSpPr>
          <p:cNvPr id="46" name="TextBox 45"/>
          <p:cNvSpPr txBox="1"/>
          <p:nvPr/>
        </p:nvSpPr>
        <p:spPr>
          <a:xfrm>
            <a:off x="7068312" y="1719072"/>
            <a:ext cx="4370832" cy="228600"/>
          </a:xfrm>
          <a:prstGeom prst="rect">
            <a:avLst/>
          </a:prstGeom>
          <a:noFill/>
        </p:spPr>
        <p:txBody>
          <a:bodyPr wrap="square" lIns="0" tIns="0" rIns="0" bIns="0" anchor="t">
            <a:noAutofit/>
          </a:bodyPr>
          <a:lstStyle/>
          <a:p>
            <a:pPr algn="l">
              <a:lnSpc>
                <a:spcPct val="112000"/>
              </a:lnSpc>
              <a:spcBef>
                <a:spcPts val="0"/>
              </a:spcBef>
              <a:spcAft>
                <a:spcPts val="0"/>
              </a:spcAft>
              <a:buNone/>
            </a:pPr>
            <a:r>
              <a:rPr lang="pl-PL" sz="1070" b="1">
                <a:solidFill>
                  <a:srgbClr val="2E6FA3"/>
                </a:solidFill>
                <a:latin typeface="Arial"/>
              </a:rPr>
              <a:t>OD PROPOZYCJI DO WERSJI KOŃCOWYCH</a:t>
            </a:r>
          </a:p>
        </p:txBody>
      </p:sp>
      <p:sp>
        <p:nvSpPr>
          <p:cNvPr id="47" name="Rectangle 46"/>
          <p:cNvSpPr/>
          <p:nvPr/>
        </p:nvSpPr>
        <p:spPr>
          <a:xfrm>
            <a:off x="7077456" y="2194560"/>
            <a:ext cx="68580" cy="1024128"/>
          </a:xfrm>
          <a:prstGeom prst="rect">
            <a:avLst/>
          </a:prstGeom>
          <a:solidFill>
            <a:srgbClr val="2E6F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7296912" y="2185416"/>
            <a:ext cx="4105656" cy="338328"/>
          </a:xfrm>
          <a:prstGeom prst="rect">
            <a:avLst/>
          </a:prstGeom>
          <a:noFill/>
        </p:spPr>
        <p:txBody>
          <a:bodyPr wrap="square" lIns="0" tIns="0" rIns="0" bIns="0" anchor="t">
            <a:noAutofit/>
          </a:bodyPr>
          <a:lstStyle/>
          <a:p>
            <a:pPr algn="l">
              <a:lnSpc>
                <a:spcPct val="112000"/>
              </a:lnSpc>
              <a:spcBef>
                <a:spcPts val="0"/>
              </a:spcBef>
              <a:spcAft>
                <a:spcPts val="0"/>
              </a:spcAft>
              <a:buNone/>
            </a:pPr>
            <a:r>
              <a:rPr lang="pl-PL" sz="1900" b="1">
                <a:solidFill>
                  <a:srgbClr val="2E6FA3"/>
                </a:solidFill>
                <a:latin typeface="Arial"/>
              </a:rPr>
              <a:t>Maj–październik 2025</a:t>
            </a:r>
          </a:p>
        </p:txBody>
      </p:sp>
      <p:sp>
        <p:nvSpPr>
          <p:cNvPr id="49" name="TextBox 48"/>
          <p:cNvSpPr txBox="1"/>
          <p:nvPr/>
        </p:nvSpPr>
        <p:spPr>
          <a:xfrm>
            <a:off x="7296912" y="2651760"/>
            <a:ext cx="4105656" cy="704088"/>
          </a:xfrm>
          <a:prstGeom prst="rect">
            <a:avLst/>
          </a:prstGeom>
          <a:noFill/>
        </p:spPr>
        <p:txBody>
          <a:bodyPr wrap="square" lIns="0" tIns="0" rIns="0" bIns="0" anchor="t">
            <a:noAutofit/>
          </a:bodyPr>
          <a:lstStyle/>
          <a:p>
            <a:pPr algn="l">
              <a:lnSpc>
                <a:spcPct val="112000"/>
              </a:lnSpc>
              <a:spcBef>
                <a:spcPts val="0"/>
              </a:spcBef>
              <a:spcAft>
                <a:spcPts val="0"/>
              </a:spcAft>
              <a:buNone/>
            </a:pPr>
            <a:r>
              <a:rPr lang="pl-PL" sz="1520" b="0">
                <a:solidFill>
                  <a:srgbClr val="203644"/>
                </a:solidFill>
                <a:latin typeface="Arial"/>
              </a:rPr>
              <a:t>Na stronach RZGW Gliwice i RZGW Wrocław publikowane były Propozycje Programów Redukcji Ryzyka.</a:t>
            </a:r>
          </a:p>
        </p:txBody>
      </p:sp>
      <p:sp>
        <p:nvSpPr>
          <p:cNvPr id="50" name="Rectangle 49"/>
          <p:cNvSpPr/>
          <p:nvPr/>
        </p:nvSpPr>
        <p:spPr>
          <a:xfrm>
            <a:off x="7077456" y="3566160"/>
            <a:ext cx="68580" cy="1024128"/>
          </a:xfrm>
          <a:prstGeom prst="rect">
            <a:avLst/>
          </a:prstGeom>
          <a:solidFill>
            <a:srgbClr val="2AA5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7296912" y="3557016"/>
            <a:ext cx="4105656" cy="338328"/>
          </a:xfrm>
          <a:prstGeom prst="rect">
            <a:avLst/>
          </a:prstGeom>
          <a:noFill/>
        </p:spPr>
        <p:txBody>
          <a:bodyPr wrap="square" lIns="0" tIns="0" rIns="0" bIns="0" anchor="t">
            <a:noAutofit/>
          </a:bodyPr>
          <a:lstStyle/>
          <a:p>
            <a:pPr algn="l">
              <a:lnSpc>
                <a:spcPct val="112000"/>
              </a:lnSpc>
              <a:spcBef>
                <a:spcPts val="0"/>
              </a:spcBef>
              <a:spcAft>
                <a:spcPts val="0"/>
              </a:spcAft>
              <a:buNone/>
            </a:pPr>
            <a:r>
              <a:rPr lang="pl-PL" sz="1900" b="1">
                <a:solidFill>
                  <a:srgbClr val="2AA5A2"/>
                </a:solidFill>
                <a:latin typeface="Arial"/>
              </a:rPr>
              <a:t>Konsultacje społeczne</a:t>
            </a:r>
          </a:p>
        </p:txBody>
      </p:sp>
      <p:sp>
        <p:nvSpPr>
          <p:cNvPr id="52" name="TextBox 51"/>
          <p:cNvSpPr txBox="1"/>
          <p:nvPr/>
        </p:nvSpPr>
        <p:spPr>
          <a:xfrm>
            <a:off x="7296912" y="4023360"/>
            <a:ext cx="4105656" cy="704088"/>
          </a:xfrm>
          <a:prstGeom prst="rect">
            <a:avLst/>
          </a:prstGeom>
          <a:noFill/>
        </p:spPr>
        <p:txBody>
          <a:bodyPr wrap="square" lIns="0" tIns="0" rIns="0" bIns="0" anchor="t">
            <a:noAutofit/>
          </a:bodyPr>
          <a:lstStyle/>
          <a:p>
            <a:pPr algn="l">
              <a:lnSpc>
                <a:spcPct val="112000"/>
              </a:lnSpc>
              <a:spcBef>
                <a:spcPts val="0"/>
              </a:spcBef>
              <a:spcAft>
                <a:spcPts val="0"/>
              </a:spcAft>
              <a:buNone/>
            </a:pPr>
            <a:r>
              <a:rPr lang="pl-PL" sz="1520" b="0">
                <a:solidFill>
                  <a:srgbClr val="203644"/>
                </a:solidFill>
                <a:latin typeface="Arial"/>
              </a:rPr>
              <a:t>Programy poddane były konsultacjom społecznym i na ich podstawie wypracowano ostateczne wersje.</a:t>
            </a:r>
          </a:p>
        </p:txBody>
      </p:sp>
      <p:sp>
        <p:nvSpPr>
          <p:cNvPr id="53" name="Rounded Rectangle 52"/>
          <p:cNvSpPr/>
          <p:nvPr/>
        </p:nvSpPr>
        <p:spPr>
          <a:xfrm>
            <a:off x="7068312" y="4974336"/>
            <a:ext cx="4453128" cy="1106424"/>
          </a:xfrm>
          <a:prstGeom prst="roundRect">
            <a:avLst>
              <a:gd name="adj" fmla="val 6000"/>
            </a:avLst>
          </a:prstGeom>
          <a:solidFill>
            <a:srgbClr val="EA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7287768" y="5129784"/>
            <a:ext cx="4023360" cy="329184"/>
          </a:xfrm>
          <a:prstGeom prst="rect">
            <a:avLst/>
          </a:prstGeom>
          <a:noFill/>
        </p:spPr>
        <p:txBody>
          <a:bodyPr wrap="square" lIns="0" tIns="0" rIns="0" bIns="0" anchor="t">
            <a:noAutofit/>
          </a:bodyPr>
          <a:lstStyle/>
          <a:p>
            <a:pPr algn="l">
              <a:lnSpc>
                <a:spcPct val="112000"/>
              </a:lnSpc>
              <a:spcBef>
                <a:spcPts val="0"/>
              </a:spcBef>
              <a:spcAft>
                <a:spcPts val="0"/>
              </a:spcAft>
              <a:buNone/>
            </a:pPr>
            <a:r>
              <a:rPr lang="pl-PL" sz="1900" b="1">
                <a:solidFill>
                  <a:srgbClr val="2E6FA3"/>
                </a:solidFill>
                <a:latin typeface="Arial"/>
              </a:rPr>
              <a:t>5 października 2026</a:t>
            </a:r>
          </a:p>
        </p:txBody>
      </p:sp>
      <p:sp>
        <p:nvSpPr>
          <p:cNvPr id="55" name="TextBox 54"/>
          <p:cNvSpPr txBox="1"/>
          <p:nvPr/>
        </p:nvSpPr>
        <p:spPr>
          <a:xfrm>
            <a:off x="7287768" y="5559552"/>
            <a:ext cx="4014215" cy="640080"/>
          </a:xfrm>
          <a:prstGeom prst="rect">
            <a:avLst/>
          </a:prstGeom>
          <a:noFill/>
        </p:spPr>
        <p:txBody>
          <a:bodyPr wrap="square" lIns="0" tIns="0" rIns="0" bIns="0" anchor="t">
            <a:noAutofit/>
          </a:bodyPr>
          <a:lstStyle/>
          <a:p>
            <a:pPr algn="l">
              <a:lnSpc>
                <a:spcPct val="110000"/>
              </a:lnSpc>
              <a:spcBef>
                <a:spcPts val="0"/>
              </a:spcBef>
              <a:spcAft>
                <a:spcPts val="0"/>
              </a:spcAft>
              <a:buNone/>
            </a:pPr>
            <a:r>
              <a:rPr lang="pl-PL" sz="1550" b="0" dirty="0">
                <a:solidFill>
                  <a:srgbClr val="203644"/>
                </a:solidFill>
                <a:latin typeface="Arial"/>
              </a:rPr>
              <a:t>Publikacja końcowych wersji programów: 5 października 2026 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ZAKRES OPRACOWAŃ</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Co zawierają programy?</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Zakres dokumentów: od charakterystyki zlewni do rekomendacji</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pic>
        <p:nvPicPr>
          <p:cNvPr id="4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42" name="Text 38"/>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„Prezentacja – PRRP, październik 2026”, slajd 7.</a:t>
            </a:r>
            <a:endParaRPr lang="en-US" sz="850" dirty="0"/>
          </a:p>
        </p:txBody>
      </p:sp>
      <p:sp>
        <p:nvSpPr>
          <p:cNvPr id="43"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5</a:t>
            </a:r>
            <a:endParaRPr lang="en-US"/>
          </a:p>
        </p:txBody>
      </p:sp>
      <p:sp>
        <p:nvSpPr>
          <p:cNvPr id="44" name="Rounded Rectangle 43"/>
          <p:cNvSpPr/>
          <p:nvPr/>
        </p:nvSpPr>
        <p:spPr>
          <a:xfrm>
            <a:off x="658368" y="1691640"/>
            <a:ext cx="5330952" cy="941832"/>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44"/>
          <p:cNvSpPr/>
          <p:nvPr/>
        </p:nvSpPr>
        <p:spPr>
          <a:xfrm>
            <a:off x="822959" y="1965960"/>
            <a:ext cx="365760" cy="365760"/>
          </a:xfrm>
          <a:prstGeom prst="ellipse">
            <a:avLst/>
          </a:prstGeom>
          <a:solidFill>
            <a:srgbClr val="2E6F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822959" y="2031796"/>
            <a:ext cx="365760" cy="182880"/>
          </a:xfrm>
          <a:prstGeom prst="rect">
            <a:avLst/>
          </a:prstGeom>
          <a:noFill/>
        </p:spPr>
        <p:txBody>
          <a:bodyPr wrap="square" lIns="0" tIns="0" rIns="0" bIns="0" anchor="t">
            <a:noAutofit/>
          </a:bodyPr>
          <a:lstStyle/>
          <a:p>
            <a:pPr algn="ctr">
              <a:lnSpc>
                <a:spcPct val="100000"/>
              </a:lnSpc>
              <a:spcBef>
                <a:spcPts val="0"/>
              </a:spcBef>
              <a:spcAft>
                <a:spcPts val="0"/>
              </a:spcAft>
              <a:buNone/>
            </a:pPr>
            <a:r>
              <a:rPr lang="pl-PL" sz="1030" b="1">
                <a:solidFill>
                  <a:srgbClr val="FFFFFF"/>
                </a:solidFill>
                <a:latin typeface="Arial"/>
              </a:rPr>
              <a:t>01</a:t>
            </a:r>
          </a:p>
        </p:txBody>
      </p:sp>
      <p:sp>
        <p:nvSpPr>
          <p:cNvPr id="47" name="TextBox 46"/>
          <p:cNvSpPr txBox="1"/>
          <p:nvPr/>
        </p:nvSpPr>
        <p:spPr>
          <a:xfrm>
            <a:off x="1362456" y="1801368"/>
            <a:ext cx="4453128" cy="722376"/>
          </a:xfrm>
          <a:prstGeom prst="rect">
            <a:avLst/>
          </a:prstGeom>
          <a:noFill/>
        </p:spPr>
        <p:txBody>
          <a:bodyPr wrap="square" lIns="0" tIns="0" rIns="0" bIns="0" anchor="ctr">
            <a:noAutofit/>
          </a:bodyPr>
          <a:lstStyle/>
          <a:p>
            <a:pPr algn="l">
              <a:lnSpc>
                <a:spcPct val="110000"/>
              </a:lnSpc>
              <a:spcBef>
                <a:spcPts val="0"/>
              </a:spcBef>
              <a:spcAft>
                <a:spcPts val="0"/>
              </a:spcAft>
              <a:buNone/>
            </a:pPr>
            <a:r>
              <a:rPr lang="pl-PL" sz="1700" b="0">
                <a:solidFill>
                  <a:srgbClr val="102C4A"/>
                </a:solidFill>
                <a:latin typeface="Arial"/>
              </a:rPr>
              <a:t>Charakterystykę zlewni</a:t>
            </a:r>
          </a:p>
        </p:txBody>
      </p:sp>
      <p:sp>
        <p:nvSpPr>
          <p:cNvPr id="48" name="Rounded Rectangle 47"/>
          <p:cNvSpPr/>
          <p:nvPr/>
        </p:nvSpPr>
        <p:spPr>
          <a:xfrm>
            <a:off x="6190488" y="1691640"/>
            <a:ext cx="5330952" cy="941832"/>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Oval 48"/>
          <p:cNvSpPr/>
          <p:nvPr/>
        </p:nvSpPr>
        <p:spPr>
          <a:xfrm>
            <a:off x="6355079" y="1965960"/>
            <a:ext cx="365760" cy="365760"/>
          </a:xfrm>
          <a:prstGeom prst="ellipse">
            <a:avLst/>
          </a:prstGeom>
          <a:solidFill>
            <a:srgbClr val="2AA5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6355079" y="2031796"/>
            <a:ext cx="365760" cy="182880"/>
          </a:xfrm>
          <a:prstGeom prst="rect">
            <a:avLst/>
          </a:prstGeom>
          <a:noFill/>
        </p:spPr>
        <p:txBody>
          <a:bodyPr wrap="square" lIns="0" tIns="0" rIns="0" bIns="0" anchor="t">
            <a:noAutofit/>
          </a:bodyPr>
          <a:lstStyle/>
          <a:p>
            <a:pPr algn="ctr">
              <a:lnSpc>
                <a:spcPct val="100000"/>
              </a:lnSpc>
              <a:spcBef>
                <a:spcPts val="0"/>
              </a:spcBef>
              <a:spcAft>
                <a:spcPts val="0"/>
              </a:spcAft>
              <a:buNone/>
            </a:pPr>
            <a:r>
              <a:rPr lang="pl-PL" sz="1030" b="1">
                <a:solidFill>
                  <a:srgbClr val="FFFFFF"/>
                </a:solidFill>
                <a:latin typeface="Arial"/>
              </a:rPr>
              <a:t>02</a:t>
            </a:r>
          </a:p>
        </p:txBody>
      </p:sp>
      <p:sp>
        <p:nvSpPr>
          <p:cNvPr id="51" name="TextBox 50"/>
          <p:cNvSpPr txBox="1"/>
          <p:nvPr/>
        </p:nvSpPr>
        <p:spPr>
          <a:xfrm>
            <a:off x="6894575" y="1801368"/>
            <a:ext cx="4453128" cy="722376"/>
          </a:xfrm>
          <a:prstGeom prst="rect">
            <a:avLst/>
          </a:prstGeom>
          <a:noFill/>
        </p:spPr>
        <p:txBody>
          <a:bodyPr wrap="square" lIns="0" tIns="0" rIns="0" bIns="0" anchor="ctr">
            <a:noAutofit/>
          </a:bodyPr>
          <a:lstStyle/>
          <a:p>
            <a:pPr algn="l">
              <a:lnSpc>
                <a:spcPct val="110000"/>
              </a:lnSpc>
              <a:spcBef>
                <a:spcPts val="0"/>
              </a:spcBef>
              <a:spcAft>
                <a:spcPts val="0"/>
              </a:spcAft>
              <a:buNone/>
            </a:pPr>
            <a:r>
              <a:rPr lang="pl-PL" sz="1700" b="0">
                <a:solidFill>
                  <a:srgbClr val="102C4A"/>
                </a:solidFill>
                <a:latin typeface="Arial"/>
              </a:rPr>
              <a:t>Powodzie historyczne</a:t>
            </a:r>
          </a:p>
        </p:txBody>
      </p:sp>
      <p:sp>
        <p:nvSpPr>
          <p:cNvPr id="52" name="Rounded Rectangle 51"/>
          <p:cNvSpPr/>
          <p:nvPr/>
        </p:nvSpPr>
        <p:spPr>
          <a:xfrm>
            <a:off x="658368" y="2798064"/>
            <a:ext cx="5330952" cy="941832"/>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Oval 52"/>
          <p:cNvSpPr/>
          <p:nvPr/>
        </p:nvSpPr>
        <p:spPr>
          <a:xfrm>
            <a:off x="822959" y="3072384"/>
            <a:ext cx="365760" cy="365760"/>
          </a:xfrm>
          <a:prstGeom prst="ellipse">
            <a:avLst/>
          </a:prstGeom>
          <a:solidFill>
            <a:srgbClr val="2E6F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822959" y="3138220"/>
            <a:ext cx="365760" cy="182880"/>
          </a:xfrm>
          <a:prstGeom prst="rect">
            <a:avLst/>
          </a:prstGeom>
          <a:noFill/>
        </p:spPr>
        <p:txBody>
          <a:bodyPr wrap="square" lIns="0" tIns="0" rIns="0" bIns="0" anchor="t">
            <a:noAutofit/>
          </a:bodyPr>
          <a:lstStyle/>
          <a:p>
            <a:pPr algn="ctr">
              <a:lnSpc>
                <a:spcPct val="100000"/>
              </a:lnSpc>
              <a:spcBef>
                <a:spcPts val="0"/>
              </a:spcBef>
              <a:spcAft>
                <a:spcPts val="0"/>
              </a:spcAft>
              <a:buNone/>
            </a:pPr>
            <a:r>
              <a:rPr lang="pl-PL" sz="1030" b="1">
                <a:solidFill>
                  <a:srgbClr val="FFFFFF"/>
                </a:solidFill>
                <a:latin typeface="Arial"/>
              </a:rPr>
              <a:t>03</a:t>
            </a:r>
          </a:p>
        </p:txBody>
      </p:sp>
      <p:sp>
        <p:nvSpPr>
          <p:cNvPr id="55" name="TextBox 54"/>
          <p:cNvSpPr txBox="1"/>
          <p:nvPr/>
        </p:nvSpPr>
        <p:spPr>
          <a:xfrm>
            <a:off x="1362456" y="2907792"/>
            <a:ext cx="4453128" cy="722376"/>
          </a:xfrm>
          <a:prstGeom prst="rect">
            <a:avLst/>
          </a:prstGeom>
          <a:noFill/>
        </p:spPr>
        <p:txBody>
          <a:bodyPr wrap="square" lIns="0" tIns="0" rIns="0" bIns="0" anchor="ctr">
            <a:noAutofit/>
          </a:bodyPr>
          <a:lstStyle/>
          <a:p>
            <a:pPr algn="l">
              <a:lnSpc>
                <a:spcPct val="110000"/>
              </a:lnSpc>
              <a:spcBef>
                <a:spcPts val="0"/>
              </a:spcBef>
              <a:spcAft>
                <a:spcPts val="0"/>
              </a:spcAft>
              <a:buNone/>
            </a:pPr>
            <a:r>
              <a:rPr lang="pl-PL" sz="1700" b="0">
                <a:solidFill>
                  <a:srgbClr val="102C4A"/>
                </a:solidFill>
                <a:latin typeface="Arial"/>
              </a:rPr>
              <a:t>Przyczyny i przebieg powodzi we wrześniu 2024 r.</a:t>
            </a:r>
          </a:p>
        </p:txBody>
      </p:sp>
      <p:sp>
        <p:nvSpPr>
          <p:cNvPr id="56" name="Rounded Rectangle 55"/>
          <p:cNvSpPr/>
          <p:nvPr/>
        </p:nvSpPr>
        <p:spPr>
          <a:xfrm>
            <a:off x="6190488" y="2798064"/>
            <a:ext cx="5330952" cy="941832"/>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Oval 56"/>
          <p:cNvSpPr/>
          <p:nvPr/>
        </p:nvSpPr>
        <p:spPr>
          <a:xfrm>
            <a:off x="6355079" y="3072384"/>
            <a:ext cx="365760" cy="365760"/>
          </a:xfrm>
          <a:prstGeom prst="ellipse">
            <a:avLst/>
          </a:prstGeom>
          <a:solidFill>
            <a:srgbClr val="2AA5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xtBox 57"/>
          <p:cNvSpPr txBox="1"/>
          <p:nvPr/>
        </p:nvSpPr>
        <p:spPr>
          <a:xfrm>
            <a:off x="6355079" y="3138220"/>
            <a:ext cx="365760" cy="182880"/>
          </a:xfrm>
          <a:prstGeom prst="rect">
            <a:avLst/>
          </a:prstGeom>
          <a:noFill/>
        </p:spPr>
        <p:txBody>
          <a:bodyPr wrap="square" lIns="0" tIns="0" rIns="0" bIns="0" anchor="t">
            <a:noAutofit/>
          </a:bodyPr>
          <a:lstStyle/>
          <a:p>
            <a:pPr algn="ctr">
              <a:lnSpc>
                <a:spcPct val="100000"/>
              </a:lnSpc>
              <a:spcBef>
                <a:spcPts val="0"/>
              </a:spcBef>
              <a:spcAft>
                <a:spcPts val="0"/>
              </a:spcAft>
              <a:buNone/>
            </a:pPr>
            <a:r>
              <a:rPr lang="pl-PL" sz="1030" b="1">
                <a:solidFill>
                  <a:srgbClr val="FFFFFF"/>
                </a:solidFill>
                <a:latin typeface="Arial"/>
              </a:rPr>
              <a:t>04</a:t>
            </a:r>
          </a:p>
        </p:txBody>
      </p:sp>
      <p:sp>
        <p:nvSpPr>
          <p:cNvPr id="59" name="TextBox 58"/>
          <p:cNvSpPr txBox="1"/>
          <p:nvPr/>
        </p:nvSpPr>
        <p:spPr>
          <a:xfrm>
            <a:off x="6894575" y="2907792"/>
            <a:ext cx="4453128" cy="722376"/>
          </a:xfrm>
          <a:prstGeom prst="rect">
            <a:avLst/>
          </a:prstGeom>
          <a:noFill/>
        </p:spPr>
        <p:txBody>
          <a:bodyPr wrap="square" lIns="0" tIns="0" rIns="0" bIns="0" anchor="ctr">
            <a:noAutofit/>
          </a:bodyPr>
          <a:lstStyle/>
          <a:p>
            <a:pPr algn="l">
              <a:lnSpc>
                <a:spcPct val="110000"/>
              </a:lnSpc>
              <a:spcBef>
                <a:spcPts val="0"/>
              </a:spcBef>
              <a:spcAft>
                <a:spcPts val="0"/>
              </a:spcAft>
              <a:buNone/>
            </a:pPr>
            <a:r>
              <a:rPr lang="pl-PL" sz="1700" b="0">
                <a:solidFill>
                  <a:srgbClr val="102C4A"/>
                </a:solidFill>
                <a:latin typeface="Arial"/>
              </a:rPr>
              <a:t>Inwentaryzację z powodzi 2024</a:t>
            </a:r>
          </a:p>
        </p:txBody>
      </p:sp>
      <p:sp>
        <p:nvSpPr>
          <p:cNvPr id="60" name="Rounded Rectangle 59"/>
          <p:cNvSpPr/>
          <p:nvPr/>
        </p:nvSpPr>
        <p:spPr>
          <a:xfrm>
            <a:off x="658368" y="3904487"/>
            <a:ext cx="5330952" cy="941832"/>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Oval 60"/>
          <p:cNvSpPr/>
          <p:nvPr/>
        </p:nvSpPr>
        <p:spPr>
          <a:xfrm>
            <a:off x="822959" y="4178807"/>
            <a:ext cx="365760" cy="365760"/>
          </a:xfrm>
          <a:prstGeom prst="ellipse">
            <a:avLst/>
          </a:prstGeom>
          <a:solidFill>
            <a:srgbClr val="2E6F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TextBox 61"/>
          <p:cNvSpPr txBox="1"/>
          <p:nvPr/>
        </p:nvSpPr>
        <p:spPr>
          <a:xfrm>
            <a:off x="822959" y="4244644"/>
            <a:ext cx="365760" cy="182880"/>
          </a:xfrm>
          <a:prstGeom prst="rect">
            <a:avLst/>
          </a:prstGeom>
          <a:noFill/>
        </p:spPr>
        <p:txBody>
          <a:bodyPr wrap="square" lIns="0" tIns="0" rIns="0" bIns="0" anchor="t">
            <a:noAutofit/>
          </a:bodyPr>
          <a:lstStyle/>
          <a:p>
            <a:pPr algn="ctr">
              <a:lnSpc>
                <a:spcPct val="100000"/>
              </a:lnSpc>
              <a:spcBef>
                <a:spcPts val="0"/>
              </a:spcBef>
              <a:spcAft>
                <a:spcPts val="0"/>
              </a:spcAft>
              <a:buNone/>
            </a:pPr>
            <a:r>
              <a:rPr lang="pl-PL" sz="1030" b="1">
                <a:solidFill>
                  <a:srgbClr val="FFFFFF"/>
                </a:solidFill>
                <a:latin typeface="Arial"/>
              </a:rPr>
              <a:t>05</a:t>
            </a:r>
          </a:p>
        </p:txBody>
      </p:sp>
      <p:sp>
        <p:nvSpPr>
          <p:cNvPr id="63" name="TextBox 62"/>
          <p:cNvSpPr txBox="1"/>
          <p:nvPr/>
        </p:nvSpPr>
        <p:spPr>
          <a:xfrm>
            <a:off x="1362456" y="4014215"/>
            <a:ext cx="4453128" cy="722376"/>
          </a:xfrm>
          <a:prstGeom prst="rect">
            <a:avLst/>
          </a:prstGeom>
          <a:noFill/>
        </p:spPr>
        <p:txBody>
          <a:bodyPr wrap="square" lIns="0" tIns="0" rIns="0" bIns="0" anchor="ctr">
            <a:noAutofit/>
          </a:bodyPr>
          <a:lstStyle/>
          <a:p>
            <a:pPr algn="l">
              <a:lnSpc>
                <a:spcPct val="110000"/>
              </a:lnSpc>
              <a:spcBef>
                <a:spcPts val="0"/>
              </a:spcBef>
              <a:spcAft>
                <a:spcPts val="0"/>
              </a:spcAft>
              <a:buNone/>
            </a:pPr>
            <a:r>
              <a:rPr lang="pl-PL" sz="1700" b="0">
                <a:solidFill>
                  <a:srgbClr val="102C4A"/>
                </a:solidFill>
                <a:latin typeface="Arial"/>
              </a:rPr>
              <a:t>Działania strukturalne i planowane inwestycje</a:t>
            </a:r>
          </a:p>
        </p:txBody>
      </p:sp>
      <p:sp>
        <p:nvSpPr>
          <p:cNvPr id="64" name="Rounded Rectangle 63"/>
          <p:cNvSpPr/>
          <p:nvPr/>
        </p:nvSpPr>
        <p:spPr>
          <a:xfrm>
            <a:off x="6190488" y="3904487"/>
            <a:ext cx="5330952" cy="941832"/>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Oval 64"/>
          <p:cNvSpPr/>
          <p:nvPr/>
        </p:nvSpPr>
        <p:spPr>
          <a:xfrm>
            <a:off x="6355079" y="4178807"/>
            <a:ext cx="365760" cy="365760"/>
          </a:xfrm>
          <a:prstGeom prst="ellipse">
            <a:avLst/>
          </a:prstGeom>
          <a:solidFill>
            <a:srgbClr val="2AA5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TextBox 65"/>
          <p:cNvSpPr txBox="1"/>
          <p:nvPr/>
        </p:nvSpPr>
        <p:spPr>
          <a:xfrm>
            <a:off x="6355079" y="4244644"/>
            <a:ext cx="365760" cy="182880"/>
          </a:xfrm>
          <a:prstGeom prst="rect">
            <a:avLst/>
          </a:prstGeom>
          <a:noFill/>
        </p:spPr>
        <p:txBody>
          <a:bodyPr wrap="square" lIns="0" tIns="0" rIns="0" bIns="0" anchor="t">
            <a:noAutofit/>
          </a:bodyPr>
          <a:lstStyle/>
          <a:p>
            <a:pPr algn="ctr">
              <a:lnSpc>
                <a:spcPct val="100000"/>
              </a:lnSpc>
              <a:spcBef>
                <a:spcPts val="0"/>
              </a:spcBef>
              <a:spcAft>
                <a:spcPts val="0"/>
              </a:spcAft>
              <a:buNone/>
            </a:pPr>
            <a:r>
              <a:rPr lang="pl-PL" sz="1030" b="1">
                <a:solidFill>
                  <a:srgbClr val="FFFFFF"/>
                </a:solidFill>
                <a:latin typeface="Arial"/>
              </a:rPr>
              <a:t>06</a:t>
            </a:r>
          </a:p>
        </p:txBody>
      </p:sp>
      <p:sp>
        <p:nvSpPr>
          <p:cNvPr id="67" name="TextBox 66"/>
          <p:cNvSpPr txBox="1"/>
          <p:nvPr/>
        </p:nvSpPr>
        <p:spPr>
          <a:xfrm>
            <a:off x="6894575" y="4014215"/>
            <a:ext cx="4453128" cy="722376"/>
          </a:xfrm>
          <a:prstGeom prst="rect">
            <a:avLst/>
          </a:prstGeom>
          <a:noFill/>
        </p:spPr>
        <p:txBody>
          <a:bodyPr wrap="square" lIns="0" tIns="0" rIns="0" bIns="0" anchor="ctr">
            <a:noAutofit/>
          </a:bodyPr>
          <a:lstStyle/>
          <a:p>
            <a:pPr algn="l">
              <a:lnSpc>
                <a:spcPct val="110000"/>
              </a:lnSpc>
              <a:spcBef>
                <a:spcPts val="0"/>
              </a:spcBef>
              <a:spcAft>
                <a:spcPts val="0"/>
              </a:spcAft>
              <a:buNone/>
            </a:pPr>
            <a:r>
              <a:rPr lang="pl-PL" sz="1700" b="0">
                <a:solidFill>
                  <a:srgbClr val="102C4A"/>
                </a:solidFill>
                <a:latin typeface="Arial"/>
              </a:rPr>
              <a:t>Dodatkowe działania niestrukturalne</a:t>
            </a:r>
          </a:p>
        </p:txBody>
      </p:sp>
      <p:sp>
        <p:nvSpPr>
          <p:cNvPr id="68" name="Rounded Rectangle 67"/>
          <p:cNvSpPr/>
          <p:nvPr/>
        </p:nvSpPr>
        <p:spPr>
          <a:xfrm>
            <a:off x="658368" y="5010912"/>
            <a:ext cx="5330952" cy="941832"/>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Oval 68"/>
          <p:cNvSpPr/>
          <p:nvPr/>
        </p:nvSpPr>
        <p:spPr>
          <a:xfrm>
            <a:off x="822959" y="5285232"/>
            <a:ext cx="365760" cy="365760"/>
          </a:xfrm>
          <a:prstGeom prst="ellipse">
            <a:avLst/>
          </a:prstGeom>
          <a:solidFill>
            <a:srgbClr val="2E6F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TextBox 69"/>
          <p:cNvSpPr txBox="1"/>
          <p:nvPr/>
        </p:nvSpPr>
        <p:spPr>
          <a:xfrm>
            <a:off x="822959" y="5351068"/>
            <a:ext cx="365760" cy="182880"/>
          </a:xfrm>
          <a:prstGeom prst="rect">
            <a:avLst/>
          </a:prstGeom>
          <a:noFill/>
        </p:spPr>
        <p:txBody>
          <a:bodyPr wrap="square" lIns="0" tIns="0" rIns="0" bIns="0" anchor="t">
            <a:noAutofit/>
          </a:bodyPr>
          <a:lstStyle/>
          <a:p>
            <a:pPr algn="ctr">
              <a:lnSpc>
                <a:spcPct val="100000"/>
              </a:lnSpc>
              <a:spcBef>
                <a:spcPts val="0"/>
              </a:spcBef>
              <a:spcAft>
                <a:spcPts val="0"/>
              </a:spcAft>
              <a:buNone/>
            </a:pPr>
            <a:r>
              <a:rPr lang="pl-PL" sz="1030" b="1">
                <a:solidFill>
                  <a:srgbClr val="FFFFFF"/>
                </a:solidFill>
                <a:latin typeface="Arial"/>
              </a:rPr>
              <a:t>07</a:t>
            </a:r>
          </a:p>
        </p:txBody>
      </p:sp>
      <p:sp>
        <p:nvSpPr>
          <p:cNvPr id="71" name="TextBox 70"/>
          <p:cNvSpPr txBox="1"/>
          <p:nvPr/>
        </p:nvSpPr>
        <p:spPr>
          <a:xfrm>
            <a:off x="1362456" y="5120640"/>
            <a:ext cx="4453128" cy="722376"/>
          </a:xfrm>
          <a:prstGeom prst="rect">
            <a:avLst/>
          </a:prstGeom>
          <a:noFill/>
        </p:spPr>
        <p:txBody>
          <a:bodyPr wrap="square" lIns="0" tIns="0" rIns="0" bIns="0" anchor="ctr">
            <a:noAutofit/>
          </a:bodyPr>
          <a:lstStyle/>
          <a:p>
            <a:pPr algn="l">
              <a:lnSpc>
                <a:spcPct val="110000"/>
              </a:lnSpc>
              <a:spcBef>
                <a:spcPts val="0"/>
              </a:spcBef>
              <a:spcAft>
                <a:spcPts val="0"/>
              </a:spcAft>
              <a:buNone/>
            </a:pPr>
            <a:r>
              <a:rPr lang="pl-PL" sz="1530" b="0">
                <a:solidFill>
                  <a:srgbClr val="102C4A"/>
                </a:solidFill>
                <a:latin typeface="Arial"/>
              </a:rPr>
              <a:t>Ocenę skuteczności planowanych rozwiązań przeciwpowodziowych z wykorzystaniem modelowania hydrologicznego i hydraulicznego</a:t>
            </a:r>
          </a:p>
        </p:txBody>
      </p:sp>
      <p:sp>
        <p:nvSpPr>
          <p:cNvPr id="72" name="Rounded Rectangle 71"/>
          <p:cNvSpPr/>
          <p:nvPr/>
        </p:nvSpPr>
        <p:spPr>
          <a:xfrm>
            <a:off x="6190488" y="5010912"/>
            <a:ext cx="5330952" cy="941832"/>
          </a:xfrm>
          <a:prstGeom prst="roundRect">
            <a:avLst>
              <a:gd name="adj" fmla="val 6000"/>
            </a:avLst>
          </a:prstGeom>
          <a:solidFill>
            <a:srgbClr val="FFFFFF"/>
          </a:solidFill>
          <a:ln w="8255">
            <a:solidFill>
              <a:srgbClr val="C9D9E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Oval 72"/>
          <p:cNvSpPr/>
          <p:nvPr/>
        </p:nvSpPr>
        <p:spPr>
          <a:xfrm>
            <a:off x="6355079" y="5285232"/>
            <a:ext cx="365760" cy="365760"/>
          </a:xfrm>
          <a:prstGeom prst="ellipse">
            <a:avLst/>
          </a:prstGeom>
          <a:solidFill>
            <a:srgbClr val="2AA5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TextBox 73"/>
          <p:cNvSpPr txBox="1"/>
          <p:nvPr/>
        </p:nvSpPr>
        <p:spPr>
          <a:xfrm>
            <a:off x="6355079" y="5351068"/>
            <a:ext cx="365760" cy="182880"/>
          </a:xfrm>
          <a:prstGeom prst="rect">
            <a:avLst/>
          </a:prstGeom>
          <a:noFill/>
        </p:spPr>
        <p:txBody>
          <a:bodyPr wrap="square" lIns="0" tIns="0" rIns="0" bIns="0" anchor="t">
            <a:noAutofit/>
          </a:bodyPr>
          <a:lstStyle/>
          <a:p>
            <a:pPr algn="ctr">
              <a:lnSpc>
                <a:spcPct val="100000"/>
              </a:lnSpc>
              <a:spcBef>
                <a:spcPts val="0"/>
              </a:spcBef>
              <a:spcAft>
                <a:spcPts val="0"/>
              </a:spcAft>
              <a:buNone/>
            </a:pPr>
            <a:r>
              <a:rPr lang="pl-PL" sz="1030" b="1">
                <a:solidFill>
                  <a:srgbClr val="FFFFFF"/>
                </a:solidFill>
                <a:latin typeface="Arial"/>
              </a:rPr>
              <a:t>08</a:t>
            </a:r>
          </a:p>
        </p:txBody>
      </p:sp>
      <p:sp>
        <p:nvSpPr>
          <p:cNvPr id="75" name="TextBox 74"/>
          <p:cNvSpPr txBox="1"/>
          <p:nvPr/>
        </p:nvSpPr>
        <p:spPr>
          <a:xfrm>
            <a:off x="6894575" y="5120640"/>
            <a:ext cx="4453128" cy="722376"/>
          </a:xfrm>
          <a:prstGeom prst="rect">
            <a:avLst/>
          </a:prstGeom>
          <a:noFill/>
        </p:spPr>
        <p:txBody>
          <a:bodyPr wrap="square" lIns="0" tIns="0" rIns="0" bIns="0" anchor="ctr">
            <a:noAutofit/>
          </a:bodyPr>
          <a:lstStyle/>
          <a:p>
            <a:pPr algn="l">
              <a:lnSpc>
                <a:spcPct val="110000"/>
              </a:lnSpc>
              <a:spcBef>
                <a:spcPts val="0"/>
              </a:spcBef>
              <a:spcAft>
                <a:spcPts val="0"/>
              </a:spcAft>
              <a:buNone/>
            </a:pPr>
            <a:r>
              <a:rPr lang="pl-PL" sz="1700" b="0">
                <a:solidFill>
                  <a:srgbClr val="102C4A"/>
                </a:solidFill>
                <a:latin typeface="Arial"/>
              </a:rPr>
              <a:t>Rekomendacje w zakresie dalszych działań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METODYKA I OGRANICZENIA</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Jak czytać wyniki modelowania i rekomendacje</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Wyniki są podstawą priorytetyzacji, ale nie zastępują przygotowania inwestycji</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658368" y="1874520"/>
            <a:ext cx="2596896" cy="1371600"/>
          </a:xfrm>
          <a:prstGeom prst="roundRect">
            <a:avLst>
              <a:gd name="adj" fmla="val 5333"/>
            </a:avLst>
          </a:prstGeom>
          <a:solidFill>
            <a:srgbClr val="EAF3F8"/>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0" name="Shape 7"/>
          <p:cNvSpPr/>
          <p:nvPr/>
        </p:nvSpPr>
        <p:spPr>
          <a:xfrm>
            <a:off x="804672" y="2039112"/>
            <a:ext cx="384048" cy="384048"/>
          </a:xfrm>
          <a:prstGeom prst="ellipse">
            <a:avLst/>
          </a:prstGeom>
          <a:solidFill>
            <a:srgbClr val="2E6FA3"/>
          </a:solidFill>
          <a:ln w="12700">
            <a:solidFill>
              <a:srgbClr val="2E6FA3"/>
            </a:solidFill>
            <a:prstDash val="solid"/>
          </a:ln>
        </p:spPr>
        <p:txBody>
          <a:bodyPr/>
          <a:lstStyle/>
          <a:p>
            <a:endParaRPr lang="pl-PL"/>
          </a:p>
        </p:txBody>
      </p:sp>
      <p:sp>
        <p:nvSpPr>
          <p:cNvPr id="11" name="Text 8"/>
          <p:cNvSpPr/>
          <p:nvPr/>
        </p:nvSpPr>
        <p:spPr>
          <a:xfrm>
            <a:off x="804672" y="2103120"/>
            <a:ext cx="38404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2" name="Text 9"/>
          <p:cNvSpPr/>
          <p:nvPr/>
        </p:nvSpPr>
        <p:spPr>
          <a:xfrm>
            <a:off x="1280160" y="2029968"/>
            <a:ext cx="1828800" cy="320040"/>
          </a:xfrm>
          <a:prstGeom prst="rect">
            <a:avLst/>
          </a:prstGeom>
          <a:noFill/>
          <a:ln/>
        </p:spPr>
        <p:txBody>
          <a:bodyPr wrap="square" lIns="0" tIns="0" rIns="0" bIns="0" rtlCol="0" anchor="ctr"/>
          <a:lstStyle/>
          <a:p>
            <a:pPr marL="0" indent="0">
              <a:buNone/>
            </a:pPr>
            <a:r>
              <a:rPr lang="en-US" sz="1450" b="1" dirty="0">
                <a:solidFill>
                  <a:srgbClr val="102C4A"/>
                </a:solidFill>
                <a:latin typeface="Arial" pitchFamily="34" charset="0"/>
                <a:ea typeface="Arial" pitchFamily="34" charset="-122"/>
                <a:cs typeface="Arial" pitchFamily="34" charset="-120"/>
              </a:rPr>
              <a:t>PRRP</a:t>
            </a:r>
            <a:endParaRPr lang="en-US" sz="1450" dirty="0"/>
          </a:p>
        </p:txBody>
      </p:sp>
      <p:sp>
        <p:nvSpPr>
          <p:cNvPr id="13" name="Text 10"/>
          <p:cNvSpPr/>
          <p:nvPr/>
        </p:nvSpPr>
        <p:spPr>
          <a:xfrm>
            <a:off x="822960" y="2532888"/>
            <a:ext cx="2267712" cy="530352"/>
          </a:xfrm>
          <a:prstGeom prst="rect">
            <a:avLst/>
          </a:prstGeom>
          <a:noFill/>
          <a:ln/>
        </p:spPr>
        <p:txBody>
          <a:bodyPr wrap="square" lIns="0" tIns="0" rIns="0" bIns="0" rtlCol="0" anchor="ctr"/>
          <a:lstStyle/>
          <a:p>
            <a:pPr marL="0" indent="0" algn="ctr">
              <a:buNone/>
            </a:pPr>
            <a:r>
              <a:rPr lang="en-US" sz="1130" dirty="0">
                <a:solidFill>
                  <a:srgbClr val="62788A"/>
                </a:solidFill>
                <a:latin typeface="Arial" pitchFamily="34" charset="0"/>
                <a:ea typeface="Arial" pitchFamily="34" charset="-122"/>
                <a:cs typeface="Arial" pitchFamily="34" charset="-120"/>
              </a:rPr>
              <a:t>Identyfikacja problemu, pakiet działań i modelowe porównanie wariantów</a:t>
            </a:r>
            <a:endParaRPr lang="en-US" sz="1130" dirty="0"/>
          </a:p>
        </p:txBody>
      </p:sp>
      <p:sp>
        <p:nvSpPr>
          <p:cNvPr id="14" name="Shape 11"/>
          <p:cNvSpPr/>
          <p:nvPr/>
        </p:nvSpPr>
        <p:spPr>
          <a:xfrm>
            <a:off x="3278124" y="2404872"/>
            <a:ext cx="118872" cy="292608"/>
          </a:xfrm>
          <a:prstGeom prst="chevron">
            <a:avLst/>
          </a:prstGeom>
          <a:solidFill>
            <a:srgbClr val="28B9C8"/>
          </a:solidFill>
          <a:ln w="12700">
            <a:solidFill>
              <a:srgbClr val="28B9C8"/>
            </a:solidFill>
            <a:prstDash val="solid"/>
          </a:ln>
        </p:spPr>
        <p:txBody>
          <a:bodyPr/>
          <a:lstStyle/>
          <a:p>
            <a:endParaRPr lang="pl-PL"/>
          </a:p>
        </p:txBody>
      </p:sp>
      <p:sp>
        <p:nvSpPr>
          <p:cNvPr id="15" name="Shape 12"/>
          <p:cNvSpPr/>
          <p:nvPr/>
        </p:nvSpPr>
        <p:spPr>
          <a:xfrm>
            <a:off x="3419856" y="1874520"/>
            <a:ext cx="2596896" cy="1371600"/>
          </a:xfrm>
          <a:prstGeom prst="roundRect">
            <a:avLst>
              <a:gd name="adj" fmla="val 5333"/>
            </a:avLst>
          </a:prstGeom>
          <a:solidFill>
            <a:srgbClr val="E7F4E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6" name="Shape 13"/>
          <p:cNvSpPr/>
          <p:nvPr/>
        </p:nvSpPr>
        <p:spPr>
          <a:xfrm>
            <a:off x="3566160" y="2039112"/>
            <a:ext cx="384048" cy="384048"/>
          </a:xfrm>
          <a:prstGeom prst="ellipse">
            <a:avLst/>
          </a:prstGeom>
          <a:solidFill>
            <a:srgbClr val="2BA6A2"/>
          </a:solidFill>
          <a:ln w="12700">
            <a:solidFill>
              <a:srgbClr val="2BA6A2"/>
            </a:solidFill>
            <a:prstDash val="solid"/>
          </a:ln>
        </p:spPr>
        <p:txBody>
          <a:bodyPr/>
          <a:lstStyle/>
          <a:p>
            <a:endParaRPr lang="pl-PL"/>
          </a:p>
        </p:txBody>
      </p:sp>
      <p:sp>
        <p:nvSpPr>
          <p:cNvPr id="17" name="Text 14"/>
          <p:cNvSpPr/>
          <p:nvPr/>
        </p:nvSpPr>
        <p:spPr>
          <a:xfrm>
            <a:off x="3566160" y="2103120"/>
            <a:ext cx="38404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18" name="Text 15"/>
          <p:cNvSpPr/>
          <p:nvPr/>
        </p:nvSpPr>
        <p:spPr>
          <a:xfrm>
            <a:off x="4041648" y="2029968"/>
            <a:ext cx="1828800" cy="320040"/>
          </a:xfrm>
          <a:prstGeom prst="rect">
            <a:avLst/>
          </a:prstGeom>
          <a:noFill/>
          <a:ln/>
        </p:spPr>
        <p:txBody>
          <a:bodyPr wrap="square" lIns="0" tIns="0" rIns="0" bIns="0" rtlCol="0" anchor="ctr"/>
          <a:lstStyle/>
          <a:p>
            <a:pPr marL="0" indent="0">
              <a:buNone/>
            </a:pPr>
            <a:r>
              <a:rPr lang="en-US" sz="1450" b="1" dirty="0">
                <a:solidFill>
                  <a:srgbClr val="102C4A"/>
                </a:solidFill>
                <a:latin typeface="Arial" pitchFamily="34" charset="0"/>
                <a:ea typeface="Arial" pitchFamily="34" charset="-122"/>
                <a:cs typeface="Arial" pitchFamily="34" charset="-120"/>
              </a:rPr>
              <a:t>Koncepcja / studium</a:t>
            </a:r>
            <a:endParaRPr lang="en-US" sz="1450" dirty="0"/>
          </a:p>
        </p:txBody>
      </p:sp>
      <p:sp>
        <p:nvSpPr>
          <p:cNvPr id="19" name="Text 16"/>
          <p:cNvSpPr/>
          <p:nvPr/>
        </p:nvSpPr>
        <p:spPr>
          <a:xfrm>
            <a:off x="3584448" y="2532888"/>
            <a:ext cx="2267712" cy="530352"/>
          </a:xfrm>
          <a:prstGeom prst="rect">
            <a:avLst/>
          </a:prstGeom>
          <a:noFill/>
          <a:ln/>
        </p:spPr>
        <p:txBody>
          <a:bodyPr wrap="square" lIns="0" tIns="0" rIns="0" bIns="0" rtlCol="0" anchor="ctr"/>
          <a:lstStyle/>
          <a:p>
            <a:pPr marL="0" indent="0" algn="ctr">
              <a:buNone/>
            </a:pPr>
            <a:r>
              <a:rPr lang="en-US" sz="1130" dirty="0">
                <a:solidFill>
                  <a:srgbClr val="62788A"/>
                </a:solidFill>
                <a:latin typeface="Arial" pitchFamily="34" charset="0"/>
                <a:ea typeface="Arial" pitchFamily="34" charset="-122"/>
                <a:cs typeface="Arial" pitchFamily="34" charset="-120"/>
              </a:rPr>
              <a:t>Wariantowanie, dane terenowe, parametry obiektów i aktualizacja modeli</a:t>
            </a:r>
            <a:endParaRPr lang="en-US" sz="1130" dirty="0"/>
          </a:p>
        </p:txBody>
      </p:sp>
      <p:sp>
        <p:nvSpPr>
          <p:cNvPr id="20" name="Shape 17"/>
          <p:cNvSpPr/>
          <p:nvPr/>
        </p:nvSpPr>
        <p:spPr>
          <a:xfrm>
            <a:off x="6039612" y="2404872"/>
            <a:ext cx="118872" cy="292608"/>
          </a:xfrm>
          <a:prstGeom prst="chevron">
            <a:avLst/>
          </a:prstGeom>
          <a:solidFill>
            <a:srgbClr val="28B9C8"/>
          </a:solidFill>
          <a:ln w="12700">
            <a:solidFill>
              <a:srgbClr val="28B9C8"/>
            </a:solidFill>
            <a:prstDash val="solid"/>
          </a:ln>
        </p:spPr>
        <p:txBody>
          <a:bodyPr/>
          <a:lstStyle/>
          <a:p>
            <a:endParaRPr lang="pl-PL"/>
          </a:p>
        </p:txBody>
      </p:sp>
      <p:sp>
        <p:nvSpPr>
          <p:cNvPr id="21" name="Shape 18"/>
          <p:cNvSpPr/>
          <p:nvPr/>
        </p:nvSpPr>
        <p:spPr>
          <a:xfrm>
            <a:off x="6181344" y="1874520"/>
            <a:ext cx="2596896" cy="1371600"/>
          </a:xfrm>
          <a:prstGeom prst="roundRect">
            <a:avLst>
              <a:gd name="adj" fmla="val 5333"/>
            </a:avLst>
          </a:prstGeom>
          <a:solidFill>
            <a:srgbClr val="FFF1DD"/>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2" name="Shape 19"/>
          <p:cNvSpPr/>
          <p:nvPr/>
        </p:nvSpPr>
        <p:spPr>
          <a:xfrm>
            <a:off x="6327648" y="2039112"/>
            <a:ext cx="384048" cy="384048"/>
          </a:xfrm>
          <a:prstGeom prst="ellipse">
            <a:avLst/>
          </a:prstGeom>
          <a:solidFill>
            <a:srgbClr val="E89531"/>
          </a:solidFill>
          <a:ln w="12700">
            <a:solidFill>
              <a:srgbClr val="E89531"/>
            </a:solidFill>
            <a:prstDash val="solid"/>
          </a:ln>
        </p:spPr>
        <p:txBody>
          <a:bodyPr/>
          <a:lstStyle/>
          <a:p>
            <a:endParaRPr lang="pl-PL"/>
          </a:p>
        </p:txBody>
      </p:sp>
      <p:sp>
        <p:nvSpPr>
          <p:cNvPr id="23" name="Text 20"/>
          <p:cNvSpPr/>
          <p:nvPr/>
        </p:nvSpPr>
        <p:spPr>
          <a:xfrm>
            <a:off x="6327648" y="2103120"/>
            <a:ext cx="38404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4" name="Text 21"/>
          <p:cNvSpPr/>
          <p:nvPr/>
        </p:nvSpPr>
        <p:spPr>
          <a:xfrm>
            <a:off x="6803136" y="2029968"/>
            <a:ext cx="1828800" cy="320040"/>
          </a:xfrm>
          <a:prstGeom prst="rect">
            <a:avLst/>
          </a:prstGeom>
          <a:noFill/>
          <a:ln/>
        </p:spPr>
        <p:txBody>
          <a:bodyPr wrap="square" lIns="0" tIns="0" rIns="0" bIns="0" rtlCol="0" anchor="ctr"/>
          <a:lstStyle/>
          <a:p>
            <a:pPr marL="0" indent="0">
              <a:buNone/>
            </a:pPr>
            <a:r>
              <a:rPr lang="en-US" sz="1450" b="1" dirty="0">
                <a:solidFill>
                  <a:srgbClr val="102C4A"/>
                </a:solidFill>
                <a:latin typeface="Arial" pitchFamily="34" charset="0"/>
                <a:ea typeface="Arial" pitchFamily="34" charset="-122"/>
                <a:cs typeface="Arial" pitchFamily="34" charset="-120"/>
              </a:rPr>
              <a:t>Decyzje i AKK</a:t>
            </a:r>
            <a:endParaRPr lang="en-US" sz="1450" dirty="0"/>
          </a:p>
        </p:txBody>
      </p:sp>
      <p:sp>
        <p:nvSpPr>
          <p:cNvPr id="25" name="Text 22"/>
          <p:cNvSpPr/>
          <p:nvPr/>
        </p:nvSpPr>
        <p:spPr>
          <a:xfrm>
            <a:off x="6345936" y="2532888"/>
            <a:ext cx="2267712" cy="530352"/>
          </a:xfrm>
          <a:prstGeom prst="rect">
            <a:avLst/>
          </a:prstGeom>
          <a:noFill/>
          <a:ln/>
        </p:spPr>
        <p:txBody>
          <a:bodyPr wrap="square" lIns="0" tIns="0" rIns="0" bIns="0" rtlCol="0" anchor="ctr"/>
          <a:lstStyle/>
          <a:p>
            <a:pPr marL="0" indent="0" algn="ctr">
              <a:buNone/>
            </a:pPr>
            <a:r>
              <a:rPr lang="en-US" sz="1130" dirty="0">
                <a:solidFill>
                  <a:srgbClr val="62788A"/>
                </a:solidFill>
                <a:latin typeface="Arial" pitchFamily="34" charset="0"/>
                <a:ea typeface="Arial" pitchFamily="34" charset="-122"/>
                <a:cs typeface="Arial" pitchFamily="34" charset="-120"/>
              </a:rPr>
              <a:t>Środowisko, planowanie, grunty, koszty, korzyści i ryzyko społeczne</a:t>
            </a:r>
            <a:endParaRPr lang="en-US" sz="1130" dirty="0"/>
          </a:p>
        </p:txBody>
      </p:sp>
      <p:sp>
        <p:nvSpPr>
          <p:cNvPr id="26" name="Shape 23"/>
          <p:cNvSpPr/>
          <p:nvPr/>
        </p:nvSpPr>
        <p:spPr>
          <a:xfrm>
            <a:off x="8801100" y="2404872"/>
            <a:ext cx="118872" cy="292608"/>
          </a:xfrm>
          <a:prstGeom prst="chevron">
            <a:avLst/>
          </a:prstGeom>
          <a:solidFill>
            <a:srgbClr val="28B9C8"/>
          </a:solidFill>
          <a:ln w="12700">
            <a:solidFill>
              <a:srgbClr val="28B9C8"/>
            </a:solidFill>
            <a:prstDash val="solid"/>
          </a:ln>
        </p:spPr>
        <p:txBody>
          <a:bodyPr/>
          <a:lstStyle/>
          <a:p>
            <a:endParaRPr lang="pl-PL"/>
          </a:p>
        </p:txBody>
      </p:sp>
      <p:sp>
        <p:nvSpPr>
          <p:cNvPr id="27" name="Shape 24"/>
          <p:cNvSpPr/>
          <p:nvPr/>
        </p:nvSpPr>
        <p:spPr>
          <a:xfrm>
            <a:off x="8942832" y="1874520"/>
            <a:ext cx="2596896" cy="1371600"/>
          </a:xfrm>
          <a:prstGeom prst="roundRect">
            <a:avLst>
              <a:gd name="adj" fmla="val 5333"/>
            </a:avLst>
          </a:prstGeom>
          <a:solidFill>
            <a:srgbClr val="F4F8FB"/>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8" name="Shape 25"/>
          <p:cNvSpPr/>
          <p:nvPr/>
        </p:nvSpPr>
        <p:spPr>
          <a:xfrm>
            <a:off x="9089136" y="2039112"/>
            <a:ext cx="384048" cy="384048"/>
          </a:xfrm>
          <a:prstGeom prst="ellipse">
            <a:avLst/>
          </a:prstGeom>
          <a:solidFill>
            <a:srgbClr val="173B63"/>
          </a:solidFill>
          <a:ln w="12700">
            <a:solidFill>
              <a:srgbClr val="173B63"/>
            </a:solidFill>
            <a:prstDash val="solid"/>
          </a:ln>
        </p:spPr>
        <p:txBody>
          <a:bodyPr/>
          <a:lstStyle/>
          <a:p>
            <a:endParaRPr lang="pl-PL"/>
          </a:p>
        </p:txBody>
      </p:sp>
      <p:sp>
        <p:nvSpPr>
          <p:cNvPr id="29" name="Text 26"/>
          <p:cNvSpPr/>
          <p:nvPr/>
        </p:nvSpPr>
        <p:spPr>
          <a:xfrm>
            <a:off x="9089136" y="2103120"/>
            <a:ext cx="38404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0" name="Text 27"/>
          <p:cNvSpPr/>
          <p:nvPr/>
        </p:nvSpPr>
        <p:spPr>
          <a:xfrm>
            <a:off x="9564624" y="2029968"/>
            <a:ext cx="1828800" cy="320040"/>
          </a:xfrm>
          <a:prstGeom prst="rect">
            <a:avLst/>
          </a:prstGeom>
          <a:noFill/>
          <a:ln/>
        </p:spPr>
        <p:txBody>
          <a:bodyPr wrap="square" lIns="0" tIns="0" rIns="0" bIns="0" rtlCol="0" anchor="ctr"/>
          <a:lstStyle/>
          <a:p>
            <a:pPr marL="0" indent="0">
              <a:buNone/>
            </a:pPr>
            <a:r>
              <a:rPr lang="en-US" sz="1450" b="1" dirty="0">
                <a:solidFill>
                  <a:srgbClr val="102C4A"/>
                </a:solidFill>
                <a:latin typeface="Arial" pitchFamily="34" charset="0"/>
                <a:ea typeface="Arial" pitchFamily="34" charset="-122"/>
                <a:cs typeface="Arial" pitchFamily="34" charset="-120"/>
              </a:rPr>
              <a:t>Projekt i finansowanie</a:t>
            </a:r>
            <a:endParaRPr lang="en-US" sz="1450" dirty="0"/>
          </a:p>
        </p:txBody>
      </p:sp>
      <p:sp>
        <p:nvSpPr>
          <p:cNvPr id="31" name="Text 28"/>
          <p:cNvSpPr/>
          <p:nvPr/>
        </p:nvSpPr>
        <p:spPr>
          <a:xfrm>
            <a:off x="9107424" y="2532888"/>
            <a:ext cx="2267712" cy="530352"/>
          </a:xfrm>
          <a:prstGeom prst="rect">
            <a:avLst/>
          </a:prstGeom>
          <a:noFill/>
          <a:ln/>
        </p:spPr>
        <p:txBody>
          <a:bodyPr wrap="square" lIns="0" tIns="0" rIns="0" bIns="0" rtlCol="0" anchor="ctr"/>
          <a:lstStyle/>
          <a:p>
            <a:pPr marL="0" indent="0" algn="ctr">
              <a:buNone/>
            </a:pPr>
            <a:r>
              <a:rPr lang="en-US" sz="1130" dirty="0">
                <a:solidFill>
                  <a:srgbClr val="62788A"/>
                </a:solidFill>
                <a:latin typeface="Arial" pitchFamily="34" charset="0"/>
                <a:ea typeface="Arial" pitchFamily="34" charset="-122"/>
                <a:cs typeface="Arial" pitchFamily="34" charset="-120"/>
              </a:rPr>
              <a:t>Dokumentacja, pozwolenia, montaż finansowy, realizacja i utrzymanie</a:t>
            </a:r>
            <a:endParaRPr lang="en-US" sz="1130" dirty="0"/>
          </a:p>
        </p:txBody>
      </p:sp>
      <p:sp>
        <p:nvSpPr>
          <p:cNvPr id="32" name="Shape 29"/>
          <p:cNvSpPr/>
          <p:nvPr/>
        </p:nvSpPr>
        <p:spPr>
          <a:xfrm>
            <a:off x="658368" y="3703320"/>
            <a:ext cx="5321808" cy="1536192"/>
          </a:xfrm>
          <a:prstGeom prst="roundRect">
            <a:avLst>
              <a:gd name="adj" fmla="val 4762"/>
            </a:avLst>
          </a:prstGeom>
          <a:solidFill>
            <a:srgbClr val="EAF3F8"/>
          </a:solidFill>
          <a:ln w="8890">
            <a:solidFill>
              <a:srgbClr val="EAF3F8"/>
            </a:solidFill>
            <a:prstDash val="solid"/>
          </a:ln>
          <a:effectLst>
            <a:outerShdw algn="bl" rotWithShape="0">
              <a:srgbClr val="173B63">
                <a:alpha val="0"/>
              </a:srgbClr>
            </a:outerShdw>
          </a:effectLst>
        </p:spPr>
        <p:txBody>
          <a:bodyPr/>
          <a:lstStyle/>
          <a:p>
            <a:endParaRPr lang="pl-PL"/>
          </a:p>
        </p:txBody>
      </p:sp>
      <p:sp>
        <p:nvSpPr>
          <p:cNvPr id="33" name="Shape 30"/>
          <p:cNvSpPr/>
          <p:nvPr/>
        </p:nvSpPr>
        <p:spPr>
          <a:xfrm>
            <a:off x="658368" y="3703320"/>
            <a:ext cx="82296" cy="1536192"/>
          </a:xfrm>
          <a:prstGeom prst="rect">
            <a:avLst/>
          </a:prstGeom>
          <a:solidFill>
            <a:srgbClr val="2E6FA3"/>
          </a:solidFill>
          <a:ln w="12700">
            <a:solidFill>
              <a:srgbClr val="2E6FA3"/>
            </a:solidFill>
            <a:prstDash val="solid"/>
          </a:ln>
        </p:spPr>
        <p:txBody>
          <a:bodyPr/>
          <a:lstStyle/>
          <a:p>
            <a:endParaRPr lang="pl-PL"/>
          </a:p>
        </p:txBody>
      </p:sp>
      <p:sp>
        <p:nvSpPr>
          <p:cNvPr id="34" name="Text 31"/>
          <p:cNvSpPr/>
          <p:nvPr/>
        </p:nvSpPr>
        <p:spPr>
          <a:xfrm>
            <a:off x="859536" y="3822192"/>
            <a:ext cx="4974336" cy="228600"/>
          </a:xfrm>
          <a:prstGeom prst="rect">
            <a:avLst/>
          </a:prstGeom>
          <a:noFill/>
          <a:ln/>
        </p:spPr>
        <p:txBody>
          <a:bodyPr wrap="square" lIns="0" tIns="0" rIns="0" bIns="0" rtlCol="0" anchor="ctr"/>
          <a:lstStyle/>
          <a:p>
            <a:pPr marL="0" indent="0">
              <a:buNone/>
            </a:pPr>
            <a:r>
              <a:rPr lang="en-US" sz="1250" b="1" dirty="0">
                <a:solidFill>
                  <a:srgbClr val="2E6FA3"/>
                </a:solidFill>
                <a:latin typeface="Arial" pitchFamily="34" charset="0"/>
                <a:ea typeface="Arial" pitchFamily="34" charset="-122"/>
                <a:cs typeface="Arial" pitchFamily="34" charset="-120"/>
              </a:rPr>
              <a:t>SCENARIUSZ REFERENCYJNY</a:t>
            </a:r>
            <a:endParaRPr lang="en-US" sz="1250" dirty="0"/>
          </a:p>
        </p:txBody>
      </p:sp>
      <p:sp>
        <p:nvSpPr>
          <p:cNvPr id="35" name="Text 32"/>
          <p:cNvSpPr/>
          <p:nvPr/>
        </p:nvSpPr>
        <p:spPr>
          <a:xfrm>
            <a:off x="859536" y="4105656"/>
            <a:ext cx="4974336" cy="1024128"/>
          </a:xfrm>
          <a:prstGeom prst="rect">
            <a:avLst/>
          </a:prstGeom>
          <a:noFill/>
          <a:ln/>
        </p:spPr>
        <p:txBody>
          <a:bodyPr wrap="square" lIns="0" tIns="0" rIns="0" bIns="0" rtlCol="0" anchor="ctr"/>
          <a:lstStyle/>
          <a:p>
            <a:pPr marL="0" indent="0">
              <a:buNone/>
            </a:pPr>
            <a:r>
              <a:rPr lang="en-US" sz="1420" dirty="0">
                <a:solidFill>
                  <a:srgbClr val="243442"/>
                </a:solidFill>
                <a:latin typeface="Arial" pitchFamily="34" charset="0"/>
                <a:ea typeface="Arial" pitchFamily="34" charset="-122"/>
                <a:cs typeface="Arial" pitchFamily="34" charset="-120"/>
              </a:rPr>
              <a:t>Większość porównań oparto na przebiegu wezbrania z września 2024 r. Wynik odpowiada temu konkretnemu układowi opadu, napełnienia zlewni i synchronizacji fal.</a:t>
            </a:r>
            <a:endParaRPr lang="en-US" sz="1420" dirty="0"/>
          </a:p>
        </p:txBody>
      </p:sp>
      <p:sp>
        <p:nvSpPr>
          <p:cNvPr id="36" name="Shape 33"/>
          <p:cNvSpPr/>
          <p:nvPr/>
        </p:nvSpPr>
        <p:spPr>
          <a:xfrm>
            <a:off x="6199632" y="3703320"/>
            <a:ext cx="5321808" cy="1536192"/>
          </a:xfrm>
          <a:prstGeom prst="roundRect">
            <a:avLst>
              <a:gd name="adj" fmla="val 4762"/>
            </a:avLst>
          </a:prstGeom>
          <a:solidFill>
            <a:srgbClr val="FFF1DD"/>
          </a:solidFill>
          <a:ln w="8890">
            <a:solidFill>
              <a:srgbClr val="FFF1DD"/>
            </a:solidFill>
            <a:prstDash val="solid"/>
          </a:ln>
          <a:effectLst>
            <a:outerShdw algn="bl" rotWithShape="0">
              <a:srgbClr val="173B63">
                <a:alpha val="0"/>
              </a:srgbClr>
            </a:outerShdw>
          </a:effectLst>
        </p:spPr>
        <p:txBody>
          <a:bodyPr/>
          <a:lstStyle/>
          <a:p>
            <a:endParaRPr lang="pl-PL"/>
          </a:p>
        </p:txBody>
      </p:sp>
      <p:sp>
        <p:nvSpPr>
          <p:cNvPr id="37" name="Shape 34"/>
          <p:cNvSpPr/>
          <p:nvPr/>
        </p:nvSpPr>
        <p:spPr>
          <a:xfrm>
            <a:off x="6199632" y="3703320"/>
            <a:ext cx="82296" cy="1536192"/>
          </a:xfrm>
          <a:prstGeom prst="rect">
            <a:avLst/>
          </a:prstGeom>
          <a:solidFill>
            <a:srgbClr val="E89531"/>
          </a:solidFill>
          <a:ln w="12700">
            <a:solidFill>
              <a:srgbClr val="E89531"/>
            </a:solidFill>
            <a:prstDash val="solid"/>
          </a:ln>
        </p:spPr>
        <p:txBody>
          <a:bodyPr/>
          <a:lstStyle/>
          <a:p>
            <a:endParaRPr lang="pl-PL"/>
          </a:p>
        </p:txBody>
      </p:sp>
      <p:sp>
        <p:nvSpPr>
          <p:cNvPr id="38" name="Text 35"/>
          <p:cNvSpPr/>
          <p:nvPr/>
        </p:nvSpPr>
        <p:spPr>
          <a:xfrm>
            <a:off x="6400800" y="3822192"/>
            <a:ext cx="4974336" cy="228600"/>
          </a:xfrm>
          <a:prstGeom prst="rect">
            <a:avLst/>
          </a:prstGeom>
          <a:noFill/>
          <a:ln/>
        </p:spPr>
        <p:txBody>
          <a:bodyPr wrap="square" lIns="0" tIns="0" rIns="0" bIns="0" rtlCol="0" anchor="ctr"/>
          <a:lstStyle/>
          <a:p>
            <a:pPr marL="0" indent="0">
              <a:buNone/>
            </a:pPr>
            <a:r>
              <a:rPr lang="en-US" sz="1250" b="1" dirty="0">
                <a:solidFill>
                  <a:srgbClr val="E89531"/>
                </a:solidFill>
                <a:latin typeface="Arial" pitchFamily="34" charset="0"/>
                <a:ea typeface="Arial" pitchFamily="34" charset="-122"/>
                <a:cs typeface="Arial" pitchFamily="34" charset="-120"/>
              </a:rPr>
              <a:t>NAJWAŻNIEJSZE ZASTRZEŻENIE</a:t>
            </a:r>
            <a:endParaRPr lang="en-US" sz="1250" dirty="0"/>
          </a:p>
        </p:txBody>
      </p:sp>
      <p:sp>
        <p:nvSpPr>
          <p:cNvPr id="39" name="Text 36"/>
          <p:cNvSpPr/>
          <p:nvPr/>
        </p:nvSpPr>
        <p:spPr>
          <a:xfrm>
            <a:off x="6400800" y="4105656"/>
            <a:ext cx="4974336" cy="1024128"/>
          </a:xfrm>
          <a:prstGeom prst="rect">
            <a:avLst/>
          </a:prstGeom>
          <a:noFill/>
          <a:ln/>
        </p:spPr>
        <p:txBody>
          <a:bodyPr wrap="square" lIns="0" tIns="0" rIns="0" bIns="0" rtlCol="0" anchor="ctr"/>
          <a:lstStyle/>
          <a:p>
            <a:pPr marL="0" indent="0">
              <a:buNone/>
            </a:pPr>
            <a:r>
              <a:rPr lang="en-US" sz="1420" dirty="0">
                <a:solidFill>
                  <a:srgbClr val="243442"/>
                </a:solidFill>
                <a:latin typeface="Arial" pitchFamily="34" charset="0"/>
                <a:ea typeface="Arial" pitchFamily="34" charset="-122"/>
                <a:cs typeface="Arial" pitchFamily="34" charset="-120"/>
              </a:rPr>
              <a:t>Obniżenie przepływu lub rzędnej w jednym profilu nie oznacza automatycznie zabezpieczenia całej zlewni ani redukcji kulminacji na Odrze.</a:t>
            </a:r>
            <a:endParaRPr lang="en-US" sz="1420" dirty="0"/>
          </a:p>
        </p:txBody>
      </p:sp>
      <p:sp>
        <p:nvSpPr>
          <p:cNvPr id="40" name="Text 37"/>
          <p:cNvSpPr/>
          <p:nvPr/>
        </p:nvSpPr>
        <p:spPr>
          <a:xfrm>
            <a:off x="841248" y="5605272"/>
            <a:ext cx="10515600" cy="384048"/>
          </a:xfrm>
          <a:prstGeom prst="rect">
            <a:avLst/>
          </a:prstGeom>
          <a:noFill/>
          <a:ln/>
        </p:spPr>
        <p:txBody>
          <a:bodyPr wrap="square" lIns="0" tIns="0" rIns="0" bIns="0" rtlCol="0" anchor="ctr"/>
          <a:lstStyle/>
          <a:p>
            <a:pPr marL="0" indent="0" algn="ctr">
              <a:buNone/>
            </a:pPr>
            <a:r>
              <a:rPr lang="en-US" sz="1500" b="1" dirty="0">
                <a:solidFill>
                  <a:srgbClr val="102C4A"/>
                </a:solidFill>
                <a:latin typeface="Arial" pitchFamily="34" charset="0"/>
                <a:ea typeface="Arial" pitchFamily="34" charset="-122"/>
                <a:cs typeface="Arial" pitchFamily="34" charset="-120"/>
              </a:rPr>
              <a:t>Kryterium decyzji: mierzalny efekt + wykonalność + akceptowalne oddziaływanie + możliwość finansowania</a:t>
            </a:r>
            <a:endParaRPr lang="en-US" sz="1500" dirty="0"/>
          </a:p>
        </p:txBody>
      </p:sp>
      <p:pic>
        <p:nvPicPr>
          <p:cNvPr id="4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43"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6</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PORTFEL PRRP</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600" b="1" dirty="0">
                <a:solidFill>
                  <a:srgbClr val="102C4A"/>
                </a:solidFill>
                <a:latin typeface="Arial" pitchFamily="34" charset="0"/>
                <a:ea typeface="Arial" pitchFamily="34" charset="-122"/>
                <a:cs typeface="Arial" pitchFamily="34" charset="-120"/>
              </a:rPr>
              <a:t>Siedem PRRP omawianych w tej prezentacji</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Dominujący mechanizm redukcji ryzyka, wpływ konsultacji i najbliższy krok</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566928" y="1618488"/>
            <a:ext cx="11018520" cy="457200"/>
          </a:xfrm>
          <a:prstGeom prst="roundRect">
            <a:avLst/>
          </a:prstGeom>
          <a:solidFill>
            <a:srgbClr val="173B63"/>
          </a:solidFill>
          <a:ln w="12700">
            <a:solidFill>
              <a:srgbClr val="173B63"/>
            </a:solidFill>
            <a:prstDash val="solid"/>
          </a:ln>
        </p:spPr>
        <p:txBody>
          <a:bodyPr/>
          <a:lstStyle/>
          <a:p>
            <a:endParaRPr lang="pl-PL"/>
          </a:p>
        </p:txBody>
      </p:sp>
      <p:sp>
        <p:nvSpPr>
          <p:cNvPr id="10" name="Text 7"/>
          <p:cNvSpPr/>
          <p:nvPr/>
        </p:nvSpPr>
        <p:spPr>
          <a:xfrm>
            <a:off x="731520" y="1737360"/>
            <a:ext cx="2029968" cy="182880"/>
          </a:xfrm>
          <a:prstGeom prst="rect">
            <a:avLst/>
          </a:prstGeom>
          <a:noFill/>
          <a:ln/>
        </p:spPr>
        <p:txBody>
          <a:bodyPr wrap="square" lIns="0" tIns="0" rIns="0" bIns="0" rtlCol="0" anchor="ctr"/>
          <a:lstStyle/>
          <a:p>
            <a:pPr marL="0" indent="0">
              <a:buNone/>
            </a:pPr>
            <a:r>
              <a:rPr lang="en-US" sz="1150" b="1" dirty="0">
                <a:solidFill>
                  <a:srgbClr val="FFFFFF"/>
                </a:solidFill>
                <a:latin typeface="Arial" pitchFamily="34" charset="0"/>
                <a:ea typeface="Arial" pitchFamily="34" charset="-122"/>
                <a:cs typeface="Arial" pitchFamily="34" charset="-120"/>
              </a:rPr>
              <a:t>Program</a:t>
            </a:r>
            <a:endParaRPr lang="en-US" sz="1150" dirty="0"/>
          </a:p>
        </p:txBody>
      </p:sp>
      <p:sp>
        <p:nvSpPr>
          <p:cNvPr id="11" name="Text 8"/>
          <p:cNvSpPr/>
          <p:nvPr/>
        </p:nvSpPr>
        <p:spPr>
          <a:xfrm>
            <a:off x="2880360" y="1737360"/>
            <a:ext cx="2359152" cy="182880"/>
          </a:xfrm>
          <a:prstGeom prst="rect">
            <a:avLst/>
          </a:prstGeom>
          <a:noFill/>
          <a:ln/>
        </p:spPr>
        <p:txBody>
          <a:bodyPr wrap="square" lIns="0" tIns="0" rIns="0" bIns="0" rtlCol="0" anchor="ctr"/>
          <a:lstStyle/>
          <a:p>
            <a:pPr marL="0" indent="0">
              <a:buNone/>
            </a:pPr>
            <a:r>
              <a:rPr lang="en-US" sz="1150" b="1" dirty="0">
                <a:solidFill>
                  <a:srgbClr val="FFFFFF"/>
                </a:solidFill>
                <a:latin typeface="Arial" pitchFamily="34" charset="0"/>
                <a:ea typeface="Arial" pitchFamily="34" charset="-122"/>
                <a:cs typeface="Arial" pitchFamily="34" charset="-120"/>
              </a:rPr>
              <a:t>Dominujący mechanizm</a:t>
            </a:r>
            <a:endParaRPr lang="en-US" sz="1150" dirty="0"/>
          </a:p>
        </p:txBody>
      </p:sp>
      <p:sp>
        <p:nvSpPr>
          <p:cNvPr id="12" name="Text 9"/>
          <p:cNvSpPr/>
          <p:nvPr/>
        </p:nvSpPr>
        <p:spPr>
          <a:xfrm>
            <a:off x="5404104" y="1737360"/>
            <a:ext cx="2633472" cy="182880"/>
          </a:xfrm>
          <a:prstGeom prst="rect">
            <a:avLst/>
          </a:prstGeom>
          <a:noFill/>
          <a:ln/>
        </p:spPr>
        <p:txBody>
          <a:bodyPr wrap="square" lIns="0" tIns="0" rIns="0" bIns="0" rtlCol="0" anchor="ctr"/>
          <a:lstStyle/>
          <a:p>
            <a:pPr marL="0" indent="0">
              <a:buNone/>
            </a:pPr>
            <a:r>
              <a:rPr lang="en-US" sz="1150" b="1" dirty="0">
                <a:solidFill>
                  <a:srgbClr val="FFFFFF"/>
                </a:solidFill>
                <a:latin typeface="Arial" pitchFamily="34" charset="0"/>
                <a:ea typeface="Arial" pitchFamily="34" charset="-122"/>
                <a:cs typeface="Arial" pitchFamily="34" charset="-120"/>
              </a:rPr>
              <a:t>Wpływ konsultacji</a:t>
            </a:r>
            <a:endParaRPr lang="en-US" sz="1150" dirty="0"/>
          </a:p>
        </p:txBody>
      </p:sp>
      <p:sp>
        <p:nvSpPr>
          <p:cNvPr id="13" name="Text 10"/>
          <p:cNvSpPr/>
          <p:nvPr/>
        </p:nvSpPr>
        <p:spPr>
          <a:xfrm>
            <a:off x="8165592" y="1737360"/>
            <a:ext cx="3182112" cy="182880"/>
          </a:xfrm>
          <a:prstGeom prst="rect">
            <a:avLst/>
          </a:prstGeom>
          <a:noFill/>
          <a:ln/>
        </p:spPr>
        <p:txBody>
          <a:bodyPr wrap="square" lIns="0" tIns="0" rIns="0" bIns="0" rtlCol="0" anchor="ctr"/>
          <a:lstStyle/>
          <a:p>
            <a:pPr marL="0" indent="0">
              <a:buNone/>
            </a:pPr>
            <a:r>
              <a:rPr lang="en-US" sz="1150" b="1" dirty="0">
                <a:solidFill>
                  <a:srgbClr val="FFFFFF"/>
                </a:solidFill>
                <a:latin typeface="Arial" pitchFamily="34" charset="0"/>
                <a:ea typeface="Arial" pitchFamily="34" charset="-122"/>
                <a:cs typeface="Arial" pitchFamily="34" charset="-120"/>
              </a:rPr>
              <a:t>Najbliższy krok</a:t>
            </a:r>
            <a:endParaRPr lang="en-US" sz="1150" dirty="0"/>
          </a:p>
        </p:txBody>
      </p:sp>
      <p:sp>
        <p:nvSpPr>
          <p:cNvPr id="14" name="Shape 11"/>
          <p:cNvSpPr/>
          <p:nvPr/>
        </p:nvSpPr>
        <p:spPr>
          <a:xfrm>
            <a:off x="566928" y="2130552"/>
            <a:ext cx="11018520" cy="530352"/>
          </a:xfrm>
          <a:prstGeom prst="roundRect">
            <a:avLst/>
          </a:prstGeom>
          <a:solidFill>
            <a:srgbClr val="FFFFFF"/>
          </a:solidFill>
          <a:ln w="6350">
            <a:solidFill>
              <a:srgbClr val="C9D9E5"/>
            </a:solidFill>
            <a:prstDash val="solid"/>
          </a:ln>
        </p:spPr>
        <p:txBody>
          <a:bodyPr/>
          <a:lstStyle/>
          <a:p>
            <a:endParaRPr lang="pl-PL"/>
          </a:p>
        </p:txBody>
      </p:sp>
      <p:sp>
        <p:nvSpPr>
          <p:cNvPr id="15" name="Shape 12"/>
          <p:cNvSpPr/>
          <p:nvPr/>
        </p:nvSpPr>
        <p:spPr>
          <a:xfrm>
            <a:off x="566928" y="2130552"/>
            <a:ext cx="73152" cy="530352"/>
          </a:xfrm>
          <a:prstGeom prst="rect">
            <a:avLst/>
          </a:prstGeom>
          <a:solidFill>
            <a:srgbClr val="28B9C8"/>
          </a:solidFill>
          <a:ln w="12700">
            <a:solidFill>
              <a:srgbClr val="28B9C8"/>
            </a:solidFill>
            <a:prstDash val="solid"/>
          </a:ln>
        </p:spPr>
        <p:txBody>
          <a:bodyPr/>
          <a:lstStyle/>
          <a:p>
            <a:endParaRPr lang="pl-PL"/>
          </a:p>
        </p:txBody>
      </p:sp>
      <p:sp>
        <p:nvSpPr>
          <p:cNvPr id="16" name="Text 13"/>
          <p:cNvSpPr/>
          <p:nvPr/>
        </p:nvSpPr>
        <p:spPr>
          <a:xfrm>
            <a:off x="731520" y="2249424"/>
            <a:ext cx="2029968" cy="256032"/>
          </a:xfrm>
          <a:prstGeom prst="rect">
            <a:avLst/>
          </a:prstGeom>
          <a:noFill/>
          <a:ln/>
        </p:spPr>
        <p:txBody>
          <a:bodyPr wrap="square" lIns="0" tIns="0" rIns="0" bIns="0" rtlCol="0" anchor="ctr"/>
          <a:lstStyle/>
          <a:p>
            <a:pPr marL="0" indent="0">
              <a:buNone/>
            </a:pPr>
            <a:r>
              <a:rPr lang="en-US" sz="1220" b="1" dirty="0">
                <a:solidFill>
                  <a:srgbClr val="102C4A"/>
                </a:solidFill>
                <a:latin typeface="Arial" pitchFamily="34" charset="0"/>
                <a:ea typeface="Arial" pitchFamily="34" charset="-122"/>
                <a:cs typeface="Arial" pitchFamily="34" charset="-120"/>
              </a:rPr>
              <a:t>Biała i Iłownica</a:t>
            </a:r>
            <a:endParaRPr lang="en-US" sz="1220" dirty="0"/>
          </a:p>
        </p:txBody>
      </p:sp>
      <p:sp>
        <p:nvSpPr>
          <p:cNvPr id="17" name="Text 14"/>
          <p:cNvSpPr/>
          <p:nvPr/>
        </p:nvSpPr>
        <p:spPr>
          <a:xfrm>
            <a:off x="2880360" y="2249424"/>
            <a:ext cx="235915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zbiornik / poldery</a:t>
            </a:r>
            <a:endParaRPr lang="en-US" sz="1130" dirty="0"/>
          </a:p>
        </p:txBody>
      </p:sp>
      <p:sp>
        <p:nvSpPr>
          <p:cNvPr id="18" name="Text 15"/>
          <p:cNvSpPr/>
          <p:nvPr/>
        </p:nvSpPr>
        <p:spPr>
          <a:xfrm>
            <a:off x="5404104" y="2249424"/>
            <a:ext cx="263347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wysoki - nowe warianty</a:t>
            </a:r>
            <a:endParaRPr lang="en-US" sz="1130" dirty="0"/>
          </a:p>
        </p:txBody>
      </p:sp>
      <p:sp>
        <p:nvSpPr>
          <p:cNvPr id="19" name="Text 16"/>
          <p:cNvSpPr/>
          <p:nvPr/>
        </p:nvSpPr>
        <p:spPr>
          <a:xfrm>
            <a:off x="8165592" y="2249424"/>
            <a:ext cx="318211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rozwijać wariant „Uchwała”</a:t>
            </a:r>
            <a:endParaRPr lang="en-US" sz="1130" dirty="0"/>
          </a:p>
        </p:txBody>
      </p:sp>
      <p:sp>
        <p:nvSpPr>
          <p:cNvPr id="20" name="Shape 17"/>
          <p:cNvSpPr/>
          <p:nvPr/>
        </p:nvSpPr>
        <p:spPr>
          <a:xfrm>
            <a:off x="566928" y="2715768"/>
            <a:ext cx="11018520" cy="530352"/>
          </a:xfrm>
          <a:prstGeom prst="roundRect">
            <a:avLst/>
          </a:prstGeom>
          <a:solidFill>
            <a:srgbClr val="F4F8FB"/>
          </a:solidFill>
          <a:ln w="6350">
            <a:solidFill>
              <a:srgbClr val="C9D9E5"/>
            </a:solidFill>
            <a:prstDash val="solid"/>
          </a:ln>
        </p:spPr>
        <p:txBody>
          <a:bodyPr/>
          <a:lstStyle/>
          <a:p>
            <a:endParaRPr lang="pl-PL"/>
          </a:p>
        </p:txBody>
      </p:sp>
      <p:sp>
        <p:nvSpPr>
          <p:cNvPr id="21" name="Shape 18"/>
          <p:cNvSpPr/>
          <p:nvPr/>
        </p:nvSpPr>
        <p:spPr>
          <a:xfrm>
            <a:off x="566928" y="2715768"/>
            <a:ext cx="73152" cy="530352"/>
          </a:xfrm>
          <a:prstGeom prst="rect">
            <a:avLst/>
          </a:prstGeom>
          <a:solidFill>
            <a:srgbClr val="2BA6A2"/>
          </a:solidFill>
          <a:ln w="12700">
            <a:solidFill>
              <a:srgbClr val="2BA6A2"/>
            </a:solidFill>
            <a:prstDash val="solid"/>
          </a:ln>
        </p:spPr>
        <p:txBody>
          <a:bodyPr/>
          <a:lstStyle/>
          <a:p>
            <a:endParaRPr lang="pl-PL"/>
          </a:p>
        </p:txBody>
      </p:sp>
      <p:sp>
        <p:nvSpPr>
          <p:cNvPr id="22" name="Text 19"/>
          <p:cNvSpPr/>
          <p:nvPr/>
        </p:nvSpPr>
        <p:spPr>
          <a:xfrm>
            <a:off x="731520" y="2834640"/>
            <a:ext cx="2029968" cy="256032"/>
          </a:xfrm>
          <a:prstGeom prst="rect">
            <a:avLst/>
          </a:prstGeom>
          <a:noFill/>
          <a:ln/>
        </p:spPr>
        <p:txBody>
          <a:bodyPr wrap="square" lIns="0" tIns="0" rIns="0" bIns="0" rtlCol="0" anchor="ctr"/>
          <a:lstStyle/>
          <a:p>
            <a:pPr marL="0" indent="0">
              <a:buNone/>
            </a:pPr>
            <a:r>
              <a:rPr lang="en-US" sz="1220" b="1" dirty="0">
                <a:solidFill>
                  <a:srgbClr val="102C4A"/>
                </a:solidFill>
                <a:latin typeface="Arial" pitchFamily="34" charset="0"/>
                <a:ea typeface="Arial" pitchFamily="34" charset="-122"/>
                <a:cs typeface="Arial" pitchFamily="34" charset="-120"/>
              </a:rPr>
              <a:t>Olza</a:t>
            </a:r>
            <a:endParaRPr lang="en-US" sz="1220" dirty="0"/>
          </a:p>
        </p:txBody>
      </p:sp>
      <p:sp>
        <p:nvSpPr>
          <p:cNvPr id="23" name="Text 20"/>
          <p:cNvSpPr/>
          <p:nvPr/>
        </p:nvSpPr>
        <p:spPr>
          <a:xfrm>
            <a:off x="2880360" y="2834640"/>
            <a:ext cx="235915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retencja obszarowa</a:t>
            </a:r>
            <a:endParaRPr lang="en-US" sz="1130" dirty="0"/>
          </a:p>
        </p:txBody>
      </p:sp>
      <p:sp>
        <p:nvSpPr>
          <p:cNvPr id="24" name="Text 21"/>
          <p:cNvSpPr/>
          <p:nvPr/>
        </p:nvSpPr>
        <p:spPr>
          <a:xfrm>
            <a:off x="5404104" y="2834640"/>
            <a:ext cx="263347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porządkujący</a:t>
            </a:r>
            <a:endParaRPr lang="en-US" sz="1130" dirty="0"/>
          </a:p>
        </p:txBody>
      </p:sp>
      <p:sp>
        <p:nvSpPr>
          <p:cNvPr id="25" name="Text 22"/>
          <p:cNvSpPr/>
          <p:nvPr/>
        </p:nvSpPr>
        <p:spPr>
          <a:xfrm>
            <a:off x="8165592" y="2834640"/>
            <a:ext cx="318211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program bilateralny PL-CZ</a:t>
            </a:r>
            <a:endParaRPr lang="en-US" sz="1130" dirty="0"/>
          </a:p>
        </p:txBody>
      </p:sp>
      <p:sp>
        <p:nvSpPr>
          <p:cNvPr id="26" name="Shape 23"/>
          <p:cNvSpPr/>
          <p:nvPr/>
        </p:nvSpPr>
        <p:spPr>
          <a:xfrm>
            <a:off x="566928" y="3300984"/>
            <a:ext cx="11018520" cy="530352"/>
          </a:xfrm>
          <a:prstGeom prst="roundRect">
            <a:avLst/>
          </a:prstGeom>
          <a:solidFill>
            <a:srgbClr val="FFFFFF"/>
          </a:solidFill>
          <a:ln w="6350">
            <a:solidFill>
              <a:srgbClr val="C9D9E5"/>
            </a:solidFill>
            <a:prstDash val="solid"/>
          </a:ln>
        </p:spPr>
        <p:txBody>
          <a:bodyPr/>
          <a:lstStyle/>
          <a:p>
            <a:endParaRPr lang="pl-PL"/>
          </a:p>
        </p:txBody>
      </p:sp>
      <p:sp>
        <p:nvSpPr>
          <p:cNvPr id="27" name="Shape 24"/>
          <p:cNvSpPr/>
          <p:nvPr/>
        </p:nvSpPr>
        <p:spPr>
          <a:xfrm>
            <a:off x="566928" y="3300984"/>
            <a:ext cx="73152" cy="530352"/>
          </a:xfrm>
          <a:prstGeom prst="rect">
            <a:avLst/>
          </a:prstGeom>
          <a:solidFill>
            <a:srgbClr val="173B63"/>
          </a:solidFill>
          <a:ln w="12700">
            <a:solidFill>
              <a:srgbClr val="173B63"/>
            </a:solidFill>
            <a:prstDash val="solid"/>
          </a:ln>
        </p:spPr>
        <p:txBody>
          <a:bodyPr/>
          <a:lstStyle/>
          <a:p>
            <a:endParaRPr lang="pl-PL"/>
          </a:p>
        </p:txBody>
      </p:sp>
      <p:sp>
        <p:nvSpPr>
          <p:cNvPr id="28" name="Text 25"/>
          <p:cNvSpPr/>
          <p:nvPr/>
        </p:nvSpPr>
        <p:spPr>
          <a:xfrm>
            <a:off x="731520" y="3419856"/>
            <a:ext cx="2029968" cy="256032"/>
          </a:xfrm>
          <a:prstGeom prst="rect">
            <a:avLst/>
          </a:prstGeom>
          <a:noFill/>
          <a:ln/>
        </p:spPr>
        <p:txBody>
          <a:bodyPr wrap="square" lIns="0" tIns="0" rIns="0" bIns="0" rtlCol="0" anchor="ctr"/>
          <a:lstStyle/>
          <a:p>
            <a:pPr marL="0" indent="0">
              <a:buNone/>
            </a:pPr>
            <a:r>
              <a:rPr lang="en-US" sz="1220" b="1" dirty="0">
                <a:solidFill>
                  <a:srgbClr val="102C4A"/>
                </a:solidFill>
                <a:latin typeface="Arial" pitchFamily="34" charset="0"/>
                <a:ea typeface="Arial" pitchFamily="34" charset="-122"/>
                <a:cs typeface="Arial" pitchFamily="34" charset="-120"/>
              </a:rPr>
              <a:t>Opawa</a:t>
            </a:r>
            <a:endParaRPr lang="en-US" sz="1220" dirty="0"/>
          </a:p>
        </p:txBody>
      </p:sp>
      <p:sp>
        <p:nvSpPr>
          <p:cNvPr id="29" name="Text 26"/>
          <p:cNvSpPr/>
          <p:nvPr/>
        </p:nvSpPr>
        <p:spPr>
          <a:xfrm>
            <a:off x="2880360" y="3419856"/>
            <a:ext cx="235915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Nové Heřminovy + wały</a:t>
            </a:r>
            <a:endParaRPr lang="en-US" sz="1130" dirty="0"/>
          </a:p>
        </p:txBody>
      </p:sp>
      <p:sp>
        <p:nvSpPr>
          <p:cNvPr id="30" name="Text 27"/>
          <p:cNvSpPr/>
          <p:nvPr/>
        </p:nvSpPr>
        <p:spPr>
          <a:xfrm>
            <a:off x="5404104" y="3419856"/>
            <a:ext cx="263347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porządkujący</a:t>
            </a:r>
            <a:endParaRPr lang="en-US" sz="1130" dirty="0"/>
          </a:p>
        </p:txBody>
      </p:sp>
      <p:sp>
        <p:nvSpPr>
          <p:cNvPr id="31" name="Text 28"/>
          <p:cNvSpPr/>
          <p:nvPr/>
        </p:nvSpPr>
        <p:spPr>
          <a:xfrm>
            <a:off x="8165592" y="3419856"/>
            <a:ext cx="318211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koordynacja PL-CZ i ochrona bierna</a:t>
            </a:r>
            <a:endParaRPr lang="en-US" sz="1130" dirty="0"/>
          </a:p>
        </p:txBody>
      </p:sp>
      <p:sp>
        <p:nvSpPr>
          <p:cNvPr id="32" name="Shape 29"/>
          <p:cNvSpPr/>
          <p:nvPr/>
        </p:nvSpPr>
        <p:spPr>
          <a:xfrm>
            <a:off x="566928" y="3886200"/>
            <a:ext cx="11018520" cy="530352"/>
          </a:xfrm>
          <a:prstGeom prst="roundRect">
            <a:avLst/>
          </a:prstGeom>
          <a:solidFill>
            <a:srgbClr val="F4F8FB"/>
          </a:solidFill>
          <a:ln w="6350">
            <a:solidFill>
              <a:srgbClr val="C9D9E5"/>
            </a:solidFill>
            <a:prstDash val="solid"/>
          </a:ln>
        </p:spPr>
        <p:txBody>
          <a:bodyPr/>
          <a:lstStyle/>
          <a:p>
            <a:endParaRPr lang="pl-PL"/>
          </a:p>
        </p:txBody>
      </p:sp>
      <p:sp>
        <p:nvSpPr>
          <p:cNvPr id="33" name="Shape 30"/>
          <p:cNvSpPr/>
          <p:nvPr/>
        </p:nvSpPr>
        <p:spPr>
          <a:xfrm>
            <a:off x="566928" y="3886200"/>
            <a:ext cx="73152" cy="530352"/>
          </a:xfrm>
          <a:prstGeom prst="rect">
            <a:avLst/>
          </a:prstGeom>
          <a:solidFill>
            <a:srgbClr val="E89531"/>
          </a:solidFill>
          <a:ln w="12700">
            <a:solidFill>
              <a:srgbClr val="E89531"/>
            </a:solidFill>
            <a:prstDash val="solid"/>
          </a:ln>
        </p:spPr>
        <p:txBody>
          <a:bodyPr/>
          <a:lstStyle/>
          <a:p>
            <a:endParaRPr lang="pl-PL"/>
          </a:p>
        </p:txBody>
      </p:sp>
      <p:sp>
        <p:nvSpPr>
          <p:cNvPr id="34" name="Text 31"/>
          <p:cNvSpPr/>
          <p:nvPr/>
        </p:nvSpPr>
        <p:spPr>
          <a:xfrm>
            <a:off x="731520" y="4005072"/>
            <a:ext cx="2029968" cy="256032"/>
          </a:xfrm>
          <a:prstGeom prst="rect">
            <a:avLst/>
          </a:prstGeom>
          <a:noFill/>
          <a:ln/>
        </p:spPr>
        <p:txBody>
          <a:bodyPr wrap="square" lIns="0" tIns="0" rIns="0" bIns="0" rtlCol="0" anchor="ctr"/>
          <a:lstStyle/>
          <a:p>
            <a:pPr marL="0" indent="0">
              <a:buNone/>
            </a:pPr>
            <a:r>
              <a:rPr lang="en-US" sz="1220" b="1" dirty="0">
                <a:solidFill>
                  <a:srgbClr val="102C4A"/>
                </a:solidFill>
                <a:latin typeface="Arial" pitchFamily="34" charset="0"/>
                <a:ea typeface="Arial" pitchFamily="34" charset="-122"/>
                <a:cs typeface="Arial" pitchFamily="34" charset="-120"/>
              </a:rPr>
              <a:t>Osobłoga</a:t>
            </a:r>
            <a:endParaRPr lang="en-US" sz="1220" dirty="0"/>
          </a:p>
        </p:txBody>
      </p:sp>
      <p:sp>
        <p:nvSpPr>
          <p:cNvPr id="35" name="Text 32"/>
          <p:cNvSpPr/>
          <p:nvPr/>
        </p:nvSpPr>
        <p:spPr>
          <a:xfrm>
            <a:off x="2880360" y="4005072"/>
            <a:ext cx="235915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Racławice + warianty Prudnika</a:t>
            </a:r>
            <a:endParaRPr lang="en-US" sz="1130" dirty="0"/>
          </a:p>
        </p:txBody>
      </p:sp>
      <p:sp>
        <p:nvSpPr>
          <p:cNvPr id="36" name="Text 33"/>
          <p:cNvSpPr/>
          <p:nvPr/>
        </p:nvSpPr>
        <p:spPr>
          <a:xfrm>
            <a:off x="5404104" y="4005072"/>
            <a:ext cx="263347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wysoki - nowe modele</a:t>
            </a:r>
            <a:endParaRPr lang="en-US" sz="1130" dirty="0"/>
          </a:p>
        </p:txBody>
      </p:sp>
      <p:sp>
        <p:nvSpPr>
          <p:cNvPr id="37" name="Text 34"/>
          <p:cNvSpPr/>
          <p:nvPr/>
        </p:nvSpPr>
        <p:spPr>
          <a:xfrm>
            <a:off x="8165592" y="4005072"/>
            <a:ext cx="318211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prace przygotowawcze i weryfikacja</a:t>
            </a:r>
            <a:endParaRPr lang="en-US" sz="1130" dirty="0"/>
          </a:p>
        </p:txBody>
      </p:sp>
      <p:sp>
        <p:nvSpPr>
          <p:cNvPr id="38" name="Shape 35"/>
          <p:cNvSpPr/>
          <p:nvPr/>
        </p:nvSpPr>
        <p:spPr>
          <a:xfrm>
            <a:off x="566928" y="4471416"/>
            <a:ext cx="11018520" cy="530352"/>
          </a:xfrm>
          <a:prstGeom prst="roundRect">
            <a:avLst/>
          </a:prstGeom>
          <a:solidFill>
            <a:srgbClr val="FFFFFF"/>
          </a:solidFill>
          <a:ln w="6350">
            <a:solidFill>
              <a:srgbClr val="C9D9E5"/>
            </a:solidFill>
            <a:prstDash val="solid"/>
          </a:ln>
        </p:spPr>
        <p:txBody>
          <a:bodyPr/>
          <a:lstStyle/>
          <a:p>
            <a:endParaRPr lang="pl-PL"/>
          </a:p>
        </p:txBody>
      </p:sp>
      <p:sp>
        <p:nvSpPr>
          <p:cNvPr id="39" name="Shape 36"/>
          <p:cNvSpPr/>
          <p:nvPr/>
        </p:nvSpPr>
        <p:spPr>
          <a:xfrm>
            <a:off x="566928" y="4471416"/>
            <a:ext cx="73152" cy="530352"/>
          </a:xfrm>
          <a:prstGeom prst="rect">
            <a:avLst/>
          </a:prstGeom>
          <a:solidFill>
            <a:srgbClr val="2E6FA3"/>
          </a:solidFill>
          <a:ln w="12700">
            <a:solidFill>
              <a:srgbClr val="2E6FA3"/>
            </a:solidFill>
            <a:prstDash val="solid"/>
          </a:ln>
        </p:spPr>
        <p:txBody>
          <a:bodyPr/>
          <a:lstStyle/>
          <a:p>
            <a:endParaRPr lang="pl-PL"/>
          </a:p>
        </p:txBody>
      </p:sp>
      <p:sp>
        <p:nvSpPr>
          <p:cNvPr id="40" name="Text 37"/>
          <p:cNvSpPr/>
          <p:nvPr/>
        </p:nvSpPr>
        <p:spPr>
          <a:xfrm>
            <a:off x="731520" y="4590288"/>
            <a:ext cx="2029968" cy="256032"/>
          </a:xfrm>
          <a:prstGeom prst="rect">
            <a:avLst/>
          </a:prstGeom>
          <a:noFill/>
          <a:ln/>
        </p:spPr>
        <p:txBody>
          <a:bodyPr wrap="square" lIns="0" tIns="0" rIns="0" bIns="0" rtlCol="0" anchor="ctr"/>
          <a:lstStyle/>
          <a:p>
            <a:pPr marL="0" indent="0">
              <a:buNone/>
            </a:pPr>
            <a:r>
              <a:rPr lang="en-US" sz="1220" b="1" dirty="0">
                <a:solidFill>
                  <a:srgbClr val="102C4A"/>
                </a:solidFill>
                <a:latin typeface="Arial" pitchFamily="34" charset="0"/>
                <a:ea typeface="Arial" pitchFamily="34" charset="-122"/>
                <a:cs typeface="Arial" pitchFamily="34" charset="-120"/>
              </a:rPr>
              <a:t>Bóbr</a:t>
            </a:r>
            <a:endParaRPr lang="en-US" sz="1220" dirty="0"/>
          </a:p>
        </p:txBody>
      </p:sp>
      <p:sp>
        <p:nvSpPr>
          <p:cNvPr id="41" name="Text 38"/>
          <p:cNvSpPr/>
          <p:nvPr/>
        </p:nvSpPr>
        <p:spPr>
          <a:xfrm>
            <a:off x="2880360" y="4590288"/>
            <a:ext cx="235915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portfel zbiorników i ochrona dolin</a:t>
            </a:r>
            <a:endParaRPr lang="en-US" sz="1130" dirty="0"/>
          </a:p>
        </p:txBody>
      </p:sp>
      <p:sp>
        <p:nvSpPr>
          <p:cNvPr id="42" name="Text 39"/>
          <p:cNvSpPr/>
          <p:nvPr/>
        </p:nvSpPr>
        <p:spPr>
          <a:xfrm>
            <a:off x="5404104" y="4590288"/>
            <a:ext cx="263347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wysoki - relokacja Karpnik</a:t>
            </a:r>
            <a:endParaRPr lang="en-US" sz="1130" dirty="0"/>
          </a:p>
        </p:txBody>
      </p:sp>
      <p:sp>
        <p:nvSpPr>
          <p:cNvPr id="43" name="Text 40"/>
          <p:cNvSpPr/>
          <p:nvPr/>
        </p:nvSpPr>
        <p:spPr>
          <a:xfrm>
            <a:off x="8165592" y="4590288"/>
            <a:ext cx="318211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priorytet Kostrzyca / Karpniki</a:t>
            </a:r>
            <a:endParaRPr lang="en-US" sz="1130" dirty="0"/>
          </a:p>
        </p:txBody>
      </p:sp>
      <p:sp>
        <p:nvSpPr>
          <p:cNvPr id="44" name="Shape 41"/>
          <p:cNvSpPr/>
          <p:nvPr/>
        </p:nvSpPr>
        <p:spPr>
          <a:xfrm>
            <a:off x="566928" y="5056632"/>
            <a:ext cx="11018520" cy="530352"/>
          </a:xfrm>
          <a:prstGeom prst="roundRect">
            <a:avLst/>
          </a:prstGeom>
          <a:solidFill>
            <a:srgbClr val="F4F8FB"/>
          </a:solidFill>
          <a:ln w="6350">
            <a:solidFill>
              <a:srgbClr val="C9D9E5"/>
            </a:solidFill>
            <a:prstDash val="solid"/>
          </a:ln>
        </p:spPr>
        <p:txBody>
          <a:bodyPr/>
          <a:lstStyle/>
          <a:p>
            <a:endParaRPr lang="pl-PL"/>
          </a:p>
        </p:txBody>
      </p:sp>
      <p:sp>
        <p:nvSpPr>
          <p:cNvPr id="45" name="Shape 42"/>
          <p:cNvSpPr/>
          <p:nvPr/>
        </p:nvSpPr>
        <p:spPr>
          <a:xfrm>
            <a:off x="566928" y="5056632"/>
            <a:ext cx="73152" cy="530352"/>
          </a:xfrm>
          <a:prstGeom prst="rect">
            <a:avLst/>
          </a:prstGeom>
          <a:solidFill>
            <a:srgbClr val="2BA6A2"/>
          </a:solidFill>
          <a:ln w="12700">
            <a:solidFill>
              <a:srgbClr val="2BA6A2"/>
            </a:solidFill>
            <a:prstDash val="solid"/>
          </a:ln>
        </p:spPr>
        <p:txBody>
          <a:bodyPr/>
          <a:lstStyle/>
          <a:p>
            <a:endParaRPr lang="pl-PL"/>
          </a:p>
        </p:txBody>
      </p:sp>
      <p:sp>
        <p:nvSpPr>
          <p:cNvPr id="46" name="Text 43"/>
          <p:cNvSpPr/>
          <p:nvPr/>
        </p:nvSpPr>
        <p:spPr>
          <a:xfrm>
            <a:off x="731520" y="5175504"/>
            <a:ext cx="2029968" cy="256032"/>
          </a:xfrm>
          <a:prstGeom prst="rect">
            <a:avLst/>
          </a:prstGeom>
          <a:noFill/>
          <a:ln/>
        </p:spPr>
        <p:txBody>
          <a:bodyPr wrap="square" lIns="0" tIns="0" rIns="0" bIns="0" rtlCol="0" anchor="ctr"/>
          <a:lstStyle/>
          <a:p>
            <a:pPr marL="0" indent="0">
              <a:buNone/>
            </a:pPr>
            <a:r>
              <a:rPr lang="en-US" sz="1220" b="1" dirty="0">
                <a:solidFill>
                  <a:srgbClr val="102C4A"/>
                </a:solidFill>
                <a:latin typeface="Arial" pitchFamily="34" charset="0"/>
                <a:ea typeface="Arial" pitchFamily="34" charset="-122"/>
                <a:cs typeface="Arial" pitchFamily="34" charset="-120"/>
              </a:rPr>
              <a:t>Bystrzyca</a:t>
            </a:r>
            <a:endParaRPr lang="en-US" sz="1220" dirty="0"/>
          </a:p>
        </p:txBody>
      </p:sp>
      <p:sp>
        <p:nvSpPr>
          <p:cNvPr id="47" name="Text 44"/>
          <p:cNvSpPr/>
          <p:nvPr/>
        </p:nvSpPr>
        <p:spPr>
          <a:xfrm>
            <a:off x="2880360" y="5175504"/>
            <a:ext cx="235915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Kątki + retencja obszarowa</a:t>
            </a:r>
            <a:endParaRPr lang="en-US" sz="1130" dirty="0"/>
          </a:p>
        </p:txBody>
      </p:sp>
      <p:sp>
        <p:nvSpPr>
          <p:cNvPr id="48" name="Text 45"/>
          <p:cNvSpPr/>
          <p:nvPr/>
        </p:nvSpPr>
        <p:spPr>
          <a:xfrm>
            <a:off x="5404104" y="5175504"/>
            <a:ext cx="263347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wysoki - II etap</a:t>
            </a:r>
            <a:endParaRPr lang="en-US" sz="1130" dirty="0"/>
          </a:p>
        </p:txBody>
      </p:sp>
      <p:sp>
        <p:nvSpPr>
          <p:cNvPr id="49" name="Text 46"/>
          <p:cNvSpPr/>
          <p:nvPr/>
        </p:nvSpPr>
        <p:spPr>
          <a:xfrm>
            <a:off x="8165592" y="5175504"/>
            <a:ext cx="318211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lokalny Kątki, program zlewniowy</a:t>
            </a:r>
            <a:endParaRPr lang="en-US" sz="1130" dirty="0"/>
          </a:p>
        </p:txBody>
      </p:sp>
      <p:sp>
        <p:nvSpPr>
          <p:cNvPr id="50" name="Shape 47"/>
          <p:cNvSpPr/>
          <p:nvPr/>
        </p:nvSpPr>
        <p:spPr>
          <a:xfrm>
            <a:off x="566928" y="5641848"/>
            <a:ext cx="11018520" cy="530352"/>
          </a:xfrm>
          <a:prstGeom prst="roundRect">
            <a:avLst/>
          </a:prstGeom>
          <a:solidFill>
            <a:srgbClr val="FFFFFF"/>
          </a:solidFill>
          <a:ln w="6350">
            <a:solidFill>
              <a:srgbClr val="C9D9E5"/>
            </a:solidFill>
            <a:prstDash val="solid"/>
          </a:ln>
        </p:spPr>
        <p:txBody>
          <a:bodyPr/>
          <a:lstStyle/>
          <a:p>
            <a:endParaRPr lang="pl-PL"/>
          </a:p>
        </p:txBody>
      </p:sp>
      <p:sp>
        <p:nvSpPr>
          <p:cNvPr id="51" name="Shape 48"/>
          <p:cNvSpPr/>
          <p:nvPr/>
        </p:nvSpPr>
        <p:spPr>
          <a:xfrm>
            <a:off x="566928" y="5641848"/>
            <a:ext cx="73152" cy="530352"/>
          </a:xfrm>
          <a:prstGeom prst="rect">
            <a:avLst/>
          </a:prstGeom>
          <a:solidFill>
            <a:srgbClr val="438DC0"/>
          </a:solidFill>
          <a:ln w="12700">
            <a:solidFill>
              <a:srgbClr val="438DC0"/>
            </a:solidFill>
            <a:prstDash val="solid"/>
          </a:ln>
        </p:spPr>
        <p:txBody>
          <a:bodyPr/>
          <a:lstStyle/>
          <a:p>
            <a:endParaRPr lang="pl-PL"/>
          </a:p>
        </p:txBody>
      </p:sp>
      <p:sp>
        <p:nvSpPr>
          <p:cNvPr id="52" name="Text 49"/>
          <p:cNvSpPr/>
          <p:nvPr/>
        </p:nvSpPr>
        <p:spPr>
          <a:xfrm>
            <a:off x="731520" y="5760720"/>
            <a:ext cx="2029968" cy="256032"/>
          </a:xfrm>
          <a:prstGeom prst="rect">
            <a:avLst/>
          </a:prstGeom>
          <a:noFill/>
          <a:ln/>
        </p:spPr>
        <p:txBody>
          <a:bodyPr wrap="square" lIns="0" tIns="0" rIns="0" bIns="0" rtlCol="0" anchor="ctr"/>
          <a:lstStyle/>
          <a:p>
            <a:pPr marL="0" indent="0">
              <a:buNone/>
            </a:pPr>
            <a:r>
              <a:rPr lang="en-US" sz="1220" b="1" dirty="0">
                <a:solidFill>
                  <a:srgbClr val="102C4A"/>
                </a:solidFill>
                <a:latin typeface="Arial" pitchFamily="34" charset="0"/>
                <a:ea typeface="Arial" pitchFamily="34" charset="-122"/>
                <a:cs typeface="Arial" pitchFamily="34" charset="-120"/>
              </a:rPr>
              <a:t>Kaczawa</a:t>
            </a:r>
            <a:endParaRPr lang="en-US" sz="1220" dirty="0"/>
          </a:p>
        </p:txBody>
      </p:sp>
      <p:sp>
        <p:nvSpPr>
          <p:cNvPr id="53" name="Text 50"/>
          <p:cNvSpPr/>
          <p:nvPr/>
        </p:nvSpPr>
        <p:spPr>
          <a:xfrm>
            <a:off x="2880360" y="5760720"/>
            <a:ext cx="235915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system 4 zbiorników</a:t>
            </a:r>
            <a:endParaRPr lang="en-US" sz="1130" dirty="0"/>
          </a:p>
        </p:txBody>
      </p:sp>
      <p:sp>
        <p:nvSpPr>
          <p:cNvPr id="54" name="Text 51"/>
          <p:cNvSpPr/>
          <p:nvPr/>
        </p:nvSpPr>
        <p:spPr>
          <a:xfrm>
            <a:off x="5404104" y="5760720"/>
            <a:ext cx="263347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wysoki - Bystrzyk i Skała</a:t>
            </a:r>
            <a:endParaRPr lang="en-US" sz="1130" dirty="0"/>
          </a:p>
        </p:txBody>
      </p:sp>
      <p:sp>
        <p:nvSpPr>
          <p:cNvPr id="55" name="Text 52"/>
          <p:cNvSpPr/>
          <p:nvPr/>
        </p:nvSpPr>
        <p:spPr>
          <a:xfrm>
            <a:off x="8165592" y="5760720"/>
            <a:ext cx="3182112" cy="256032"/>
          </a:xfrm>
          <a:prstGeom prst="rect">
            <a:avLst/>
          </a:prstGeom>
          <a:noFill/>
          <a:ln/>
        </p:spPr>
        <p:txBody>
          <a:bodyPr wrap="square" lIns="0" tIns="0" rIns="0" bIns="0" rtlCol="0" anchor="ctr"/>
          <a:lstStyle/>
          <a:p>
            <a:pPr marL="0" indent="0">
              <a:buNone/>
            </a:pPr>
            <a:r>
              <a:rPr lang="en-US" sz="1130" dirty="0">
                <a:solidFill>
                  <a:srgbClr val="243442"/>
                </a:solidFill>
                <a:latin typeface="Arial" pitchFamily="34" charset="0"/>
                <a:ea typeface="Arial" pitchFamily="34" charset="-122"/>
                <a:cs typeface="Arial" pitchFamily="34" charset="-120"/>
              </a:rPr>
              <a:t>dalsza ocena całego systemu</a:t>
            </a:r>
            <a:endParaRPr lang="en-US" sz="1130" dirty="0"/>
          </a:p>
        </p:txBody>
      </p:sp>
      <p:pic>
        <p:nvPicPr>
          <p:cNvPr id="6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62"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7</a:t>
            </a:r>
            <a:endParaRPr lang="en-US"/>
          </a:p>
        </p:txBody>
      </p:sp>
      <p:sp>
        <p:nvSpPr>
          <p:cNvPr id="56" name="Shape 53"/>
          <p:cNvSpPr/>
          <p:nvPr/>
        </p:nvSpPr>
        <p:spPr>
          <a:xfrm>
            <a:off x="548640" y="6300734"/>
            <a:ext cx="11018520" cy="438912"/>
          </a:xfrm>
          <a:prstGeom prst="roundRect">
            <a:avLst>
              <a:gd name="adj" fmla="val 16667"/>
            </a:avLst>
          </a:prstGeom>
          <a:solidFill>
            <a:srgbClr val="EAF3F8"/>
          </a:solidFill>
          <a:ln w="8890">
            <a:solidFill>
              <a:srgbClr val="EAF3F8"/>
            </a:solidFill>
            <a:prstDash val="solid"/>
          </a:ln>
        </p:spPr>
        <p:txBody>
          <a:bodyPr/>
          <a:lstStyle/>
          <a:p>
            <a:endParaRPr lang="pl-PL"/>
          </a:p>
        </p:txBody>
      </p:sp>
      <p:sp>
        <p:nvSpPr>
          <p:cNvPr id="58" name="Text 55"/>
          <p:cNvSpPr/>
          <p:nvPr/>
        </p:nvSpPr>
        <p:spPr>
          <a:xfrm>
            <a:off x="731520" y="6341882"/>
            <a:ext cx="10671048" cy="228600"/>
          </a:xfrm>
          <a:prstGeom prst="rect">
            <a:avLst/>
          </a:prstGeom>
          <a:noFill/>
          <a:ln/>
        </p:spPr>
        <p:txBody>
          <a:bodyPr wrap="square" lIns="0" tIns="0" rIns="0" bIns="0" rtlCol="0" anchor="ctr"/>
          <a:lstStyle/>
          <a:p>
            <a:pPr marL="0" indent="0">
              <a:buNone/>
            </a:pPr>
            <a:r>
              <a:rPr lang="en-US" sz="1000" b="1" dirty="0">
                <a:solidFill>
                  <a:srgbClr val="28B9C8"/>
                </a:solidFill>
                <a:latin typeface="Arial" pitchFamily="34" charset="0"/>
                <a:ea typeface="Arial" pitchFamily="34" charset="-122"/>
                <a:cs typeface="Arial" pitchFamily="34" charset="-120"/>
              </a:rPr>
              <a:t>WSPÓLNY MIANOWNIK</a:t>
            </a:r>
            <a:endParaRPr lang="en-US" sz="1000" dirty="0"/>
          </a:p>
        </p:txBody>
      </p:sp>
      <p:sp>
        <p:nvSpPr>
          <p:cNvPr id="59" name="Text 56"/>
          <p:cNvSpPr/>
          <p:nvPr/>
        </p:nvSpPr>
        <p:spPr>
          <a:xfrm>
            <a:off x="722376" y="6627675"/>
            <a:ext cx="10671048" cy="0"/>
          </a:xfrm>
          <a:prstGeom prst="rect">
            <a:avLst/>
          </a:prstGeom>
          <a:noFill/>
          <a:ln/>
        </p:spPr>
        <p:txBody>
          <a:bodyPr wrap="square" lIns="0" tIns="0" rIns="0" bIns="0" rtlCol="0" anchor="ctr">
            <a:noAutofit/>
          </a:bodyPr>
          <a:lstStyle/>
          <a:p>
            <a:pPr marL="0" indent="0">
              <a:buNone/>
            </a:pPr>
            <a:r>
              <a:rPr lang="en-US" sz="1000" dirty="0">
                <a:solidFill>
                  <a:srgbClr val="243442"/>
                </a:solidFill>
                <a:latin typeface="Arial" pitchFamily="34" charset="0"/>
                <a:ea typeface="Arial" pitchFamily="34" charset="-122"/>
                <a:cs typeface="Arial" pitchFamily="34" charset="-120"/>
              </a:rPr>
              <a:t>Najbardziej dojrzałe kierunki łączą mierzalny efekt modelowy z realną możliwością </a:t>
            </a:r>
            <a:r>
              <a:rPr lang="en-US" sz="1000" dirty="0" err="1">
                <a:solidFill>
                  <a:srgbClr val="243442"/>
                </a:solidFill>
                <a:latin typeface="Arial" pitchFamily="34" charset="0"/>
                <a:ea typeface="Arial" pitchFamily="34" charset="-122"/>
                <a:cs typeface="Arial" pitchFamily="34" charset="-120"/>
              </a:rPr>
              <a:t>dalszego</a:t>
            </a:r>
            <a:r>
              <a:rPr lang="en-US" sz="1000" dirty="0">
                <a:solidFill>
                  <a:srgbClr val="243442"/>
                </a:solidFill>
                <a:latin typeface="Arial" pitchFamily="34" charset="0"/>
                <a:ea typeface="Arial" pitchFamily="34" charset="-122"/>
                <a:cs typeface="Arial" pitchFamily="34" charset="-120"/>
              </a:rPr>
              <a:t> </a:t>
            </a:r>
            <a:r>
              <a:rPr lang="en-US" sz="1000" dirty="0" err="1">
                <a:solidFill>
                  <a:srgbClr val="243442"/>
                </a:solidFill>
                <a:latin typeface="Arial" pitchFamily="34" charset="0"/>
                <a:ea typeface="Arial" pitchFamily="34" charset="-122"/>
                <a:cs typeface="Arial" pitchFamily="34" charset="-120"/>
              </a:rPr>
              <a:t>przygotowani</a:t>
            </a:r>
            <a:r>
              <a:rPr lang="pl-PL" sz="1000" dirty="0">
                <a:solidFill>
                  <a:srgbClr val="243442"/>
                </a:solidFill>
                <a:latin typeface="Arial" pitchFamily="34" charset="0"/>
                <a:ea typeface="Arial" pitchFamily="34" charset="-122"/>
                <a:cs typeface="Arial" pitchFamily="34" charset="-120"/>
              </a:rPr>
              <a:t>a</a:t>
            </a:r>
            <a:r>
              <a:rPr lang="en-US" sz="1000" dirty="0">
                <a:solidFill>
                  <a:srgbClr val="243442"/>
                </a:solidFill>
                <a:latin typeface="Arial" pitchFamily="34" charset="0"/>
                <a:ea typeface="Arial" pitchFamily="34" charset="-122"/>
                <a:cs typeface="Arial" pitchFamily="34" charset="-120"/>
              </a:rPr>
              <a:t>.</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GLIWICE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Biała i Iłownica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Co wynika z programu i modelowania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28B9C8"/>
                </a:solidFill>
                <a:latin typeface="Arial" pitchFamily="34" charset="0"/>
                <a:ea typeface="Arial" pitchFamily="34" charset="-122"/>
                <a:cs typeface="Arial" pitchFamily="34" charset="-120"/>
              </a:rPr>
              <a:t>RZGW GLIWICE</a:t>
            </a:r>
            <a:endParaRPr lang="en-US" sz="950" dirty="0"/>
          </a:p>
        </p:txBody>
      </p:sp>
      <p:sp>
        <p:nvSpPr>
          <p:cNvPr id="11" name="Shape 8"/>
          <p:cNvSpPr/>
          <p:nvPr/>
        </p:nvSpPr>
        <p:spPr>
          <a:xfrm>
            <a:off x="530352" y="1572768"/>
            <a:ext cx="4114800" cy="4553712"/>
          </a:xfrm>
          <a:prstGeom prst="roundRect">
            <a:avLst>
              <a:gd name="adj" fmla="val 177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pic>
        <p:nvPicPr>
          <p:cNvPr id="12" name="Image 1" descr="/mnt/data/prrp_assets/maps_raw/biala-002.jpg"/>
          <p:cNvPicPr>
            <a:picLocks noChangeAspect="1"/>
          </p:cNvPicPr>
          <p:nvPr/>
        </p:nvPicPr>
        <p:blipFill>
          <a:blip r:embed="rId4"/>
          <a:stretch>
            <a:fillRect/>
          </a:stretch>
        </p:blipFill>
        <p:spPr>
          <a:xfrm>
            <a:off x="676656" y="2254982"/>
            <a:ext cx="3822192" cy="3372165"/>
          </a:xfrm>
          <a:prstGeom prst="rect">
            <a:avLst/>
          </a:prstGeom>
        </p:spPr>
      </p:pic>
      <p:sp>
        <p:nvSpPr>
          <p:cNvPr id="13" name="Shape 9"/>
          <p:cNvSpPr/>
          <p:nvPr/>
        </p:nvSpPr>
        <p:spPr>
          <a:xfrm>
            <a:off x="694944" y="1682496"/>
            <a:ext cx="2286000" cy="283464"/>
          </a:xfrm>
          <a:prstGeom prst="roundRect">
            <a:avLst/>
          </a:prstGeom>
          <a:solidFill>
            <a:srgbClr val="EAF3F8"/>
          </a:solidFill>
          <a:ln w="12700">
            <a:solidFill>
              <a:srgbClr val="EAF3F8"/>
            </a:solidFill>
            <a:prstDash val="solid"/>
          </a:ln>
        </p:spPr>
        <p:txBody>
          <a:bodyPr/>
          <a:lstStyle/>
          <a:p>
            <a:endParaRPr lang="pl-PL"/>
          </a:p>
        </p:txBody>
      </p:sp>
      <p:sp>
        <p:nvSpPr>
          <p:cNvPr id="14" name="Text 10"/>
          <p:cNvSpPr/>
          <p:nvPr/>
        </p:nvSpPr>
        <p:spPr>
          <a:xfrm>
            <a:off x="768096" y="1719072"/>
            <a:ext cx="2139696" cy="164592"/>
          </a:xfrm>
          <a:prstGeom prst="rect">
            <a:avLst/>
          </a:prstGeom>
          <a:noFill/>
          <a:ln/>
        </p:spPr>
        <p:txBody>
          <a:bodyPr wrap="square" lIns="0" tIns="0" rIns="0" bIns="0" rtlCol="0" anchor="ctr"/>
          <a:lstStyle/>
          <a:p>
            <a:pPr marL="0" indent="0" algn="ctr">
              <a:buNone/>
            </a:pPr>
            <a:r>
              <a:rPr lang="en-US" sz="950" b="1" kern="0" spc="70" dirty="0">
                <a:solidFill>
                  <a:srgbClr val="28B9C8"/>
                </a:solidFill>
                <a:latin typeface="Arial" pitchFamily="34" charset="0"/>
                <a:ea typeface="Arial" pitchFamily="34" charset="-122"/>
                <a:cs typeface="Arial" pitchFamily="34" charset="-120"/>
              </a:rPr>
              <a:t>ZLEWNIA</a:t>
            </a:r>
            <a:endParaRPr lang="en-US" sz="950" dirty="0"/>
          </a:p>
        </p:txBody>
      </p:sp>
      <p:sp>
        <p:nvSpPr>
          <p:cNvPr id="15" name="Shape 11"/>
          <p:cNvSpPr/>
          <p:nvPr/>
        </p:nvSpPr>
        <p:spPr>
          <a:xfrm>
            <a:off x="676656" y="5961888"/>
            <a:ext cx="3822192" cy="0"/>
          </a:xfrm>
          <a:prstGeom prst="line">
            <a:avLst/>
          </a:prstGeom>
          <a:noFill/>
          <a:ln w="21590">
            <a:solidFill>
              <a:srgbClr val="28B9C8">
                <a:alpha val="90000"/>
              </a:srgbClr>
            </a:solidFill>
            <a:prstDash val="solid"/>
          </a:ln>
        </p:spPr>
        <p:txBody>
          <a:bodyPr/>
          <a:lstStyle/>
          <a:p>
            <a:endParaRPr lang="pl-PL"/>
          </a:p>
        </p:txBody>
      </p:sp>
      <p:sp>
        <p:nvSpPr>
          <p:cNvPr id="16" name="Shape 12"/>
          <p:cNvSpPr/>
          <p:nvPr/>
        </p:nvSpPr>
        <p:spPr>
          <a:xfrm>
            <a:off x="484632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7" name="Shape 13"/>
          <p:cNvSpPr/>
          <p:nvPr/>
        </p:nvSpPr>
        <p:spPr>
          <a:xfrm>
            <a:off x="4846320" y="1600200"/>
            <a:ext cx="73152" cy="1024128"/>
          </a:xfrm>
          <a:prstGeom prst="rect">
            <a:avLst/>
          </a:prstGeom>
          <a:solidFill>
            <a:srgbClr val="28B9C8"/>
          </a:solidFill>
          <a:ln w="12700">
            <a:solidFill>
              <a:srgbClr val="28B9C8"/>
            </a:solidFill>
            <a:prstDash val="solid"/>
          </a:ln>
        </p:spPr>
        <p:txBody>
          <a:bodyPr/>
          <a:lstStyle/>
          <a:p>
            <a:endParaRPr lang="pl-PL"/>
          </a:p>
        </p:txBody>
      </p:sp>
      <p:sp>
        <p:nvSpPr>
          <p:cNvPr id="18" name="Text 14"/>
          <p:cNvSpPr/>
          <p:nvPr/>
        </p:nvSpPr>
        <p:spPr>
          <a:xfrm>
            <a:off x="502920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49 cm</a:t>
            </a:r>
            <a:endParaRPr lang="en-US" sz="2200" dirty="0"/>
          </a:p>
        </p:txBody>
      </p:sp>
      <p:sp>
        <p:nvSpPr>
          <p:cNvPr id="19" name="Text 15"/>
          <p:cNvSpPr/>
          <p:nvPr/>
        </p:nvSpPr>
        <p:spPr>
          <a:xfrm>
            <a:off x="502920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Czechowice-Dziedzice - wariant „Uchwała”</a:t>
            </a:r>
            <a:endParaRPr lang="en-US" sz="1050" dirty="0"/>
          </a:p>
        </p:txBody>
      </p:sp>
      <p:sp>
        <p:nvSpPr>
          <p:cNvPr id="20" name="Shape 16"/>
          <p:cNvSpPr/>
          <p:nvPr/>
        </p:nvSpPr>
        <p:spPr>
          <a:xfrm>
            <a:off x="708660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1" name="Shape 17"/>
          <p:cNvSpPr/>
          <p:nvPr/>
        </p:nvSpPr>
        <p:spPr>
          <a:xfrm>
            <a:off x="7086600" y="1600200"/>
            <a:ext cx="73152" cy="1024128"/>
          </a:xfrm>
          <a:prstGeom prst="rect">
            <a:avLst/>
          </a:prstGeom>
          <a:solidFill>
            <a:srgbClr val="2BA6A2"/>
          </a:solidFill>
          <a:ln w="12700">
            <a:solidFill>
              <a:srgbClr val="2BA6A2"/>
            </a:solidFill>
            <a:prstDash val="solid"/>
          </a:ln>
        </p:spPr>
        <p:txBody>
          <a:bodyPr/>
          <a:lstStyle/>
          <a:p>
            <a:endParaRPr lang="pl-PL"/>
          </a:p>
        </p:txBody>
      </p:sp>
      <p:sp>
        <p:nvSpPr>
          <p:cNvPr id="22" name="Text 18"/>
          <p:cNvSpPr/>
          <p:nvPr/>
        </p:nvSpPr>
        <p:spPr>
          <a:xfrm>
            <a:off x="726948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23 cm</a:t>
            </a:r>
            <a:endParaRPr lang="en-US" sz="2200" dirty="0"/>
          </a:p>
        </p:txBody>
      </p:sp>
      <p:sp>
        <p:nvSpPr>
          <p:cNvPr id="23" name="Text 19"/>
          <p:cNvSpPr/>
          <p:nvPr/>
        </p:nvSpPr>
        <p:spPr>
          <a:xfrm>
            <a:off x="726948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Goczałkowice - wariant „Uchwała”</a:t>
            </a:r>
            <a:endParaRPr lang="en-US" sz="1050" dirty="0"/>
          </a:p>
        </p:txBody>
      </p:sp>
      <p:sp>
        <p:nvSpPr>
          <p:cNvPr id="24" name="Shape 20"/>
          <p:cNvSpPr/>
          <p:nvPr/>
        </p:nvSpPr>
        <p:spPr>
          <a:xfrm>
            <a:off x="932688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5" name="Shape 21"/>
          <p:cNvSpPr/>
          <p:nvPr/>
        </p:nvSpPr>
        <p:spPr>
          <a:xfrm>
            <a:off x="9326880" y="1600200"/>
            <a:ext cx="73152" cy="1024128"/>
          </a:xfrm>
          <a:prstGeom prst="rect">
            <a:avLst/>
          </a:prstGeom>
          <a:solidFill>
            <a:srgbClr val="E89531"/>
          </a:solidFill>
          <a:ln w="12700">
            <a:solidFill>
              <a:srgbClr val="E89531"/>
            </a:solidFill>
            <a:prstDash val="solid"/>
          </a:ln>
        </p:spPr>
        <p:txBody>
          <a:bodyPr/>
          <a:lstStyle/>
          <a:p>
            <a:endParaRPr lang="pl-PL"/>
          </a:p>
        </p:txBody>
      </p:sp>
      <p:sp>
        <p:nvSpPr>
          <p:cNvPr id="26" name="Text 22"/>
          <p:cNvSpPr/>
          <p:nvPr/>
        </p:nvSpPr>
        <p:spPr>
          <a:xfrm>
            <a:off x="950976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3</a:t>
            </a:r>
            <a:endParaRPr lang="en-US" sz="2200" dirty="0"/>
          </a:p>
        </p:txBody>
      </p:sp>
      <p:sp>
        <p:nvSpPr>
          <p:cNvPr id="27" name="Text 23"/>
          <p:cNvSpPr/>
          <p:nvPr/>
        </p:nvSpPr>
        <p:spPr>
          <a:xfrm>
            <a:off x="950976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poldery w wariancie konsultacyjnym</a:t>
            </a:r>
            <a:endParaRPr lang="en-US" sz="1050" dirty="0"/>
          </a:p>
        </p:txBody>
      </p:sp>
      <p:sp>
        <p:nvSpPr>
          <p:cNvPr id="28" name="Shape 24"/>
          <p:cNvSpPr/>
          <p:nvPr/>
        </p:nvSpPr>
        <p:spPr>
          <a:xfrm>
            <a:off x="4846320" y="2816352"/>
            <a:ext cx="3182112" cy="1920240"/>
          </a:xfrm>
          <a:prstGeom prst="roundRect">
            <a:avLst>
              <a:gd name="adj" fmla="val 3810"/>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9" name="Text 25"/>
          <p:cNvSpPr/>
          <p:nvPr/>
        </p:nvSpPr>
        <p:spPr>
          <a:xfrm>
            <a:off x="5010912" y="2926080"/>
            <a:ext cx="2852928" cy="256032"/>
          </a:xfrm>
          <a:prstGeom prst="rect">
            <a:avLst/>
          </a:prstGeom>
          <a:noFill/>
          <a:ln/>
        </p:spPr>
        <p:txBody>
          <a:bodyPr wrap="square" lIns="0" tIns="0" rIns="0" bIns="0" rtlCol="0" anchor="ctr"/>
          <a:lstStyle/>
          <a:p>
            <a:pPr marL="0" indent="0">
              <a:buNone/>
            </a:pPr>
            <a:r>
              <a:rPr lang="en-US" sz="1150" b="1" dirty="0">
                <a:solidFill>
                  <a:srgbClr val="102C4A"/>
                </a:solidFill>
                <a:latin typeface="Arial" pitchFamily="34" charset="0"/>
                <a:ea typeface="Arial" pitchFamily="34" charset="-122"/>
                <a:cs typeface="Arial" pitchFamily="34" charset="-120"/>
              </a:rPr>
              <a:t>Porównanie wariantów - obniżenie poziomu wody</a:t>
            </a:r>
            <a:endParaRPr lang="en-US" sz="1150" dirty="0"/>
          </a:p>
        </p:txBody>
      </p:sp>
      <p:sp>
        <p:nvSpPr>
          <p:cNvPr id="30" name="Shape 26"/>
          <p:cNvSpPr/>
          <p:nvPr/>
        </p:nvSpPr>
        <p:spPr>
          <a:xfrm>
            <a:off x="5010912" y="3255264"/>
            <a:ext cx="1344168" cy="1335024"/>
          </a:xfrm>
          <a:prstGeom prst="roundRect">
            <a:avLst/>
          </a:prstGeom>
          <a:solidFill>
            <a:srgbClr val="EAF3F8"/>
          </a:solidFill>
          <a:ln w="12700">
            <a:solidFill>
              <a:srgbClr val="C9D9E5"/>
            </a:solidFill>
            <a:prstDash val="solid"/>
          </a:ln>
        </p:spPr>
        <p:txBody>
          <a:bodyPr/>
          <a:lstStyle/>
          <a:p>
            <a:endParaRPr lang="pl-PL"/>
          </a:p>
        </p:txBody>
      </p:sp>
      <p:sp>
        <p:nvSpPr>
          <p:cNvPr id="31" name="Text 27"/>
          <p:cNvSpPr/>
          <p:nvPr/>
        </p:nvSpPr>
        <p:spPr>
          <a:xfrm>
            <a:off x="5084064" y="3346704"/>
            <a:ext cx="1197864" cy="201168"/>
          </a:xfrm>
          <a:prstGeom prst="rect">
            <a:avLst/>
          </a:prstGeom>
          <a:noFill/>
          <a:ln/>
        </p:spPr>
        <p:txBody>
          <a:bodyPr wrap="square" lIns="0" tIns="0" rIns="0" bIns="0" rtlCol="0" anchor="ctr"/>
          <a:lstStyle/>
          <a:p>
            <a:pPr marL="0" indent="0" algn="ctr">
              <a:buNone/>
            </a:pPr>
            <a:r>
              <a:rPr lang="en-US" sz="1000" b="1" dirty="0">
                <a:solidFill>
                  <a:srgbClr val="2E6FA3"/>
                </a:solidFill>
                <a:latin typeface="Arial" pitchFamily="34" charset="0"/>
                <a:ea typeface="Arial" pitchFamily="34" charset="-122"/>
                <a:cs typeface="Arial" pitchFamily="34" charset="-120"/>
              </a:rPr>
              <a:t>MIĘDZYRZECZE</a:t>
            </a:r>
            <a:endParaRPr lang="en-US" sz="1000" dirty="0"/>
          </a:p>
        </p:txBody>
      </p:sp>
      <p:sp>
        <p:nvSpPr>
          <p:cNvPr id="32" name="Text 28"/>
          <p:cNvSpPr/>
          <p:nvPr/>
        </p:nvSpPr>
        <p:spPr>
          <a:xfrm>
            <a:off x="5084064" y="3611880"/>
            <a:ext cx="1197864" cy="310896"/>
          </a:xfrm>
          <a:prstGeom prst="rect">
            <a:avLst/>
          </a:prstGeom>
          <a:noFill/>
          <a:ln/>
        </p:spPr>
        <p:txBody>
          <a:bodyPr wrap="square" lIns="0" tIns="0" rIns="0" bIns="0" rtlCol="0" anchor="ctr">
            <a:noAutofit/>
          </a:bodyPr>
          <a:lstStyle/>
          <a:p>
            <a:pPr marL="0" indent="0" algn="ctr">
              <a:buNone/>
            </a:pPr>
            <a:r>
              <a:rPr lang="en-US" sz="1900" b="1" dirty="0">
                <a:solidFill>
                  <a:srgbClr val="102C4A"/>
                </a:solidFill>
                <a:latin typeface="Arial" pitchFamily="34" charset="0"/>
                <a:ea typeface="Arial" pitchFamily="34" charset="-122"/>
                <a:cs typeface="Arial" pitchFamily="34" charset="-120"/>
              </a:rPr>
              <a:t>47 / 21 cm</a:t>
            </a:r>
            <a:endParaRPr lang="en-US" sz="2000" dirty="0"/>
          </a:p>
        </p:txBody>
      </p:sp>
      <p:sp>
        <p:nvSpPr>
          <p:cNvPr id="33" name="Text 29"/>
          <p:cNvSpPr/>
          <p:nvPr/>
        </p:nvSpPr>
        <p:spPr>
          <a:xfrm>
            <a:off x="5084064" y="4041648"/>
            <a:ext cx="1197864" cy="530352"/>
          </a:xfrm>
          <a:prstGeom prst="rect">
            <a:avLst/>
          </a:prstGeom>
          <a:noFill/>
          <a:ln/>
        </p:spPr>
        <p:txBody>
          <a:bodyPr wrap="square" lIns="0" tIns="0" rIns="0" bIns="0" rtlCol="0" anchor="t"/>
          <a:lstStyle/>
          <a:p>
            <a:pPr marL="0" indent="0" algn="ctr">
              <a:buNone/>
            </a:pPr>
            <a:r>
              <a:rPr lang="en-US" sz="950" dirty="0">
                <a:solidFill>
                  <a:srgbClr val="62788A"/>
                </a:solidFill>
                <a:latin typeface="Arial" pitchFamily="34" charset="0"/>
                <a:ea typeface="Arial" pitchFamily="34" charset="-122"/>
                <a:cs typeface="Arial" pitchFamily="34" charset="-120"/>
              </a:rPr>
              <a:t>Czechowice-Dziedzice / Goczałkowice</a:t>
            </a:r>
            <a:endParaRPr lang="en-US" sz="950" dirty="0"/>
          </a:p>
        </p:txBody>
      </p:sp>
      <p:sp>
        <p:nvSpPr>
          <p:cNvPr id="34" name="Shape 30"/>
          <p:cNvSpPr/>
          <p:nvPr/>
        </p:nvSpPr>
        <p:spPr>
          <a:xfrm>
            <a:off x="6519672" y="3255264"/>
            <a:ext cx="1344168" cy="1335024"/>
          </a:xfrm>
          <a:prstGeom prst="roundRect">
            <a:avLst/>
          </a:prstGeom>
          <a:solidFill>
            <a:srgbClr val="E7F4EF"/>
          </a:solidFill>
          <a:ln w="12700">
            <a:solidFill>
              <a:srgbClr val="C9D9E5"/>
            </a:solidFill>
            <a:prstDash val="solid"/>
          </a:ln>
        </p:spPr>
        <p:txBody>
          <a:bodyPr/>
          <a:lstStyle/>
          <a:p>
            <a:endParaRPr lang="pl-PL"/>
          </a:p>
        </p:txBody>
      </p:sp>
      <p:sp>
        <p:nvSpPr>
          <p:cNvPr id="35" name="Text 31"/>
          <p:cNvSpPr/>
          <p:nvPr/>
        </p:nvSpPr>
        <p:spPr>
          <a:xfrm>
            <a:off x="6592824" y="3346704"/>
            <a:ext cx="1197864" cy="201168"/>
          </a:xfrm>
          <a:prstGeom prst="rect">
            <a:avLst/>
          </a:prstGeom>
          <a:noFill/>
          <a:ln/>
        </p:spPr>
        <p:txBody>
          <a:bodyPr wrap="square" lIns="0" tIns="0" rIns="0" bIns="0" rtlCol="0" anchor="ctr"/>
          <a:lstStyle/>
          <a:p>
            <a:pPr marL="0" indent="0" algn="ctr">
              <a:buNone/>
            </a:pPr>
            <a:r>
              <a:rPr lang="en-US" sz="1000" b="1" dirty="0">
                <a:solidFill>
                  <a:srgbClr val="2BA6A2"/>
                </a:solidFill>
                <a:latin typeface="Arial" pitchFamily="34" charset="0"/>
                <a:ea typeface="Arial" pitchFamily="34" charset="-122"/>
                <a:cs typeface="Arial" pitchFamily="34" charset="-120"/>
              </a:rPr>
              <a:t>„UCHWAŁA”</a:t>
            </a:r>
            <a:endParaRPr lang="en-US" sz="1000" dirty="0"/>
          </a:p>
        </p:txBody>
      </p:sp>
      <p:sp>
        <p:nvSpPr>
          <p:cNvPr id="36" name="Text 32"/>
          <p:cNvSpPr/>
          <p:nvPr/>
        </p:nvSpPr>
        <p:spPr>
          <a:xfrm>
            <a:off x="6592824" y="3611880"/>
            <a:ext cx="1197864" cy="310896"/>
          </a:xfrm>
          <a:prstGeom prst="rect">
            <a:avLst/>
          </a:prstGeom>
          <a:noFill/>
          <a:ln/>
        </p:spPr>
        <p:txBody>
          <a:bodyPr wrap="square" lIns="0" tIns="0" rIns="0" bIns="0" rtlCol="0" anchor="ctr">
            <a:noAutofit/>
          </a:bodyPr>
          <a:lstStyle/>
          <a:p>
            <a:pPr marL="0" indent="0" algn="ctr">
              <a:buNone/>
            </a:pPr>
            <a:r>
              <a:rPr lang="en-US" sz="1900" b="1" dirty="0">
                <a:solidFill>
                  <a:srgbClr val="102C4A"/>
                </a:solidFill>
                <a:latin typeface="Arial" pitchFamily="34" charset="0"/>
                <a:ea typeface="Arial" pitchFamily="34" charset="-122"/>
                <a:cs typeface="Arial" pitchFamily="34" charset="-120"/>
              </a:rPr>
              <a:t>49 / 23 cm</a:t>
            </a:r>
            <a:endParaRPr lang="en-US" sz="2000" dirty="0"/>
          </a:p>
        </p:txBody>
      </p:sp>
      <p:sp>
        <p:nvSpPr>
          <p:cNvPr id="37" name="Text 33"/>
          <p:cNvSpPr/>
          <p:nvPr/>
        </p:nvSpPr>
        <p:spPr>
          <a:xfrm>
            <a:off x="6592824" y="4041648"/>
            <a:ext cx="1197864" cy="530352"/>
          </a:xfrm>
          <a:prstGeom prst="rect">
            <a:avLst/>
          </a:prstGeom>
          <a:noFill/>
          <a:ln/>
        </p:spPr>
        <p:txBody>
          <a:bodyPr wrap="square" lIns="0" tIns="0" rIns="0" bIns="0" rtlCol="0" anchor="t"/>
          <a:lstStyle/>
          <a:p>
            <a:pPr marL="0" indent="0" algn="ctr">
              <a:buNone/>
            </a:pPr>
            <a:r>
              <a:rPr lang="en-US" sz="950" dirty="0">
                <a:solidFill>
                  <a:srgbClr val="62788A"/>
                </a:solidFill>
                <a:latin typeface="Arial" pitchFamily="34" charset="0"/>
                <a:ea typeface="Arial" pitchFamily="34" charset="-122"/>
                <a:cs typeface="Arial" pitchFamily="34" charset="-120"/>
              </a:rPr>
              <a:t>Porównywalny efekt bez wskazywania jednego dużego zbiornika</a:t>
            </a:r>
            <a:endParaRPr lang="en-US" sz="950" dirty="0"/>
          </a:p>
        </p:txBody>
      </p:sp>
      <p:sp>
        <p:nvSpPr>
          <p:cNvPr id="38" name="Shape 34"/>
          <p:cNvSpPr/>
          <p:nvPr/>
        </p:nvSpPr>
        <p:spPr>
          <a:xfrm>
            <a:off x="8211312" y="2816352"/>
            <a:ext cx="3182112" cy="1920240"/>
          </a:xfrm>
          <a:prstGeom prst="roundRect">
            <a:avLst>
              <a:gd name="adj" fmla="val 3810"/>
            </a:avLst>
          </a:prstGeom>
          <a:solidFill>
            <a:srgbClr val="F4F8FB"/>
          </a:solidFill>
          <a:ln w="8890">
            <a:solidFill>
              <a:srgbClr val="F4F8FB"/>
            </a:solidFill>
            <a:prstDash val="solid"/>
          </a:ln>
          <a:effectLst>
            <a:outerShdw algn="bl" rotWithShape="0">
              <a:srgbClr val="173B63">
                <a:alpha val="0"/>
              </a:srgbClr>
            </a:outerShdw>
          </a:effectLst>
        </p:spPr>
        <p:txBody>
          <a:bodyPr/>
          <a:lstStyle/>
          <a:p>
            <a:endParaRPr lang="pl-PL"/>
          </a:p>
        </p:txBody>
      </p:sp>
      <p:sp>
        <p:nvSpPr>
          <p:cNvPr id="39" name="Shape 35"/>
          <p:cNvSpPr/>
          <p:nvPr/>
        </p:nvSpPr>
        <p:spPr>
          <a:xfrm>
            <a:off x="8211312" y="2816352"/>
            <a:ext cx="82296" cy="1920240"/>
          </a:xfrm>
          <a:prstGeom prst="rect">
            <a:avLst/>
          </a:prstGeom>
          <a:solidFill>
            <a:srgbClr val="2E6FA3"/>
          </a:solidFill>
          <a:ln w="12700">
            <a:solidFill>
              <a:srgbClr val="2E6FA3"/>
            </a:solidFill>
            <a:prstDash val="solid"/>
          </a:ln>
        </p:spPr>
        <p:txBody>
          <a:bodyPr/>
          <a:lstStyle/>
          <a:p>
            <a:endParaRPr lang="pl-PL"/>
          </a:p>
        </p:txBody>
      </p:sp>
      <p:sp>
        <p:nvSpPr>
          <p:cNvPr id="40" name="Text 36"/>
          <p:cNvSpPr/>
          <p:nvPr/>
        </p:nvSpPr>
        <p:spPr>
          <a:xfrm>
            <a:off x="8412480" y="2935224"/>
            <a:ext cx="2834640" cy="228600"/>
          </a:xfrm>
          <a:prstGeom prst="rect">
            <a:avLst/>
          </a:prstGeom>
          <a:noFill/>
          <a:ln/>
        </p:spPr>
        <p:txBody>
          <a:bodyPr wrap="square" lIns="0" tIns="0" rIns="0" bIns="0" rtlCol="0" anchor="ctr"/>
          <a:lstStyle/>
          <a:p>
            <a:pPr marL="0" indent="0">
              <a:buNone/>
            </a:pPr>
            <a:r>
              <a:rPr lang="en-US" sz="1250" b="1" dirty="0">
                <a:solidFill>
                  <a:srgbClr val="2E6FA3"/>
                </a:solidFill>
                <a:latin typeface="Arial" pitchFamily="34" charset="0"/>
                <a:ea typeface="Arial" pitchFamily="34" charset="-122"/>
                <a:cs typeface="Arial" pitchFamily="34" charset="-120"/>
              </a:rPr>
              <a:t>BIAŁA - CHARAKTER DZIAŁAŃ</a:t>
            </a:r>
            <a:endParaRPr lang="en-US" sz="1250" dirty="0"/>
          </a:p>
        </p:txBody>
      </p:sp>
      <p:sp>
        <p:nvSpPr>
          <p:cNvPr id="41" name="Text 37"/>
          <p:cNvSpPr/>
          <p:nvPr/>
        </p:nvSpPr>
        <p:spPr>
          <a:xfrm>
            <a:off x="8412480" y="3218688"/>
            <a:ext cx="2834640" cy="1408176"/>
          </a:xfrm>
          <a:prstGeom prst="rect">
            <a:avLst/>
          </a:prstGeom>
          <a:noFill/>
          <a:ln/>
        </p:spPr>
        <p:txBody>
          <a:bodyPr wrap="square" lIns="0" tIns="0" rIns="0" bIns="0" rtlCol="0" anchor="ctr"/>
          <a:lstStyle/>
          <a:p>
            <a:pPr marL="0" indent="0">
              <a:buNone/>
            </a:pPr>
            <a:r>
              <a:rPr lang="en-US" sz="1220" dirty="0">
                <a:solidFill>
                  <a:srgbClr val="243442"/>
                </a:solidFill>
                <a:latin typeface="Arial" pitchFamily="34" charset="0"/>
                <a:ea typeface="Arial" pitchFamily="34" charset="-122"/>
                <a:cs typeface="Arial" pitchFamily="34" charset="-120"/>
              </a:rPr>
              <a:t>Dla zlewni Białej brak obecnie dużych obiektów o parametrach pozwalających na modelowanie systemowe. Priorytetem są prace lokalne, odbudowa i modernizacja zabezpieczeń oraz działania planistyczne.</a:t>
            </a:r>
            <a:endParaRPr lang="en-US" sz="1220" dirty="0"/>
          </a:p>
        </p:txBody>
      </p:sp>
      <p:sp>
        <p:nvSpPr>
          <p:cNvPr id="42" name="Shape 38"/>
          <p:cNvSpPr/>
          <p:nvPr/>
        </p:nvSpPr>
        <p:spPr>
          <a:xfrm>
            <a:off x="4846320" y="5093208"/>
            <a:ext cx="6547104" cy="1115568"/>
          </a:xfrm>
          <a:prstGeom prst="roundRect">
            <a:avLst>
              <a:gd name="adj" fmla="val 7619"/>
            </a:avLst>
          </a:prstGeom>
          <a:solidFill>
            <a:srgbClr val="FFF1DD"/>
          </a:solidFill>
          <a:ln w="8890">
            <a:solidFill>
              <a:srgbClr val="FFF1DD"/>
            </a:solidFill>
            <a:prstDash val="solid"/>
          </a:ln>
          <a:effectLst>
            <a:outerShdw algn="bl" rotWithShape="0">
              <a:srgbClr val="173B63">
                <a:alpha val="0"/>
              </a:srgbClr>
            </a:outerShdw>
          </a:effectLst>
        </p:spPr>
        <p:txBody>
          <a:bodyPr/>
          <a:lstStyle/>
          <a:p>
            <a:endParaRPr lang="pl-PL"/>
          </a:p>
        </p:txBody>
      </p:sp>
      <p:sp>
        <p:nvSpPr>
          <p:cNvPr id="43" name="Shape 39"/>
          <p:cNvSpPr/>
          <p:nvPr/>
        </p:nvSpPr>
        <p:spPr>
          <a:xfrm>
            <a:off x="4846320" y="5093208"/>
            <a:ext cx="82296" cy="1115568"/>
          </a:xfrm>
          <a:prstGeom prst="rect">
            <a:avLst/>
          </a:prstGeom>
          <a:solidFill>
            <a:srgbClr val="E89531"/>
          </a:solidFill>
          <a:ln w="12700">
            <a:solidFill>
              <a:srgbClr val="E89531"/>
            </a:solidFill>
            <a:prstDash val="solid"/>
          </a:ln>
        </p:spPr>
        <p:txBody>
          <a:bodyPr/>
          <a:lstStyle/>
          <a:p>
            <a:endParaRPr lang="pl-PL"/>
          </a:p>
        </p:txBody>
      </p:sp>
      <p:sp>
        <p:nvSpPr>
          <p:cNvPr id="44" name="Text 40"/>
          <p:cNvSpPr/>
          <p:nvPr/>
        </p:nvSpPr>
        <p:spPr>
          <a:xfrm>
            <a:off x="5047488" y="5239512"/>
            <a:ext cx="6199632" cy="210312"/>
          </a:xfrm>
          <a:prstGeom prst="rect">
            <a:avLst/>
          </a:prstGeom>
          <a:noFill/>
          <a:ln/>
        </p:spPr>
        <p:txBody>
          <a:bodyPr wrap="square" lIns="0" tIns="0" rIns="0" bIns="0" rtlCol="0" anchor="t">
            <a:noAutofit/>
          </a:bodyPr>
          <a:lstStyle/>
          <a:p>
            <a:pPr marL="0" indent="0">
              <a:buNone/>
            </a:pPr>
            <a:r>
              <a:rPr lang="en-US" sz="1160" b="1" dirty="0">
                <a:solidFill>
                  <a:srgbClr val="E89531"/>
                </a:solidFill>
                <a:latin typeface="Arial" pitchFamily="34" charset="0"/>
                <a:ea typeface="Arial" pitchFamily="34" charset="-122"/>
                <a:cs typeface="Arial" pitchFamily="34" charset="-120"/>
              </a:rPr>
              <a:t>GŁÓWNY WNIOSEK</a:t>
            </a:r>
            <a:endParaRPr lang="en-US" sz="1250" dirty="0"/>
          </a:p>
        </p:txBody>
      </p:sp>
      <p:sp>
        <p:nvSpPr>
          <p:cNvPr id="45" name="Text 41"/>
          <p:cNvSpPr/>
          <p:nvPr/>
        </p:nvSpPr>
        <p:spPr>
          <a:xfrm>
            <a:off x="5047488" y="5532120"/>
            <a:ext cx="6199632" cy="557784"/>
          </a:xfrm>
          <a:prstGeom prst="rect">
            <a:avLst/>
          </a:prstGeom>
          <a:noFill/>
          <a:ln/>
        </p:spPr>
        <p:txBody>
          <a:bodyPr wrap="square" lIns="0" tIns="0" rIns="0" bIns="0" rtlCol="0" anchor="t">
            <a:noAutofit/>
          </a:bodyPr>
          <a:lstStyle/>
          <a:p>
            <a:pPr marL="0" indent="0">
              <a:lnSpc>
                <a:spcPct val="106000"/>
              </a:lnSpc>
              <a:spcBef>
                <a:spcPts val="0"/>
              </a:spcBef>
              <a:spcAft>
                <a:spcPts val="0"/>
              </a:spcAft>
              <a:buNone/>
            </a:pPr>
            <a:r>
              <a:rPr lang="en-US" sz="1320" dirty="0">
                <a:solidFill>
                  <a:srgbClr val="243442"/>
                </a:solidFill>
                <a:latin typeface="Arial" pitchFamily="34" charset="0"/>
                <a:ea typeface="Arial" pitchFamily="34" charset="-122"/>
                <a:cs typeface="Arial" pitchFamily="34" charset="-120"/>
              </a:rPr>
              <a:t>Wariant „Uchwała” daje efekt porównywalny ze zbiornikiem Międzyrzecze i powinien zostać rozwinięty w szczegółowej koncepcji technicznej, środowiskowej i przestrzennej.</a:t>
            </a:r>
            <a:endParaRPr lang="en-US" sz="1450" dirty="0"/>
          </a:p>
        </p:txBody>
      </p:sp>
      <p:pic>
        <p:nvPicPr>
          <p:cNvPr id="4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6272784"/>
            <a:ext cx="12191695" cy="585216"/>
          </a:xfrm>
          <a:prstGeom prst="rect">
            <a:avLst/>
          </a:prstGeom>
        </p:spPr>
      </p:pic>
      <p:sp>
        <p:nvSpPr>
          <p:cNvPr id="47" name="Text 42"/>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Biała i Iłownica; modelowanie etap I i II dla wezbrania IX 2024.</a:t>
            </a:r>
            <a:endParaRPr lang="en-US" sz="850" dirty="0"/>
          </a:p>
        </p:txBody>
      </p:sp>
      <p:sp>
        <p:nvSpPr>
          <p:cNvPr id="48"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8</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GLIWICE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Biała i Iłownica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Wynik konsultacji i rekomendowana decyzja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28B9C8"/>
                </a:solidFill>
                <a:latin typeface="Arial" pitchFamily="34" charset="0"/>
                <a:ea typeface="Arial" pitchFamily="34" charset="-122"/>
                <a:cs typeface="Arial" pitchFamily="34" charset="-120"/>
              </a:rPr>
              <a:t>RZGW GLIWICE</a:t>
            </a:r>
            <a:endParaRPr lang="en-US" sz="950" dirty="0"/>
          </a:p>
        </p:txBody>
      </p:sp>
      <p:sp>
        <p:nvSpPr>
          <p:cNvPr id="11" name="Shape 8"/>
          <p:cNvSpPr/>
          <p:nvPr/>
        </p:nvSpPr>
        <p:spPr>
          <a:xfrm>
            <a:off x="530352"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2" name="Shape 9"/>
          <p:cNvSpPr/>
          <p:nvPr/>
        </p:nvSpPr>
        <p:spPr>
          <a:xfrm>
            <a:off x="731520" y="1755648"/>
            <a:ext cx="438912" cy="438912"/>
          </a:xfrm>
          <a:prstGeom prst="ellipse">
            <a:avLst/>
          </a:prstGeom>
          <a:solidFill>
            <a:srgbClr val="28B9C8"/>
          </a:solidFill>
          <a:ln w="12700">
            <a:solidFill>
              <a:srgbClr val="28B9C8"/>
            </a:solidFill>
            <a:prstDash val="solid"/>
          </a:ln>
        </p:spPr>
        <p:txBody>
          <a:bodyPr/>
          <a:lstStyle/>
          <a:p>
            <a:endParaRPr lang="pl-PL"/>
          </a:p>
        </p:txBody>
      </p:sp>
      <p:sp>
        <p:nvSpPr>
          <p:cNvPr id="13" name="Text 10"/>
          <p:cNvSpPr/>
          <p:nvPr/>
        </p:nvSpPr>
        <p:spPr>
          <a:xfrm>
            <a:off x="731520"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14" name="Text 11"/>
          <p:cNvSpPr/>
          <p:nvPr/>
        </p:nvSpPr>
        <p:spPr>
          <a:xfrm>
            <a:off x="1280160"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Najważniejsze głosy</a:t>
            </a:r>
            <a:endParaRPr lang="en-US" sz="1600" dirty="0"/>
          </a:p>
        </p:txBody>
      </p:sp>
      <p:sp>
        <p:nvSpPr>
          <p:cNvPr id="15" name="Shape 12"/>
          <p:cNvSpPr/>
          <p:nvPr/>
        </p:nvSpPr>
        <p:spPr>
          <a:xfrm>
            <a:off x="731520" y="2322576"/>
            <a:ext cx="3154680" cy="0"/>
          </a:xfrm>
          <a:prstGeom prst="line">
            <a:avLst/>
          </a:prstGeom>
          <a:noFill/>
          <a:ln w="17780">
            <a:solidFill>
              <a:srgbClr val="28B9C8">
                <a:alpha val="90000"/>
              </a:srgbClr>
            </a:solidFill>
            <a:prstDash val="solid"/>
          </a:ln>
        </p:spPr>
        <p:txBody>
          <a:bodyPr/>
          <a:lstStyle/>
          <a:p>
            <a:endParaRPr lang="pl-PL"/>
          </a:p>
        </p:txBody>
      </p:sp>
      <p:sp>
        <p:nvSpPr>
          <p:cNvPr id="16" name="Text 13"/>
          <p:cNvSpPr/>
          <p:nvPr/>
        </p:nvSpPr>
        <p:spPr>
          <a:xfrm>
            <a:off x="768096"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Poszukiwanie alternatyw dla zbiornika Międzyrzecze oraz ograniczenie zajęcia terenów.</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Wskazanie lokalnych polderów i działań w rejonie Iłownicy, Jasienicy i Wapienicy.</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Odbudowa wałów, koryt i obiektów po powodzi oraz ochrona zabudowy.</a:t>
            </a:r>
            <a:endParaRPr lang="en-US" sz="1430" dirty="0"/>
          </a:p>
        </p:txBody>
      </p:sp>
      <p:sp>
        <p:nvSpPr>
          <p:cNvPr id="17" name="Shape 14"/>
          <p:cNvSpPr/>
          <p:nvPr/>
        </p:nvSpPr>
        <p:spPr>
          <a:xfrm>
            <a:off x="4315968"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8" name="Shape 15"/>
          <p:cNvSpPr/>
          <p:nvPr/>
        </p:nvSpPr>
        <p:spPr>
          <a:xfrm>
            <a:off x="4517136" y="1755648"/>
            <a:ext cx="438912" cy="438912"/>
          </a:xfrm>
          <a:prstGeom prst="ellipse">
            <a:avLst/>
          </a:prstGeom>
          <a:solidFill>
            <a:srgbClr val="2BA6A2"/>
          </a:solidFill>
          <a:ln w="12700">
            <a:solidFill>
              <a:srgbClr val="2BA6A2"/>
            </a:solidFill>
            <a:prstDash val="solid"/>
          </a:ln>
        </p:spPr>
        <p:txBody>
          <a:bodyPr/>
          <a:lstStyle/>
          <a:p>
            <a:endParaRPr lang="pl-PL"/>
          </a:p>
        </p:txBody>
      </p:sp>
      <p:sp>
        <p:nvSpPr>
          <p:cNvPr id="19" name="Text 16"/>
          <p:cNvSpPr/>
          <p:nvPr/>
        </p:nvSpPr>
        <p:spPr>
          <a:xfrm>
            <a:off x="4517136"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0" name="Text 17"/>
          <p:cNvSpPr/>
          <p:nvPr/>
        </p:nvSpPr>
        <p:spPr>
          <a:xfrm>
            <a:off x="5065776"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Co zmieniono</a:t>
            </a:r>
            <a:endParaRPr lang="en-US" sz="1600" dirty="0"/>
          </a:p>
        </p:txBody>
      </p:sp>
      <p:sp>
        <p:nvSpPr>
          <p:cNvPr id="21" name="Shape 18"/>
          <p:cNvSpPr/>
          <p:nvPr/>
        </p:nvSpPr>
        <p:spPr>
          <a:xfrm>
            <a:off x="4517136" y="2322576"/>
            <a:ext cx="3154680" cy="0"/>
          </a:xfrm>
          <a:prstGeom prst="line">
            <a:avLst/>
          </a:prstGeom>
          <a:noFill/>
          <a:ln w="17780">
            <a:solidFill>
              <a:srgbClr val="2BA6A2">
                <a:alpha val="90000"/>
              </a:srgbClr>
            </a:solidFill>
            <a:prstDash val="solid"/>
          </a:ln>
        </p:spPr>
        <p:txBody>
          <a:bodyPr/>
          <a:lstStyle/>
          <a:p>
            <a:endParaRPr lang="pl-PL"/>
          </a:p>
        </p:txBody>
      </p:sp>
      <p:sp>
        <p:nvSpPr>
          <p:cNvPr id="22" name="Text 19"/>
          <p:cNvSpPr/>
          <p:nvPr/>
        </p:nvSpPr>
        <p:spPr>
          <a:xfrm>
            <a:off x="4553712"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Dodano i zamodelowano warianty „Landek” oraz „Uchwała”.</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Wykazano, że „Landek” ma głównie efekt lokalny, bez istotnej zmiany w profilach dolnych.</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Potwierdzono systemowy potencjał wariantu „Uchwała”.</a:t>
            </a:r>
            <a:endParaRPr lang="en-US" sz="1430" dirty="0"/>
          </a:p>
        </p:txBody>
      </p:sp>
      <p:sp>
        <p:nvSpPr>
          <p:cNvPr id="23" name="Shape 20"/>
          <p:cNvSpPr/>
          <p:nvPr/>
        </p:nvSpPr>
        <p:spPr>
          <a:xfrm>
            <a:off x="8101584"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4" name="Shape 21"/>
          <p:cNvSpPr/>
          <p:nvPr/>
        </p:nvSpPr>
        <p:spPr>
          <a:xfrm>
            <a:off x="8302752" y="1755648"/>
            <a:ext cx="438912" cy="438912"/>
          </a:xfrm>
          <a:prstGeom prst="ellipse">
            <a:avLst/>
          </a:prstGeom>
          <a:solidFill>
            <a:srgbClr val="E89531"/>
          </a:solidFill>
          <a:ln w="12700">
            <a:solidFill>
              <a:srgbClr val="E89531"/>
            </a:solidFill>
            <a:prstDash val="solid"/>
          </a:ln>
        </p:spPr>
        <p:txBody>
          <a:bodyPr/>
          <a:lstStyle/>
          <a:p>
            <a:endParaRPr lang="pl-PL"/>
          </a:p>
        </p:txBody>
      </p:sp>
      <p:sp>
        <p:nvSpPr>
          <p:cNvPr id="25" name="Text 22"/>
          <p:cNvSpPr/>
          <p:nvPr/>
        </p:nvSpPr>
        <p:spPr>
          <a:xfrm>
            <a:off x="8302752"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26" name="Text 23"/>
          <p:cNvSpPr/>
          <p:nvPr/>
        </p:nvSpPr>
        <p:spPr>
          <a:xfrm>
            <a:off x="8851392"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Wniosek wdrożeniowy</a:t>
            </a:r>
            <a:endParaRPr lang="en-US" sz="1600" dirty="0"/>
          </a:p>
        </p:txBody>
      </p:sp>
      <p:sp>
        <p:nvSpPr>
          <p:cNvPr id="27" name="Shape 24"/>
          <p:cNvSpPr/>
          <p:nvPr/>
        </p:nvSpPr>
        <p:spPr>
          <a:xfrm>
            <a:off x="8302752" y="2322576"/>
            <a:ext cx="3154680" cy="0"/>
          </a:xfrm>
          <a:prstGeom prst="line">
            <a:avLst/>
          </a:prstGeom>
          <a:noFill/>
          <a:ln w="17780">
            <a:solidFill>
              <a:srgbClr val="E89531">
                <a:alpha val="90000"/>
              </a:srgbClr>
            </a:solidFill>
            <a:prstDash val="solid"/>
          </a:ln>
        </p:spPr>
        <p:txBody>
          <a:bodyPr/>
          <a:lstStyle/>
          <a:p>
            <a:endParaRPr lang="pl-PL"/>
          </a:p>
        </p:txBody>
      </p:sp>
      <p:sp>
        <p:nvSpPr>
          <p:cNvPr id="28" name="Text 25"/>
          <p:cNvSpPr/>
          <p:nvPr/>
        </p:nvSpPr>
        <p:spPr>
          <a:xfrm>
            <a:off x="8339328"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Rozpocząć szczegółową koncepcję trzech polderów wariantu „Uchwała”.</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Równolegle rozwijać lokalne poldery: Kunza, Woźnicka, Księża Grobla, Hałcnowiec.</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Kontynuować odbudowę wałów, Kromparek i ograniczenia zabudowy na terenach ryzyka.</a:t>
            </a:r>
            <a:endParaRPr lang="en-US" sz="1430" dirty="0"/>
          </a:p>
        </p:txBody>
      </p:sp>
      <p:sp>
        <p:nvSpPr>
          <p:cNvPr id="29" name="Shape 26"/>
          <p:cNvSpPr/>
          <p:nvPr/>
        </p:nvSpPr>
        <p:spPr>
          <a:xfrm>
            <a:off x="530352" y="5870448"/>
            <a:ext cx="11128248" cy="475488"/>
          </a:xfrm>
          <a:prstGeom prst="roundRect">
            <a:avLst>
              <a:gd name="adj" fmla="val 15385"/>
            </a:avLst>
          </a:prstGeom>
          <a:solidFill>
            <a:srgbClr val="EAF3F8"/>
          </a:solidFill>
          <a:ln w="8890">
            <a:solidFill>
              <a:srgbClr val="EAF3F8"/>
            </a:solidFill>
            <a:prstDash val="solid"/>
          </a:ln>
        </p:spPr>
        <p:txBody>
          <a:bodyPr/>
          <a:lstStyle/>
          <a:p>
            <a:endParaRPr lang="pl-PL"/>
          </a:p>
        </p:txBody>
      </p:sp>
      <p:sp>
        <p:nvSpPr>
          <p:cNvPr id="30" name="Shape 27"/>
          <p:cNvSpPr/>
          <p:nvPr/>
        </p:nvSpPr>
        <p:spPr>
          <a:xfrm>
            <a:off x="530352" y="5870448"/>
            <a:ext cx="82296" cy="475488"/>
          </a:xfrm>
          <a:prstGeom prst="rect">
            <a:avLst/>
          </a:prstGeom>
          <a:solidFill>
            <a:srgbClr val="28B9C8"/>
          </a:solidFill>
          <a:ln w="12700">
            <a:solidFill>
              <a:srgbClr val="28B9C8"/>
            </a:solidFill>
            <a:prstDash val="solid"/>
          </a:ln>
        </p:spPr>
        <p:txBody>
          <a:bodyPr/>
          <a:lstStyle/>
          <a:p>
            <a:endParaRPr lang="pl-PL"/>
          </a:p>
        </p:txBody>
      </p:sp>
      <p:sp>
        <p:nvSpPr>
          <p:cNvPr id="31" name="Text 28"/>
          <p:cNvSpPr/>
          <p:nvPr/>
        </p:nvSpPr>
        <p:spPr>
          <a:xfrm>
            <a:off x="681228" y="5917203"/>
            <a:ext cx="10780776" cy="228600"/>
          </a:xfrm>
          <a:prstGeom prst="rect">
            <a:avLst/>
          </a:prstGeom>
          <a:noFill/>
          <a:ln/>
        </p:spPr>
        <p:txBody>
          <a:bodyPr wrap="square" lIns="0" tIns="0" rIns="0" bIns="0" rtlCol="0" anchor="ctr"/>
          <a:lstStyle/>
          <a:p>
            <a:pPr marL="0" indent="0">
              <a:buNone/>
            </a:pPr>
            <a:r>
              <a:rPr lang="en-US" sz="1050" b="1" dirty="0">
                <a:solidFill>
                  <a:srgbClr val="28B9C8"/>
                </a:solidFill>
                <a:latin typeface="Arial" pitchFamily="34" charset="0"/>
                <a:ea typeface="Arial" pitchFamily="34" charset="-122"/>
                <a:cs typeface="Arial" pitchFamily="34" charset="-120"/>
              </a:rPr>
              <a:t>STATUS PO KONSULTACJACH</a:t>
            </a:r>
            <a:endParaRPr lang="en-US" sz="1050" dirty="0"/>
          </a:p>
        </p:txBody>
      </p:sp>
      <p:sp>
        <p:nvSpPr>
          <p:cNvPr id="32" name="Text 29"/>
          <p:cNvSpPr/>
          <p:nvPr/>
        </p:nvSpPr>
        <p:spPr>
          <a:xfrm>
            <a:off x="681228" y="6135624"/>
            <a:ext cx="10780776" cy="237744"/>
          </a:xfrm>
          <a:prstGeom prst="rect">
            <a:avLst/>
          </a:prstGeom>
          <a:noFill/>
          <a:ln/>
        </p:spPr>
        <p:txBody>
          <a:bodyPr wrap="square" lIns="0" tIns="0" rIns="0" bIns="0" rtlCol="0" anchor="ctr">
            <a:noAutofit/>
          </a:bodyPr>
          <a:lstStyle/>
          <a:p>
            <a:pPr marL="0" indent="0">
              <a:buNone/>
            </a:pPr>
            <a:r>
              <a:rPr lang="en-US" sz="1150" dirty="0">
                <a:solidFill>
                  <a:srgbClr val="243442"/>
                </a:solidFill>
                <a:latin typeface="Arial" pitchFamily="34" charset="0"/>
                <a:ea typeface="Arial" pitchFamily="34" charset="-122"/>
                <a:cs typeface="Arial" pitchFamily="34" charset="-120"/>
              </a:rPr>
              <a:t>Wpływ konsultacji: WYSOKI — nowe warianty zostały zamodelowane, a preferowany kierunek uległ doprecyzowaniu.</a:t>
            </a:r>
            <a:endParaRPr lang="en-US" sz="1250" dirty="0"/>
          </a:p>
        </p:txBody>
      </p:sp>
      <p:pic>
        <p:nvPicPr>
          <p:cNvPr id="3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34" name="Text 30"/>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Biała i Iłownica oraz zanonimizowana tabela uwag i odpowiedzi.</a:t>
            </a:r>
            <a:endParaRPr lang="en-US" sz="850" dirty="0"/>
          </a:p>
        </p:txBody>
      </p:sp>
      <p:sp>
        <p:nvSpPr>
          <p:cNvPr id="35"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9</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name="Biała i Iłownica — koszty, przygotowanie, harmonogram">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DROŻENIE PRRP | RZGW GLIWICE"/>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WDROŻENIE PRRP | RZGW GLIWICE</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Biała i Iłownica | koszty i przygotowanie"/>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Biała i Iłownica | koszty i przygotowanie</a:t>
            </a:r>
          </a:p>
        </p:txBody>
      </p:sp>
      <p:sp>
        <p:nvSpPr>
          <p:cNvPr id="7" name="15 pozycji PPI  •  Koszty całkowite według stanu na 31.12.2025 r.  •  Przygotowa"/>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15 pozycji PPI  •  Koszty całkowite według stanu na 31.12.2025 r.  •  Przygotowanie według zapisów PPI</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10</a:t>
            </a:r>
          </a:p>
        </p:txBody>
      </p:sp>
      <p:sp>
        <p:nvSpPr>
          <p:cNvPr id="11" name="Panel"/>
          <p:cNvSpPr/>
          <p:nvPr/>
        </p:nvSpPr>
        <p:spPr>
          <a:xfrm>
            <a:off x="594360" y="1764792"/>
            <a:ext cx="4288536" cy="1005840"/>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573,911"/>
          <p:cNvSpPr txBox="1"/>
          <p:nvPr/>
        </p:nvSpPr>
        <p:spPr>
          <a:xfrm>
            <a:off x="804672" y="1883664"/>
            <a:ext cx="2935224" cy="521207"/>
          </a:xfrm>
          <a:prstGeom prst="rect">
            <a:avLst/>
          </a:prstGeom>
          <a:noFill/>
        </p:spPr>
        <p:txBody>
          <a:bodyPr wrap="square" lIns="0" tIns="0" rIns="0" bIns="0" anchor="t">
            <a:noAutofit/>
          </a:bodyPr>
          <a:lstStyle/>
          <a:p>
            <a:pPr algn="l">
              <a:lnSpc>
                <a:spcPct val="108000"/>
              </a:lnSpc>
              <a:spcBef>
                <a:spcPts val="0"/>
              </a:spcBef>
              <a:spcAft>
                <a:spcPts val="0"/>
              </a:spcAft>
            </a:pPr>
            <a:r>
              <a:rPr lang="pl-PL" sz="3350" b="1">
                <a:solidFill>
                  <a:srgbClr val="FFFFFF"/>
                </a:solidFill>
                <a:latin typeface="Arial"/>
              </a:rPr>
              <a:t>573,911</a:t>
            </a:r>
          </a:p>
        </p:txBody>
      </p:sp>
      <p:sp>
        <p:nvSpPr>
          <p:cNvPr id="13" name="mln zł"/>
          <p:cNvSpPr txBox="1"/>
          <p:nvPr/>
        </p:nvSpPr>
        <p:spPr>
          <a:xfrm>
            <a:off x="3685032" y="2103120"/>
            <a:ext cx="932688" cy="237744"/>
          </a:xfrm>
          <a:prstGeom prst="rect">
            <a:avLst/>
          </a:prstGeom>
          <a:noFill/>
        </p:spPr>
        <p:txBody>
          <a:bodyPr wrap="square" lIns="0" tIns="0" rIns="0" bIns="0" anchor="t">
            <a:noAutofit/>
          </a:bodyPr>
          <a:lstStyle/>
          <a:p>
            <a:pPr algn="r">
              <a:lnSpc>
                <a:spcPct val="108000"/>
              </a:lnSpc>
              <a:spcBef>
                <a:spcPts val="0"/>
              </a:spcBef>
              <a:spcAft>
                <a:spcPts val="0"/>
              </a:spcAft>
            </a:pPr>
            <a:r>
              <a:rPr lang="pl-PL" sz="1540" b="1">
                <a:solidFill>
                  <a:srgbClr val="BFE0E8"/>
                </a:solidFill>
                <a:latin typeface="Arial"/>
              </a:rPr>
              <a:t>mln zł</a:t>
            </a:r>
          </a:p>
        </p:txBody>
      </p:sp>
      <p:sp>
        <p:nvSpPr>
          <p:cNvPr id="14" name="SZACUNKOWY KOSZT POZYCJI PPI"/>
          <p:cNvSpPr txBox="1"/>
          <p:nvPr/>
        </p:nvSpPr>
        <p:spPr>
          <a:xfrm>
            <a:off x="813816" y="2441448"/>
            <a:ext cx="36576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1000" b="1">
                <a:solidFill>
                  <a:srgbClr val="BFE0E8"/>
                </a:solidFill>
                <a:latin typeface="Arial"/>
              </a:rPr>
              <a:t>SZACUNKOWY KOSZT POZYCJI PPI</a:t>
            </a:r>
          </a:p>
        </p:txBody>
      </p:sp>
      <p:sp>
        <p:nvSpPr>
          <p:cNvPr id="15" name="ZADANIE / PAKIET"/>
          <p:cNvSpPr txBox="1"/>
          <p:nvPr/>
        </p:nvSpPr>
        <p:spPr>
          <a:xfrm>
            <a:off x="749808" y="2971800"/>
            <a:ext cx="2907792"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80" b="1">
                <a:solidFill>
                  <a:srgbClr val="36759B"/>
                </a:solidFill>
                <a:latin typeface="Arial"/>
              </a:rPr>
              <a:t>ZADANIE / PAKIET</a:t>
            </a:r>
          </a:p>
        </p:txBody>
      </p:sp>
      <p:sp>
        <p:nvSpPr>
          <p:cNvPr id="16" name="MLN ZŁ"/>
          <p:cNvSpPr txBox="1"/>
          <p:nvPr/>
        </p:nvSpPr>
        <p:spPr>
          <a:xfrm>
            <a:off x="3794760" y="2971800"/>
            <a:ext cx="905256" cy="228600"/>
          </a:xfrm>
          <a:prstGeom prst="rect">
            <a:avLst/>
          </a:prstGeom>
          <a:noFill/>
        </p:spPr>
        <p:txBody>
          <a:bodyPr wrap="square" lIns="0" tIns="0" rIns="0" bIns="0" anchor="t">
            <a:noAutofit/>
          </a:bodyPr>
          <a:lstStyle/>
          <a:p>
            <a:pPr algn="r">
              <a:lnSpc>
                <a:spcPct val="108000"/>
              </a:lnSpc>
              <a:spcBef>
                <a:spcPts val="0"/>
              </a:spcBef>
              <a:spcAft>
                <a:spcPts val="0"/>
              </a:spcAft>
            </a:pPr>
            <a:r>
              <a:rPr lang="pl-PL" sz="1080" b="1">
                <a:solidFill>
                  <a:srgbClr val="36759B"/>
                </a:solidFill>
                <a:latin typeface="Arial"/>
              </a:rPr>
              <a:t>MLN ZŁ</a:t>
            </a:r>
          </a:p>
        </p:txBody>
      </p:sp>
      <p:sp>
        <p:nvSpPr>
          <p:cNvPr id="17" name="Panel"/>
          <p:cNvSpPr/>
          <p:nvPr/>
        </p:nvSpPr>
        <p:spPr>
          <a:xfrm>
            <a:off x="594360" y="3204972"/>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Międzyrzecze"/>
          <p:cNvSpPr txBox="1"/>
          <p:nvPr/>
        </p:nvSpPr>
        <p:spPr>
          <a:xfrm>
            <a:off x="758952" y="328269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Międzyrzecze</a:t>
            </a:r>
          </a:p>
        </p:txBody>
      </p:sp>
      <p:sp>
        <p:nvSpPr>
          <p:cNvPr id="19" name="334,000"/>
          <p:cNvSpPr txBox="1"/>
          <p:nvPr/>
        </p:nvSpPr>
        <p:spPr>
          <a:xfrm>
            <a:off x="3721608" y="328269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334,000</a:t>
            </a:r>
          </a:p>
        </p:txBody>
      </p:sp>
      <p:cxnSp>
        <p:nvCxnSpPr>
          <p:cNvPr id="20" name="Linia"/>
          <p:cNvCxnSpPr/>
          <p:nvPr/>
        </p:nvCxnSpPr>
        <p:spPr>
          <a:xfrm>
            <a:off x="749808" y="357530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1" name="Wały Iłownicy"/>
          <p:cNvSpPr txBox="1"/>
          <p:nvPr/>
        </p:nvSpPr>
        <p:spPr>
          <a:xfrm>
            <a:off x="758952" y="3680459"/>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Wały Iłownicy</a:t>
            </a:r>
          </a:p>
        </p:txBody>
      </p:sp>
      <p:sp>
        <p:nvSpPr>
          <p:cNvPr id="22" name="40,700"/>
          <p:cNvSpPr txBox="1"/>
          <p:nvPr/>
        </p:nvSpPr>
        <p:spPr>
          <a:xfrm>
            <a:off x="3721608" y="3680459"/>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40,700</a:t>
            </a:r>
          </a:p>
        </p:txBody>
      </p:sp>
      <p:cxnSp>
        <p:nvCxnSpPr>
          <p:cNvPr id="23" name="Linia"/>
          <p:cNvCxnSpPr/>
          <p:nvPr/>
        </p:nvCxnSpPr>
        <p:spPr>
          <a:xfrm>
            <a:off x="749808" y="3973067"/>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4" name="Panel"/>
          <p:cNvSpPr/>
          <p:nvPr/>
        </p:nvSpPr>
        <p:spPr>
          <a:xfrm>
            <a:off x="594360" y="4000500"/>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Wały Jasienicy"/>
          <p:cNvSpPr txBox="1"/>
          <p:nvPr/>
        </p:nvSpPr>
        <p:spPr>
          <a:xfrm>
            <a:off x="758952" y="4078224"/>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Wały Jasienicy</a:t>
            </a:r>
          </a:p>
        </p:txBody>
      </p:sp>
      <p:sp>
        <p:nvSpPr>
          <p:cNvPr id="26" name="37,000"/>
          <p:cNvSpPr txBox="1"/>
          <p:nvPr/>
        </p:nvSpPr>
        <p:spPr>
          <a:xfrm>
            <a:off x="3721608" y="4078224"/>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37,000</a:t>
            </a:r>
          </a:p>
        </p:txBody>
      </p:sp>
      <p:cxnSp>
        <p:nvCxnSpPr>
          <p:cNvPr id="27" name="Linia"/>
          <p:cNvCxnSpPr/>
          <p:nvPr/>
        </p:nvCxnSpPr>
        <p:spPr>
          <a:xfrm>
            <a:off x="749808" y="4370831"/>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8" name="Kromparek"/>
          <p:cNvSpPr txBox="1"/>
          <p:nvPr/>
        </p:nvSpPr>
        <p:spPr>
          <a:xfrm>
            <a:off x="758952" y="4475988"/>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Kromparek</a:t>
            </a:r>
          </a:p>
        </p:txBody>
      </p:sp>
      <p:sp>
        <p:nvSpPr>
          <p:cNvPr id="29" name="25,300"/>
          <p:cNvSpPr txBox="1"/>
          <p:nvPr/>
        </p:nvSpPr>
        <p:spPr>
          <a:xfrm>
            <a:off x="3721608" y="4475988"/>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25,300</a:t>
            </a:r>
          </a:p>
        </p:txBody>
      </p:sp>
      <p:cxnSp>
        <p:nvCxnSpPr>
          <p:cNvPr id="30" name="Linia"/>
          <p:cNvCxnSpPr/>
          <p:nvPr/>
        </p:nvCxnSpPr>
        <p:spPr>
          <a:xfrm>
            <a:off x="749808" y="4768595"/>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1" name="Panel"/>
          <p:cNvSpPr/>
          <p:nvPr/>
        </p:nvSpPr>
        <p:spPr>
          <a:xfrm>
            <a:off x="594360" y="4796028"/>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Biała — odbudowa"/>
          <p:cNvSpPr txBox="1"/>
          <p:nvPr/>
        </p:nvSpPr>
        <p:spPr>
          <a:xfrm>
            <a:off x="758952" y="4873752"/>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Biała — odbudowa</a:t>
            </a:r>
          </a:p>
        </p:txBody>
      </p:sp>
      <p:sp>
        <p:nvSpPr>
          <p:cNvPr id="33" name="46,000"/>
          <p:cNvSpPr txBox="1"/>
          <p:nvPr/>
        </p:nvSpPr>
        <p:spPr>
          <a:xfrm>
            <a:off x="3721608" y="4873752"/>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46,000</a:t>
            </a:r>
          </a:p>
        </p:txBody>
      </p:sp>
      <p:cxnSp>
        <p:nvCxnSpPr>
          <p:cNvPr id="34" name="Linia"/>
          <p:cNvCxnSpPr/>
          <p:nvPr/>
        </p:nvCxnSpPr>
        <p:spPr>
          <a:xfrm>
            <a:off x="749808" y="5166359"/>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5" name="Pozostałe zadania (10)"/>
          <p:cNvSpPr txBox="1"/>
          <p:nvPr/>
        </p:nvSpPr>
        <p:spPr>
          <a:xfrm>
            <a:off x="758952" y="527151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9374A"/>
                </a:solidFill>
                <a:latin typeface="Arial"/>
              </a:rPr>
              <a:t>Pozostałe zadania (10)</a:t>
            </a:r>
          </a:p>
        </p:txBody>
      </p:sp>
      <p:sp>
        <p:nvSpPr>
          <p:cNvPr id="36" name="90,911"/>
          <p:cNvSpPr txBox="1"/>
          <p:nvPr/>
        </p:nvSpPr>
        <p:spPr>
          <a:xfrm>
            <a:off x="3721608" y="527151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90,911</a:t>
            </a:r>
          </a:p>
        </p:txBody>
      </p:sp>
      <p:cxnSp>
        <p:nvCxnSpPr>
          <p:cNvPr id="37" name="Linia"/>
          <p:cNvCxnSpPr/>
          <p:nvPr/>
        </p:nvCxnSpPr>
        <p:spPr>
          <a:xfrm>
            <a:off x="749808" y="556412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8" name="Sumy z pełnych danych, przed zaokrągleniem."/>
          <p:cNvSpPr txBox="1"/>
          <p:nvPr/>
        </p:nvSpPr>
        <p:spPr>
          <a:xfrm>
            <a:off x="758952" y="5696712"/>
            <a:ext cx="3986784"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19" b="0">
                <a:solidFill>
                  <a:srgbClr val="5A7283"/>
                </a:solidFill>
                <a:latin typeface="Arial"/>
              </a:rPr>
              <a:t>Sumy z pełnych danych, przed zaokrągleniem.</a:t>
            </a:r>
          </a:p>
        </p:txBody>
      </p:sp>
      <p:sp>
        <p:nvSpPr>
          <p:cNvPr id="39" name="STAN PRZYGOTOWANIA W PPI"/>
          <p:cNvSpPr txBox="1"/>
          <p:nvPr/>
        </p:nvSpPr>
        <p:spPr>
          <a:xfrm>
            <a:off x="5212080" y="1819656"/>
            <a:ext cx="6217920"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40" b="1">
                <a:solidFill>
                  <a:srgbClr val="143551"/>
                </a:solidFill>
                <a:latin typeface="Arial"/>
              </a:rPr>
              <a:t>STAN PRZYGOTOWANIA W PPI</a:t>
            </a:r>
          </a:p>
        </p:txBody>
      </p:sp>
      <p:sp>
        <p:nvSpPr>
          <p:cNvPr id="40" name="Panel"/>
          <p:cNvSpPr/>
          <p:nvPr/>
        </p:nvSpPr>
        <p:spPr>
          <a:xfrm>
            <a:off x="5148072" y="2203704"/>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łownica [75]"/>
          <p:cNvSpPr txBox="1"/>
          <p:nvPr/>
        </p:nvSpPr>
        <p:spPr>
          <a:xfrm>
            <a:off x="5340096" y="2299716"/>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Iłownica [75]</a:t>
            </a:r>
          </a:p>
        </p:txBody>
      </p:sp>
      <p:sp>
        <p:nvSpPr>
          <p:cNvPr id="42" name="Pełna dokumentacja; DŚU, pozwolenie wodnoprawne i PNRI: „TAK”."/>
          <p:cNvSpPr txBox="1"/>
          <p:nvPr/>
        </p:nvSpPr>
        <p:spPr>
          <a:xfrm>
            <a:off x="7415783" y="2299716"/>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dirty="0">
                <a:solidFill>
                  <a:srgbClr val="19374A"/>
                </a:solidFill>
                <a:latin typeface="Arial"/>
              </a:rPr>
              <a:t>Pełna dokumentacja; DŚU, pozwolenie wodnoprawne w </a:t>
            </a:r>
            <a:r>
              <a:rPr lang="pl-PL" sz="1245" b="0" dirty="0" err="1">
                <a:solidFill>
                  <a:srgbClr val="19374A"/>
                </a:solidFill>
                <a:latin typeface="Arial"/>
              </a:rPr>
              <a:t>ttoku</a:t>
            </a:r>
            <a:r>
              <a:rPr lang="pl-PL" sz="1245" b="0" dirty="0">
                <a:solidFill>
                  <a:srgbClr val="19374A"/>
                </a:solidFill>
                <a:latin typeface="Arial"/>
              </a:rPr>
              <a:t> i PNRI: „TAK”.</a:t>
            </a:r>
          </a:p>
        </p:txBody>
      </p:sp>
      <p:sp>
        <p:nvSpPr>
          <p:cNvPr id="43" name="Panel"/>
          <p:cNvSpPr/>
          <p:nvPr/>
        </p:nvSpPr>
        <p:spPr>
          <a:xfrm>
            <a:off x="5148072" y="2971800"/>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Kromparek [65]"/>
          <p:cNvSpPr txBox="1"/>
          <p:nvPr/>
        </p:nvSpPr>
        <p:spPr>
          <a:xfrm>
            <a:off x="5340096" y="3067812"/>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Kromparek [65]</a:t>
            </a:r>
          </a:p>
        </p:txBody>
      </p:sp>
      <p:sp>
        <p:nvSpPr>
          <p:cNvPr id="45" name="DŚU uzyskana; trwa pozyskiwanie pozwolenia wodnoprawnego. Zgoda na roboty: „NIE”"/>
          <p:cNvSpPr txBox="1"/>
          <p:nvPr/>
        </p:nvSpPr>
        <p:spPr>
          <a:xfrm>
            <a:off x="7415783" y="3067812"/>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dirty="0">
                <a:solidFill>
                  <a:srgbClr val="19374A"/>
                </a:solidFill>
                <a:latin typeface="Arial"/>
              </a:rPr>
              <a:t>DŚU uzyskana; trwa pozyskiwanie pozwolenia wodnoprawnego. Zgoda na roboty: „NIE”.</a:t>
            </a:r>
          </a:p>
        </p:txBody>
      </p:sp>
      <p:sp>
        <p:nvSpPr>
          <p:cNvPr id="46" name="Panel"/>
          <p:cNvSpPr/>
          <p:nvPr/>
        </p:nvSpPr>
        <p:spPr>
          <a:xfrm>
            <a:off x="5148072" y="3739896"/>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Biała — Bystra [543]"/>
          <p:cNvSpPr txBox="1"/>
          <p:nvPr/>
        </p:nvSpPr>
        <p:spPr>
          <a:xfrm>
            <a:off x="5340096" y="3835907"/>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Biała — Bystra [543]</a:t>
            </a:r>
          </a:p>
        </p:txBody>
      </p:sp>
      <p:sp>
        <p:nvSpPr>
          <p:cNvPr id="48" name="Pełna dokumentacja; ostatni wpis w dzienniku budowy: 2021. Pola decyzji: „NIE”."/>
          <p:cNvSpPr txBox="1"/>
          <p:nvPr/>
        </p:nvSpPr>
        <p:spPr>
          <a:xfrm>
            <a:off x="7415783" y="3835907"/>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dirty="0">
                <a:solidFill>
                  <a:srgbClr val="19374A"/>
                </a:solidFill>
                <a:latin typeface="Arial"/>
              </a:rPr>
              <a:t>Pełna dokumentacja</a:t>
            </a:r>
            <a:r>
              <a:rPr lang="pl-PL" sz="1245" dirty="0">
                <a:solidFill>
                  <a:srgbClr val="19374A"/>
                </a:solidFill>
                <a:latin typeface="Arial"/>
              </a:rPr>
              <a:t>.</a:t>
            </a:r>
            <a:endParaRPr lang="pl-PL" sz="1245" b="0" dirty="0">
              <a:solidFill>
                <a:srgbClr val="19374A"/>
              </a:solidFill>
              <a:latin typeface="Arial"/>
            </a:endParaRPr>
          </a:p>
        </p:txBody>
      </p:sp>
      <p:sp>
        <p:nvSpPr>
          <p:cNvPr id="49" name="Panel"/>
          <p:cNvSpPr/>
          <p:nvPr/>
        </p:nvSpPr>
        <p:spPr>
          <a:xfrm>
            <a:off x="5148072" y="4507992"/>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Międzyrzecze [2177]"/>
          <p:cNvSpPr txBox="1"/>
          <p:nvPr/>
        </p:nvSpPr>
        <p:spPr>
          <a:xfrm>
            <a:off x="5340096" y="4604004"/>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Międzyrzecze [2177]</a:t>
            </a:r>
          </a:p>
        </p:txBody>
      </p:sp>
      <p:sp>
        <p:nvSpPr>
          <p:cNvPr id="51" name="Etap przedprojektowy. Trzy poldery „Uchwała” wymagają odrębnej koncepcji i wycen"/>
          <p:cNvSpPr txBox="1"/>
          <p:nvPr/>
        </p:nvSpPr>
        <p:spPr>
          <a:xfrm>
            <a:off x="7415783" y="4604004"/>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Etap przedprojektowy. Trzy poldery „Uchwała” wymagają odrębnej koncepcji i wyceny.</a:t>
            </a:r>
          </a:p>
        </p:txBody>
      </p:sp>
      <p:cxnSp>
        <p:nvCxnSpPr>
          <p:cNvPr id="52" name="Linia"/>
          <p:cNvCxnSpPr/>
          <p:nvPr/>
        </p:nvCxnSpPr>
        <p:spPr>
          <a:xfrm>
            <a:off x="5212080" y="5394960"/>
            <a:ext cx="628192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3" name="PLAN ŹRÓDEŁ"/>
          <p:cNvSpPr txBox="1"/>
          <p:nvPr/>
        </p:nvSpPr>
        <p:spPr>
          <a:xfrm>
            <a:off x="5285232" y="5522976"/>
            <a:ext cx="1161288" cy="320040"/>
          </a:xfrm>
          <a:prstGeom prst="rect">
            <a:avLst/>
          </a:prstGeom>
          <a:noFill/>
        </p:spPr>
        <p:txBody>
          <a:bodyPr wrap="square" lIns="0" tIns="0" rIns="0" bIns="0" anchor="t">
            <a:noAutofit/>
          </a:bodyPr>
          <a:lstStyle/>
          <a:p>
            <a:pPr algn="l">
              <a:lnSpc>
                <a:spcPct val="108000"/>
              </a:lnSpc>
              <a:spcBef>
                <a:spcPts val="0"/>
              </a:spcBef>
              <a:spcAft>
                <a:spcPts val="0"/>
              </a:spcAft>
            </a:pPr>
            <a:r>
              <a:rPr lang="pl-PL" sz="1040" b="1">
                <a:solidFill>
                  <a:srgbClr val="36759B"/>
                </a:solidFill>
                <a:latin typeface="Arial"/>
              </a:rPr>
              <a:t>PLAN ŹRÓDEŁ</a:t>
            </a:r>
          </a:p>
        </p:txBody>
      </p:sp>
      <p:sp>
        <p:nvSpPr>
          <p:cNvPr id="54" name="Budżet państwa; FEnIKS przy wałach Iłownicy i Jasienicy. Środki własne wskazano "/>
          <p:cNvSpPr txBox="1"/>
          <p:nvPr/>
        </p:nvSpPr>
        <p:spPr>
          <a:xfrm>
            <a:off x="6583680" y="5490972"/>
            <a:ext cx="4828032"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130" b="0" dirty="0">
                <a:solidFill>
                  <a:srgbClr val="19374A"/>
                </a:solidFill>
                <a:latin typeface="Arial"/>
              </a:rPr>
              <a:t>Budżet państwa; </a:t>
            </a:r>
            <a:r>
              <a:rPr lang="pl-PL" sz="1130" b="0" dirty="0" err="1">
                <a:solidFill>
                  <a:srgbClr val="19374A"/>
                </a:solidFill>
                <a:latin typeface="Arial"/>
              </a:rPr>
              <a:t>FEnIKS</a:t>
            </a:r>
            <a:r>
              <a:rPr lang="pl-PL" sz="1130" b="0" dirty="0">
                <a:solidFill>
                  <a:srgbClr val="19374A"/>
                </a:solidFill>
                <a:latin typeface="Arial"/>
              </a:rPr>
              <a:t> przy wałach Iłownicy i Jasienicy. </a:t>
            </a:r>
          </a:p>
        </p:txBody>
      </p:sp>
      <p:sp>
        <p:nvSpPr>
          <p:cNvPr id="55" name="Panel"/>
          <p:cNvSpPr/>
          <p:nvPr/>
        </p:nvSpPr>
        <p:spPr>
          <a:xfrm>
            <a:off x="594360" y="6044184"/>
            <a:ext cx="11009376" cy="393192"/>
          </a:xfrm>
          <a:prstGeom prst="roundRect">
            <a:avLst>
              <a:gd name="adj" fmla="val 10000"/>
            </a:avLst>
          </a:prstGeom>
          <a:solidFill>
            <a:srgbClr val="FFF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Panel"/>
          <p:cNvSpPr/>
          <p:nvPr/>
        </p:nvSpPr>
        <p:spPr>
          <a:xfrm>
            <a:off x="594360" y="6044184"/>
            <a:ext cx="50292" cy="393192"/>
          </a:xfrm>
          <a:prstGeom prst="rect">
            <a:avLst/>
          </a:prstGeom>
          <a:solidFill>
            <a:srgbClr val="D993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334 mln zł dotyczy Międzyrzecza — nie trzech polderów „Uchwała”. PPI zawiera 15 "/>
          <p:cNvSpPr txBox="1"/>
          <p:nvPr/>
        </p:nvSpPr>
        <p:spPr>
          <a:xfrm>
            <a:off x="758952" y="6112764"/>
            <a:ext cx="10661904" cy="283464"/>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dirty="0">
                <a:solidFill>
                  <a:srgbClr val="19374A"/>
                </a:solidFill>
                <a:latin typeface="Arial"/>
              </a:rPr>
              <a:t>334 mln zł dotyczy Międzyrzecza — nie trzech polderów „Uchwała”.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ARMONOGRAM PRRP | RZGW GLIWICE"/>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HARMONOGRAM PRRP | RZGW GLIWICE</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Biała i Iłownica | etapy i terminy"/>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Biała i Iłownica | etapy i terminy</a:t>
            </a:r>
          </a:p>
        </p:txBody>
      </p:sp>
      <p:sp>
        <p:nvSpPr>
          <p:cNvPr id="7" name="Daty z PPI i okresy liczone od spełnienia warunków — nie stanowią potwierdzenia "/>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Daty z PPI i okresy liczone od spełnienia warunków — nie stanowią potwierdzenia rozpoczęcia robót</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11</a:t>
            </a:r>
          </a:p>
        </p:txBody>
      </p:sp>
      <p:sp>
        <p:nvSpPr>
          <p:cNvPr id="11" name="Panel"/>
          <p:cNvSpPr/>
          <p:nvPr/>
        </p:nvSpPr>
        <p:spPr>
          <a:xfrm>
            <a:off x="594360" y="1746504"/>
            <a:ext cx="7114032" cy="4169663"/>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ATY KALENDARZOWE — PLAN PPI"/>
          <p:cNvSpPr txBox="1"/>
          <p:nvPr/>
        </p:nvSpPr>
        <p:spPr>
          <a:xfrm>
            <a:off x="758952" y="1773936"/>
            <a:ext cx="6537960"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DATY KALENDARZOWE — PLAN PPI</a:t>
            </a:r>
          </a:p>
        </p:txBody>
      </p:sp>
      <p:sp>
        <p:nvSpPr>
          <p:cNvPr id="13" name="2026"/>
          <p:cNvSpPr txBox="1"/>
          <p:nvPr/>
        </p:nvSpPr>
        <p:spPr>
          <a:xfrm>
            <a:off x="3218688"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2026</a:t>
            </a:r>
          </a:p>
        </p:txBody>
      </p:sp>
      <p:sp>
        <p:nvSpPr>
          <p:cNvPr id="14" name="2027"/>
          <p:cNvSpPr txBox="1"/>
          <p:nvPr/>
        </p:nvSpPr>
        <p:spPr>
          <a:xfrm>
            <a:off x="3941063"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2027</a:t>
            </a:r>
          </a:p>
        </p:txBody>
      </p:sp>
      <p:sp>
        <p:nvSpPr>
          <p:cNvPr id="15" name="2028"/>
          <p:cNvSpPr txBox="1"/>
          <p:nvPr/>
        </p:nvSpPr>
        <p:spPr>
          <a:xfrm>
            <a:off x="4663440"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2028</a:t>
            </a:r>
          </a:p>
        </p:txBody>
      </p:sp>
      <p:sp>
        <p:nvSpPr>
          <p:cNvPr id="16" name="2029"/>
          <p:cNvSpPr txBox="1"/>
          <p:nvPr/>
        </p:nvSpPr>
        <p:spPr>
          <a:xfrm>
            <a:off x="5385816"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2029</a:t>
            </a:r>
          </a:p>
        </p:txBody>
      </p:sp>
      <p:sp>
        <p:nvSpPr>
          <p:cNvPr id="17" name="2030"/>
          <p:cNvSpPr txBox="1"/>
          <p:nvPr/>
        </p:nvSpPr>
        <p:spPr>
          <a:xfrm>
            <a:off x="6108192"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2030</a:t>
            </a:r>
          </a:p>
        </p:txBody>
      </p:sp>
      <p:sp>
        <p:nvSpPr>
          <p:cNvPr id="18" name="2031"/>
          <p:cNvSpPr txBox="1"/>
          <p:nvPr/>
        </p:nvSpPr>
        <p:spPr>
          <a:xfrm>
            <a:off x="6830568"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2031</a:t>
            </a:r>
          </a:p>
        </p:txBody>
      </p:sp>
      <p:sp>
        <p:nvSpPr>
          <p:cNvPr id="19" name="Wały Iłownicy [75]"/>
          <p:cNvSpPr txBox="1"/>
          <p:nvPr/>
        </p:nvSpPr>
        <p:spPr>
          <a:xfrm>
            <a:off x="758952" y="2532888"/>
            <a:ext cx="2340864"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Wały Iłownicy [75]</a:t>
            </a:r>
          </a:p>
        </p:txBody>
      </p:sp>
      <p:sp>
        <p:nvSpPr>
          <p:cNvPr id="20" name="Panel"/>
          <p:cNvSpPr/>
          <p:nvPr/>
        </p:nvSpPr>
        <p:spPr>
          <a:xfrm>
            <a:off x="3218688"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Panel"/>
          <p:cNvSpPr/>
          <p:nvPr/>
        </p:nvSpPr>
        <p:spPr>
          <a:xfrm>
            <a:off x="3941063"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Panel"/>
          <p:cNvSpPr/>
          <p:nvPr/>
        </p:nvSpPr>
        <p:spPr>
          <a:xfrm>
            <a:off x="4663440"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
          <p:cNvSpPr/>
          <p:nvPr/>
        </p:nvSpPr>
        <p:spPr>
          <a:xfrm>
            <a:off x="5385816"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Panel"/>
          <p:cNvSpPr/>
          <p:nvPr/>
        </p:nvSpPr>
        <p:spPr>
          <a:xfrm>
            <a:off x="6108192"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anel"/>
          <p:cNvSpPr/>
          <p:nvPr/>
        </p:nvSpPr>
        <p:spPr>
          <a:xfrm>
            <a:off x="6830568"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Panel"/>
          <p:cNvSpPr/>
          <p:nvPr/>
        </p:nvSpPr>
        <p:spPr>
          <a:xfrm>
            <a:off x="3218688" y="2542032"/>
            <a:ext cx="2866644" cy="24688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2026–2029"/>
          <p:cNvSpPr txBox="1"/>
          <p:nvPr/>
        </p:nvSpPr>
        <p:spPr>
          <a:xfrm>
            <a:off x="3218688" y="2542032"/>
            <a:ext cx="2866644"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00" b="1">
                <a:solidFill>
                  <a:srgbClr val="FFFFFF"/>
                </a:solidFill>
                <a:latin typeface="Arial"/>
              </a:rPr>
              <a:t>2026–2029</a:t>
            </a:r>
          </a:p>
        </p:txBody>
      </p:sp>
      <p:sp>
        <p:nvSpPr>
          <p:cNvPr id="28" name="Biała — Bystra [543]"/>
          <p:cNvSpPr txBox="1"/>
          <p:nvPr/>
        </p:nvSpPr>
        <p:spPr>
          <a:xfrm>
            <a:off x="758952" y="2971800"/>
            <a:ext cx="2340864"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Biała — Bystra [543]</a:t>
            </a:r>
          </a:p>
        </p:txBody>
      </p:sp>
      <p:sp>
        <p:nvSpPr>
          <p:cNvPr id="29" name="Panel"/>
          <p:cNvSpPr/>
          <p:nvPr/>
        </p:nvSpPr>
        <p:spPr>
          <a:xfrm>
            <a:off x="3218688"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Panel"/>
          <p:cNvSpPr/>
          <p:nvPr/>
        </p:nvSpPr>
        <p:spPr>
          <a:xfrm>
            <a:off x="3941063"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Panel"/>
          <p:cNvSpPr/>
          <p:nvPr/>
        </p:nvSpPr>
        <p:spPr>
          <a:xfrm>
            <a:off x="4663440"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Panel"/>
          <p:cNvSpPr/>
          <p:nvPr/>
        </p:nvSpPr>
        <p:spPr>
          <a:xfrm>
            <a:off x="5385816"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anel"/>
          <p:cNvSpPr/>
          <p:nvPr/>
        </p:nvSpPr>
        <p:spPr>
          <a:xfrm>
            <a:off x="6108192"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nel"/>
          <p:cNvSpPr/>
          <p:nvPr/>
        </p:nvSpPr>
        <p:spPr>
          <a:xfrm>
            <a:off x="6830568"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Panel"/>
          <p:cNvSpPr/>
          <p:nvPr/>
        </p:nvSpPr>
        <p:spPr>
          <a:xfrm>
            <a:off x="3218688" y="2980944"/>
            <a:ext cx="699515" cy="246888"/>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I"/>
          <p:cNvSpPr txBox="1"/>
          <p:nvPr/>
        </p:nvSpPr>
        <p:spPr>
          <a:xfrm>
            <a:off x="3218688" y="2980944"/>
            <a:ext cx="699515"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I</a:t>
            </a:r>
          </a:p>
        </p:txBody>
      </p:sp>
      <p:sp>
        <p:nvSpPr>
          <p:cNvPr id="37" name="Panel"/>
          <p:cNvSpPr/>
          <p:nvPr/>
        </p:nvSpPr>
        <p:spPr>
          <a:xfrm>
            <a:off x="3941063" y="2980944"/>
            <a:ext cx="699515" cy="246888"/>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II"/>
          <p:cNvSpPr txBox="1"/>
          <p:nvPr/>
        </p:nvSpPr>
        <p:spPr>
          <a:xfrm>
            <a:off x="3941063" y="2980944"/>
            <a:ext cx="699515"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II</a:t>
            </a:r>
          </a:p>
        </p:txBody>
      </p:sp>
      <p:sp>
        <p:nvSpPr>
          <p:cNvPr id="39" name="Panel"/>
          <p:cNvSpPr/>
          <p:nvPr/>
        </p:nvSpPr>
        <p:spPr>
          <a:xfrm>
            <a:off x="4663440" y="2980944"/>
            <a:ext cx="699515" cy="246888"/>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III"/>
          <p:cNvSpPr txBox="1"/>
          <p:nvPr/>
        </p:nvSpPr>
        <p:spPr>
          <a:xfrm>
            <a:off x="4663440" y="2980944"/>
            <a:ext cx="699515"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III</a:t>
            </a:r>
          </a:p>
        </p:txBody>
      </p:sp>
      <p:cxnSp>
        <p:nvCxnSpPr>
          <p:cNvPr id="41" name="Linia"/>
          <p:cNvCxnSpPr/>
          <p:nvPr/>
        </p:nvCxnSpPr>
        <p:spPr>
          <a:xfrm>
            <a:off x="768096" y="3493008"/>
            <a:ext cx="675741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42" name="TERMINY WARUNKOWE — LATA OD t₀"/>
          <p:cNvSpPr txBox="1"/>
          <p:nvPr/>
        </p:nvSpPr>
        <p:spPr>
          <a:xfrm>
            <a:off x="758952" y="3584448"/>
            <a:ext cx="6565392"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TERMINY WARUNKOWE — LATA OD t₀</a:t>
            </a:r>
          </a:p>
        </p:txBody>
      </p:sp>
      <p:sp>
        <p:nvSpPr>
          <p:cNvPr id="43" name="t₀"/>
          <p:cNvSpPr txBox="1"/>
          <p:nvPr/>
        </p:nvSpPr>
        <p:spPr>
          <a:xfrm>
            <a:off x="3081528"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t₀</a:t>
            </a:r>
          </a:p>
        </p:txBody>
      </p:sp>
      <p:sp>
        <p:nvSpPr>
          <p:cNvPr id="44" name="+1"/>
          <p:cNvSpPr txBox="1"/>
          <p:nvPr/>
        </p:nvSpPr>
        <p:spPr>
          <a:xfrm>
            <a:off x="3803903"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+1</a:t>
            </a:r>
          </a:p>
        </p:txBody>
      </p:sp>
      <p:sp>
        <p:nvSpPr>
          <p:cNvPr id="45" name="+2"/>
          <p:cNvSpPr txBox="1"/>
          <p:nvPr/>
        </p:nvSpPr>
        <p:spPr>
          <a:xfrm>
            <a:off x="4526279"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+2</a:t>
            </a:r>
          </a:p>
        </p:txBody>
      </p:sp>
      <p:sp>
        <p:nvSpPr>
          <p:cNvPr id="46" name="+3"/>
          <p:cNvSpPr txBox="1"/>
          <p:nvPr/>
        </p:nvSpPr>
        <p:spPr>
          <a:xfrm>
            <a:off x="5248655"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+3</a:t>
            </a:r>
          </a:p>
        </p:txBody>
      </p:sp>
      <p:sp>
        <p:nvSpPr>
          <p:cNvPr id="47" name="+4"/>
          <p:cNvSpPr txBox="1"/>
          <p:nvPr/>
        </p:nvSpPr>
        <p:spPr>
          <a:xfrm>
            <a:off x="5971031"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+4</a:t>
            </a:r>
          </a:p>
        </p:txBody>
      </p:sp>
      <p:sp>
        <p:nvSpPr>
          <p:cNvPr id="48" name="+5"/>
          <p:cNvSpPr txBox="1"/>
          <p:nvPr/>
        </p:nvSpPr>
        <p:spPr>
          <a:xfrm>
            <a:off x="6693407"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+5</a:t>
            </a:r>
          </a:p>
        </p:txBody>
      </p:sp>
      <p:sp>
        <p:nvSpPr>
          <p:cNvPr id="49" name="+6"/>
          <p:cNvSpPr txBox="1"/>
          <p:nvPr/>
        </p:nvSpPr>
        <p:spPr>
          <a:xfrm>
            <a:off x="7415783"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+6</a:t>
            </a:r>
          </a:p>
        </p:txBody>
      </p:sp>
      <p:sp>
        <p:nvSpPr>
          <p:cNvPr id="50" name="Międzyrzecze [2177]"/>
          <p:cNvSpPr txBox="1"/>
          <p:nvPr/>
        </p:nvSpPr>
        <p:spPr>
          <a:xfrm>
            <a:off x="758952" y="4320540"/>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Międzyrzecze [2177]</a:t>
            </a:r>
          </a:p>
        </p:txBody>
      </p:sp>
      <p:sp>
        <p:nvSpPr>
          <p:cNvPr id="51" name="Panel"/>
          <p:cNvSpPr/>
          <p:nvPr/>
        </p:nvSpPr>
        <p:spPr>
          <a:xfrm>
            <a:off x="3218688" y="4347972"/>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Panel"/>
          <p:cNvSpPr/>
          <p:nvPr/>
        </p:nvSpPr>
        <p:spPr>
          <a:xfrm>
            <a:off x="3218688" y="4347972"/>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Panel"/>
          <p:cNvSpPr/>
          <p:nvPr/>
        </p:nvSpPr>
        <p:spPr>
          <a:xfrm>
            <a:off x="3941063" y="4347972"/>
            <a:ext cx="1428292"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2 lata"/>
          <p:cNvSpPr txBox="1"/>
          <p:nvPr/>
        </p:nvSpPr>
        <p:spPr>
          <a:xfrm>
            <a:off x="3941063" y="4342485"/>
            <a:ext cx="1428292"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2 lata</a:t>
            </a:r>
          </a:p>
        </p:txBody>
      </p:sp>
      <p:sp>
        <p:nvSpPr>
          <p:cNvPr id="55" name="Wały Jasienicy [540]"/>
          <p:cNvSpPr txBox="1"/>
          <p:nvPr/>
        </p:nvSpPr>
        <p:spPr>
          <a:xfrm>
            <a:off x="758952" y="4750308"/>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Wały Jasienicy [540]</a:t>
            </a:r>
          </a:p>
        </p:txBody>
      </p:sp>
      <p:sp>
        <p:nvSpPr>
          <p:cNvPr id="56" name="Panel"/>
          <p:cNvSpPr/>
          <p:nvPr/>
        </p:nvSpPr>
        <p:spPr>
          <a:xfrm>
            <a:off x="3218688" y="4777740"/>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Panel"/>
          <p:cNvSpPr/>
          <p:nvPr/>
        </p:nvSpPr>
        <p:spPr>
          <a:xfrm>
            <a:off x="3218688" y="4777740"/>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Panel"/>
          <p:cNvSpPr/>
          <p:nvPr/>
        </p:nvSpPr>
        <p:spPr>
          <a:xfrm>
            <a:off x="3941063" y="4777740"/>
            <a:ext cx="1428292"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2 lata"/>
          <p:cNvSpPr txBox="1"/>
          <p:nvPr/>
        </p:nvSpPr>
        <p:spPr>
          <a:xfrm>
            <a:off x="3941063" y="4772253"/>
            <a:ext cx="1428292"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2 lata</a:t>
            </a:r>
          </a:p>
        </p:txBody>
      </p:sp>
      <p:sp>
        <p:nvSpPr>
          <p:cNvPr id="60" name="Kromparek [65]"/>
          <p:cNvSpPr txBox="1"/>
          <p:nvPr/>
        </p:nvSpPr>
        <p:spPr>
          <a:xfrm>
            <a:off x="758952" y="5180076"/>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Kromparek [65]</a:t>
            </a:r>
          </a:p>
        </p:txBody>
      </p:sp>
      <p:sp>
        <p:nvSpPr>
          <p:cNvPr id="61" name="Panel"/>
          <p:cNvSpPr/>
          <p:nvPr/>
        </p:nvSpPr>
        <p:spPr>
          <a:xfrm>
            <a:off x="3218688" y="5207508"/>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Panel"/>
          <p:cNvSpPr/>
          <p:nvPr/>
        </p:nvSpPr>
        <p:spPr>
          <a:xfrm>
            <a:off x="3218688" y="5207508"/>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Panel"/>
          <p:cNvSpPr/>
          <p:nvPr/>
        </p:nvSpPr>
        <p:spPr>
          <a:xfrm>
            <a:off x="3941063" y="5207508"/>
            <a:ext cx="2150668"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3 lata"/>
          <p:cNvSpPr txBox="1"/>
          <p:nvPr/>
        </p:nvSpPr>
        <p:spPr>
          <a:xfrm>
            <a:off x="3941063" y="5202021"/>
            <a:ext cx="2150668"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3 lata</a:t>
            </a:r>
          </a:p>
        </p:txBody>
      </p:sp>
      <p:sp>
        <p:nvSpPr>
          <p:cNvPr id="65" name="Panel"/>
          <p:cNvSpPr/>
          <p:nvPr/>
        </p:nvSpPr>
        <p:spPr>
          <a:xfrm>
            <a:off x="859536" y="6062472"/>
            <a:ext cx="201168" cy="109728"/>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czas od warunku do startu"/>
          <p:cNvSpPr txBox="1"/>
          <p:nvPr/>
        </p:nvSpPr>
        <p:spPr>
          <a:xfrm>
            <a:off x="1133856" y="6012180"/>
            <a:ext cx="2752344"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od warunku do startu</a:t>
            </a:r>
          </a:p>
        </p:txBody>
      </p:sp>
      <p:sp>
        <p:nvSpPr>
          <p:cNvPr id="67" name="Panel"/>
          <p:cNvSpPr/>
          <p:nvPr/>
        </p:nvSpPr>
        <p:spPr>
          <a:xfrm>
            <a:off x="3959352" y="6062472"/>
            <a:ext cx="201168" cy="10972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czas realizacji robót"/>
          <p:cNvSpPr txBox="1"/>
          <p:nvPr/>
        </p:nvSpPr>
        <p:spPr>
          <a:xfrm>
            <a:off x="4242816" y="6012180"/>
            <a:ext cx="3282696"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realizacji robót</a:t>
            </a:r>
          </a:p>
        </p:txBody>
      </p:sp>
      <p:sp>
        <p:nvSpPr>
          <p:cNvPr id="69" name="WARUNKI REALIZACJI"/>
          <p:cNvSpPr txBox="1"/>
          <p:nvPr/>
        </p:nvSpPr>
        <p:spPr>
          <a:xfrm>
            <a:off x="8046720" y="1801368"/>
            <a:ext cx="340156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143551"/>
                </a:solidFill>
                <a:latin typeface="Arial"/>
              </a:rPr>
              <a:t>WARUNKI REALIZACJI</a:t>
            </a:r>
          </a:p>
        </p:txBody>
      </p:sp>
      <p:sp>
        <p:nvSpPr>
          <p:cNvPr id="70" name="Dokumentacja i decyzje"/>
          <p:cNvSpPr txBox="1"/>
          <p:nvPr/>
        </p:nvSpPr>
        <p:spPr>
          <a:xfrm>
            <a:off x="8065008" y="2267712"/>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Dokumentacja i decyzje</a:t>
            </a:r>
          </a:p>
        </p:txBody>
      </p:sp>
      <p:sp>
        <p:nvSpPr>
          <p:cNvPr id="71" name="Przed uruchomieniem robót potwierdzić ważność decyzji oraz zakres pozostający do"/>
          <p:cNvSpPr txBox="1"/>
          <p:nvPr/>
        </p:nvSpPr>
        <p:spPr>
          <a:xfrm>
            <a:off x="8065008" y="2688336"/>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Przed uruchomieniem robót potwierdzić ważność decyzji oraz zakres pozostający do wykonania.</a:t>
            </a:r>
          </a:p>
        </p:txBody>
      </p:sp>
      <p:cxnSp>
        <p:nvCxnSpPr>
          <p:cNvPr id="72" name="Linia"/>
          <p:cNvCxnSpPr/>
          <p:nvPr/>
        </p:nvCxnSpPr>
        <p:spPr>
          <a:xfrm>
            <a:off x="8065008" y="3273552"/>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73" name="Wariant po konsultacjach"/>
          <p:cNvSpPr txBox="1"/>
          <p:nvPr/>
        </p:nvSpPr>
        <p:spPr>
          <a:xfrm>
            <a:off x="8065008" y="3355848"/>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Wariant po konsultacjach</a:t>
            </a:r>
          </a:p>
        </p:txBody>
      </p:sp>
      <p:sp>
        <p:nvSpPr>
          <p:cNvPr id="74" name="Harmonogram trzech polderów „Uchwała” ustalić po opracowaniu koncepcji; nie prze"/>
          <p:cNvSpPr txBox="1"/>
          <p:nvPr/>
        </p:nvSpPr>
        <p:spPr>
          <a:xfrm>
            <a:off x="8065008" y="3776472"/>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Harmonogram trzech polderów „Uchwała” ustalić po opracowaniu koncepcji; nie przenosić terminu Międzyrzecza.</a:t>
            </a:r>
          </a:p>
        </p:txBody>
      </p:sp>
      <p:cxnSp>
        <p:nvCxnSpPr>
          <p:cNvPr id="75" name="Linia"/>
          <p:cNvCxnSpPr/>
          <p:nvPr/>
        </p:nvCxnSpPr>
        <p:spPr>
          <a:xfrm>
            <a:off x="8065008" y="4361688"/>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76" name="Wpis wymagający weryfikacji"/>
          <p:cNvSpPr txBox="1"/>
          <p:nvPr/>
        </p:nvSpPr>
        <p:spPr>
          <a:xfrm>
            <a:off x="8065008" y="4443983"/>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Wpis wymagający weryfikacji</a:t>
            </a:r>
          </a:p>
        </p:txBody>
      </p:sp>
      <p:sp>
        <p:nvSpPr>
          <p:cNvPr id="77" name="Biała [548]: w PPI lata 2025–2026, a jednocześnie brak dokumentacji. Nie oznaczo"/>
          <p:cNvSpPr txBox="1"/>
          <p:nvPr/>
        </p:nvSpPr>
        <p:spPr>
          <a:xfrm>
            <a:off x="8065008" y="4864607"/>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Biała [548]: w PPI lata 2025–2026, a jednocześnie brak dokumentacji. Nie oznaczono zadania jako realizowanego.</a:t>
            </a:r>
          </a:p>
        </p:txBody>
      </p:sp>
      <p:sp>
        <p:nvSpPr>
          <p:cNvPr id="78" name="Dla zadań bez zabezpieczonego finansowania PPI wskazuje czas N: 2–6 lat."/>
          <p:cNvSpPr txBox="1"/>
          <p:nvPr/>
        </p:nvSpPr>
        <p:spPr>
          <a:xfrm>
            <a:off x="8074152" y="5641848"/>
            <a:ext cx="3346704" cy="466344"/>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Dla zadań bez zabezpieczonego finansowania PPI wskazuje czas N: 2–6 lat.</a:t>
            </a:r>
          </a:p>
        </p:txBody>
      </p:sp>
      <p:sp>
        <p:nvSpPr>
          <p:cNvPr id="79" name="t₀ = zgoda na roboty (dla Krukowa: finansowanie), indywidualnie dla każdego zada"/>
          <p:cNvSpPr txBox="1"/>
          <p:nvPr/>
        </p:nvSpPr>
        <p:spPr>
          <a:xfrm>
            <a:off x="749808" y="6336792"/>
            <a:ext cx="107442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969" b="0" dirty="0">
                <a:solidFill>
                  <a:srgbClr val="5A7283"/>
                </a:solidFill>
                <a:latin typeface="Arial"/>
              </a:rPr>
              <a:t>t₀ = zgoda na roboty, indywidualnie dla każdego zadania. N nie dodaje się do 2026 r. ani do czasu robót.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GLIWICE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Olza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Co wynika z programu i modelowania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2BA6A2"/>
                </a:solidFill>
                <a:latin typeface="Arial" pitchFamily="34" charset="0"/>
                <a:ea typeface="Arial" pitchFamily="34" charset="-122"/>
                <a:cs typeface="Arial" pitchFamily="34" charset="-120"/>
              </a:rPr>
              <a:t>RZGW GLIWICE</a:t>
            </a:r>
            <a:endParaRPr lang="en-US" sz="950" dirty="0"/>
          </a:p>
        </p:txBody>
      </p:sp>
      <p:sp>
        <p:nvSpPr>
          <p:cNvPr id="11" name="Shape 8"/>
          <p:cNvSpPr/>
          <p:nvPr/>
        </p:nvSpPr>
        <p:spPr>
          <a:xfrm>
            <a:off x="530352" y="1572768"/>
            <a:ext cx="4114800" cy="4553712"/>
          </a:xfrm>
          <a:prstGeom prst="roundRect">
            <a:avLst>
              <a:gd name="adj" fmla="val 177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pic>
        <p:nvPicPr>
          <p:cNvPr id="12" name="Image 1" descr="/mnt/data/prrp_assets/maps_raw/olza-002.jpg"/>
          <p:cNvPicPr>
            <a:picLocks noChangeAspect="1"/>
          </p:cNvPicPr>
          <p:nvPr/>
        </p:nvPicPr>
        <p:blipFill>
          <a:blip r:embed="rId4"/>
          <a:stretch>
            <a:fillRect/>
          </a:stretch>
        </p:blipFill>
        <p:spPr>
          <a:xfrm>
            <a:off x="676656" y="2029968"/>
            <a:ext cx="3822192" cy="3822192"/>
          </a:xfrm>
          <a:prstGeom prst="rect">
            <a:avLst/>
          </a:prstGeom>
        </p:spPr>
      </p:pic>
      <p:sp>
        <p:nvSpPr>
          <p:cNvPr id="13" name="Shape 9"/>
          <p:cNvSpPr/>
          <p:nvPr/>
        </p:nvSpPr>
        <p:spPr>
          <a:xfrm>
            <a:off x="694944" y="1682496"/>
            <a:ext cx="2286000" cy="283464"/>
          </a:xfrm>
          <a:prstGeom prst="roundRect">
            <a:avLst/>
          </a:prstGeom>
          <a:solidFill>
            <a:srgbClr val="EAF3F8"/>
          </a:solidFill>
          <a:ln w="12700">
            <a:solidFill>
              <a:srgbClr val="EAF3F8"/>
            </a:solidFill>
            <a:prstDash val="solid"/>
          </a:ln>
        </p:spPr>
        <p:txBody>
          <a:bodyPr/>
          <a:lstStyle/>
          <a:p>
            <a:endParaRPr lang="pl-PL"/>
          </a:p>
        </p:txBody>
      </p:sp>
      <p:sp>
        <p:nvSpPr>
          <p:cNvPr id="14" name="Text 10"/>
          <p:cNvSpPr/>
          <p:nvPr/>
        </p:nvSpPr>
        <p:spPr>
          <a:xfrm>
            <a:off x="768096" y="1719072"/>
            <a:ext cx="2139696" cy="164592"/>
          </a:xfrm>
          <a:prstGeom prst="rect">
            <a:avLst/>
          </a:prstGeom>
          <a:noFill/>
          <a:ln/>
        </p:spPr>
        <p:txBody>
          <a:bodyPr wrap="square" lIns="0" tIns="0" rIns="0" bIns="0" rtlCol="0" anchor="ctr"/>
          <a:lstStyle/>
          <a:p>
            <a:pPr marL="0" indent="0" algn="ctr">
              <a:buNone/>
            </a:pPr>
            <a:r>
              <a:rPr lang="en-US" sz="950" b="1" kern="0" spc="70" dirty="0">
                <a:solidFill>
                  <a:srgbClr val="2BA6A2"/>
                </a:solidFill>
                <a:latin typeface="Arial" pitchFamily="34" charset="0"/>
                <a:ea typeface="Arial" pitchFamily="34" charset="-122"/>
                <a:cs typeface="Arial" pitchFamily="34" charset="-120"/>
              </a:rPr>
              <a:t>ZLEWNIA TRANSGRANICZNA</a:t>
            </a:r>
            <a:endParaRPr lang="en-US" sz="950" dirty="0"/>
          </a:p>
        </p:txBody>
      </p:sp>
      <p:sp>
        <p:nvSpPr>
          <p:cNvPr id="15" name="Shape 11"/>
          <p:cNvSpPr/>
          <p:nvPr/>
        </p:nvSpPr>
        <p:spPr>
          <a:xfrm>
            <a:off x="676656" y="5961888"/>
            <a:ext cx="3822192" cy="0"/>
          </a:xfrm>
          <a:prstGeom prst="line">
            <a:avLst/>
          </a:prstGeom>
          <a:noFill/>
          <a:ln w="21590">
            <a:solidFill>
              <a:srgbClr val="2BA6A2">
                <a:alpha val="90000"/>
              </a:srgbClr>
            </a:solidFill>
            <a:prstDash val="solid"/>
          </a:ln>
        </p:spPr>
        <p:txBody>
          <a:bodyPr/>
          <a:lstStyle/>
          <a:p>
            <a:endParaRPr lang="pl-PL"/>
          </a:p>
        </p:txBody>
      </p:sp>
      <p:sp>
        <p:nvSpPr>
          <p:cNvPr id="16" name="Shape 12"/>
          <p:cNvSpPr/>
          <p:nvPr/>
        </p:nvSpPr>
        <p:spPr>
          <a:xfrm>
            <a:off x="484632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7" name="Shape 13"/>
          <p:cNvSpPr/>
          <p:nvPr/>
        </p:nvSpPr>
        <p:spPr>
          <a:xfrm>
            <a:off x="4846320" y="1600200"/>
            <a:ext cx="73152" cy="1024128"/>
          </a:xfrm>
          <a:prstGeom prst="rect">
            <a:avLst/>
          </a:prstGeom>
          <a:solidFill>
            <a:srgbClr val="2BA6A2"/>
          </a:solidFill>
          <a:ln w="12700">
            <a:solidFill>
              <a:srgbClr val="2BA6A2"/>
            </a:solidFill>
            <a:prstDash val="solid"/>
          </a:ln>
        </p:spPr>
        <p:txBody>
          <a:bodyPr/>
          <a:lstStyle/>
          <a:p>
            <a:endParaRPr lang="pl-PL"/>
          </a:p>
        </p:txBody>
      </p:sp>
      <p:sp>
        <p:nvSpPr>
          <p:cNvPr id="18" name="Text 14"/>
          <p:cNvSpPr/>
          <p:nvPr/>
        </p:nvSpPr>
        <p:spPr>
          <a:xfrm>
            <a:off x="502920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−32,1%</a:t>
            </a:r>
            <a:endParaRPr lang="en-US" sz="2200" dirty="0"/>
          </a:p>
        </p:txBody>
      </p:sp>
      <p:sp>
        <p:nvSpPr>
          <p:cNvPr id="19" name="Text 15"/>
          <p:cNvSpPr/>
          <p:nvPr/>
        </p:nvSpPr>
        <p:spPr>
          <a:xfrm>
            <a:off x="502920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przepływ w Cieszynie - wariant W2</a:t>
            </a:r>
            <a:endParaRPr lang="en-US" sz="1050" dirty="0"/>
          </a:p>
        </p:txBody>
      </p:sp>
      <p:sp>
        <p:nvSpPr>
          <p:cNvPr id="20" name="Shape 16"/>
          <p:cNvSpPr/>
          <p:nvPr/>
        </p:nvSpPr>
        <p:spPr>
          <a:xfrm>
            <a:off x="708660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1" name="Shape 17"/>
          <p:cNvSpPr/>
          <p:nvPr/>
        </p:nvSpPr>
        <p:spPr>
          <a:xfrm>
            <a:off x="7086600" y="1600200"/>
            <a:ext cx="73152" cy="1024128"/>
          </a:xfrm>
          <a:prstGeom prst="rect">
            <a:avLst/>
          </a:prstGeom>
          <a:solidFill>
            <a:srgbClr val="28B9C8"/>
          </a:solidFill>
          <a:ln w="12700">
            <a:solidFill>
              <a:srgbClr val="28B9C8"/>
            </a:solidFill>
            <a:prstDash val="solid"/>
          </a:ln>
        </p:spPr>
        <p:txBody>
          <a:bodyPr/>
          <a:lstStyle/>
          <a:p>
            <a:endParaRPr lang="pl-PL"/>
          </a:p>
        </p:txBody>
      </p:sp>
      <p:sp>
        <p:nvSpPr>
          <p:cNvPr id="22" name="Text 18"/>
          <p:cNvSpPr/>
          <p:nvPr/>
        </p:nvSpPr>
        <p:spPr>
          <a:xfrm>
            <a:off x="726948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−104 cm</a:t>
            </a:r>
            <a:endParaRPr lang="en-US" sz="2200" dirty="0"/>
          </a:p>
        </p:txBody>
      </p:sp>
      <p:sp>
        <p:nvSpPr>
          <p:cNvPr id="23" name="Text 19"/>
          <p:cNvSpPr/>
          <p:nvPr/>
        </p:nvSpPr>
        <p:spPr>
          <a:xfrm>
            <a:off x="726948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poziom wody w Cieszynie - W2</a:t>
            </a:r>
            <a:endParaRPr lang="en-US" sz="1050" dirty="0"/>
          </a:p>
        </p:txBody>
      </p:sp>
      <p:sp>
        <p:nvSpPr>
          <p:cNvPr id="24" name="Shape 20"/>
          <p:cNvSpPr/>
          <p:nvPr/>
        </p:nvSpPr>
        <p:spPr>
          <a:xfrm>
            <a:off x="932688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5" name="Shape 21"/>
          <p:cNvSpPr/>
          <p:nvPr/>
        </p:nvSpPr>
        <p:spPr>
          <a:xfrm>
            <a:off x="9326880" y="1600200"/>
            <a:ext cx="73152" cy="1024128"/>
          </a:xfrm>
          <a:prstGeom prst="rect">
            <a:avLst/>
          </a:prstGeom>
          <a:solidFill>
            <a:srgbClr val="E89531"/>
          </a:solidFill>
          <a:ln w="12700">
            <a:solidFill>
              <a:srgbClr val="E89531"/>
            </a:solidFill>
            <a:prstDash val="solid"/>
          </a:ln>
        </p:spPr>
        <p:txBody>
          <a:bodyPr/>
          <a:lstStyle/>
          <a:p>
            <a:endParaRPr lang="pl-PL"/>
          </a:p>
        </p:txBody>
      </p:sp>
      <p:sp>
        <p:nvSpPr>
          <p:cNvPr id="26" name="Text 22"/>
          <p:cNvSpPr/>
          <p:nvPr/>
        </p:nvSpPr>
        <p:spPr>
          <a:xfrm>
            <a:off x="950976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PL + CZ</a:t>
            </a:r>
            <a:endParaRPr lang="en-US" sz="2200" dirty="0"/>
          </a:p>
        </p:txBody>
      </p:sp>
      <p:sp>
        <p:nvSpPr>
          <p:cNvPr id="27" name="Text 23"/>
          <p:cNvSpPr/>
          <p:nvPr/>
        </p:nvSpPr>
        <p:spPr>
          <a:xfrm>
            <a:off x="950976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warunek efektu zlewniowego</a:t>
            </a:r>
            <a:endParaRPr lang="en-US" sz="1050" dirty="0"/>
          </a:p>
        </p:txBody>
      </p:sp>
      <p:sp>
        <p:nvSpPr>
          <p:cNvPr id="28" name="Shape 24"/>
          <p:cNvSpPr/>
          <p:nvPr/>
        </p:nvSpPr>
        <p:spPr>
          <a:xfrm>
            <a:off x="4846320" y="2788920"/>
            <a:ext cx="4069080" cy="1993392"/>
          </a:xfrm>
          <a:prstGeom prst="roundRect">
            <a:avLst>
              <a:gd name="adj" fmla="val 3670"/>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9" name="Text 25"/>
          <p:cNvSpPr/>
          <p:nvPr/>
        </p:nvSpPr>
        <p:spPr>
          <a:xfrm>
            <a:off x="5010912" y="2898648"/>
            <a:ext cx="3739896" cy="237744"/>
          </a:xfrm>
          <a:prstGeom prst="rect">
            <a:avLst/>
          </a:prstGeom>
          <a:noFill/>
          <a:ln/>
        </p:spPr>
        <p:txBody>
          <a:bodyPr wrap="square" lIns="0" tIns="0" rIns="0" bIns="0" rtlCol="0" anchor="ctr"/>
          <a:lstStyle/>
          <a:p>
            <a:pPr marL="0" indent="0">
              <a:buNone/>
            </a:pPr>
            <a:r>
              <a:rPr lang="en-US" sz="1150" b="1" dirty="0">
                <a:solidFill>
                  <a:srgbClr val="102C4A"/>
                </a:solidFill>
                <a:latin typeface="Arial" pitchFamily="34" charset="0"/>
                <a:ea typeface="Arial" pitchFamily="34" charset="-122"/>
                <a:cs typeface="Arial" pitchFamily="34" charset="-120"/>
              </a:rPr>
              <a:t>Wariant W2 - redukcja przepływu maksymalnego</a:t>
            </a:r>
            <a:endParaRPr lang="en-US" sz="1150" dirty="0"/>
          </a:p>
        </p:txBody>
      </p:sp>
      <p:sp>
        <p:nvSpPr>
          <p:cNvPr id="30" name="Text 26"/>
          <p:cNvSpPr/>
          <p:nvPr/>
        </p:nvSpPr>
        <p:spPr>
          <a:xfrm>
            <a:off x="5010912" y="3313694"/>
            <a:ext cx="1124712" cy="193624"/>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Istebna</a:t>
            </a:r>
            <a:endParaRPr lang="en-US" sz="1050" dirty="0"/>
          </a:p>
        </p:txBody>
      </p:sp>
      <p:sp>
        <p:nvSpPr>
          <p:cNvPr id="31" name="Shape 27"/>
          <p:cNvSpPr/>
          <p:nvPr/>
        </p:nvSpPr>
        <p:spPr>
          <a:xfrm>
            <a:off x="6172200" y="3366501"/>
            <a:ext cx="1947672" cy="98572"/>
          </a:xfrm>
          <a:prstGeom prst="roundRect">
            <a:avLst/>
          </a:prstGeom>
          <a:solidFill>
            <a:srgbClr val="EEF3F6"/>
          </a:solidFill>
          <a:ln w="12700">
            <a:solidFill>
              <a:srgbClr val="EEF3F6"/>
            </a:solidFill>
            <a:prstDash val="solid"/>
          </a:ln>
        </p:spPr>
        <p:txBody>
          <a:bodyPr/>
          <a:lstStyle/>
          <a:p>
            <a:endParaRPr lang="pl-PL"/>
          </a:p>
        </p:txBody>
      </p:sp>
      <p:sp>
        <p:nvSpPr>
          <p:cNvPr id="32" name="Shape 28"/>
          <p:cNvSpPr/>
          <p:nvPr/>
        </p:nvSpPr>
        <p:spPr>
          <a:xfrm>
            <a:off x="6172200" y="3366501"/>
            <a:ext cx="779069" cy="98572"/>
          </a:xfrm>
          <a:prstGeom prst="roundRect">
            <a:avLst/>
          </a:prstGeom>
          <a:solidFill>
            <a:srgbClr val="2BA6A2"/>
          </a:solidFill>
          <a:ln w="12700">
            <a:solidFill>
              <a:srgbClr val="2BA6A2"/>
            </a:solidFill>
            <a:prstDash val="solid"/>
          </a:ln>
        </p:spPr>
        <p:txBody>
          <a:bodyPr/>
          <a:lstStyle/>
          <a:p>
            <a:endParaRPr lang="pl-PL"/>
          </a:p>
        </p:txBody>
      </p:sp>
      <p:sp>
        <p:nvSpPr>
          <p:cNvPr id="33" name="Text 29"/>
          <p:cNvSpPr/>
          <p:nvPr/>
        </p:nvSpPr>
        <p:spPr>
          <a:xfrm>
            <a:off x="8266176" y="3299612"/>
            <a:ext cx="566928" cy="193624"/>
          </a:xfrm>
          <a:prstGeom prst="rect">
            <a:avLst/>
          </a:prstGeom>
          <a:noFill/>
          <a:ln/>
        </p:spPr>
        <p:txBody>
          <a:bodyPr wrap="square" lIns="0" tIns="0" rIns="0" bIns="0" rtlCol="0" anchor="ctr"/>
          <a:lstStyle/>
          <a:p>
            <a:pPr marL="0" indent="0" algn="r">
              <a:buNone/>
            </a:pPr>
            <a:r>
              <a:rPr lang="en-US" sz="1080" b="1" dirty="0">
                <a:solidFill>
                  <a:srgbClr val="2BA6A2"/>
                </a:solidFill>
                <a:latin typeface="Arial" pitchFamily="34" charset="0"/>
                <a:ea typeface="Arial" pitchFamily="34" charset="-122"/>
                <a:cs typeface="Arial" pitchFamily="34" charset="-120"/>
              </a:rPr>
              <a:t>14%</a:t>
            </a:r>
            <a:endParaRPr lang="en-US" sz="1080" dirty="0"/>
          </a:p>
        </p:txBody>
      </p:sp>
      <p:sp>
        <p:nvSpPr>
          <p:cNvPr id="34" name="Text 30"/>
          <p:cNvSpPr/>
          <p:nvPr/>
        </p:nvSpPr>
        <p:spPr>
          <a:xfrm>
            <a:off x="5010912" y="3665738"/>
            <a:ext cx="1124712" cy="193624"/>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Cieszyn</a:t>
            </a:r>
            <a:endParaRPr lang="en-US" sz="1050" dirty="0"/>
          </a:p>
        </p:txBody>
      </p:sp>
      <p:sp>
        <p:nvSpPr>
          <p:cNvPr id="35" name="Shape 31"/>
          <p:cNvSpPr/>
          <p:nvPr/>
        </p:nvSpPr>
        <p:spPr>
          <a:xfrm>
            <a:off x="6172200" y="3718545"/>
            <a:ext cx="1947672" cy="98572"/>
          </a:xfrm>
          <a:prstGeom prst="roundRect">
            <a:avLst/>
          </a:prstGeom>
          <a:solidFill>
            <a:srgbClr val="EEF3F6"/>
          </a:solidFill>
          <a:ln w="12700">
            <a:solidFill>
              <a:srgbClr val="EEF3F6"/>
            </a:solidFill>
            <a:prstDash val="solid"/>
          </a:ln>
        </p:spPr>
        <p:txBody>
          <a:bodyPr/>
          <a:lstStyle/>
          <a:p>
            <a:endParaRPr lang="pl-PL"/>
          </a:p>
        </p:txBody>
      </p:sp>
      <p:sp>
        <p:nvSpPr>
          <p:cNvPr id="36" name="Shape 32"/>
          <p:cNvSpPr/>
          <p:nvPr/>
        </p:nvSpPr>
        <p:spPr>
          <a:xfrm>
            <a:off x="6172200" y="3718545"/>
            <a:ext cx="1786293" cy="98572"/>
          </a:xfrm>
          <a:prstGeom prst="roundRect">
            <a:avLst/>
          </a:prstGeom>
          <a:solidFill>
            <a:srgbClr val="28B9C8"/>
          </a:solidFill>
          <a:ln w="12700">
            <a:solidFill>
              <a:srgbClr val="28B9C8"/>
            </a:solidFill>
            <a:prstDash val="solid"/>
          </a:ln>
        </p:spPr>
        <p:txBody>
          <a:bodyPr/>
          <a:lstStyle/>
          <a:p>
            <a:endParaRPr lang="pl-PL"/>
          </a:p>
        </p:txBody>
      </p:sp>
      <p:sp>
        <p:nvSpPr>
          <p:cNvPr id="37" name="Text 33"/>
          <p:cNvSpPr/>
          <p:nvPr/>
        </p:nvSpPr>
        <p:spPr>
          <a:xfrm>
            <a:off x="8266176" y="3651656"/>
            <a:ext cx="566928" cy="193624"/>
          </a:xfrm>
          <a:prstGeom prst="rect">
            <a:avLst/>
          </a:prstGeom>
          <a:noFill/>
          <a:ln/>
        </p:spPr>
        <p:txBody>
          <a:bodyPr wrap="square" lIns="0" tIns="0" rIns="0" bIns="0" rtlCol="0" anchor="ctr"/>
          <a:lstStyle/>
          <a:p>
            <a:pPr marL="0" indent="0" algn="r">
              <a:buNone/>
            </a:pPr>
            <a:r>
              <a:rPr lang="en-US" sz="1080" b="1" dirty="0">
                <a:solidFill>
                  <a:srgbClr val="28B9C8"/>
                </a:solidFill>
                <a:latin typeface="Arial" pitchFamily="34" charset="0"/>
                <a:ea typeface="Arial" pitchFamily="34" charset="-122"/>
                <a:cs typeface="Arial" pitchFamily="34" charset="-120"/>
              </a:rPr>
              <a:t>32,1%</a:t>
            </a:r>
            <a:endParaRPr lang="en-US" sz="1080" dirty="0"/>
          </a:p>
        </p:txBody>
      </p:sp>
      <p:sp>
        <p:nvSpPr>
          <p:cNvPr id="38" name="Text 34"/>
          <p:cNvSpPr/>
          <p:nvPr/>
        </p:nvSpPr>
        <p:spPr>
          <a:xfrm>
            <a:off x="5010912" y="4017782"/>
            <a:ext cx="1124712" cy="193624"/>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Zebrzydowice</a:t>
            </a:r>
            <a:endParaRPr lang="en-US" sz="1050" dirty="0"/>
          </a:p>
        </p:txBody>
      </p:sp>
      <p:sp>
        <p:nvSpPr>
          <p:cNvPr id="39" name="Shape 35"/>
          <p:cNvSpPr/>
          <p:nvPr/>
        </p:nvSpPr>
        <p:spPr>
          <a:xfrm>
            <a:off x="6172200" y="4070589"/>
            <a:ext cx="1947672" cy="98572"/>
          </a:xfrm>
          <a:prstGeom prst="roundRect">
            <a:avLst/>
          </a:prstGeom>
          <a:solidFill>
            <a:srgbClr val="EEF3F6"/>
          </a:solidFill>
          <a:ln w="12700">
            <a:solidFill>
              <a:srgbClr val="EEF3F6"/>
            </a:solidFill>
            <a:prstDash val="solid"/>
          </a:ln>
        </p:spPr>
        <p:txBody>
          <a:bodyPr/>
          <a:lstStyle/>
          <a:p>
            <a:endParaRPr lang="pl-PL"/>
          </a:p>
        </p:txBody>
      </p:sp>
      <p:sp>
        <p:nvSpPr>
          <p:cNvPr id="40" name="Shape 36"/>
          <p:cNvSpPr/>
          <p:nvPr/>
        </p:nvSpPr>
        <p:spPr>
          <a:xfrm>
            <a:off x="6172200" y="4070589"/>
            <a:ext cx="267109" cy="98572"/>
          </a:xfrm>
          <a:prstGeom prst="roundRect">
            <a:avLst/>
          </a:prstGeom>
          <a:solidFill>
            <a:srgbClr val="438DC0"/>
          </a:solidFill>
          <a:ln w="12700">
            <a:solidFill>
              <a:srgbClr val="438DC0"/>
            </a:solidFill>
            <a:prstDash val="solid"/>
          </a:ln>
        </p:spPr>
        <p:txBody>
          <a:bodyPr/>
          <a:lstStyle/>
          <a:p>
            <a:endParaRPr lang="pl-PL"/>
          </a:p>
        </p:txBody>
      </p:sp>
      <p:sp>
        <p:nvSpPr>
          <p:cNvPr id="41" name="Text 37"/>
          <p:cNvSpPr/>
          <p:nvPr/>
        </p:nvSpPr>
        <p:spPr>
          <a:xfrm>
            <a:off x="8266176" y="4003700"/>
            <a:ext cx="566928" cy="193624"/>
          </a:xfrm>
          <a:prstGeom prst="rect">
            <a:avLst/>
          </a:prstGeom>
          <a:noFill/>
          <a:ln/>
        </p:spPr>
        <p:txBody>
          <a:bodyPr wrap="square" lIns="0" tIns="0" rIns="0" bIns="0" rtlCol="0" anchor="ctr"/>
          <a:lstStyle/>
          <a:p>
            <a:pPr marL="0" indent="0" algn="r">
              <a:buNone/>
            </a:pPr>
            <a:r>
              <a:rPr lang="en-US" sz="1080" b="1" dirty="0">
                <a:solidFill>
                  <a:srgbClr val="438DC0"/>
                </a:solidFill>
                <a:latin typeface="Arial" pitchFamily="34" charset="0"/>
                <a:ea typeface="Arial" pitchFamily="34" charset="-122"/>
                <a:cs typeface="Arial" pitchFamily="34" charset="-120"/>
              </a:rPr>
              <a:t>4,8%</a:t>
            </a:r>
            <a:endParaRPr lang="en-US" sz="1080" dirty="0"/>
          </a:p>
        </p:txBody>
      </p:sp>
      <p:sp>
        <p:nvSpPr>
          <p:cNvPr id="42" name="Text 38"/>
          <p:cNvSpPr/>
          <p:nvPr/>
        </p:nvSpPr>
        <p:spPr>
          <a:xfrm>
            <a:off x="5010912" y="4369826"/>
            <a:ext cx="1124712" cy="193624"/>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Szotkówka</a:t>
            </a:r>
            <a:endParaRPr lang="en-US" sz="1050" dirty="0"/>
          </a:p>
        </p:txBody>
      </p:sp>
      <p:sp>
        <p:nvSpPr>
          <p:cNvPr id="43" name="Shape 39"/>
          <p:cNvSpPr/>
          <p:nvPr/>
        </p:nvSpPr>
        <p:spPr>
          <a:xfrm>
            <a:off x="6172200" y="4422633"/>
            <a:ext cx="1947672" cy="98572"/>
          </a:xfrm>
          <a:prstGeom prst="roundRect">
            <a:avLst/>
          </a:prstGeom>
          <a:solidFill>
            <a:srgbClr val="EEF3F6"/>
          </a:solidFill>
          <a:ln w="12700">
            <a:solidFill>
              <a:srgbClr val="EEF3F6"/>
            </a:solidFill>
            <a:prstDash val="solid"/>
          </a:ln>
        </p:spPr>
        <p:txBody>
          <a:bodyPr/>
          <a:lstStyle/>
          <a:p>
            <a:endParaRPr lang="pl-PL"/>
          </a:p>
        </p:txBody>
      </p:sp>
      <p:sp>
        <p:nvSpPr>
          <p:cNvPr id="44" name="Shape 40"/>
          <p:cNvSpPr/>
          <p:nvPr/>
        </p:nvSpPr>
        <p:spPr>
          <a:xfrm>
            <a:off x="6172200" y="4422633"/>
            <a:ext cx="1101826" cy="98572"/>
          </a:xfrm>
          <a:prstGeom prst="roundRect">
            <a:avLst/>
          </a:prstGeom>
          <a:solidFill>
            <a:srgbClr val="2E6FA3"/>
          </a:solidFill>
          <a:ln w="12700">
            <a:solidFill>
              <a:srgbClr val="2E6FA3"/>
            </a:solidFill>
            <a:prstDash val="solid"/>
          </a:ln>
        </p:spPr>
        <p:txBody>
          <a:bodyPr/>
          <a:lstStyle/>
          <a:p>
            <a:endParaRPr lang="pl-PL"/>
          </a:p>
        </p:txBody>
      </p:sp>
      <p:sp>
        <p:nvSpPr>
          <p:cNvPr id="45" name="Text 41"/>
          <p:cNvSpPr/>
          <p:nvPr/>
        </p:nvSpPr>
        <p:spPr>
          <a:xfrm>
            <a:off x="8266176" y="4355744"/>
            <a:ext cx="566928" cy="193624"/>
          </a:xfrm>
          <a:prstGeom prst="rect">
            <a:avLst/>
          </a:prstGeom>
          <a:noFill/>
          <a:ln/>
        </p:spPr>
        <p:txBody>
          <a:bodyPr wrap="square" lIns="0" tIns="0" rIns="0" bIns="0" rtlCol="0" anchor="ctr"/>
          <a:lstStyle/>
          <a:p>
            <a:pPr marL="0" indent="0" algn="r">
              <a:buNone/>
            </a:pPr>
            <a:r>
              <a:rPr lang="en-US" sz="1080" b="1" dirty="0">
                <a:solidFill>
                  <a:srgbClr val="2E6FA3"/>
                </a:solidFill>
                <a:latin typeface="Arial" pitchFamily="34" charset="0"/>
                <a:ea typeface="Arial" pitchFamily="34" charset="-122"/>
                <a:cs typeface="Arial" pitchFamily="34" charset="-120"/>
              </a:rPr>
              <a:t>19,8%</a:t>
            </a:r>
            <a:endParaRPr lang="en-US" sz="1080" dirty="0"/>
          </a:p>
        </p:txBody>
      </p:sp>
      <p:sp>
        <p:nvSpPr>
          <p:cNvPr id="46" name="Shape 42"/>
          <p:cNvSpPr/>
          <p:nvPr/>
        </p:nvSpPr>
        <p:spPr>
          <a:xfrm>
            <a:off x="9125712" y="2788920"/>
            <a:ext cx="2267712" cy="1993392"/>
          </a:xfrm>
          <a:prstGeom prst="roundRect">
            <a:avLst>
              <a:gd name="adj" fmla="val 3670"/>
            </a:avLst>
          </a:prstGeom>
          <a:solidFill>
            <a:srgbClr val="E7F4EF"/>
          </a:solidFill>
          <a:ln w="8890">
            <a:solidFill>
              <a:srgbClr val="E7F4EF"/>
            </a:solidFill>
            <a:prstDash val="solid"/>
          </a:ln>
          <a:effectLst>
            <a:outerShdw algn="bl" rotWithShape="0">
              <a:srgbClr val="173B63">
                <a:alpha val="0"/>
              </a:srgbClr>
            </a:outerShdw>
          </a:effectLst>
        </p:spPr>
        <p:txBody>
          <a:bodyPr/>
          <a:lstStyle/>
          <a:p>
            <a:endParaRPr lang="pl-PL"/>
          </a:p>
        </p:txBody>
      </p:sp>
      <p:sp>
        <p:nvSpPr>
          <p:cNvPr id="47" name="Shape 43"/>
          <p:cNvSpPr/>
          <p:nvPr/>
        </p:nvSpPr>
        <p:spPr>
          <a:xfrm>
            <a:off x="9125712" y="2788920"/>
            <a:ext cx="82296" cy="1993392"/>
          </a:xfrm>
          <a:prstGeom prst="rect">
            <a:avLst/>
          </a:prstGeom>
          <a:solidFill>
            <a:srgbClr val="2BA6A2"/>
          </a:solidFill>
          <a:ln w="12700">
            <a:solidFill>
              <a:srgbClr val="2BA6A2"/>
            </a:solidFill>
            <a:prstDash val="solid"/>
          </a:ln>
        </p:spPr>
        <p:txBody>
          <a:bodyPr/>
          <a:lstStyle/>
          <a:p>
            <a:endParaRPr lang="pl-PL"/>
          </a:p>
        </p:txBody>
      </p:sp>
      <p:sp>
        <p:nvSpPr>
          <p:cNvPr id="48" name="Text 44"/>
          <p:cNvSpPr/>
          <p:nvPr/>
        </p:nvSpPr>
        <p:spPr>
          <a:xfrm>
            <a:off x="9326880" y="2907792"/>
            <a:ext cx="1920240" cy="228600"/>
          </a:xfrm>
          <a:prstGeom prst="rect">
            <a:avLst/>
          </a:prstGeom>
          <a:noFill/>
          <a:ln/>
        </p:spPr>
        <p:txBody>
          <a:bodyPr wrap="square" lIns="0" tIns="0" rIns="0" bIns="0" rtlCol="0" anchor="ctr"/>
          <a:lstStyle/>
          <a:p>
            <a:pPr marL="0" indent="0">
              <a:buNone/>
            </a:pPr>
            <a:r>
              <a:rPr lang="en-US" sz="1250" b="1" dirty="0">
                <a:solidFill>
                  <a:srgbClr val="2BA6A2"/>
                </a:solidFill>
                <a:latin typeface="Arial" pitchFamily="34" charset="0"/>
                <a:ea typeface="Arial" pitchFamily="34" charset="-122"/>
                <a:cs typeface="Arial" pitchFamily="34" charset="-120"/>
              </a:rPr>
              <a:t>CO OZNACZA W2</a:t>
            </a:r>
            <a:endParaRPr lang="en-US" sz="1250" dirty="0"/>
          </a:p>
        </p:txBody>
      </p:sp>
      <p:sp>
        <p:nvSpPr>
          <p:cNvPr id="49" name="Text 45"/>
          <p:cNvSpPr/>
          <p:nvPr/>
        </p:nvSpPr>
        <p:spPr>
          <a:xfrm>
            <a:off x="9326880" y="3191256"/>
            <a:ext cx="1920240" cy="1481328"/>
          </a:xfrm>
          <a:prstGeom prst="rect">
            <a:avLst/>
          </a:prstGeom>
          <a:noFill/>
          <a:ln/>
        </p:spPr>
        <p:txBody>
          <a:bodyPr wrap="square" lIns="0" tIns="0" rIns="0" bIns="0" rtlCol="0" anchor="ctr"/>
          <a:lstStyle/>
          <a:p>
            <a:pPr marL="0" indent="0">
              <a:buNone/>
            </a:pPr>
            <a:r>
              <a:rPr lang="en-US" sz="1220" dirty="0">
                <a:solidFill>
                  <a:srgbClr val="243442"/>
                </a:solidFill>
                <a:latin typeface="Arial" pitchFamily="34" charset="0"/>
                <a:ea typeface="Arial" pitchFamily="34" charset="-122"/>
                <a:cs typeface="Arial" pitchFamily="34" charset="-120"/>
              </a:rPr>
              <a:t>Dodatkowa retencja obszarowa 0,030 mln m³/km²: lasy, gleba, mokradła, mała retencja i spowolnienie odpływu.</a:t>
            </a:r>
            <a:endParaRPr lang="en-US" sz="1220" dirty="0"/>
          </a:p>
        </p:txBody>
      </p:sp>
      <p:sp>
        <p:nvSpPr>
          <p:cNvPr id="50" name="Shape 46"/>
          <p:cNvSpPr/>
          <p:nvPr/>
        </p:nvSpPr>
        <p:spPr>
          <a:xfrm>
            <a:off x="4846320" y="5093208"/>
            <a:ext cx="6547104" cy="1115568"/>
          </a:xfrm>
          <a:prstGeom prst="roundRect">
            <a:avLst>
              <a:gd name="adj" fmla="val 7843"/>
            </a:avLst>
          </a:prstGeom>
          <a:solidFill>
            <a:srgbClr val="FFF1DD"/>
          </a:solidFill>
          <a:ln w="8890">
            <a:solidFill>
              <a:srgbClr val="FFF1DD"/>
            </a:solidFill>
            <a:prstDash val="solid"/>
          </a:ln>
          <a:effectLst>
            <a:outerShdw algn="bl" rotWithShape="0">
              <a:srgbClr val="173B63">
                <a:alpha val="0"/>
              </a:srgbClr>
            </a:outerShdw>
          </a:effectLst>
        </p:spPr>
        <p:txBody>
          <a:bodyPr/>
          <a:lstStyle/>
          <a:p>
            <a:endParaRPr lang="pl-PL"/>
          </a:p>
        </p:txBody>
      </p:sp>
      <p:sp>
        <p:nvSpPr>
          <p:cNvPr id="51" name="Shape 47"/>
          <p:cNvSpPr/>
          <p:nvPr/>
        </p:nvSpPr>
        <p:spPr>
          <a:xfrm>
            <a:off x="4846320" y="5093208"/>
            <a:ext cx="82296" cy="1115568"/>
          </a:xfrm>
          <a:prstGeom prst="rect">
            <a:avLst/>
          </a:prstGeom>
          <a:solidFill>
            <a:srgbClr val="E89531"/>
          </a:solidFill>
          <a:ln w="12700">
            <a:solidFill>
              <a:srgbClr val="E89531"/>
            </a:solidFill>
            <a:prstDash val="solid"/>
          </a:ln>
        </p:spPr>
        <p:txBody>
          <a:bodyPr/>
          <a:lstStyle/>
          <a:p>
            <a:endParaRPr lang="pl-PL"/>
          </a:p>
        </p:txBody>
      </p:sp>
      <p:sp>
        <p:nvSpPr>
          <p:cNvPr id="52" name="Text 48"/>
          <p:cNvSpPr/>
          <p:nvPr/>
        </p:nvSpPr>
        <p:spPr>
          <a:xfrm>
            <a:off x="5047488" y="5239512"/>
            <a:ext cx="6199632" cy="210312"/>
          </a:xfrm>
          <a:prstGeom prst="rect">
            <a:avLst/>
          </a:prstGeom>
          <a:noFill/>
          <a:ln/>
        </p:spPr>
        <p:txBody>
          <a:bodyPr wrap="square" lIns="0" tIns="0" rIns="0" bIns="0" rtlCol="0" anchor="t">
            <a:noAutofit/>
          </a:bodyPr>
          <a:lstStyle/>
          <a:p>
            <a:pPr marL="0" indent="0">
              <a:buNone/>
            </a:pPr>
            <a:r>
              <a:rPr lang="en-US" sz="1160" b="1" dirty="0">
                <a:solidFill>
                  <a:srgbClr val="E89531"/>
                </a:solidFill>
                <a:latin typeface="Arial" pitchFamily="34" charset="0"/>
                <a:ea typeface="Arial" pitchFamily="34" charset="-122"/>
                <a:cs typeface="Arial" pitchFamily="34" charset="-120"/>
              </a:rPr>
              <a:t>GŁÓWNY WNIOSEK</a:t>
            </a:r>
            <a:endParaRPr lang="en-US" sz="1250" dirty="0"/>
          </a:p>
        </p:txBody>
      </p:sp>
      <p:sp>
        <p:nvSpPr>
          <p:cNvPr id="53" name="Text 49"/>
          <p:cNvSpPr/>
          <p:nvPr/>
        </p:nvSpPr>
        <p:spPr>
          <a:xfrm>
            <a:off x="5047488" y="5532120"/>
            <a:ext cx="6199632" cy="557784"/>
          </a:xfrm>
          <a:prstGeom prst="rect">
            <a:avLst/>
          </a:prstGeom>
          <a:noFill/>
          <a:ln/>
        </p:spPr>
        <p:txBody>
          <a:bodyPr wrap="square" lIns="0" tIns="0" rIns="0" bIns="0" rtlCol="0" anchor="t">
            <a:noAutofit/>
          </a:bodyPr>
          <a:lstStyle/>
          <a:p>
            <a:pPr marL="0" indent="0">
              <a:lnSpc>
                <a:spcPct val="106000"/>
              </a:lnSpc>
              <a:spcBef>
                <a:spcPts val="0"/>
              </a:spcBef>
              <a:spcAft>
                <a:spcPts val="0"/>
              </a:spcAft>
              <a:buNone/>
            </a:pPr>
            <a:r>
              <a:rPr lang="en-US" sz="1320" dirty="0">
                <a:solidFill>
                  <a:srgbClr val="243442"/>
                </a:solidFill>
                <a:latin typeface="Arial" pitchFamily="34" charset="0"/>
                <a:ea typeface="Arial" pitchFamily="34" charset="-122"/>
                <a:cs typeface="Arial" pitchFamily="34" charset="-120"/>
              </a:rPr>
              <a:t>Potencjał retencji obszarowej jest istotny, ale oczekiwany efekt wymaga programu realizowanego po obu stronach granicy. Działania wyłącznie po stronie polskiej nie odtworzą wyniku modelowego.</a:t>
            </a:r>
            <a:endParaRPr lang="en-US" sz="1420" dirty="0"/>
          </a:p>
        </p:txBody>
      </p:sp>
      <p:pic>
        <p:nvPicPr>
          <p:cNvPr id="5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6272784"/>
            <a:ext cx="12191695" cy="585216"/>
          </a:xfrm>
          <a:prstGeom prst="rect">
            <a:avLst/>
          </a:prstGeom>
        </p:spPr>
      </p:pic>
      <p:sp>
        <p:nvSpPr>
          <p:cNvPr id="55" name="Text 50"/>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Olza; warianty retencji obszarowej W1 i W2 dla wezbrania IX/X 2024.</a:t>
            </a:r>
            <a:endParaRPr lang="en-US" sz="850" dirty="0"/>
          </a:p>
        </p:txBody>
      </p:sp>
      <p:sp>
        <p:nvSpPr>
          <p:cNvPr id="56"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12</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GLIWICE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Olza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Wynik konsultacji i rekomendowana decyzja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2BA6A2"/>
                </a:solidFill>
                <a:latin typeface="Arial" pitchFamily="34" charset="0"/>
                <a:ea typeface="Arial" pitchFamily="34" charset="-122"/>
                <a:cs typeface="Arial" pitchFamily="34" charset="-120"/>
              </a:rPr>
              <a:t>RZGW GLIWICE</a:t>
            </a:r>
            <a:endParaRPr lang="en-US" sz="950" dirty="0"/>
          </a:p>
        </p:txBody>
      </p:sp>
      <p:sp>
        <p:nvSpPr>
          <p:cNvPr id="11" name="Shape 8"/>
          <p:cNvSpPr/>
          <p:nvPr/>
        </p:nvSpPr>
        <p:spPr>
          <a:xfrm>
            <a:off x="530352"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2" name="Shape 9"/>
          <p:cNvSpPr/>
          <p:nvPr/>
        </p:nvSpPr>
        <p:spPr>
          <a:xfrm>
            <a:off x="731520" y="1755648"/>
            <a:ext cx="438912" cy="438912"/>
          </a:xfrm>
          <a:prstGeom prst="ellipse">
            <a:avLst/>
          </a:prstGeom>
          <a:solidFill>
            <a:srgbClr val="2BA6A2"/>
          </a:solidFill>
          <a:ln w="12700">
            <a:solidFill>
              <a:srgbClr val="2BA6A2"/>
            </a:solidFill>
            <a:prstDash val="solid"/>
          </a:ln>
        </p:spPr>
        <p:txBody>
          <a:bodyPr/>
          <a:lstStyle/>
          <a:p>
            <a:endParaRPr lang="pl-PL"/>
          </a:p>
        </p:txBody>
      </p:sp>
      <p:sp>
        <p:nvSpPr>
          <p:cNvPr id="13" name="Text 10"/>
          <p:cNvSpPr/>
          <p:nvPr/>
        </p:nvSpPr>
        <p:spPr>
          <a:xfrm>
            <a:off x="731520"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14" name="Text 11"/>
          <p:cNvSpPr/>
          <p:nvPr/>
        </p:nvSpPr>
        <p:spPr>
          <a:xfrm>
            <a:off x="1280160"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Najważniejsze głosy</a:t>
            </a:r>
            <a:endParaRPr lang="en-US" sz="1600" dirty="0"/>
          </a:p>
        </p:txBody>
      </p:sp>
      <p:sp>
        <p:nvSpPr>
          <p:cNvPr id="15" name="Shape 12"/>
          <p:cNvSpPr/>
          <p:nvPr/>
        </p:nvSpPr>
        <p:spPr>
          <a:xfrm>
            <a:off x="731520" y="2322576"/>
            <a:ext cx="3154680" cy="0"/>
          </a:xfrm>
          <a:prstGeom prst="line">
            <a:avLst/>
          </a:prstGeom>
          <a:noFill/>
          <a:ln w="17780">
            <a:solidFill>
              <a:srgbClr val="2BA6A2">
                <a:alpha val="90000"/>
              </a:srgbClr>
            </a:solidFill>
            <a:prstDash val="solid"/>
          </a:ln>
        </p:spPr>
        <p:txBody>
          <a:bodyPr/>
          <a:lstStyle/>
          <a:p>
            <a:endParaRPr lang="pl-PL"/>
          </a:p>
        </p:txBody>
      </p:sp>
      <p:sp>
        <p:nvSpPr>
          <p:cNvPr id="16" name="Text 13"/>
          <p:cNvSpPr/>
          <p:nvPr/>
        </p:nvSpPr>
        <p:spPr>
          <a:xfrm>
            <a:off x="768096"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Uwagi dotyczące Puńcówki, Bobrówki, Pielgrzymówki i Lesznianki oraz utrzymania cieków.</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Postulaty szerszego wykorzystania rozwiązań opartych na naturze i retencji lokalnej.</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Pytania o aktualność map zagrożenia i ryzyka powodziowego.</a:t>
            </a:r>
            <a:endParaRPr lang="en-US" sz="1430" dirty="0"/>
          </a:p>
        </p:txBody>
      </p:sp>
      <p:sp>
        <p:nvSpPr>
          <p:cNvPr id="17" name="Shape 14"/>
          <p:cNvSpPr/>
          <p:nvPr/>
        </p:nvSpPr>
        <p:spPr>
          <a:xfrm>
            <a:off x="4315968"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8" name="Shape 15"/>
          <p:cNvSpPr/>
          <p:nvPr/>
        </p:nvSpPr>
        <p:spPr>
          <a:xfrm>
            <a:off x="4517136" y="1755648"/>
            <a:ext cx="438912" cy="438912"/>
          </a:xfrm>
          <a:prstGeom prst="ellipse">
            <a:avLst/>
          </a:prstGeom>
          <a:solidFill>
            <a:srgbClr val="2BA6A2"/>
          </a:solidFill>
          <a:ln w="12700">
            <a:solidFill>
              <a:srgbClr val="2BA6A2"/>
            </a:solidFill>
            <a:prstDash val="solid"/>
          </a:ln>
        </p:spPr>
        <p:txBody>
          <a:bodyPr/>
          <a:lstStyle/>
          <a:p>
            <a:endParaRPr lang="pl-PL"/>
          </a:p>
        </p:txBody>
      </p:sp>
      <p:sp>
        <p:nvSpPr>
          <p:cNvPr id="19" name="Text 16"/>
          <p:cNvSpPr/>
          <p:nvPr/>
        </p:nvSpPr>
        <p:spPr>
          <a:xfrm>
            <a:off x="4517136"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0" name="Text 17"/>
          <p:cNvSpPr/>
          <p:nvPr/>
        </p:nvSpPr>
        <p:spPr>
          <a:xfrm>
            <a:off x="5065776"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Co zmieniono</a:t>
            </a:r>
            <a:endParaRPr lang="en-US" sz="1600" dirty="0"/>
          </a:p>
        </p:txBody>
      </p:sp>
      <p:sp>
        <p:nvSpPr>
          <p:cNvPr id="21" name="Shape 18"/>
          <p:cNvSpPr/>
          <p:nvPr/>
        </p:nvSpPr>
        <p:spPr>
          <a:xfrm>
            <a:off x="4517136" y="2322576"/>
            <a:ext cx="3154680" cy="0"/>
          </a:xfrm>
          <a:prstGeom prst="line">
            <a:avLst/>
          </a:prstGeom>
          <a:noFill/>
          <a:ln w="17780">
            <a:solidFill>
              <a:srgbClr val="2BA6A2">
                <a:alpha val="90000"/>
              </a:srgbClr>
            </a:solidFill>
            <a:prstDash val="solid"/>
          </a:ln>
        </p:spPr>
        <p:txBody>
          <a:bodyPr/>
          <a:lstStyle/>
          <a:p>
            <a:endParaRPr lang="pl-PL"/>
          </a:p>
        </p:txBody>
      </p:sp>
      <p:sp>
        <p:nvSpPr>
          <p:cNvPr id="22" name="Text 19"/>
          <p:cNvSpPr/>
          <p:nvPr/>
        </p:nvSpPr>
        <p:spPr>
          <a:xfrm>
            <a:off x="4553712"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Doprecyzowano katalog działań lokalnych, utrzymaniowych i nietechnicznych.</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Uporządkowano odniesienia do MZP/MRP i odpowiedzialności podmiotów.</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Nie zgłoszono wariantu o parametrach pozwalających na dodatkowe modelowanie II etapu.</a:t>
            </a:r>
            <a:endParaRPr lang="en-US" sz="1430" dirty="0"/>
          </a:p>
        </p:txBody>
      </p:sp>
      <p:sp>
        <p:nvSpPr>
          <p:cNvPr id="23" name="Shape 20"/>
          <p:cNvSpPr/>
          <p:nvPr/>
        </p:nvSpPr>
        <p:spPr>
          <a:xfrm>
            <a:off x="8101584"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4" name="Shape 21"/>
          <p:cNvSpPr/>
          <p:nvPr/>
        </p:nvSpPr>
        <p:spPr>
          <a:xfrm>
            <a:off x="8302752" y="1755648"/>
            <a:ext cx="438912" cy="438912"/>
          </a:xfrm>
          <a:prstGeom prst="ellipse">
            <a:avLst/>
          </a:prstGeom>
          <a:solidFill>
            <a:srgbClr val="E89531"/>
          </a:solidFill>
          <a:ln w="12700">
            <a:solidFill>
              <a:srgbClr val="E89531"/>
            </a:solidFill>
            <a:prstDash val="solid"/>
          </a:ln>
        </p:spPr>
        <p:txBody>
          <a:bodyPr/>
          <a:lstStyle/>
          <a:p>
            <a:endParaRPr lang="pl-PL"/>
          </a:p>
        </p:txBody>
      </p:sp>
      <p:sp>
        <p:nvSpPr>
          <p:cNvPr id="25" name="Text 22"/>
          <p:cNvSpPr/>
          <p:nvPr/>
        </p:nvSpPr>
        <p:spPr>
          <a:xfrm>
            <a:off x="8302752"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26" name="Text 23"/>
          <p:cNvSpPr/>
          <p:nvPr/>
        </p:nvSpPr>
        <p:spPr>
          <a:xfrm>
            <a:off x="8851392"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Wniosek wdrożeniowy</a:t>
            </a:r>
            <a:endParaRPr lang="en-US" sz="1600" dirty="0"/>
          </a:p>
        </p:txBody>
      </p:sp>
      <p:sp>
        <p:nvSpPr>
          <p:cNvPr id="27" name="Shape 24"/>
          <p:cNvSpPr/>
          <p:nvPr/>
        </p:nvSpPr>
        <p:spPr>
          <a:xfrm>
            <a:off x="8302752" y="2322576"/>
            <a:ext cx="3154680" cy="0"/>
          </a:xfrm>
          <a:prstGeom prst="line">
            <a:avLst/>
          </a:prstGeom>
          <a:noFill/>
          <a:ln w="17780">
            <a:solidFill>
              <a:srgbClr val="E89531">
                <a:alpha val="90000"/>
              </a:srgbClr>
            </a:solidFill>
            <a:prstDash val="solid"/>
          </a:ln>
        </p:spPr>
        <p:txBody>
          <a:bodyPr/>
          <a:lstStyle/>
          <a:p>
            <a:endParaRPr lang="pl-PL"/>
          </a:p>
        </p:txBody>
      </p:sp>
      <p:sp>
        <p:nvSpPr>
          <p:cNvPr id="28" name="Text 25"/>
          <p:cNvSpPr/>
          <p:nvPr/>
        </p:nvSpPr>
        <p:spPr>
          <a:xfrm>
            <a:off x="8339328"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Przygotować polsko-czeski program retencji zlewniowej z mierzalnymi celami i monitoringiem.</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Prowadzić odbudowę wałów i zabudowy regulacyjnej oraz utrzymanie cieków w terenach zabudowanych.</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Wzmocnić planowanie przestrzenne i ograniczyć wzrost ekspozycji.</a:t>
            </a:r>
            <a:endParaRPr lang="en-US" sz="1430" dirty="0"/>
          </a:p>
        </p:txBody>
      </p:sp>
      <p:sp>
        <p:nvSpPr>
          <p:cNvPr id="29" name="Shape 26"/>
          <p:cNvSpPr/>
          <p:nvPr/>
        </p:nvSpPr>
        <p:spPr>
          <a:xfrm>
            <a:off x="530352" y="5870448"/>
            <a:ext cx="11128248" cy="475488"/>
          </a:xfrm>
          <a:prstGeom prst="roundRect">
            <a:avLst>
              <a:gd name="adj" fmla="val 15385"/>
            </a:avLst>
          </a:prstGeom>
          <a:solidFill>
            <a:srgbClr val="E7F4EF"/>
          </a:solidFill>
          <a:ln w="8890">
            <a:solidFill>
              <a:srgbClr val="E7F4EF"/>
            </a:solidFill>
            <a:prstDash val="solid"/>
          </a:ln>
        </p:spPr>
        <p:txBody>
          <a:bodyPr/>
          <a:lstStyle/>
          <a:p>
            <a:endParaRPr lang="pl-PL"/>
          </a:p>
        </p:txBody>
      </p:sp>
      <p:sp>
        <p:nvSpPr>
          <p:cNvPr id="30" name="Shape 27"/>
          <p:cNvSpPr/>
          <p:nvPr/>
        </p:nvSpPr>
        <p:spPr>
          <a:xfrm>
            <a:off x="530352" y="5870448"/>
            <a:ext cx="82296" cy="475488"/>
          </a:xfrm>
          <a:prstGeom prst="rect">
            <a:avLst/>
          </a:prstGeom>
          <a:solidFill>
            <a:srgbClr val="2BA6A2"/>
          </a:solidFill>
          <a:ln w="12700">
            <a:solidFill>
              <a:srgbClr val="2BA6A2"/>
            </a:solidFill>
            <a:prstDash val="solid"/>
          </a:ln>
        </p:spPr>
        <p:txBody>
          <a:bodyPr/>
          <a:lstStyle/>
          <a:p>
            <a:endParaRPr lang="pl-PL"/>
          </a:p>
        </p:txBody>
      </p:sp>
      <p:sp>
        <p:nvSpPr>
          <p:cNvPr id="31" name="Text 28"/>
          <p:cNvSpPr/>
          <p:nvPr/>
        </p:nvSpPr>
        <p:spPr>
          <a:xfrm>
            <a:off x="704088" y="5868982"/>
            <a:ext cx="10780776" cy="228600"/>
          </a:xfrm>
          <a:prstGeom prst="rect">
            <a:avLst/>
          </a:prstGeom>
          <a:noFill/>
          <a:ln/>
        </p:spPr>
        <p:txBody>
          <a:bodyPr wrap="square" lIns="0" tIns="0" rIns="0" bIns="0" rtlCol="0" anchor="ctr"/>
          <a:lstStyle/>
          <a:p>
            <a:pPr marL="0" indent="0">
              <a:buNone/>
            </a:pPr>
            <a:r>
              <a:rPr lang="en-US" sz="1050" b="1" dirty="0">
                <a:solidFill>
                  <a:srgbClr val="2BA6A2"/>
                </a:solidFill>
                <a:latin typeface="Arial" pitchFamily="34" charset="0"/>
                <a:ea typeface="Arial" pitchFamily="34" charset="-122"/>
                <a:cs typeface="Arial" pitchFamily="34" charset="-120"/>
              </a:rPr>
              <a:t>STATUS PO KONSULTACJACH</a:t>
            </a:r>
            <a:endParaRPr lang="en-US" sz="1050" dirty="0"/>
          </a:p>
        </p:txBody>
      </p:sp>
      <p:sp>
        <p:nvSpPr>
          <p:cNvPr id="32" name="Text 29"/>
          <p:cNvSpPr/>
          <p:nvPr/>
        </p:nvSpPr>
        <p:spPr>
          <a:xfrm>
            <a:off x="681228" y="6065578"/>
            <a:ext cx="10780776" cy="237744"/>
          </a:xfrm>
          <a:prstGeom prst="rect">
            <a:avLst/>
          </a:prstGeom>
          <a:noFill/>
          <a:ln/>
        </p:spPr>
        <p:txBody>
          <a:bodyPr wrap="square" lIns="0" tIns="0" rIns="0" bIns="0" rtlCol="0" anchor="ctr">
            <a:noAutofit/>
          </a:bodyPr>
          <a:lstStyle/>
          <a:p>
            <a:pPr marL="0" indent="0">
              <a:buNone/>
            </a:pPr>
            <a:r>
              <a:rPr lang="en-US" sz="1150" dirty="0">
                <a:solidFill>
                  <a:srgbClr val="243442"/>
                </a:solidFill>
                <a:latin typeface="Arial" pitchFamily="34" charset="0"/>
                <a:ea typeface="Arial" pitchFamily="34" charset="-122"/>
                <a:cs typeface="Arial" pitchFamily="34" charset="-120"/>
              </a:rPr>
              <a:t>Wpływ konsultacji: PORZĄDKUJĄCY — doprecyzowano zakres działań, bez nowego wariantu modelowego.</a:t>
            </a:r>
            <a:endParaRPr lang="en-US" sz="1250" dirty="0"/>
          </a:p>
        </p:txBody>
      </p:sp>
      <p:pic>
        <p:nvPicPr>
          <p:cNvPr id="3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34" name="Text 30"/>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Olza i tabela uwag oraz odpowiedzi.</a:t>
            </a:r>
            <a:endParaRPr lang="en-US" sz="850" dirty="0"/>
          </a:p>
        </p:txBody>
      </p:sp>
      <p:sp>
        <p:nvSpPr>
          <p:cNvPr id="35"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13</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name="Olza — koszty, przygotowanie, harmonogram">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DROŻENIE PRRP | RZGW GLIWICE"/>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WDROŻENIE PRRP | RZGW GLIWICE</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Olza | koszty i przygotowanie"/>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Olza | koszty i przygotowanie</a:t>
            </a:r>
          </a:p>
        </p:txBody>
      </p:sp>
      <p:sp>
        <p:nvSpPr>
          <p:cNvPr id="7" name="7 pozycji PPI  •  Koszty całkowite według stanu na 31.12.2025 r.  •  Przygotowan"/>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7 pozycji PPI  •  Koszty całkowite według stanu na 31.12.2025 r.  •  Przygotowanie według zapisów PPI</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14</a:t>
            </a:r>
          </a:p>
        </p:txBody>
      </p:sp>
      <p:sp>
        <p:nvSpPr>
          <p:cNvPr id="11" name="Panel"/>
          <p:cNvSpPr/>
          <p:nvPr/>
        </p:nvSpPr>
        <p:spPr>
          <a:xfrm>
            <a:off x="594360" y="1764792"/>
            <a:ext cx="4288536" cy="1005840"/>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84,696"/>
          <p:cNvSpPr txBox="1"/>
          <p:nvPr/>
        </p:nvSpPr>
        <p:spPr>
          <a:xfrm>
            <a:off x="804672" y="1883664"/>
            <a:ext cx="2935224" cy="521207"/>
          </a:xfrm>
          <a:prstGeom prst="rect">
            <a:avLst/>
          </a:prstGeom>
          <a:noFill/>
        </p:spPr>
        <p:txBody>
          <a:bodyPr wrap="square" lIns="0" tIns="0" rIns="0" bIns="0" anchor="t">
            <a:noAutofit/>
          </a:bodyPr>
          <a:lstStyle/>
          <a:p>
            <a:pPr algn="l">
              <a:lnSpc>
                <a:spcPct val="108000"/>
              </a:lnSpc>
              <a:spcBef>
                <a:spcPts val="0"/>
              </a:spcBef>
              <a:spcAft>
                <a:spcPts val="0"/>
              </a:spcAft>
            </a:pPr>
            <a:r>
              <a:rPr lang="pl-PL" sz="3350" b="1">
                <a:solidFill>
                  <a:srgbClr val="FFFFFF"/>
                </a:solidFill>
                <a:latin typeface="Arial"/>
              </a:rPr>
              <a:t>84,696</a:t>
            </a:r>
          </a:p>
        </p:txBody>
      </p:sp>
      <p:sp>
        <p:nvSpPr>
          <p:cNvPr id="13" name="mln zł"/>
          <p:cNvSpPr txBox="1"/>
          <p:nvPr/>
        </p:nvSpPr>
        <p:spPr>
          <a:xfrm>
            <a:off x="3685032" y="2103120"/>
            <a:ext cx="932688" cy="237744"/>
          </a:xfrm>
          <a:prstGeom prst="rect">
            <a:avLst/>
          </a:prstGeom>
          <a:noFill/>
        </p:spPr>
        <p:txBody>
          <a:bodyPr wrap="square" lIns="0" tIns="0" rIns="0" bIns="0" anchor="t">
            <a:noAutofit/>
          </a:bodyPr>
          <a:lstStyle/>
          <a:p>
            <a:pPr algn="r">
              <a:lnSpc>
                <a:spcPct val="108000"/>
              </a:lnSpc>
              <a:spcBef>
                <a:spcPts val="0"/>
              </a:spcBef>
              <a:spcAft>
                <a:spcPts val="0"/>
              </a:spcAft>
            </a:pPr>
            <a:r>
              <a:rPr lang="pl-PL" sz="1540" b="1">
                <a:solidFill>
                  <a:srgbClr val="BFE0E8"/>
                </a:solidFill>
                <a:latin typeface="Arial"/>
              </a:rPr>
              <a:t>mln zł</a:t>
            </a:r>
          </a:p>
        </p:txBody>
      </p:sp>
      <p:sp>
        <p:nvSpPr>
          <p:cNvPr id="14" name="SZACUNKOWY KOSZT POZYCJI PPI"/>
          <p:cNvSpPr txBox="1"/>
          <p:nvPr/>
        </p:nvSpPr>
        <p:spPr>
          <a:xfrm>
            <a:off x="813816" y="2441448"/>
            <a:ext cx="36576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1000" b="1">
                <a:solidFill>
                  <a:srgbClr val="BFE0E8"/>
                </a:solidFill>
                <a:latin typeface="Arial"/>
              </a:rPr>
              <a:t>SZACUNKOWY KOSZT POZYCJI PPI</a:t>
            </a:r>
          </a:p>
        </p:txBody>
      </p:sp>
      <p:sp>
        <p:nvSpPr>
          <p:cNvPr id="15" name="ZADANIE / PAKIET"/>
          <p:cNvSpPr txBox="1"/>
          <p:nvPr/>
        </p:nvSpPr>
        <p:spPr>
          <a:xfrm>
            <a:off x="749808" y="2971800"/>
            <a:ext cx="2907792"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80" b="1">
                <a:solidFill>
                  <a:srgbClr val="36759B"/>
                </a:solidFill>
                <a:latin typeface="Arial"/>
              </a:rPr>
              <a:t>ZADANIE / PAKIET</a:t>
            </a:r>
          </a:p>
        </p:txBody>
      </p:sp>
      <p:sp>
        <p:nvSpPr>
          <p:cNvPr id="16" name="MLN ZŁ"/>
          <p:cNvSpPr txBox="1"/>
          <p:nvPr/>
        </p:nvSpPr>
        <p:spPr>
          <a:xfrm>
            <a:off x="3794760" y="2971800"/>
            <a:ext cx="905256" cy="228600"/>
          </a:xfrm>
          <a:prstGeom prst="rect">
            <a:avLst/>
          </a:prstGeom>
          <a:noFill/>
        </p:spPr>
        <p:txBody>
          <a:bodyPr wrap="square" lIns="0" tIns="0" rIns="0" bIns="0" anchor="t">
            <a:noAutofit/>
          </a:bodyPr>
          <a:lstStyle/>
          <a:p>
            <a:pPr algn="r">
              <a:lnSpc>
                <a:spcPct val="108000"/>
              </a:lnSpc>
              <a:spcBef>
                <a:spcPts val="0"/>
              </a:spcBef>
              <a:spcAft>
                <a:spcPts val="0"/>
              </a:spcAft>
            </a:pPr>
            <a:r>
              <a:rPr lang="pl-PL" sz="1080" b="1">
                <a:solidFill>
                  <a:srgbClr val="36759B"/>
                </a:solidFill>
                <a:latin typeface="Arial"/>
              </a:rPr>
              <a:t>MLN ZŁ</a:t>
            </a:r>
          </a:p>
        </p:txBody>
      </p:sp>
      <p:sp>
        <p:nvSpPr>
          <p:cNvPr id="17" name="Panel"/>
          <p:cNvSpPr/>
          <p:nvPr/>
        </p:nvSpPr>
        <p:spPr>
          <a:xfrm>
            <a:off x="594360" y="3204972"/>
            <a:ext cx="4288536" cy="3383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Cieszyn"/>
          <p:cNvSpPr txBox="1"/>
          <p:nvPr/>
        </p:nvSpPr>
        <p:spPr>
          <a:xfrm>
            <a:off x="758952" y="328269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Cieszyn</a:t>
            </a:r>
          </a:p>
        </p:txBody>
      </p:sp>
      <p:sp>
        <p:nvSpPr>
          <p:cNvPr id="19" name="50,000"/>
          <p:cNvSpPr txBox="1"/>
          <p:nvPr/>
        </p:nvSpPr>
        <p:spPr>
          <a:xfrm>
            <a:off x="3721608" y="328269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50,000</a:t>
            </a:r>
          </a:p>
        </p:txBody>
      </p:sp>
      <p:cxnSp>
        <p:nvCxnSpPr>
          <p:cNvPr id="20" name="Linia"/>
          <p:cNvCxnSpPr/>
          <p:nvPr/>
        </p:nvCxnSpPr>
        <p:spPr>
          <a:xfrm>
            <a:off x="749808" y="3515868"/>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1" name="Olza — Gorzyce"/>
          <p:cNvSpPr txBox="1"/>
          <p:nvPr/>
        </p:nvSpPr>
        <p:spPr>
          <a:xfrm>
            <a:off x="758952" y="3621024"/>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Olza — Gorzyce</a:t>
            </a:r>
          </a:p>
        </p:txBody>
      </p:sp>
      <p:sp>
        <p:nvSpPr>
          <p:cNvPr id="22" name="6,677"/>
          <p:cNvSpPr txBox="1"/>
          <p:nvPr/>
        </p:nvSpPr>
        <p:spPr>
          <a:xfrm>
            <a:off x="3721608" y="3621024"/>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6,677</a:t>
            </a:r>
          </a:p>
        </p:txBody>
      </p:sp>
      <p:cxnSp>
        <p:nvCxnSpPr>
          <p:cNvPr id="23" name="Linia"/>
          <p:cNvCxnSpPr/>
          <p:nvPr/>
        </p:nvCxnSpPr>
        <p:spPr>
          <a:xfrm>
            <a:off x="749808" y="3854196"/>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4" name="Panel"/>
          <p:cNvSpPr/>
          <p:nvPr/>
        </p:nvSpPr>
        <p:spPr>
          <a:xfrm>
            <a:off x="594360" y="3881628"/>
            <a:ext cx="4288536" cy="3383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uńcówka"/>
          <p:cNvSpPr txBox="1"/>
          <p:nvPr/>
        </p:nvSpPr>
        <p:spPr>
          <a:xfrm>
            <a:off x="758952" y="3959352"/>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Puńcówka</a:t>
            </a:r>
          </a:p>
        </p:txBody>
      </p:sp>
      <p:sp>
        <p:nvSpPr>
          <p:cNvPr id="26" name="8,066"/>
          <p:cNvSpPr txBox="1"/>
          <p:nvPr/>
        </p:nvSpPr>
        <p:spPr>
          <a:xfrm>
            <a:off x="3721608" y="3959352"/>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8,066</a:t>
            </a:r>
          </a:p>
        </p:txBody>
      </p:sp>
      <p:cxnSp>
        <p:nvCxnSpPr>
          <p:cNvPr id="27" name="Linia"/>
          <p:cNvCxnSpPr/>
          <p:nvPr/>
        </p:nvCxnSpPr>
        <p:spPr>
          <a:xfrm>
            <a:off x="749808" y="4192524"/>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8" name="Piotrówka — graniczna"/>
          <p:cNvSpPr txBox="1"/>
          <p:nvPr/>
        </p:nvSpPr>
        <p:spPr>
          <a:xfrm>
            <a:off x="758952" y="4297679"/>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Piotrówka — graniczna</a:t>
            </a:r>
          </a:p>
        </p:txBody>
      </p:sp>
      <p:sp>
        <p:nvSpPr>
          <p:cNvPr id="29" name="3,250"/>
          <p:cNvSpPr txBox="1"/>
          <p:nvPr/>
        </p:nvSpPr>
        <p:spPr>
          <a:xfrm>
            <a:off x="3721608" y="4297679"/>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3,250</a:t>
            </a:r>
          </a:p>
        </p:txBody>
      </p:sp>
      <p:cxnSp>
        <p:nvCxnSpPr>
          <p:cNvPr id="30" name="Linia"/>
          <p:cNvCxnSpPr/>
          <p:nvPr/>
        </p:nvCxnSpPr>
        <p:spPr>
          <a:xfrm>
            <a:off x="749808" y="4530851"/>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1" name="Panel"/>
          <p:cNvSpPr/>
          <p:nvPr/>
        </p:nvSpPr>
        <p:spPr>
          <a:xfrm>
            <a:off x="594360" y="4558284"/>
            <a:ext cx="4288536" cy="3383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Piotrówka — odbudowa"/>
          <p:cNvSpPr txBox="1"/>
          <p:nvPr/>
        </p:nvSpPr>
        <p:spPr>
          <a:xfrm>
            <a:off x="758952" y="4636008"/>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Piotrówka — odbudowa</a:t>
            </a:r>
          </a:p>
        </p:txBody>
      </p:sp>
      <p:sp>
        <p:nvSpPr>
          <p:cNvPr id="33" name="7,200"/>
          <p:cNvSpPr txBox="1"/>
          <p:nvPr/>
        </p:nvSpPr>
        <p:spPr>
          <a:xfrm>
            <a:off x="3721608" y="4636008"/>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7,200</a:t>
            </a:r>
          </a:p>
        </p:txBody>
      </p:sp>
      <p:cxnSp>
        <p:nvCxnSpPr>
          <p:cNvPr id="34" name="Linia"/>
          <p:cNvCxnSpPr/>
          <p:nvPr/>
        </p:nvCxnSpPr>
        <p:spPr>
          <a:xfrm>
            <a:off x="749808" y="4869180"/>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5" name="Bzianka"/>
          <p:cNvSpPr txBox="1"/>
          <p:nvPr/>
        </p:nvSpPr>
        <p:spPr>
          <a:xfrm>
            <a:off x="758952" y="497433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Bzianka</a:t>
            </a:r>
          </a:p>
        </p:txBody>
      </p:sp>
      <p:sp>
        <p:nvSpPr>
          <p:cNvPr id="36" name="6,904"/>
          <p:cNvSpPr txBox="1"/>
          <p:nvPr/>
        </p:nvSpPr>
        <p:spPr>
          <a:xfrm>
            <a:off x="3721608" y="497433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6,904</a:t>
            </a:r>
          </a:p>
        </p:txBody>
      </p:sp>
      <p:cxnSp>
        <p:nvCxnSpPr>
          <p:cNvPr id="37" name="Linia"/>
          <p:cNvCxnSpPr/>
          <p:nvPr/>
        </p:nvCxnSpPr>
        <p:spPr>
          <a:xfrm>
            <a:off x="749808" y="5207507"/>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8" name="Panel"/>
          <p:cNvSpPr/>
          <p:nvPr/>
        </p:nvSpPr>
        <p:spPr>
          <a:xfrm>
            <a:off x="594360" y="5234940"/>
            <a:ext cx="4288536" cy="3383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Wał Uchylsko–Olza"/>
          <p:cNvSpPr txBox="1"/>
          <p:nvPr/>
        </p:nvSpPr>
        <p:spPr>
          <a:xfrm>
            <a:off x="758952" y="5312664"/>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Wał Uchylsko–Olza</a:t>
            </a:r>
          </a:p>
        </p:txBody>
      </p:sp>
      <p:sp>
        <p:nvSpPr>
          <p:cNvPr id="40" name="2,600"/>
          <p:cNvSpPr txBox="1"/>
          <p:nvPr/>
        </p:nvSpPr>
        <p:spPr>
          <a:xfrm>
            <a:off x="3721608" y="5312664"/>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2,600</a:t>
            </a:r>
          </a:p>
        </p:txBody>
      </p:sp>
      <p:cxnSp>
        <p:nvCxnSpPr>
          <p:cNvPr id="41" name="Linia"/>
          <p:cNvCxnSpPr/>
          <p:nvPr/>
        </p:nvCxnSpPr>
        <p:spPr>
          <a:xfrm>
            <a:off x="749808" y="5545836"/>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42" name="Sumy z pełnych danych, przed zaokrągleniem."/>
          <p:cNvSpPr txBox="1"/>
          <p:nvPr/>
        </p:nvSpPr>
        <p:spPr>
          <a:xfrm>
            <a:off x="758952" y="5696712"/>
            <a:ext cx="3986784"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19" b="0">
                <a:solidFill>
                  <a:srgbClr val="5A7283"/>
                </a:solidFill>
                <a:latin typeface="Arial"/>
              </a:rPr>
              <a:t>Sumy z pełnych danych, przed zaokrągleniem.</a:t>
            </a:r>
          </a:p>
        </p:txBody>
      </p:sp>
      <p:sp>
        <p:nvSpPr>
          <p:cNvPr id="43" name="STAN PRZYGOTOWANIA W PPI"/>
          <p:cNvSpPr txBox="1"/>
          <p:nvPr/>
        </p:nvSpPr>
        <p:spPr>
          <a:xfrm>
            <a:off x="5212080" y="1819656"/>
            <a:ext cx="6217920"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40" b="1">
                <a:solidFill>
                  <a:srgbClr val="143551"/>
                </a:solidFill>
                <a:latin typeface="Arial"/>
              </a:rPr>
              <a:t>STAN PRZYGOTOWANIA W PPI</a:t>
            </a:r>
          </a:p>
        </p:txBody>
      </p:sp>
      <p:sp>
        <p:nvSpPr>
          <p:cNvPr id="44" name="Panel"/>
          <p:cNvSpPr/>
          <p:nvPr/>
        </p:nvSpPr>
        <p:spPr>
          <a:xfrm>
            <a:off x="5148072" y="2203704"/>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Dwie koncepcje"/>
          <p:cNvSpPr txBox="1"/>
          <p:nvPr/>
        </p:nvSpPr>
        <p:spPr>
          <a:xfrm>
            <a:off x="5340096" y="2299716"/>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Dwie koncepcje</a:t>
            </a:r>
          </a:p>
        </p:txBody>
      </p:sp>
      <p:sp>
        <p:nvSpPr>
          <p:cNvPr id="46" name="Cieszyn [2118] oraz odbudowa Olzy w gminie Gorzyce [513]."/>
          <p:cNvSpPr txBox="1"/>
          <p:nvPr/>
        </p:nvSpPr>
        <p:spPr>
          <a:xfrm>
            <a:off x="7415783" y="2299716"/>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Cieszyn [2118] oraz odbudowa Olzy w gminie Gorzyce [513].</a:t>
            </a:r>
          </a:p>
        </p:txBody>
      </p:sp>
      <p:sp>
        <p:nvSpPr>
          <p:cNvPr id="47" name="Panel"/>
          <p:cNvSpPr/>
          <p:nvPr/>
        </p:nvSpPr>
        <p:spPr>
          <a:xfrm>
            <a:off x="5148072" y="2971800"/>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Pięć zadań bez dokumentacji"/>
          <p:cNvSpPr txBox="1"/>
          <p:nvPr/>
        </p:nvSpPr>
        <p:spPr>
          <a:xfrm>
            <a:off x="5340096" y="3067812"/>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Pięć zadań bez dokumentacji</a:t>
            </a:r>
          </a:p>
        </p:txBody>
      </p:sp>
      <p:sp>
        <p:nvSpPr>
          <p:cNvPr id="49" name="Puńcówka, dwa odcinki Piotrówki, Bzianka oraz wał Uchylsko–Olza."/>
          <p:cNvSpPr txBox="1"/>
          <p:nvPr/>
        </p:nvSpPr>
        <p:spPr>
          <a:xfrm>
            <a:off x="7415783" y="3067812"/>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Puńcówka, dwa odcinki Piotrówki, Bzianka oraz wał Uchylsko–Olza.</a:t>
            </a:r>
          </a:p>
        </p:txBody>
      </p:sp>
      <p:sp>
        <p:nvSpPr>
          <p:cNvPr id="50" name="Panel"/>
          <p:cNvSpPr/>
          <p:nvPr/>
        </p:nvSpPr>
        <p:spPr>
          <a:xfrm>
            <a:off x="5148072" y="3739896"/>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Decyzje w PPI"/>
          <p:cNvSpPr txBox="1"/>
          <p:nvPr/>
        </p:nvSpPr>
        <p:spPr>
          <a:xfrm>
            <a:off x="5340096" y="3835907"/>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Decyzje w PPI</a:t>
            </a:r>
          </a:p>
        </p:txBody>
      </p:sp>
      <p:sp>
        <p:nvSpPr>
          <p:cNvPr id="52" name="DŚU, pozwolenie wodnoprawne i zgoda na roboty: „NIE” dla wszystkich 7 pozycji."/>
          <p:cNvSpPr txBox="1"/>
          <p:nvPr/>
        </p:nvSpPr>
        <p:spPr>
          <a:xfrm>
            <a:off x="7415783" y="3835907"/>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DŚU, pozwolenie wodnoprawne i zgoda na roboty: „NIE” dla wszystkich 7 pozycji.</a:t>
            </a:r>
          </a:p>
        </p:txBody>
      </p:sp>
      <p:sp>
        <p:nvSpPr>
          <p:cNvPr id="53" name="Panel"/>
          <p:cNvSpPr/>
          <p:nvPr/>
        </p:nvSpPr>
        <p:spPr>
          <a:xfrm>
            <a:off x="5148072" y="4507992"/>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tencja PL–CZ"/>
          <p:cNvSpPr txBox="1"/>
          <p:nvPr/>
        </p:nvSpPr>
        <p:spPr>
          <a:xfrm>
            <a:off x="5340096" y="4604004"/>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Retencja PL–CZ</a:t>
            </a:r>
          </a:p>
        </p:txBody>
      </p:sp>
      <p:sp>
        <p:nvSpPr>
          <p:cNvPr id="55" name="Efekt modelowy retencji obszarowej nie jest kosztorysem ani gotowym projektem in"/>
          <p:cNvSpPr txBox="1"/>
          <p:nvPr/>
        </p:nvSpPr>
        <p:spPr>
          <a:xfrm>
            <a:off x="7415783" y="4604004"/>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Efekt modelowy retencji obszarowej nie jest kosztorysem ani gotowym projektem inwestycyjnym.</a:t>
            </a:r>
          </a:p>
        </p:txBody>
      </p:sp>
      <p:cxnSp>
        <p:nvCxnSpPr>
          <p:cNvPr id="56" name="Linia"/>
          <p:cNvCxnSpPr/>
          <p:nvPr/>
        </p:nvCxnSpPr>
        <p:spPr>
          <a:xfrm>
            <a:off x="5212080" y="5394960"/>
            <a:ext cx="628192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7" name="PLAN ŹRÓDEŁ"/>
          <p:cNvSpPr txBox="1"/>
          <p:nvPr/>
        </p:nvSpPr>
        <p:spPr>
          <a:xfrm>
            <a:off x="5285232" y="5522976"/>
            <a:ext cx="1161288" cy="320040"/>
          </a:xfrm>
          <a:prstGeom prst="rect">
            <a:avLst/>
          </a:prstGeom>
          <a:noFill/>
        </p:spPr>
        <p:txBody>
          <a:bodyPr wrap="square" lIns="0" tIns="0" rIns="0" bIns="0" anchor="t">
            <a:noAutofit/>
          </a:bodyPr>
          <a:lstStyle/>
          <a:p>
            <a:pPr algn="l">
              <a:lnSpc>
                <a:spcPct val="108000"/>
              </a:lnSpc>
              <a:spcBef>
                <a:spcPts val="0"/>
              </a:spcBef>
              <a:spcAft>
                <a:spcPts val="0"/>
              </a:spcAft>
            </a:pPr>
            <a:r>
              <a:rPr lang="pl-PL" sz="1040" b="1">
                <a:solidFill>
                  <a:srgbClr val="36759B"/>
                </a:solidFill>
                <a:latin typeface="Arial"/>
              </a:rPr>
              <a:t>PLAN ŹRÓDEŁ</a:t>
            </a:r>
          </a:p>
        </p:txBody>
      </p:sp>
      <p:sp>
        <p:nvSpPr>
          <p:cNvPr id="58" name="Budżet państwa; FEnIKS wskazano dla Cieszyna i odbudowy Olzy w gminie Gorzyce."/>
          <p:cNvSpPr txBox="1"/>
          <p:nvPr/>
        </p:nvSpPr>
        <p:spPr>
          <a:xfrm>
            <a:off x="6583680" y="5490972"/>
            <a:ext cx="4828032"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130" b="0">
                <a:solidFill>
                  <a:srgbClr val="19374A"/>
                </a:solidFill>
                <a:latin typeface="Arial"/>
              </a:rPr>
              <a:t>Budżet państwa; FEnIKS wskazano dla Cieszyna i odbudowy Olzy w gminie Gorzyce.</a:t>
            </a:r>
          </a:p>
        </p:txBody>
      </p:sp>
      <p:sp>
        <p:nvSpPr>
          <p:cNvPr id="59" name="Panel"/>
          <p:cNvSpPr/>
          <p:nvPr/>
        </p:nvSpPr>
        <p:spPr>
          <a:xfrm>
            <a:off x="594360" y="6044184"/>
            <a:ext cx="11009376" cy="393192"/>
          </a:xfrm>
          <a:prstGeom prst="roundRect">
            <a:avLst>
              <a:gd name="adj" fmla="val 10000"/>
            </a:avLst>
          </a:prstGeom>
          <a:solidFill>
            <a:srgbClr val="FFF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Panel"/>
          <p:cNvSpPr/>
          <p:nvPr/>
        </p:nvSpPr>
        <p:spPr>
          <a:xfrm>
            <a:off x="594360" y="6044184"/>
            <a:ext cx="50292" cy="393192"/>
          </a:xfrm>
          <a:prstGeom prst="rect">
            <a:avLst/>
          </a:prstGeom>
          <a:solidFill>
            <a:srgbClr val="D993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84,696 mln zł obejmuje siedem zadań PPI, nie cały potencjalny program retencji o"/>
          <p:cNvSpPr txBox="1"/>
          <p:nvPr/>
        </p:nvSpPr>
        <p:spPr>
          <a:xfrm>
            <a:off x="758952" y="6112764"/>
            <a:ext cx="10661904" cy="283464"/>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84,696 mln zł obejmuje siedem zadań PPI, nie cały potencjalny program retencji obszarowej po obu stronach granicy.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ARMONOGRAM PRRP | RZGW GLIWICE"/>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HARMONOGRAM PRRP | RZGW GLIWICE</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Olza | etapy i terminy"/>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Olza | etapy i terminy</a:t>
            </a:r>
          </a:p>
        </p:txBody>
      </p:sp>
      <p:sp>
        <p:nvSpPr>
          <p:cNvPr id="7" name="Daty z PPI i okresy liczone od spełnienia warunków — nie stanowią potwierdzenia "/>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Daty z PPI i okresy liczone od spełnienia warunków — nie stanowią potwierdzenia rozpoczęcia robót</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15</a:t>
            </a:r>
          </a:p>
        </p:txBody>
      </p:sp>
      <p:sp>
        <p:nvSpPr>
          <p:cNvPr id="11" name="Panel"/>
          <p:cNvSpPr/>
          <p:nvPr/>
        </p:nvSpPr>
        <p:spPr>
          <a:xfrm>
            <a:off x="594360" y="1746504"/>
            <a:ext cx="7114032" cy="4169663"/>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RMINY WARUNKOWE — LATA OD t₀"/>
          <p:cNvSpPr txBox="1"/>
          <p:nvPr/>
        </p:nvSpPr>
        <p:spPr>
          <a:xfrm>
            <a:off x="758952" y="1929384"/>
            <a:ext cx="6565392"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TERMINY WARUNKOWE — LATA OD t₀</a:t>
            </a:r>
          </a:p>
        </p:txBody>
      </p:sp>
      <p:sp>
        <p:nvSpPr>
          <p:cNvPr id="13" name="t₀ = uzyskanie wymaganej zgody na roboty. Czas przygotowania przed t₀ nie jest n"/>
          <p:cNvSpPr txBox="1"/>
          <p:nvPr/>
        </p:nvSpPr>
        <p:spPr>
          <a:xfrm>
            <a:off x="758952" y="2258568"/>
            <a:ext cx="649224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1250" b="0">
                <a:solidFill>
                  <a:srgbClr val="5A7283"/>
                </a:solidFill>
                <a:latin typeface="Arial"/>
              </a:rPr>
              <a:t>t₀ = uzyskanie wymaganej zgody na roboty.</a:t>
            </a:r>
          </a:p>
          <a:p>
            <a:pPr algn="l">
              <a:lnSpc>
                <a:spcPct val="108000"/>
              </a:lnSpc>
              <a:spcBef>
                <a:spcPts val="0"/>
              </a:spcBef>
              <a:spcAft>
                <a:spcPts val="0"/>
              </a:spcAft>
            </a:pPr>
            <a:r>
              <a:rPr lang="pl-PL" sz="1250" b="0">
                <a:solidFill>
                  <a:srgbClr val="5A7283"/>
                </a:solidFill>
                <a:latin typeface="Arial"/>
              </a:rPr>
              <a:t>Czas przygotowania przed t₀ nie jest na osi oszacowany.</a:t>
            </a:r>
          </a:p>
        </p:txBody>
      </p:sp>
      <p:sp>
        <p:nvSpPr>
          <p:cNvPr id="14" name="t₀"/>
          <p:cNvSpPr txBox="1"/>
          <p:nvPr/>
        </p:nvSpPr>
        <p:spPr>
          <a:xfrm>
            <a:off x="3081528"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t₀</a:t>
            </a:r>
          </a:p>
        </p:txBody>
      </p:sp>
      <p:sp>
        <p:nvSpPr>
          <p:cNvPr id="15" name="+1"/>
          <p:cNvSpPr txBox="1"/>
          <p:nvPr/>
        </p:nvSpPr>
        <p:spPr>
          <a:xfrm>
            <a:off x="3803903"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+1</a:t>
            </a:r>
          </a:p>
        </p:txBody>
      </p:sp>
      <p:sp>
        <p:nvSpPr>
          <p:cNvPr id="16" name="+2"/>
          <p:cNvSpPr txBox="1"/>
          <p:nvPr/>
        </p:nvSpPr>
        <p:spPr>
          <a:xfrm>
            <a:off x="4526279"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+2</a:t>
            </a:r>
          </a:p>
        </p:txBody>
      </p:sp>
      <p:sp>
        <p:nvSpPr>
          <p:cNvPr id="17" name="+3"/>
          <p:cNvSpPr txBox="1"/>
          <p:nvPr/>
        </p:nvSpPr>
        <p:spPr>
          <a:xfrm>
            <a:off x="5248655"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+3</a:t>
            </a:r>
          </a:p>
        </p:txBody>
      </p:sp>
      <p:sp>
        <p:nvSpPr>
          <p:cNvPr id="18" name="+4"/>
          <p:cNvSpPr txBox="1"/>
          <p:nvPr/>
        </p:nvSpPr>
        <p:spPr>
          <a:xfrm>
            <a:off x="5971031"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+4</a:t>
            </a:r>
          </a:p>
        </p:txBody>
      </p:sp>
      <p:sp>
        <p:nvSpPr>
          <p:cNvPr id="19" name="+5"/>
          <p:cNvSpPr txBox="1"/>
          <p:nvPr/>
        </p:nvSpPr>
        <p:spPr>
          <a:xfrm>
            <a:off x="6693407"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+5</a:t>
            </a:r>
          </a:p>
        </p:txBody>
      </p:sp>
      <p:sp>
        <p:nvSpPr>
          <p:cNvPr id="20" name="+6"/>
          <p:cNvSpPr txBox="1"/>
          <p:nvPr/>
        </p:nvSpPr>
        <p:spPr>
          <a:xfrm>
            <a:off x="7415783"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+6</a:t>
            </a:r>
          </a:p>
        </p:txBody>
      </p:sp>
      <p:sp>
        <p:nvSpPr>
          <p:cNvPr id="21" name="Cieszyn [2118]"/>
          <p:cNvSpPr txBox="1"/>
          <p:nvPr/>
        </p:nvSpPr>
        <p:spPr>
          <a:xfrm>
            <a:off x="758952" y="3168396"/>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Cieszyn [2118]</a:t>
            </a:r>
          </a:p>
        </p:txBody>
      </p:sp>
      <p:sp>
        <p:nvSpPr>
          <p:cNvPr id="22" name="Panel"/>
          <p:cNvSpPr/>
          <p:nvPr/>
        </p:nvSpPr>
        <p:spPr>
          <a:xfrm>
            <a:off x="3218688" y="3195827"/>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
          <p:cNvSpPr/>
          <p:nvPr/>
        </p:nvSpPr>
        <p:spPr>
          <a:xfrm>
            <a:off x="3218688" y="3195827"/>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Panel"/>
          <p:cNvSpPr/>
          <p:nvPr/>
        </p:nvSpPr>
        <p:spPr>
          <a:xfrm>
            <a:off x="3941063" y="3195827"/>
            <a:ext cx="2873044"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4 lata"/>
          <p:cNvSpPr txBox="1"/>
          <p:nvPr/>
        </p:nvSpPr>
        <p:spPr>
          <a:xfrm>
            <a:off x="3941063" y="3190341"/>
            <a:ext cx="2873044"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4 lata</a:t>
            </a:r>
          </a:p>
        </p:txBody>
      </p:sp>
      <p:sp>
        <p:nvSpPr>
          <p:cNvPr id="26" name="Olza — Gorzyce [513]"/>
          <p:cNvSpPr txBox="1"/>
          <p:nvPr/>
        </p:nvSpPr>
        <p:spPr>
          <a:xfrm>
            <a:off x="758952" y="3707891"/>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Olza — Gorzyce [513]</a:t>
            </a:r>
          </a:p>
        </p:txBody>
      </p:sp>
      <p:sp>
        <p:nvSpPr>
          <p:cNvPr id="27" name="Panel"/>
          <p:cNvSpPr/>
          <p:nvPr/>
        </p:nvSpPr>
        <p:spPr>
          <a:xfrm>
            <a:off x="3218688" y="3735324"/>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Panel"/>
          <p:cNvSpPr/>
          <p:nvPr/>
        </p:nvSpPr>
        <p:spPr>
          <a:xfrm>
            <a:off x="3218688" y="3735324"/>
            <a:ext cx="1444751"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nel"/>
          <p:cNvSpPr/>
          <p:nvPr/>
        </p:nvSpPr>
        <p:spPr>
          <a:xfrm>
            <a:off x="4663440" y="3735324"/>
            <a:ext cx="705916"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1 rok"/>
          <p:cNvSpPr txBox="1"/>
          <p:nvPr/>
        </p:nvSpPr>
        <p:spPr>
          <a:xfrm>
            <a:off x="4663440" y="3729837"/>
            <a:ext cx="705916"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1 rok</a:t>
            </a:r>
          </a:p>
        </p:txBody>
      </p:sp>
      <p:sp>
        <p:nvSpPr>
          <p:cNvPr id="31" name="Puńcówka, Piotrówka, Bzianka"/>
          <p:cNvSpPr txBox="1"/>
          <p:nvPr/>
        </p:nvSpPr>
        <p:spPr>
          <a:xfrm>
            <a:off x="758952" y="4247388"/>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Puńcówka, Piotrówka, Bzianka</a:t>
            </a:r>
          </a:p>
        </p:txBody>
      </p:sp>
      <p:sp>
        <p:nvSpPr>
          <p:cNvPr id="32" name="Panel"/>
          <p:cNvSpPr/>
          <p:nvPr/>
        </p:nvSpPr>
        <p:spPr>
          <a:xfrm>
            <a:off x="3218688" y="4274820"/>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anel"/>
          <p:cNvSpPr/>
          <p:nvPr/>
        </p:nvSpPr>
        <p:spPr>
          <a:xfrm>
            <a:off x="3218688" y="4274820"/>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nel"/>
          <p:cNvSpPr/>
          <p:nvPr/>
        </p:nvSpPr>
        <p:spPr>
          <a:xfrm>
            <a:off x="3941063" y="4274820"/>
            <a:ext cx="705916"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1 rok"/>
          <p:cNvSpPr txBox="1"/>
          <p:nvPr/>
        </p:nvSpPr>
        <p:spPr>
          <a:xfrm>
            <a:off x="3941063" y="4269333"/>
            <a:ext cx="705916"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1 rok</a:t>
            </a:r>
          </a:p>
        </p:txBody>
      </p:sp>
      <p:sp>
        <p:nvSpPr>
          <p:cNvPr id="36" name="Wał Uchylsko–Olza [2146]"/>
          <p:cNvSpPr txBox="1"/>
          <p:nvPr/>
        </p:nvSpPr>
        <p:spPr>
          <a:xfrm>
            <a:off x="758952" y="4786884"/>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Wał Uchylsko–Olza [2146]</a:t>
            </a:r>
          </a:p>
        </p:txBody>
      </p:sp>
      <p:sp>
        <p:nvSpPr>
          <p:cNvPr id="37" name="Panel"/>
          <p:cNvSpPr/>
          <p:nvPr/>
        </p:nvSpPr>
        <p:spPr>
          <a:xfrm>
            <a:off x="3218688" y="4814316"/>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Panel"/>
          <p:cNvSpPr/>
          <p:nvPr/>
        </p:nvSpPr>
        <p:spPr>
          <a:xfrm>
            <a:off x="3218688" y="4814316"/>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Panel"/>
          <p:cNvSpPr/>
          <p:nvPr/>
        </p:nvSpPr>
        <p:spPr>
          <a:xfrm>
            <a:off x="3941063" y="4814316"/>
            <a:ext cx="1428292"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2 lata"/>
          <p:cNvSpPr txBox="1"/>
          <p:nvPr/>
        </p:nvSpPr>
        <p:spPr>
          <a:xfrm>
            <a:off x="3941063" y="4808829"/>
            <a:ext cx="1428292"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2 lata</a:t>
            </a:r>
          </a:p>
        </p:txBody>
      </p:sp>
      <p:sp>
        <p:nvSpPr>
          <p:cNvPr id="41" name="Panel"/>
          <p:cNvSpPr/>
          <p:nvPr/>
        </p:nvSpPr>
        <p:spPr>
          <a:xfrm>
            <a:off x="822960" y="5212080"/>
            <a:ext cx="2039112" cy="384048"/>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Koncepcja / projekt"/>
          <p:cNvSpPr txBox="1"/>
          <p:nvPr/>
        </p:nvSpPr>
        <p:spPr>
          <a:xfrm>
            <a:off x="905256" y="5294376"/>
            <a:ext cx="1874519"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180" b="1">
                <a:solidFill>
                  <a:srgbClr val="36759B"/>
                </a:solidFill>
                <a:latin typeface="Arial"/>
              </a:rPr>
              <a:t>Koncepcja / projekt</a:t>
            </a:r>
          </a:p>
        </p:txBody>
      </p:sp>
      <p:sp>
        <p:nvSpPr>
          <p:cNvPr id="43" name="Panel"/>
          <p:cNvSpPr/>
          <p:nvPr/>
        </p:nvSpPr>
        <p:spPr>
          <a:xfrm>
            <a:off x="3026664" y="5212080"/>
            <a:ext cx="2039112" cy="384048"/>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Decyzje → t₀"/>
          <p:cNvSpPr txBox="1"/>
          <p:nvPr/>
        </p:nvSpPr>
        <p:spPr>
          <a:xfrm>
            <a:off x="3108960" y="5294376"/>
            <a:ext cx="1874519"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180" b="1">
                <a:solidFill>
                  <a:srgbClr val="36759B"/>
                </a:solidFill>
                <a:latin typeface="Arial"/>
              </a:rPr>
              <a:t>Decyzje → t₀</a:t>
            </a:r>
          </a:p>
        </p:txBody>
      </p:sp>
      <p:sp>
        <p:nvSpPr>
          <p:cNvPr id="45" name="Panel"/>
          <p:cNvSpPr/>
          <p:nvPr/>
        </p:nvSpPr>
        <p:spPr>
          <a:xfrm>
            <a:off x="5230368" y="5212080"/>
            <a:ext cx="2039112" cy="384048"/>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Start i roboty"/>
          <p:cNvSpPr txBox="1"/>
          <p:nvPr/>
        </p:nvSpPr>
        <p:spPr>
          <a:xfrm>
            <a:off x="5312664" y="5294376"/>
            <a:ext cx="1874519"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180" b="1">
                <a:solidFill>
                  <a:srgbClr val="FFFFFF"/>
                </a:solidFill>
                <a:latin typeface="Arial"/>
              </a:rPr>
              <a:t>Start i roboty</a:t>
            </a:r>
          </a:p>
        </p:txBody>
      </p:sp>
      <p:sp>
        <p:nvSpPr>
          <p:cNvPr id="47" name="Etap przed t₀ wymaga osobnego harmonogramu przygotowania."/>
          <p:cNvSpPr txBox="1"/>
          <p:nvPr/>
        </p:nvSpPr>
        <p:spPr>
          <a:xfrm>
            <a:off x="832104" y="5669280"/>
            <a:ext cx="6519672" cy="164592"/>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Etap przed t₀ wymaga osobnego harmonogramu przygotowania.</a:t>
            </a:r>
          </a:p>
        </p:txBody>
      </p:sp>
      <p:sp>
        <p:nvSpPr>
          <p:cNvPr id="48" name="Panel"/>
          <p:cNvSpPr/>
          <p:nvPr/>
        </p:nvSpPr>
        <p:spPr>
          <a:xfrm>
            <a:off x="859536" y="6062472"/>
            <a:ext cx="201168" cy="109728"/>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czas od warunku do startu"/>
          <p:cNvSpPr txBox="1"/>
          <p:nvPr/>
        </p:nvSpPr>
        <p:spPr>
          <a:xfrm>
            <a:off x="1133856" y="6012180"/>
            <a:ext cx="2752344"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od warunku do startu</a:t>
            </a:r>
          </a:p>
        </p:txBody>
      </p:sp>
      <p:sp>
        <p:nvSpPr>
          <p:cNvPr id="50" name="Panel"/>
          <p:cNvSpPr/>
          <p:nvPr/>
        </p:nvSpPr>
        <p:spPr>
          <a:xfrm>
            <a:off x="3959352" y="6062472"/>
            <a:ext cx="201168" cy="10972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czas realizacji robót"/>
          <p:cNvSpPr txBox="1"/>
          <p:nvPr/>
        </p:nvSpPr>
        <p:spPr>
          <a:xfrm>
            <a:off x="4242816" y="6012180"/>
            <a:ext cx="3282696"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realizacji robót</a:t>
            </a:r>
          </a:p>
        </p:txBody>
      </p:sp>
      <p:sp>
        <p:nvSpPr>
          <p:cNvPr id="52" name="WARUNKI REALIZACJI"/>
          <p:cNvSpPr txBox="1"/>
          <p:nvPr/>
        </p:nvSpPr>
        <p:spPr>
          <a:xfrm>
            <a:off x="8046720" y="1801368"/>
            <a:ext cx="340156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143551"/>
                </a:solidFill>
                <a:latin typeface="Arial"/>
              </a:rPr>
              <a:t>WARUNKI REALIZACJI</a:t>
            </a:r>
          </a:p>
        </p:txBody>
      </p:sp>
      <p:sp>
        <p:nvSpPr>
          <p:cNvPr id="53" name="Przed t₀"/>
          <p:cNvSpPr txBox="1"/>
          <p:nvPr/>
        </p:nvSpPr>
        <p:spPr>
          <a:xfrm>
            <a:off x="8065008" y="2267712"/>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Przed t₀</a:t>
            </a:r>
          </a:p>
        </p:txBody>
      </p:sp>
      <p:sp>
        <p:nvSpPr>
          <p:cNvPr id="54" name="Opracować projekty i pozyskać wymagane decyzje. PPI nie przypisuje temu etapowi "/>
          <p:cNvSpPr txBox="1"/>
          <p:nvPr/>
        </p:nvSpPr>
        <p:spPr>
          <a:xfrm>
            <a:off x="8065008" y="2688336"/>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Opracować projekty i pozyskać wymagane decyzje. PPI nie przypisuje temu etapowi konkretnych lat.</a:t>
            </a:r>
          </a:p>
        </p:txBody>
      </p:sp>
      <p:cxnSp>
        <p:nvCxnSpPr>
          <p:cNvPr id="55" name="Linia"/>
          <p:cNvCxnSpPr/>
          <p:nvPr/>
        </p:nvCxnSpPr>
        <p:spPr>
          <a:xfrm>
            <a:off x="8065008" y="3273552"/>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6" name="Brak dat kalendarzowych"/>
          <p:cNvSpPr txBox="1"/>
          <p:nvPr/>
        </p:nvSpPr>
        <p:spPr>
          <a:xfrm>
            <a:off x="8065008" y="3355848"/>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Brak dat kalendarzowych</a:t>
            </a:r>
          </a:p>
        </p:txBody>
      </p:sp>
      <p:sp>
        <p:nvSpPr>
          <p:cNvPr id="57" name="Wszystkie 7 pozycji ma terminy zależne od uzyskania PNRI/PnB. Każde zadanie ma w"/>
          <p:cNvSpPr txBox="1"/>
          <p:nvPr/>
        </p:nvSpPr>
        <p:spPr>
          <a:xfrm>
            <a:off x="8065008" y="3776472"/>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Wszystkie 7 pozycji ma terminy zależne od uzyskania PNRI/PnB. Każde zadanie ma własne t₀.</a:t>
            </a:r>
          </a:p>
        </p:txBody>
      </p:sp>
      <p:cxnSp>
        <p:nvCxnSpPr>
          <p:cNvPr id="58" name="Linia"/>
          <p:cNvCxnSpPr/>
          <p:nvPr/>
        </p:nvCxnSpPr>
        <p:spPr>
          <a:xfrm>
            <a:off x="8065008" y="4361688"/>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9" name="Ścieżka transgraniczna"/>
          <p:cNvSpPr txBox="1"/>
          <p:nvPr/>
        </p:nvSpPr>
        <p:spPr>
          <a:xfrm>
            <a:off x="8065008" y="4443983"/>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Ścieżka transgraniczna</a:t>
            </a:r>
          </a:p>
        </p:txBody>
      </p:sp>
      <p:sp>
        <p:nvSpPr>
          <p:cNvPr id="60" name="Dla retencji PL–CZ potrzebne są lokalizacje, podział odpowiedzialności, koszty i"/>
          <p:cNvSpPr txBox="1"/>
          <p:nvPr/>
        </p:nvSpPr>
        <p:spPr>
          <a:xfrm>
            <a:off x="8065008" y="4864607"/>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Dla retencji PL–CZ potrzebne są lokalizacje, podział odpowiedzialności, koszty i wspólny harmonogram.</a:t>
            </a:r>
          </a:p>
        </p:txBody>
      </p:sp>
      <p:sp>
        <p:nvSpPr>
          <p:cNvPr id="61" name="Dla zadań bez zabezpieczonego finansowania PPI wskazuje czas N: 3–9 lat."/>
          <p:cNvSpPr txBox="1"/>
          <p:nvPr/>
        </p:nvSpPr>
        <p:spPr>
          <a:xfrm>
            <a:off x="8074152" y="5641848"/>
            <a:ext cx="3346704" cy="466344"/>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Dla zadań bez zabezpieczonego finansowania PPI wskazuje czas N: 3–9 lat.</a:t>
            </a:r>
          </a:p>
        </p:txBody>
      </p:sp>
      <p:sp>
        <p:nvSpPr>
          <p:cNvPr id="62" name="t₀ = zgoda na roboty (dla Krukowa: finansowanie), indywidualnie dla każdego zada"/>
          <p:cNvSpPr txBox="1"/>
          <p:nvPr/>
        </p:nvSpPr>
        <p:spPr>
          <a:xfrm>
            <a:off x="749808" y="6336792"/>
            <a:ext cx="107442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969" b="0" dirty="0">
                <a:solidFill>
                  <a:srgbClr val="5A7283"/>
                </a:solidFill>
                <a:latin typeface="Arial"/>
              </a:rPr>
              <a:t>t₀ = zgoda na roboty, indywidualnie dla każdego zadania. N nie dodaje się do 2026 r. ani do czasu robót.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GLIWICE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Opawa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Co wynika z programu i modelowania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173B63"/>
                </a:solidFill>
                <a:latin typeface="Arial" pitchFamily="34" charset="0"/>
                <a:ea typeface="Arial" pitchFamily="34" charset="-122"/>
                <a:cs typeface="Arial" pitchFamily="34" charset="-120"/>
              </a:rPr>
              <a:t>RZGW GLIWICE</a:t>
            </a:r>
            <a:endParaRPr lang="en-US" sz="950" dirty="0"/>
          </a:p>
        </p:txBody>
      </p:sp>
      <p:sp>
        <p:nvSpPr>
          <p:cNvPr id="11" name="Shape 8"/>
          <p:cNvSpPr/>
          <p:nvPr/>
        </p:nvSpPr>
        <p:spPr>
          <a:xfrm>
            <a:off x="530352" y="1572768"/>
            <a:ext cx="4114800" cy="4553712"/>
          </a:xfrm>
          <a:prstGeom prst="roundRect">
            <a:avLst>
              <a:gd name="adj" fmla="val 177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pic>
        <p:nvPicPr>
          <p:cNvPr id="12" name="Image 1" descr="/mnt/data/prrp_assets/maps_raw/opawa-002.jpg"/>
          <p:cNvPicPr>
            <a:picLocks noChangeAspect="1"/>
          </p:cNvPicPr>
          <p:nvPr/>
        </p:nvPicPr>
        <p:blipFill>
          <a:blip r:embed="rId4"/>
          <a:stretch>
            <a:fillRect/>
          </a:stretch>
        </p:blipFill>
        <p:spPr>
          <a:xfrm>
            <a:off x="676656" y="2817791"/>
            <a:ext cx="3822192" cy="2246547"/>
          </a:xfrm>
          <a:prstGeom prst="rect">
            <a:avLst/>
          </a:prstGeom>
        </p:spPr>
      </p:pic>
      <p:sp>
        <p:nvSpPr>
          <p:cNvPr id="13" name="Shape 9"/>
          <p:cNvSpPr/>
          <p:nvPr/>
        </p:nvSpPr>
        <p:spPr>
          <a:xfrm>
            <a:off x="694944" y="1682496"/>
            <a:ext cx="2286000" cy="283464"/>
          </a:xfrm>
          <a:prstGeom prst="roundRect">
            <a:avLst/>
          </a:prstGeom>
          <a:solidFill>
            <a:srgbClr val="EAF3F8"/>
          </a:solidFill>
          <a:ln w="12700">
            <a:solidFill>
              <a:srgbClr val="EAF3F8"/>
            </a:solidFill>
            <a:prstDash val="solid"/>
          </a:ln>
        </p:spPr>
        <p:txBody>
          <a:bodyPr/>
          <a:lstStyle/>
          <a:p>
            <a:endParaRPr lang="pl-PL"/>
          </a:p>
        </p:txBody>
      </p:sp>
      <p:sp>
        <p:nvSpPr>
          <p:cNvPr id="14" name="Text 10"/>
          <p:cNvSpPr/>
          <p:nvPr/>
        </p:nvSpPr>
        <p:spPr>
          <a:xfrm>
            <a:off x="768096" y="1719072"/>
            <a:ext cx="2139696" cy="164592"/>
          </a:xfrm>
          <a:prstGeom prst="rect">
            <a:avLst/>
          </a:prstGeom>
          <a:noFill/>
          <a:ln/>
        </p:spPr>
        <p:txBody>
          <a:bodyPr wrap="square" lIns="0" tIns="0" rIns="0" bIns="0" rtlCol="0" anchor="ctr"/>
          <a:lstStyle/>
          <a:p>
            <a:pPr marL="0" indent="0" algn="ctr">
              <a:buNone/>
            </a:pPr>
            <a:r>
              <a:rPr lang="en-US" sz="950" b="1" kern="0" spc="70" dirty="0">
                <a:solidFill>
                  <a:srgbClr val="173B63"/>
                </a:solidFill>
                <a:latin typeface="Arial" pitchFamily="34" charset="0"/>
                <a:ea typeface="Arial" pitchFamily="34" charset="-122"/>
                <a:cs typeface="Arial" pitchFamily="34" charset="-120"/>
              </a:rPr>
              <a:t>ZLEWNIA TRANSGRANICZNA</a:t>
            </a:r>
            <a:endParaRPr lang="en-US" sz="950" dirty="0"/>
          </a:p>
        </p:txBody>
      </p:sp>
      <p:sp>
        <p:nvSpPr>
          <p:cNvPr id="15" name="Shape 11"/>
          <p:cNvSpPr/>
          <p:nvPr/>
        </p:nvSpPr>
        <p:spPr>
          <a:xfrm>
            <a:off x="676656" y="5961888"/>
            <a:ext cx="3822192" cy="0"/>
          </a:xfrm>
          <a:prstGeom prst="line">
            <a:avLst/>
          </a:prstGeom>
          <a:noFill/>
          <a:ln w="21590">
            <a:solidFill>
              <a:srgbClr val="173B63">
                <a:alpha val="90000"/>
              </a:srgbClr>
            </a:solidFill>
            <a:prstDash val="solid"/>
          </a:ln>
        </p:spPr>
        <p:txBody>
          <a:bodyPr/>
          <a:lstStyle/>
          <a:p>
            <a:endParaRPr lang="pl-PL"/>
          </a:p>
        </p:txBody>
      </p:sp>
      <p:sp>
        <p:nvSpPr>
          <p:cNvPr id="16" name="Shape 12"/>
          <p:cNvSpPr/>
          <p:nvPr/>
        </p:nvSpPr>
        <p:spPr>
          <a:xfrm>
            <a:off x="484632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7" name="Shape 13"/>
          <p:cNvSpPr/>
          <p:nvPr/>
        </p:nvSpPr>
        <p:spPr>
          <a:xfrm>
            <a:off x="4846320" y="1600200"/>
            <a:ext cx="73152" cy="1024128"/>
          </a:xfrm>
          <a:prstGeom prst="rect">
            <a:avLst/>
          </a:prstGeom>
          <a:solidFill>
            <a:srgbClr val="173B63"/>
          </a:solidFill>
          <a:ln w="12700">
            <a:solidFill>
              <a:srgbClr val="173B63"/>
            </a:solidFill>
            <a:prstDash val="solid"/>
          </a:ln>
        </p:spPr>
        <p:txBody>
          <a:bodyPr/>
          <a:lstStyle/>
          <a:p>
            <a:endParaRPr lang="pl-PL"/>
          </a:p>
        </p:txBody>
      </p:sp>
      <p:sp>
        <p:nvSpPr>
          <p:cNvPr id="18" name="Text 14"/>
          <p:cNvSpPr/>
          <p:nvPr/>
        </p:nvSpPr>
        <p:spPr>
          <a:xfrm>
            <a:off x="502920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46-62%</a:t>
            </a:r>
            <a:endParaRPr lang="en-US" sz="2200" dirty="0"/>
          </a:p>
        </p:txBody>
      </p:sp>
      <p:sp>
        <p:nvSpPr>
          <p:cNvPr id="19" name="Text 15"/>
          <p:cNvSpPr/>
          <p:nvPr/>
        </p:nvSpPr>
        <p:spPr>
          <a:xfrm>
            <a:off x="502920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redukcja przepływu przy zbiorniku Nové Heřminovy</a:t>
            </a:r>
            <a:endParaRPr lang="en-US" sz="1050" dirty="0"/>
          </a:p>
        </p:txBody>
      </p:sp>
      <p:sp>
        <p:nvSpPr>
          <p:cNvPr id="20" name="Shape 16"/>
          <p:cNvSpPr/>
          <p:nvPr/>
        </p:nvSpPr>
        <p:spPr>
          <a:xfrm>
            <a:off x="708660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1" name="Shape 17"/>
          <p:cNvSpPr/>
          <p:nvPr/>
        </p:nvSpPr>
        <p:spPr>
          <a:xfrm>
            <a:off x="7086600" y="1600200"/>
            <a:ext cx="73152" cy="1024128"/>
          </a:xfrm>
          <a:prstGeom prst="rect">
            <a:avLst/>
          </a:prstGeom>
          <a:solidFill>
            <a:srgbClr val="2E6FA3"/>
          </a:solidFill>
          <a:ln w="12700">
            <a:solidFill>
              <a:srgbClr val="2E6FA3"/>
            </a:solidFill>
            <a:prstDash val="solid"/>
          </a:ln>
        </p:spPr>
        <p:txBody>
          <a:bodyPr/>
          <a:lstStyle/>
          <a:p>
            <a:endParaRPr lang="pl-PL"/>
          </a:p>
        </p:txBody>
      </p:sp>
      <p:sp>
        <p:nvSpPr>
          <p:cNvPr id="22" name="Text 18"/>
          <p:cNvSpPr/>
          <p:nvPr/>
        </p:nvSpPr>
        <p:spPr>
          <a:xfrm>
            <a:off x="726948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51-54 cm</a:t>
            </a:r>
            <a:endParaRPr lang="en-US" sz="2200" dirty="0"/>
          </a:p>
        </p:txBody>
      </p:sp>
      <p:sp>
        <p:nvSpPr>
          <p:cNvPr id="23" name="Text 19"/>
          <p:cNvSpPr/>
          <p:nvPr/>
        </p:nvSpPr>
        <p:spPr>
          <a:xfrm>
            <a:off x="726948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obniżenie poziomu wody w Branicach</a:t>
            </a:r>
            <a:endParaRPr lang="en-US" sz="1050" dirty="0"/>
          </a:p>
        </p:txBody>
      </p:sp>
      <p:sp>
        <p:nvSpPr>
          <p:cNvPr id="24" name="Shape 20"/>
          <p:cNvSpPr/>
          <p:nvPr/>
        </p:nvSpPr>
        <p:spPr>
          <a:xfrm>
            <a:off x="932688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5" name="Shape 21"/>
          <p:cNvSpPr/>
          <p:nvPr/>
        </p:nvSpPr>
        <p:spPr>
          <a:xfrm>
            <a:off x="9326880" y="1600200"/>
            <a:ext cx="73152" cy="1024128"/>
          </a:xfrm>
          <a:prstGeom prst="rect">
            <a:avLst/>
          </a:prstGeom>
          <a:solidFill>
            <a:srgbClr val="E89531"/>
          </a:solidFill>
          <a:ln w="12700">
            <a:solidFill>
              <a:srgbClr val="E89531"/>
            </a:solidFill>
            <a:prstDash val="solid"/>
          </a:ln>
        </p:spPr>
        <p:txBody>
          <a:bodyPr/>
          <a:lstStyle/>
          <a:p>
            <a:endParaRPr lang="pl-PL"/>
          </a:p>
        </p:txBody>
      </p:sp>
      <p:sp>
        <p:nvSpPr>
          <p:cNvPr id="26" name="Text 22"/>
          <p:cNvSpPr/>
          <p:nvPr/>
        </p:nvSpPr>
        <p:spPr>
          <a:xfrm>
            <a:off x="950976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CZ</a:t>
            </a:r>
            <a:endParaRPr lang="en-US" sz="2200" dirty="0"/>
          </a:p>
        </p:txBody>
      </p:sp>
      <p:sp>
        <p:nvSpPr>
          <p:cNvPr id="27" name="Text 23"/>
          <p:cNvSpPr/>
          <p:nvPr/>
        </p:nvSpPr>
        <p:spPr>
          <a:xfrm>
            <a:off x="950976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kluczowa inwestycja jest po stronie czeskiej</a:t>
            </a:r>
            <a:endParaRPr lang="en-US" sz="1050" dirty="0"/>
          </a:p>
        </p:txBody>
      </p:sp>
      <p:sp>
        <p:nvSpPr>
          <p:cNvPr id="28" name="Shape 24"/>
          <p:cNvSpPr/>
          <p:nvPr/>
        </p:nvSpPr>
        <p:spPr>
          <a:xfrm>
            <a:off x="4846320" y="2816352"/>
            <a:ext cx="3931920" cy="1965960"/>
          </a:xfrm>
          <a:prstGeom prst="roundRect">
            <a:avLst>
              <a:gd name="adj" fmla="val 3721"/>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9" name="Text 25"/>
          <p:cNvSpPr/>
          <p:nvPr/>
        </p:nvSpPr>
        <p:spPr>
          <a:xfrm>
            <a:off x="5010912" y="2926080"/>
            <a:ext cx="3602736" cy="256032"/>
          </a:xfrm>
          <a:prstGeom prst="rect">
            <a:avLst/>
          </a:prstGeom>
          <a:noFill/>
          <a:ln/>
        </p:spPr>
        <p:txBody>
          <a:bodyPr wrap="square" lIns="0" tIns="0" rIns="0" bIns="0" rtlCol="0" anchor="ctr"/>
          <a:lstStyle/>
          <a:p>
            <a:pPr marL="0" indent="0">
              <a:buNone/>
            </a:pPr>
            <a:r>
              <a:rPr lang="en-US" sz="1150" b="1" dirty="0">
                <a:solidFill>
                  <a:srgbClr val="102C4A"/>
                </a:solidFill>
                <a:latin typeface="Arial" pitchFamily="34" charset="0"/>
                <a:ea typeface="Arial" pitchFamily="34" charset="-122"/>
                <a:cs typeface="Arial" pitchFamily="34" charset="-120"/>
              </a:rPr>
              <a:t>Dwa warianty pracy zbiornika Nové Heřminovy</a:t>
            </a:r>
            <a:endParaRPr lang="en-US" sz="1150" dirty="0"/>
          </a:p>
        </p:txBody>
      </p:sp>
      <p:sp>
        <p:nvSpPr>
          <p:cNvPr id="30" name="Shape 26"/>
          <p:cNvSpPr/>
          <p:nvPr/>
        </p:nvSpPr>
        <p:spPr>
          <a:xfrm>
            <a:off x="5010912" y="3255264"/>
            <a:ext cx="1719072" cy="1380744"/>
          </a:xfrm>
          <a:prstGeom prst="roundRect">
            <a:avLst/>
          </a:prstGeom>
          <a:solidFill>
            <a:srgbClr val="EAF3F8"/>
          </a:solidFill>
          <a:ln w="12700">
            <a:solidFill>
              <a:srgbClr val="C9D9E5"/>
            </a:solidFill>
            <a:prstDash val="solid"/>
          </a:ln>
        </p:spPr>
        <p:txBody>
          <a:bodyPr/>
          <a:lstStyle/>
          <a:p>
            <a:endParaRPr lang="pl-PL"/>
          </a:p>
        </p:txBody>
      </p:sp>
      <p:sp>
        <p:nvSpPr>
          <p:cNvPr id="31" name="Text 27"/>
          <p:cNvSpPr/>
          <p:nvPr/>
        </p:nvSpPr>
        <p:spPr>
          <a:xfrm>
            <a:off x="5084064" y="3346704"/>
            <a:ext cx="1572768" cy="201168"/>
          </a:xfrm>
          <a:prstGeom prst="rect">
            <a:avLst/>
          </a:prstGeom>
          <a:noFill/>
          <a:ln/>
        </p:spPr>
        <p:txBody>
          <a:bodyPr wrap="square" lIns="0" tIns="0" rIns="0" bIns="0" rtlCol="0" anchor="ctr"/>
          <a:lstStyle/>
          <a:p>
            <a:pPr marL="0" indent="0" algn="ctr">
              <a:buNone/>
            </a:pPr>
            <a:r>
              <a:rPr lang="en-US" sz="1000" b="1" dirty="0">
                <a:solidFill>
                  <a:srgbClr val="2E6FA3"/>
                </a:solidFill>
                <a:latin typeface="Arial" pitchFamily="34" charset="0"/>
                <a:ea typeface="Arial" pitchFamily="34" charset="-122"/>
                <a:cs typeface="Arial" pitchFamily="34" charset="-120"/>
              </a:rPr>
              <a:t>W1</a:t>
            </a:r>
            <a:endParaRPr lang="en-US" sz="1000" dirty="0"/>
          </a:p>
        </p:txBody>
      </p:sp>
      <p:sp>
        <p:nvSpPr>
          <p:cNvPr id="32" name="Text 28"/>
          <p:cNvSpPr/>
          <p:nvPr/>
        </p:nvSpPr>
        <p:spPr>
          <a:xfrm>
            <a:off x="5084064" y="3611880"/>
            <a:ext cx="1572768" cy="411480"/>
          </a:xfrm>
          <a:prstGeom prst="rect">
            <a:avLst/>
          </a:prstGeom>
          <a:noFill/>
          <a:ln/>
        </p:spPr>
        <p:txBody>
          <a:bodyPr wrap="square" lIns="0" tIns="0" rIns="0" bIns="0" rtlCol="0" anchor="ctr"/>
          <a:lstStyle/>
          <a:p>
            <a:pPr marL="0" indent="0" algn="ctr">
              <a:buNone/>
            </a:pPr>
            <a:r>
              <a:rPr lang="en-US" sz="2200" b="1" dirty="0">
                <a:solidFill>
                  <a:srgbClr val="102C4A"/>
                </a:solidFill>
                <a:latin typeface="Arial" pitchFamily="34" charset="0"/>
                <a:ea typeface="Arial" pitchFamily="34" charset="-122"/>
                <a:cs typeface="Arial" pitchFamily="34" charset="-120"/>
              </a:rPr>
              <a:t>−191 m³/s</a:t>
            </a:r>
            <a:endParaRPr lang="en-US" sz="2200" dirty="0"/>
          </a:p>
        </p:txBody>
      </p:sp>
      <p:sp>
        <p:nvSpPr>
          <p:cNvPr id="33" name="Text 29"/>
          <p:cNvSpPr/>
          <p:nvPr/>
        </p:nvSpPr>
        <p:spPr>
          <a:xfrm>
            <a:off x="5084064" y="4041648"/>
            <a:ext cx="1572768" cy="576072"/>
          </a:xfrm>
          <a:prstGeom prst="rect">
            <a:avLst/>
          </a:prstGeom>
          <a:noFill/>
          <a:ln/>
        </p:spPr>
        <p:txBody>
          <a:bodyPr wrap="square" lIns="0" tIns="0" rIns="0" bIns="0" rtlCol="0" anchor="t"/>
          <a:lstStyle/>
          <a:p>
            <a:pPr marL="0" indent="0" algn="ctr">
              <a:buNone/>
            </a:pPr>
            <a:r>
              <a:rPr lang="en-US" sz="950" dirty="0">
                <a:solidFill>
                  <a:srgbClr val="62788A"/>
                </a:solidFill>
                <a:latin typeface="Arial" pitchFamily="34" charset="0"/>
                <a:ea typeface="Arial" pitchFamily="34" charset="-122"/>
                <a:cs typeface="Arial" pitchFamily="34" charset="-120"/>
              </a:rPr>
              <a:t>około 46% redukcji przepływu maksymalnego</a:t>
            </a:r>
            <a:endParaRPr lang="en-US" sz="950" dirty="0"/>
          </a:p>
        </p:txBody>
      </p:sp>
      <p:sp>
        <p:nvSpPr>
          <p:cNvPr id="34" name="Shape 30"/>
          <p:cNvSpPr/>
          <p:nvPr/>
        </p:nvSpPr>
        <p:spPr>
          <a:xfrm>
            <a:off x="6894576" y="3255264"/>
            <a:ext cx="1719072" cy="1380744"/>
          </a:xfrm>
          <a:prstGeom prst="roundRect">
            <a:avLst/>
          </a:prstGeom>
          <a:solidFill>
            <a:srgbClr val="EEF3F6"/>
          </a:solidFill>
          <a:ln w="12700">
            <a:solidFill>
              <a:srgbClr val="C9D9E5"/>
            </a:solidFill>
            <a:prstDash val="solid"/>
          </a:ln>
        </p:spPr>
        <p:txBody>
          <a:bodyPr/>
          <a:lstStyle/>
          <a:p>
            <a:endParaRPr lang="pl-PL"/>
          </a:p>
        </p:txBody>
      </p:sp>
      <p:sp>
        <p:nvSpPr>
          <p:cNvPr id="35" name="Text 31"/>
          <p:cNvSpPr/>
          <p:nvPr/>
        </p:nvSpPr>
        <p:spPr>
          <a:xfrm>
            <a:off x="6967728" y="3346704"/>
            <a:ext cx="1572768" cy="201168"/>
          </a:xfrm>
          <a:prstGeom prst="rect">
            <a:avLst/>
          </a:prstGeom>
          <a:noFill/>
          <a:ln/>
        </p:spPr>
        <p:txBody>
          <a:bodyPr wrap="square" lIns="0" tIns="0" rIns="0" bIns="0" rtlCol="0" anchor="ctr"/>
          <a:lstStyle/>
          <a:p>
            <a:pPr marL="0" indent="0" algn="ctr">
              <a:buNone/>
            </a:pPr>
            <a:r>
              <a:rPr lang="en-US" sz="1000" b="1" dirty="0">
                <a:solidFill>
                  <a:srgbClr val="173B63"/>
                </a:solidFill>
                <a:latin typeface="Arial" pitchFamily="34" charset="0"/>
                <a:ea typeface="Arial" pitchFamily="34" charset="-122"/>
                <a:cs typeface="Arial" pitchFamily="34" charset="-120"/>
              </a:rPr>
              <a:t>W2</a:t>
            </a:r>
            <a:endParaRPr lang="en-US" sz="1000" dirty="0"/>
          </a:p>
        </p:txBody>
      </p:sp>
      <p:sp>
        <p:nvSpPr>
          <p:cNvPr id="36" name="Text 32"/>
          <p:cNvSpPr/>
          <p:nvPr/>
        </p:nvSpPr>
        <p:spPr>
          <a:xfrm>
            <a:off x="6967728" y="3611880"/>
            <a:ext cx="1572768" cy="411480"/>
          </a:xfrm>
          <a:prstGeom prst="rect">
            <a:avLst/>
          </a:prstGeom>
          <a:noFill/>
          <a:ln/>
        </p:spPr>
        <p:txBody>
          <a:bodyPr wrap="square" lIns="0" tIns="0" rIns="0" bIns="0" rtlCol="0" anchor="ctr"/>
          <a:lstStyle/>
          <a:p>
            <a:pPr marL="0" indent="0" algn="ctr">
              <a:buNone/>
            </a:pPr>
            <a:r>
              <a:rPr lang="en-US" sz="2200" b="1" dirty="0">
                <a:solidFill>
                  <a:srgbClr val="102C4A"/>
                </a:solidFill>
                <a:latin typeface="Arial" pitchFamily="34" charset="0"/>
                <a:ea typeface="Arial" pitchFamily="34" charset="-122"/>
                <a:cs typeface="Arial" pitchFamily="34" charset="-120"/>
              </a:rPr>
              <a:t>−257 m³/s</a:t>
            </a:r>
            <a:endParaRPr lang="en-US" sz="2200" dirty="0"/>
          </a:p>
        </p:txBody>
      </p:sp>
      <p:sp>
        <p:nvSpPr>
          <p:cNvPr id="37" name="Text 33"/>
          <p:cNvSpPr/>
          <p:nvPr/>
        </p:nvSpPr>
        <p:spPr>
          <a:xfrm>
            <a:off x="6967728" y="4041648"/>
            <a:ext cx="1572768" cy="576072"/>
          </a:xfrm>
          <a:prstGeom prst="rect">
            <a:avLst/>
          </a:prstGeom>
          <a:noFill/>
          <a:ln/>
        </p:spPr>
        <p:txBody>
          <a:bodyPr wrap="square" lIns="0" tIns="0" rIns="0" bIns="0" rtlCol="0" anchor="t"/>
          <a:lstStyle/>
          <a:p>
            <a:pPr marL="0" indent="0" algn="ctr">
              <a:buNone/>
            </a:pPr>
            <a:r>
              <a:rPr lang="en-US" sz="950" dirty="0">
                <a:solidFill>
                  <a:srgbClr val="62788A"/>
                </a:solidFill>
                <a:latin typeface="Arial" pitchFamily="34" charset="0"/>
                <a:ea typeface="Arial" pitchFamily="34" charset="-122"/>
                <a:cs typeface="Arial" pitchFamily="34" charset="-120"/>
              </a:rPr>
              <a:t>około 62% redukcji przepływu maksymalnego</a:t>
            </a:r>
            <a:endParaRPr lang="en-US" sz="950" dirty="0"/>
          </a:p>
        </p:txBody>
      </p:sp>
      <p:sp>
        <p:nvSpPr>
          <p:cNvPr id="38" name="Shape 34"/>
          <p:cNvSpPr/>
          <p:nvPr/>
        </p:nvSpPr>
        <p:spPr>
          <a:xfrm>
            <a:off x="8979408" y="2816352"/>
            <a:ext cx="2414016" cy="1965960"/>
          </a:xfrm>
          <a:prstGeom prst="roundRect">
            <a:avLst>
              <a:gd name="adj" fmla="val 3721"/>
            </a:avLst>
          </a:prstGeom>
          <a:solidFill>
            <a:srgbClr val="F4F8FB"/>
          </a:solidFill>
          <a:ln w="8890">
            <a:solidFill>
              <a:srgbClr val="F4F8FB"/>
            </a:solidFill>
            <a:prstDash val="solid"/>
          </a:ln>
          <a:effectLst>
            <a:outerShdw algn="bl" rotWithShape="0">
              <a:srgbClr val="173B63">
                <a:alpha val="0"/>
              </a:srgbClr>
            </a:outerShdw>
          </a:effectLst>
        </p:spPr>
        <p:txBody>
          <a:bodyPr/>
          <a:lstStyle/>
          <a:p>
            <a:endParaRPr lang="pl-PL"/>
          </a:p>
        </p:txBody>
      </p:sp>
      <p:sp>
        <p:nvSpPr>
          <p:cNvPr id="39" name="Shape 35"/>
          <p:cNvSpPr/>
          <p:nvPr/>
        </p:nvSpPr>
        <p:spPr>
          <a:xfrm>
            <a:off x="8979408" y="2816352"/>
            <a:ext cx="82296" cy="1965960"/>
          </a:xfrm>
          <a:prstGeom prst="rect">
            <a:avLst/>
          </a:prstGeom>
          <a:solidFill>
            <a:srgbClr val="2E6FA3"/>
          </a:solidFill>
          <a:ln w="12700">
            <a:solidFill>
              <a:srgbClr val="2E6FA3"/>
            </a:solidFill>
            <a:prstDash val="solid"/>
          </a:ln>
        </p:spPr>
        <p:txBody>
          <a:bodyPr/>
          <a:lstStyle/>
          <a:p>
            <a:endParaRPr lang="pl-PL"/>
          </a:p>
        </p:txBody>
      </p:sp>
      <p:sp>
        <p:nvSpPr>
          <p:cNvPr id="40" name="Text 36"/>
          <p:cNvSpPr/>
          <p:nvPr/>
        </p:nvSpPr>
        <p:spPr>
          <a:xfrm>
            <a:off x="9180576" y="2935224"/>
            <a:ext cx="2066544" cy="228600"/>
          </a:xfrm>
          <a:prstGeom prst="rect">
            <a:avLst/>
          </a:prstGeom>
          <a:noFill/>
          <a:ln/>
        </p:spPr>
        <p:txBody>
          <a:bodyPr wrap="square" lIns="0" tIns="0" rIns="0" bIns="0" rtlCol="0" anchor="ctr"/>
          <a:lstStyle/>
          <a:p>
            <a:pPr marL="0" indent="0">
              <a:buNone/>
            </a:pPr>
            <a:r>
              <a:rPr lang="en-US" sz="1250" b="1" dirty="0">
                <a:solidFill>
                  <a:srgbClr val="2E6FA3"/>
                </a:solidFill>
                <a:latin typeface="Arial" pitchFamily="34" charset="0"/>
                <a:ea typeface="Arial" pitchFamily="34" charset="-122"/>
                <a:cs typeface="Arial" pitchFamily="34" charset="-120"/>
              </a:rPr>
              <a:t>EFEKT W POLSCE</a:t>
            </a:r>
            <a:endParaRPr lang="en-US" sz="1250" dirty="0"/>
          </a:p>
        </p:txBody>
      </p:sp>
      <p:sp>
        <p:nvSpPr>
          <p:cNvPr id="41" name="Text 37"/>
          <p:cNvSpPr/>
          <p:nvPr/>
        </p:nvSpPr>
        <p:spPr>
          <a:xfrm>
            <a:off x="9180576" y="3218688"/>
            <a:ext cx="2066544" cy="1453896"/>
          </a:xfrm>
          <a:prstGeom prst="rect">
            <a:avLst/>
          </a:prstGeom>
          <a:noFill/>
          <a:ln/>
        </p:spPr>
        <p:txBody>
          <a:bodyPr wrap="square" lIns="0" tIns="0" rIns="0" bIns="0" rtlCol="0" anchor="ctr"/>
          <a:lstStyle/>
          <a:p>
            <a:pPr marL="0" indent="0">
              <a:buNone/>
            </a:pPr>
            <a:r>
              <a:rPr lang="en-US" sz="1210" dirty="0">
                <a:solidFill>
                  <a:srgbClr val="243442"/>
                </a:solidFill>
                <a:latin typeface="Arial" pitchFamily="34" charset="0"/>
                <a:ea typeface="Arial" pitchFamily="34" charset="-122"/>
                <a:cs typeface="Arial" pitchFamily="34" charset="-120"/>
              </a:rPr>
              <a:t>Redukcja utrzymuje się wzdłuż Opawy do Branic. Po stronie polskiej nadal potrzebna jest sprawna ochrona bierna i utrzymanie doliny.</a:t>
            </a:r>
            <a:endParaRPr lang="en-US" sz="1210" dirty="0"/>
          </a:p>
        </p:txBody>
      </p:sp>
      <p:sp>
        <p:nvSpPr>
          <p:cNvPr id="42" name="Shape 38"/>
          <p:cNvSpPr/>
          <p:nvPr/>
        </p:nvSpPr>
        <p:spPr>
          <a:xfrm>
            <a:off x="4846320" y="5093208"/>
            <a:ext cx="6547104" cy="1115568"/>
          </a:xfrm>
          <a:prstGeom prst="roundRect">
            <a:avLst>
              <a:gd name="adj" fmla="val 7843"/>
            </a:avLst>
          </a:prstGeom>
          <a:solidFill>
            <a:srgbClr val="FFF1DD"/>
          </a:solidFill>
          <a:ln w="8890">
            <a:solidFill>
              <a:srgbClr val="FFF1DD"/>
            </a:solidFill>
            <a:prstDash val="solid"/>
          </a:ln>
          <a:effectLst>
            <a:outerShdw algn="bl" rotWithShape="0">
              <a:srgbClr val="173B63">
                <a:alpha val="0"/>
              </a:srgbClr>
            </a:outerShdw>
          </a:effectLst>
        </p:spPr>
        <p:txBody>
          <a:bodyPr/>
          <a:lstStyle/>
          <a:p>
            <a:endParaRPr lang="pl-PL"/>
          </a:p>
        </p:txBody>
      </p:sp>
      <p:sp>
        <p:nvSpPr>
          <p:cNvPr id="43" name="Shape 39"/>
          <p:cNvSpPr/>
          <p:nvPr/>
        </p:nvSpPr>
        <p:spPr>
          <a:xfrm>
            <a:off x="4846320" y="5093208"/>
            <a:ext cx="82296" cy="1115568"/>
          </a:xfrm>
          <a:prstGeom prst="rect">
            <a:avLst/>
          </a:prstGeom>
          <a:solidFill>
            <a:srgbClr val="E89531"/>
          </a:solidFill>
          <a:ln w="12700">
            <a:solidFill>
              <a:srgbClr val="E89531"/>
            </a:solidFill>
            <a:prstDash val="solid"/>
          </a:ln>
        </p:spPr>
        <p:txBody>
          <a:bodyPr/>
          <a:lstStyle/>
          <a:p>
            <a:endParaRPr lang="pl-PL"/>
          </a:p>
        </p:txBody>
      </p:sp>
      <p:sp>
        <p:nvSpPr>
          <p:cNvPr id="44" name="Text 40"/>
          <p:cNvSpPr/>
          <p:nvPr/>
        </p:nvSpPr>
        <p:spPr>
          <a:xfrm>
            <a:off x="5047488" y="5239512"/>
            <a:ext cx="6199632" cy="210312"/>
          </a:xfrm>
          <a:prstGeom prst="rect">
            <a:avLst/>
          </a:prstGeom>
          <a:noFill/>
          <a:ln/>
        </p:spPr>
        <p:txBody>
          <a:bodyPr wrap="square" lIns="0" tIns="0" rIns="0" bIns="0" rtlCol="0" anchor="t">
            <a:noAutofit/>
          </a:bodyPr>
          <a:lstStyle/>
          <a:p>
            <a:pPr marL="0" indent="0">
              <a:buNone/>
            </a:pPr>
            <a:r>
              <a:rPr lang="en-US" sz="1160" b="1" dirty="0">
                <a:solidFill>
                  <a:srgbClr val="E89531"/>
                </a:solidFill>
                <a:latin typeface="Arial" pitchFamily="34" charset="0"/>
                <a:ea typeface="Arial" pitchFamily="34" charset="-122"/>
                <a:cs typeface="Arial" pitchFamily="34" charset="-120"/>
              </a:rPr>
              <a:t>GŁÓWNY WNIOSEK</a:t>
            </a:r>
            <a:endParaRPr lang="en-US" sz="1250" dirty="0"/>
          </a:p>
        </p:txBody>
      </p:sp>
      <p:sp>
        <p:nvSpPr>
          <p:cNvPr id="45" name="Text 41"/>
          <p:cNvSpPr/>
          <p:nvPr/>
        </p:nvSpPr>
        <p:spPr>
          <a:xfrm>
            <a:off x="5047488" y="5532120"/>
            <a:ext cx="6199632" cy="557784"/>
          </a:xfrm>
          <a:prstGeom prst="rect">
            <a:avLst/>
          </a:prstGeom>
          <a:noFill/>
          <a:ln/>
        </p:spPr>
        <p:txBody>
          <a:bodyPr wrap="square" lIns="0" tIns="0" rIns="0" bIns="0" rtlCol="0" anchor="t">
            <a:noAutofit/>
          </a:bodyPr>
          <a:lstStyle/>
          <a:p>
            <a:pPr marL="0" indent="0">
              <a:lnSpc>
                <a:spcPct val="106000"/>
              </a:lnSpc>
              <a:spcBef>
                <a:spcPts val="0"/>
              </a:spcBef>
              <a:spcAft>
                <a:spcPts val="0"/>
              </a:spcAft>
              <a:buNone/>
            </a:pPr>
            <a:r>
              <a:rPr lang="en-US" sz="1320" dirty="0">
                <a:solidFill>
                  <a:srgbClr val="243442"/>
                </a:solidFill>
                <a:latin typeface="Arial" pitchFamily="34" charset="0"/>
                <a:ea typeface="Arial" pitchFamily="34" charset="-122"/>
                <a:cs typeface="Arial" pitchFamily="34" charset="-120"/>
              </a:rPr>
              <a:t>Największy modelowy efekt zapewnia realizowany w Czechach zbiornik Nové Heřminovy. Zadaniem PGW WP jest równoległa modernizacja ochrony biernej i konsekwentna koordynacja transgraniczna.</a:t>
            </a:r>
            <a:endParaRPr lang="en-US" sz="1410" dirty="0"/>
          </a:p>
        </p:txBody>
      </p:sp>
      <p:pic>
        <p:nvPicPr>
          <p:cNvPr id="4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6272784"/>
            <a:ext cx="12191695" cy="585216"/>
          </a:xfrm>
          <a:prstGeom prst="rect">
            <a:avLst/>
          </a:prstGeom>
        </p:spPr>
      </p:pic>
      <p:sp>
        <p:nvSpPr>
          <p:cNvPr id="47" name="Text 42"/>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Opawa; modelowanie wariantów pracy zbiornika Nové Heřminovy dla wezbrania IX 2024.</a:t>
            </a:r>
            <a:endParaRPr lang="en-US" sz="850" dirty="0"/>
          </a:p>
        </p:txBody>
      </p:sp>
      <p:sp>
        <p:nvSpPr>
          <p:cNvPr id="48"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16</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GLIWICE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Opawa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Wynik konsultacji i rekomendowana decyzja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173B63"/>
                </a:solidFill>
                <a:latin typeface="Arial" pitchFamily="34" charset="0"/>
                <a:ea typeface="Arial" pitchFamily="34" charset="-122"/>
                <a:cs typeface="Arial" pitchFamily="34" charset="-120"/>
              </a:rPr>
              <a:t>RZGW GLIWICE</a:t>
            </a:r>
            <a:endParaRPr lang="en-US" sz="950" dirty="0"/>
          </a:p>
        </p:txBody>
      </p:sp>
      <p:sp>
        <p:nvSpPr>
          <p:cNvPr id="11" name="Shape 8"/>
          <p:cNvSpPr/>
          <p:nvPr/>
        </p:nvSpPr>
        <p:spPr>
          <a:xfrm>
            <a:off x="530352"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2" name="Shape 9"/>
          <p:cNvSpPr/>
          <p:nvPr/>
        </p:nvSpPr>
        <p:spPr>
          <a:xfrm>
            <a:off x="731520" y="1755648"/>
            <a:ext cx="438912" cy="438912"/>
          </a:xfrm>
          <a:prstGeom prst="ellipse">
            <a:avLst/>
          </a:prstGeom>
          <a:solidFill>
            <a:srgbClr val="173B63"/>
          </a:solidFill>
          <a:ln w="12700">
            <a:solidFill>
              <a:srgbClr val="173B63"/>
            </a:solidFill>
            <a:prstDash val="solid"/>
          </a:ln>
        </p:spPr>
        <p:txBody>
          <a:bodyPr/>
          <a:lstStyle/>
          <a:p>
            <a:endParaRPr lang="pl-PL"/>
          </a:p>
        </p:txBody>
      </p:sp>
      <p:sp>
        <p:nvSpPr>
          <p:cNvPr id="13" name="Text 10"/>
          <p:cNvSpPr/>
          <p:nvPr/>
        </p:nvSpPr>
        <p:spPr>
          <a:xfrm>
            <a:off x="731520"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14" name="Text 11"/>
          <p:cNvSpPr/>
          <p:nvPr/>
        </p:nvSpPr>
        <p:spPr>
          <a:xfrm>
            <a:off x="1280160"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Najważniejsze głosy</a:t>
            </a:r>
            <a:endParaRPr lang="en-US" sz="1600" dirty="0"/>
          </a:p>
        </p:txBody>
      </p:sp>
      <p:sp>
        <p:nvSpPr>
          <p:cNvPr id="15" name="Shape 12"/>
          <p:cNvSpPr/>
          <p:nvPr/>
        </p:nvSpPr>
        <p:spPr>
          <a:xfrm>
            <a:off x="731520" y="2322576"/>
            <a:ext cx="3154680" cy="0"/>
          </a:xfrm>
          <a:prstGeom prst="line">
            <a:avLst/>
          </a:prstGeom>
          <a:noFill/>
          <a:ln w="17780">
            <a:solidFill>
              <a:srgbClr val="173B63">
                <a:alpha val="90000"/>
              </a:srgbClr>
            </a:solidFill>
            <a:prstDash val="solid"/>
          </a:ln>
        </p:spPr>
        <p:txBody>
          <a:bodyPr/>
          <a:lstStyle/>
          <a:p>
            <a:endParaRPr lang="pl-PL"/>
          </a:p>
        </p:txBody>
      </p:sp>
      <p:sp>
        <p:nvSpPr>
          <p:cNvPr id="16" name="Text 13"/>
          <p:cNvSpPr/>
          <p:nvPr/>
        </p:nvSpPr>
        <p:spPr>
          <a:xfrm>
            <a:off x="768096"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Korekty lokalizacji, nazw i opisu odcinków rzeki oraz istniejących zabezpieczeń.</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Wskazanie Opawicy jako dodatkowego obszaru wymagającego uwagi.</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Postulaty retencji leśnej, glebowej i małej retencji w całej zlewni.</a:t>
            </a:r>
            <a:endParaRPr lang="en-US" sz="1430" dirty="0"/>
          </a:p>
        </p:txBody>
      </p:sp>
      <p:sp>
        <p:nvSpPr>
          <p:cNvPr id="17" name="Shape 14"/>
          <p:cNvSpPr/>
          <p:nvPr/>
        </p:nvSpPr>
        <p:spPr>
          <a:xfrm>
            <a:off x="4315968"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8" name="Shape 15"/>
          <p:cNvSpPr/>
          <p:nvPr/>
        </p:nvSpPr>
        <p:spPr>
          <a:xfrm>
            <a:off x="4517136" y="1755648"/>
            <a:ext cx="438912" cy="438912"/>
          </a:xfrm>
          <a:prstGeom prst="ellipse">
            <a:avLst/>
          </a:prstGeom>
          <a:solidFill>
            <a:srgbClr val="2BA6A2"/>
          </a:solidFill>
          <a:ln w="12700">
            <a:solidFill>
              <a:srgbClr val="2BA6A2"/>
            </a:solidFill>
            <a:prstDash val="solid"/>
          </a:ln>
        </p:spPr>
        <p:txBody>
          <a:bodyPr/>
          <a:lstStyle/>
          <a:p>
            <a:endParaRPr lang="pl-PL"/>
          </a:p>
        </p:txBody>
      </p:sp>
      <p:sp>
        <p:nvSpPr>
          <p:cNvPr id="19" name="Text 16"/>
          <p:cNvSpPr/>
          <p:nvPr/>
        </p:nvSpPr>
        <p:spPr>
          <a:xfrm>
            <a:off x="4517136"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0" name="Text 17"/>
          <p:cNvSpPr/>
          <p:nvPr/>
        </p:nvSpPr>
        <p:spPr>
          <a:xfrm>
            <a:off x="5065776"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Co zmieniono</a:t>
            </a:r>
            <a:endParaRPr lang="en-US" sz="1600" dirty="0"/>
          </a:p>
        </p:txBody>
      </p:sp>
      <p:sp>
        <p:nvSpPr>
          <p:cNvPr id="21" name="Shape 18"/>
          <p:cNvSpPr/>
          <p:nvPr/>
        </p:nvSpPr>
        <p:spPr>
          <a:xfrm>
            <a:off x="4517136" y="2322576"/>
            <a:ext cx="3154680" cy="0"/>
          </a:xfrm>
          <a:prstGeom prst="line">
            <a:avLst/>
          </a:prstGeom>
          <a:noFill/>
          <a:ln w="17780">
            <a:solidFill>
              <a:srgbClr val="2BA6A2">
                <a:alpha val="90000"/>
              </a:srgbClr>
            </a:solidFill>
            <a:prstDash val="solid"/>
          </a:ln>
        </p:spPr>
        <p:txBody>
          <a:bodyPr/>
          <a:lstStyle/>
          <a:p>
            <a:endParaRPr lang="pl-PL"/>
          </a:p>
        </p:txBody>
      </p:sp>
      <p:sp>
        <p:nvSpPr>
          <p:cNvPr id="22" name="Text 19"/>
          <p:cNvSpPr/>
          <p:nvPr/>
        </p:nvSpPr>
        <p:spPr>
          <a:xfrm>
            <a:off x="4553712"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Wprowadzono korekty faktograficzne i doprecyzowano obszary problemowe.</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Rozszerzono opis działań nietechnicznych i lokalnych prac utrzymaniowych.</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Nie powstał nowy scenariusz modelowy - głównym wariantem pozostaje Nové Heřminovy.</a:t>
            </a:r>
            <a:endParaRPr lang="en-US" sz="1430" dirty="0"/>
          </a:p>
        </p:txBody>
      </p:sp>
      <p:sp>
        <p:nvSpPr>
          <p:cNvPr id="23" name="Shape 20"/>
          <p:cNvSpPr/>
          <p:nvPr/>
        </p:nvSpPr>
        <p:spPr>
          <a:xfrm>
            <a:off x="8101584"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4" name="Shape 21"/>
          <p:cNvSpPr/>
          <p:nvPr/>
        </p:nvSpPr>
        <p:spPr>
          <a:xfrm>
            <a:off x="8302752" y="1755648"/>
            <a:ext cx="438912" cy="438912"/>
          </a:xfrm>
          <a:prstGeom prst="ellipse">
            <a:avLst/>
          </a:prstGeom>
          <a:solidFill>
            <a:srgbClr val="E89531"/>
          </a:solidFill>
          <a:ln w="12700">
            <a:solidFill>
              <a:srgbClr val="E89531"/>
            </a:solidFill>
            <a:prstDash val="solid"/>
          </a:ln>
        </p:spPr>
        <p:txBody>
          <a:bodyPr/>
          <a:lstStyle/>
          <a:p>
            <a:endParaRPr lang="pl-PL"/>
          </a:p>
        </p:txBody>
      </p:sp>
      <p:sp>
        <p:nvSpPr>
          <p:cNvPr id="25" name="Text 22"/>
          <p:cNvSpPr/>
          <p:nvPr/>
        </p:nvSpPr>
        <p:spPr>
          <a:xfrm>
            <a:off x="8302752"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26" name="Text 23"/>
          <p:cNvSpPr/>
          <p:nvPr/>
        </p:nvSpPr>
        <p:spPr>
          <a:xfrm>
            <a:off x="8851392"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Wniosek wdrożeniowy</a:t>
            </a:r>
            <a:endParaRPr lang="en-US" sz="1600" dirty="0"/>
          </a:p>
        </p:txBody>
      </p:sp>
      <p:sp>
        <p:nvSpPr>
          <p:cNvPr id="27" name="Shape 24"/>
          <p:cNvSpPr/>
          <p:nvPr/>
        </p:nvSpPr>
        <p:spPr>
          <a:xfrm>
            <a:off x="8302752" y="2322576"/>
            <a:ext cx="3154680" cy="0"/>
          </a:xfrm>
          <a:prstGeom prst="line">
            <a:avLst/>
          </a:prstGeom>
          <a:noFill/>
          <a:ln w="17780">
            <a:solidFill>
              <a:srgbClr val="E89531">
                <a:alpha val="90000"/>
              </a:srgbClr>
            </a:solidFill>
            <a:prstDash val="solid"/>
          </a:ln>
        </p:spPr>
        <p:txBody>
          <a:bodyPr/>
          <a:lstStyle/>
          <a:p>
            <a:endParaRPr lang="pl-PL"/>
          </a:p>
        </p:txBody>
      </p:sp>
      <p:sp>
        <p:nvSpPr>
          <p:cNvPr id="28" name="Text 25"/>
          <p:cNvSpPr/>
          <p:nvPr/>
        </p:nvSpPr>
        <p:spPr>
          <a:xfrm>
            <a:off x="8339328"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Utrzymać aktywną ścieżkę polsko-czeską dotyczącą terminu i zasad pracy zbiornika.</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Przygotować program modernizacji wałów i zabezpieczeń na odcinku granicznym.</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Zapewnić inspekcje, koszenie, utrzymanie koryta i ograniczenie nowej zabudowy.</a:t>
            </a:r>
            <a:endParaRPr lang="en-US" sz="1430" dirty="0"/>
          </a:p>
        </p:txBody>
      </p:sp>
      <p:sp>
        <p:nvSpPr>
          <p:cNvPr id="29" name="Shape 26"/>
          <p:cNvSpPr/>
          <p:nvPr/>
        </p:nvSpPr>
        <p:spPr>
          <a:xfrm>
            <a:off x="530352" y="5870448"/>
            <a:ext cx="11128248" cy="475488"/>
          </a:xfrm>
          <a:prstGeom prst="roundRect">
            <a:avLst>
              <a:gd name="adj" fmla="val 15385"/>
            </a:avLst>
          </a:prstGeom>
          <a:solidFill>
            <a:srgbClr val="EAF3F8"/>
          </a:solidFill>
          <a:ln w="8890">
            <a:solidFill>
              <a:srgbClr val="EAF3F8"/>
            </a:solidFill>
            <a:prstDash val="solid"/>
          </a:ln>
        </p:spPr>
        <p:txBody>
          <a:bodyPr/>
          <a:lstStyle/>
          <a:p>
            <a:endParaRPr lang="pl-PL"/>
          </a:p>
        </p:txBody>
      </p:sp>
      <p:sp>
        <p:nvSpPr>
          <p:cNvPr id="30" name="Shape 27"/>
          <p:cNvSpPr/>
          <p:nvPr/>
        </p:nvSpPr>
        <p:spPr>
          <a:xfrm>
            <a:off x="530352" y="5870448"/>
            <a:ext cx="82296" cy="475488"/>
          </a:xfrm>
          <a:prstGeom prst="rect">
            <a:avLst/>
          </a:prstGeom>
          <a:solidFill>
            <a:srgbClr val="173B63"/>
          </a:solidFill>
          <a:ln w="12700">
            <a:solidFill>
              <a:srgbClr val="173B63"/>
            </a:solidFill>
            <a:prstDash val="solid"/>
          </a:ln>
        </p:spPr>
        <p:txBody>
          <a:bodyPr/>
          <a:lstStyle/>
          <a:p>
            <a:endParaRPr lang="pl-PL"/>
          </a:p>
        </p:txBody>
      </p:sp>
      <p:sp>
        <p:nvSpPr>
          <p:cNvPr id="31" name="Text 28"/>
          <p:cNvSpPr/>
          <p:nvPr/>
        </p:nvSpPr>
        <p:spPr>
          <a:xfrm>
            <a:off x="704088" y="5875020"/>
            <a:ext cx="10780776" cy="228600"/>
          </a:xfrm>
          <a:prstGeom prst="rect">
            <a:avLst/>
          </a:prstGeom>
          <a:noFill/>
          <a:ln/>
        </p:spPr>
        <p:txBody>
          <a:bodyPr wrap="square" lIns="0" tIns="0" rIns="0" bIns="0" rtlCol="0" anchor="ctr"/>
          <a:lstStyle/>
          <a:p>
            <a:pPr marL="0" indent="0">
              <a:buNone/>
            </a:pPr>
            <a:r>
              <a:rPr lang="en-US" sz="1050" b="1" dirty="0">
                <a:solidFill>
                  <a:srgbClr val="173B63"/>
                </a:solidFill>
                <a:latin typeface="Arial" pitchFamily="34" charset="0"/>
                <a:ea typeface="Arial" pitchFamily="34" charset="-122"/>
                <a:cs typeface="Arial" pitchFamily="34" charset="-120"/>
              </a:rPr>
              <a:t>STATUS PO KONSULTACJACH</a:t>
            </a:r>
            <a:endParaRPr lang="en-US" sz="1050" dirty="0"/>
          </a:p>
        </p:txBody>
      </p:sp>
      <p:sp>
        <p:nvSpPr>
          <p:cNvPr id="32" name="Text 29"/>
          <p:cNvSpPr/>
          <p:nvPr/>
        </p:nvSpPr>
        <p:spPr>
          <a:xfrm>
            <a:off x="681228" y="6117336"/>
            <a:ext cx="10780776" cy="237744"/>
          </a:xfrm>
          <a:prstGeom prst="rect">
            <a:avLst/>
          </a:prstGeom>
          <a:noFill/>
          <a:ln/>
        </p:spPr>
        <p:txBody>
          <a:bodyPr wrap="square" lIns="0" tIns="0" rIns="0" bIns="0" rtlCol="0" anchor="ctr">
            <a:noAutofit/>
          </a:bodyPr>
          <a:lstStyle/>
          <a:p>
            <a:pPr marL="0" indent="0">
              <a:buNone/>
            </a:pPr>
            <a:r>
              <a:rPr lang="en-US" sz="1150" dirty="0">
                <a:solidFill>
                  <a:srgbClr val="243442"/>
                </a:solidFill>
                <a:latin typeface="Arial" pitchFamily="34" charset="0"/>
                <a:ea typeface="Arial" pitchFamily="34" charset="-122"/>
                <a:cs typeface="Arial" pitchFamily="34" charset="-120"/>
              </a:rPr>
              <a:t>Wpływ konsultacji: PORZĄDKUJĄCY — poprawiono dokument i zakres lokalny, bez zmiany głównej logiki programu.</a:t>
            </a:r>
            <a:endParaRPr lang="en-US" sz="1250" dirty="0"/>
          </a:p>
        </p:txBody>
      </p:sp>
      <p:pic>
        <p:nvPicPr>
          <p:cNvPr id="3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34" name="Text 30"/>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Opawa i zanonimizowana tabela uwag oraz odpowiedzi.</a:t>
            </a:r>
            <a:endParaRPr lang="en-US" sz="850" dirty="0"/>
          </a:p>
        </p:txBody>
      </p:sp>
      <p:sp>
        <p:nvSpPr>
          <p:cNvPr id="35"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17</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name="Opawa — koszty, przygotowanie, harmonogram">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DROŻENIE PRRP | RZGW GLIWICE"/>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WDROŻENIE PRRP | RZGW GLIWICE</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Opawa | koszty i przygotowanie"/>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Opawa | koszty i przygotowanie</a:t>
            </a:r>
          </a:p>
        </p:txBody>
      </p:sp>
      <p:sp>
        <p:nvSpPr>
          <p:cNvPr id="7" name="10 pozycji PPI  •  Koszty całkowite według stanu na 31.12.2025 r.  •  Przygotowa"/>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10 pozycji PPI  •  Koszty całkowite według stanu na 31.12.2025 r.  •  Przygotowanie według zapisów PPI</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18</a:t>
            </a:r>
          </a:p>
        </p:txBody>
      </p:sp>
      <p:sp>
        <p:nvSpPr>
          <p:cNvPr id="11" name="Panel"/>
          <p:cNvSpPr/>
          <p:nvPr/>
        </p:nvSpPr>
        <p:spPr>
          <a:xfrm>
            <a:off x="594360" y="1764792"/>
            <a:ext cx="4288536" cy="1005840"/>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135,360"/>
          <p:cNvSpPr txBox="1"/>
          <p:nvPr/>
        </p:nvSpPr>
        <p:spPr>
          <a:xfrm>
            <a:off x="804672" y="1883664"/>
            <a:ext cx="2935224" cy="521207"/>
          </a:xfrm>
          <a:prstGeom prst="rect">
            <a:avLst/>
          </a:prstGeom>
          <a:noFill/>
        </p:spPr>
        <p:txBody>
          <a:bodyPr wrap="square" lIns="0" tIns="0" rIns="0" bIns="0" anchor="t">
            <a:noAutofit/>
          </a:bodyPr>
          <a:lstStyle/>
          <a:p>
            <a:pPr algn="l">
              <a:lnSpc>
                <a:spcPct val="108000"/>
              </a:lnSpc>
              <a:spcBef>
                <a:spcPts val="0"/>
              </a:spcBef>
              <a:spcAft>
                <a:spcPts val="0"/>
              </a:spcAft>
            </a:pPr>
            <a:r>
              <a:rPr lang="pl-PL" sz="3350" b="1">
                <a:solidFill>
                  <a:srgbClr val="FFFFFF"/>
                </a:solidFill>
                <a:latin typeface="Arial"/>
              </a:rPr>
              <a:t>135,360</a:t>
            </a:r>
          </a:p>
        </p:txBody>
      </p:sp>
      <p:sp>
        <p:nvSpPr>
          <p:cNvPr id="13" name="mln zł"/>
          <p:cNvSpPr txBox="1"/>
          <p:nvPr/>
        </p:nvSpPr>
        <p:spPr>
          <a:xfrm>
            <a:off x="3685032" y="2103120"/>
            <a:ext cx="932688" cy="237744"/>
          </a:xfrm>
          <a:prstGeom prst="rect">
            <a:avLst/>
          </a:prstGeom>
          <a:noFill/>
        </p:spPr>
        <p:txBody>
          <a:bodyPr wrap="square" lIns="0" tIns="0" rIns="0" bIns="0" anchor="t">
            <a:noAutofit/>
          </a:bodyPr>
          <a:lstStyle/>
          <a:p>
            <a:pPr algn="r">
              <a:lnSpc>
                <a:spcPct val="108000"/>
              </a:lnSpc>
              <a:spcBef>
                <a:spcPts val="0"/>
              </a:spcBef>
              <a:spcAft>
                <a:spcPts val="0"/>
              </a:spcAft>
            </a:pPr>
            <a:r>
              <a:rPr lang="pl-PL" sz="1540" b="1">
                <a:solidFill>
                  <a:srgbClr val="BFE0E8"/>
                </a:solidFill>
                <a:latin typeface="Arial"/>
              </a:rPr>
              <a:t>mln zł</a:t>
            </a:r>
          </a:p>
        </p:txBody>
      </p:sp>
      <p:sp>
        <p:nvSpPr>
          <p:cNvPr id="14" name="SZACUNKOWY KOSZT POZYCJI PPI"/>
          <p:cNvSpPr txBox="1"/>
          <p:nvPr/>
        </p:nvSpPr>
        <p:spPr>
          <a:xfrm>
            <a:off x="813816" y="2441448"/>
            <a:ext cx="36576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1000" b="1">
                <a:solidFill>
                  <a:srgbClr val="BFE0E8"/>
                </a:solidFill>
                <a:latin typeface="Arial"/>
              </a:rPr>
              <a:t>SZACUNKOWY KOSZT POZYCJI PPI</a:t>
            </a:r>
          </a:p>
        </p:txBody>
      </p:sp>
      <p:sp>
        <p:nvSpPr>
          <p:cNvPr id="15" name="ZADANIE / PAKIET"/>
          <p:cNvSpPr txBox="1"/>
          <p:nvPr/>
        </p:nvSpPr>
        <p:spPr>
          <a:xfrm>
            <a:off x="749808" y="2971800"/>
            <a:ext cx="2907792"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80" b="1">
                <a:solidFill>
                  <a:srgbClr val="36759B"/>
                </a:solidFill>
                <a:latin typeface="Arial"/>
              </a:rPr>
              <a:t>ZADANIE / PAKIET</a:t>
            </a:r>
          </a:p>
        </p:txBody>
      </p:sp>
      <p:sp>
        <p:nvSpPr>
          <p:cNvPr id="16" name="MLN ZŁ"/>
          <p:cNvSpPr txBox="1"/>
          <p:nvPr/>
        </p:nvSpPr>
        <p:spPr>
          <a:xfrm>
            <a:off x="3794760" y="2971800"/>
            <a:ext cx="905256" cy="228600"/>
          </a:xfrm>
          <a:prstGeom prst="rect">
            <a:avLst/>
          </a:prstGeom>
          <a:noFill/>
        </p:spPr>
        <p:txBody>
          <a:bodyPr wrap="square" lIns="0" tIns="0" rIns="0" bIns="0" anchor="t">
            <a:noAutofit/>
          </a:bodyPr>
          <a:lstStyle/>
          <a:p>
            <a:pPr algn="r">
              <a:lnSpc>
                <a:spcPct val="108000"/>
              </a:lnSpc>
              <a:spcBef>
                <a:spcPts val="0"/>
              </a:spcBef>
              <a:spcAft>
                <a:spcPts val="0"/>
              </a:spcAft>
            </a:pPr>
            <a:r>
              <a:rPr lang="pl-PL" sz="1080" b="1">
                <a:solidFill>
                  <a:srgbClr val="36759B"/>
                </a:solidFill>
                <a:latin typeface="Arial"/>
              </a:rPr>
              <a:t>MLN ZŁ</a:t>
            </a:r>
          </a:p>
        </p:txBody>
      </p:sp>
      <p:sp>
        <p:nvSpPr>
          <p:cNvPr id="17" name="Panel"/>
          <p:cNvSpPr/>
          <p:nvPr/>
        </p:nvSpPr>
        <p:spPr>
          <a:xfrm>
            <a:off x="594360" y="3204972"/>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dbudowa 8,2 km wałów"/>
          <p:cNvSpPr txBox="1"/>
          <p:nvPr/>
        </p:nvSpPr>
        <p:spPr>
          <a:xfrm>
            <a:off x="758952" y="328269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Odbudowa 8,2 km wałów</a:t>
            </a:r>
          </a:p>
        </p:txBody>
      </p:sp>
      <p:sp>
        <p:nvSpPr>
          <p:cNvPr id="19" name="53,660"/>
          <p:cNvSpPr txBox="1"/>
          <p:nvPr/>
        </p:nvSpPr>
        <p:spPr>
          <a:xfrm>
            <a:off x="3721608" y="328269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53,660</a:t>
            </a:r>
          </a:p>
        </p:txBody>
      </p:sp>
      <p:cxnSp>
        <p:nvCxnSpPr>
          <p:cNvPr id="20" name="Linia"/>
          <p:cNvCxnSpPr/>
          <p:nvPr/>
        </p:nvCxnSpPr>
        <p:spPr>
          <a:xfrm>
            <a:off x="749808" y="357530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1" name="Opawica — koryto i brzegi"/>
          <p:cNvSpPr txBox="1"/>
          <p:nvPr/>
        </p:nvSpPr>
        <p:spPr>
          <a:xfrm>
            <a:off x="758952" y="3680459"/>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Opawica — koryto i brzegi</a:t>
            </a:r>
          </a:p>
        </p:txBody>
      </p:sp>
      <p:sp>
        <p:nvSpPr>
          <p:cNvPr id="22" name="26,000"/>
          <p:cNvSpPr txBox="1"/>
          <p:nvPr/>
        </p:nvSpPr>
        <p:spPr>
          <a:xfrm>
            <a:off x="3721608" y="3680459"/>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26,000</a:t>
            </a:r>
          </a:p>
        </p:txBody>
      </p:sp>
      <p:cxnSp>
        <p:nvCxnSpPr>
          <p:cNvPr id="23" name="Linia"/>
          <p:cNvCxnSpPr/>
          <p:nvPr/>
        </p:nvCxnSpPr>
        <p:spPr>
          <a:xfrm>
            <a:off x="749808" y="3973067"/>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4" name="Panel"/>
          <p:cNvSpPr/>
          <p:nvPr/>
        </p:nvSpPr>
        <p:spPr>
          <a:xfrm>
            <a:off x="594360" y="4000500"/>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Wał w Boboluszkach"/>
          <p:cNvSpPr txBox="1"/>
          <p:nvPr/>
        </p:nvSpPr>
        <p:spPr>
          <a:xfrm>
            <a:off x="758952" y="4078224"/>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Wał w Boboluszkach</a:t>
            </a:r>
          </a:p>
        </p:txBody>
      </p:sp>
      <p:sp>
        <p:nvSpPr>
          <p:cNvPr id="26" name="20,450"/>
          <p:cNvSpPr txBox="1"/>
          <p:nvPr/>
        </p:nvSpPr>
        <p:spPr>
          <a:xfrm>
            <a:off x="3721608" y="4078224"/>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20,450</a:t>
            </a:r>
          </a:p>
        </p:txBody>
      </p:sp>
      <p:cxnSp>
        <p:nvCxnSpPr>
          <p:cNvPr id="27" name="Linia"/>
          <p:cNvCxnSpPr/>
          <p:nvPr/>
        </p:nvCxnSpPr>
        <p:spPr>
          <a:xfrm>
            <a:off x="749808" y="4370831"/>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8" name="Wały w Bliszczycach (2)"/>
          <p:cNvSpPr txBox="1"/>
          <p:nvPr/>
        </p:nvSpPr>
        <p:spPr>
          <a:xfrm>
            <a:off x="758952" y="4475988"/>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Wały w Bliszczycach (2)</a:t>
            </a:r>
          </a:p>
        </p:txBody>
      </p:sp>
      <p:sp>
        <p:nvSpPr>
          <p:cNvPr id="29" name="19,405"/>
          <p:cNvSpPr txBox="1"/>
          <p:nvPr/>
        </p:nvSpPr>
        <p:spPr>
          <a:xfrm>
            <a:off x="3721608" y="4475988"/>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19,405</a:t>
            </a:r>
          </a:p>
        </p:txBody>
      </p:sp>
      <p:cxnSp>
        <p:nvCxnSpPr>
          <p:cNvPr id="30" name="Linia"/>
          <p:cNvCxnSpPr/>
          <p:nvPr/>
        </p:nvCxnSpPr>
        <p:spPr>
          <a:xfrm>
            <a:off x="749808" y="4768595"/>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1" name="Panel"/>
          <p:cNvSpPr/>
          <p:nvPr/>
        </p:nvSpPr>
        <p:spPr>
          <a:xfrm>
            <a:off x="594360" y="4796028"/>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Wały w Branicach (3)"/>
          <p:cNvSpPr txBox="1"/>
          <p:nvPr/>
        </p:nvSpPr>
        <p:spPr>
          <a:xfrm>
            <a:off x="758952" y="4873752"/>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Wały w Branicach (3)</a:t>
            </a:r>
          </a:p>
        </p:txBody>
      </p:sp>
      <p:sp>
        <p:nvSpPr>
          <p:cNvPr id="33" name="13,800"/>
          <p:cNvSpPr txBox="1"/>
          <p:nvPr/>
        </p:nvSpPr>
        <p:spPr>
          <a:xfrm>
            <a:off x="3721608" y="4873752"/>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13,800</a:t>
            </a:r>
          </a:p>
        </p:txBody>
      </p:sp>
      <p:cxnSp>
        <p:nvCxnSpPr>
          <p:cNvPr id="34" name="Linia"/>
          <p:cNvCxnSpPr/>
          <p:nvPr/>
        </p:nvCxnSpPr>
        <p:spPr>
          <a:xfrm>
            <a:off x="749808" y="5166359"/>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5" name="Umocnienia Opawy i Opawicy"/>
          <p:cNvSpPr txBox="1"/>
          <p:nvPr/>
        </p:nvSpPr>
        <p:spPr>
          <a:xfrm>
            <a:off x="758952" y="527151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Umocnienia Opawy i Opawicy</a:t>
            </a:r>
          </a:p>
        </p:txBody>
      </p:sp>
      <p:sp>
        <p:nvSpPr>
          <p:cNvPr id="36" name="2,045"/>
          <p:cNvSpPr txBox="1"/>
          <p:nvPr/>
        </p:nvSpPr>
        <p:spPr>
          <a:xfrm>
            <a:off x="3721608" y="527151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2,045</a:t>
            </a:r>
          </a:p>
        </p:txBody>
      </p:sp>
      <p:cxnSp>
        <p:nvCxnSpPr>
          <p:cNvPr id="37" name="Linia"/>
          <p:cNvCxnSpPr/>
          <p:nvPr/>
        </p:nvCxnSpPr>
        <p:spPr>
          <a:xfrm>
            <a:off x="749808" y="556412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8" name="Sumy z pełnych danych, przed zaokrągleniem."/>
          <p:cNvSpPr txBox="1"/>
          <p:nvPr/>
        </p:nvSpPr>
        <p:spPr>
          <a:xfrm>
            <a:off x="758952" y="5696712"/>
            <a:ext cx="3986784"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19" b="0">
                <a:solidFill>
                  <a:srgbClr val="5A7283"/>
                </a:solidFill>
                <a:latin typeface="Arial"/>
              </a:rPr>
              <a:t>Sumy z pełnych danych, przed zaokrągleniem.</a:t>
            </a:r>
          </a:p>
        </p:txBody>
      </p:sp>
      <p:sp>
        <p:nvSpPr>
          <p:cNvPr id="39" name="STAN PRZYGOTOWANIA W PPI"/>
          <p:cNvSpPr txBox="1"/>
          <p:nvPr/>
        </p:nvSpPr>
        <p:spPr>
          <a:xfrm>
            <a:off x="5212080" y="1819656"/>
            <a:ext cx="6217920"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40" b="1">
                <a:solidFill>
                  <a:srgbClr val="143551"/>
                </a:solidFill>
                <a:latin typeface="Arial"/>
              </a:rPr>
              <a:t>STAN PRZYGOTOWANIA W PPI</a:t>
            </a:r>
          </a:p>
        </p:txBody>
      </p:sp>
      <p:sp>
        <p:nvSpPr>
          <p:cNvPr id="40" name="Panel"/>
          <p:cNvSpPr/>
          <p:nvPr/>
        </p:nvSpPr>
        <p:spPr>
          <a:xfrm>
            <a:off x="5148072" y="2203704"/>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Dwie dokumentacje do aktualizacji"/>
          <p:cNvSpPr txBox="1"/>
          <p:nvPr/>
        </p:nvSpPr>
        <p:spPr>
          <a:xfrm>
            <a:off x="5340096" y="2299716"/>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Dwie dokumentacje do aktualizacji</a:t>
            </a:r>
          </a:p>
        </p:txBody>
      </p:sp>
      <p:sp>
        <p:nvSpPr>
          <p:cNvPr id="42" name="Umocnienia Opawy [529] i Opawicy [530]."/>
          <p:cNvSpPr txBox="1"/>
          <p:nvPr/>
        </p:nvSpPr>
        <p:spPr>
          <a:xfrm>
            <a:off x="7415783" y="2299716"/>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Umocnienia Opawy [529] i Opawicy [530].</a:t>
            </a:r>
          </a:p>
        </p:txBody>
      </p:sp>
      <p:sp>
        <p:nvSpPr>
          <p:cNvPr id="43" name="Panel"/>
          <p:cNvSpPr/>
          <p:nvPr/>
        </p:nvSpPr>
        <p:spPr>
          <a:xfrm>
            <a:off x="5148072" y="2971800"/>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siem pozycji bez dokumentacji"/>
          <p:cNvSpPr txBox="1"/>
          <p:nvPr/>
        </p:nvSpPr>
        <p:spPr>
          <a:xfrm>
            <a:off x="5340096" y="3067812"/>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Osiem pozycji bez dokumentacji</a:t>
            </a:r>
          </a:p>
        </p:txBody>
      </p:sp>
      <p:sp>
        <p:nvSpPr>
          <p:cNvPr id="45" name="Tak opisano pozostałe zadania w kolumnie AM PPI. Pola decyzji AA–AC: „NIE”."/>
          <p:cNvSpPr txBox="1"/>
          <p:nvPr/>
        </p:nvSpPr>
        <p:spPr>
          <a:xfrm>
            <a:off x="7415783" y="3067812"/>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Tak opisano pozostałe zadania w kolumnie AM PPI. Pola decyzji AA–AC: „NIE”.</a:t>
            </a:r>
          </a:p>
        </p:txBody>
      </p:sp>
      <p:sp>
        <p:nvSpPr>
          <p:cNvPr id="46" name="Panel"/>
          <p:cNvSpPr/>
          <p:nvPr/>
        </p:nvSpPr>
        <p:spPr>
          <a:xfrm>
            <a:off x="5148072" y="3739896"/>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ddzielna informacja FSUE"/>
          <p:cNvSpPr txBox="1"/>
          <p:nvPr/>
        </p:nvSpPr>
        <p:spPr>
          <a:xfrm>
            <a:off x="5340096" y="3835907"/>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Oddzielna informacja FSUE</a:t>
            </a:r>
          </a:p>
        </p:txBody>
      </p:sp>
      <p:sp>
        <p:nvSpPr>
          <p:cNvPr id="48" name="Sprawozdanie za okres do 30.04.2026 r. opisuje 2 projekty na wałach i 53 mln zł."/>
          <p:cNvSpPr txBox="1"/>
          <p:nvPr/>
        </p:nvSpPr>
        <p:spPr>
          <a:xfrm>
            <a:off x="7415783" y="3835907"/>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Sprawozdanie za okres do 30.04.2026 r. opisuje 2 projekty na wałach i 53 mln zł. Wymagane uzgodnienie z PPI.</a:t>
            </a:r>
          </a:p>
        </p:txBody>
      </p:sp>
      <p:sp>
        <p:nvSpPr>
          <p:cNvPr id="49" name="Panel"/>
          <p:cNvSpPr/>
          <p:nvPr/>
        </p:nvSpPr>
        <p:spPr>
          <a:xfrm>
            <a:off x="5148072" y="4507992"/>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Nové Heřminovy"/>
          <p:cNvSpPr txBox="1"/>
          <p:nvPr/>
        </p:nvSpPr>
        <p:spPr>
          <a:xfrm>
            <a:off x="5340096" y="4604004"/>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Nové Heřminovy</a:t>
            </a:r>
          </a:p>
        </p:txBody>
      </p:sp>
      <p:sp>
        <p:nvSpPr>
          <p:cNvPr id="51" name="Inwestycja po stronie czeskiej. Jej koszt nie wchodzi do pokazanej sumy polskich"/>
          <p:cNvSpPr txBox="1"/>
          <p:nvPr/>
        </p:nvSpPr>
        <p:spPr>
          <a:xfrm>
            <a:off x="7415783" y="4604004"/>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Inwestycja po stronie czeskiej. Jej koszt nie wchodzi do pokazanej sumy polskich zadań PPI.</a:t>
            </a:r>
          </a:p>
        </p:txBody>
      </p:sp>
      <p:cxnSp>
        <p:nvCxnSpPr>
          <p:cNvPr id="52" name="Linia"/>
          <p:cNvCxnSpPr/>
          <p:nvPr/>
        </p:nvCxnSpPr>
        <p:spPr>
          <a:xfrm>
            <a:off x="5212080" y="5394960"/>
            <a:ext cx="628192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3" name="PLAN ŹRÓDEŁ"/>
          <p:cNvSpPr txBox="1"/>
          <p:nvPr/>
        </p:nvSpPr>
        <p:spPr>
          <a:xfrm>
            <a:off x="5285232" y="5522976"/>
            <a:ext cx="1161288" cy="320040"/>
          </a:xfrm>
          <a:prstGeom prst="rect">
            <a:avLst/>
          </a:prstGeom>
          <a:noFill/>
        </p:spPr>
        <p:txBody>
          <a:bodyPr wrap="square" lIns="0" tIns="0" rIns="0" bIns="0" anchor="t">
            <a:noAutofit/>
          </a:bodyPr>
          <a:lstStyle/>
          <a:p>
            <a:pPr algn="l">
              <a:lnSpc>
                <a:spcPct val="108000"/>
              </a:lnSpc>
              <a:spcBef>
                <a:spcPts val="0"/>
              </a:spcBef>
              <a:spcAft>
                <a:spcPts val="0"/>
              </a:spcAft>
            </a:pPr>
            <a:r>
              <a:rPr lang="pl-PL" sz="1040" b="1">
                <a:solidFill>
                  <a:srgbClr val="36759B"/>
                </a:solidFill>
                <a:latin typeface="Arial"/>
              </a:rPr>
              <a:t>PLAN ŹRÓDEŁ</a:t>
            </a:r>
          </a:p>
        </p:txBody>
      </p:sp>
      <p:sp>
        <p:nvSpPr>
          <p:cNvPr id="54" name="Plan PPI: budżet państwa. Informacja o FSUE pochodzi z odrębnego sprawozdania, n"/>
          <p:cNvSpPr txBox="1"/>
          <p:nvPr/>
        </p:nvSpPr>
        <p:spPr>
          <a:xfrm>
            <a:off x="6583680" y="5490972"/>
            <a:ext cx="4828032"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130" b="0">
                <a:solidFill>
                  <a:srgbClr val="19374A"/>
                </a:solidFill>
                <a:latin typeface="Arial"/>
              </a:rPr>
              <a:t>Plan PPI: budżet państwa. Informacja o FSUE pochodzi z odrębnego sprawozdania, nie z kolumny D.</a:t>
            </a:r>
          </a:p>
        </p:txBody>
      </p:sp>
      <p:sp>
        <p:nvSpPr>
          <p:cNvPr id="55" name="Panel"/>
          <p:cNvSpPr/>
          <p:nvPr/>
        </p:nvSpPr>
        <p:spPr>
          <a:xfrm>
            <a:off x="594360" y="6044184"/>
            <a:ext cx="11009376" cy="393192"/>
          </a:xfrm>
          <a:prstGeom prst="roundRect">
            <a:avLst>
              <a:gd name="adj" fmla="val 10000"/>
            </a:avLst>
          </a:prstGeom>
          <a:solidFill>
            <a:srgbClr val="FFF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Panel"/>
          <p:cNvSpPr/>
          <p:nvPr/>
        </p:nvSpPr>
        <p:spPr>
          <a:xfrm>
            <a:off x="594360" y="6044184"/>
            <a:ext cx="50292" cy="393192"/>
          </a:xfrm>
          <a:prstGeom prst="rect">
            <a:avLst/>
          </a:prstGeom>
          <a:solidFill>
            <a:srgbClr val="D993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53 mln zł z informacji o FSUE nie dodano do 135,360 mln zł PPI. Przed zestawieni"/>
          <p:cNvSpPr txBox="1"/>
          <p:nvPr/>
        </p:nvSpPr>
        <p:spPr>
          <a:xfrm>
            <a:off x="758952" y="6112764"/>
            <a:ext cx="10661904" cy="283464"/>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dirty="0">
                <a:solidFill>
                  <a:srgbClr val="19374A"/>
                </a:solidFill>
                <a:latin typeface="Arial"/>
              </a:rPr>
              <a:t>53 mln zł z informacji o FSUE nie dodano do 135,360 mln zł z PPI.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ARMONOGRAM PRRP | RZGW GLIWICE"/>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HARMONOGRAM PRRP | RZGW GLIWICE</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Opawa | etapy i terminy"/>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Opawa | etapy i terminy</a:t>
            </a:r>
          </a:p>
        </p:txBody>
      </p:sp>
      <p:sp>
        <p:nvSpPr>
          <p:cNvPr id="7" name="Daty z PPI i okresy liczone od spełnienia warunków — nie stanowią potwierdzenia "/>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Daty z PPI i okresy liczone od spełnienia warunków — nie stanowią potwierdzenia rozpoczęcia robót</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19</a:t>
            </a:r>
          </a:p>
        </p:txBody>
      </p:sp>
      <p:sp>
        <p:nvSpPr>
          <p:cNvPr id="11" name="Panel"/>
          <p:cNvSpPr/>
          <p:nvPr/>
        </p:nvSpPr>
        <p:spPr>
          <a:xfrm>
            <a:off x="594360" y="1746504"/>
            <a:ext cx="7114032" cy="4169663"/>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RMINY WARUNKOWE — LATA OD t₀"/>
          <p:cNvSpPr txBox="1"/>
          <p:nvPr/>
        </p:nvSpPr>
        <p:spPr>
          <a:xfrm>
            <a:off x="758952" y="1929384"/>
            <a:ext cx="6565392"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TERMINY WARUNKOWE — LATA OD t₀</a:t>
            </a:r>
          </a:p>
        </p:txBody>
      </p:sp>
      <p:sp>
        <p:nvSpPr>
          <p:cNvPr id="13" name="t₀ = uzyskanie wymaganej zgody na roboty. Czas przygotowania przed t₀ nie jest n"/>
          <p:cNvSpPr txBox="1"/>
          <p:nvPr/>
        </p:nvSpPr>
        <p:spPr>
          <a:xfrm>
            <a:off x="758952" y="2258568"/>
            <a:ext cx="649224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1250" b="0">
                <a:solidFill>
                  <a:srgbClr val="5A7283"/>
                </a:solidFill>
                <a:latin typeface="Arial"/>
              </a:rPr>
              <a:t>t₀ = uzyskanie wymaganej zgody na roboty.</a:t>
            </a:r>
          </a:p>
          <a:p>
            <a:pPr algn="l">
              <a:lnSpc>
                <a:spcPct val="108000"/>
              </a:lnSpc>
              <a:spcBef>
                <a:spcPts val="0"/>
              </a:spcBef>
              <a:spcAft>
                <a:spcPts val="0"/>
              </a:spcAft>
            </a:pPr>
            <a:r>
              <a:rPr lang="pl-PL" sz="1250" b="0">
                <a:solidFill>
                  <a:srgbClr val="5A7283"/>
                </a:solidFill>
                <a:latin typeface="Arial"/>
              </a:rPr>
              <a:t>Czas przygotowania przed t₀ nie jest na osi oszacowany.</a:t>
            </a:r>
          </a:p>
        </p:txBody>
      </p:sp>
      <p:sp>
        <p:nvSpPr>
          <p:cNvPr id="14" name="t₀"/>
          <p:cNvSpPr txBox="1"/>
          <p:nvPr/>
        </p:nvSpPr>
        <p:spPr>
          <a:xfrm>
            <a:off x="3081528"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t₀</a:t>
            </a:r>
          </a:p>
        </p:txBody>
      </p:sp>
      <p:sp>
        <p:nvSpPr>
          <p:cNvPr id="15" name="+1"/>
          <p:cNvSpPr txBox="1"/>
          <p:nvPr/>
        </p:nvSpPr>
        <p:spPr>
          <a:xfrm>
            <a:off x="3803903"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+1</a:t>
            </a:r>
          </a:p>
        </p:txBody>
      </p:sp>
      <p:sp>
        <p:nvSpPr>
          <p:cNvPr id="16" name="+2"/>
          <p:cNvSpPr txBox="1"/>
          <p:nvPr/>
        </p:nvSpPr>
        <p:spPr>
          <a:xfrm>
            <a:off x="4526279"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+2</a:t>
            </a:r>
          </a:p>
        </p:txBody>
      </p:sp>
      <p:sp>
        <p:nvSpPr>
          <p:cNvPr id="17" name="+3"/>
          <p:cNvSpPr txBox="1"/>
          <p:nvPr/>
        </p:nvSpPr>
        <p:spPr>
          <a:xfrm>
            <a:off x="5248655"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+3</a:t>
            </a:r>
          </a:p>
        </p:txBody>
      </p:sp>
      <p:sp>
        <p:nvSpPr>
          <p:cNvPr id="18" name="+4"/>
          <p:cNvSpPr txBox="1"/>
          <p:nvPr/>
        </p:nvSpPr>
        <p:spPr>
          <a:xfrm>
            <a:off x="5971031"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+4</a:t>
            </a:r>
          </a:p>
        </p:txBody>
      </p:sp>
      <p:sp>
        <p:nvSpPr>
          <p:cNvPr id="19" name="+5"/>
          <p:cNvSpPr txBox="1"/>
          <p:nvPr/>
        </p:nvSpPr>
        <p:spPr>
          <a:xfrm>
            <a:off x="6693407"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+5</a:t>
            </a:r>
          </a:p>
        </p:txBody>
      </p:sp>
      <p:sp>
        <p:nvSpPr>
          <p:cNvPr id="20" name="+6"/>
          <p:cNvSpPr txBox="1"/>
          <p:nvPr/>
        </p:nvSpPr>
        <p:spPr>
          <a:xfrm>
            <a:off x="7415783"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+6</a:t>
            </a:r>
          </a:p>
        </p:txBody>
      </p:sp>
      <p:sp>
        <p:nvSpPr>
          <p:cNvPr id="21" name="Umocnienia [529, 530]"/>
          <p:cNvSpPr txBox="1"/>
          <p:nvPr/>
        </p:nvSpPr>
        <p:spPr>
          <a:xfrm>
            <a:off x="758952" y="3168396"/>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Umocnienia [529, 530]</a:t>
            </a:r>
          </a:p>
        </p:txBody>
      </p:sp>
      <p:sp>
        <p:nvSpPr>
          <p:cNvPr id="22" name="Panel"/>
          <p:cNvSpPr/>
          <p:nvPr/>
        </p:nvSpPr>
        <p:spPr>
          <a:xfrm>
            <a:off x="3218688" y="3195827"/>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
          <p:cNvSpPr/>
          <p:nvPr/>
        </p:nvSpPr>
        <p:spPr>
          <a:xfrm>
            <a:off x="3218688" y="3195827"/>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Panel"/>
          <p:cNvSpPr/>
          <p:nvPr/>
        </p:nvSpPr>
        <p:spPr>
          <a:xfrm>
            <a:off x="3941063" y="3195827"/>
            <a:ext cx="705916"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1 rok"/>
          <p:cNvSpPr txBox="1"/>
          <p:nvPr/>
        </p:nvSpPr>
        <p:spPr>
          <a:xfrm>
            <a:off x="3941063" y="3190341"/>
            <a:ext cx="705916"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1 rok</a:t>
            </a:r>
          </a:p>
        </p:txBody>
      </p:sp>
      <p:sp>
        <p:nvSpPr>
          <p:cNvPr id="26" name="Większość odcinków wałów (6)"/>
          <p:cNvSpPr txBox="1"/>
          <p:nvPr/>
        </p:nvSpPr>
        <p:spPr>
          <a:xfrm>
            <a:off x="758952" y="3707891"/>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Większość odcinków wałów (6)</a:t>
            </a:r>
          </a:p>
        </p:txBody>
      </p:sp>
      <p:sp>
        <p:nvSpPr>
          <p:cNvPr id="27" name="Panel"/>
          <p:cNvSpPr/>
          <p:nvPr/>
        </p:nvSpPr>
        <p:spPr>
          <a:xfrm>
            <a:off x="3218688" y="3735324"/>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Panel"/>
          <p:cNvSpPr/>
          <p:nvPr/>
        </p:nvSpPr>
        <p:spPr>
          <a:xfrm>
            <a:off x="3218688" y="3735324"/>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nel"/>
          <p:cNvSpPr/>
          <p:nvPr/>
        </p:nvSpPr>
        <p:spPr>
          <a:xfrm>
            <a:off x="3941063" y="3735324"/>
            <a:ext cx="1428292"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2 lata"/>
          <p:cNvSpPr txBox="1"/>
          <p:nvPr/>
        </p:nvSpPr>
        <p:spPr>
          <a:xfrm>
            <a:off x="3941063" y="3729837"/>
            <a:ext cx="1428292"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2 lata</a:t>
            </a:r>
          </a:p>
        </p:txBody>
      </p:sp>
      <p:sp>
        <p:nvSpPr>
          <p:cNvPr id="31" name="Bliszczyce [2154], Opawica [2164]"/>
          <p:cNvSpPr txBox="1"/>
          <p:nvPr/>
        </p:nvSpPr>
        <p:spPr>
          <a:xfrm>
            <a:off x="758952" y="4247388"/>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19374A"/>
                </a:solidFill>
                <a:latin typeface="Arial"/>
              </a:rPr>
              <a:t>Bliszczyce [2154], Opawica [2164]</a:t>
            </a:r>
          </a:p>
        </p:txBody>
      </p:sp>
      <p:sp>
        <p:nvSpPr>
          <p:cNvPr id="32" name="Panel"/>
          <p:cNvSpPr/>
          <p:nvPr/>
        </p:nvSpPr>
        <p:spPr>
          <a:xfrm>
            <a:off x="3218688" y="4274820"/>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anel"/>
          <p:cNvSpPr/>
          <p:nvPr/>
        </p:nvSpPr>
        <p:spPr>
          <a:xfrm>
            <a:off x="3218688" y="4274820"/>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nel"/>
          <p:cNvSpPr/>
          <p:nvPr/>
        </p:nvSpPr>
        <p:spPr>
          <a:xfrm>
            <a:off x="3941063" y="4274820"/>
            <a:ext cx="2150668"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3 lata"/>
          <p:cNvSpPr txBox="1"/>
          <p:nvPr/>
        </p:nvSpPr>
        <p:spPr>
          <a:xfrm>
            <a:off x="3941063" y="4269333"/>
            <a:ext cx="2150668"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3 lata</a:t>
            </a:r>
          </a:p>
        </p:txBody>
      </p:sp>
      <p:sp>
        <p:nvSpPr>
          <p:cNvPr id="36" name="Panel"/>
          <p:cNvSpPr/>
          <p:nvPr/>
        </p:nvSpPr>
        <p:spPr>
          <a:xfrm>
            <a:off x="822960" y="5212080"/>
            <a:ext cx="2039112" cy="384048"/>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Koncepcja / projekt"/>
          <p:cNvSpPr txBox="1"/>
          <p:nvPr/>
        </p:nvSpPr>
        <p:spPr>
          <a:xfrm>
            <a:off x="905256" y="5294376"/>
            <a:ext cx="1874519"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180" b="1">
                <a:solidFill>
                  <a:srgbClr val="36759B"/>
                </a:solidFill>
                <a:latin typeface="Arial"/>
              </a:rPr>
              <a:t>Koncepcja / projekt</a:t>
            </a:r>
          </a:p>
        </p:txBody>
      </p:sp>
      <p:sp>
        <p:nvSpPr>
          <p:cNvPr id="38" name="Panel"/>
          <p:cNvSpPr/>
          <p:nvPr/>
        </p:nvSpPr>
        <p:spPr>
          <a:xfrm>
            <a:off x="3026664" y="5212080"/>
            <a:ext cx="2039112" cy="384048"/>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Decyzje → t₀"/>
          <p:cNvSpPr txBox="1"/>
          <p:nvPr/>
        </p:nvSpPr>
        <p:spPr>
          <a:xfrm>
            <a:off x="3108960" y="5294376"/>
            <a:ext cx="1874519"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180" b="1">
                <a:solidFill>
                  <a:srgbClr val="36759B"/>
                </a:solidFill>
                <a:latin typeface="Arial"/>
              </a:rPr>
              <a:t>Decyzje → t₀</a:t>
            </a:r>
          </a:p>
        </p:txBody>
      </p:sp>
      <p:sp>
        <p:nvSpPr>
          <p:cNvPr id="40" name="Panel"/>
          <p:cNvSpPr/>
          <p:nvPr/>
        </p:nvSpPr>
        <p:spPr>
          <a:xfrm>
            <a:off x="5230368" y="5212080"/>
            <a:ext cx="2039112" cy="384048"/>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Start i roboty"/>
          <p:cNvSpPr txBox="1"/>
          <p:nvPr/>
        </p:nvSpPr>
        <p:spPr>
          <a:xfrm>
            <a:off x="5312664" y="5294376"/>
            <a:ext cx="1874519"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180" b="1">
                <a:solidFill>
                  <a:srgbClr val="FFFFFF"/>
                </a:solidFill>
                <a:latin typeface="Arial"/>
              </a:rPr>
              <a:t>Start i roboty</a:t>
            </a:r>
          </a:p>
        </p:txBody>
      </p:sp>
      <p:sp>
        <p:nvSpPr>
          <p:cNvPr id="42" name="Etap przed t₀ wymaga osobnego harmonogramu przygotowania."/>
          <p:cNvSpPr txBox="1"/>
          <p:nvPr/>
        </p:nvSpPr>
        <p:spPr>
          <a:xfrm>
            <a:off x="832104" y="5669280"/>
            <a:ext cx="6519672" cy="164592"/>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Etap przed t₀ wymaga osobnego harmonogramu przygotowania.</a:t>
            </a:r>
          </a:p>
        </p:txBody>
      </p:sp>
      <p:sp>
        <p:nvSpPr>
          <p:cNvPr id="43" name="Panel"/>
          <p:cNvSpPr/>
          <p:nvPr/>
        </p:nvSpPr>
        <p:spPr>
          <a:xfrm>
            <a:off x="859536" y="6062472"/>
            <a:ext cx="201168" cy="109728"/>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czas od warunku do startu"/>
          <p:cNvSpPr txBox="1"/>
          <p:nvPr/>
        </p:nvSpPr>
        <p:spPr>
          <a:xfrm>
            <a:off x="1133856" y="6012180"/>
            <a:ext cx="2752344"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od warunku do startu</a:t>
            </a:r>
          </a:p>
        </p:txBody>
      </p:sp>
      <p:sp>
        <p:nvSpPr>
          <p:cNvPr id="45" name="Panel"/>
          <p:cNvSpPr/>
          <p:nvPr/>
        </p:nvSpPr>
        <p:spPr>
          <a:xfrm>
            <a:off x="3959352" y="6062472"/>
            <a:ext cx="201168" cy="10972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czas realizacji robót"/>
          <p:cNvSpPr txBox="1"/>
          <p:nvPr/>
        </p:nvSpPr>
        <p:spPr>
          <a:xfrm>
            <a:off x="4242816" y="6012180"/>
            <a:ext cx="3282696"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realizacji robót</a:t>
            </a:r>
          </a:p>
        </p:txBody>
      </p:sp>
      <p:sp>
        <p:nvSpPr>
          <p:cNvPr id="47" name="WARUNKI REALIZACJI"/>
          <p:cNvSpPr txBox="1"/>
          <p:nvPr/>
        </p:nvSpPr>
        <p:spPr>
          <a:xfrm>
            <a:off x="8046720" y="1801368"/>
            <a:ext cx="340156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143551"/>
                </a:solidFill>
                <a:latin typeface="Arial"/>
              </a:rPr>
              <a:t>WARUNKI REALIZACJI</a:t>
            </a:r>
          </a:p>
        </p:txBody>
      </p:sp>
      <p:sp>
        <p:nvSpPr>
          <p:cNvPr id="48" name="PPI: terminy warunkowe"/>
          <p:cNvSpPr txBox="1"/>
          <p:nvPr/>
        </p:nvSpPr>
        <p:spPr>
          <a:xfrm>
            <a:off x="8065008" y="2267712"/>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PPI: terminy warunkowe</a:t>
            </a:r>
          </a:p>
        </p:txBody>
      </p:sp>
      <p:sp>
        <p:nvSpPr>
          <p:cNvPr id="49" name="Wszystkie pozycje: start rok od PNRI/PnB. Długość robót zależy od odcinka: 1–3 l"/>
          <p:cNvSpPr txBox="1"/>
          <p:nvPr/>
        </p:nvSpPr>
        <p:spPr>
          <a:xfrm>
            <a:off x="8065008" y="2688336"/>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Wszystkie pozycje: start rok od PNRI/PnB. Długość robót zależy od odcinka: 1–3 lata.</a:t>
            </a:r>
          </a:p>
        </p:txBody>
      </p:sp>
      <p:cxnSp>
        <p:nvCxnSpPr>
          <p:cNvPr id="50" name="Linia"/>
          <p:cNvCxnSpPr/>
          <p:nvPr/>
        </p:nvCxnSpPr>
        <p:spPr>
          <a:xfrm>
            <a:off x="8065008" y="3273552"/>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1" name="FSUE: odrębny termin 2027"/>
          <p:cNvSpPr txBox="1"/>
          <p:nvPr/>
        </p:nvSpPr>
        <p:spPr>
          <a:xfrm>
            <a:off x="8065008" y="3355848"/>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FSUE: odrębny termin 2027</a:t>
            </a:r>
          </a:p>
        </p:txBody>
      </p:sp>
      <p:sp>
        <p:nvSpPr>
          <p:cNvPr id="52" name="Sprawozdanie wskazuje zakończenie 2 projektów w 2027 r. Termin i zakres należy u"/>
          <p:cNvSpPr txBox="1"/>
          <p:nvPr/>
        </p:nvSpPr>
        <p:spPr>
          <a:xfrm>
            <a:off x="8065008" y="3776472"/>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Sprawozdanie wskazuje zakończenie 2 projektów w 2027 r. Termin i zakres należy uzgodnić z bieżącą dokumentacją projektów.</a:t>
            </a:r>
          </a:p>
        </p:txBody>
      </p:sp>
      <p:cxnSp>
        <p:nvCxnSpPr>
          <p:cNvPr id="53" name="Linia"/>
          <p:cNvCxnSpPr/>
          <p:nvPr/>
        </p:nvCxnSpPr>
        <p:spPr>
          <a:xfrm>
            <a:off x="8065008" y="4361688"/>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4" name="Polska i Czechy"/>
          <p:cNvSpPr txBox="1"/>
          <p:nvPr/>
        </p:nvSpPr>
        <p:spPr>
          <a:xfrm>
            <a:off x="8065008" y="4443983"/>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Polska i Czechy</a:t>
            </a:r>
          </a:p>
        </p:txBody>
      </p:sp>
      <p:sp>
        <p:nvSpPr>
          <p:cNvPr id="55" name="Nie łączyć harmonogramu polskich wałów z niepotwierdzoną datą zakończenia Nové H"/>
          <p:cNvSpPr txBox="1"/>
          <p:nvPr/>
        </p:nvSpPr>
        <p:spPr>
          <a:xfrm>
            <a:off x="8065008" y="4864607"/>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Nie łączyć harmonogramu polskich wałów z niepotwierdzoną datą zakończenia Nové Heřminovy.</a:t>
            </a:r>
          </a:p>
        </p:txBody>
      </p:sp>
      <p:sp>
        <p:nvSpPr>
          <p:cNvPr id="56" name="Dla zadań bez zabezpieczonego finansowania PPI wskazuje czas N: 3–5 lat."/>
          <p:cNvSpPr txBox="1"/>
          <p:nvPr/>
        </p:nvSpPr>
        <p:spPr>
          <a:xfrm>
            <a:off x="8074152" y="5641848"/>
            <a:ext cx="3346704" cy="466344"/>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Dla zadań bez zabezpieczonego finansowania PPI wskazuje czas N: 3–5 lat.</a:t>
            </a:r>
          </a:p>
        </p:txBody>
      </p:sp>
      <p:sp>
        <p:nvSpPr>
          <p:cNvPr id="57" name="t₀ = zgoda na roboty (dla Krukowa: finansowanie), indywidualnie dla każdego zada"/>
          <p:cNvSpPr txBox="1"/>
          <p:nvPr/>
        </p:nvSpPr>
        <p:spPr>
          <a:xfrm>
            <a:off x="749808" y="6336792"/>
            <a:ext cx="107442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969" b="0" dirty="0">
                <a:solidFill>
                  <a:srgbClr val="5A7283"/>
                </a:solidFill>
                <a:latin typeface="Arial"/>
              </a:rPr>
              <a:t>t₀ = zgoda na roboty, indywidualnie dla każdego zadania. N nie dodaje się do 2026 r. ani do czasu robót.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GLIWICE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Osobłoga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Co wynika z programu i modelowania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E89531"/>
                </a:solidFill>
                <a:latin typeface="Arial" pitchFamily="34" charset="0"/>
                <a:ea typeface="Arial" pitchFamily="34" charset="-122"/>
                <a:cs typeface="Arial" pitchFamily="34" charset="-120"/>
              </a:rPr>
              <a:t>RZGW GLIWICE</a:t>
            </a:r>
            <a:endParaRPr lang="en-US" sz="950" dirty="0"/>
          </a:p>
        </p:txBody>
      </p:sp>
      <p:sp>
        <p:nvSpPr>
          <p:cNvPr id="11" name="Shape 8"/>
          <p:cNvSpPr/>
          <p:nvPr/>
        </p:nvSpPr>
        <p:spPr>
          <a:xfrm>
            <a:off x="530352" y="1572768"/>
            <a:ext cx="4114800" cy="4553712"/>
          </a:xfrm>
          <a:prstGeom prst="roundRect">
            <a:avLst>
              <a:gd name="adj" fmla="val 177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pic>
        <p:nvPicPr>
          <p:cNvPr id="12" name="Image 1" descr="/mnt/data/prrp_assets/maps_raw/osobloga-002.jpg"/>
          <p:cNvPicPr>
            <a:picLocks noChangeAspect="1"/>
          </p:cNvPicPr>
          <p:nvPr/>
        </p:nvPicPr>
        <p:blipFill>
          <a:blip r:embed="rId4"/>
          <a:stretch>
            <a:fillRect/>
          </a:stretch>
        </p:blipFill>
        <p:spPr>
          <a:xfrm>
            <a:off x="676656" y="2590017"/>
            <a:ext cx="3822192" cy="2702093"/>
          </a:xfrm>
          <a:prstGeom prst="rect">
            <a:avLst/>
          </a:prstGeom>
        </p:spPr>
      </p:pic>
      <p:sp>
        <p:nvSpPr>
          <p:cNvPr id="13" name="Shape 9"/>
          <p:cNvSpPr/>
          <p:nvPr/>
        </p:nvSpPr>
        <p:spPr>
          <a:xfrm>
            <a:off x="694944" y="1682496"/>
            <a:ext cx="2286000" cy="283464"/>
          </a:xfrm>
          <a:prstGeom prst="roundRect">
            <a:avLst/>
          </a:prstGeom>
          <a:solidFill>
            <a:srgbClr val="EAF3F8"/>
          </a:solidFill>
          <a:ln w="12700">
            <a:solidFill>
              <a:srgbClr val="EAF3F8"/>
            </a:solidFill>
            <a:prstDash val="solid"/>
          </a:ln>
        </p:spPr>
        <p:txBody>
          <a:bodyPr/>
          <a:lstStyle/>
          <a:p>
            <a:endParaRPr lang="pl-PL"/>
          </a:p>
        </p:txBody>
      </p:sp>
      <p:sp>
        <p:nvSpPr>
          <p:cNvPr id="14" name="Text 10"/>
          <p:cNvSpPr/>
          <p:nvPr/>
        </p:nvSpPr>
        <p:spPr>
          <a:xfrm>
            <a:off x="768096" y="1719072"/>
            <a:ext cx="2139696" cy="164592"/>
          </a:xfrm>
          <a:prstGeom prst="rect">
            <a:avLst/>
          </a:prstGeom>
          <a:noFill/>
          <a:ln/>
        </p:spPr>
        <p:txBody>
          <a:bodyPr wrap="square" lIns="0" tIns="0" rIns="0" bIns="0" rtlCol="0" anchor="ctr"/>
          <a:lstStyle/>
          <a:p>
            <a:pPr marL="0" indent="0" algn="ctr">
              <a:buNone/>
            </a:pPr>
            <a:r>
              <a:rPr lang="en-US" sz="950" b="1" kern="0" spc="70" dirty="0">
                <a:solidFill>
                  <a:srgbClr val="E89531"/>
                </a:solidFill>
                <a:latin typeface="Arial" pitchFamily="34" charset="0"/>
                <a:ea typeface="Arial" pitchFamily="34" charset="-122"/>
                <a:cs typeface="Arial" pitchFamily="34" charset="-120"/>
              </a:rPr>
              <a:t>ZLEWNIA</a:t>
            </a:r>
            <a:endParaRPr lang="en-US" sz="950" dirty="0"/>
          </a:p>
        </p:txBody>
      </p:sp>
      <p:sp>
        <p:nvSpPr>
          <p:cNvPr id="15" name="Shape 11"/>
          <p:cNvSpPr/>
          <p:nvPr/>
        </p:nvSpPr>
        <p:spPr>
          <a:xfrm>
            <a:off x="676656" y="5961888"/>
            <a:ext cx="3822192" cy="0"/>
          </a:xfrm>
          <a:prstGeom prst="line">
            <a:avLst/>
          </a:prstGeom>
          <a:noFill/>
          <a:ln w="21590">
            <a:solidFill>
              <a:srgbClr val="E89531">
                <a:alpha val="90000"/>
              </a:srgbClr>
            </a:solidFill>
            <a:prstDash val="solid"/>
          </a:ln>
        </p:spPr>
        <p:txBody>
          <a:bodyPr/>
          <a:lstStyle/>
          <a:p>
            <a:endParaRPr lang="pl-PL"/>
          </a:p>
        </p:txBody>
      </p:sp>
      <p:sp>
        <p:nvSpPr>
          <p:cNvPr id="16" name="Shape 12"/>
          <p:cNvSpPr/>
          <p:nvPr/>
        </p:nvSpPr>
        <p:spPr>
          <a:xfrm>
            <a:off x="484632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7" name="Shape 13"/>
          <p:cNvSpPr/>
          <p:nvPr/>
        </p:nvSpPr>
        <p:spPr>
          <a:xfrm>
            <a:off x="4846320" y="1600200"/>
            <a:ext cx="73152" cy="1024128"/>
          </a:xfrm>
          <a:prstGeom prst="rect">
            <a:avLst/>
          </a:prstGeom>
          <a:solidFill>
            <a:srgbClr val="E89531"/>
          </a:solidFill>
          <a:ln w="12700">
            <a:solidFill>
              <a:srgbClr val="E89531"/>
            </a:solidFill>
            <a:prstDash val="solid"/>
          </a:ln>
        </p:spPr>
        <p:txBody>
          <a:bodyPr/>
          <a:lstStyle/>
          <a:p>
            <a:endParaRPr lang="pl-PL"/>
          </a:p>
        </p:txBody>
      </p:sp>
      <p:sp>
        <p:nvSpPr>
          <p:cNvPr id="18" name="Text 14"/>
          <p:cNvSpPr/>
          <p:nvPr/>
        </p:nvSpPr>
        <p:spPr>
          <a:xfrm>
            <a:off x="502920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−75%</a:t>
            </a:r>
            <a:endParaRPr lang="en-US" sz="2200" dirty="0"/>
          </a:p>
        </p:txBody>
      </p:sp>
      <p:sp>
        <p:nvSpPr>
          <p:cNvPr id="19" name="Text 15"/>
          <p:cNvSpPr/>
          <p:nvPr/>
        </p:nvSpPr>
        <p:spPr>
          <a:xfrm>
            <a:off x="502920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przepływ maksymalny - Racławice Śląskie</a:t>
            </a:r>
            <a:endParaRPr lang="en-US" sz="1050" dirty="0"/>
          </a:p>
        </p:txBody>
      </p:sp>
      <p:sp>
        <p:nvSpPr>
          <p:cNvPr id="20" name="Shape 16"/>
          <p:cNvSpPr/>
          <p:nvPr/>
        </p:nvSpPr>
        <p:spPr>
          <a:xfrm>
            <a:off x="708660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1" name="Shape 17"/>
          <p:cNvSpPr/>
          <p:nvPr/>
        </p:nvSpPr>
        <p:spPr>
          <a:xfrm>
            <a:off x="7086600" y="1600200"/>
            <a:ext cx="73152" cy="1024128"/>
          </a:xfrm>
          <a:prstGeom prst="rect">
            <a:avLst/>
          </a:prstGeom>
          <a:solidFill>
            <a:srgbClr val="2E6FA3"/>
          </a:solidFill>
          <a:ln w="12700">
            <a:solidFill>
              <a:srgbClr val="2E6FA3"/>
            </a:solidFill>
            <a:prstDash val="solid"/>
          </a:ln>
        </p:spPr>
        <p:txBody>
          <a:bodyPr/>
          <a:lstStyle/>
          <a:p>
            <a:endParaRPr lang="pl-PL"/>
          </a:p>
        </p:txBody>
      </p:sp>
      <p:sp>
        <p:nvSpPr>
          <p:cNvPr id="22" name="Text 18"/>
          <p:cNvSpPr/>
          <p:nvPr/>
        </p:nvSpPr>
        <p:spPr>
          <a:xfrm>
            <a:off x="726948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−1,42 m</a:t>
            </a:r>
            <a:endParaRPr lang="en-US" sz="2200" dirty="0"/>
          </a:p>
        </p:txBody>
      </p:sp>
      <p:sp>
        <p:nvSpPr>
          <p:cNvPr id="23" name="Text 19"/>
          <p:cNvSpPr/>
          <p:nvPr/>
        </p:nvSpPr>
        <p:spPr>
          <a:xfrm>
            <a:off x="726948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poziom wody bezpośrednio poniżej zapory</a:t>
            </a:r>
            <a:endParaRPr lang="en-US" sz="1050" dirty="0"/>
          </a:p>
        </p:txBody>
      </p:sp>
      <p:sp>
        <p:nvSpPr>
          <p:cNvPr id="24" name="Shape 20"/>
          <p:cNvSpPr/>
          <p:nvPr/>
        </p:nvSpPr>
        <p:spPr>
          <a:xfrm>
            <a:off x="932688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5" name="Shape 21"/>
          <p:cNvSpPr/>
          <p:nvPr/>
        </p:nvSpPr>
        <p:spPr>
          <a:xfrm>
            <a:off x="9326880" y="1600200"/>
            <a:ext cx="73152" cy="1024128"/>
          </a:xfrm>
          <a:prstGeom prst="rect">
            <a:avLst/>
          </a:prstGeom>
          <a:solidFill>
            <a:srgbClr val="C55B5B"/>
          </a:solidFill>
          <a:ln w="12700">
            <a:solidFill>
              <a:srgbClr val="C55B5B"/>
            </a:solidFill>
            <a:prstDash val="solid"/>
          </a:ln>
        </p:spPr>
        <p:txBody>
          <a:bodyPr/>
          <a:lstStyle/>
          <a:p>
            <a:endParaRPr lang="pl-PL"/>
          </a:p>
        </p:txBody>
      </p:sp>
      <p:sp>
        <p:nvSpPr>
          <p:cNvPr id="26" name="Text 22"/>
          <p:cNvSpPr/>
          <p:nvPr/>
        </p:nvSpPr>
        <p:spPr>
          <a:xfrm>
            <a:off x="950976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0</a:t>
            </a:r>
            <a:endParaRPr lang="en-US" sz="2200" dirty="0"/>
          </a:p>
        </p:txBody>
      </p:sp>
      <p:sp>
        <p:nvSpPr>
          <p:cNvPr id="27" name="Text 23"/>
          <p:cNvSpPr/>
          <p:nvPr/>
        </p:nvSpPr>
        <p:spPr>
          <a:xfrm>
            <a:off x="950976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istotnego wpływu na finalną kulminację Odry</a:t>
            </a:r>
            <a:endParaRPr lang="en-US" sz="1050" dirty="0"/>
          </a:p>
        </p:txBody>
      </p:sp>
      <p:sp>
        <p:nvSpPr>
          <p:cNvPr id="28" name="Shape 24"/>
          <p:cNvSpPr/>
          <p:nvPr/>
        </p:nvSpPr>
        <p:spPr>
          <a:xfrm>
            <a:off x="4846320" y="2788920"/>
            <a:ext cx="4069080" cy="1993392"/>
          </a:xfrm>
          <a:prstGeom prst="roundRect">
            <a:avLst>
              <a:gd name="adj" fmla="val 3670"/>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9" name="Text 25"/>
          <p:cNvSpPr/>
          <p:nvPr/>
        </p:nvSpPr>
        <p:spPr>
          <a:xfrm>
            <a:off x="5010912" y="2898648"/>
            <a:ext cx="3739896" cy="237744"/>
          </a:xfrm>
          <a:prstGeom prst="rect">
            <a:avLst/>
          </a:prstGeom>
          <a:noFill/>
          <a:ln/>
        </p:spPr>
        <p:txBody>
          <a:bodyPr wrap="square" lIns="0" tIns="0" rIns="0" bIns="0" rtlCol="0" anchor="ctr"/>
          <a:lstStyle/>
          <a:p>
            <a:pPr marL="0" indent="0">
              <a:buNone/>
            </a:pPr>
            <a:r>
              <a:rPr lang="en-US" sz="1150" b="1" dirty="0">
                <a:solidFill>
                  <a:srgbClr val="102C4A"/>
                </a:solidFill>
                <a:latin typeface="Arial" pitchFamily="34" charset="0"/>
                <a:ea typeface="Arial" pitchFamily="34" charset="-122"/>
                <a:cs typeface="Arial" pitchFamily="34" charset="-120"/>
              </a:rPr>
              <a:t>Redukcja przepływu maksymalnego w miejscu działania</a:t>
            </a:r>
            <a:endParaRPr lang="en-US" sz="1150" dirty="0"/>
          </a:p>
        </p:txBody>
      </p:sp>
      <p:sp>
        <p:nvSpPr>
          <p:cNvPr id="30" name="Text 26"/>
          <p:cNvSpPr/>
          <p:nvPr/>
        </p:nvSpPr>
        <p:spPr>
          <a:xfrm>
            <a:off x="5010912" y="3313694"/>
            <a:ext cx="1673352" cy="193624"/>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Racławice Śląskie</a:t>
            </a:r>
            <a:endParaRPr lang="en-US" sz="1050" dirty="0"/>
          </a:p>
        </p:txBody>
      </p:sp>
      <p:sp>
        <p:nvSpPr>
          <p:cNvPr id="31" name="Shape 27"/>
          <p:cNvSpPr/>
          <p:nvPr/>
        </p:nvSpPr>
        <p:spPr>
          <a:xfrm>
            <a:off x="6720840" y="3366501"/>
            <a:ext cx="1399032" cy="98572"/>
          </a:xfrm>
          <a:prstGeom prst="roundRect">
            <a:avLst/>
          </a:prstGeom>
          <a:solidFill>
            <a:srgbClr val="EEF3F6"/>
          </a:solidFill>
          <a:ln w="12700">
            <a:solidFill>
              <a:srgbClr val="EEF3F6"/>
            </a:solidFill>
            <a:prstDash val="solid"/>
          </a:ln>
        </p:spPr>
        <p:txBody>
          <a:bodyPr/>
          <a:lstStyle/>
          <a:p>
            <a:endParaRPr lang="pl-PL"/>
          </a:p>
        </p:txBody>
      </p:sp>
      <p:sp>
        <p:nvSpPr>
          <p:cNvPr id="32" name="Shape 28"/>
          <p:cNvSpPr/>
          <p:nvPr/>
        </p:nvSpPr>
        <p:spPr>
          <a:xfrm>
            <a:off x="6720840" y="3366501"/>
            <a:ext cx="1311593" cy="98572"/>
          </a:xfrm>
          <a:prstGeom prst="roundRect">
            <a:avLst/>
          </a:prstGeom>
          <a:solidFill>
            <a:srgbClr val="E89531"/>
          </a:solidFill>
          <a:ln w="12700">
            <a:solidFill>
              <a:srgbClr val="E89531"/>
            </a:solidFill>
            <a:prstDash val="solid"/>
          </a:ln>
        </p:spPr>
        <p:txBody>
          <a:bodyPr/>
          <a:lstStyle/>
          <a:p>
            <a:endParaRPr lang="pl-PL"/>
          </a:p>
        </p:txBody>
      </p:sp>
      <p:sp>
        <p:nvSpPr>
          <p:cNvPr id="33" name="Text 29"/>
          <p:cNvSpPr/>
          <p:nvPr/>
        </p:nvSpPr>
        <p:spPr>
          <a:xfrm>
            <a:off x="8266176" y="3299612"/>
            <a:ext cx="566928" cy="193624"/>
          </a:xfrm>
          <a:prstGeom prst="rect">
            <a:avLst/>
          </a:prstGeom>
          <a:noFill/>
          <a:ln/>
        </p:spPr>
        <p:txBody>
          <a:bodyPr wrap="square" lIns="0" tIns="0" rIns="0" bIns="0" rtlCol="0" anchor="ctr"/>
          <a:lstStyle/>
          <a:p>
            <a:pPr marL="0" indent="0" algn="r">
              <a:buNone/>
            </a:pPr>
            <a:r>
              <a:rPr lang="en-US" sz="1080" b="1" dirty="0">
                <a:solidFill>
                  <a:srgbClr val="E89531"/>
                </a:solidFill>
                <a:latin typeface="Arial" pitchFamily="34" charset="0"/>
                <a:ea typeface="Arial" pitchFamily="34" charset="-122"/>
                <a:cs typeface="Arial" pitchFamily="34" charset="-120"/>
              </a:rPr>
              <a:t>75%</a:t>
            </a:r>
            <a:endParaRPr lang="en-US" sz="1080" dirty="0"/>
          </a:p>
        </p:txBody>
      </p:sp>
      <p:sp>
        <p:nvSpPr>
          <p:cNvPr id="34" name="Text 30"/>
          <p:cNvSpPr/>
          <p:nvPr/>
        </p:nvSpPr>
        <p:spPr>
          <a:xfrm>
            <a:off x="5010912" y="3665738"/>
            <a:ext cx="1673352" cy="193624"/>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Polder Jasiona</a:t>
            </a:r>
            <a:endParaRPr lang="en-US" sz="1050" dirty="0"/>
          </a:p>
        </p:txBody>
      </p:sp>
      <p:sp>
        <p:nvSpPr>
          <p:cNvPr id="35" name="Shape 31"/>
          <p:cNvSpPr/>
          <p:nvPr/>
        </p:nvSpPr>
        <p:spPr>
          <a:xfrm>
            <a:off x="6720840" y="3718545"/>
            <a:ext cx="1399032" cy="98572"/>
          </a:xfrm>
          <a:prstGeom prst="roundRect">
            <a:avLst/>
          </a:prstGeom>
          <a:solidFill>
            <a:srgbClr val="EEF3F6"/>
          </a:solidFill>
          <a:ln w="12700">
            <a:solidFill>
              <a:srgbClr val="EEF3F6"/>
            </a:solidFill>
            <a:prstDash val="solid"/>
          </a:ln>
        </p:spPr>
        <p:txBody>
          <a:bodyPr/>
          <a:lstStyle/>
          <a:p>
            <a:endParaRPr lang="pl-PL"/>
          </a:p>
        </p:txBody>
      </p:sp>
      <p:sp>
        <p:nvSpPr>
          <p:cNvPr id="36" name="Shape 32"/>
          <p:cNvSpPr/>
          <p:nvPr/>
        </p:nvSpPr>
        <p:spPr>
          <a:xfrm>
            <a:off x="6720840" y="3718545"/>
            <a:ext cx="734492" cy="98572"/>
          </a:xfrm>
          <a:prstGeom prst="roundRect">
            <a:avLst/>
          </a:prstGeom>
          <a:solidFill>
            <a:srgbClr val="2BA6A2"/>
          </a:solidFill>
          <a:ln w="12700">
            <a:solidFill>
              <a:srgbClr val="2BA6A2"/>
            </a:solidFill>
            <a:prstDash val="solid"/>
          </a:ln>
        </p:spPr>
        <p:txBody>
          <a:bodyPr/>
          <a:lstStyle/>
          <a:p>
            <a:endParaRPr lang="pl-PL"/>
          </a:p>
        </p:txBody>
      </p:sp>
      <p:sp>
        <p:nvSpPr>
          <p:cNvPr id="37" name="Text 33"/>
          <p:cNvSpPr/>
          <p:nvPr/>
        </p:nvSpPr>
        <p:spPr>
          <a:xfrm>
            <a:off x="8266176" y="3651656"/>
            <a:ext cx="566928" cy="193624"/>
          </a:xfrm>
          <a:prstGeom prst="rect">
            <a:avLst/>
          </a:prstGeom>
          <a:noFill/>
          <a:ln/>
        </p:spPr>
        <p:txBody>
          <a:bodyPr wrap="square" lIns="0" tIns="0" rIns="0" bIns="0" rtlCol="0" anchor="ctr"/>
          <a:lstStyle/>
          <a:p>
            <a:pPr marL="0" indent="0" algn="r">
              <a:buNone/>
            </a:pPr>
            <a:r>
              <a:rPr lang="en-US" sz="1080" b="1" dirty="0">
                <a:solidFill>
                  <a:srgbClr val="2BA6A2"/>
                </a:solidFill>
                <a:latin typeface="Arial" pitchFamily="34" charset="0"/>
                <a:ea typeface="Arial" pitchFamily="34" charset="-122"/>
                <a:cs typeface="Arial" pitchFamily="34" charset="-120"/>
              </a:rPr>
              <a:t>42%</a:t>
            </a:r>
            <a:endParaRPr lang="en-US" sz="1080" dirty="0"/>
          </a:p>
        </p:txBody>
      </p:sp>
      <p:sp>
        <p:nvSpPr>
          <p:cNvPr id="38" name="Text 34"/>
          <p:cNvSpPr/>
          <p:nvPr/>
        </p:nvSpPr>
        <p:spPr>
          <a:xfrm>
            <a:off x="5010912" y="4017782"/>
            <a:ext cx="1673352" cy="193624"/>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Kanał ulgi - wariant 1</a:t>
            </a:r>
            <a:endParaRPr lang="en-US" sz="1050" dirty="0"/>
          </a:p>
        </p:txBody>
      </p:sp>
      <p:sp>
        <p:nvSpPr>
          <p:cNvPr id="39" name="Shape 35"/>
          <p:cNvSpPr/>
          <p:nvPr/>
        </p:nvSpPr>
        <p:spPr>
          <a:xfrm>
            <a:off x="6720840" y="4070589"/>
            <a:ext cx="1399032" cy="98572"/>
          </a:xfrm>
          <a:prstGeom prst="roundRect">
            <a:avLst/>
          </a:prstGeom>
          <a:solidFill>
            <a:srgbClr val="EEF3F6"/>
          </a:solidFill>
          <a:ln w="12700">
            <a:solidFill>
              <a:srgbClr val="EEF3F6"/>
            </a:solidFill>
            <a:prstDash val="solid"/>
          </a:ln>
        </p:spPr>
        <p:txBody>
          <a:bodyPr/>
          <a:lstStyle/>
          <a:p>
            <a:endParaRPr lang="pl-PL"/>
          </a:p>
        </p:txBody>
      </p:sp>
      <p:sp>
        <p:nvSpPr>
          <p:cNvPr id="40" name="Shape 36"/>
          <p:cNvSpPr/>
          <p:nvPr/>
        </p:nvSpPr>
        <p:spPr>
          <a:xfrm>
            <a:off x="6720840" y="4070589"/>
            <a:ext cx="174879" cy="98572"/>
          </a:xfrm>
          <a:prstGeom prst="roundRect">
            <a:avLst/>
          </a:prstGeom>
          <a:solidFill>
            <a:srgbClr val="438DC0"/>
          </a:solidFill>
          <a:ln w="12700">
            <a:solidFill>
              <a:srgbClr val="438DC0"/>
            </a:solidFill>
            <a:prstDash val="solid"/>
          </a:ln>
        </p:spPr>
        <p:txBody>
          <a:bodyPr/>
          <a:lstStyle/>
          <a:p>
            <a:endParaRPr lang="pl-PL"/>
          </a:p>
        </p:txBody>
      </p:sp>
      <p:sp>
        <p:nvSpPr>
          <p:cNvPr id="41" name="Text 37"/>
          <p:cNvSpPr/>
          <p:nvPr/>
        </p:nvSpPr>
        <p:spPr>
          <a:xfrm>
            <a:off x="8266176" y="4003700"/>
            <a:ext cx="566928" cy="193624"/>
          </a:xfrm>
          <a:prstGeom prst="rect">
            <a:avLst/>
          </a:prstGeom>
          <a:noFill/>
          <a:ln/>
        </p:spPr>
        <p:txBody>
          <a:bodyPr wrap="square" lIns="0" tIns="0" rIns="0" bIns="0" rtlCol="0" anchor="ctr"/>
          <a:lstStyle/>
          <a:p>
            <a:pPr marL="0" indent="0" algn="r">
              <a:buNone/>
            </a:pPr>
            <a:r>
              <a:rPr lang="en-US" sz="1080" b="1" dirty="0">
                <a:solidFill>
                  <a:srgbClr val="438DC0"/>
                </a:solidFill>
                <a:latin typeface="Arial" pitchFamily="34" charset="0"/>
                <a:ea typeface="Arial" pitchFamily="34" charset="-122"/>
                <a:cs typeface="Arial" pitchFamily="34" charset="-120"/>
              </a:rPr>
              <a:t>10%</a:t>
            </a:r>
            <a:endParaRPr lang="en-US" sz="1080" dirty="0"/>
          </a:p>
        </p:txBody>
      </p:sp>
      <p:sp>
        <p:nvSpPr>
          <p:cNvPr id="42" name="Text 38"/>
          <p:cNvSpPr/>
          <p:nvPr/>
        </p:nvSpPr>
        <p:spPr>
          <a:xfrm>
            <a:off x="5010912" y="4369826"/>
            <a:ext cx="1673352" cy="193624"/>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Kanał ulgi - wariant 2</a:t>
            </a:r>
            <a:endParaRPr lang="en-US" sz="1050" dirty="0"/>
          </a:p>
        </p:txBody>
      </p:sp>
      <p:sp>
        <p:nvSpPr>
          <p:cNvPr id="43" name="Shape 39"/>
          <p:cNvSpPr/>
          <p:nvPr/>
        </p:nvSpPr>
        <p:spPr>
          <a:xfrm>
            <a:off x="6720840" y="4422633"/>
            <a:ext cx="1399032" cy="98572"/>
          </a:xfrm>
          <a:prstGeom prst="roundRect">
            <a:avLst/>
          </a:prstGeom>
          <a:solidFill>
            <a:srgbClr val="EEF3F6"/>
          </a:solidFill>
          <a:ln w="12700">
            <a:solidFill>
              <a:srgbClr val="EEF3F6"/>
            </a:solidFill>
            <a:prstDash val="solid"/>
          </a:ln>
        </p:spPr>
        <p:txBody>
          <a:bodyPr/>
          <a:lstStyle/>
          <a:p>
            <a:endParaRPr lang="pl-PL"/>
          </a:p>
        </p:txBody>
      </p:sp>
      <p:sp>
        <p:nvSpPr>
          <p:cNvPr id="44" name="Shape 40"/>
          <p:cNvSpPr/>
          <p:nvPr/>
        </p:nvSpPr>
        <p:spPr>
          <a:xfrm>
            <a:off x="6720840" y="4422633"/>
            <a:ext cx="262319" cy="98572"/>
          </a:xfrm>
          <a:prstGeom prst="roundRect">
            <a:avLst/>
          </a:prstGeom>
          <a:solidFill>
            <a:srgbClr val="2E6FA3"/>
          </a:solidFill>
          <a:ln w="12700">
            <a:solidFill>
              <a:srgbClr val="2E6FA3"/>
            </a:solidFill>
            <a:prstDash val="solid"/>
          </a:ln>
        </p:spPr>
        <p:txBody>
          <a:bodyPr/>
          <a:lstStyle/>
          <a:p>
            <a:endParaRPr lang="pl-PL"/>
          </a:p>
        </p:txBody>
      </p:sp>
      <p:sp>
        <p:nvSpPr>
          <p:cNvPr id="45" name="Text 41"/>
          <p:cNvSpPr/>
          <p:nvPr/>
        </p:nvSpPr>
        <p:spPr>
          <a:xfrm>
            <a:off x="8266176" y="4355744"/>
            <a:ext cx="566928" cy="193624"/>
          </a:xfrm>
          <a:prstGeom prst="rect">
            <a:avLst/>
          </a:prstGeom>
          <a:noFill/>
          <a:ln/>
        </p:spPr>
        <p:txBody>
          <a:bodyPr wrap="square" lIns="0" tIns="0" rIns="0" bIns="0" rtlCol="0" anchor="ctr"/>
          <a:lstStyle/>
          <a:p>
            <a:pPr marL="0" indent="0" algn="r">
              <a:buNone/>
            </a:pPr>
            <a:r>
              <a:rPr lang="en-US" sz="1080" b="1" dirty="0">
                <a:solidFill>
                  <a:srgbClr val="2E6FA3"/>
                </a:solidFill>
                <a:latin typeface="Arial" pitchFamily="34" charset="0"/>
                <a:ea typeface="Arial" pitchFamily="34" charset="-122"/>
                <a:cs typeface="Arial" pitchFamily="34" charset="-120"/>
              </a:rPr>
              <a:t>15%</a:t>
            </a:r>
            <a:endParaRPr lang="en-US" sz="1080" dirty="0"/>
          </a:p>
        </p:txBody>
      </p:sp>
      <p:sp>
        <p:nvSpPr>
          <p:cNvPr id="46" name="Shape 42"/>
          <p:cNvSpPr/>
          <p:nvPr/>
        </p:nvSpPr>
        <p:spPr>
          <a:xfrm>
            <a:off x="9125712" y="2788920"/>
            <a:ext cx="2267712" cy="1993392"/>
          </a:xfrm>
          <a:prstGeom prst="roundRect">
            <a:avLst>
              <a:gd name="adj" fmla="val 3670"/>
            </a:avLst>
          </a:prstGeom>
          <a:solidFill>
            <a:srgbClr val="FBEAEA"/>
          </a:solidFill>
          <a:ln w="8890">
            <a:solidFill>
              <a:srgbClr val="FBEAEA"/>
            </a:solidFill>
            <a:prstDash val="solid"/>
          </a:ln>
          <a:effectLst>
            <a:outerShdw algn="bl" rotWithShape="0">
              <a:srgbClr val="173B63">
                <a:alpha val="0"/>
              </a:srgbClr>
            </a:outerShdw>
          </a:effectLst>
        </p:spPr>
        <p:txBody>
          <a:bodyPr/>
          <a:lstStyle/>
          <a:p>
            <a:endParaRPr lang="pl-PL"/>
          </a:p>
        </p:txBody>
      </p:sp>
      <p:sp>
        <p:nvSpPr>
          <p:cNvPr id="47" name="Shape 43"/>
          <p:cNvSpPr/>
          <p:nvPr/>
        </p:nvSpPr>
        <p:spPr>
          <a:xfrm>
            <a:off x="9125712" y="2788920"/>
            <a:ext cx="82296" cy="1993392"/>
          </a:xfrm>
          <a:prstGeom prst="rect">
            <a:avLst/>
          </a:prstGeom>
          <a:solidFill>
            <a:srgbClr val="C55B5B"/>
          </a:solidFill>
          <a:ln w="12700">
            <a:solidFill>
              <a:srgbClr val="C55B5B"/>
            </a:solidFill>
            <a:prstDash val="solid"/>
          </a:ln>
        </p:spPr>
        <p:txBody>
          <a:bodyPr/>
          <a:lstStyle/>
          <a:p>
            <a:endParaRPr lang="pl-PL"/>
          </a:p>
        </p:txBody>
      </p:sp>
      <p:sp>
        <p:nvSpPr>
          <p:cNvPr id="48" name="Text 44"/>
          <p:cNvSpPr/>
          <p:nvPr/>
        </p:nvSpPr>
        <p:spPr>
          <a:xfrm>
            <a:off x="9326880" y="2907792"/>
            <a:ext cx="1920240" cy="228600"/>
          </a:xfrm>
          <a:prstGeom prst="rect">
            <a:avLst/>
          </a:prstGeom>
          <a:noFill/>
          <a:ln/>
        </p:spPr>
        <p:txBody>
          <a:bodyPr wrap="square" lIns="0" tIns="0" rIns="0" bIns="0" rtlCol="0" anchor="ctr"/>
          <a:lstStyle/>
          <a:p>
            <a:pPr marL="0" indent="0">
              <a:buNone/>
            </a:pPr>
            <a:r>
              <a:rPr lang="en-US" sz="1250" b="1" dirty="0">
                <a:solidFill>
                  <a:srgbClr val="C55B5B"/>
                </a:solidFill>
                <a:latin typeface="Arial" pitchFamily="34" charset="0"/>
                <a:ea typeface="Arial" pitchFamily="34" charset="-122"/>
                <a:cs typeface="Arial" pitchFamily="34" charset="-120"/>
              </a:rPr>
              <a:t>SYNCHRONIZACJA FAL</a:t>
            </a:r>
            <a:endParaRPr lang="en-US" sz="1250" dirty="0"/>
          </a:p>
        </p:txBody>
      </p:sp>
      <p:sp>
        <p:nvSpPr>
          <p:cNvPr id="49" name="Text 45"/>
          <p:cNvSpPr/>
          <p:nvPr/>
        </p:nvSpPr>
        <p:spPr>
          <a:xfrm>
            <a:off x="9326880" y="3191256"/>
            <a:ext cx="1920240" cy="1481328"/>
          </a:xfrm>
          <a:prstGeom prst="rect">
            <a:avLst/>
          </a:prstGeom>
          <a:noFill/>
          <a:ln/>
        </p:spPr>
        <p:txBody>
          <a:bodyPr wrap="square" lIns="0" tIns="0" rIns="0" bIns="0" rtlCol="0" anchor="ctr"/>
          <a:lstStyle/>
          <a:p>
            <a:pPr marL="0" indent="0">
              <a:buNone/>
            </a:pPr>
            <a:r>
              <a:rPr lang="en-US" sz="1190" dirty="0">
                <a:solidFill>
                  <a:srgbClr val="243442"/>
                </a:solidFill>
                <a:latin typeface="Arial" pitchFamily="34" charset="0"/>
                <a:ea typeface="Arial" pitchFamily="34" charset="-122"/>
                <a:cs typeface="Arial" pitchFamily="34" charset="-120"/>
              </a:rPr>
              <a:t>Kulminacja Osobłogi wystąpiła wcześniej niż główna kulminacja Odry. Zbiornik redukuje wcześniejszy pik, nie końcowe maksimum na Odrze.</a:t>
            </a:r>
            <a:endParaRPr lang="en-US" sz="1190" dirty="0"/>
          </a:p>
        </p:txBody>
      </p:sp>
      <p:sp>
        <p:nvSpPr>
          <p:cNvPr id="50" name="Shape 46"/>
          <p:cNvSpPr/>
          <p:nvPr/>
        </p:nvSpPr>
        <p:spPr>
          <a:xfrm>
            <a:off x="4846320" y="5093208"/>
            <a:ext cx="6547104" cy="1115568"/>
          </a:xfrm>
          <a:prstGeom prst="roundRect">
            <a:avLst>
              <a:gd name="adj" fmla="val 7843"/>
            </a:avLst>
          </a:prstGeom>
          <a:solidFill>
            <a:srgbClr val="FFF1DD"/>
          </a:solidFill>
          <a:ln w="8890">
            <a:solidFill>
              <a:srgbClr val="FFF1DD"/>
            </a:solidFill>
            <a:prstDash val="solid"/>
          </a:ln>
          <a:effectLst>
            <a:outerShdw algn="bl" rotWithShape="0">
              <a:srgbClr val="173B63">
                <a:alpha val="0"/>
              </a:srgbClr>
            </a:outerShdw>
          </a:effectLst>
        </p:spPr>
        <p:txBody>
          <a:bodyPr/>
          <a:lstStyle/>
          <a:p>
            <a:endParaRPr lang="pl-PL"/>
          </a:p>
        </p:txBody>
      </p:sp>
      <p:sp>
        <p:nvSpPr>
          <p:cNvPr id="51" name="Shape 47"/>
          <p:cNvSpPr/>
          <p:nvPr/>
        </p:nvSpPr>
        <p:spPr>
          <a:xfrm>
            <a:off x="4846320" y="5093208"/>
            <a:ext cx="82296" cy="1115568"/>
          </a:xfrm>
          <a:prstGeom prst="rect">
            <a:avLst/>
          </a:prstGeom>
          <a:solidFill>
            <a:srgbClr val="E89531"/>
          </a:solidFill>
          <a:ln w="12700">
            <a:solidFill>
              <a:srgbClr val="E89531"/>
            </a:solidFill>
            <a:prstDash val="solid"/>
          </a:ln>
        </p:spPr>
        <p:txBody>
          <a:bodyPr/>
          <a:lstStyle/>
          <a:p>
            <a:endParaRPr lang="pl-PL"/>
          </a:p>
        </p:txBody>
      </p:sp>
      <p:sp>
        <p:nvSpPr>
          <p:cNvPr id="52" name="Text 48"/>
          <p:cNvSpPr/>
          <p:nvPr/>
        </p:nvSpPr>
        <p:spPr>
          <a:xfrm>
            <a:off x="5047488" y="5239512"/>
            <a:ext cx="6199632" cy="210312"/>
          </a:xfrm>
          <a:prstGeom prst="rect">
            <a:avLst/>
          </a:prstGeom>
          <a:noFill/>
          <a:ln/>
        </p:spPr>
        <p:txBody>
          <a:bodyPr wrap="square" lIns="0" tIns="0" rIns="0" bIns="0" rtlCol="0" anchor="t">
            <a:noAutofit/>
          </a:bodyPr>
          <a:lstStyle/>
          <a:p>
            <a:pPr marL="0" indent="0">
              <a:buNone/>
            </a:pPr>
            <a:r>
              <a:rPr lang="en-US" sz="1160" b="1" dirty="0">
                <a:solidFill>
                  <a:srgbClr val="E89531"/>
                </a:solidFill>
                <a:latin typeface="Arial" pitchFamily="34" charset="0"/>
                <a:ea typeface="Arial" pitchFamily="34" charset="-122"/>
                <a:cs typeface="Arial" pitchFamily="34" charset="-120"/>
              </a:rPr>
              <a:t>GŁÓWNY WNIOSEK</a:t>
            </a:r>
            <a:endParaRPr lang="en-US" sz="1250" dirty="0"/>
          </a:p>
        </p:txBody>
      </p:sp>
      <p:sp>
        <p:nvSpPr>
          <p:cNvPr id="53" name="Text 49"/>
          <p:cNvSpPr/>
          <p:nvPr/>
        </p:nvSpPr>
        <p:spPr>
          <a:xfrm>
            <a:off x="5047488" y="5532120"/>
            <a:ext cx="6199632" cy="557784"/>
          </a:xfrm>
          <a:prstGeom prst="rect">
            <a:avLst/>
          </a:prstGeom>
          <a:noFill/>
          <a:ln/>
        </p:spPr>
        <p:txBody>
          <a:bodyPr wrap="square" lIns="0" tIns="0" rIns="0" bIns="0" rtlCol="0" anchor="t">
            <a:noAutofit/>
          </a:bodyPr>
          <a:lstStyle/>
          <a:p>
            <a:pPr marL="0" indent="0">
              <a:lnSpc>
                <a:spcPct val="106000"/>
              </a:lnSpc>
              <a:spcBef>
                <a:spcPts val="0"/>
              </a:spcBef>
              <a:spcAft>
                <a:spcPts val="0"/>
              </a:spcAft>
              <a:buNone/>
            </a:pPr>
            <a:r>
              <a:rPr lang="en-US" sz="1320" dirty="0">
                <a:solidFill>
                  <a:srgbClr val="243442"/>
                </a:solidFill>
                <a:latin typeface="Arial" pitchFamily="34" charset="0"/>
                <a:ea typeface="Arial" pitchFamily="34" charset="-122"/>
                <a:cs typeface="Arial" pitchFamily="34" charset="-120"/>
              </a:rPr>
              <a:t>Racławice Śląskie zapewniają bardzo silny efekt w zlewni Osobłogi, ale nie mogą być przedstawiane jako rozwiązanie redukujące kulminację Odry w scenariuszu z 2024 r.</a:t>
            </a:r>
            <a:endParaRPr lang="en-US" sz="1440" dirty="0"/>
          </a:p>
        </p:txBody>
      </p:sp>
      <p:pic>
        <p:nvPicPr>
          <p:cNvPr id="5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6272784"/>
            <a:ext cx="12191695" cy="585216"/>
          </a:xfrm>
          <a:prstGeom prst="rect">
            <a:avLst/>
          </a:prstGeom>
        </p:spPr>
      </p:pic>
      <p:sp>
        <p:nvSpPr>
          <p:cNvPr id="55" name="Text 50"/>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Osobłoga; modelowanie Racławic Śląskich, kanału ulgi i polderu Jasiona dla wezbrania IX 2024.</a:t>
            </a:r>
            <a:endParaRPr lang="en-US" sz="850" dirty="0"/>
          </a:p>
        </p:txBody>
      </p:sp>
      <p:sp>
        <p:nvSpPr>
          <p:cNvPr id="56"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20</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GLIWICE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Osobłoga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Wynik konsultacji i rekomendowana decyzja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E89531"/>
                </a:solidFill>
                <a:latin typeface="Arial" pitchFamily="34" charset="0"/>
                <a:ea typeface="Arial" pitchFamily="34" charset="-122"/>
                <a:cs typeface="Arial" pitchFamily="34" charset="-120"/>
              </a:rPr>
              <a:t>RZGW GLIWICE</a:t>
            </a:r>
            <a:endParaRPr lang="en-US" sz="950" dirty="0"/>
          </a:p>
        </p:txBody>
      </p:sp>
      <p:sp>
        <p:nvSpPr>
          <p:cNvPr id="11" name="Shape 8"/>
          <p:cNvSpPr/>
          <p:nvPr/>
        </p:nvSpPr>
        <p:spPr>
          <a:xfrm>
            <a:off x="530352"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2" name="Shape 9"/>
          <p:cNvSpPr/>
          <p:nvPr/>
        </p:nvSpPr>
        <p:spPr>
          <a:xfrm>
            <a:off x="731520" y="1755648"/>
            <a:ext cx="438912" cy="438912"/>
          </a:xfrm>
          <a:prstGeom prst="ellipse">
            <a:avLst/>
          </a:prstGeom>
          <a:solidFill>
            <a:srgbClr val="E89531"/>
          </a:solidFill>
          <a:ln w="12700">
            <a:solidFill>
              <a:srgbClr val="E89531"/>
            </a:solidFill>
            <a:prstDash val="solid"/>
          </a:ln>
        </p:spPr>
        <p:txBody>
          <a:bodyPr/>
          <a:lstStyle/>
          <a:p>
            <a:endParaRPr lang="pl-PL"/>
          </a:p>
        </p:txBody>
      </p:sp>
      <p:sp>
        <p:nvSpPr>
          <p:cNvPr id="13" name="Text 10"/>
          <p:cNvSpPr/>
          <p:nvPr/>
        </p:nvSpPr>
        <p:spPr>
          <a:xfrm>
            <a:off x="731520"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14" name="Text 11"/>
          <p:cNvSpPr/>
          <p:nvPr/>
        </p:nvSpPr>
        <p:spPr>
          <a:xfrm>
            <a:off x="1280160"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Najważniejsze głosy</a:t>
            </a:r>
            <a:endParaRPr lang="en-US" sz="1600" dirty="0"/>
          </a:p>
        </p:txBody>
      </p:sp>
      <p:sp>
        <p:nvSpPr>
          <p:cNvPr id="15" name="Shape 12"/>
          <p:cNvSpPr/>
          <p:nvPr/>
        </p:nvSpPr>
        <p:spPr>
          <a:xfrm>
            <a:off x="731520" y="2322576"/>
            <a:ext cx="3154680" cy="0"/>
          </a:xfrm>
          <a:prstGeom prst="line">
            <a:avLst/>
          </a:prstGeom>
          <a:noFill/>
          <a:ln w="17780">
            <a:solidFill>
              <a:srgbClr val="E89531">
                <a:alpha val="90000"/>
              </a:srgbClr>
            </a:solidFill>
            <a:prstDash val="solid"/>
          </a:ln>
        </p:spPr>
        <p:txBody>
          <a:bodyPr/>
          <a:lstStyle/>
          <a:p>
            <a:endParaRPr lang="pl-PL"/>
          </a:p>
        </p:txBody>
      </p:sp>
      <p:sp>
        <p:nvSpPr>
          <p:cNvPr id="16" name="Text 13"/>
          <p:cNvSpPr/>
          <p:nvPr/>
        </p:nvSpPr>
        <p:spPr>
          <a:xfrm>
            <a:off x="768096"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Zabezpieczenie Prudnika: wały, odbudowa koryta, kanał ulgi i polder Jasiona.</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Przyspieszenie Racławic Śląskich przy ograniczeniu wywłaszczeń i przesiedleń.</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Odbudowa zabezpieczeń oraz działania renaturyzacyjne i utrzymaniowe poniżej.</a:t>
            </a:r>
            <a:endParaRPr lang="en-US" sz="1430" dirty="0"/>
          </a:p>
        </p:txBody>
      </p:sp>
      <p:sp>
        <p:nvSpPr>
          <p:cNvPr id="17" name="Shape 14"/>
          <p:cNvSpPr/>
          <p:nvPr/>
        </p:nvSpPr>
        <p:spPr>
          <a:xfrm>
            <a:off x="4315968"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8" name="Shape 15"/>
          <p:cNvSpPr/>
          <p:nvPr/>
        </p:nvSpPr>
        <p:spPr>
          <a:xfrm>
            <a:off x="4517136" y="1755648"/>
            <a:ext cx="438912" cy="438912"/>
          </a:xfrm>
          <a:prstGeom prst="ellipse">
            <a:avLst/>
          </a:prstGeom>
          <a:solidFill>
            <a:srgbClr val="2BA6A2"/>
          </a:solidFill>
          <a:ln w="12700">
            <a:solidFill>
              <a:srgbClr val="2BA6A2"/>
            </a:solidFill>
            <a:prstDash val="solid"/>
          </a:ln>
        </p:spPr>
        <p:txBody>
          <a:bodyPr/>
          <a:lstStyle/>
          <a:p>
            <a:endParaRPr lang="pl-PL"/>
          </a:p>
        </p:txBody>
      </p:sp>
      <p:sp>
        <p:nvSpPr>
          <p:cNvPr id="19" name="Text 16"/>
          <p:cNvSpPr/>
          <p:nvPr/>
        </p:nvSpPr>
        <p:spPr>
          <a:xfrm>
            <a:off x="4517136"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0" name="Text 17"/>
          <p:cNvSpPr/>
          <p:nvPr/>
        </p:nvSpPr>
        <p:spPr>
          <a:xfrm>
            <a:off x="5065776"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Co zmieniono</a:t>
            </a:r>
            <a:endParaRPr lang="en-US" sz="1600" dirty="0"/>
          </a:p>
        </p:txBody>
      </p:sp>
      <p:sp>
        <p:nvSpPr>
          <p:cNvPr id="21" name="Shape 18"/>
          <p:cNvSpPr/>
          <p:nvPr/>
        </p:nvSpPr>
        <p:spPr>
          <a:xfrm>
            <a:off x="4517136" y="2322576"/>
            <a:ext cx="3154680" cy="0"/>
          </a:xfrm>
          <a:prstGeom prst="line">
            <a:avLst/>
          </a:prstGeom>
          <a:noFill/>
          <a:ln w="17780">
            <a:solidFill>
              <a:srgbClr val="2BA6A2">
                <a:alpha val="90000"/>
              </a:srgbClr>
            </a:solidFill>
            <a:prstDash val="solid"/>
          </a:ln>
        </p:spPr>
        <p:txBody>
          <a:bodyPr/>
          <a:lstStyle/>
          <a:p>
            <a:endParaRPr lang="pl-PL"/>
          </a:p>
        </p:txBody>
      </p:sp>
      <p:sp>
        <p:nvSpPr>
          <p:cNvPr id="22" name="Text 19"/>
          <p:cNvSpPr/>
          <p:nvPr/>
        </p:nvSpPr>
        <p:spPr>
          <a:xfrm>
            <a:off x="4553712"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W II etapie zamodelowano kanał ulgi dla Prudnika oraz polder Jasiona.</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Wykazano silny efekt lokalny Racławic i ograniczony wpływ na Odrę.</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Doprecyzowano potrzebę aktualizacji historycznych parametrów wejściowych.</a:t>
            </a:r>
            <a:endParaRPr lang="en-US" sz="1430" dirty="0"/>
          </a:p>
        </p:txBody>
      </p:sp>
      <p:sp>
        <p:nvSpPr>
          <p:cNvPr id="23" name="Shape 20"/>
          <p:cNvSpPr/>
          <p:nvPr/>
        </p:nvSpPr>
        <p:spPr>
          <a:xfrm>
            <a:off x="8101584"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4" name="Shape 21"/>
          <p:cNvSpPr/>
          <p:nvPr/>
        </p:nvSpPr>
        <p:spPr>
          <a:xfrm>
            <a:off x="8302752" y="1755648"/>
            <a:ext cx="438912" cy="438912"/>
          </a:xfrm>
          <a:prstGeom prst="ellipse">
            <a:avLst/>
          </a:prstGeom>
          <a:solidFill>
            <a:srgbClr val="E89531"/>
          </a:solidFill>
          <a:ln w="12700">
            <a:solidFill>
              <a:srgbClr val="E89531"/>
            </a:solidFill>
            <a:prstDash val="solid"/>
          </a:ln>
        </p:spPr>
        <p:txBody>
          <a:bodyPr/>
          <a:lstStyle/>
          <a:p>
            <a:endParaRPr lang="pl-PL"/>
          </a:p>
        </p:txBody>
      </p:sp>
      <p:sp>
        <p:nvSpPr>
          <p:cNvPr id="25" name="Text 22"/>
          <p:cNvSpPr/>
          <p:nvPr/>
        </p:nvSpPr>
        <p:spPr>
          <a:xfrm>
            <a:off x="8302752"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26" name="Text 23"/>
          <p:cNvSpPr/>
          <p:nvPr/>
        </p:nvSpPr>
        <p:spPr>
          <a:xfrm>
            <a:off x="8851392"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Wniosek wdrożeniowy</a:t>
            </a:r>
            <a:endParaRPr lang="en-US" sz="1600" dirty="0"/>
          </a:p>
        </p:txBody>
      </p:sp>
      <p:sp>
        <p:nvSpPr>
          <p:cNvPr id="27" name="Shape 24"/>
          <p:cNvSpPr/>
          <p:nvPr/>
        </p:nvSpPr>
        <p:spPr>
          <a:xfrm>
            <a:off x="8302752" y="2322576"/>
            <a:ext cx="3154680" cy="0"/>
          </a:xfrm>
          <a:prstGeom prst="line">
            <a:avLst/>
          </a:prstGeom>
          <a:noFill/>
          <a:ln w="17780">
            <a:solidFill>
              <a:srgbClr val="E89531">
                <a:alpha val="90000"/>
              </a:srgbClr>
            </a:solidFill>
            <a:prstDash val="solid"/>
          </a:ln>
        </p:spPr>
        <p:txBody>
          <a:bodyPr/>
          <a:lstStyle/>
          <a:p>
            <a:endParaRPr lang="pl-PL"/>
          </a:p>
        </p:txBody>
      </p:sp>
      <p:sp>
        <p:nvSpPr>
          <p:cNvPr id="28" name="Text 25"/>
          <p:cNvSpPr/>
          <p:nvPr/>
        </p:nvSpPr>
        <p:spPr>
          <a:xfrm>
            <a:off x="8339328"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Kontynuować prace przygotowawcze dla Racławic Śląskich i zweryfikować dane obiektu.</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Rozwinąć koncepcję i zasady sterowania kanałem ulgi oraz polderem Jasiona.</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Nie komunikować redukcji kulminacji Odry bez dodatkowych analiz synchronizacji.</a:t>
            </a:r>
            <a:endParaRPr lang="en-US" sz="1430" dirty="0"/>
          </a:p>
        </p:txBody>
      </p:sp>
      <p:sp>
        <p:nvSpPr>
          <p:cNvPr id="29" name="Shape 26"/>
          <p:cNvSpPr/>
          <p:nvPr/>
        </p:nvSpPr>
        <p:spPr>
          <a:xfrm>
            <a:off x="530352" y="5870448"/>
            <a:ext cx="11128248" cy="475488"/>
          </a:xfrm>
          <a:prstGeom prst="roundRect">
            <a:avLst>
              <a:gd name="adj" fmla="val 15385"/>
            </a:avLst>
          </a:prstGeom>
          <a:solidFill>
            <a:srgbClr val="FFF1DD"/>
          </a:solidFill>
          <a:ln w="8890">
            <a:solidFill>
              <a:srgbClr val="FFF1DD"/>
            </a:solidFill>
            <a:prstDash val="solid"/>
          </a:ln>
        </p:spPr>
        <p:txBody>
          <a:bodyPr/>
          <a:lstStyle/>
          <a:p>
            <a:endParaRPr lang="pl-PL"/>
          </a:p>
        </p:txBody>
      </p:sp>
      <p:sp>
        <p:nvSpPr>
          <p:cNvPr id="30" name="Shape 27"/>
          <p:cNvSpPr/>
          <p:nvPr/>
        </p:nvSpPr>
        <p:spPr>
          <a:xfrm>
            <a:off x="530352" y="5870448"/>
            <a:ext cx="82296" cy="475488"/>
          </a:xfrm>
          <a:prstGeom prst="rect">
            <a:avLst/>
          </a:prstGeom>
          <a:solidFill>
            <a:srgbClr val="E89531"/>
          </a:solidFill>
          <a:ln w="12700">
            <a:solidFill>
              <a:srgbClr val="E89531"/>
            </a:solidFill>
            <a:prstDash val="solid"/>
          </a:ln>
        </p:spPr>
        <p:txBody>
          <a:bodyPr/>
          <a:lstStyle/>
          <a:p>
            <a:endParaRPr lang="pl-PL"/>
          </a:p>
        </p:txBody>
      </p:sp>
      <p:sp>
        <p:nvSpPr>
          <p:cNvPr id="31" name="Text 28"/>
          <p:cNvSpPr/>
          <p:nvPr/>
        </p:nvSpPr>
        <p:spPr>
          <a:xfrm>
            <a:off x="731520" y="5989320"/>
            <a:ext cx="10780776" cy="228600"/>
          </a:xfrm>
          <a:prstGeom prst="rect">
            <a:avLst/>
          </a:prstGeom>
          <a:noFill/>
          <a:ln/>
        </p:spPr>
        <p:txBody>
          <a:bodyPr wrap="square" lIns="0" tIns="0" rIns="0" bIns="0" rtlCol="0" anchor="ctr"/>
          <a:lstStyle/>
          <a:p>
            <a:pPr marL="0" indent="0">
              <a:buNone/>
            </a:pPr>
            <a:r>
              <a:rPr lang="en-US" sz="1050" b="1" dirty="0">
                <a:solidFill>
                  <a:srgbClr val="E89531"/>
                </a:solidFill>
                <a:latin typeface="Arial" pitchFamily="34" charset="0"/>
                <a:ea typeface="Arial" pitchFamily="34" charset="-122"/>
                <a:cs typeface="Arial" pitchFamily="34" charset="-120"/>
              </a:rPr>
              <a:t>STATUS PO KONSULTACJACH</a:t>
            </a:r>
            <a:endParaRPr lang="en-US" sz="1050" dirty="0"/>
          </a:p>
        </p:txBody>
      </p:sp>
      <p:sp>
        <p:nvSpPr>
          <p:cNvPr id="32" name="Text 29"/>
          <p:cNvSpPr/>
          <p:nvPr/>
        </p:nvSpPr>
        <p:spPr>
          <a:xfrm>
            <a:off x="731520" y="6263640"/>
            <a:ext cx="10780776" cy="237744"/>
          </a:xfrm>
          <a:prstGeom prst="rect">
            <a:avLst/>
          </a:prstGeom>
          <a:noFill/>
          <a:ln/>
        </p:spPr>
        <p:txBody>
          <a:bodyPr wrap="square" lIns="0" tIns="0" rIns="0" bIns="0" rtlCol="0" anchor="ctr">
            <a:noAutofit/>
          </a:bodyPr>
          <a:lstStyle/>
          <a:p>
            <a:pPr marL="0" indent="0">
              <a:buNone/>
            </a:pPr>
            <a:r>
              <a:rPr lang="en-US" sz="1150" dirty="0">
                <a:solidFill>
                  <a:srgbClr val="243442"/>
                </a:solidFill>
                <a:latin typeface="Arial" pitchFamily="34" charset="0"/>
                <a:ea typeface="Arial" pitchFamily="34" charset="-122"/>
                <a:cs typeface="Arial" pitchFamily="34" charset="-120"/>
              </a:rPr>
              <a:t>Wpływ konsultacji: WYSOKI — dodano dwa warianty modelowe i wyraźnie rozdzielono efekt zlewniowy od efektu na Odrze.</a:t>
            </a:r>
            <a:endParaRPr lang="en-US" sz="1250" dirty="0"/>
          </a:p>
        </p:txBody>
      </p:sp>
      <p:pic>
        <p:nvPicPr>
          <p:cNvPr id="3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34" name="Text 30"/>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Osobłoga oraz tabela uwag i odpowiedzi.</a:t>
            </a:r>
            <a:endParaRPr lang="en-US" sz="850" dirty="0"/>
          </a:p>
        </p:txBody>
      </p:sp>
      <p:sp>
        <p:nvSpPr>
          <p:cNvPr id="35"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21</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name="Osobłoga — koszty, przygotowanie, harmonogram">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DROŻENIE PRRP | RZGW GLIWICE"/>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WDROŻENIE PRRP | RZGW GLIWICE</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Osobłoga | koszty i przygotowanie"/>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Osobłoga | koszty i przygotowanie</a:t>
            </a:r>
          </a:p>
        </p:txBody>
      </p:sp>
      <p:sp>
        <p:nvSpPr>
          <p:cNvPr id="7" name="7 pozycji PPI  •  Koszty całkowite według stanu na 31.12.2025 r.  •  Przygotowan"/>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7 pozycji PPI  •  Koszty całkowite według stanu na 31.12.2025 r.  •  Przygotowanie według zapisów PPI</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22</a:t>
            </a:r>
          </a:p>
        </p:txBody>
      </p:sp>
      <p:sp>
        <p:nvSpPr>
          <p:cNvPr id="11" name="Panel"/>
          <p:cNvSpPr/>
          <p:nvPr/>
        </p:nvSpPr>
        <p:spPr>
          <a:xfrm>
            <a:off x="594360" y="1764792"/>
            <a:ext cx="4288536" cy="1005840"/>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519,720"/>
          <p:cNvSpPr txBox="1"/>
          <p:nvPr/>
        </p:nvSpPr>
        <p:spPr>
          <a:xfrm>
            <a:off x="804672" y="1883664"/>
            <a:ext cx="2935224" cy="521207"/>
          </a:xfrm>
          <a:prstGeom prst="rect">
            <a:avLst/>
          </a:prstGeom>
          <a:noFill/>
        </p:spPr>
        <p:txBody>
          <a:bodyPr wrap="square" lIns="0" tIns="0" rIns="0" bIns="0" anchor="t">
            <a:noAutofit/>
          </a:bodyPr>
          <a:lstStyle/>
          <a:p>
            <a:pPr algn="l">
              <a:lnSpc>
                <a:spcPct val="108000"/>
              </a:lnSpc>
              <a:spcBef>
                <a:spcPts val="0"/>
              </a:spcBef>
              <a:spcAft>
                <a:spcPts val="0"/>
              </a:spcAft>
            </a:pPr>
            <a:r>
              <a:rPr lang="pl-PL" sz="3350" b="1">
                <a:solidFill>
                  <a:srgbClr val="FFFFFF"/>
                </a:solidFill>
                <a:latin typeface="Arial"/>
              </a:rPr>
              <a:t>519,720</a:t>
            </a:r>
          </a:p>
        </p:txBody>
      </p:sp>
      <p:sp>
        <p:nvSpPr>
          <p:cNvPr id="13" name="mln zł"/>
          <p:cNvSpPr txBox="1"/>
          <p:nvPr/>
        </p:nvSpPr>
        <p:spPr>
          <a:xfrm>
            <a:off x="3685032" y="2103120"/>
            <a:ext cx="932688" cy="237744"/>
          </a:xfrm>
          <a:prstGeom prst="rect">
            <a:avLst/>
          </a:prstGeom>
          <a:noFill/>
        </p:spPr>
        <p:txBody>
          <a:bodyPr wrap="square" lIns="0" tIns="0" rIns="0" bIns="0" anchor="t">
            <a:noAutofit/>
          </a:bodyPr>
          <a:lstStyle/>
          <a:p>
            <a:pPr algn="r">
              <a:lnSpc>
                <a:spcPct val="108000"/>
              </a:lnSpc>
              <a:spcBef>
                <a:spcPts val="0"/>
              </a:spcBef>
              <a:spcAft>
                <a:spcPts val="0"/>
              </a:spcAft>
            </a:pPr>
            <a:r>
              <a:rPr lang="pl-PL" sz="1540" b="1">
                <a:solidFill>
                  <a:srgbClr val="BFE0E8"/>
                </a:solidFill>
                <a:latin typeface="Arial"/>
              </a:rPr>
              <a:t>mln zł</a:t>
            </a:r>
          </a:p>
        </p:txBody>
      </p:sp>
      <p:sp>
        <p:nvSpPr>
          <p:cNvPr id="14" name="SZACUNKOWY KOSZT POZYCJI PPI"/>
          <p:cNvSpPr txBox="1"/>
          <p:nvPr/>
        </p:nvSpPr>
        <p:spPr>
          <a:xfrm>
            <a:off x="813816" y="2441448"/>
            <a:ext cx="36576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1000" b="1">
                <a:solidFill>
                  <a:srgbClr val="BFE0E8"/>
                </a:solidFill>
                <a:latin typeface="Arial"/>
              </a:rPr>
              <a:t>SZACUNKOWY KOSZT POZYCJI PPI</a:t>
            </a:r>
          </a:p>
        </p:txBody>
      </p:sp>
      <p:sp>
        <p:nvSpPr>
          <p:cNvPr id="15" name="ZADANIE / PAKIET"/>
          <p:cNvSpPr txBox="1"/>
          <p:nvPr/>
        </p:nvSpPr>
        <p:spPr>
          <a:xfrm>
            <a:off x="749808" y="2971800"/>
            <a:ext cx="2907792"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80" b="1">
                <a:solidFill>
                  <a:srgbClr val="36759B"/>
                </a:solidFill>
                <a:latin typeface="Arial"/>
              </a:rPr>
              <a:t>ZADANIE / PAKIET</a:t>
            </a:r>
          </a:p>
        </p:txBody>
      </p:sp>
      <p:sp>
        <p:nvSpPr>
          <p:cNvPr id="16" name="MLN ZŁ"/>
          <p:cNvSpPr txBox="1"/>
          <p:nvPr/>
        </p:nvSpPr>
        <p:spPr>
          <a:xfrm>
            <a:off x="3794760" y="2971800"/>
            <a:ext cx="905256" cy="228600"/>
          </a:xfrm>
          <a:prstGeom prst="rect">
            <a:avLst/>
          </a:prstGeom>
          <a:noFill/>
        </p:spPr>
        <p:txBody>
          <a:bodyPr wrap="square" lIns="0" tIns="0" rIns="0" bIns="0" anchor="t">
            <a:noAutofit/>
          </a:bodyPr>
          <a:lstStyle/>
          <a:p>
            <a:pPr algn="r">
              <a:lnSpc>
                <a:spcPct val="108000"/>
              </a:lnSpc>
              <a:spcBef>
                <a:spcPts val="0"/>
              </a:spcBef>
              <a:spcAft>
                <a:spcPts val="0"/>
              </a:spcAft>
            </a:pPr>
            <a:r>
              <a:rPr lang="pl-PL" sz="1080" b="1">
                <a:solidFill>
                  <a:srgbClr val="36759B"/>
                </a:solidFill>
                <a:latin typeface="Arial"/>
              </a:rPr>
              <a:t>MLN ZŁ</a:t>
            </a:r>
          </a:p>
        </p:txBody>
      </p:sp>
      <p:sp>
        <p:nvSpPr>
          <p:cNvPr id="17" name="Panel"/>
          <p:cNvSpPr/>
          <p:nvPr/>
        </p:nvSpPr>
        <p:spPr>
          <a:xfrm>
            <a:off x="594360" y="3204972"/>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acławice Śląskie"/>
          <p:cNvSpPr txBox="1"/>
          <p:nvPr/>
        </p:nvSpPr>
        <p:spPr>
          <a:xfrm>
            <a:off x="758952" y="328269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Racławice Śląskie</a:t>
            </a:r>
          </a:p>
        </p:txBody>
      </p:sp>
      <p:sp>
        <p:nvSpPr>
          <p:cNvPr id="19" name="415,600"/>
          <p:cNvSpPr txBox="1"/>
          <p:nvPr/>
        </p:nvSpPr>
        <p:spPr>
          <a:xfrm>
            <a:off x="3721608" y="328269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415,600</a:t>
            </a:r>
          </a:p>
        </p:txBody>
      </p:sp>
      <p:cxnSp>
        <p:nvCxnSpPr>
          <p:cNvPr id="20" name="Linia"/>
          <p:cNvCxnSpPr/>
          <p:nvPr/>
        </p:nvCxnSpPr>
        <p:spPr>
          <a:xfrm>
            <a:off x="749808" y="357530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1" name="Złoty Potok — odbudowa"/>
          <p:cNvSpPr txBox="1"/>
          <p:nvPr/>
        </p:nvSpPr>
        <p:spPr>
          <a:xfrm>
            <a:off x="758952" y="3680459"/>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Złoty Potok — odbudowa</a:t>
            </a:r>
          </a:p>
        </p:txBody>
      </p:sp>
      <p:sp>
        <p:nvSpPr>
          <p:cNvPr id="22" name="50,000"/>
          <p:cNvSpPr txBox="1"/>
          <p:nvPr/>
        </p:nvSpPr>
        <p:spPr>
          <a:xfrm>
            <a:off x="3721608" y="3680459"/>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50,000</a:t>
            </a:r>
          </a:p>
        </p:txBody>
      </p:sp>
      <p:cxnSp>
        <p:nvCxnSpPr>
          <p:cNvPr id="23" name="Linia"/>
          <p:cNvCxnSpPr/>
          <p:nvPr/>
        </p:nvCxnSpPr>
        <p:spPr>
          <a:xfrm>
            <a:off x="749808" y="3973067"/>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4" name="Panel"/>
          <p:cNvSpPr/>
          <p:nvPr/>
        </p:nvSpPr>
        <p:spPr>
          <a:xfrm>
            <a:off x="594360" y="4000500"/>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rudnik — odbudowa"/>
          <p:cNvSpPr txBox="1"/>
          <p:nvPr/>
        </p:nvSpPr>
        <p:spPr>
          <a:xfrm>
            <a:off x="758952" y="4078224"/>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Prudnik — odbudowa</a:t>
            </a:r>
          </a:p>
        </p:txBody>
      </p:sp>
      <p:sp>
        <p:nvSpPr>
          <p:cNvPr id="26" name="16,120"/>
          <p:cNvSpPr txBox="1"/>
          <p:nvPr/>
        </p:nvSpPr>
        <p:spPr>
          <a:xfrm>
            <a:off x="3721608" y="4078224"/>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16,120</a:t>
            </a:r>
          </a:p>
        </p:txBody>
      </p:sp>
      <p:cxnSp>
        <p:nvCxnSpPr>
          <p:cNvPr id="27" name="Linia"/>
          <p:cNvCxnSpPr/>
          <p:nvPr/>
        </p:nvCxnSpPr>
        <p:spPr>
          <a:xfrm>
            <a:off x="749808" y="4370831"/>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8" name="Osobłoga — odbudowa"/>
          <p:cNvSpPr txBox="1"/>
          <p:nvPr/>
        </p:nvSpPr>
        <p:spPr>
          <a:xfrm>
            <a:off x="758952" y="4475988"/>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Osobłoga — odbudowa</a:t>
            </a:r>
          </a:p>
        </p:txBody>
      </p:sp>
      <p:sp>
        <p:nvSpPr>
          <p:cNvPr id="29" name="16,000"/>
          <p:cNvSpPr txBox="1"/>
          <p:nvPr/>
        </p:nvSpPr>
        <p:spPr>
          <a:xfrm>
            <a:off x="3721608" y="4475988"/>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16,000</a:t>
            </a:r>
          </a:p>
        </p:txBody>
      </p:sp>
      <p:cxnSp>
        <p:nvCxnSpPr>
          <p:cNvPr id="30" name="Linia"/>
          <p:cNvCxnSpPr/>
          <p:nvPr/>
        </p:nvCxnSpPr>
        <p:spPr>
          <a:xfrm>
            <a:off x="749808" y="4768595"/>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1" name="Panel"/>
          <p:cNvSpPr/>
          <p:nvPr/>
        </p:nvSpPr>
        <p:spPr>
          <a:xfrm>
            <a:off x="594360" y="4796028"/>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Wały w Prudniku (2)"/>
          <p:cNvSpPr txBox="1"/>
          <p:nvPr/>
        </p:nvSpPr>
        <p:spPr>
          <a:xfrm>
            <a:off x="758952" y="4873752"/>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Wały w Prudniku (2)</a:t>
            </a:r>
          </a:p>
        </p:txBody>
      </p:sp>
      <p:sp>
        <p:nvSpPr>
          <p:cNvPr id="33" name="13,600"/>
          <p:cNvSpPr txBox="1"/>
          <p:nvPr/>
        </p:nvSpPr>
        <p:spPr>
          <a:xfrm>
            <a:off x="3721608" y="4873752"/>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13,600</a:t>
            </a:r>
          </a:p>
        </p:txBody>
      </p:sp>
      <p:cxnSp>
        <p:nvCxnSpPr>
          <p:cNvPr id="34" name="Linia"/>
          <p:cNvCxnSpPr/>
          <p:nvPr/>
        </p:nvCxnSpPr>
        <p:spPr>
          <a:xfrm>
            <a:off x="749808" y="5166359"/>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5" name="Obwałowania poprzeczne"/>
          <p:cNvSpPr txBox="1"/>
          <p:nvPr/>
        </p:nvSpPr>
        <p:spPr>
          <a:xfrm>
            <a:off x="758952" y="527151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Obwałowania poprzeczne</a:t>
            </a:r>
          </a:p>
        </p:txBody>
      </p:sp>
      <p:sp>
        <p:nvSpPr>
          <p:cNvPr id="36" name="8,400"/>
          <p:cNvSpPr txBox="1"/>
          <p:nvPr/>
        </p:nvSpPr>
        <p:spPr>
          <a:xfrm>
            <a:off x="3721608" y="527151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8,400</a:t>
            </a:r>
          </a:p>
        </p:txBody>
      </p:sp>
      <p:cxnSp>
        <p:nvCxnSpPr>
          <p:cNvPr id="37" name="Linia"/>
          <p:cNvCxnSpPr/>
          <p:nvPr/>
        </p:nvCxnSpPr>
        <p:spPr>
          <a:xfrm>
            <a:off x="749808" y="556412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8" name="Sumy z pełnych danych, przed zaokrągleniem."/>
          <p:cNvSpPr txBox="1"/>
          <p:nvPr/>
        </p:nvSpPr>
        <p:spPr>
          <a:xfrm>
            <a:off x="758952" y="5696712"/>
            <a:ext cx="3986784"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19" b="0">
                <a:solidFill>
                  <a:srgbClr val="5A7283"/>
                </a:solidFill>
                <a:latin typeface="Arial"/>
              </a:rPr>
              <a:t>Sumy z pełnych danych, przed zaokrągleniem.</a:t>
            </a:r>
          </a:p>
        </p:txBody>
      </p:sp>
      <p:sp>
        <p:nvSpPr>
          <p:cNvPr id="39" name="STAN PRZYGOTOWANIA W PPI"/>
          <p:cNvSpPr txBox="1"/>
          <p:nvPr/>
        </p:nvSpPr>
        <p:spPr>
          <a:xfrm>
            <a:off x="5212080" y="1819656"/>
            <a:ext cx="6217920"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40" b="1">
                <a:solidFill>
                  <a:srgbClr val="143551"/>
                </a:solidFill>
                <a:latin typeface="Arial"/>
              </a:rPr>
              <a:t>STAN PRZYGOTOWANIA W PPI</a:t>
            </a:r>
          </a:p>
        </p:txBody>
      </p:sp>
      <p:sp>
        <p:nvSpPr>
          <p:cNvPr id="40" name="Panel"/>
          <p:cNvSpPr/>
          <p:nvPr/>
        </p:nvSpPr>
        <p:spPr>
          <a:xfrm>
            <a:off x="5148072" y="2203704"/>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acławice Śląskie [558]"/>
          <p:cNvSpPr txBox="1"/>
          <p:nvPr/>
        </p:nvSpPr>
        <p:spPr>
          <a:xfrm>
            <a:off x="5340096" y="2299716"/>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Racławice Śląskie [558]</a:t>
            </a:r>
          </a:p>
        </p:txBody>
      </p:sp>
      <p:sp>
        <p:nvSpPr>
          <p:cNvPr id="42" name="Etap koncepcji; brak DŚU, pozwolenia wodnoprawnego i zgody na roboty w PPI."/>
          <p:cNvSpPr txBox="1"/>
          <p:nvPr/>
        </p:nvSpPr>
        <p:spPr>
          <a:xfrm>
            <a:off x="7415783" y="2299716"/>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Etap koncepcji; brak DŚU, pozwolenia wodnoprawnego i zgody na roboty w PPI.</a:t>
            </a:r>
          </a:p>
        </p:txBody>
      </p:sp>
      <p:sp>
        <p:nvSpPr>
          <p:cNvPr id="43" name="Panel"/>
          <p:cNvSpPr/>
          <p:nvPr/>
        </p:nvSpPr>
        <p:spPr>
          <a:xfrm>
            <a:off x="5148072" y="2971800"/>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Pozostałe koncepcje"/>
          <p:cNvSpPr txBox="1"/>
          <p:nvPr/>
        </p:nvSpPr>
        <p:spPr>
          <a:xfrm>
            <a:off x="5340096" y="3067812"/>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Pozostałe koncepcje</a:t>
            </a:r>
          </a:p>
        </p:txBody>
      </p:sp>
      <p:sp>
        <p:nvSpPr>
          <p:cNvPr id="45" name="Lewy wał w Prudniku [1397] oraz likwidacja obwałowań poprzecznych [1398]."/>
          <p:cNvSpPr txBox="1"/>
          <p:nvPr/>
        </p:nvSpPr>
        <p:spPr>
          <a:xfrm>
            <a:off x="7415783" y="3067812"/>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Lewy wał w Prudniku [1397] oraz likwidacja obwałowań poprzecznych [1398].</a:t>
            </a:r>
          </a:p>
        </p:txBody>
      </p:sp>
      <p:sp>
        <p:nvSpPr>
          <p:cNvPr id="46" name="Panel"/>
          <p:cNvSpPr/>
          <p:nvPr/>
        </p:nvSpPr>
        <p:spPr>
          <a:xfrm>
            <a:off x="5148072" y="3739896"/>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Cztery zadania bez dokumentacji"/>
          <p:cNvSpPr txBox="1"/>
          <p:nvPr/>
        </p:nvSpPr>
        <p:spPr>
          <a:xfrm>
            <a:off x="5340096" y="3835907"/>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Cztery zadania bez dokumentacji</a:t>
            </a:r>
          </a:p>
        </p:txBody>
      </p:sp>
      <p:sp>
        <p:nvSpPr>
          <p:cNvPr id="48" name="Prawy wał w Prudniku [1396] oraz odbudowy: Złoty Potok, Prudnik i Osobłoga [2171"/>
          <p:cNvSpPr txBox="1"/>
          <p:nvPr/>
        </p:nvSpPr>
        <p:spPr>
          <a:xfrm>
            <a:off x="7415783" y="3835907"/>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Prawy wał w Prudniku [1396] oraz odbudowy: Złoty Potok, Prudnik i Osobłoga [2171–2173].</a:t>
            </a:r>
          </a:p>
        </p:txBody>
      </p:sp>
      <p:sp>
        <p:nvSpPr>
          <p:cNvPr id="49" name="Panel"/>
          <p:cNvSpPr/>
          <p:nvPr/>
        </p:nvSpPr>
        <p:spPr>
          <a:xfrm>
            <a:off x="5148072" y="4507992"/>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Kanał ulgi i Jasiona"/>
          <p:cNvSpPr txBox="1"/>
          <p:nvPr/>
        </p:nvSpPr>
        <p:spPr>
          <a:xfrm>
            <a:off x="5340096" y="4604004"/>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Kanał ulgi i Jasiona</a:t>
            </a:r>
          </a:p>
        </p:txBody>
      </p:sp>
      <p:sp>
        <p:nvSpPr>
          <p:cNvPr id="51" name="Warianty z modelowania po konsultacjach. W pokazanym PPI brak odrębnych pozycji "/>
          <p:cNvSpPr txBox="1"/>
          <p:nvPr/>
        </p:nvSpPr>
        <p:spPr>
          <a:xfrm>
            <a:off x="7415783" y="4604004"/>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Warianty z modelowania po konsultacjach. W pokazanym PPI brak odrębnych pozycji kosztowych.</a:t>
            </a:r>
          </a:p>
        </p:txBody>
      </p:sp>
      <p:cxnSp>
        <p:nvCxnSpPr>
          <p:cNvPr id="52" name="Linia"/>
          <p:cNvCxnSpPr/>
          <p:nvPr/>
        </p:nvCxnSpPr>
        <p:spPr>
          <a:xfrm>
            <a:off x="5212080" y="5394960"/>
            <a:ext cx="628192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3" name="PLAN ŹRÓDEŁ"/>
          <p:cNvSpPr txBox="1"/>
          <p:nvPr/>
        </p:nvSpPr>
        <p:spPr>
          <a:xfrm>
            <a:off x="5285232" y="5522976"/>
            <a:ext cx="1161288" cy="320040"/>
          </a:xfrm>
          <a:prstGeom prst="rect">
            <a:avLst/>
          </a:prstGeom>
          <a:noFill/>
        </p:spPr>
        <p:txBody>
          <a:bodyPr wrap="square" lIns="0" tIns="0" rIns="0" bIns="0" anchor="t">
            <a:noAutofit/>
          </a:bodyPr>
          <a:lstStyle/>
          <a:p>
            <a:pPr algn="l">
              <a:lnSpc>
                <a:spcPct val="108000"/>
              </a:lnSpc>
              <a:spcBef>
                <a:spcPts val="0"/>
              </a:spcBef>
              <a:spcAft>
                <a:spcPts val="0"/>
              </a:spcAft>
            </a:pPr>
            <a:r>
              <a:rPr lang="pl-PL" sz="1040" b="1">
                <a:solidFill>
                  <a:srgbClr val="36759B"/>
                </a:solidFill>
                <a:latin typeface="Arial"/>
              </a:rPr>
              <a:t>PLAN ŹRÓDEŁ</a:t>
            </a:r>
          </a:p>
        </p:txBody>
      </p:sp>
      <p:sp>
        <p:nvSpPr>
          <p:cNvPr id="54" name="Budżet państwa; FEnIKS przy Racławicach Śląskich oraz dwóch zadaniach dotyczącyc"/>
          <p:cNvSpPr txBox="1"/>
          <p:nvPr/>
        </p:nvSpPr>
        <p:spPr>
          <a:xfrm>
            <a:off x="6583680" y="5490972"/>
            <a:ext cx="4828032"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130" b="0">
                <a:solidFill>
                  <a:srgbClr val="19374A"/>
                </a:solidFill>
                <a:latin typeface="Arial"/>
              </a:rPr>
              <a:t>Budżet państwa; FEnIKS przy Racławicach Śląskich oraz dwóch zadaniach dotyczących wałów w Prudniku.</a:t>
            </a:r>
          </a:p>
        </p:txBody>
      </p:sp>
      <p:sp>
        <p:nvSpPr>
          <p:cNvPr id="55" name="Panel"/>
          <p:cNvSpPr/>
          <p:nvPr/>
        </p:nvSpPr>
        <p:spPr>
          <a:xfrm>
            <a:off x="594360" y="6044184"/>
            <a:ext cx="11009376" cy="393192"/>
          </a:xfrm>
          <a:prstGeom prst="roundRect">
            <a:avLst>
              <a:gd name="adj" fmla="val 10000"/>
            </a:avLst>
          </a:prstGeom>
          <a:solidFill>
            <a:srgbClr val="FFF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Panel"/>
          <p:cNvSpPr/>
          <p:nvPr/>
        </p:nvSpPr>
        <p:spPr>
          <a:xfrm>
            <a:off x="594360" y="6044184"/>
            <a:ext cx="50292" cy="393192"/>
          </a:xfrm>
          <a:prstGeom prst="rect">
            <a:avLst/>
          </a:prstGeom>
          <a:solidFill>
            <a:srgbClr val="D993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519,720 mln zł to 7 pozycji PPI. Kosztów kanału ulgi i polderu Jasiona nie utożs"/>
          <p:cNvSpPr txBox="1"/>
          <p:nvPr/>
        </p:nvSpPr>
        <p:spPr>
          <a:xfrm>
            <a:off x="758952" y="6112764"/>
            <a:ext cx="10661904" cy="283464"/>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519,720 mln zł to 7 pozycji PPI. Kosztów kanału ulgi i polderu Jasiona nie utożsamiono z kosztami odbudowy koryt i wałów.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ARMONOGRAM PRRP | RZGW GLIWICE"/>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HARMONOGRAM PRRP | RZGW GLIWICE</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Osobłoga | etapy i terminy"/>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Osobłoga | etapy i terminy</a:t>
            </a:r>
          </a:p>
        </p:txBody>
      </p:sp>
      <p:sp>
        <p:nvSpPr>
          <p:cNvPr id="7" name="Daty z PPI i okresy liczone od spełnienia warunków — nie stanowią potwierdzenia "/>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Daty z PPI i okresy liczone od spełnienia warunków — nie stanowią potwierdzenia rozpoczęcia robót</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23</a:t>
            </a:r>
          </a:p>
        </p:txBody>
      </p:sp>
      <p:sp>
        <p:nvSpPr>
          <p:cNvPr id="11" name="Panel"/>
          <p:cNvSpPr/>
          <p:nvPr/>
        </p:nvSpPr>
        <p:spPr>
          <a:xfrm>
            <a:off x="594360" y="1746504"/>
            <a:ext cx="7114032" cy="4169663"/>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RMINY WARUNKOWE — LATA OD t₀"/>
          <p:cNvSpPr txBox="1"/>
          <p:nvPr/>
        </p:nvSpPr>
        <p:spPr>
          <a:xfrm>
            <a:off x="758952" y="1929384"/>
            <a:ext cx="6565392"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TERMINY WARUNKOWE — LATA OD t₀</a:t>
            </a:r>
          </a:p>
        </p:txBody>
      </p:sp>
      <p:sp>
        <p:nvSpPr>
          <p:cNvPr id="13" name="t₀ = uzyskanie wymaganej zgody na roboty. Czas przygotowania przed t₀ nie jest n"/>
          <p:cNvSpPr txBox="1"/>
          <p:nvPr/>
        </p:nvSpPr>
        <p:spPr>
          <a:xfrm>
            <a:off x="758952" y="2258568"/>
            <a:ext cx="649224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1250" b="0">
                <a:solidFill>
                  <a:srgbClr val="5A7283"/>
                </a:solidFill>
                <a:latin typeface="Arial"/>
              </a:rPr>
              <a:t>t₀ = uzyskanie wymaganej zgody na roboty.</a:t>
            </a:r>
          </a:p>
          <a:p>
            <a:pPr algn="l">
              <a:lnSpc>
                <a:spcPct val="108000"/>
              </a:lnSpc>
              <a:spcBef>
                <a:spcPts val="0"/>
              </a:spcBef>
              <a:spcAft>
                <a:spcPts val="0"/>
              </a:spcAft>
            </a:pPr>
            <a:r>
              <a:rPr lang="pl-PL" sz="1250" b="0">
                <a:solidFill>
                  <a:srgbClr val="5A7283"/>
                </a:solidFill>
                <a:latin typeface="Arial"/>
              </a:rPr>
              <a:t>Czas przygotowania przed t₀ nie jest na osi oszacowany.</a:t>
            </a:r>
          </a:p>
        </p:txBody>
      </p:sp>
      <p:sp>
        <p:nvSpPr>
          <p:cNvPr id="14" name="t₀"/>
          <p:cNvSpPr txBox="1"/>
          <p:nvPr/>
        </p:nvSpPr>
        <p:spPr>
          <a:xfrm>
            <a:off x="3081528"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t₀</a:t>
            </a:r>
          </a:p>
        </p:txBody>
      </p:sp>
      <p:sp>
        <p:nvSpPr>
          <p:cNvPr id="15" name="+1"/>
          <p:cNvSpPr txBox="1"/>
          <p:nvPr/>
        </p:nvSpPr>
        <p:spPr>
          <a:xfrm>
            <a:off x="3803903"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+1</a:t>
            </a:r>
          </a:p>
        </p:txBody>
      </p:sp>
      <p:sp>
        <p:nvSpPr>
          <p:cNvPr id="16" name="+2"/>
          <p:cNvSpPr txBox="1"/>
          <p:nvPr/>
        </p:nvSpPr>
        <p:spPr>
          <a:xfrm>
            <a:off x="4526279"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+2</a:t>
            </a:r>
          </a:p>
        </p:txBody>
      </p:sp>
      <p:sp>
        <p:nvSpPr>
          <p:cNvPr id="17" name="+3"/>
          <p:cNvSpPr txBox="1"/>
          <p:nvPr/>
        </p:nvSpPr>
        <p:spPr>
          <a:xfrm>
            <a:off x="5248655"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+3</a:t>
            </a:r>
          </a:p>
        </p:txBody>
      </p:sp>
      <p:sp>
        <p:nvSpPr>
          <p:cNvPr id="18" name="+4"/>
          <p:cNvSpPr txBox="1"/>
          <p:nvPr/>
        </p:nvSpPr>
        <p:spPr>
          <a:xfrm>
            <a:off x="5971031"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+4</a:t>
            </a:r>
          </a:p>
        </p:txBody>
      </p:sp>
      <p:sp>
        <p:nvSpPr>
          <p:cNvPr id="19" name="+5"/>
          <p:cNvSpPr txBox="1"/>
          <p:nvPr/>
        </p:nvSpPr>
        <p:spPr>
          <a:xfrm>
            <a:off x="6693407"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+5</a:t>
            </a:r>
          </a:p>
        </p:txBody>
      </p:sp>
      <p:sp>
        <p:nvSpPr>
          <p:cNvPr id="20" name="+6"/>
          <p:cNvSpPr txBox="1"/>
          <p:nvPr/>
        </p:nvSpPr>
        <p:spPr>
          <a:xfrm>
            <a:off x="7415783" y="2834639"/>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+6</a:t>
            </a:r>
          </a:p>
        </p:txBody>
      </p:sp>
      <p:sp>
        <p:nvSpPr>
          <p:cNvPr id="21" name="Racławice Śląskie [558]"/>
          <p:cNvSpPr txBox="1"/>
          <p:nvPr/>
        </p:nvSpPr>
        <p:spPr>
          <a:xfrm>
            <a:off x="758952" y="3168396"/>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Racławice Śląskie [558]</a:t>
            </a:r>
          </a:p>
        </p:txBody>
      </p:sp>
      <p:sp>
        <p:nvSpPr>
          <p:cNvPr id="22" name="Panel"/>
          <p:cNvSpPr/>
          <p:nvPr/>
        </p:nvSpPr>
        <p:spPr>
          <a:xfrm>
            <a:off x="3218688" y="3195827"/>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
          <p:cNvSpPr/>
          <p:nvPr/>
        </p:nvSpPr>
        <p:spPr>
          <a:xfrm>
            <a:off x="3218688" y="3195827"/>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Panel"/>
          <p:cNvSpPr/>
          <p:nvPr/>
        </p:nvSpPr>
        <p:spPr>
          <a:xfrm>
            <a:off x="3941063" y="3195827"/>
            <a:ext cx="3595420"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5 lat"/>
          <p:cNvSpPr txBox="1"/>
          <p:nvPr/>
        </p:nvSpPr>
        <p:spPr>
          <a:xfrm>
            <a:off x="3941063" y="3190341"/>
            <a:ext cx="3595420"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5 lat</a:t>
            </a:r>
          </a:p>
        </p:txBody>
      </p:sp>
      <p:sp>
        <p:nvSpPr>
          <p:cNvPr id="26" name="Wały Prudnika / obwałowania"/>
          <p:cNvSpPr txBox="1"/>
          <p:nvPr/>
        </p:nvSpPr>
        <p:spPr>
          <a:xfrm>
            <a:off x="758952" y="3707891"/>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Wały Prudnika / obwałowania</a:t>
            </a:r>
          </a:p>
        </p:txBody>
      </p:sp>
      <p:sp>
        <p:nvSpPr>
          <p:cNvPr id="27" name="Panel"/>
          <p:cNvSpPr/>
          <p:nvPr/>
        </p:nvSpPr>
        <p:spPr>
          <a:xfrm>
            <a:off x="3218688" y="3735324"/>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Panel"/>
          <p:cNvSpPr/>
          <p:nvPr/>
        </p:nvSpPr>
        <p:spPr>
          <a:xfrm>
            <a:off x="3218688" y="3735324"/>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nel"/>
          <p:cNvSpPr/>
          <p:nvPr/>
        </p:nvSpPr>
        <p:spPr>
          <a:xfrm>
            <a:off x="3941063" y="3735324"/>
            <a:ext cx="2873044"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4 lata"/>
          <p:cNvSpPr txBox="1"/>
          <p:nvPr/>
        </p:nvSpPr>
        <p:spPr>
          <a:xfrm>
            <a:off x="3941063" y="3729837"/>
            <a:ext cx="2873044"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4 lata</a:t>
            </a:r>
          </a:p>
        </p:txBody>
      </p:sp>
      <p:sp>
        <p:nvSpPr>
          <p:cNvPr id="31" name="Złoty Potok [2171]"/>
          <p:cNvSpPr txBox="1"/>
          <p:nvPr/>
        </p:nvSpPr>
        <p:spPr>
          <a:xfrm>
            <a:off x="758952" y="4247388"/>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Złoty Potok [2171]</a:t>
            </a:r>
          </a:p>
        </p:txBody>
      </p:sp>
      <p:sp>
        <p:nvSpPr>
          <p:cNvPr id="32" name="Panel"/>
          <p:cNvSpPr/>
          <p:nvPr/>
        </p:nvSpPr>
        <p:spPr>
          <a:xfrm>
            <a:off x="3218688" y="4274820"/>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anel"/>
          <p:cNvSpPr/>
          <p:nvPr/>
        </p:nvSpPr>
        <p:spPr>
          <a:xfrm>
            <a:off x="3218688" y="4274820"/>
            <a:ext cx="361187"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nel"/>
          <p:cNvSpPr/>
          <p:nvPr/>
        </p:nvSpPr>
        <p:spPr>
          <a:xfrm>
            <a:off x="3579876" y="4274820"/>
            <a:ext cx="2873044"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4 lata"/>
          <p:cNvSpPr txBox="1"/>
          <p:nvPr/>
        </p:nvSpPr>
        <p:spPr>
          <a:xfrm>
            <a:off x="3579876" y="4269333"/>
            <a:ext cx="2873044"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4 lata</a:t>
            </a:r>
          </a:p>
        </p:txBody>
      </p:sp>
      <p:sp>
        <p:nvSpPr>
          <p:cNvPr id="36" name="Prudnik i Osobłoga [2172–2173]"/>
          <p:cNvSpPr txBox="1"/>
          <p:nvPr/>
        </p:nvSpPr>
        <p:spPr>
          <a:xfrm>
            <a:off x="758952" y="4786884"/>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19374A"/>
                </a:solidFill>
                <a:latin typeface="Arial"/>
              </a:rPr>
              <a:t>Prudnik i Osobłoga [2172–2173]</a:t>
            </a:r>
          </a:p>
        </p:txBody>
      </p:sp>
      <p:sp>
        <p:nvSpPr>
          <p:cNvPr id="37" name="Panel"/>
          <p:cNvSpPr/>
          <p:nvPr/>
        </p:nvSpPr>
        <p:spPr>
          <a:xfrm>
            <a:off x="3218688" y="4814316"/>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Panel"/>
          <p:cNvSpPr/>
          <p:nvPr/>
        </p:nvSpPr>
        <p:spPr>
          <a:xfrm>
            <a:off x="3218688" y="4814316"/>
            <a:ext cx="361187"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Panel"/>
          <p:cNvSpPr/>
          <p:nvPr/>
        </p:nvSpPr>
        <p:spPr>
          <a:xfrm>
            <a:off x="3579876" y="4814316"/>
            <a:ext cx="1428292"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2 lata"/>
          <p:cNvSpPr txBox="1"/>
          <p:nvPr/>
        </p:nvSpPr>
        <p:spPr>
          <a:xfrm>
            <a:off x="3579876" y="4808829"/>
            <a:ext cx="1428292"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2 lata</a:t>
            </a:r>
          </a:p>
        </p:txBody>
      </p:sp>
      <p:sp>
        <p:nvSpPr>
          <p:cNvPr id="41" name="Panel"/>
          <p:cNvSpPr/>
          <p:nvPr/>
        </p:nvSpPr>
        <p:spPr>
          <a:xfrm>
            <a:off x="822960" y="5212080"/>
            <a:ext cx="2039112" cy="384048"/>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Koncepcja / projekt"/>
          <p:cNvSpPr txBox="1"/>
          <p:nvPr/>
        </p:nvSpPr>
        <p:spPr>
          <a:xfrm>
            <a:off x="905256" y="5294376"/>
            <a:ext cx="1874519"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180" b="1">
                <a:solidFill>
                  <a:srgbClr val="36759B"/>
                </a:solidFill>
                <a:latin typeface="Arial"/>
              </a:rPr>
              <a:t>Koncepcja / projekt</a:t>
            </a:r>
          </a:p>
        </p:txBody>
      </p:sp>
      <p:sp>
        <p:nvSpPr>
          <p:cNvPr id="43" name="Panel"/>
          <p:cNvSpPr/>
          <p:nvPr/>
        </p:nvSpPr>
        <p:spPr>
          <a:xfrm>
            <a:off x="3026664" y="5212080"/>
            <a:ext cx="2039112" cy="384048"/>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Decyzje → t₀"/>
          <p:cNvSpPr txBox="1"/>
          <p:nvPr/>
        </p:nvSpPr>
        <p:spPr>
          <a:xfrm>
            <a:off x="3108960" y="5294376"/>
            <a:ext cx="1874519"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180" b="1">
                <a:solidFill>
                  <a:srgbClr val="36759B"/>
                </a:solidFill>
                <a:latin typeface="Arial"/>
              </a:rPr>
              <a:t>Decyzje → t₀</a:t>
            </a:r>
          </a:p>
        </p:txBody>
      </p:sp>
      <p:sp>
        <p:nvSpPr>
          <p:cNvPr id="45" name="Panel"/>
          <p:cNvSpPr/>
          <p:nvPr/>
        </p:nvSpPr>
        <p:spPr>
          <a:xfrm>
            <a:off x="5230368" y="5212080"/>
            <a:ext cx="2039112" cy="384048"/>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Start i roboty"/>
          <p:cNvSpPr txBox="1"/>
          <p:nvPr/>
        </p:nvSpPr>
        <p:spPr>
          <a:xfrm>
            <a:off x="5312664" y="5294376"/>
            <a:ext cx="1874519"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180" b="1">
                <a:solidFill>
                  <a:srgbClr val="FFFFFF"/>
                </a:solidFill>
                <a:latin typeface="Arial"/>
              </a:rPr>
              <a:t>Start i roboty</a:t>
            </a:r>
          </a:p>
        </p:txBody>
      </p:sp>
      <p:sp>
        <p:nvSpPr>
          <p:cNvPr id="47" name="Etap przed t₀ wymaga osobnego harmonogramu przygotowania."/>
          <p:cNvSpPr txBox="1"/>
          <p:nvPr/>
        </p:nvSpPr>
        <p:spPr>
          <a:xfrm>
            <a:off x="832104" y="5669280"/>
            <a:ext cx="6519672" cy="164592"/>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Etap przed t₀ wymaga osobnego harmonogramu przygotowania.</a:t>
            </a:r>
          </a:p>
        </p:txBody>
      </p:sp>
      <p:sp>
        <p:nvSpPr>
          <p:cNvPr id="48" name="Panel"/>
          <p:cNvSpPr/>
          <p:nvPr/>
        </p:nvSpPr>
        <p:spPr>
          <a:xfrm>
            <a:off x="859536" y="6062472"/>
            <a:ext cx="201168" cy="109728"/>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czas od warunku do startu"/>
          <p:cNvSpPr txBox="1"/>
          <p:nvPr/>
        </p:nvSpPr>
        <p:spPr>
          <a:xfrm>
            <a:off x="1133856" y="6012180"/>
            <a:ext cx="2752344"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od warunku do startu</a:t>
            </a:r>
          </a:p>
        </p:txBody>
      </p:sp>
      <p:sp>
        <p:nvSpPr>
          <p:cNvPr id="50" name="Panel"/>
          <p:cNvSpPr/>
          <p:nvPr/>
        </p:nvSpPr>
        <p:spPr>
          <a:xfrm>
            <a:off x="3959352" y="6062472"/>
            <a:ext cx="201168" cy="10972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czas realizacji robót"/>
          <p:cNvSpPr txBox="1"/>
          <p:nvPr/>
        </p:nvSpPr>
        <p:spPr>
          <a:xfrm>
            <a:off x="4242816" y="6012180"/>
            <a:ext cx="3282696"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realizacji robót</a:t>
            </a:r>
          </a:p>
        </p:txBody>
      </p:sp>
      <p:sp>
        <p:nvSpPr>
          <p:cNvPr id="52" name="WARUNKI REALIZACJI"/>
          <p:cNvSpPr txBox="1"/>
          <p:nvPr/>
        </p:nvSpPr>
        <p:spPr>
          <a:xfrm>
            <a:off x="8046720" y="1801368"/>
            <a:ext cx="340156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143551"/>
                </a:solidFill>
                <a:latin typeface="Arial"/>
              </a:rPr>
              <a:t>WARUNKI REALIZACJI</a:t>
            </a:r>
          </a:p>
        </p:txBody>
      </p:sp>
      <p:sp>
        <p:nvSpPr>
          <p:cNvPr id="53" name="Racławice Śląskie"/>
          <p:cNvSpPr txBox="1"/>
          <p:nvPr/>
        </p:nvSpPr>
        <p:spPr>
          <a:xfrm>
            <a:off x="8065008" y="2267712"/>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Racławice Śląskie</a:t>
            </a:r>
          </a:p>
        </p:txBody>
      </p:sp>
      <p:sp>
        <p:nvSpPr>
          <p:cNvPr id="54" name="Najpierw pogłębienie koncepcji i przygotowanie formalne. Pięć lat robót nie obej"/>
          <p:cNvSpPr txBox="1"/>
          <p:nvPr/>
        </p:nvSpPr>
        <p:spPr>
          <a:xfrm>
            <a:off x="8065008" y="2688336"/>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Najpierw pogłębienie koncepcji i przygotowanie formalne. Pięć lat robót nie obejmuje czasu do uzyskania decyzji.</a:t>
            </a:r>
          </a:p>
        </p:txBody>
      </p:sp>
      <p:cxnSp>
        <p:nvCxnSpPr>
          <p:cNvPr id="55" name="Linia"/>
          <p:cNvCxnSpPr/>
          <p:nvPr/>
        </p:nvCxnSpPr>
        <p:spPr>
          <a:xfrm>
            <a:off x="8065008" y="3273552"/>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6" name="Odbudowy po powodzi"/>
          <p:cNvSpPr txBox="1"/>
          <p:nvPr/>
        </p:nvSpPr>
        <p:spPr>
          <a:xfrm>
            <a:off x="8065008" y="3355848"/>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Odbudowy po powodzi</a:t>
            </a:r>
          </a:p>
        </p:txBody>
      </p:sp>
      <p:sp>
        <p:nvSpPr>
          <p:cNvPr id="57" name="Dla trzech odbudów [2171–2173] start w PPI określono jako 6 miesięcy od uzyskani"/>
          <p:cNvSpPr txBox="1"/>
          <p:nvPr/>
        </p:nvSpPr>
        <p:spPr>
          <a:xfrm>
            <a:off x="8065008" y="3776472"/>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Dla trzech odbudów [2171–2173] start w PPI określono jako 6 miesięcy od uzyskania PnB.</a:t>
            </a:r>
          </a:p>
        </p:txBody>
      </p:sp>
      <p:cxnSp>
        <p:nvCxnSpPr>
          <p:cNvPr id="58" name="Linia"/>
          <p:cNvCxnSpPr/>
          <p:nvPr/>
        </p:nvCxnSpPr>
        <p:spPr>
          <a:xfrm>
            <a:off x="8065008" y="4361688"/>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9" name="Nowe warianty Prudnika"/>
          <p:cNvSpPr txBox="1"/>
          <p:nvPr/>
        </p:nvSpPr>
        <p:spPr>
          <a:xfrm>
            <a:off x="8065008" y="4443983"/>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Nowe warianty Prudnika</a:t>
            </a:r>
          </a:p>
        </p:txBody>
      </p:sp>
      <p:sp>
        <p:nvSpPr>
          <p:cNvPr id="60" name="Kanał ulgi i Jasiona wymagają własnej wyceny, koncepcji i harmonogramu — bez aut"/>
          <p:cNvSpPr txBox="1"/>
          <p:nvPr/>
        </p:nvSpPr>
        <p:spPr>
          <a:xfrm>
            <a:off x="8065008" y="4864607"/>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Kanał ulgi i Jasiona wymagają własnej wyceny, koncepcji i harmonogramu — bez automatycznego dopisania dat robót.</a:t>
            </a:r>
          </a:p>
        </p:txBody>
      </p:sp>
      <p:sp>
        <p:nvSpPr>
          <p:cNvPr id="61" name="Dla zadań bez zabezpieczonego finansowania PPI wskazuje czas N: 3–10 lat."/>
          <p:cNvSpPr txBox="1"/>
          <p:nvPr/>
        </p:nvSpPr>
        <p:spPr>
          <a:xfrm>
            <a:off x="8074152" y="5641848"/>
            <a:ext cx="3346704" cy="466344"/>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Dla zadań bez zabezpieczonego finansowania PPI wskazuje czas N: 3–10 lat.</a:t>
            </a:r>
          </a:p>
        </p:txBody>
      </p:sp>
      <p:sp>
        <p:nvSpPr>
          <p:cNvPr id="62" name="t₀ = zgoda na roboty (dla Krukowa: finansowanie), indywidualnie dla każdego zada"/>
          <p:cNvSpPr txBox="1"/>
          <p:nvPr/>
        </p:nvSpPr>
        <p:spPr>
          <a:xfrm>
            <a:off x="749808" y="6336792"/>
            <a:ext cx="107442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969" b="0" dirty="0">
                <a:solidFill>
                  <a:srgbClr val="5A7283"/>
                </a:solidFill>
                <a:latin typeface="Arial"/>
              </a:rPr>
              <a:t>t₀ = zgoda na roboty, indywidualnie dla każdego zadania. N nie dodaje się do 2026 r. ani do czasu robót.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WROCŁAW</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Bóbr</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Co wynika z programu i modelowania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2E6FA3"/>
                </a:solidFill>
                <a:latin typeface="Arial" pitchFamily="34" charset="0"/>
                <a:ea typeface="Arial" pitchFamily="34" charset="-122"/>
                <a:cs typeface="Arial" pitchFamily="34" charset="-120"/>
              </a:rPr>
              <a:t>RZGW WROCŁAW</a:t>
            </a:r>
            <a:endParaRPr lang="en-US" sz="950" dirty="0"/>
          </a:p>
        </p:txBody>
      </p:sp>
      <p:sp>
        <p:nvSpPr>
          <p:cNvPr id="11" name="Shape 8"/>
          <p:cNvSpPr/>
          <p:nvPr/>
        </p:nvSpPr>
        <p:spPr>
          <a:xfrm>
            <a:off x="530352" y="1572768"/>
            <a:ext cx="4114800" cy="4553712"/>
          </a:xfrm>
          <a:prstGeom prst="roundRect">
            <a:avLst>
              <a:gd name="adj" fmla="val 177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pic>
        <p:nvPicPr>
          <p:cNvPr id="12" name="Image 1" descr="/mnt/data/prrp_assets/maps_raw/bobr-002.jpg"/>
          <p:cNvPicPr>
            <a:picLocks noChangeAspect="1"/>
          </p:cNvPicPr>
          <p:nvPr/>
        </p:nvPicPr>
        <p:blipFill>
          <a:blip r:embed="rId4"/>
          <a:stretch>
            <a:fillRect/>
          </a:stretch>
        </p:blipFill>
        <p:spPr>
          <a:xfrm>
            <a:off x="1184802" y="1956816"/>
            <a:ext cx="2805900" cy="3968496"/>
          </a:xfrm>
          <a:prstGeom prst="rect">
            <a:avLst/>
          </a:prstGeom>
        </p:spPr>
      </p:pic>
      <p:sp>
        <p:nvSpPr>
          <p:cNvPr id="13" name="Shape 9"/>
          <p:cNvSpPr/>
          <p:nvPr/>
        </p:nvSpPr>
        <p:spPr>
          <a:xfrm>
            <a:off x="694944" y="1682496"/>
            <a:ext cx="2286000" cy="283464"/>
          </a:xfrm>
          <a:prstGeom prst="roundRect">
            <a:avLst/>
          </a:prstGeom>
          <a:solidFill>
            <a:srgbClr val="EAF3F8"/>
          </a:solidFill>
          <a:ln w="12700">
            <a:solidFill>
              <a:srgbClr val="EAF3F8"/>
            </a:solidFill>
            <a:prstDash val="solid"/>
          </a:ln>
        </p:spPr>
        <p:txBody>
          <a:bodyPr/>
          <a:lstStyle/>
          <a:p>
            <a:endParaRPr lang="pl-PL"/>
          </a:p>
        </p:txBody>
      </p:sp>
      <p:sp>
        <p:nvSpPr>
          <p:cNvPr id="14" name="Text 10"/>
          <p:cNvSpPr/>
          <p:nvPr/>
        </p:nvSpPr>
        <p:spPr>
          <a:xfrm>
            <a:off x="768096" y="1719072"/>
            <a:ext cx="2139696" cy="164592"/>
          </a:xfrm>
          <a:prstGeom prst="rect">
            <a:avLst/>
          </a:prstGeom>
          <a:noFill/>
          <a:ln/>
        </p:spPr>
        <p:txBody>
          <a:bodyPr wrap="square" lIns="0" tIns="0" rIns="0" bIns="0" rtlCol="0" anchor="ctr"/>
          <a:lstStyle/>
          <a:p>
            <a:pPr marL="0" indent="0" algn="ctr">
              <a:buNone/>
            </a:pPr>
            <a:r>
              <a:rPr lang="en-US" sz="950" b="1" kern="0" spc="70" dirty="0">
                <a:solidFill>
                  <a:srgbClr val="2E6FA3"/>
                </a:solidFill>
                <a:latin typeface="Arial" pitchFamily="34" charset="0"/>
                <a:ea typeface="Arial" pitchFamily="34" charset="-122"/>
                <a:cs typeface="Arial" pitchFamily="34" charset="-120"/>
              </a:rPr>
              <a:t>ZLEWNIA</a:t>
            </a:r>
            <a:endParaRPr lang="en-US" sz="950" dirty="0"/>
          </a:p>
        </p:txBody>
      </p:sp>
      <p:sp>
        <p:nvSpPr>
          <p:cNvPr id="15" name="Shape 11"/>
          <p:cNvSpPr/>
          <p:nvPr/>
        </p:nvSpPr>
        <p:spPr>
          <a:xfrm>
            <a:off x="676656" y="5961888"/>
            <a:ext cx="3822192" cy="0"/>
          </a:xfrm>
          <a:prstGeom prst="line">
            <a:avLst/>
          </a:prstGeom>
          <a:noFill/>
          <a:ln w="21590">
            <a:solidFill>
              <a:srgbClr val="2E6FA3">
                <a:alpha val="90000"/>
              </a:srgbClr>
            </a:solidFill>
            <a:prstDash val="solid"/>
          </a:ln>
        </p:spPr>
        <p:txBody>
          <a:bodyPr/>
          <a:lstStyle/>
          <a:p>
            <a:endParaRPr lang="pl-PL"/>
          </a:p>
        </p:txBody>
      </p:sp>
      <p:sp>
        <p:nvSpPr>
          <p:cNvPr id="16" name="Shape 12"/>
          <p:cNvSpPr/>
          <p:nvPr/>
        </p:nvSpPr>
        <p:spPr>
          <a:xfrm>
            <a:off x="484632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7" name="Shape 13"/>
          <p:cNvSpPr/>
          <p:nvPr/>
        </p:nvSpPr>
        <p:spPr>
          <a:xfrm>
            <a:off x="4846320" y="1600200"/>
            <a:ext cx="73152" cy="1024128"/>
          </a:xfrm>
          <a:prstGeom prst="rect">
            <a:avLst/>
          </a:prstGeom>
          <a:solidFill>
            <a:srgbClr val="2E6FA3"/>
          </a:solidFill>
          <a:ln w="12700">
            <a:solidFill>
              <a:srgbClr val="2E6FA3"/>
            </a:solidFill>
            <a:prstDash val="solid"/>
          </a:ln>
        </p:spPr>
        <p:txBody>
          <a:bodyPr/>
          <a:lstStyle/>
          <a:p>
            <a:endParaRPr lang="pl-PL"/>
          </a:p>
        </p:txBody>
      </p:sp>
      <p:sp>
        <p:nvSpPr>
          <p:cNvPr id="18" name="Text 14"/>
          <p:cNvSpPr/>
          <p:nvPr/>
        </p:nvSpPr>
        <p:spPr>
          <a:xfrm>
            <a:off x="502920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−34 cm</a:t>
            </a:r>
            <a:endParaRPr lang="en-US" sz="2200" dirty="0"/>
          </a:p>
        </p:txBody>
      </p:sp>
      <p:sp>
        <p:nvSpPr>
          <p:cNvPr id="19" name="Text 15"/>
          <p:cNvSpPr/>
          <p:nvPr/>
        </p:nvSpPr>
        <p:spPr>
          <a:xfrm>
            <a:off x="502920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poziom wody w Jeleniej Górze - portfel I etapu</a:t>
            </a:r>
            <a:endParaRPr lang="en-US" sz="1050" dirty="0"/>
          </a:p>
        </p:txBody>
      </p:sp>
      <p:sp>
        <p:nvSpPr>
          <p:cNvPr id="20" name="Shape 16"/>
          <p:cNvSpPr/>
          <p:nvPr/>
        </p:nvSpPr>
        <p:spPr>
          <a:xfrm>
            <a:off x="708660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1" name="Shape 17"/>
          <p:cNvSpPr/>
          <p:nvPr/>
        </p:nvSpPr>
        <p:spPr>
          <a:xfrm>
            <a:off x="7086600" y="1600200"/>
            <a:ext cx="73152" cy="1024128"/>
          </a:xfrm>
          <a:prstGeom prst="rect">
            <a:avLst/>
          </a:prstGeom>
          <a:solidFill>
            <a:srgbClr val="28B9C8"/>
          </a:solidFill>
          <a:ln w="12700">
            <a:solidFill>
              <a:srgbClr val="28B9C8"/>
            </a:solidFill>
            <a:prstDash val="solid"/>
          </a:ln>
        </p:spPr>
        <p:txBody>
          <a:bodyPr/>
          <a:lstStyle/>
          <a:p>
            <a:endParaRPr lang="pl-PL"/>
          </a:p>
        </p:txBody>
      </p:sp>
      <p:sp>
        <p:nvSpPr>
          <p:cNvPr id="22" name="Text 18"/>
          <p:cNvSpPr/>
          <p:nvPr/>
        </p:nvSpPr>
        <p:spPr>
          <a:xfrm>
            <a:off x="726948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−74,9 m³/s</a:t>
            </a:r>
            <a:endParaRPr lang="en-US" sz="2200" dirty="0"/>
          </a:p>
        </p:txBody>
      </p:sp>
      <p:sp>
        <p:nvSpPr>
          <p:cNvPr id="23" name="Text 19"/>
          <p:cNvSpPr/>
          <p:nvPr/>
        </p:nvSpPr>
        <p:spPr>
          <a:xfrm>
            <a:off x="726948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przepływ maksymalny w Jeleniej Górze</a:t>
            </a:r>
            <a:endParaRPr lang="en-US" sz="1050" dirty="0"/>
          </a:p>
        </p:txBody>
      </p:sp>
      <p:sp>
        <p:nvSpPr>
          <p:cNvPr id="24" name="Shape 20"/>
          <p:cNvSpPr/>
          <p:nvPr/>
        </p:nvSpPr>
        <p:spPr>
          <a:xfrm>
            <a:off x="932688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5" name="Shape 21"/>
          <p:cNvSpPr/>
          <p:nvPr/>
        </p:nvSpPr>
        <p:spPr>
          <a:xfrm>
            <a:off x="9326880" y="1600200"/>
            <a:ext cx="73152" cy="1024128"/>
          </a:xfrm>
          <a:prstGeom prst="rect">
            <a:avLst/>
          </a:prstGeom>
          <a:solidFill>
            <a:srgbClr val="2BA6A2"/>
          </a:solidFill>
          <a:ln w="12700">
            <a:solidFill>
              <a:srgbClr val="2BA6A2"/>
            </a:solidFill>
            <a:prstDash val="solid"/>
          </a:ln>
        </p:spPr>
        <p:txBody>
          <a:bodyPr/>
          <a:lstStyle/>
          <a:p>
            <a:endParaRPr lang="pl-PL"/>
          </a:p>
        </p:txBody>
      </p:sp>
      <p:sp>
        <p:nvSpPr>
          <p:cNvPr id="26" name="Text 22"/>
          <p:cNvSpPr/>
          <p:nvPr/>
        </p:nvSpPr>
        <p:spPr>
          <a:xfrm>
            <a:off x="950976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6</a:t>
            </a:r>
            <a:endParaRPr lang="en-US" sz="2200" dirty="0"/>
          </a:p>
        </p:txBody>
      </p:sp>
      <p:sp>
        <p:nvSpPr>
          <p:cNvPr id="27" name="Text 23"/>
          <p:cNvSpPr/>
          <p:nvPr/>
        </p:nvSpPr>
        <p:spPr>
          <a:xfrm>
            <a:off x="950976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zamodelowanych lokalizacji zbiorników</a:t>
            </a:r>
            <a:endParaRPr lang="en-US" sz="1050" dirty="0"/>
          </a:p>
        </p:txBody>
      </p:sp>
      <p:sp>
        <p:nvSpPr>
          <p:cNvPr id="28" name="Shape 24"/>
          <p:cNvSpPr/>
          <p:nvPr/>
        </p:nvSpPr>
        <p:spPr>
          <a:xfrm>
            <a:off x="4846320" y="2761488"/>
            <a:ext cx="6547104" cy="2139696"/>
          </a:xfrm>
          <a:prstGeom prst="roundRect">
            <a:avLst>
              <a:gd name="adj" fmla="val 3419"/>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9" name="Text 25"/>
          <p:cNvSpPr/>
          <p:nvPr/>
        </p:nvSpPr>
        <p:spPr>
          <a:xfrm>
            <a:off x="5010912" y="2871216"/>
            <a:ext cx="6217920" cy="237744"/>
          </a:xfrm>
          <a:prstGeom prst="rect">
            <a:avLst/>
          </a:prstGeom>
          <a:noFill/>
          <a:ln/>
        </p:spPr>
        <p:txBody>
          <a:bodyPr wrap="square" lIns="0" tIns="0" rIns="0" bIns="0" rtlCol="0" anchor="ctr"/>
          <a:lstStyle/>
          <a:p>
            <a:pPr marL="0" indent="0">
              <a:buNone/>
            </a:pPr>
            <a:r>
              <a:rPr lang="en-US" sz="1150" b="1" dirty="0">
                <a:solidFill>
                  <a:srgbClr val="102C4A"/>
                </a:solidFill>
                <a:latin typeface="Arial" pitchFamily="34" charset="0"/>
                <a:ea typeface="Arial" pitchFamily="34" charset="-122"/>
                <a:cs typeface="Arial" pitchFamily="34" charset="-120"/>
              </a:rPr>
              <a:t>Lokalna redukcja przepływu maksymalnego poniżej planowanych zbiorników</a:t>
            </a:r>
            <a:endParaRPr lang="en-US" sz="1150" dirty="0"/>
          </a:p>
        </p:txBody>
      </p:sp>
      <p:sp>
        <p:nvSpPr>
          <p:cNvPr id="30" name="Text 26"/>
          <p:cNvSpPr/>
          <p:nvPr/>
        </p:nvSpPr>
        <p:spPr>
          <a:xfrm>
            <a:off x="5010912" y="3273247"/>
            <a:ext cx="1280160"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Kostrzyca</a:t>
            </a:r>
            <a:endParaRPr lang="en-US" sz="1020" dirty="0"/>
          </a:p>
        </p:txBody>
      </p:sp>
      <p:sp>
        <p:nvSpPr>
          <p:cNvPr id="31" name="Shape 27"/>
          <p:cNvSpPr/>
          <p:nvPr/>
        </p:nvSpPr>
        <p:spPr>
          <a:xfrm>
            <a:off x="6327648" y="3312109"/>
            <a:ext cx="4270248" cy="72542"/>
          </a:xfrm>
          <a:prstGeom prst="roundRect">
            <a:avLst/>
          </a:prstGeom>
          <a:solidFill>
            <a:srgbClr val="EEF3F6"/>
          </a:solidFill>
          <a:ln w="12700">
            <a:solidFill>
              <a:srgbClr val="EEF3F6"/>
            </a:solidFill>
            <a:prstDash val="solid"/>
          </a:ln>
        </p:spPr>
        <p:txBody>
          <a:bodyPr/>
          <a:lstStyle/>
          <a:p>
            <a:endParaRPr lang="pl-PL"/>
          </a:p>
        </p:txBody>
      </p:sp>
      <p:sp>
        <p:nvSpPr>
          <p:cNvPr id="32" name="Shape 28"/>
          <p:cNvSpPr/>
          <p:nvPr/>
        </p:nvSpPr>
        <p:spPr>
          <a:xfrm>
            <a:off x="6327648" y="3312109"/>
            <a:ext cx="3804403" cy="72542"/>
          </a:xfrm>
          <a:prstGeom prst="roundRect">
            <a:avLst/>
          </a:prstGeom>
          <a:solidFill>
            <a:srgbClr val="173B63"/>
          </a:solidFill>
          <a:ln w="12700">
            <a:solidFill>
              <a:srgbClr val="173B63"/>
            </a:solidFill>
            <a:prstDash val="solid"/>
          </a:ln>
        </p:spPr>
        <p:txBody>
          <a:bodyPr/>
          <a:lstStyle/>
          <a:p>
            <a:endParaRPr lang="pl-PL"/>
          </a:p>
        </p:txBody>
      </p:sp>
      <p:sp>
        <p:nvSpPr>
          <p:cNvPr id="33" name="Text 29"/>
          <p:cNvSpPr/>
          <p:nvPr/>
        </p:nvSpPr>
        <p:spPr>
          <a:xfrm>
            <a:off x="10744200" y="3262884"/>
            <a:ext cx="566928" cy="142494"/>
          </a:xfrm>
          <a:prstGeom prst="rect">
            <a:avLst/>
          </a:prstGeom>
          <a:noFill/>
          <a:ln/>
        </p:spPr>
        <p:txBody>
          <a:bodyPr wrap="square" lIns="0" tIns="0" rIns="0" bIns="0" rtlCol="0" anchor="ctr"/>
          <a:lstStyle/>
          <a:p>
            <a:pPr marL="0" indent="0" algn="r">
              <a:buNone/>
            </a:pPr>
            <a:r>
              <a:rPr lang="en-US" sz="1080" b="1" dirty="0">
                <a:solidFill>
                  <a:srgbClr val="173B63"/>
                </a:solidFill>
                <a:latin typeface="Arial" pitchFamily="34" charset="0"/>
                <a:ea typeface="Arial" pitchFamily="34" charset="-122"/>
                <a:cs typeface="Arial" pitchFamily="34" charset="-120"/>
              </a:rPr>
              <a:t>49%</a:t>
            </a:r>
            <a:endParaRPr lang="en-US" sz="1080" dirty="0"/>
          </a:p>
        </p:txBody>
      </p:sp>
      <p:sp>
        <p:nvSpPr>
          <p:cNvPr id="34" name="Text 30"/>
          <p:cNvSpPr/>
          <p:nvPr/>
        </p:nvSpPr>
        <p:spPr>
          <a:xfrm>
            <a:off x="5010912" y="3532327"/>
            <a:ext cx="1280160"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Kamienica</a:t>
            </a:r>
            <a:endParaRPr lang="en-US" sz="1020" dirty="0"/>
          </a:p>
        </p:txBody>
      </p:sp>
      <p:sp>
        <p:nvSpPr>
          <p:cNvPr id="35" name="Shape 31"/>
          <p:cNvSpPr/>
          <p:nvPr/>
        </p:nvSpPr>
        <p:spPr>
          <a:xfrm>
            <a:off x="6327648" y="3571189"/>
            <a:ext cx="4270248" cy="72542"/>
          </a:xfrm>
          <a:prstGeom prst="roundRect">
            <a:avLst/>
          </a:prstGeom>
          <a:solidFill>
            <a:srgbClr val="EEF3F6"/>
          </a:solidFill>
          <a:ln w="12700">
            <a:solidFill>
              <a:srgbClr val="EEF3F6"/>
            </a:solidFill>
            <a:prstDash val="solid"/>
          </a:ln>
        </p:spPr>
        <p:txBody>
          <a:bodyPr/>
          <a:lstStyle/>
          <a:p>
            <a:endParaRPr lang="pl-PL"/>
          </a:p>
        </p:txBody>
      </p:sp>
      <p:sp>
        <p:nvSpPr>
          <p:cNvPr id="36" name="Shape 32"/>
          <p:cNvSpPr/>
          <p:nvPr/>
        </p:nvSpPr>
        <p:spPr>
          <a:xfrm>
            <a:off x="6327648" y="3571189"/>
            <a:ext cx="3649121" cy="72542"/>
          </a:xfrm>
          <a:prstGeom prst="roundRect">
            <a:avLst/>
          </a:prstGeom>
          <a:solidFill>
            <a:srgbClr val="2E6FA3"/>
          </a:solidFill>
          <a:ln w="12700">
            <a:solidFill>
              <a:srgbClr val="2E6FA3"/>
            </a:solidFill>
            <a:prstDash val="solid"/>
          </a:ln>
        </p:spPr>
        <p:txBody>
          <a:bodyPr/>
          <a:lstStyle/>
          <a:p>
            <a:endParaRPr lang="pl-PL"/>
          </a:p>
        </p:txBody>
      </p:sp>
      <p:sp>
        <p:nvSpPr>
          <p:cNvPr id="37" name="Text 33"/>
          <p:cNvSpPr/>
          <p:nvPr/>
        </p:nvSpPr>
        <p:spPr>
          <a:xfrm>
            <a:off x="10744200" y="3521964"/>
            <a:ext cx="566928" cy="142494"/>
          </a:xfrm>
          <a:prstGeom prst="rect">
            <a:avLst/>
          </a:prstGeom>
          <a:noFill/>
          <a:ln/>
        </p:spPr>
        <p:txBody>
          <a:bodyPr wrap="square" lIns="0" tIns="0" rIns="0" bIns="0" rtlCol="0" anchor="ctr"/>
          <a:lstStyle/>
          <a:p>
            <a:pPr marL="0" indent="0" algn="r">
              <a:buNone/>
            </a:pPr>
            <a:r>
              <a:rPr lang="en-US" sz="1080" b="1" dirty="0">
                <a:solidFill>
                  <a:srgbClr val="2E6FA3"/>
                </a:solidFill>
                <a:latin typeface="Arial" pitchFamily="34" charset="0"/>
                <a:ea typeface="Arial" pitchFamily="34" charset="-122"/>
                <a:cs typeface="Arial" pitchFamily="34" charset="-120"/>
              </a:rPr>
              <a:t>47%</a:t>
            </a:r>
            <a:endParaRPr lang="en-US" sz="1080" dirty="0"/>
          </a:p>
        </p:txBody>
      </p:sp>
      <p:sp>
        <p:nvSpPr>
          <p:cNvPr id="38" name="Text 34"/>
          <p:cNvSpPr/>
          <p:nvPr/>
        </p:nvSpPr>
        <p:spPr>
          <a:xfrm>
            <a:off x="5010912" y="3791407"/>
            <a:ext cx="1280160"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Karpniki</a:t>
            </a:r>
            <a:endParaRPr lang="en-US" sz="1020" dirty="0"/>
          </a:p>
        </p:txBody>
      </p:sp>
      <p:sp>
        <p:nvSpPr>
          <p:cNvPr id="39" name="Shape 35"/>
          <p:cNvSpPr/>
          <p:nvPr/>
        </p:nvSpPr>
        <p:spPr>
          <a:xfrm>
            <a:off x="6327648" y="3830269"/>
            <a:ext cx="4270248" cy="72542"/>
          </a:xfrm>
          <a:prstGeom prst="roundRect">
            <a:avLst/>
          </a:prstGeom>
          <a:solidFill>
            <a:srgbClr val="EEF3F6"/>
          </a:solidFill>
          <a:ln w="12700">
            <a:solidFill>
              <a:srgbClr val="EEF3F6"/>
            </a:solidFill>
            <a:prstDash val="solid"/>
          </a:ln>
        </p:spPr>
        <p:txBody>
          <a:bodyPr/>
          <a:lstStyle/>
          <a:p>
            <a:endParaRPr lang="pl-PL"/>
          </a:p>
        </p:txBody>
      </p:sp>
      <p:sp>
        <p:nvSpPr>
          <p:cNvPr id="40" name="Shape 36"/>
          <p:cNvSpPr/>
          <p:nvPr/>
        </p:nvSpPr>
        <p:spPr>
          <a:xfrm>
            <a:off x="6327648" y="3830269"/>
            <a:ext cx="3571480" cy="72542"/>
          </a:xfrm>
          <a:prstGeom prst="roundRect">
            <a:avLst/>
          </a:prstGeom>
          <a:solidFill>
            <a:srgbClr val="28B9C8"/>
          </a:solidFill>
          <a:ln w="12700">
            <a:solidFill>
              <a:srgbClr val="28B9C8"/>
            </a:solidFill>
            <a:prstDash val="solid"/>
          </a:ln>
        </p:spPr>
        <p:txBody>
          <a:bodyPr/>
          <a:lstStyle/>
          <a:p>
            <a:endParaRPr lang="pl-PL"/>
          </a:p>
        </p:txBody>
      </p:sp>
      <p:sp>
        <p:nvSpPr>
          <p:cNvPr id="41" name="Text 37"/>
          <p:cNvSpPr/>
          <p:nvPr/>
        </p:nvSpPr>
        <p:spPr>
          <a:xfrm>
            <a:off x="10744200" y="3781044"/>
            <a:ext cx="566928" cy="142494"/>
          </a:xfrm>
          <a:prstGeom prst="rect">
            <a:avLst/>
          </a:prstGeom>
          <a:noFill/>
          <a:ln/>
        </p:spPr>
        <p:txBody>
          <a:bodyPr wrap="square" lIns="0" tIns="0" rIns="0" bIns="0" rtlCol="0" anchor="ctr"/>
          <a:lstStyle/>
          <a:p>
            <a:pPr marL="0" indent="0" algn="r">
              <a:buNone/>
            </a:pPr>
            <a:r>
              <a:rPr lang="en-US" sz="1080" b="1" dirty="0">
                <a:solidFill>
                  <a:srgbClr val="28B9C8"/>
                </a:solidFill>
                <a:latin typeface="Arial" pitchFamily="34" charset="0"/>
                <a:ea typeface="Arial" pitchFamily="34" charset="-122"/>
                <a:cs typeface="Arial" pitchFamily="34" charset="-120"/>
              </a:rPr>
              <a:t>46%</a:t>
            </a:r>
            <a:endParaRPr lang="en-US" sz="1080" dirty="0"/>
          </a:p>
        </p:txBody>
      </p:sp>
      <p:sp>
        <p:nvSpPr>
          <p:cNvPr id="42" name="Text 38"/>
          <p:cNvSpPr/>
          <p:nvPr/>
        </p:nvSpPr>
        <p:spPr>
          <a:xfrm>
            <a:off x="5010912" y="4050487"/>
            <a:ext cx="1280160"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Oleszna</a:t>
            </a:r>
            <a:endParaRPr lang="en-US" sz="1020" dirty="0"/>
          </a:p>
        </p:txBody>
      </p:sp>
      <p:sp>
        <p:nvSpPr>
          <p:cNvPr id="43" name="Shape 39"/>
          <p:cNvSpPr/>
          <p:nvPr/>
        </p:nvSpPr>
        <p:spPr>
          <a:xfrm>
            <a:off x="6327648" y="4089349"/>
            <a:ext cx="4270248" cy="72542"/>
          </a:xfrm>
          <a:prstGeom prst="roundRect">
            <a:avLst/>
          </a:prstGeom>
          <a:solidFill>
            <a:srgbClr val="EEF3F6"/>
          </a:solidFill>
          <a:ln w="12700">
            <a:solidFill>
              <a:srgbClr val="EEF3F6"/>
            </a:solidFill>
            <a:prstDash val="solid"/>
          </a:ln>
        </p:spPr>
        <p:txBody>
          <a:bodyPr/>
          <a:lstStyle/>
          <a:p>
            <a:endParaRPr lang="pl-PL"/>
          </a:p>
        </p:txBody>
      </p:sp>
      <p:sp>
        <p:nvSpPr>
          <p:cNvPr id="44" name="Shape 40"/>
          <p:cNvSpPr/>
          <p:nvPr/>
        </p:nvSpPr>
        <p:spPr>
          <a:xfrm>
            <a:off x="6327648" y="4089349"/>
            <a:ext cx="2639790" cy="72542"/>
          </a:xfrm>
          <a:prstGeom prst="roundRect">
            <a:avLst/>
          </a:prstGeom>
          <a:solidFill>
            <a:srgbClr val="2BA6A2"/>
          </a:solidFill>
          <a:ln w="12700">
            <a:solidFill>
              <a:srgbClr val="2BA6A2"/>
            </a:solidFill>
            <a:prstDash val="solid"/>
          </a:ln>
        </p:spPr>
        <p:txBody>
          <a:bodyPr/>
          <a:lstStyle/>
          <a:p>
            <a:endParaRPr lang="pl-PL"/>
          </a:p>
        </p:txBody>
      </p:sp>
      <p:sp>
        <p:nvSpPr>
          <p:cNvPr id="45" name="Text 41"/>
          <p:cNvSpPr/>
          <p:nvPr/>
        </p:nvSpPr>
        <p:spPr>
          <a:xfrm>
            <a:off x="10744200" y="4040124"/>
            <a:ext cx="566928" cy="142494"/>
          </a:xfrm>
          <a:prstGeom prst="rect">
            <a:avLst/>
          </a:prstGeom>
          <a:noFill/>
          <a:ln/>
        </p:spPr>
        <p:txBody>
          <a:bodyPr wrap="square" lIns="0" tIns="0" rIns="0" bIns="0" rtlCol="0" anchor="ctr"/>
          <a:lstStyle/>
          <a:p>
            <a:pPr marL="0" indent="0" algn="r">
              <a:buNone/>
            </a:pPr>
            <a:r>
              <a:rPr lang="en-US" sz="1080" b="1" dirty="0">
                <a:solidFill>
                  <a:srgbClr val="2BA6A2"/>
                </a:solidFill>
                <a:latin typeface="Arial" pitchFamily="34" charset="0"/>
                <a:ea typeface="Arial" pitchFamily="34" charset="-122"/>
                <a:cs typeface="Arial" pitchFamily="34" charset="-120"/>
              </a:rPr>
              <a:t>34%</a:t>
            </a:r>
            <a:endParaRPr lang="en-US" sz="1080" dirty="0"/>
          </a:p>
        </p:txBody>
      </p:sp>
      <p:sp>
        <p:nvSpPr>
          <p:cNvPr id="46" name="Text 42"/>
          <p:cNvSpPr/>
          <p:nvPr/>
        </p:nvSpPr>
        <p:spPr>
          <a:xfrm>
            <a:off x="5010912" y="4309567"/>
            <a:ext cx="1280160"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Stara Białka</a:t>
            </a:r>
            <a:endParaRPr lang="en-US" sz="1020" dirty="0"/>
          </a:p>
        </p:txBody>
      </p:sp>
      <p:sp>
        <p:nvSpPr>
          <p:cNvPr id="47" name="Shape 43"/>
          <p:cNvSpPr/>
          <p:nvPr/>
        </p:nvSpPr>
        <p:spPr>
          <a:xfrm>
            <a:off x="6327648" y="4348429"/>
            <a:ext cx="4270248" cy="72542"/>
          </a:xfrm>
          <a:prstGeom prst="roundRect">
            <a:avLst/>
          </a:prstGeom>
          <a:solidFill>
            <a:srgbClr val="EEF3F6"/>
          </a:solidFill>
          <a:ln w="12700">
            <a:solidFill>
              <a:srgbClr val="EEF3F6"/>
            </a:solidFill>
            <a:prstDash val="solid"/>
          </a:ln>
        </p:spPr>
        <p:txBody>
          <a:bodyPr/>
          <a:lstStyle/>
          <a:p>
            <a:endParaRPr lang="pl-PL"/>
          </a:p>
        </p:txBody>
      </p:sp>
      <p:sp>
        <p:nvSpPr>
          <p:cNvPr id="48" name="Shape 44"/>
          <p:cNvSpPr/>
          <p:nvPr/>
        </p:nvSpPr>
        <p:spPr>
          <a:xfrm>
            <a:off x="6327648" y="4348429"/>
            <a:ext cx="1941022" cy="72542"/>
          </a:xfrm>
          <a:prstGeom prst="roundRect">
            <a:avLst/>
          </a:prstGeom>
          <a:solidFill>
            <a:srgbClr val="438DC0"/>
          </a:solidFill>
          <a:ln w="12700">
            <a:solidFill>
              <a:srgbClr val="438DC0"/>
            </a:solidFill>
            <a:prstDash val="solid"/>
          </a:ln>
        </p:spPr>
        <p:txBody>
          <a:bodyPr/>
          <a:lstStyle/>
          <a:p>
            <a:endParaRPr lang="pl-PL"/>
          </a:p>
        </p:txBody>
      </p:sp>
      <p:sp>
        <p:nvSpPr>
          <p:cNvPr id="49" name="Text 45"/>
          <p:cNvSpPr/>
          <p:nvPr/>
        </p:nvSpPr>
        <p:spPr>
          <a:xfrm>
            <a:off x="10744200" y="4299204"/>
            <a:ext cx="566928" cy="142494"/>
          </a:xfrm>
          <a:prstGeom prst="rect">
            <a:avLst/>
          </a:prstGeom>
          <a:noFill/>
          <a:ln/>
        </p:spPr>
        <p:txBody>
          <a:bodyPr wrap="square" lIns="0" tIns="0" rIns="0" bIns="0" rtlCol="0" anchor="ctr"/>
          <a:lstStyle/>
          <a:p>
            <a:pPr marL="0" indent="0" algn="r">
              <a:buNone/>
            </a:pPr>
            <a:r>
              <a:rPr lang="en-US" sz="1080" b="1" dirty="0">
                <a:solidFill>
                  <a:srgbClr val="438DC0"/>
                </a:solidFill>
                <a:latin typeface="Arial" pitchFamily="34" charset="0"/>
                <a:ea typeface="Arial" pitchFamily="34" charset="-122"/>
                <a:cs typeface="Arial" pitchFamily="34" charset="-120"/>
              </a:rPr>
              <a:t>25%</a:t>
            </a:r>
            <a:endParaRPr lang="en-US" sz="1080" dirty="0"/>
          </a:p>
        </p:txBody>
      </p:sp>
      <p:sp>
        <p:nvSpPr>
          <p:cNvPr id="50" name="Text 46"/>
          <p:cNvSpPr/>
          <p:nvPr/>
        </p:nvSpPr>
        <p:spPr>
          <a:xfrm>
            <a:off x="5010912" y="4568647"/>
            <a:ext cx="1280160"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Sędzisław</a:t>
            </a:r>
            <a:endParaRPr lang="en-US" sz="1020" dirty="0"/>
          </a:p>
        </p:txBody>
      </p:sp>
      <p:sp>
        <p:nvSpPr>
          <p:cNvPr id="51" name="Shape 47"/>
          <p:cNvSpPr/>
          <p:nvPr/>
        </p:nvSpPr>
        <p:spPr>
          <a:xfrm>
            <a:off x="6327648" y="4607509"/>
            <a:ext cx="4270248" cy="72542"/>
          </a:xfrm>
          <a:prstGeom prst="roundRect">
            <a:avLst/>
          </a:prstGeom>
          <a:solidFill>
            <a:srgbClr val="EEF3F6"/>
          </a:solidFill>
          <a:ln w="12700">
            <a:solidFill>
              <a:srgbClr val="EEF3F6"/>
            </a:solidFill>
            <a:prstDash val="solid"/>
          </a:ln>
        </p:spPr>
        <p:txBody>
          <a:bodyPr/>
          <a:lstStyle/>
          <a:p>
            <a:endParaRPr lang="pl-PL"/>
          </a:p>
        </p:txBody>
      </p:sp>
      <p:sp>
        <p:nvSpPr>
          <p:cNvPr id="52" name="Shape 48"/>
          <p:cNvSpPr/>
          <p:nvPr/>
        </p:nvSpPr>
        <p:spPr>
          <a:xfrm>
            <a:off x="6327648" y="4607509"/>
            <a:ext cx="1475177" cy="72542"/>
          </a:xfrm>
          <a:prstGeom prst="roundRect">
            <a:avLst/>
          </a:prstGeom>
          <a:solidFill>
            <a:srgbClr val="62788A"/>
          </a:solidFill>
          <a:ln w="12700">
            <a:solidFill>
              <a:srgbClr val="62788A"/>
            </a:solidFill>
            <a:prstDash val="solid"/>
          </a:ln>
        </p:spPr>
        <p:txBody>
          <a:bodyPr/>
          <a:lstStyle/>
          <a:p>
            <a:endParaRPr lang="pl-PL"/>
          </a:p>
        </p:txBody>
      </p:sp>
      <p:sp>
        <p:nvSpPr>
          <p:cNvPr id="53" name="Text 49"/>
          <p:cNvSpPr/>
          <p:nvPr/>
        </p:nvSpPr>
        <p:spPr>
          <a:xfrm>
            <a:off x="10744200" y="4558284"/>
            <a:ext cx="566928" cy="142494"/>
          </a:xfrm>
          <a:prstGeom prst="rect">
            <a:avLst/>
          </a:prstGeom>
          <a:noFill/>
          <a:ln/>
        </p:spPr>
        <p:txBody>
          <a:bodyPr wrap="square" lIns="0" tIns="0" rIns="0" bIns="0" rtlCol="0" anchor="ctr"/>
          <a:lstStyle/>
          <a:p>
            <a:pPr marL="0" indent="0" algn="r">
              <a:buNone/>
            </a:pPr>
            <a:r>
              <a:rPr lang="en-US" sz="1080" b="1" dirty="0">
                <a:solidFill>
                  <a:srgbClr val="62788A"/>
                </a:solidFill>
                <a:latin typeface="Arial" pitchFamily="34" charset="0"/>
                <a:ea typeface="Arial" pitchFamily="34" charset="-122"/>
                <a:cs typeface="Arial" pitchFamily="34" charset="-120"/>
              </a:rPr>
              <a:t>19%</a:t>
            </a:r>
            <a:endParaRPr lang="en-US" sz="1080" dirty="0"/>
          </a:p>
        </p:txBody>
      </p:sp>
      <p:sp>
        <p:nvSpPr>
          <p:cNvPr id="54" name="Shape 50"/>
          <p:cNvSpPr/>
          <p:nvPr/>
        </p:nvSpPr>
        <p:spPr>
          <a:xfrm>
            <a:off x="4846320" y="5093208"/>
            <a:ext cx="6547104" cy="1115568"/>
          </a:xfrm>
          <a:prstGeom prst="roundRect">
            <a:avLst>
              <a:gd name="adj" fmla="val 9091"/>
            </a:avLst>
          </a:prstGeom>
          <a:solidFill>
            <a:srgbClr val="EAF3F8"/>
          </a:solidFill>
          <a:ln w="8890">
            <a:solidFill>
              <a:srgbClr val="EAF3F8"/>
            </a:solidFill>
            <a:prstDash val="solid"/>
          </a:ln>
          <a:effectLst>
            <a:outerShdw algn="bl" rotWithShape="0">
              <a:srgbClr val="173B63">
                <a:alpha val="0"/>
              </a:srgbClr>
            </a:outerShdw>
          </a:effectLst>
        </p:spPr>
        <p:txBody>
          <a:bodyPr/>
          <a:lstStyle/>
          <a:p>
            <a:endParaRPr lang="pl-PL"/>
          </a:p>
        </p:txBody>
      </p:sp>
      <p:sp>
        <p:nvSpPr>
          <p:cNvPr id="55" name="Shape 51"/>
          <p:cNvSpPr/>
          <p:nvPr/>
        </p:nvSpPr>
        <p:spPr>
          <a:xfrm>
            <a:off x="4846320" y="5093208"/>
            <a:ext cx="82296" cy="1115568"/>
          </a:xfrm>
          <a:prstGeom prst="rect">
            <a:avLst/>
          </a:prstGeom>
          <a:solidFill>
            <a:srgbClr val="2E6FA3"/>
          </a:solidFill>
          <a:ln w="12700">
            <a:solidFill>
              <a:srgbClr val="2E6FA3"/>
            </a:solidFill>
            <a:prstDash val="solid"/>
          </a:ln>
        </p:spPr>
        <p:txBody>
          <a:bodyPr/>
          <a:lstStyle/>
          <a:p>
            <a:endParaRPr lang="pl-PL"/>
          </a:p>
        </p:txBody>
      </p:sp>
      <p:sp>
        <p:nvSpPr>
          <p:cNvPr id="56" name="Text 52"/>
          <p:cNvSpPr/>
          <p:nvPr/>
        </p:nvSpPr>
        <p:spPr>
          <a:xfrm>
            <a:off x="5047488" y="5239512"/>
            <a:ext cx="6199632" cy="210312"/>
          </a:xfrm>
          <a:prstGeom prst="rect">
            <a:avLst/>
          </a:prstGeom>
          <a:noFill/>
          <a:ln/>
        </p:spPr>
        <p:txBody>
          <a:bodyPr wrap="square" lIns="0" tIns="0" rIns="0" bIns="0" rtlCol="0" anchor="t">
            <a:noAutofit/>
          </a:bodyPr>
          <a:lstStyle/>
          <a:p>
            <a:pPr marL="0" indent="0">
              <a:buNone/>
            </a:pPr>
            <a:r>
              <a:rPr lang="en-US" sz="1160" b="1" dirty="0">
                <a:solidFill>
                  <a:srgbClr val="2E6FA3"/>
                </a:solidFill>
                <a:latin typeface="Arial" pitchFamily="34" charset="0"/>
                <a:ea typeface="Arial" pitchFamily="34" charset="-122"/>
                <a:cs typeface="Arial" pitchFamily="34" charset="-120"/>
              </a:rPr>
              <a:t>GŁÓWNY WNIOSEK</a:t>
            </a:r>
            <a:endParaRPr lang="en-US" sz="1250" dirty="0"/>
          </a:p>
        </p:txBody>
      </p:sp>
      <p:sp>
        <p:nvSpPr>
          <p:cNvPr id="57" name="Text 53"/>
          <p:cNvSpPr/>
          <p:nvPr/>
        </p:nvSpPr>
        <p:spPr>
          <a:xfrm>
            <a:off x="5047488" y="5532120"/>
            <a:ext cx="6199632" cy="557784"/>
          </a:xfrm>
          <a:prstGeom prst="rect">
            <a:avLst/>
          </a:prstGeom>
          <a:noFill/>
          <a:ln/>
        </p:spPr>
        <p:txBody>
          <a:bodyPr wrap="square" lIns="0" tIns="0" rIns="0" bIns="0" rtlCol="0" anchor="t">
            <a:noAutofit/>
          </a:bodyPr>
          <a:lstStyle/>
          <a:p>
            <a:pPr marL="0" indent="0">
              <a:lnSpc>
                <a:spcPct val="106000"/>
              </a:lnSpc>
              <a:spcBef>
                <a:spcPts val="0"/>
              </a:spcBef>
              <a:spcAft>
                <a:spcPts val="0"/>
              </a:spcAft>
              <a:buNone/>
            </a:pPr>
            <a:r>
              <a:rPr lang="en-US" sz="1320" dirty="0">
                <a:solidFill>
                  <a:srgbClr val="243442"/>
                </a:solidFill>
                <a:latin typeface="Arial" pitchFamily="34" charset="0"/>
                <a:ea typeface="Arial" pitchFamily="34" charset="-122"/>
                <a:cs typeface="Arial" pitchFamily="34" charset="-120"/>
              </a:rPr>
              <a:t>Portfel kilku obiektów daje mierzalny efekt w Jeleniej Górze. Najsilniejszy bezpośredni efekt mają Kostrzyca i Karpniki, a wynik systemowy pozostaje stabilny po konsultacyjnej relokacji Karpnik.</a:t>
            </a:r>
            <a:endParaRPr lang="en-US" sz="1360" dirty="0"/>
          </a:p>
        </p:txBody>
      </p:sp>
      <p:pic>
        <p:nvPicPr>
          <p:cNvPr id="5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6272784"/>
            <a:ext cx="12191695" cy="585216"/>
          </a:xfrm>
          <a:prstGeom prst="rect">
            <a:avLst/>
          </a:prstGeom>
        </p:spPr>
      </p:pic>
      <p:sp>
        <p:nvSpPr>
          <p:cNvPr id="59" name="Text 54"/>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Bóbr; modelowanie etap I i II dla wezbrania IX 2024.</a:t>
            </a:r>
            <a:endParaRPr lang="en-US" sz="850" dirty="0"/>
          </a:p>
        </p:txBody>
      </p:sp>
      <p:sp>
        <p:nvSpPr>
          <p:cNvPr id="60"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24</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WROCŁAW</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Bóbr</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Wynik konsultacji i rekomendowana decyzja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2E6FA3"/>
                </a:solidFill>
                <a:latin typeface="Arial" pitchFamily="34" charset="0"/>
                <a:ea typeface="Arial" pitchFamily="34" charset="-122"/>
                <a:cs typeface="Arial" pitchFamily="34" charset="-120"/>
              </a:rPr>
              <a:t>RZGW WROCŁAW</a:t>
            </a:r>
            <a:endParaRPr lang="en-US" sz="950" dirty="0"/>
          </a:p>
        </p:txBody>
      </p:sp>
      <p:sp>
        <p:nvSpPr>
          <p:cNvPr id="11" name="Shape 8"/>
          <p:cNvSpPr/>
          <p:nvPr/>
        </p:nvSpPr>
        <p:spPr>
          <a:xfrm>
            <a:off x="530352"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2" name="Shape 9"/>
          <p:cNvSpPr/>
          <p:nvPr/>
        </p:nvSpPr>
        <p:spPr>
          <a:xfrm>
            <a:off x="731520" y="1755648"/>
            <a:ext cx="438912" cy="438912"/>
          </a:xfrm>
          <a:prstGeom prst="ellipse">
            <a:avLst/>
          </a:prstGeom>
          <a:solidFill>
            <a:srgbClr val="2E6FA3"/>
          </a:solidFill>
          <a:ln w="12700">
            <a:solidFill>
              <a:srgbClr val="2E6FA3"/>
            </a:solidFill>
            <a:prstDash val="solid"/>
          </a:ln>
        </p:spPr>
        <p:txBody>
          <a:bodyPr/>
          <a:lstStyle/>
          <a:p>
            <a:endParaRPr lang="pl-PL"/>
          </a:p>
        </p:txBody>
      </p:sp>
      <p:sp>
        <p:nvSpPr>
          <p:cNvPr id="13" name="Text 10"/>
          <p:cNvSpPr/>
          <p:nvPr/>
        </p:nvSpPr>
        <p:spPr>
          <a:xfrm>
            <a:off x="731520"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14" name="Text 11"/>
          <p:cNvSpPr/>
          <p:nvPr/>
        </p:nvSpPr>
        <p:spPr>
          <a:xfrm>
            <a:off x="1280160"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Najważniejsze głosy</a:t>
            </a:r>
            <a:endParaRPr lang="en-US" sz="1600" dirty="0"/>
          </a:p>
        </p:txBody>
      </p:sp>
      <p:sp>
        <p:nvSpPr>
          <p:cNvPr id="15" name="Shape 12"/>
          <p:cNvSpPr/>
          <p:nvPr/>
        </p:nvSpPr>
        <p:spPr>
          <a:xfrm>
            <a:off x="731520" y="2322576"/>
            <a:ext cx="3154680" cy="0"/>
          </a:xfrm>
          <a:prstGeom prst="line">
            <a:avLst/>
          </a:prstGeom>
          <a:noFill/>
          <a:ln w="17780">
            <a:solidFill>
              <a:srgbClr val="2E6FA3">
                <a:alpha val="90000"/>
              </a:srgbClr>
            </a:solidFill>
            <a:prstDash val="solid"/>
          </a:ln>
        </p:spPr>
        <p:txBody>
          <a:bodyPr/>
          <a:lstStyle/>
          <a:p>
            <a:endParaRPr lang="pl-PL"/>
          </a:p>
        </p:txBody>
      </p:sp>
      <p:sp>
        <p:nvSpPr>
          <p:cNvPr id="16" name="Text 13"/>
          <p:cNvSpPr/>
          <p:nvPr/>
        </p:nvSpPr>
        <p:spPr>
          <a:xfrm>
            <a:off x="768096"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Zmiana lokalizacji zbiornika Karpniki oraz liczne postulaty lokalnych zabezpieczeń.</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Rozszerzenie zakresu dla Cieszowa, Janowic Wielkich, Trzcińska i Nowogrodu Bobrzańskiego.</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Postulaty murów oporowych, pogłębiania koryt i renaturyzacji wybranych odcinków.</a:t>
            </a:r>
            <a:endParaRPr lang="en-US" sz="1430" dirty="0"/>
          </a:p>
        </p:txBody>
      </p:sp>
      <p:sp>
        <p:nvSpPr>
          <p:cNvPr id="17" name="Shape 14"/>
          <p:cNvSpPr/>
          <p:nvPr/>
        </p:nvSpPr>
        <p:spPr>
          <a:xfrm>
            <a:off x="4315968"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8" name="Shape 15"/>
          <p:cNvSpPr/>
          <p:nvPr/>
        </p:nvSpPr>
        <p:spPr>
          <a:xfrm>
            <a:off x="4517136" y="1755648"/>
            <a:ext cx="438912" cy="438912"/>
          </a:xfrm>
          <a:prstGeom prst="ellipse">
            <a:avLst/>
          </a:prstGeom>
          <a:solidFill>
            <a:srgbClr val="2BA6A2"/>
          </a:solidFill>
          <a:ln w="12700">
            <a:solidFill>
              <a:srgbClr val="2BA6A2"/>
            </a:solidFill>
            <a:prstDash val="solid"/>
          </a:ln>
        </p:spPr>
        <p:txBody>
          <a:bodyPr/>
          <a:lstStyle/>
          <a:p>
            <a:endParaRPr lang="pl-PL"/>
          </a:p>
        </p:txBody>
      </p:sp>
      <p:sp>
        <p:nvSpPr>
          <p:cNvPr id="19" name="Text 16"/>
          <p:cNvSpPr/>
          <p:nvPr/>
        </p:nvSpPr>
        <p:spPr>
          <a:xfrm>
            <a:off x="4517136"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0" name="Text 17"/>
          <p:cNvSpPr/>
          <p:nvPr/>
        </p:nvSpPr>
        <p:spPr>
          <a:xfrm>
            <a:off x="5065776"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Co zmieniono</a:t>
            </a:r>
            <a:endParaRPr lang="en-US" sz="1600" dirty="0"/>
          </a:p>
        </p:txBody>
      </p:sp>
      <p:sp>
        <p:nvSpPr>
          <p:cNvPr id="21" name="Shape 18"/>
          <p:cNvSpPr/>
          <p:nvPr/>
        </p:nvSpPr>
        <p:spPr>
          <a:xfrm>
            <a:off x="4517136" y="2322576"/>
            <a:ext cx="3154680" cy="0"/>
          </a:xfrm>
          <a:prstGeom prst="line">
            <a:avLst/>
          </a:prstGeom>
          <a:noFill/>
          <a:ln w="17780">
            <a:solidFill>
              <a:srgbClr val="2BA6A2">
                <a:alpha val="90000"/>
              </a:srgbClr>
            </a:solidFill>
            <a:prstDash val="solid"/>
          </a:ln>
        </p:spPr>
        <p:txBody>
          <a:bodyPr/>
          <a:lstStyle/>
          <a:p>
            <a:endParaRPr lang="pl-PL"/>
          </a:p>
        </p:txBody>
      </p:sp>
      <p:sp>
        <p:nvSpPr>
          <p:cNvPr id="22" name="Text 19"/>
          <p:cNvSpPr/>
          <p:nvPr/>
        </p:nvSpPr>
        <p:spPr>
          <a:xfrm>
            <a:off x="4553712"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Przesunięto Karpniki do km 7+550 i wykonano ponowne modelowanie.</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Uzupełniono listę zadań lokalnych oraz opis alternatyw dla twardej zabudowy.</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Odrzucono część postulatów bez potwierdzonego efektu systemowego lub podstaw planistycznych.</a:t>
            </a:r>
            <a:endParaRPr lang="en-US" sz="1430" dirty="0"/>
          </a:p>
        </p:txBody>
      </p:sp>
      <p:sp>
        <p:nvSpPr>
          <p:cNvPr id="23" name="Shape 20"/>
          <p:cNvSpPr/>
          <p:nvPr/>
        </p:nvSpPr>
        <p:spPr>
          <a:xfrm>
            <a:off x="8101584"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4" name="Shape 21"/>
          <p:cNvSpPr/>
          <p:nvPr/>
        </p:nvSpPr>
        <p:spPr>
          <a:xfrm>
            <a:off x="8302752" y="1755648"/>
            <a:ext cx="438912" cy="438912"/>
          </a:xfrm>
          <a:prstGeom prst="ellipse">
            <a:avLst/>
          </a:prstGeom>
          <a:solidFill>
            <a:srgbClr val="E89531"/>
          </a:solidFill>
          <a:ln w="12700">
            <a:solidFill>
              <a:srgbClr val="E89531"/>
            </a:solidFill>
            <a:prstDash val="solid"/>
          </a:ln>
        </p:spPr>
        <p:txBody>
          <a:bodyPr/>
          <a:lstStyle/>
          <a:p>
            <a:endParaRPr lang="pl-PL"/>
          </a:p>
        </p:txBody>
      </p:sp>
      <p:sp>
        <p:nvSpPr>
          <p:cNvPr id="25" name="Text 22"/>
          <p:cNvSpPr/>
          <p:nvPr/>
        </p:nvSpPr>
        <p:spPr>
          <a:xfrm>
            <a:off x="8302752"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26" name="Text 23"/>
          <p:cNvSpPr/>
          <p:nvPr/>
        </p:nvSpPr>
        <p:spPr>
          <a:xfrm>
            <a:off x="8851392"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Wniosek wdrożeniowy</a:t>
            </a:r>
            <a:endParaRPr lang="en-US" sz="1600" dirty="0"/>
          </a:p>
        </p:txBody>
      </p:sp>
      <p:sp>
        <p:nvSpPr>
          <p:cNvPr id="27" name="Shape 24"/>
          <p:cNvSpPr/>
          <p:nvPr/>
        </p:nvSpPr>
        <p:spPr>
          <a:xfrm>
            <a:off x="8302752" y="2322576"/>
            <a:ext cx="3154680" cy="0"/>
          </a:xfrm>
          <a:prstGeom prst="line">
            <a:avLst/>
          </a:prstGeom>
          <a:noFill/>
          <a:ln w="17780">
            <a:solidFill>
              <a:srgbClr val="E89531">
                <a:alpha val="90000"/>
              </a:srgbClr>
            </a:solidFill>
            <a:prstDash val="solid"/>
          </a:ln>
        </p:spPr>
        <p:txBody>
          <a:bodyPr/>
          <a:lstStyle/>
          <a:p>
            <a:endParaRPr lang="pl-PL"/>
          </a:p>
        </p:txBody>
      </p:sp>
      <p:sp>
        <p:nvSpPr>
          <p:cNvPr id="28" name="Text 25"/>
          <p:cNvSpPr/>
          <p:nvPr/>
        </p:nvSpPr>
        <p:spPr>
          <a:xfrm>
            <a:off x="8339328"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Nadać priorytet przygotowaniu Kostrzycy i Karpnik jako obiektów o największym efekcie lokalnym.</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Rozwijać cały portfel wraz z modernizacją wałów, mostów i ochroną nieruchomości.</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Dopiero po analizie lokalnej rozstrzygać zastępowanie umocnień rozwiązaniami renaturyzacyjnymi.</a:t>
            </a:r>
            <a:endParaRPr lang="en-US" sz="1430" dirty="0"/>
          </a:p>
        </p:txBody>
      </p:sp>
      <p:sp>
        <p:nvSpPr>
          <p:cNvPr id="29" name="Shape 26"/>
          <p:cNvSpPr/>
          <p:nvPr/>
        </p:nvSpPr>
        <p:spPr>
          <a:xfrm>
            <a:off x="530352" y="5870448"/>
            <a:ext cx="11128248" cy="475488"/>
          </a:xfrm>
          <a:prstGeom prst="roundRect">
            <a:avLst>
              <a:gd name="adj" fmla="val 15385"/>
            </a:avLst>
          </a:prstGeom>
          <a:solidFill>
            <a:srgbClr val="EAF3F8"/>
          </a:solidFill>
          <a:ln w="8890">
            <a:solidFill>
              <a:srgbClr val="EAF3F8"/>
            </a:solidFill>
            <a:prstDash val="solid"/>
          </a:ln>
        </p:spPr>
        <p:txBody>
          <a:bodyPr/>
          <a:lstStyle/>
          <a:p>
            <a:endParaRPr lang="pl-PL"/>
          </a:p>
        </p:txBody>
      </p:sp>
      <p:sp>
        <p:nvSpPr>
          <p:cNvPr id="30" name="Shape 27"/>
          <p:cNvSpPr/>
          <p:nvPr/>
        </p:nvSpPr>
        <p:spPr>
          <a:xfrm>
            <a:off x="530352" y="5870448"/>
            <a:ext cx="82296" cy="475488"/>
          </a:xfrm>
          <a:prstGeom prst="rect">
            <a:avLst/>
          </a:prstGeom>
          <a:solidFill>
            <a:srgbClr val="2E6FA3"/>
          </a:solidFill>
          <a:ln w="12700">
            <a:solidFill>
              <a:srgbClr val="2E6FA3"/>
            </a:solidFill>
            <a:prstDash val="solid"/>
          </a:ln>
        </p:spPr>
        <p:txBody>
          <a:bodyPr/>
          <a:lstStyle/>
          <a:p>
            <a:endParaRPr lang="pl-PL"/>
          </a:p>
        </p:txBody>
      </p:sp>
      <p:sp>
        <p:nvSpPr>
          <p:cNvPr id="31" name="Text 28"/>
          <p:cNvSpPr/>
          <p:nvPr/>
        </p:nvSpPr>
        <p:spPr>
          <a:xfrm>
            <a:off x="704088" y="5886234"/>
            <a:ext cx="10780776" cy="228600"/>
          </a:xfrm>
          <a:prstGeom prst="rect">
            <a:avLst/>
          </a:prstGeom>
          <a:noFill/>
          <a:ln/>
        </p:spPr>
        <p:txBody>
          <a:bodyPr wrap="square" lIns="0" tIns="0" rIns="0" bIns="0" rtlCol="0" anchor="ctr"/>
          <a:lstStyle/>
          <a:p>
            <a:pPr marL="0" indent="0">
              <a:buNone/>
            </a:pPr>
            <a:r>
              <a:rPr lang="en-US" sz="1050" b="1" dirty="0">
                <a:solidFill>
                  <a:srgbClr val="2E6FA3"/>
                </a:solidFill>
                <a:latin typeface="Arial" pitchFamily="34" charset="0"/>
                <a:ea typeface="Arial" pitchFamily="34" charset="-122"/>
                <a:cs typeface="Arial" pitchFamily="34" charset="-120"/>
              </a:rPr>
              <a:t>STATUS PO KONSULTACJACH</a:t>
            </a:r>
            <a:endParaRPr lang="en-US" sz="1050" dirty="0"/>
          </a:p>
        </p:txBody>
      </p:sp>
      <p:sp>
        <p:nvSpPr>
          <p:cNvPr id="32" name="Text 29"/>
          <p:cNvSpPr/>
          <p:nvPr/>
        </p:nvSpPr>
        <p:spPr>
          <a:xfrm>
            <a:off x="704088" y="6108192"/>
            <a:ext cx="10780776" cy="237744"/>
          </a:xfrm>
          <a:prstGeom prst="rect">
            <a:avLst/>
          </a:prstGeom>
          <a:noFill/>
          <a:ln/>
        </p:spPr>
        <p:txBody>
          <a:bodyPr wrap="square" lIns="0" tIns="0" rIns="0" bIns="0" rtlCol="0" anchor="ctr">
            <a:noAutofit/>
          </a:bodyPr>
          <a:lstStyle/>
          <a:p>
            <a:pPr marL="0" indent="0">
              <a:buNone/>
            </a:pPr>
            <a:r>
              <a:rPr lang="en-US" sz="1150" dirty="0">
                <a:solidFill>
                  <a:srgbClr val="243442"/>
                </a:solidFill>
                <a:latin typeface="Arial" pitchFamily="34" charset="0"/>
                <a:ea typeface="Arial" pitchFamily="34" charset="-122"/>
                <a:cs typeface="Arial" pitchFamily="34" charset="-120"/>
              </a:rPr>
              <a:t>Wpływ konsultacji: WYSOKI — zmieniono lokalizację obiektu i zweryfikowano, że efekt systemowy portfela pozostaje praktycznie niezmieniony.</a:t>
            </a:r>
            <a:endParaRPr lang="en-US" sz="1250" dirty="0"/>
          </a:p>
        </p:txBody>
      </p:sp>
      <p:pic>
        <p:nvPicPr>
          <p:cNvPr id="3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34" name="Text 30"/>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Bóbr i zestawienie uwag oraz odpowiedzi.</a:t>
            </a:r>
            <a:endParaRPr lang="en-US" sz="850" dirty="0"/>
          </a:p>
        </p:txBody>
      </p:sp>
      <p:sp>
        <p:nvSpPr>
          <p:cNvPr id="35"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25</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name="Bóbr — koszty, przygotowanie, harmonogram">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DROŻENIE PRRP | RZGW WROCŁAW"/>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WDROŻENIE PRRP | RZGW WROCŁAW</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Bóbr | koszty i przygotowanie"/>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Bóbr | koszty i przygotowanie</a:t>
            </a:r>
          </a:p>
        </p:txBody>
      </p:sp>
      <p:sp>
        <p:nvSpPr>
          <p:cNvPr id="7" name="70 pozycji PPI  •  Koszty całkowite według stanu na 31.12.2025 r.  •  Przygotowa"/>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70 pozycji PPI  •  Koszty całkowite według stanu na 31.12.2025 r.  •  Przygotowanie według zapisów PPI</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26</a:t>
            </a:r>
          </a:p>
        </p:txBody>
      </p:sp>
      <p:sp>
        <p:nvSpPr>
          <p:cNvPr id="11" name="Panel"/>
          <p:cNvSpPr/>
          <p:nvPr/>
        </p:nvSpPr>
        <p:spPr>
          <a:xfrm>
            <a:off x="594360" y="1764792"/>
            <a:ext cx="4288536" cy="1005840"/>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1 866,619"/>
          <p:cNvSpPr txBox="1"/>
          <p:nvPr/>
        </p:nvSpPr>
        <p:spPr>
          <a:xfrm>
            <a:off x="804672" y="1883664"/>
            <a:ext cx="2935224" cy="521207"/>
          </a:xfrm>
          <a:prstGeom prst="rect">
            <a:avLst/>
          </a:prstGeom>
          <a:noFill/>
        </p:spPr>
        <p:txBody>
          <a:bodyPr wrap="square" lIns="0" tIns="0" rIns="0" bIns="0" anchor="t">
            <a:noAutofit/>
          </a:bodyPr>
          <a:lstStyle/>
          <a:p>
            <a:pPr algn="l">
              <a:lnSpc>
                <a:spcPct val="108000"/>
              </a:lnSpc>
              <a:spcBef>
                <a:spcPts val="0"/>
              </a:spcBef>
              <a:spcAft>
                <a:spcPts val="0"/>
              </a:spcAft>
            </a:pPr>
            <a:r>
              <a:rPr lang="pl-PL" sz="3350" b="1">
                <a:solidFill>
                  <a:srgbClr val="FFFFFF"/>
                </a:solidFill>
                <a:latin typeface="Arial"/>
              </a:rPr>
              <a:t>1 866,619</a:t>
            </a:r>
          </a:p>
        </p:txBody>
      </p:sp>
      <p:sp>
        <p:nvSpPr>
          <p:cNvPr id="13" name="mln zł"/>
          <p:cNvSpPr txBox="1"/>
          <p:nvPr/>
        </p:nvSpPr>
        <p:spPr>
          <a:xfrm>
            <a:off x="3685032" y="2103120"/>
            <a:ext cx="932688" cy="237744"/>
          </a:xfrm>
          <a:prstGeom prst="rect">
            <a:avLst/>
          </a:prstGeom>
          <a:noFill/>
        </p:spPr>
        <p:txBody>
          <a:bodyPr wrap="square" lIns="0" tIns="0" rIns="0" bIns="0" anchor="t">
            <a:noAutofit/>
          </a:bodyPr>
          <a:lstStyle/>
          <a:p>
            <a:pPr algn="r">
              <a:lnSpc>
                <a:spcPct val="108000"/>
              </a:lnSpc>
              <a:spcBef>
                <a:spcPts val="0"/>
              </a:spcBef>
              <a:spcAft>
                <a:spcPts val="0"/>
              </a:spcAft>
            </a:pPr>
            <a:r>
              <a:rPr lang="pl-PL" sz="1540" b="1">
                <a:solidFill>
                  <a:srgbClr val="BFE0E8"/>
                </a:solidFill>
                <a:latin typeface="Arial"/>
              </a:rPr>
              <a:t>mln zł</a:t>
            </a:r>
          </a:p>
        </p:txBody>
      </p:sp>
      <p:sp>
        <p:nvSpPr>
          <p:cNvPr id="14" name="SZACUNKOWY KOSZT POZYCJI PPI"/>
          <p:cNvSpPr txBox="1"/>
          <p:nvPr/>
        </p:nvSpPr>
        <p:spPr>
          <a:xfrm>
            <a:off x="813816" y="2441448"/>
            <a:ext cx="36576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1000" b="1">
                <a:solidFill>
                  <a:srgbClr val="BFE0E8"/>
                </a:solidFill>
                <a:latin typeface="Arial"/>
              </a:rPr>
              <a:t>SZACUNKOWY KOSZT POZYCJI PPI</a:t>
            </a:r>
          </a:p>
        </p:txBody>
      </p:sp>
      <p:sp>
        <p:nvSpPr>
          <p:cNvPr id="15" name="ZADANIE / PAKIET"/>
          <p:cNvSpPr txBox="1"/>
          <p:nvPr/>
        </p:nvSpPr>
        <p:spPr>
          <a:xfrm>
            <a:off x="749808" y="2971800"/>
            <a:ext cx="2907792"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80" b="1">
                <a:solidFill>
                  <a:srgbClr val="36759B"/>
                </a:solidFill>
                <a:latin typeface="Arial"/>
              </a:rPr>
              <a:t>ZADANIE / PAKIET</a:t>
            </a:r>
          </a:p>
        </p:txBody>
      </p:sp>
      <p:sp>
        <p:nvSpPr>
          <p:cNvPr id="16" name="MLN ZŁ"/>
          <p:cNvSpPr txBox="1"/>
          <p:nvPr/>
        </p:nvSpPr>
        <p:spPr>
          <a:xfrm>
            <a:off x="3794760" y="2971800"/>
            <a:ext cx="905256" cy="228600"/>
          </a:xfrm>
          <a:prstGeom prst="rect">
            <a:avLst/>
          </a:prstGeom>
          <a:noFill/>
        </p:spPr>
        <p:txBody>
          <a:bodyPr wrap="square" lIns="0" tIns="0" rIns="0" bIns="0" anchor="t">
            <a:noAutofit/>
          </a:bodyPr>
          <a:lstStyle/>
          <a:p>
            <a:pPr algn="r">
              <a:lnSpc>
                <a:spcPct val="108000"/>
              </a:lnSpc>
              <a:spcBef>
                <a:spcPts val="0"/>
              </a:spcBef>
              <a:spcAft>
                <a:spcPts val="0"/>
              </a:spcAft>
            </a:pPr>
            <a:r>
              <a:rPr lang="pl-PL" sz="1080" b="1">
                <a:solidFill>
                  <a:srgbClr val="36759B"/>
                </a:solidFill>
                <a:latin typeface="Arial"/>
              </a:rPr>
              <a:t>MLN ZŁ</a:t>
            </a:r>
          </a:p>
        </p:txBody>
      </p:sp>
      <p:sp>
        <p:nvSpPr>
          <p:cNvPr id="17" name="Panel"/>
          <p:cNvSpPr/>
          <p:nvPr/>
        </p:nvSpPr>
        <p:spPr>
          <a:xfrm>
            <a:off x="594360" y="3204972"/>
            <a:ext cx="4288536" cy="3383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Kostrzyca"/>
          <p:cNvSpPr txBox="1"/>
          <p:nvPr/>
        </p:nvSpPr>
        <p:spPr>
          <a:xfrm>
            <a:off x="758952" y="328269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Kostrzyca</a:t>
            </a:r>
          </a:p>
        </p:txBody>
      </p:sp>
      <p:sp>
        <p:nvSpPr>
          <p:cNvPr id="19" name="110,000"/>
          <p:cNvSpPr txBox="1"/>
          <p:nvPr/>
        </p:nvSpPr>
        <p:spPr>
          <a:xfrm>
            <a:off x="3721608" y="328269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110,000</a:t>
            </a:r>
          </a:p>
        </p:txBody>
      </p:sp>
      <p:cxnSp>
        <p:nvCxnSpPr>
          <p:cNvPr id="20" name="Linia"/>
          <p:cNvCxnSpPr/>
          <p:nvPr/>
        </p:nvCxnSpPr>
        <p:spPr>
          <a:xfrm>
            <a:off x="749808" y="3515868"/>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1" name="Karpniki"/>
          <p:cNvSpPr txBox="1"/>
          <p:nvPr/>
        </p:nvSpPr>
        <p:spPr>
          <a:xfrm>
            <a:off x="758952" y="3621024"/>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Karpniki</a:t>
            </a:r>
          </a:p>
        </p:txBody>
      </p:sp>
      <p:sp>
        <p:nvSpPr>
          <p:cNvPr id="22" name="85,000"/>
          <p:cNvSpPr txBox="1"/>
          <p:nvPr/>
        </p:nvSpPr>
        <p:spPr>
          <a:xfrm>
            <a:off x="3721608" y="3621024"/>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85,000</a:t>
            </a:r>
          </a:p>
        </p:txBody>
      </p:sp>
      <p:cxnSp>
        <p:nvCxnSpPr>
          <p:cNvPr id="23" name="Linia"/>
          <p:cNvCxnSpPr/>
          <p:nvPr/>
        </p:nvCxnSpPr>
        <p:spPr>
          <a:xfrm>
            <a:off x="749808" y="3854196"/>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4" name="Panel"/>
          <p:cNvSpPr/>
          <p:nvPr/>
        </p:nvSpPr>
        <p:spPr>
          <a:xfrm>
            <a:off x="594360" y="3881628"/>
            <a:ext cx="4288536" cy="3383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leszna"/>
          <p:cNvSpPr txBox="1"/>
          <p:nvPr/>
        </p:nvSpPr>
        <p:spPr>
          <a:xfrm>
            <a:off x="758952" y="3959352"/>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Oleszna</a:t>
            </a:r>
          </a:p>
        </p:txBody>
      </p:sp>
      <p:sp>
        <p:nvSpPr>
          <p:cNvPr id="26" name="156,000"/>
          <p:cNvSpPr txBox="1"/>
          <p:nvPr/>
        </p:nvSpPr>
        <p:spPr>
          <a:xfrm>
            <a:off x="3721608" y="3959352"/>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156,000</a:t>
            </a:r>
          </a:p>
        </p:txBody>
      </p:sp>
      <p:cxnSp>
        <p:nvCxnSpPr>
          <p:cNvPr id="27" name="Linia"/>
          <p:cNvCxnSpPr/>
          <p:nvPr/>
        </p:nvCxnSpPr>
        <p:spPr>
          <a:xfrm>
            <a:off x="749808" y="4192524"/>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8" name="Kamienica"/>
          <p:cNvSpPr txBox="1"/>
          <p:nvPr/>
        </p:nvSpPr>
        <p:spPr>
          <a:xfrm>
            <a:off x="758952" y="4297679"/>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Kamienica</a:t>
            </a:r>
          </a:p>
        </p:txBody>
      </p:sp>
      <p:sp>
        <p:nvSpPr>
          <p:cNvPr id="29" name="110,000"/>
          <p:cNvSpPr txBox="1"/>
          <p:nvPr/>
        </p:nvSpPr>
        <p:spPr>
          <a:xfrm>
            <a:off x="3721608" y="4297679"/>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110,000</a:t>
            </a:r>
          </a:p>
        </p:txBody>
      </p:sp>
      <p:cxnSp>
        <p:nvCxnSpPr>
          <p:cNvPr id="30" name="Linia"/>
          <p:cNvCxnSpPr/>
          <p:nvPr/>
        </p:nvCxnSpPr>
        <p:spPr>
          <a:xfrm>
            <a:off x="749808" y="4530851"/>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1" name="Panel"/>
          <p:cNvSpPr/>
          <p:nvPr/>
        </p:nvSpPr>
        <p:spPr>
          <a:xfrm>
            <a:off x="594360" y="4558284"/>
            <a:ext cx="4288536" cy="3383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Sędzisław"/>
          <p:cNvSpPr txBox="1"/>
          <p:nvPr/>
        </p:nvSpPr>
        <p:spPr>
          <a:xfrm>
            <a:off x="758952" y="4636008"/>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Sędzisław</a:t>
            </a:r>
          </a:p>
        </p:txBody>
      </p:sp>
      <p:sp>
        <p:nvSpPr>
          <p:cNvPr id="33" name="105,000"/>
          <p:cNvSpPr txBox="1"/>
          <p:nvPr/>
        </p:nvSpPr>
        <p:spPr>
          <a:xfrm>
            <a:off x="3721608" y="4636008"/>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105,000</a:t>
            </a:r>
          </a:p>
        </p:txBody>
      </p:sp>
      <p:cxnSp>
        <p:nvCxnSpPr>
          <p:cNvPr id="34" name="Linia"/>
          <p:cNvCxnSpPr/>
          <p:nvPr/>
        </p:nvCxnSpPr>
        <p:spPr>
          <a:xfrm>
            <a:off x="749808" y="4869180"/>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5" name="Stara Białka"/>
          <p:cNvSpPr txBox="1"/>
          <p:nvPr/>
        </p:nvSpPr>
        <p:spPr>
          <a:xfrm>
            <a:off x="758952" y="497433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Stara Białka</a:t>
            </a:r>
          </a:p>
        </p:txBody>
      </p:sp>
      <p:sp>
        <p:nvSpPr>
          <p:cNvPr id="36" name="95,000"/>
          <p:cNvSpPr txBox="1"/>
          <p:nvPr/>
        </p:nvSpPr>
        <p:spPr>
          <a:xfrm>
            <a:off x="3721608" y="497433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95,000</a:t>
            </a:r>
          </a:p>
        </p:txBody>
      </p:sp>
      <p:cxnSp>
        <p:nvCxnSpPr>
          <p:cNvPr id="37" name="Linia"/>
          <p:cNvCxnSpPr/>
          <p:nvPr/>
        </p:nvCxnSpPr>
        <p:spPr>
          <a:xfrm>
            <a:off x="749808" y="5207507"/>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8" name="Panel"/>
          <p:cNvSpPr/>
          <p:nvPr/>
        </p:nvSpPr>
        <p:spPr>
          <a:xfrm>
            <a:off x="594360" y="5234940"/>
            <a:ext cx="4288536" cy="3383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Pozostałe zadania (64)"/>
          <p:cNvSpPr txBox="1"/>
          <p:nvPr/>
        </p:nvSpPr>
        <p:spPr>
          <a:xfrm>
            <a:off x="758952" y="5312664"/>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9374A"/>
                </a:solidFill>
                <a:latin typeface="Arial"/>
              </a:rPr>
              <a:t>Pozostałe zadania (64)</a:t>
            </a:r>
          </a:p>
        </p:txBody>
      </p:sp>
      <p:sp>
        <p:nvSpPr>
          <p:cNvPr id="40" name="1 205,619"/>
          <p:cNvSpPr txBox="1"/>
          <p:nvPr/>
        </p:nvSpPr>
        <p:spPr>
          <a:xfrm>
            <a:off x="3721608" y="5312664"/>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1 205,619</a:t>
            </a:r>
          </a:p>
        </p:txBody>
      </p:sp>
      <p:cxnSp>
        <p:nvCxnSpPr>
          <p:cNvPr id="41" name="Linia"/>
          <p:cNvCxnSpPr/>
          <p:nvPr/>
        </p:nvCxnSpPr>
        <p:spPr>
          <a:xfrm>
            <a:off x="749808" y="5545836"/>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42" name="Sumy z pełnych danych, przed zaokrągleniem."/>
          <p:cNvSpPr txBox="1"/>
          <p:nvPr/>
        </p:nvSpPr>
        <p:spPr>
          <a:xfrm>
            <a:off x="758952" y="5696712"/>
            <a:ext cx="3986784"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19" b="0">
                <a:solidFill>
                  <a:srgbClr val="5A7283"/>
                </a:solidFill>
                <a:latin typeface="Arial"/>
              </a:rPr>
              <a:t>Sumy z pełnych danych, przed zaokrągleniem.</a:t>
            </a:r>
          </a:p>
        </p:txBody>
      </p:sp>
      <p:sp>
        <p:nvSpPr>
          <p:cNvPr id="43" name="STAN PRZYGOTOWANIA W PPI"/>
          <p:cNvSpPr txBox="1"/>
          <p:nvPr/>
        </p:nvSpPr>
        <p:spPr>
          <a:xfrm>
            <a:off x="5212080" y="1819656"/>
            <a:ext cx="6217920"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40" b="1">
                <a:solidFill>
                  <a:srgbClr val="143551"/>
                </a:solidFill>
                <a:latin typeface="Arial"/>
              </a:rPr>
              <a:t>STAN PRZYGOTOWANIA W PPI</a:t>
            </a:r>
          </a:p>
        </p:txBody>
      </p:sp>
      <p:sp>
        <p:nvSpPr>
          <p:cNvPr id="44" name="Panel"/>
          <p:cNvSpPr/>
          <p:nvPr/>
        </p:nvSpPr>
        <p:spPr>
          <a:xfrm>
            <a:off x="5148072" y="2203704"/>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Sześć modelowanych zbiorników"/>
          <p:cNvSpPr txBox="1"/>
          <p:nvPr/>
        </p:nvSpPr>
        <p:spPr>
          <a:xfrm>
            <a:off x="5340096" y="2299716"/>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Sześć modelowanych zbiorników</a:t>
            </a:r>
          </a:p>
        </p:txBody>
      </p:sp>
      <p:sp>
        <p:nvSpPr>
          <p:cNvPr id="46" name="PPI: brak dokumentacji i decyzji. Łączny szacunek tych sześciu zadań: 661,000 ml"/>
          <p:cNvSpPr txBox="1"/>
          <p:nvPr/>
        </p:nvSpPr>
        <p:spPr>
          <a:xfrm>
            <a:off x="7415783" y="2299716"/>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PPI: brak dokumentacji i decyzji. Łączny szacunek tych sześciu zadań: 661,000 mln zł.</a:t>
            </a:r>
          </a:p>
        </p:txBody>
      </p:sp>
      <p:sp>
        <p:nvSpPr>
          <p:cNvPr id="47" name="Panel"/>
          <p:cNvSpPr/>
          <p:nvPr/>
        </p:nvSpPr>
        <p:spPr>
          <a:xfrm>
            <a:off x="5148072" y="2971800"/>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Marciszów i Żarka [1072, 1062]"/>
          <p:cNvSpPr txBox="1"/>
          <p:nvPr/>
        </p:nvSpPr>
        <p:spPr>
          <a:xfrm>
            <a:off x="5340096" y="3067812"/>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Marciszów i Żarka [1072, 1062]</a:t>
            </a:r>
          </a:p>
        </p:txBody>
      </p:sp>
      <p:sp>
        <p:nvSpPr>
          <p:cNvPr id="49" name="Dokumentacja i pola decyzji: „TAK”. Kolumna AM nie potwierdza bieżącej realizacj"/>
          <p:cNvSpPr txBox="1"/>
          <p:nvPr/>
        </p:nvSpPr>
        <p:spPr>
          <a:xfrm>
            <a:off x="7415783" y="3067812"/>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Dokumentacja i pola decyzji: „TAK”. Kolumna AM nie potwierdza bieżącej realizacji robót.</a:t>
            </a:r>
          </a:p>
        </p:txBody>
      </p:sp>
      <p:sp>
        <p:nvSpPr>
          <p:cNvPr id="50" name="Panel"/>
          <p:cNvSpPr/>
          <p:nvPr/>
        </p:nvSpPr>
        <p:spPr>
          <a:xfrm>
            <a:off x="5148072" y="3739896"/>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Siekierka [313]"/>
          <p:cNvSpPr txBox="1"/>
          <p:nvPr/>
        </p:nvSpPr>
        <p:spPr>
          <a:xfrm>
            <a:off x="5340096" y="3835907"/>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Siekierka [313]</a:t>
            </a:r>
          </a:p>
        </p:txBody>
      </p:sp>
      <p:sp>
        <p:nvSpPr>
          <p:cNvPr id="52" name="DŚU wydana; przygotowanie dokumentacji na etapie pozyskiwania pozwolenia wodnopr"/>
          <p:cNvSpPr txBox="1"/>
          <p:nvPr/>
        </p:nvSpPr>
        <p:spPr>
          <a:xfrm>
            <a:off x="7415783" y="3835907"/>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DŚU wydana; przygotowanie dokumentacji na etapie pozyskiwania pozwolenia wodnoprawnego.</a:t>
            </a:r>
          </a:p>
        </p:txBody>
      </p:sp>
      <p:sp>
        <p:nvSpPr>
          <p:cNvPr id="53" name="Panel"/>
          <p:cNvSpPr/>
          <p:nvPr/>
        </p:nvSpPr>
        <p:spPr>
          <a:xfrm>
            <a:off x="5148072" y="4507992"/>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Zadrna w Jawiszowie [1096]"/>
          <p:cNvSpPr txBox="1"/>
          <p:nvPr/>
        </p:nvSpPr>
        <p:spPr>
          <a:xfrm>
            <a:off x="5340096" y="4604004"/>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Zadrna w Jawiszowie [1096]</a:t>
            </a:r>
          </a:p>
        </p:txBody>
      </p:sp>
      <p:sp>
        <p:nvSpPr>
          <p:cNvPr id="55" name="Dokumentacja z 2013 r. wymaga aktualizacji. DŚU: „TAK”; pozostałe decyzje: „NIE”"/>
          <p:cNvSpPr txBox="1"/>
          <p:nvPr/>
        </p:nvSpPr>
        <p:spPr>
          <a:xfrm>
            <a:off x="7415783" y="4604004"/>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Dokumentacja z 2013 r. wymaga aktualizacji. DŚU: „TAK”; pozostałe decyzje: „NIE”.</a:t>
            </a:r>
          </a:p>
        </p:txBody>
      </p:sp>
      <p:cxnSp>
        <p:nvCxnSpPr>
          <p:cNvPr id="56" name="Linia"/>
          <p:cNvCxnSpPr/>
          <p:nvPr/>
        </p:nvCxnSpPr>
        <p:spPr>
          <a:xfrm>
            <a:off x="5212080" y="5394960"/>
            <a:ext cx="628192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7" name="PLAN ŹRÓDEŁ"/>
          <p:cNvSpPr txBox="1"/>
          <p:nvPr/>
        </p:nvSpPr>
        <p:spPr>
          <a:xfrm>
            <a:off x="5285232" y="5522976"/>
            <a:ext cx="1161288" cy="320040"/>
          </a:xfrm>
          <a:prstGeom prst="rect">
            <a:avLst/>
          </a:prstGeom>
          <a:noFill/>
        </p:spPr>
        <p:txBody>
          <a:bodyPr wrap="square" lIns="0" tIns="0" rIns="0" bIns="0" anchor="t">
            <a:noAutofit/>
          </a:bodyPr>
          <a:lstStyle/>
          <a:p>
            <a:pPr algn="l">
              <a:lnSpc>
                <a:spcPct val="108000"/>
              </a:lnSpc>
              <a:spcBef>
                <a:spcPts val="0"/>
              </a:spcBef>
              <a:spcAft>
                <a:spcPts val="0"/>
              </a:spcAft>
            </a:pPr>
            <a:r>
              <a:rPr lang="pl-PL" sz="1040" b="1">
                <a:solidFill>
                  <a:srgbClr val="36759B"/>
                </a:solidFill>
                <a:latin typeface="Arial"/>
              </a:rPr>
              <a:t>PLAN ŹRÓDEŁ</a:t>
            </a:r>
          </a:p>
        </p:txBody>
      </p:sp>
      <p:sp>
        <p:nvSpPr>
          <p:cNvPr id="58" name="Budżet państwa; FEnIKS przy Marciszowie i Kostrzycy. Środki własne wskazano przy"/>
          <p:cNvSpPr txBox="1"/>
          <p:nvPr/>
        </p:nvSpPr>
        <p:spPr>
          <a:xfrm>
            <a:off x="6583680" y="5490972"/>
            <a:ext cx="4828032"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130" b="0">
                <a:solidFill>
                  <a:srgbClr val="19374A"/>
                </a:solidFill>
                <a:latin typeface="Arial"/>
              </a:rPr>
              <a:t>Budżet państwa; FEnIKS przy Marciszowie i Kostrzycy. Środki własne wskazano przy Siekierce.</a:t>
            </a:r>
          </a:p>
        </p:txBody>
      </p:sp>
      <p:sp>
        <p:nvSpPr>
          <p:cNvPr id="59" name="Panel"/>
          <p:cNvSpPr/>
          <p:nvPr/>
        </p:nvSpPr>
        <p:spPr>
          <a:xfrm>
            <a:off x="594360" y="6044184"/>
            <a:ext cx="11009376" cy="393192"/>
          </a:xfrm>
          <a:prstGeom prst="roundRect">
            <a:avLst>
              <a:gd name="adj" fmla="val 10000"/>
            </a:avLst>
          </a:prstGeom>
          <a:solidFill>
            <a:srgbClr val="FFF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Panel"/>
          <p:cNvSpPr/>
          <p:nvPr/>
        </p:nvSpPr>
        <p:spPr>
          <a:xfrm>
            <a:off x="594360" y="6044184"/>
            <a:ext cx="50292" cy="393192"/>
          </a:xfrm>
          <a:prstGeom prst="rect">
            <a:avLst/>
          </a:prstGeom>
          <a:solidFill>
            <a:srgbClr val="D993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1 866,619 mln zł obejmuje 70 pozycji, a nie tylko zbiorniki. Dla Karpnik należy "/>
          <p:cNvSpPr txBox="1"/>
          <p:nvPr/>
        </p:nvSpPr>
        <p:spPr>
          <a:xfrm>
            <a:off x="758952" y="6112764"/>
            <a:ext cx="10661904" cy="283464"/>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1 866,619 mln zł obejmuje 70 pozycji, a nie tylko zbiorniki. Dla Karpnik należy odnieść wycenę do zmienionej lokalizacji zapory.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ARMONOGRAM PRRP | RZGW WROCŁAW"/>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HARMONOGRAM PRRP | RZGW WROCŁAW</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Bóbr | etapy i terminy"/>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Bóbr | etapy i terminy</a:t>
            </a:r>
          </a:p>
        </p:txBody>
      </p:sp>
      <p:sp>
        <p:nvSpPr>
          <p:cNvPr id="7" name="Daty z PPI i okresy liczone od spełnienia warunków — nie stanowią potwierdzenia "/>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Daty z PPI i okresy liczone od spełnienia warunków — nie stanowią potwierdzenia rozpoczęcia robót</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27</a:t>
            </a:r>
          </a:p>
        </p:txBody>
      </p:sp>
      <p:sp>
        <p:nvSpPr>
          <p:cNvPr id="11" name="Panel"/>
          <p:cNvSpPr/>
          <p:nvPr/>
        </p:nvSpPr>
        <p:spPr>
          <a:xfrm>
            <a:off x="594360" y="1746504"/>
            <a:ext cx="7114032" cy="4169663"/>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ATY KALENDARZOWE — PLAN PPI"/>
          <p:cNvSpPr txBox="1"/>
          <p:nvPr/>
        </p:nvSpPr>
        <p:spPr>
          <a:xfrm>
            <a:off x="758952" y="1773936"/>
            <a:ext cx="6537960"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DATY KALENDARZOWE — PLAN PPI</a:t>
            </a:r>
          </a:p>
        </p:txBody>
      </p:sp>
      <p:sp>
        <p:nvSpPr>
          <p:cNvPr id="13" name="2026"/>
          <p:cNvSpPr txBox="1"/>
          <p:nvPr/>
        </p:nvSpPr>
        <p:spPr>
          <a:xfrm>
            <a:off x="3218688"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2026</a:t>
            </a:r>
          </a:p>
        </p:txBody>
      </p:sp>
      <p:sp>
        <p:nvSpPr>
          <p:cNvPr id="14" name="2027"/>
          <p:cNvSpPr txBox="1"/>
          <p:nvPr/>
        </p:nvSpPr>
        <p:spPr>
          <a:xfrm>
            <a:off x="3941063"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2027</a:t>
            </a:r>
          </a:p>
        </p:txBody>
      </p:sp>
      <p:sp>
        <p:nvSpPr>
          <p:cNvPr id="15" name="2028"/>
          <p:cNvSpPr txBox="1"/>
          <p:nvPr/>
        </p:nvSpPr>
        <p:spPr>
          <a:xfrm>
            <a:off x="4663440"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2028</a:t>
            </a:r>
          </a:p>
        </p:txBody>
      </p:sp>
      <p:sp>
        <p:nvSpPr>
          <p:cNvPr id="16" name="2029"/>
          <p:cNvSpPr txBox="1"/>
          <p:nvPr/>
        </p:nvSpPr>
        <p:spPr>
          <a:xfrm>
            <a:off x="5385816"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2029</a:t>
            </a:r>
          </a:p>
        </p:txBody>
      </p:sp>
      <p:sp>
        <p:nvSpPr>
          <p:cNvPr id="17" name="2030"/>
          <p:cNvSpPr txBox="1"/>
          <p:nvPr/>
        </p:nvSpPr>
        <p:spPr>
          <a:xfrm>
            <a:off x="6108192"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2030</a:t>
            </a:r>
          </a:p>
        </p:txBody>
      </p:sp>
      <p:sp>
        <p:nvSpPr>
          <p:cNvPr id="18" name="2031"/>
          <p:cNvSpPr txBox="1"/>
          <p:nvPr/>
        </p:nvSpPr>
        <p:spPr>
          <a:xfrm>
            <a:off x="6830568"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2031</a:t>
            </a:r>
          </a:p>
        </p:txBody>
      </p:sp>
      <p:sp>
        <p:nvSpPr>
          <p:cNvPr id="19" name="Marciszów [1072]"/>
          <p:cNvSpPr txBox="1"/>
          <p:nvPr/>
        </p:nvSpPr>
        <p:spPr>
          <a:xfrm>
            <a:off x="758952" y="2532888"/>
            <a:ext cx="2340864"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Marciszów [1072]</a:t>
            </a:r>
          </a:p>
        </p:txBody>
      </p:sp>
      <p:sp>
        <p:nvSpPr>
          <p:cNvPr id="20" name="Panel"/>
          <p:cNvSpPr/>
          <p:nvPr/>
        </p:nvSpPr>
        <p:spPr>
          <a:xfrm>
            <a:off x="3218688"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Panel"/>
          <p:cNvSpPr/>
          <p:nvPr/>
        </p:nvSpPr>
        <p:spPr>
          <a:xfrm>
            <a:off x="3941063"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Panel"/>
          <p:cNvSpPr/>
          <p:nvPr/>
        </p:nvSpPr>
        <p:spPr>
          <a:xfrm>
            <a:off x="4663440"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
          <p:cNvSpPr/>
          <p:nvPr/>
        </p:nvSpPr>
        <p:spPr>
          <a:xfrm>
            <a:off x="5385816"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Panel"/>
          <p:cNvSpPr/>
          <p:nvPr/>
        </p:nvSpPr>
        <p:spPr>
          <a:xfrm>
            <a:off x="6108192"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anel"/>
          <p:cNvSpPr/>
          <p:nvPr/>
        </p:nvSpPr>
        <p:spPr>
          <a:xfrm>
            <a:off x="6830568"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Panel"/>
          <p:cNvSpPr/>
          <p:nvPr/>
        </p:nvSpPr>
        <p:spPr>
          <a:xfrm>
            <a:off x="3218688" y="2542032"/>
            <a:ext cx="2144268" cy="24688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2026–2028"/>
          <p:cNvSpPr txBox="1"/>
          <p:nvPr/>
        </p:nvSpPr>
        <p:spPr>
          <a:xfrm>
            <a:off x="3218688" y="2542032"/>
            <a:ext cx="2144268"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00" b="1">
                <a:solidFill>
                  <a:srgbClr val="FFFFFF"/>
                </a:solidFill>
                <a:latin typeface="Arial"/>
              </a:rPr>
              <a:t>2026–2028</a:t>
            </a:r>
          </a:p>
        </p:txBody>
      </p:sp>
      <p:cxnSp>
        <p:nvCxnSpPr>
          <p:cNvPr id="28" name="Linia"/>
          <p:cNvCxnSpPr/>
          <p:nvPr/>
        </p:nvCxnSpPr>
        <p:spPr>
          <a:xfrm>
            <a:off x="768096" y="3493008"/>
            <a:ext cx="675741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29" name="TERMINY WARUNKOWE — LATA OD t₀"/>
          <p:cNvSpPr txBox="1"/>
          <p:nvPr/>
        </p:nvSpPr>
        <p:spPr>
          <a:xfrm>
            <a:off x="758952" y="3584448"/>
            <a:ext cx="6565392"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TERMINY WARUNKOWE — LATA OD t₀</a:t>
            </a:r>
          </a:p>
        </p:txBody>
      </p:sp>
      <p:sp>
        <p:nvSpPr>
          <p:cNvPr id="30" name="t₀"/>
          <p:cNvSpPr txBox="1"/>
          <p:nvPr/>
        </p:nvSpPr>
        <p:spPr>
          <a:xfrm>
            <a:off x="3081528"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t₀</a:t>
            </a:r>
          </a:p>
        </p:txBody>
      </p:sp>
      <p:sp>
        <p:nvSpPr>
          <p:cNvPr id="31" name="+1"/>
          <p:cNvSpPr txBox="1"/>
          <p:nvPr/>
        </p:nvSpPr>
        <p:spPr>
          <a:xfrm>
            <a:off x="3803903"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+1</a:t>
            </a:r>
          </a:p>
        </p:txBody>
      </p:sp>
      <p:sp>
        <p:nvSpPr>
          <p:cNvPr id="32" name="+2"/>
          <p:cNvSpPr txBox="1"/>
          <p:nvPr/>
        </p:nvSpPr>
        <p:spPr>
          <a:xfrm>
            <a:off x="4526279"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+2</a:t>
            </a:r>
          </a:p>
        </p:txBody>
      </p:sp>
      <p:sp>
        <p:nvSpPr>
          <p:cNvPr id="33" name="+3"/>
          <p:cNvSpPr txBox="1"/>
          <p:nvPr/>
        </p:nvSpPr>
        <p:spPr>
          <a:xfrm>
            <a:off x="5248655"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+3</a:t>
            </a:r>
          </a:p>
        </p:txBody>
      </p:sp>
      <p:sp>
        <p:nvSpPr>
          <p:cNvPr id="34" name="+4"/>
          <p:cNvSpPr txBox="1"/>
          <p:nvPr/>
        </p:nvSpPr>
        <p:spPr>
          <a:xfrm>
            <a:off x="5971031"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+4</a:t>
            </a:r>
          </a:p>
        </p:txBody>
      </p:sp>
      <p:sp>
        <p:nvSpPr>
          <p:cNvPr id="35" name="+5"/>
          <p:cNvSpPr txBox="1"/>
          <p:nvPr/>
        </p:nvSpPr>
        <p:spPr>
          <a:xfrm>
            <a:off x="6693407"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+5</a:t>
            </a:r>
          </a:p>
        </p:txBody>
      </p:sp>
      <p:sp>
        <p:nvSpPr>
          <p:cNvPr id="36" name="+6"/>
          <p:cNvSpPr txBox="1"/>
          <p:nvPr/>
        </p:nvSpPr>
        <p:spPr>
          <a:xfrm>
            <a:off x="7415783"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+6</a:t>
            </a:r>
          </a:p>
        </p:txBody>
      </p:sp>
      <p:sp>
        <p:nvSpPr>
          <p:cNvPr id="37" name="Pięć zbiorników*"/>
          <p:cNvSpPr txBox="1"/>
          <p:nvPr/>
        </p:nvSpPr>
        <p:spPr>
          <a:xfrm>
            <a:off x="758952" y="4320540"/>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Pięć zbiorników*</a:t>
            </a:r>
          </a:p>
        </p:txBody>
      </p:sp>
      <p:sp>
        <p:nvSpPr>
          <p:cNvPr id="38" name="Panel"/>
          <p:cNvSpPr/>
          <p:nvPr/>
        </p:nvSpPr>
        <p:spPr>
          <a:xfrm>
            <a:off x="3218688" y="4347972"/>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Panel"/>
          <p:cNvSpPr/>
          <p:nvPr/>
        </p:nvSpPr>
        <p:spPr>
          <a:xfrm>
            <a:off x="3218688" y="4347972"/>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Panel"/>
          <p:cNvSpPr/>
          <p:nvPr/>
        </p:nvSpPr>
        <p:spPr>
          <a:xfrm>
            <a:off x="3941063" y="4347972"/>
            <a:ext cx="3595420"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5 lat"/>
          <p:cNvSpPr txBox="1"/>
          <p:nvPr/>
        </p:nvSpPr>
        <p:spPr>
          <a:xfrm>
            <a:off x="3941063" y="4342485"/>
            <a:ext cx="3595420"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5 lat</a:t>
            </a:r>
          </a:p>
        </p:txBody>
      </p:sp>
      <p:sp>
        <p:nvSpPr>
          <p:cNvPr id="42" name="Karpniki [1831]"/>
          <p:cNvSpPr txBox="1"/>
          <p:nvPr/>
        </p:nvSpPr>
        <p:spPr>
          <a:xfrm>
            <a:off x="758952" y="4750308"/>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Karpniki [1831]</a:t>
            </a:r>
          </a:p>
        </p:txBody>
      </p:sp>
      <p:sp>
        <p:nvSpPr>
          <p:cNvPr id="43" name="Panel"/>
          <p:cNvSpPr/>
          <p:nvPr/>
        </p:nvSpPr>
        <p:spPr>
          <a:xfrm>
            <a:off x="3218688" y="4777740"/>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Panel"/>
          <p:cNvSpPr/>
          <p:nvPr/>
        </p:nvSpPr>
        <p:spPr>
          <a:xfrm>
            <a:off x="3218688" y="4777740"/>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Panel"/>
          <p:cNvSpPr/>
          <p:nvPr/>
        </p:nvSpPr>
        <p:spPr>
          <a:xfrm>
            <a:off x="3941063" y="4777740"/>
            <a:ext cx="2150668"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3 lata"/>
          <p:cNvSpPr txBox="1"/>
          <p:nvPr/>
        </p:nvSpPr>
        <p:spPr>
          <a:xfrm>
            <a:off x="3941063" y="4772253"/>
            <a:ext cx="2150668"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3 lata</a:t>
            </a:r>
          </a:p>
        </p:txBody>
      </p:sp>
      <p:sp>
        <p:nvSpPr>
          <p:cNvPr id="47" name="Siekierka [313]"/>
          <p:cNvSpPr txBox="1"/>
          <p:nvPr/>
        </p:nvSpPr>
        <p:spPr>
          <a:xfrm>
            <a:off x="758952" y="5180076"/>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Siekierka [313]</a:t>
            </a:r>
          </a:p>
        </p:txBody>
      </p:sp>
      <p:sp>
        <p:nvSpPr>
          <p:cNvPr id="48" name="Panel"/>
          <p:cNvSpPr/>
          <p:nvPr/>
        </p:nvSpPr>
        <p:spPr>
          <a:xfrm>
            <a:off x="3218688" y="5207508"/>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Panel"/>
          <p:cNvSpPr/>
          <p:nvPr/>
        </p:nvSpPr>
        <p:spPr>
          <a:xfrm>
            <a:off x="3218688" y="5207508"/>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Panel"/>
          <p:cNvSpPr/>
          <p:nvPr/>
        </p:nvSpPr>
        <p:spPr>
          <a:xfrm>
            <a:off x="3941063" y="5207508"/>
            <a:ext cx="2873044"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4 lata"/>
          <p:cNvSpPr txBox="1"/>
          <p:nvPr/>
        </p:nvSpPr>
        <p:spPr>
          <a:xfrm>
            <a:off x="3941063" y="5202021"/>
            <a:ext cx="2873044"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4 lata</a:t>
            </a:r>
          </a:p>
        </p:txBody>
      </p:sp>
      <p:sp>
        <p:nvSpPr>
          <p:cNvPr id="52" name="Panel"/>
          <p:cNvSpPr/>
          <p:nvPr/>
        </p:nvSpPr>
        <p:spPr>
          <a:xfrm>
            <a:off x="859536" y="6062472"/>
            <a:ext cx="201168" cy="109728"/>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czas od warunku do startu"/>
          <p:cNvSpPr txBox="1"/>
          <p:nvPr/>
        </p:nvSpPr>
        <p:spPr>
          <a:xfrm>
            <a:off x="1133856" y="6012180"/>
            <a:ext cx="2752344"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od warunku do startu</a:t>
            </a:r>
          </a:p>
        </p:txBody>
      </p:sp>
      <p:sp>
        <p:nvSpPr>
          <p:cNvPr id="54" name="Panel"/>
          <p:cNvSpPr/>
          <p:nvPr/>
        </p:nvSpPr>
        <p:spPr>
          <a:xfrm>
            <a:off x="3959352" y="6062472"/>
            <a:ext cx="201168" cy="10972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czas realizacji robót"/>
          <p:cNvSpPr txBox="1"/>
          <p:nvPr/>
        </p:nvSpPr>
        <p:spPr>
          <a:xfrm>
            <a:off x="4242816" y="6012180"/>
            <a:ext cx="3282696"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realizacji robót</a:t>
            </a:r>
          </a:p>
        </p:txBody>
      </p:sp>
      <p:sp>
        <p:nvSpPr>
          <p:cNvPr id="56" name="WARUNKI REALIZACJI"/>
          <p:cNvSpPr txBox="1"/>
          <p:nvPr/>
        </p:nvSpPr>
        <p:spPr>
          <a:xfrm>
            <a:off x="8046720" y="1801368"/>
            <a:ext cx="340156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143551"/>
                </a:solidFill>
                <a:latin typeface="Arial"/>
              </a:rPr>
              <a:t>WARUNKI REALIZACJI</a:t>
            </a:r>
          </a:p>
        </p:txBody>
      </p:sp>
      <p:sp>
        <p:nvSpPr>
          <p:cNvPr id="57" name="Marciszów: plan 2026–2028"/>
          <p:cNvSpPr txBox="1"/>
          <p:nvPr/>
        </p:nvSpPr>
        <p:spPr>
          <a:xfrm>
            <a:off x="8065008" y="2267712"/>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Marciszów: plan 2026–2028</a:t>
            </a:r>
          </a:p>
        </p:txBody>
      </p:sp>
      <p:sp>
        <p:nvSpPr>
          <p:cNvPr id="58" name="Dokumentacja i decyzje są wpisane w PPI. Termin nie jest potwierdzeniem rozpoczę"/>
          <p:cNvSpPr txBox="1"/>
          <p:nvPr/>
        </p:nvSpPr>
        <p:spPr>
          <a:xfrm>
            <a:off x="8065008" y="2688336"/>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Dokumentacja i decyzje są wpisane w PPI. Termin nie jest potwierdzeniem rozpoczęcia robót.</a:t>
            </a:r>
          </a:p>
        </p:txBody>
      </p:sp>
      <p:cxnSp>
        <p:nvCxnSpPr>
          <p:cNvPr id="59" name="Linia"/>
          <p:cNvCxnSpPr/>
          <p:nvPr/>
        </p:nvCxnSpPr>
        <p:spPr>
          <a:xfrm>
            <a:off x="8065008" y="3273552"/>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60" name="Żarka [1062]"/>
          <p:cNvSpPr txBox="1"/>
          <p:nvPr/>
        </p:nvSpPr>
        <p:spPr>
          <a:xfrm>
            <a:off x="8065008" y="3355848"/>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Żarka [1062]</a:t>
            </a:r>
          </a:p>
        </p:txBody>
      </p:sp>
      <p:sp>
        <p:nvSpPr>
          <p:cNvPr id="61" name="PPI: zakończenie 4 lata od wznowienia robót. Rok 2020 oznacza wcześniejsze rozpo"/>
          <p:cNvSpPr txBox="1"/>
          <p:nvPr/>
        </p:nvSpPr>
        <p:spPr>
          <a:xfrm>
            <a:off x="8065008" y="3776472"/>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PPI: zakończenie 4 lata od wznowienia robót. Rok 2020 oznacza wcześniejsze rozpoczęcie, nie datę wznowienia.</a:t>
            </a:r>
          </a:p>
        </p:txBody>
      </p:sp>
      <p:cxnSp>
        <p:nvCxnSpPr>
          <p:cNvPr id="62" name="Linia"/>
          <p:cNvCxnSpPr/>
          <p:nvPr/>
        </p:nvCxnSpPr>
        <p:spPr>
          <a:xfrm>
            <a:off x="8065008" y="4361688"/>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63" name="Portfel zbiorników"/>
          <p:cNvSpPr txBox="1"/>
          <p:nvPr/>
        </p:nvSpPr>
        <p:spPr>
          <a:xfrm>
            <a:off x="8065008" y="4443983"/>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Portfel zbiorników</a:t>
            </a:r>
          </a:p>
        </p:txBody>
      </p:sp>
      <p:sp>
        <p:nvSpPr>
          <p:cNvPr id="64" name="* Kostrzyca, Oleszna, Kamienica, Sędzisław i Stara Białka: 5 lat robót. Karpniki"/>
          <p:cNvSpPr txBox="1"/>
          <p:nvPr/>
        </p:nvSpPr>
        <p:spPr>
          <a:xfrm>
            <a:off x="8065008" y="4864607"/>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 Kostrzyca, Oleszna, Kamienica, Sędzisław i Stara Białka: 5 lat robót. Karpniki: 3 lata robót.</a:t>
            </a:r>
          </a:p>
        </p:txBody>
      </p:sp>
      <p:sp>
        <p:nvSpPr>
          <p:cNvPr id="65" name="Dla zadań bez zabezpieczonego finansowania PPI wskazuje czas N: 2–8 lat."/>
          <p:cNvSpPr txBox="1"/>
          <p:nvPr/>
        </p:nvSpPr>
        <p:spPr>
          <a:xfrm>
            <a:off x="8074152" y="5641848"/>
            <a:ext cx="3346704" cy="466344"/>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Dla zadań bez zabezpieczonego finansowania PPI wskazuje czas N: 2–8 lat.</a:t>
            </a:r>
          </a:p>
        </p:txBody>
      </p:sp>
      <p:sp>
        <p:nvSpPr>
          <p:cNvPr id="66" name="t₀ = zgoda na roboty (dla Krukowa: finansowanie), indywidualnie dla każdego zada"/>
          <p:cNvSpPr txBox="1"/>
          <p:nvPr/>
        </p:nvSpPr>
        <p:spPr>
          <a:xfrm>
            <a:off x="749808" y="6336792"/>
            <a:ext cx="107442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969" b="0" dirty="0">
                <a:solidFill>
                  <a:srgbClr val="5A7283"/>
                </a:solidFill>
                <a:latin typeface="Arial"/>
              </a:rPr>
              <a:t>t₀ = zgoda na roboty, indywidualnie dla każdego zadania. N nie dodaje się do 2026 r. ani do czasu robót.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WROCŁAW</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Bystrzyca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Co wynika z programu i modelowania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2BA6A2"/>
                </a:solidFill>
                <a:latin typeface="Arial" pitchFamily="34" charset="0"/>
                <a:ea typeface="Arial" pitchFamily="34" charset="-122"/>
                <a:cs typeface="Arial" pitchFamily="34" charset="-120"/>
              </a:rPr>
              <a:t>RZGW WROCŁAW</a:t>
            </a:r>
            <a:endParaRPr lang="en-US" sz="950" dirty="0"/>
          </a:p>
        </p:txBody>
      </p:sp>
      <p:sp>
        <p:nvSpPr>
          <p:cNvPr id="11" name="Shape 8"/>
          <p:cNvSpPr/>
          <p:nvPr/>
        </p:nvSpPr>
        <p:spPr>
          <a:xfrm>
            <a:off x="530352" y="1572768"/>
            <a:ext cx="4114800" cy="4553712"/>
          </a:xfrm>
          <a:prstGeom prst="roundRect">
            <a:avLst>
              <a:gd name="adj" fmla="val 177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pic>
        <p:nvPicPr>
          <p:cNvPr id="12" name="Image 1" descr="/mnt/data/prrp_assets/maps_raw/bystrzyca-002.jpg"/>
          <p:cNvPicPr>
            <a:picLocks noChangeAspect="1"/>
          </p:cNvPicPr>
          <p:nvPr/>
        </p:nvPicPr>
        <p:blipFill>
          <a:blip r:embed="rId4"/>
          <a:stretch>
            <a:fillRect/>
          </a:stretch>
        </p:blipFill>
        <p:spPr>
          <a:xfrm>
            <a:off x="1184977" y="1956816"/>
            <a:ext cx="2805550" cy="3968496"/>
          </a:xfrm>
          <a:prstGeom prst="rect">
            <a:avLst/>
          </a:prstGeom>
        </p:spPr>
      </p:pic>
      <p:sp>
        <p:nvSpPr>
          <p:cNvPr id="13" name="Shape 9"/>
          <p:cNvSpPr/>
          <p:nvPr/>
        </p:nvSpPr>
        <p:spPr>
          <a:xfrm>
            <a:off x="694944" y="1682496"/>
            <a:ext cx="2286000" cy="283464"/>
          </a:xfrm>
          <a:prstGeom prst="roundRect">
            <a:avLst/>
          </a:prstGeom>
          <a:solidFill>
            <a:srgbClr val="EAF3F8"/>
          </a:solidFill>
          <a:ln w="12700">
            <a:solidFill>
              <a:srgbClr val="EAF3F8"/>
            </a:solidFill>
            <a:prstDash val="solid"/>
          </a:ln>
        </p:spPr>
        <p:txBody>
          <a:bodyPr/>
          <a:lstStyle/>
          <a:p>
            <a:endParaRPr lang="pl-PL"/>
          </a:p>
        </p:txBody>
      </p:sp>
      <p:sp>
        <p:nvSpPr>
          <p:cNvPr id="14" name="Text 10"/>
          <p:cNvSpPr/>
          <p:nvPr/>
        </p:nvSpPr>
        <p:spPr>
          <a:xfrm>
            <a:off x="768096" y="1719072"/>
            <a:ext cx="2139696" cy="164592"/>
          </a:xfrm>
          <a:prstGeom prst="rect">
            <a:avLst/>
          </a:prstGeom>
          <a:noFill/>
          <a:ln/>
        </p:spPr>
        <p:txBody>
          <a:bodyPr wrap="square" lIns="0" tIns="0" rIns="0" bIns="0" rtlCol="0" anchor="ctr"/>
          <a:lstStyle/>
          <a:p>
            <a:pPr marL="0" indent="0" algn="ctr">
              <a:buNone/>
            </a:pPr>
            <a:r>
              <a:rPr lang="en-US" sz="950" b="1" kern="0" spc="70" dirty="0">
                <a:solidFill>
                  <a:srgbClr val="2BA6A2"/>
                </a:solidFill>
                <a:latin typeface="Arial" pitchFamily="34" charset="0"/>
                <a:ea typeface="Arial" pitchFamily="34" charset="-122"/>
                <a:cs typeface="Arial" pitchFamily="34" charset="-120"/>
              </a:rPr>
              <a:t>ZLEWNIA</a:t>
            </a:r>
            <a:endParaRPr lang="en-US" sz="950" dirty="0"/>
          </a:p>
        </p:txBody>
      </p:sp>
      <p:sp>
        <p:nvSpPr>
          <p:cNvPr id="15" name="Shape 11"/>
          <p:cNvSpPr/>
          <p:nvPr/>
        </p:nvSpPr>
        <p:spPr>
          <a:xfrm>
            <a:off x="676656" y="5961888"/>
            <a:ext cx="3822192" cy="0"/>
          </a:xfrm>
          <a:prstGeom prst="line">
            <a:avLst/>
          </a:prstGeom>
          <a:noFill/>
          <a:ln w="21590">
            <a:solidFill>
              <a:srgbClr val="2BA6A2">
                <a:alpha val="90000"/>
              </a:srgbClr>
            </a:solidFill>
            <a:prstDash val="solid"/>
          </a:ln>
        </p:spPr>
        <p:txBody>
          <a:bodyPr/>
          <a:lstStyle/>
          <a:p>
            <a:endParaRPr lang="pl-PL"/>
          </a:p>
        </p:txBody>
      </p:sp>
      <p:sp>
        <p:nvSpPr>
          <p:cNvPr id="16" name="Shape 12"/>
          <p:cNvSpPr/>
          <p:nvPr/>
        </p:nvSpPr>
        <p:spPr>
          <a:xfrm>
            <a:off x="484632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7" name="Shape 13"/>
          <p:cNvSpPr/>
          <p:nvPr/>
        </p:nvSpPr>
        <p:spPr>
          <a:xfrm>
            <a:off x="4846320" y="1600200"/>
            <a:ext cx="73152" cy="1024128"/>
          </a:xfrm>
          <a:prstGeom prst="rect">
            <a:avLst/>
          </a:prstGeom>
          <a:solidFill>
            <a:srgbClr val="2BA6A2"/>
          </a:solidFill>
          <a:ln w="12700">
            <a:solidFill>
              <a:srgbClr val="2BA6A2"/>
            </a:solidFill>
            <a:prstDash val="solid"/>
          </a:ln>
        </p:spPr>
        <p:txBody>
          <a:bodyPr/>
          <a:lstStyle/>
          <a:p>
            <a:endParaRPr lang="pl-PL"/>
          </a:p>
        </p:txBody>
      </p:sp>
      <p:sp>
        <p:nvSpPr>
          <p:cNvPr id="18" name="Text 14"/>
          <p:cNvSpPr/>
          <p:nvPr/>
        </p:nvSpPr>
        <p:spPr>
          <a:xfrm>
            <a:off x="502920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−31%</a:t>
            </a:r>
            <a:endParaRPr lang="en-US" sz="2200" dirty="0"/>
          </a:p>
        </p:txBody>
      </p:sp>
      <p:sp>
        <p:nvSpPr>
          <p:cNvPr id="19" name="Text 15"/>
          <p:cNvSpPr/>
          <p:nvPr/>
        </p:nvSpPr>
        <p:spPr>
          <a:xfrm>
            <a:off x="502920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przepływ poniżej zbiornika Kątki</a:t>
            </a:r>
            <a:endParaRPr lang="en-US" sz="1050" dirty="0"/>
          </a:p>
        </p:txBody>
      </p:sp>
      <p:sp>
        <p:nvSpPr>
          <p:cNvPr id="20" name="Shape 16"/>
          <p:cNvSpPr/>
          <p:nvPr/>
        </p:nvSpPr>
        <p:spPr>
          <a:xfrm>
            <a:off x="708660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1" name="Shape 17"/>
          <p:cNvSpPr/>
          <p:nvPr/>
        </p:nvSpPr>
        <p:spPr>
          <a:xfrm>
            <a:off x="7086600" y="1600200"/>
            <a:ext cx="73152" cy="1024128"/>
          </a:xfrm>
          <a:prstGeom prst="rect">
            <a:avLst/>
          </a:prstGeom>
          <a:solidFill>
            <a:srgbClr val="2E6FA3"/>
          </a:solidFill>
          <a:ln w="12700">
            <a:solidFill>
              <a:srgbClr val="2E6FA3"/>
            </a:solidFill>
            <a:prstDash val="solid"/>
          </a:ln>
        </p:spPr>
        <p:txBody>
          <a:bodyPr/>
          <a:lstStyle/>
          <a:p>
            <a:endParaRPr lang="pl-PL"/>
          </a:p>
        </p:txBody>
      </p:sp>
      <p:sp>
        <p:nvSpPr>
          <p:cNvPr id="22" name="Text 18"/>
          <p:cNvSpPr/>
          <p:nvPr/>
        </p:nvSpPr>
        <p:spPr>
          <a:xfrm>
            <a:off x="726948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−16 cm</a:t>
            </a:r>
            <a:endParaRPr lang="en-US" sz="2200" dirty="0"/>
          </a:p>
        </p:txBody>
      </p:sp>
      <p:sp>
        <p:nvSpPr>
          <p:cNvPr id="23" name="Text 19"/>
          <p:cNvSpPr/>
          <p:nvPr/>
        </p:nvSpPr>
        <p:spPr>
          <a:xfrm>
            <a:off x="726948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poziom wody w Gniechowicach</a:t>
            </a:r>
            <a:endParaRPr lang="en-US" sz="1050" dirty="0"/>
          </a:p>
        </p:txBody>
      </p:sp>
      <p:sp>
        <p:nvSpPr>
          <p:cNvPr id="24" name="Shape 20"/>
          <p:cNvSpPr/>
          <p:nvPr/>
        </p:nvSpPr>
        <p:spPr>
          <a:xfrm>
            <a:off x="932688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5" name="Shape 21"/>
          <p:cNvSpPr/>
          <p:nvPr/>
        </p:nvSpPr>
        <p:spPr>
          <a:xfrm>
            <a:off x="9326880" y="1600200"/>
            <a:ext cx="73152" cy="1024128"/>
          </a:xfrm>
          <a:prstGeom prst="rect">
            <a:avLst/>
          </a:prstGeom>
          <a:solidFill>
            <a:srgbClr val="C55B5B"/>
          </a:solidFill>
          <a:ln w="12700">
            <a:solidFill>
              <a:srgbClr val="C55B5B"/>
            </a:solidFill>
            <a:prstDash val="solid"/>
          </a:ln>
        </p:spPr>
        <p:txBody>
          <a:bodyPr/>
          <a:lstStyle/>
          <a:p>
            <a:endParaRPr lang="pl-PL"/>
          </a:p>
        </p:txBody>
      </p:sp>
      <p:sp>
        <p:nvSpPr>
          <p:cNvPr id="26" name="Text 22"/>
          <p:cNvSpPr/>
          <p:nvPr/>
        </p:nvSpPr>
        <p:spPr>
          <a:xfrm>
            <a:off x="950976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−1 cm</a:t>
            </a:r>
            <a:endParaRPr lang="en-US" sz="2200" dirty="0"/>
          </a:p>
        </p:txBody>
      </p:sp>
      <p:sp>
        <p:nvSpPr>
          <p:cNvPr id="27" name="Text 23"/>
          <p:cNvSpPr/>
          <p:nvPr/>
        </p:nvSpPr>
        <p:spPr>
          <a:xfrm>
            <a:off x="950976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poziom wody w Jarnołtowie</a:t>
            </a:r>
            <a:endParaRPr lang="en-US" sz="1050" dirty="0"/>
          </a:p>
        </p:txBody>
      </p:sp>
      <p:sp>
        <p:nvSpPr>
          <p:cNvPr id="28" name="Shape 24"/>
          <p:cNvSpPr/>
          <p:nvPr/>
        </p:nvSpPr>
        <p:spPr>
          <a:xfrm>
            <a:off x="4846320" y="2788920"/>
            <a:ext cx="4206240" cy="1993392"/>
          </a:xfrm>
          <a:prstGeom prst="roundRect">
            <a:avLst>
              <a:gd name="adj" fmla="val 3670"/>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9" name="Text 25"/>
          <p:cNvSpPr/>
          <p:nvPr/>
        </p:nvSpPr>
        <p:spPr>
          <a:xfrm>
            <a:off x="5010912" y="2898648"/>
            <a:ext cx="3877056" cy="237744"/>
          </a:xfrm>
          <a:prstGeom prst="rect">
            <a:avLst/>
          </a:prstGeom>
          <a:noFill/>
          <a:ln/>
        </p:spPr>
        <p:txBody>
          <a:bodyPr wrap="square" lIns="0" tIns="0" rIns="0" bIns="0" rtlCol="0" anchor="ctr"/>
          <a:lstStyle/>
          <a:p>
            <a:pPr marL="0" indent="0">
              <a:buNone/>
            </a:pPr>
            <a:r>
              <a:rPr lang="en-US" sz="1150" b="1" dirty="0">
                <a:solidFill>
                  <a:srgbClr val="102C4A"/>
                </a:solidFill>
                <a:latin typeface="Arial" pitchFamily="34" charset="0"/>
                <a:ea typeface="Arial" pitchFamily="34" charset="-122"/>
                <a:cs typeface="Arial" pitchFamily="34" charset="-120"/>
              </a:rPr>
              <a:t>Retencja obszarowa W2 - redukcja przepływu</a:t>
            </a:r>
            <a:endParaRPr lang="en-US" sz="1150" dirty="0"/>
          </a:p>
        </p:txBody>
      </p:sp>
      <p:sp>
        <p:nvSpPr>
          <p:cNvPr id="30" name="Text 26"/>
          <p:cNvSpPr/>
          <p:nvPr/>
        </p:nvSpPr>
        <p:spPr>
          <a:xfrm>
            <a:off x="5010912" y="3330123"/>
            <a:ext cx="1856232" cy="258166"/>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Dzierżoniów</a:t>
            </a:r>
            <a:endParaRPr lang="en-US" sz="1050" dirty="0"/>
          </a:p>
        </p:txBody>
      </p:sp>
      <p:sp>
        <p:nvSpPr>
          <p:cNvPr id="31" name="Shape 27"/>
          <p:cNvSpPr/>
          <p:nvPr/>
        </p:nvSpPr>
        <p:spPr>
          <a:xfrm>
            <a:off x="6903720" y="3400532"/>
            <a:ext cx="1353312" cy="131430"/>
          </a:xfrm>
          <a:prstGeom prst="roundRect">
            <a:avLst/>
          </a:prstGeom>
          <a:solidFill>
            <a:srgbClr val="EEF3F6"/>
          </a:solidFill>
          <a:ln w="12700">
            <a:solidFill>
              <a:srgbClr val="EEF3F6"/>
            </a:solidFill>
            <a:prstDash val="solid"/>
          </a:ln>
        </p:spPr>
        <p:txBody>
          <a:bodyPr/>
          <a:lstStyle/>
          <a:p>
            <a:endParaRPr lang="pl-PL"/>
          </a:p>
        </p:txBody>
      </p:sp>
      <p:sp>
        <p:nvSpPr>
          <p:cNvPr id="32" name="Shape 28"/>
          <p:cNvSpPr/>
          <p:nvPr/>
        </p:nvSpPr>
        <p:spPr>
          <a:xfrm>
            <a:off x="6903720" y="3400532"/>
            <a:ext cx="676656" cy="131430"/>
          </a:xfrm>
          <a:prstGeom prst="roundRect">
            <a:avLst/>
          </a:prstGeom>
          <a:solidFill>
            <a:srgbClr val="2BA6A2"/>
          </a:solidFill>
          <a:ln w="12700">
            <a:solidFill>
              <a:srgbClr val="2BA6A2"/>
            </a:solidFill>
            <a:prstDash val="solid"/>
          </a:ln>
        </p:spPr>
        <p:txBody>
          <a:bodyPr/>
          <a:lstStyle/>
          <a:p>
            <a:endParaRPr lang="pl-PL"/>
          </a:p>
        </p:txBody>
      </p:sp>
      <p:sp>
        <p:nvSpPr>
          <p:cNvPr id="33" name="Text 29"/>
          <p:cNvSpPr/>
          <p:nvPr/>
        </p:nvSpPr>
        <p:spPr>
          <a:xfrm>
            <a:off x="8403336" y="3311347"/>
            <a:ext cx="566928" cy="258166"/>
          </a:xfrm>
          <a:prstGeom prst="rect">
            <a:avLst/>
          </a:prstGeom>
          <a:noFill/>
          <a:ln/>
        </p:spPr>
        <p:txBody>
          <a:bodyPr wrap="square" lIns="0" tIns="0" rIns="0" bIns="0" rtlCol="0" anchor="ctr"/>
          <a:lstStyle/>
          <a:p>
            <a:pPr marL="0" indent="0" algn="r">
              <a:buNone/>
            </a:pPr>
            <a:r>
              <a:rPr lang="en-US" sz="1080" b="1" dirty="0">
                <a:solidFill>
                  <a:srgbClr val="2BA6A2"/>
                </a:solidFill>
                <a:latin typeface="Arial" pitchFamily="34" charset="0"/>
                <a:ea typeface="Arial" pitchFamily="34" charset="-122"/>
                <a:cs typeface="Arial" pitchFamily="34" charset="-120"/>
              </a:rPr>
              <a:t>13%</a:t>
            </a:r>
            <a:endParaRPr lang="en-US" sz="1080" dirty="0"/>
          </a:p>
        </p:txBody>
      </p:sp>
      <p:sp>
        <p:nvSpPr>
          <p:cNvPr id="34" name="Text 30"/>
          <p:cNvSpPr/>
          <p:nvPr/>
        </p:nvSpPr>
        <p:spPr>
          <a:xfrm>
            <a:off x="5010912" y="3799515"/>
            <a:ext cx="1856232" cy="258166"/>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Mościsko - zlewnia różnicowa</a:t>
            </a:r>
            <a:endParaRPr lang="en-US" sz="1050" dirty="0"/>
          </a:p>
        </p:txBody>
      </p:sp>
      <p:sp>
        <p:nvSpPr>
          <p:cNvPr id="35" name="Shape 31"/>
          <p:cNvSpPr/>
          <p:nvPr/>
        </p:nvSpPr>
        <p:spPr>
          <a:xfrm>
            <a:off x="6903720" y="3869924"/>
            <a:ext cx="1353312" cy="131430"/>
          </a:xfrm>
          <a:prstGeom prst="roundRect">
            <a:avLst/>
          </a:prstGeom>
          <a:solidFill>
            <a:srgbClr val="EEF3F6"/>
          </a:solidFill>
          <a:ln w="12700">
            <a:solidFill>
              <a:srgbClr val="EEF3F6"/>
            </a:solidFill>
            <a:prstDash val="solid"/>
          </a:ln>
        </p:spPr>
        <p:txBody>
          <a:bodyPr/>
          <a:lstStyle/>
          <a:p>
            <a:endParaRPr lang="pl-PL"/>
          </a:p>
        </p:txBody>
      </p:sp>
      <p:sp>
        <p:nvSpPr>
          <p:cNvPr id="36" name="Shape 32"/>
          <p:cNvSpPr/>
          <p:nvPr/>
        </p:nvSpPr>
        <p:spPr>
          <a:xfrm>
            <a:off x="6903720" y="3869924"/>
            <a:ext cx="1249211" cy="131430"/>
          </a:xfrm>
          <a:prstGeom prst="roundRect">
            <a:avLst/>
          </a:prstGeom>
          <a:solidFill>
            <a:srgbClr val="28B9C8"/>
          </a:solidFill>
          <a:ln w="12700">
            <a:solidFill>
              <a:srgbClr val="28B9C8"/>
            </a:solidFill>
            <a:prstDash val="solid"/>
          </a:ln>
        </p:spPr>
        <p:txBody>
          <a:bodyPr/>
          <a:lstStyle/>
          <a:p>
            <a:endParaRPr lang="pl-PL"/>
          </a:p>
        </p:txBody>
      </p:sp>
      <p:sp>
        <p:nvSpPr>
          <p:cNvPr id="37" name="Text 33"/>
          <p:cNvSpPr/>
          <p:nvPr/>
        </p:nvSpPr>
        <p:spPr>
          <a:xfrm>
            <a:off x="8403336" y="3780739"/>
            <a:ext cx="566928" cy="258166"/>
          </a:xfrm>
          <a:prstGeom prst="rect">
            <a:avLst/>
          </a:prstGeom>
          <a:noFill/>
          <a:ln/>
        </p:spPr>
        <p:txBody>
          <a:bodyPr wrap="square" lIns="0" tIns="0" rIns="0" bIns="0" rtlCol="0" anchor="ctr"/>
          <a:lstStyle/>
          <a:p>
            <a:pPr marL="0" indent="0" algn="r">
              <a:buNone/>
            </a:pPr>
            <a:r>
              <a:rPr lang="en-US" sz="1080" b="1" dirty="0">
                <a:solidFill>
                  <a:srgbClr val="28B9C8"/>
                </a:solidFill>
                <a:latin typeface="Arial" pitchFamily="34" charset="0"/>
                <a:ea typeface="Arial" pitchFamily="34" charset="-122"/>
                <a:cs typeface="Arial" pitchFamily="34" charset="-120"/>
              </a:rPr>
              <a:t>24%</a:t>
            </a:r>
            <a:endParaRPr lang="en-US" sz="1080" dirty="0"/>
          </a:p>
        </p:txBody>
      </p:sp>
      <p:sp>
        <p:nvSpPr>
          <p:cNvPr id="38" name="Text 34"/>
          <p:cNvSpPr/>
          <p:nvPr/>
        </p:nvSpPr>
        <p:spPr>
          <a:xfrm>
            <a:off x="5010912" y="4268907"/>
            <a:ext cx="1856232" cy="258166"/>
          </a:xfrm>
          <a:prstGeom prst="rect">
            <a:avLst/>
          </a:prstGeom>
          <a:noFill/>
          <a:ln/>
        </p:spPr>
        <p:txBody>
          <a:bodyPr wrap="square" lIns="0" tIns="0" rIns="0" bIns="0" rtlCol="0" anchor="ctr"/>
          <a:lstStyle/>
          <a:p>
            <a:pPr marL="0" indent="0">
              <a:buNone/>
            </a:pPr>
            <a:r>
              <a:rPr lang="en-US" sz="1050" dirty="0">
                <a:solidFill>
                  <a:srgbClr val="243442"/>
                </a:solidFill>
                <a:latin typeface="Arial" pitchFamily="34" charset="0"/>
                <a:ea typeface="Arial" pitchFamily="34" charset="-122"/>
                <a:cs typeface="Arial" pitchFamily="34" charset="-120"/>
              </a:rPr>
              <a:t>Krasków - zlewnia różnicowa</a:t>
            </a:r>
            <a:endParaRPr lang="en-US" sz="1050" dirty="0"/>
          </a:p>
        </p:txBody>
      </p:sp>
      <p:sp>
        <p:nvSpPr>
          <p:cNvPr id="39" name="Shape 35"/>
          <p:cNvSpPr/>
          <p:nvPr/>
        </p:nvSpPr>
        <p:spPr>
          <a:xfrm>
            <a:off x="6903720" y="4339316"/>
            <a:ext cx="1353312" cy="131430"/>
          </a:xfrm>
          <a:prstGeom prst="roundRect">
            <a:avLst/>
          </a:prstGeom>
          <a:solidFill>
            <a:srgbClr val="EEF3F6"/>
          </a:solidFill>
          <a:ln w="12700">
            <a:solidFill>
              <a:srgbClr val="EEF3F6"/>
            </a:solidFill>
            <a:prstDash val="solid"/>
          </a:ln>
        </p:spPr>
        <p:txBody>
          <a:bodyPr/>
          <a:lstStyle/>
          <a:p>
            <a:endParaRPr lang="pl-PL"/>
          </a:p>
        </p:txBody>
      </p:sp>
      <p:sp>
        <p:nvSpPr>
          <p:cNvPr id="40" name="Shape 36"/>
          <p:cNvSpPr/>
          <p:nvPr/>
        </p:nvSpPr>
        <p:spPr>
          <a:xfrm>
            <a:off x="6903720" y="4339316"/>
            <a:ext cx="936908" cy="131430"/>
          </a:xfrm>
          <a:prstGeom prst="roundRect">
            <a:avLst/>
          </a:prstGeom>
          <a:solidFill>
            <a:srgbClr val="2E6FA3"/>
          </a:solidFill>
          <a:ln w="12700">
            <a:solidFill>
              <a:srgbClr val="2E6FA3"/>
            </a:solidFill>
            <a:prstDash val="solid"/>
          </a:ln>
        </p:spPr>
        <p:txBody>
          <a:bodyPr/>
          <a:lstStyle/>
          <a:p>
            <a:endParaRPr lang="pl-PL"/>
          </a:p>
        </p:txBody>
      </p:sp>
      <p:sp>
        <p:nvSpPr>
          <p:cNvPr id="41" name="Text 37"/>
          <p:cNvSpPr/>
          <p:nvPr/>
        </p:nvSpPr>
        <p:spPr>
          <a:xfrm>
            <a:off x="8403336" y="4250131"/>
            <a:ext cx="566928" cy="258166"/>
          </a:xfrm>
          <a:prstGeom prst="rect">
            <a:avLst/>
          </a:prstGeom>
          <a:noFill/>
          <a:ln/>
        </p:spPr>
        <p:txBody>
          <a:bodyPr wrap="square" lIns="0" tIns="0" rIns="0" bIns="0" rtlCol="0" anchor="ctr"/>
          <a:lstStyle/>
          <a:p>
            <a:pPr marL="0" indent="0" algn="r">
              <a:buNone/>
            </a:pPr>
            <a:r>
              <a:rPr lang="en-US" sz="1080" b="1" dirty="0">
                <a:solidFill>
                  <a:srgbClr val="2E6FA3"/>
                </a:solidFill>
                <a:latin typeface="Arial" pitchFamily="34" charset="0"/>
                <a:ea typeface="Arial" pitchFamily="34" charset="-122"/>
                <a:cs typeface="Arial" pitchFamily="34" charset="-120"/>
              </a:rPr>
              <a:t>18%</a:t>
            </a:r>
            <a:endParaRPr lang="en-US" sz="1080" dirty="0"/>
          </a:p>
        </p:txBody>
      </p:sp>
      <p:sp>
        <p:nvSpPr>
          <p:cNvPr id="42" name="Shape 38"/>
          <p:cNvSpPr/>
          <p:nvPr/>
        </p:nvSpPr>
        <p:spPr>
          <a:xfrm>
            <a:off x="9253728" y="2788920"/>
            <a:ext cx="2139696" cy="1993392"/>
          </a:xfrm>
          <a:prstGeom prst="roundRect">
            <a:avLst>
              <a:gd name="adj" fmla="val 3670"/>
            </a:avLst>
          </a:prstGeom>
          <a:solidFill>
            <a:srgbClr val="F4F8FB"/>
          </a:solidFill>
          <a:ln w="8890">
            <a:solidFill>
              <a:srgbClr val="F4F8FB"/>
            </a:solidFill>
            <a:prstDash val="solid"/>
          </a:ln>
          <a:effectLst>
            <a:outerShdw algn="bl" rotWithShape="0">
              <a:srgbClr val="173B63">
                <a:alpha val="0"/>
              </a:srgbClr>
            </a:outerShdw>
          </a:effectLst>
        </p:spPr>
        <p:txBody>
          <a:bodyPr/>
          <a:lstStyle/>
          <a:p>
            <a:endParaRPr lang="pl-PL"/>
          </a:p>
        </p:txBody>
      </p:sp>
      <p:sp>
        <p:nvSpPr>
          <p:cNvPr id="43" name="Shape 39"/>
          <p:cNvSpPr/>
          <p:nvPr/>
        </p:nvSpPr>
        <p:spPr>
          <a:xfrm>
            <a:off x="9253728" y="2788920"/>
            <a:ext cx="82296" cy="1993392"/>
          </a:xfrm>
          <a:prstGeom prst="rect">
            <a:avLst/>
          </a:prstGeom>
          <a:solidFill>
            <a:srgbClr val="2BA6A2"/>
          </a:solidFill>
          <a:ln w="12700">
            <a:solidFill>
              <a:srgbClr val="2BA6A2"/>
            </a:solidFill>
            <a:prstDash val="solid"/>
          </a:ln>
        </p:spPr>
        <p:txBody>
          <a:bodyPr/>
          <a:lstStyle/>
          <a:p>
            <a:endParaRPr lang="pl-PL"/>
          </a:p>
        </p:txBody>
      </p:sp>
      <p:sp>
        <p:nvSpPr>
          <p:cNvPr id="44" name="Text 40"/>
          <p:cNvSpPr/>
          <p:nvPr/>
        </p:nvSpPr>
        <p:spPr>
          <a:xfrm>
            <a:off x="9454896" y="2907792"/>
            <a:ext cx="1792224" cy="228600"/>
          </a:xfrm>
          <a:prstGeom prst="rect">
            <a:avLst/>
          </a:prstGeom>
          <a:noFill/>
          <a:ln/>
        </p:spPr>
        <p:txBody>
          <a:bodyPr wrap="square" lIns="0" tIns="0" rIns="0" bIns="0" rtlCol="0" anchor="ctr"/>
          <a:lstStyle/>
          <a:p>
            <a:pPr marL="0" indent="0">
              <a:buNone/>
            </a:pPr>
            <a:r>
              <a:rPr lang="en-US" sz="1250" b="1" dirty="0">
                <a:solidFill>
                  <a:srgbClr val="2BA6A2"/>
                </a:solidFill>
                <a:latin typeface="Arial" pitchFamily="34" charset="0"/>
                <a:ea typeface="Arial" pitchFamily="34" charset="-122"/>
                <a:cs typeface="Arial" pitchFamily="34" charset="-120"/>
              </a:rPr>
              <a:t>KĄTKI</a:t>
            </a:r>
            <a:endParaRPr lang="en-US" sz="1250" dirty="0"/>
          </a:p>
        </p:txBody>
      </p:sp>
      <p:sp>
        <p:nvSpPr>
          <p:cNvPr id="45" name="Text 41"/>
          <p:cNvSpPr/>
          <p:nvPr/>
        </p:nvSpPr>
        <p:spPr>
          <a:xfrm>
            <a:off x="9454896" y="3191256"/>
            <a:ext cx="1792224" cy="1481328"/>
          </a:xfrm>
          <a:prstGeom prst="rect">
            <a:avLst/>
          </a:prstGeom>
          <a:noFill/>
          <a:ln/>
        </p:spPr>
        <p:txBody>
          <a:bodyPr wrap="square" lIns="0" tIns="0" rIns="0" bIns="0" rtlCol="0" anchor="ctr"/>
          <a:lstStyle/>
          <a:p>
            <a:pPr marL="0" indent="0">
              <a:buNone/>
            </a:pPr>
            <a:r>
              <a:rPr lang="en-US" sz="1200" dirty="0">
                <a:solidFill>
                  <a:srgbClr val="243442"/>
                </a:solidFill>
                <a:latin typeface="Arial" pitchFamily="34" charset="0"/>
                <a:ea typeface="Arial" pitchFamily="34" charset="-122"/>
                <a:cs typeface="Arial" pitchFamily="34" charset="-120"/>
              </a:rPr>
              <a:t>Dobry efekt lokalny na Czarnej Wodzie. Mały udział zlewni i położenie powodują, że wpływ na dolną Bystrzycę jest minimalny.</a:t>
            </a:r>
            <a:endParaRPr lang="en-US" sz="1200" dirty="0"/>
          </a:p>
        </p:txBody>
      </p:sp>
      <p:sp>
        <p:nvSpPr>
          <p:cNvPr id="46" name="Shape 42"/>
          <p:cNvSpPr/>
          <p:nvPr/>
        </p:nvSpPr>
        <p:spPr>
          <a:xfrm>
            <a:off x="4846320" y="5093208"/>
            <a:ext cx="6547104" cy="1115568"/>
          </a:xfrm>
          <a:prstGeom prst="roundRect">
            <a:avLst>
              <a:gd name="adj" fmla="val 7843"/>
            </a:avLst>
          </a:prstGeom>
          <a:solidFill>
            <a:srgbClr val="FFF1DD"/>
          </a:solidFill>
          <a:ln w="8890">
            <a:solidFill>
              <a:srgbClr val="FFF1DD"/>
            </a:solidFill>
            <a:prstDash val="solid"/>
          </a:ln>
          <a:effectLst>
            <a:outerShdw algn="bl" rotWithShape="0">
              <a:srgbClr val="173B63">
                <a:alpha val="0"/>
              </a:srgbClr>
            </a:outerShdw>
          </a:effectLst>
        </p:spPr>
        <p:txBody>
          <a:bodyPr/>
          <a:lstStyle/>
          <a:p>
            <a:endParaRPr lang="pl-PL"/>
          </a:p>
        </p:txBody>
      </p:sp>
      <p:sp>
        <p:nvSpPr>
          <p:cNvPr id="47" name="Shape 43"/>
          <p:cNvSpPr/>
          <p:nvPr/>
        </p:nvSpPr>
        <p:spPr>
          <a:xfrm>
            <a:off x="4846320" y="5093208"/>
            <a:ext cx="82296" cy="1115568"/>
          </a:xfrm>
          <a:prstGeom prst="rect">
            <a:avLst/>
          </a:prstGeom>
          <a:solidFill>
            <a:srgbClr val="E89531"/>
          </a:solidFill>
          <a:ln w="12700">
            <a:solidFill>
              <a:srgbClr val="E89531"/>
            </a:solidFill>
            <a:prstDash val="solid"/>
          </a:ln>
        </p:spPr>
        <p:txBody>
          <a:bodyPr/>
          <a:lstStyle/>
          <a:p>
            <a:endParaRPr lang="pl-PL"/>
          </a:p>
        </p:txBody>
      </p:sp>
      <p:sp>
        <p:nvSpPr>
          <p:cNvPr id="48" name="Text 44"/>
          <p:cNvSpPr/>
          <p:nvPr/>
        </p:nvSpPr>
        <p:spPr>
          <a:xfrm>
            <a:off x="5047488" y="5239512"/>
            <a:ext cx="6199632" cy="210312"/>
          </a:xfrm>
          <a:prstGeom prst="rect">
            <a:avLst/>
          </a:prstGeom>
          <a:noFill/>
          <a:ln/>
        </p:spPr>
        <p:txBody>
          <a:bodyPr wrap="square" lIns="0" tIns="0" rIns="0" bIns="0" rtlCol="0" anchor="t">
            <a:noAutofit/>
          </a:bodyPr>
          <a:lstStyle/>
          <a:p>
            <a:pPr marL="0" indent="0">
              <a:buNone/>
            </a:pPr>
            <a:r>
              <a:rPr lang="en-US" sz="1160" b="1" dirty="0">
                <a:solidFill>
                  <a:srgbClr val="E89531"/>
                </a:solidFill>
                <a:latin typeface="Arial" pitchFamily="34" charset="0"/>
                <a:ea typeface="Arial" pitchFamily="34" charset="-122"/>
                <a:cs typeface="Arial" pitchFamily="34" charset="-120"/>
              </a:rPr>
              <a:t>GŁÓWNY WNIOSEK</a:t>
            </a:r>
            <a:endParaRPr lang="en-US" sz="1250" dirty="0"/>
          </a:p>
        </p:txBody>
      </p:sp>
      <p:sp>
        <p:nvSpPr>
          <p:cNvPr id="49" name="Text 45"/>
          <p:cNvSpPr/>
          <p:nvPr/>
        </p:nvSpPr>
        <p:spPr>
          <a:xfrm>
            <a:off x="5047488" y="5532120"/>
            <a:ext cx="6199632" cy="557784"/>
          </a:xfrm>
          <a:prstGeom prst="rect">
            <a:avLst/>
          </a:prstGeom>
          <a:noFill/>
          <a:ln/>
        </p:spPr>
        <p:txBody>
          <a:bodyPr wrap="square" lIns="0" tIns="0" rIns="0" bIns="0" rtlCol="0" anchor="t">
            <a:noAutofit/>
          </a:bodyPr>
          <a:lstStyle/>
          <a:p>
            <a:pPr marL="0" indent="0">
              <a:lnSpc>
                <a:spcPct val="106000"/>
              </a:lnSpc>
              <a:spcBef>
                <a:spcPts val="0"/>
              </a:spcBef>
              <a:spcAft>
                <a:spcPts val="0"/>
              </a:spcAft>
              <a:buNone/>
            </a:pPr>
            <a:r>
              <a:rPr lang="en-US" sz="1320" dirty="0">
                <a:solidFill>
                  <a:srgbClr val="243442"/>
                </a:solidFill>
                <a:latin typeface="Arial" pitchFamily="34" charset="0"/>
                <a:ea typeface="Arial" pitchFamily="34" charset="-122"/>
                <a:cs typeface="Arial" pitchFamily="34" charset="-120"/>
              </a:rPr>
              <a:t>Kątki należy oceniać jako działanie lokalne. Efekt w większej skali daje dopiero program retencji obszarowej w zlewniach Piławy i środkowej Bystrzycy, uzupełniony zabezpieczeniami dolin.</a:t>
            </a:r>
            <a:endParaRPr lang="en-US" sz="1410" dirty="0"/>
          </a:p>
        </p:txBody>
      </p:sp>
      <p:pic>
        <p:nvPicPr>
          <p:cNvPr id="5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6272784"/>
            <a:ext cx="12191695" cy="585216"/>
          </a:xfrm>
          <a:prstGeom prst="rect">
            <a:avLst/>
          </a:prstGeom>
        </p:spPr>
      </p:pic>
      <p:sp>
        <p:nvSpPr>
          <p:cNvPr id="51" name="Text 46"/>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Bystrzyca; modelowanie zbiornika Kątki i retencji obszarowej W1/W2 dla wezbrania IX 2024.</a:t>
            </a:r>
            <a:endParaRPr lang="en-US" sz="850" dirty="0"/>
          </a:p>
        </p:txBody>
      </p:sp>
      <p:sp>
        <p:nvSpPr>
          <p:cNvPr id="52"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28</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WROCŁAW</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Bystrzyca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Wynik konsultacji i rekomendowana decyzja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2BA6A2"/>
                </a:solidFill>
                <a:latin typeface="Arial" pitchFamily="34" charset="0"/>
                <a:ea typeface="Arial" pitchFamily="34" charset="-122"/>
                <a:cs typeface="Arial" pitchFamily="34" charset="-120"/>
              </a:rPr>
              <a:t>RZGW WROCŁAW</a:t>
            </a:r>
            <a:endParaRPr lang="en-US" sz="950" dirty="0"/>
          </a:p>
        </p:txBody>
      </p:sp>
      <p:sp>
        <p:nvSpPr>
          <p:cNvPr id="11" name="Shape 8"/>
          <p:cNvSpPr/>
          <p:nvPr/>
        </p:nvSpPr>
        <p:spPr>
          <a:xfrm>
            <a:off x="530352"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2" name="Shape 9"/>
          <p:cNvSpPr/>
          <p:nvPr/>
        </p:nvSpPr>
        <p:spPr>
          <a:xfrm>
            <a:off x="731520" y="1755648"/>
            <a:ext cx="438912" cy="438912"/>
          </a:xfrm>
          <a:prstGeom prst="ellipse">
            <a:avLst/>
          </a:prstGeom>
          <a:solidFill>
            <a:srgbClr val="2BA6A2"/>
          </a:solidFill>
          <a:ln w="12700">
            <a:solidFill>
              <a:srgbClr val="2BA6A2"/>
            </a:solidFill>
            <a:prstDash val="solid"/>
          </a:ln>
        </p:spPr>
        <p:txBody>
          <a:bodyPr/>
          <a:lstStyle/>
          <a:p>
            <a:endParaRPr lang="pl-PL"/>
          </a:p>
        </p:txBody>
      </p:sp>
      <p:sp>
        <p:nvSpPr>
          <p:cNvPr id="13" name="Text 10"/>
          <p:cNvSpPr/>
          <p:nvPr/>
        </p:nvSpPr>
        <p:spPr>
          <a:xfrm>
            <a:off x="731520"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14" name="Text 11"/>
          <p:cNvSpPr/>
          <p:nvPr/>
        </p:nvSpPr>
        <p:spPr>
          <a:xfrm>
            <a:off x="1280160"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Najważniejsze głosy</a:t>
            </a:r>
            <a:endParaRPr lang="en-US" sz="1600" dirty="0"/>
          </a:p>
        </p:txBody>
      </p:sp>
      <p:sp>
        <p:nvSpPr>
          <p:cNvPr id="15" name="Shape 12"/>
          <p:cNvSpPr/>
          <p:nvPr/>
        </p:nvSpPr>
        <p:spPr>
          <a:xfrm>
            <a:off x="731520" y="2322576"/>
            <a:ext cx="3154680" cy="0"/>
          </a:xfrm>
          <a:prstGeom prst="line">
            <a:avLst/>
          </a:prstGeom>
          <a:noFill/>
          <a:ln w="17780">
            <a:solidFill>
              <a:srgbClr val="2BA6A2">
                <a:alpha val="90000"/>
              </a:srgbClr>
            </a:solidFill>
            <a:prstDash val="solid"/>
          </a:ln>
        </p:spPr>
        <p:txBody>
          <a:bodyPr/>
          <a:lstStyle/>
          <a:p>
            <a:endParaRPr lang="pl-PL"/>
          </a:p>
        </p:txBody>
      </p:sp>
      <p:sp>
        <p:nvSpPr>
          <p:cNvPr id="16" name="Text 13"/>
          <p:cNvSpPr/>
          <p:nvPr/>
        </p:nvSpPr>
        <p:spPr>
          <a:xfrm>
            <a:off x="768096"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Dodatkowe zadania dla Mościska, Nowizny, Piławy Dolnej, Włók, Chwaliszowa, Jagodnika i Świdnicy.</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Budowa lub modernizacja wałów, murów, koryt i mostów oraz poprawa odwodnienia.</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Większy udział retencji naturalnej i obszarowej w górnej części zlewni.</a:t>
            </a:r>
            <a:endParaRPr lang="en-US" sz="1430" dirty="0"/>
          </a:p>
        </p:txBody>
      </p:sp>
      <p:sp>
        <p:nvSpPr>
          <p:cNvPr id="17" name="Shape 14"/>
          <p:cNvSpPr/>
          <p:nvPr/>
        </p:nvSpPr>
        <p:spPr>
          <a:xfrm>
            <a:off x="4315968"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8" name="Shape 15"/>
          <p:cNvSpPr/>
          <p:nvPr/>
        </p:nvSpPr>
        <p:spPr>
          <a:xfrm>
            <a:off x="4517136" y="1755648"/>
            <a:ext cx="438912" cy="438912"/>
          </a:xfrm>
          <a:prstGeom prst="ellipse">
            <a:avLst/>
          </a:prstGeom>
          <a:solidFill>
            <a:srgbClr val="2BA6A2"/>
          </a:solidFill>
          <a:ln w="12700">
            <a:solidFill>
              <a:srgbClr val="2BA6A2"/>
            </a:solidFill>
            <a:prstDash val="solid"/>
          </a:ln>
        </p:spPr>
        <p:txBody>
          <a:bodyPr/>
          <a:lstStyle/>
          <a:p>
            <a:endParaRPr lang="pl-PL"/>
          </a:p>
        </p:txBody>
      </p:sp>
      <p:sp>
        <p:nvSpPr>
          <p:cNvPr id="19" name="Text 16"/>
          <p:cNvSpPr/>
          <p:nvPr/>
        </p:nvSpPr>
        <p:spPr>
          <a:xfrm>
            <a:off x="4517136"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0" name="Text 17"/>
          <p:cNvSpPr/>
          <p:nvPr/>
        </p:nvSpPr>
        <p:spPr>
          <a:xfrm>
            <a:off x="5065776"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Co zmieniono</a:t>
            </a:r>
            <a:endParaRPr lang="en-US" sz="1600" dirty="0"/>
          </a:p>
        </p:txBody>
      </p:sp>
      <p:sp>
        <p:nvSpPr>
          <p:cNvPr id="21" name="Shape 18"/>
          <p:cNvSpPr/>
          <p:nvPr/>
        </p:nvSpPr>
        <p:spPr>
          <a:xfrm>
            <a:off x="4517136" y="2322576"/>
            <a:ext cx="3154680" cy="0"/>
          </a:xfrm>
          <a:prstGeom prst="line">
            <a:avLst/>
          </a:prstGeom>
          <a:noFill/>
          <a:ln w="17780">
            <a:solidFill>
              <a:srgbClr val="2BA6A2">
                <a:alpha val="90000"/>
              </a:srgbClr>
            </a:solidFill>
            <a:prstDash val="solid"/>
          </a:ln>
        </p:spPr>
        <p:txBody>
          <a:bodyPr/>
          <a:lstStyle/>
          <a:p>
            <a:endParaRPr lang="pl-PL"/>
          </a:p>
        </p:txBody>
      </p:sp>
      <p:sp>
        <p:nvSpPr>
          <p:cNvPr id="22" name="Text 19"/>
          <p:cNvSpPr/>
          <p:nvPr/>
        </p:nvSpPr>
        <p:spPr>
          <a:xfrm>
            <a:off x="4553712"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Uzupełniono rozdziały zadań lokalnych i działań nietechnicznych.</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W II etapie zamodelowano retencję obszarową w Piławie i środkowej Bystrzycy.</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Nie włączono części propozycji bez koncepcji, parametrów lub potwierdzonej odpowiedzialności.</a:t>
            </a:r>
            <a:endParaRPr lang="en-US" sz="1430" dirty="0"/>
          </a:p>
        </p:txBody>
      </p:sp>
      <p:sp>
        <p:nvSpPr>
          <p:cNvPr id="23" name="Shape 20"/>
          <p:cNvSpPr/>
          <p:nvPr/>
        </p:nvSpPr>
        <p:spPr>
          <a:xfrm>
            <a:off x="8101584"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4" name="Shape 21"/>
          <p:cNvSpPr/>
          <p:nvPr/>
        </p:nvSpPr>
        <p:spPr>
          <a:xfrm>
            <a:off x="8302752" y="1755648"/>
            <a:ext cx="438912" cy="438912"/>
          </a:xfrm>
          <a:prstGeom prst="ellipse">
            <a:avLst/>
          </a:prstGeom>
          <a:solidFill>
            <a:srgbClr val="E89531"/>
          </a:solidFill>
          <a:ln w="12700">
            <a:solidFill>
              <a:srgbClr val="E89531"/>
            </a:solidFill>
            <a:prstDash val="solid"/>
          </a:ln>
        </p:spPr>
        <p:txBody>
          <a:bodyPr/>
          <a:lstStyle/>
          <a:p>
            <a:endParaRPr lang="pl-PL"/>
          </a:p>
        </p:txBody>
      </p:sp>
      <p:sp>
        <p:nvSpPr>
          <p:cNvPr id="25" name="Text 22"/>
          <p:cNvSpPr/>
          <p:nvPr/>
        </p:nvSpPr>
        <p:spPr>
          <a:xfrm>
            <a:off x="8302752"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26" name="Text 23"/>
          <p:cNvSpPr/>
          <p:nvPr/>
        </p:nvSpPr>
        <p:spPr>
          <a:xfrm>
            <a:off x="8851392"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Wniosek wdrożeniowy</a:t>
            </a:r>
            <a:endParaRPr lang="en-US" sz="1600" dirty="0"/>
          </a:p>
        </p:txBody>
      </p:sp>
      <p:sp>
        <p:nvSpPr>
          <p:cNvPr id="27" name="Shape 24"/>
          <p:cNvSpPr/>
          <p:nvPr/>
        </p:nvSpPr>
        <p:spPr>
          <a:xfrm>
            <a:off x="8302752" y="2322576"/>
            <a:ext cx="3154680" cy="0"/>
          </a:xfrm>
          <a:prstGeom prst="line">
            <a:avLst/>
          </a:prstGeom>
          <a:noFill/>
          <a:ln w="17780">
            <a:solidFill>
              <a:srgbClr val="E89531">
                <a:alpha val="90000"/>
              </a:srgbClr>
            </a:solidFill>
            <a:prstDash val="solid"/>
          </a:ln>
        </p:spPr>
        <p:txBody>
          <a:bodyPr/>
          <a:lstStyle/>
          <a:p>
            <a:endParaRPr lang="pl-PL"/>
          </a:p>
        </p:txBody>
      </p:sp>
      <p:sp>
        <p:nvSpPr>
          <p:cNvPr id="28" name="Text 25"/>
          <p:cNvSpPr/>
          <p:nvPr/>
        </p:nvSpPr>
        <p:spPr>
          <a:xfrm>
            <a:off x="8339328"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Prowadzić Kątki jako projekt lokalny z jasno określonym obszarem korzyści.</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Przygotować program retencji obszarowej z monitoringiem i konkretnymi lokalizacjami.</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Uzgodnić listę najpilniejszych prac liniowych i obiektowych w miejscowościach.</a:t>
            </a:r>
            <a:endParaRPr lang="en-US" sz="1430" dirty="0"/>
          </a:p>
        </p:txBody>
      </p:sp>
      <p:sp>
        <p:nvSpPr>
          <p:cNvPr id="29" name="Shape 26"/>
          <p:cNvSpPr/>
          <p:nvPr/>
        </p:nvSpPr>
        <p:spPr>
          <a:xfrm>
            <a:off x="530352" y="5870448"/>
            <a:ext cx="11128248" cy="475488"/>
          </a:xfrm>
          <a:prstGeom prst="roundRect">
            <a:avLst>
              <a:gd name="adj" fmla="val 15385"/>
            </a:avLst>
          </a:prstGeom>
          <a:solidFill>
            <a:srgbClr val="E7F4EF"/>
          </a:solidFill>
          <a:ln w="8890">
            <a:solidFill>
              <a:srgbClr val="E7F4EF"/>
            </a:solidFill>
            <a:prstDash val="solid"/>
          </a:ln>
        </p:spPr>
        <p:txBody>
          <a:bodyPr/>
          <a:lstStyle/>
          <a:p>
            <a:endParaRPr lang="pl-PL"/>
          </a:p>
        </p:txBody>
      </p:sp>
      <p:sp>
        <p:nvSpPr>
          <p:cNvPr id="30" name="Shape 27"/>
          <p:cNvSpPr/>
          <p:nvPr/>
        </p:nvSpPr>
        <p:spPr>
          <a:xfrm>
            <a:off x="530352" y="5870448"/>
            <a:ext cx="82296" cy="475488"/>
          </a:xfrm>
          <a:prstGeom prst="rect">
            <a:avLst/>
          </a:prstGeom>
          <a:solidFill>
            <a:srgbClr val="2BA6A2"/>
          </a:solidFill>
          <a:ln w="12700">
            <a:solidFill>
              <a:srgbClr val="2BA6A2"/>
            </a:solidFill>
            <a:prstDash val="solid"/>
          </a:ln>
        </p:spPr>
        <p:txBody>
          <a:bodyPr/>
          <a:lstStyle/>
          <a:p>
            <a:endParaRPr lang="pl-PL"/>
          </a:p>
        </p:txBody>
      </p:sp>
      <p:sp>
        <p:nvSpPr>
          <p:cNvPr id="31" name="Text 28"/>
          <p:cNvSpPr/>
          <p:nvPr/>
        </p:nvSpPr>
        <p:spPr>
          <a:xfrm>
            <a:off x="681228" y="5852160"/>
            <a:ext cx="10780776" cy="228600"/>
          </a:xfrm>
          <a:prstGeom prst="rect">
            <a:avLst/>
          </a:prstGeom>
          <a:noFill/>
          <a:ln/>
        </p:spPr>
        <p:txBody>
          <a:bodyPr wrap="square" lIns="0" tIns="0" rIns="0" bIns="0" rtlCol="0" anchor="ctr"/>
          <a:lstStyle/>
          <a:p>
            <a:pPr marL="0" indent="0">
              <a:buNone/>
            </a:pPr>
            <a:r>
              <a:rPr lang="en-US" sz="1050" b="1" dirty="0">
                <a:solidFill>
                  <a:srgbClr val="2BA6A2"/>
                </a:solidFill>
                <a:latin typeface="Arial" pitchFamily="34" charset="0"/>
                <a:ea typeface="Arial" pitchFamily="34" charset="-122"/>
                <a:cs typeface="Arial" pitchFamily="34" charset="-120"/>
              </a:rPr>
              <a:t>STATUS PO KONSULTACJACH</a:t>
            </a:r>
            <a:endParaRPr lang="en-US" sz="1050" dirty="0"/>
          </a:p>
        </p:txBody>
      </p:sp>
      <p:sp>
        <p:nvSpPr>
          <p:cNvPr id="32" name="Text 29"/>
          <p:cNvSpPr/>
          <p:nvPr/>
        </p:nvSpPr>
        <p:spPr>
          <a:xfrm>
            <a:off x="681228" y="6048756"/>
            <a:ext cx="10780776" cy="237744"/>
          </a:xfrm>
          <a:prstGeom prst="rect">
            <a:avLst/>
          </a:prstGeom>
          <a:noFill/>
          <a:ln/>
        </p:spPr>
        <p:txBody>
          <a:bodyPr wrap="square" lIns="0" tIns="0" rIns="0" bIns="0" rtlCol="0" anchor="ctr">
            <a:noAutofit/>
          </a:bodyPr>
          <a:lstStyle/>
          <a:p>
            <a:pPr marL="0" indent="0">
              <a:buNone/>
            </a:pPr>
            <a:r>
              <a:rPr lang="en-US" sz="1150" dirty="0">
                <a:solidFill>
                  <a:srgbClr val="243442"/>
                </a:solidFill>
                <a:latin typeface="Arial" pitchFamily="34" charset="0"/>
                <a:ea typeface="Arial" pitchFamily="34" charset="-122"/>
                <a:cs typeface="Arial" pitchFamily="34" charset="-120"/>
              </a:rPr>
              <a:t>Wpływ konsultacji: WYSOKI — uruchomiono dodatkowe modelowanie retencji obszarowej i rozszerzono pakiet lokalny.</a:t>
            </a:r>
            <a:endParaRPr lang="en-US" sz="1250" dirty="0"/>
          </a:p>
        </p:txBody>
      </p:sp>
      <p:pic>
        <p:nvPicPr>
          <p:cNvPr id="3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34" name="Text 30"/>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Bystrzyca i zestawienie uwag oraz odpowiedzi.</a:t>
            </a:r>
            <a:endParaRPr lang="en-US" sz="850" dirty="0"/>
          </a:p>
        </p:txBody>
      </p:sp>
      <p:sp>
        <p:nvSpPr>
          <p:cNvPr id="35"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29</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name="Bystrzyca — koszty, przygotowanie, harmonogram">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DROŻENIE PRRP | RZGW WROCŁAW"/>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WDROŻENIE PRRP | RZGW WROCŁAW</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Bystrzyca | koszty i przygotowanie"/>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Bystrzyca | koszty i przygotowanie</a:t>
            </a:r>
          </a:p>
        </p:txBody>
      </p:sp>
      <p:sp>
        <p:nvSpPr>
          <p:cNvPr id="7" name="14 pozycji PPI  •  Koszty całkowite według stanu na 31.12.2025 r.  •  Przygotowa"/>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14 pozycji PPI  •  Koszty całkowite według stanu na 31.12.2025 r.  •  Przygotowanie według zapisów PPI</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30</a:t>
            </a:r>
          </a:p>
        </p:txBody>
      </p:sp>
      <p:sp>
        <p:nvSpPr>
          <p:cNvPr id="11" name="Panel"/>
          <p:cNvSpPr/>
          <p:nvPr/>
        </p:nvSpPr>
        <p:spPr>
          <a:xfrm>
            <a:off x="594360" y="1764792"/>
            <a:ext cx="4288536" cy="1005840"/>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302,718"/>
          <p:cNvSpPr txBox="1"/>
          <p:nvPr/>
        </p:nvSpPr>
        <p:spPr>
          <a:xfrm>
            <a:off x="804672" y="1883664"/>
            <a:ext cx="2935224" cy="521207"/>
          </a:xfrm>
          <a:prstGeom prst="rect">
            <a:avLst/>
          </a:prstGeom>
          <a:noFill/>
        </p:spPr>
        <p:txBody>
          <a:bodyPr wrap="square" lIns="0" tIns="0" rIns="0" bIns="0" anchor="t">
            <a:noAutofit/>
          </a:bodyPr>
          <a:lstStyle/>
          <a:p>
            <a:pPr algn="l">
              <a:lnSpc>
                <a:spcPct val="108000"/>
              </a:lnSpc>
              <a:spcBef>
                <a:spcPts val="0"/>
              </a:spcBef>
              <a:spcAft>
                <a:spcPts val="0"/>
              </a:spcAft>
            </a:pPr>
            <a:r>
              <a:rPr lang="pl-PL" sz="3350" b="1">
                <a:solidFill>
                  <a:srgbClr val="FFFFFF"/>
                </a:solidFill>
                <a:latin typeface="Arial"/>
              </a:rPr>
              <a:t>302,718</a:t>
            </a:r>
          </a:p>
        </p:txBody>
      </p:sp>
      <p:sp>
        <p:nvSpPr>
          <p:cNvPr id="13" name="mln zł"/>
          <p:cNvSpPr txBox="1"/>
          <p:nvPr/>
        </p:nvSpPr>
        <p:spPr>
          <a:xfrm>
            <a:off x="3685032" y="2103120"/>
            <a:ext cx="932688" cy="237744"/>
          </a:xfrm>
          <a:prstGeom prst="rect">
            <a:avLst/>
          </a:prstGeom>
          <a:noFill/>
        </p:spPr>
        <p:txBody>
          <a:bodyPr wrap="square" lIns="0" tIns="0" rIns="0" bIns="0" anchor="t">
            <a:noAutofit/>
          </a:bodyPr>
          <a:lstStyle/>
          <a:p>
            <a:pPr algn="r">
              <a:lnSpc>
                <a:spcPct val="108000"/>
              </a:lnSpc>
              <a:spcBef>
                <a:spcPts val="0"/>
              </a:spcBef>
              <a:spcAft>
                <a:spcPts val="0"/>
              </a:spcAft>
            </a:pPr>
            <a:r>
              <a:rPr lang="pl-PL" sz="1540" b="1">
                <a:solidFill>
                  <a:srgbClr val="BFE0E8"/>
                </a:solidFill>
                <a:latin typeface="Arial"/>
              </a:rPr>
              <a:t>mln zł</a:t>
            </a:r>
          </a:p>
        </p:txBody>
      </p:sp>
      <p:sp>
        <p:nvSpPr>
          <p:cNvPr id="14" name="SZACUNKOWY KOSZT POZYCJI PPI"/>
          <p:cNvSpPr txBox="1"/>
          <p:nvPr/>
        </p:nvSpPr>
        <p:spPr>
          <a:xfrm>
            <a:off x="813816" y="2441448"/>
            <a:ext cx="36576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1000" b="1">
                <a:solidFill>
                  <a:srgbClr val="BFE0E8"/>
                </a:solidFill>
                <a:latin typeface="Arial"/>
              </a:rPr>
              <a:t>SZACUNKOWY KOSZT POZYCJI PPI</a:t>
            </a:r>
          </a:p>
        </p:txBody>
      </p:sp>
      <p:sp>
        <p:nvSpPr>
          <p:cNvPr id="15" name="ZADANIE / PAKIET"/>
          <p:cNvSpPr txBox="1"/>
          <p:nvPr/>
        </p:nvSpPr>
        <p:spPr>
          <a:xfrm>
            <a:off x="749808" y="2971800"/>
            <a:ext cx="2907792"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80" b="1">
                <a:solidFill>
                  <a:srgbClr val="36759B"/>
                </a:solidFill>
                <a:latin typeface="Arial"/>
              </a:rPr>
              <a:t>ZADANIE / PAKIET</a:t>
            </a:r>
          </a:p>
        </p:txBody>
      </p:sp>
      <p:sp>
        <p:nvSpPr>
          <p:cNvPr id="16" name="MLN ZŁ"/>
          <p:cNvSpPr txBox="1"/>
          <p:nvPr/>
        </p:nvSpPr>
        <p:spPr>
          <a:xfrm>
            <a:off x="3794760" y="2971800"/>
            <a:ext cx="905256" cy="228600"/>
          </a:xfrm>
          <a:prstGeom prst="rect">
            <a:avLst/>
          </a:prstGeom>
          <a:noFill/>
        </p:spPr>
        <p:txBody>
          <a:bodyPr wrap="square" lIns="0" tIns="0" rIns="0" bIns="0" anchor="t">
            <a:noAutofit/>
          </a:bodyPr>
          <a:lstStyle/>
          <a:p>
            <a:pPr algn="r">
              <a:lnSpc>
                <a:spcPct val="108000"/>
              </a:lnSpc>
              <a:spcBef>
                <a:spcPts val="0"/>
              </a:spcBef>
              <a:spcAft>
                <a:spcPts val="0"/>
              </a:spcAft>
            </a:pPr>
            <a:r>
              <a:rPr lang="pl-PL" sz="1080" b="1">
                <a:solidFill>
                  <a:srgbClr val="36759B"/>
                </a:solidFill>
                <a:latin typeface="Arial"/>
              </a:rPr>
              <a:t>MLN ZŁ</a:t>
            </a:r>
          </a:p>
        </p:txBody>
      </p:sp>
      <p:sp>
        <p:nvSpPr>
          <p:cNvPr id="17" name="Panel"/>
          <p:cNvSpPr/>
          <p:nvPr/>
        </p:nvSpPr>
        <p:spPr>
          <a:xfrm>
            <a:off x="594360" y="3204972"/>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Kątki"/>
          <p:cNvSpPr txBox="1"/>
          <p:nvPr/>
        </p:nvSpPr>
        <p:spPr>
          <a:xfrm>
            <a:off x="758952" y="328269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Kątki</a:t>
            </a:r>
          </a:p>
        </p:txBody>
      </p:sp>
      <p:sp>
        <p:nvSpPr>
          <p:cNvPr id="19" name="64,500"/>
          <p:cNvSpPr txBox="1"/>
          <p:nvPr/>
        </p:nvSpPr>
        <p:spPr>
          <a:xfrm>
            <a:off x="3721608" y="328269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64,500</a:t>
            </a:r>
          </a:p>
        </p:txBody>
      </p:sp>
      <p:cxnSp>
        <p:nvCxnSpPr>
          <p:cNvPr id="20" name="Linia"/>
          <p:cNvCxnSpPr/>
          <p:nvPr/>
        </p:nvCxnSpPr>
        <p:spPr>
          <a:xfrm>
            <a:off x="749808" y="357530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1" name="Wały: Mietków–ujście"/>
          <p:cNvSpPr txBox="1"/>
          <p:nvPr/>
        </p:nvSpPr>
        <p:spPr>
          <a:xfrm>
            <a:off x="758952" y="3680459"/>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Wały: Mietków–ujście</a:t>
            </a:r>
          </a:p>
        </p:txBody>
      </p:sp>
      <p:sp>
        <p:nvSpPr>
          <p:cNvPr id="22" name="66,000"/>
          <p:cNvSpPr txBox="1"/>
          <p:nvPr/>
        </p:nvSpPr>
        <p:spPr>
          <a:xfrm>
            <a:off x="3721608" y="3680459"/>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66,000</a:t>
            </a:r>
          </a:p>
        </p:txBody>
      </p:sp>
      <p:cxnSp>
        <p:nvCxnSpPr>
          <p:cNvPr id="23" name="Linia"/>
          <p:cNvCxnSpPr/>
          <p:nvPr/>
        </p:nvCxnSpPr>
        <p:spPr>
          <a:xfrm>
            <a:off x="749808" y="3973067"/>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4" name="Panel"/>
          <p:cNvSpPr/>
          <p:nvPr/>
        </p:nvSpPr>
        <p:spPr>
          <a:xfrm>
            <a:off x="594360" y="4000500"/>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Miasto i gmina Świdnica"/>
          <p:cNvSpPr txBox="1"/>
          <p:nvPr/>
        </p:nvSpPr>
        <p:spPr>
          <a:xfrm>
            <a:off x="758952" y="4078224"/>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Miasto i gmina Świdnica</a:t>
            </a:r>
          </a:p>
        </p:txBody>
      </p:sp>
      <p:sp>
        <p:nvSpPr>
          <p:cNvPr id="26" name="41,000"/>
          <p:cNvSpPr txBox="1"/>
          <p:nvPr/>
        </p:nvSpPr>
        <p:spPr>
          <a:xfrm>
            <a:off x="3721608" y="4078224"/>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41,000</a:t>
            </a:r>
          </a:p>
        </p:txBody>
      </p:sp>
      <p:cxnSp>
        <p:nvCxnSpPr>
          <p:cNvPr id="27" name="Linia"/>
          <p:cNvCxnSpPr/>
          <p:nvPr/>
        </p:nvCxnSpPr>
        <p:spPr>
          <a:xfrm>
            <a:off x="749808" y="4370831"/>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8" name="Zbiornik na Piławie"/>
          <p:cNvSpPr txBox="1"/>
          <p:nvPr/>
        </p:nvSpPr>
        <p:spPr>
          <a:xfrm>
            <a:off x="758952" y="4475988"/>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Zbiornik na Piławie</a:t>
            </a:r>
          </a:p>
        </p:txBody>
      </p:sp>
      <p:sp>
        <p:nvSpPr>
          <p:cNvPr id="29" name="31,500"/>
          <p:cNvSpPr txBox="1"/>
          <p:nvPr/>
        </p:nvSpPr>
        <p:spPr>
          <a:xfrm>
            <a:off x="3721608" y="4475988"/>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31,500</a:t>
            </a:r>
          </a:p>
        </p:txBody>
      </p:sp>
      <p:cxnSp>
        <p:nvCxnSpPr>
          <p:cNvPr id="30" name="Linia"/>
          <p:cNvCxnSpPr/>
          <p:nvPr/>
        </p:nvCxnSpPr>
        <p:spPr>
          <a:xfrm>
            <a:off x="749808" y="4768595"/>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1" name="Panel"/>
          <p:cNvSpPr/>
          <p:nvPr/>
        </p:nvSpPr>
        <p:spPr>
          <a:xfrm>
            <a:off x="594360" y="4796028"/>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Szymanowski Potok"/>
          <p:cNvSpPr txBox="1"/>
          <p:nvPr/>
        </p:nvSpPr>
        <p:spPr>
          <a:xfrm>
            <a:off x="758952" y="4873752"/>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Szymanowski Potok</a:t>
            </a:r>
          </a:p>
        </p:txBody>
      </p:sp>
      <p:sp>
        <p:nvSpPr>
          <p:cNvPr id="33" name="22,400"/>
          <p:cNvSpPr txBox="1"/>
          <p:nvPr/>
        </p:nvSpPr>
        <p:spPr>
          <a:xfrm>
            <a:off x="3721608" y="4873752"/>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22,400</a:t>
            </a:r>
          </a:p>
        </p:txBody>
      </p:sp>
      <p:cxnSp>
        <p:nvCxnSpPr>
          <p:cNvPr id="34" name="Linia"/>
          <p:cNvCxnSpPr/>
          <p:nvPr/>
        </p:nvCxnSpPr>
        <p:spPr>
          <a:xfrm>
            <a:off x="749808" y="5166359"/>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5" name="Pozostałe zadania (9)"/>
          <p:cNvSpPr txBox="1"/>
          <p:nvPr/>
        </p:nvSpPr>
        <p:spPr>
          <a:xfrm>
            <a:off x="758952" y="527151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9374A"/>
                </a:solidFill>
                <a:latin typeface="Arial"/>
              </a:rPr>
              <a:t>Pozostałe zadania (9)</a:t>
            </a:r>
          </a:p>
        </p:txBody>
      </p:sp>
      <p:sp>
        <p:nvSpPr>
          <p:cNvPr id="36" name="77,318"/>
          <p:cNvSpPr txBox="1"/>
          <p:nvPr/>
        </p:nvSpPr>
        <p:spPr>
          <a:xfrm>
            <a:off x="3721608" y="527151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77,318</a:t>
            </a:r>
          </a:p>
        </p:txBody>
      </p:sp>
      <p:cxnSp>
        <p:nvCxnSpPr>
          <p:cNvPr id="37" name="Linia"/>
          <p:cNvCxnSpPr/>
          <p:nvPr/>
        </p:nvCxnSpPr>
        <p:spPr>
          <a:xfrm>
            <a:off x="749808" y="556412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8" name="Sumy z pełnych danych, przed zaokrągleniem."/>
          <p:cNvSpPr txBox="1"/>
          <p:nvPr/>
        </p:nvSpPr>
        <p:spPr>
          <a:xfrm>
            <a:off x="758952" y="5696712"/>
            <a:ext cx="3986784"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19" b="0">
                <a:solidFill>
                  <a:srgbClr val="5A7283"/>
                </a:solidFill>
                <a:latin typeface="Arial"/>
              </a:rPr>
              <a:t>Sumy z pełnych danych, przed zaokrągleniem.</a:t>
            </a:r>
          </a:p>
        </p:txBody>
      </p:sp>
      <p:sp>
        <p:nvSpPr>
          <p:cNvPr id="39" name="STAN PRZYGOTOWANIA W PPI"/>
          <p:cNvSpPr txBox="1"/>
          <p:nvPr/>
        </p:nvSpPr>
        <p:spPr>
          <a:xfrm>
            <a:off x="5212080" y="1819656"/>
            <a:ext cx="6217920"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40" b="1">
                <a:solidFill>
                  <a:srgbClr val="143551"/>
                </a:solidFill>
                <a:latin typeface="Arial"/>
              </a:rPr>
              <a:t>STAN PRZYGOTOWANIA W PPI</a:t>
            </a:r>
          </a:p>
        </p:txBody>
      </p:sp>
      <p:sp>
        <p:nvSpPr>
          <p:cNvPr id="40" name="Panel"/>
          <p:cNvSpPr/>
          <p:nvPr/>
        </p:nvSpPr>
        <p:spPr>
          <a:xfrm>
            <a:off x="5148072" y="2203704"/>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Kątki [1073]"/>
          <p:cNvSpPr txBox="1"/>
          <p:nvPr/>
        </p:nvSpPr>
        <p:spPr>
          <a:xfrm>
            <a:off x="5340096" y="2299716"/>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Kątki [1073]</a:t>
            </a:r>
          </a:p>
        </p:txBody>
      </p:sp>
      <p:sp>
        <p:nvSpPr>
          <p:cNvPr id="42" name="Koncepcja, PFU i studium wykonalności; ponowne postępowanie środowiskowe. Decyzj"/>
          <p:cNvSpPr txBox="1"/>
          <p:nvPr/>
        </p:nvSpPr>
        <p:spPr>
          <a:xfrm>
            <a:off x="7415783" y="2299716"/>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Koncepcja, PFU i studium wykonalności; ponowne postępowanie środowiskowe. Decyzje w PPI: „NIE”.</a:t>
            </a:r>
          </a:p>
        </p:txBody>
      </p:sp>
      <p:sp>
        <p:nvSpPr>
          <p:cNvPr id="43" name="Panel"/>
          <p:cNvSpPr/>
          <p:nvPr/>
        </p:nvSpPr>
        <p:spPr>
          <a:xfrm>
            <a:off x="5148072" y="2971800"/>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Mościsko [1068]"/>
          <p:cNvSpPr txBox="1"/>
          <p:nvPr/>
        </p:nvSpPr>
        <p:spPr>
          <a:xfrm>
            <a:off x="5340096" y="3067812"/>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Mościsko [1068]</a:t>
            </a:r>
          </a:p>
        </p:txBody>
      </p:sp>
      <p:sp>
        <p:nvSpPr>
          <p:cNvPr id="45" name="Dokumentacja i komplet decyzji. PPI opisuje wykonanie przepustów w 2022 r. dla z"/>
          <p:cNvSpPr txBox="1"/>
          <p:nvPr/>
        </p:nvSpPr>
        <p:spPr>
          <a:xfrm>
            <a:off x="7415783" y="3067812"/>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Dokumentacja i komplet decyzji. PPI opisuje wykonanie przepustów w 2022 r. dla zachowania ważności PnB.</a:t>
            </a:r>
          </a:p>
        </p:txBody>
      </p:sp>
      <p:sp>
        <p:nvSpPr>
          <p:cNvPr id="46" name="Panel"/>
          <p:cNvSpPr/>
          <p:nvPr/>
        </p:nvSpPr>
        <p:spPr>
          <a:xfrm>
            <a:off x="5148072" y="3739896"/>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Kruków — wał [1069]"/>
          <p:cNvSpPr txBox="1"/>
          <p:nvPr/>
        </p:nvSpPr>
        <p:spPr>
          <a:xfrm>
            <a:off x="5340096" y="3835907"/>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Kruków — wał [1069]</a:t>
            </a:r>
          </a:p>
        </p:txBody>
      </p:sp>
      <p:sp>
        <p:nvSpPr>
          <p:cNvPr id="48" name="Dokumentacja, PNRI i wypłacone odszkodowania. Roboty nie są opisane jako obecnie"/>
          <p:cNvSpPr txBox="1"/>
          <p:nvPr/>
        </p:nvSpPr>
        <p:spPr>
          <a:xfrm>
            <a:off x="7415783" y="3835907"/>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Dokumentacja, PNRI i wypłacone odszkodowania. Roboty nie są opisane jako obecnie realizowane.</a:t>
            </a:r>
          </a:p>
        </p:txBody>
      </p:sp>
      <p:sp>
        <p:nvSpPr>
          <p:cNvPr id="49" name="Panel"/>
          <p:cNvSpPr/>
          <p:nvPr/>
        </p:nvSpPr>
        <p:spPr>
          <a:xfrm>
            <a:off x="5148072" y="4507992"/>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Wały Mietków–ujście [2307]"/>
          <p:cNvSpPr txBox="1"/>
          <p:nvPr/>
        </p:nvSpPr>
        <p:spPr>
          <a:xfrm>
            <a:off x="5340096" y="4604004"/>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Wały Mietków–ujście [2307]</a:t>
            </a:r>
          </a:p>
        </p:txBody>
      </p:sp>
      <p:sp>
        <p:nvSpPr>
          <p:cNvPr id="51" name="AA/AB: etap I „TAK”; AM: brak dokumentów i decyzji. Rozbieżność wymaga wyjaśnien"/>
          <p:cNvSpPr txBox="1"/>
          <p:nvPr/>
        </p:nvSpPr>
        <p:spPr>
          <a:xfrm>
            <a:off x="7415783" y="4604004"/>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AA/AB: etap I „TAK”; AM: brak dokumentów i decyzji. Rozbieżność wymaga wyjaśnienia.</a:t>
            </a:r>
          </a:p>
        </p:txBody>
      </p:sp>
      <p:cxnSp>
        <p:nvCxnSpPr>
          <p:cNvPr id="52" name="Linia"/>
          <p:cNvCxnSpPr/>
          <p:nvPr/>
        </p:nvCxnSpPr>
        <p:spPr>
          <a:xfrm>
            <a:off x="5212080" y="5394960"/>
            <a:ext cx="628192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3" name="PLAN ŹRÓDEŁ"/>
          <p:cNvSpPr txBox="1"/>
          <p:nvPr/>
        </p:nvSpPr>
        <p:spPr>
          <a:xfrm>
            <a:off x="5285232" y="5522976"/>
            <a:ext cx="1161288" cy="320040"/>
          </a:xfrm>
          <a:prstGeom prst="rect">
            <a:avLst/>
          </a:prstGeom>
          <a:noFill/>
        </p:spPr>
        <p:txBody>
          <a:bodyPr wrap="square" lIns="0" tIns="0" rIns="0" bIns="0" anchor="t">
            <a:noAutofit/>
          </a:bodyPr>
          <a:lstStyle/>
          <a:p>
            <a:pPr algn="l">
              <a:lnSpc>
                <a:spcPct val="108000"/>
              </a:lnSpc>
              <a:spcBef>
                <a:spcPts val="0"/>
              </a:spcBef>
              <a:spcAft>
                <a:spcPts val="0"/>
              </a:spcAft>
            </a:pPr>
            <a:r>
              <a:rPr lang="pl-PL" sz="1040" b="1">
                <a:solidFill>
                  <a:srgbClr val="36759B"/>
                </a:solidFill>
                <a:latin typeface="Arial"/>
              </a:rPr>
              <a:t>PLAN ŹRÓDEŁ</a:t>
            </a:r>
          </a:p>
        </p:txBody>
      </p:sp>
      <p:sp>
        <p:nvSpPr>
          <p:cNvPr id="54" name="Budżet państwa wskazano we wszystkich 14 pozycjach tego PRRP."/>
          <p:cNvSpPr txBox="1"/>
          <p:nvPr/>
        </p:nvSpPr>
        <p:spPr>
          <a:xfrm>
            <a:off x="6583680" y="5490972"/>
            <a:ext cx="4828032"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130" b="0">
                <a:solidFill>
                  <a:srgbClr val="19374A"/>
                </a:solidFill>
                <a:latin typeface="Arial"/>
              </a:rPr>
              <a:t>Budżet państwa wskazano we wszystkich 14 pozycjach tego PRRP.</a:t>
            </a:r>
          </a:p>
        </p:txBody>
      </p:sp>
      <p:sp>
        <p:nvSpPr>
          <p:cNvPr id="55" name="Panel"/>
          <p:cNvSpPr/>
          <p:nvPr/>
        </p:nvSpPr>
        <p:spPr>
          <a:xfrm>
            <a:off x="594360" y="6044184"/>
            <a:ext cx="11009376" cy="393192"/>
          </a:xfrm>
          <a:prstGeom prst="roundRect">
            <a:avLst>
              <a:gd name="adj" fmla="val 10000"/>
            </a:avLst>
          </a:prstGeom>
          <a:solidFill>
            <a:srgbClr val="FFF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Panel"/>
          <p:cNvSpPr/>
          <p:nvPr/>
        </p:nvSpPr>
        <p:spPr>
          <a:xfrm>
            <a:off x="594360" y="6044184"/>
            <a:ext cx="50292" cy="393192"/>
          </a:xfrm>
          <a:prstGeom prst="rect">
            <a:avLst/>
          </a:prstGeom>
          <a:solidFill>
            <a:srgbClr val="D993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Wycena 302,718 mln zł dotyczy pozycji PPI. Retencja obszarowa po konsultacjach n"/>
          <p:cNvSpPr txBox="1"/>
          <p:nvPr/>
        </p:nvSpPr>
        <p:spPr>
          <a:xfrm>
            <a:off x="758952" y="6112764"/>
            <a:ext cx="10661904" cy="283464"/>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Wycena 302,718 mln zł dotyczy pozycji PPI. Retencja obszarowa po konsultacjach nie ma tu odrębnego kosztorysu.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ARMONOGRAM PRRP | RZGW WROCŁAW"/>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HARMONOGRAM PRRP | RZGW WROCŁAW</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Bystrzyca | etapy i terminy"/>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Bystrzyca | etapy i terminy</a:t>
            </a:r>
          </a:p>
        </p:txBody>
      </p:sp>
      <p:sp>
        <p:nvSpPr>
          <p:cNvPr id="7" name="Daty z PPI i okresy liczone od spełnienia warunków — nie stanowią potwierdzenia "/>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Daty z PPI i okresy liczone od spełnienia warunków — nie stanowią potwierdzenia rozpoczęcia robót</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31</a:t>
            </a:r>
          </a:p>
        </p:txBody>
      </p:sp>
      <p:sp>
        <p:nvSpPr>
          <p:cNvPr id="11" name="Panel"/>
          <p:cNvSpPr/>
          <p:nvPr/>
        </p:nvSpPr>
        <p:spPr>
          <a:xfrm>
            <a:off x="594360" y="1746504"/>
            <a:ext cx="7114032" cy="4169663"/>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ATY KALENDARZOWE — PLAN PPI"/>
          <p:cNvSpPr txBox="1"/>
          <p:nvPr/>
        </p:nvSpPr>
        <p:spPr>
          <a:xfrm>
            <a:off x="758952" y="1773936"/>
            <a:ext cx="6537960"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DATY KALENDARZOWE — PLAN PPI</a:t>
            </a:r>
          </a:p>
        </p:txBody>
      </p:sp>
      <p:sp>
        <p:nvSpPr>
          <p:cNvPr id="13" name="2026"/>
          <p:cNvSpPr txBox="1"/>
          <p:nvPr/>
        </p:nvSpPr>
        <p:spPr>
          <a:xfrm>
            <a:off x="3218688"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2026</a:t>
            </a:r>
          </a:p>
        </p:txBody>
      </p:sp>
      <p:sp>
        <p:nvSpPr>
          <p:cNvPr id="14" name="2027"/>
          <p:cNvSpPr txBox="1"/>
          <p:nvPr/>
        </p:nvSpPr>
        <p:spPr>
          <a:xfrm>
            <a:off x="3941063"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2027</a:t>
            </a:r>
          </a:p>
        </p:txBody>
      </p:sp>
      <p:sp>
        <p:nvSpPr>
          <p:cNvPr id="15" name="2028"/>
          <p:cNvSpPr txBox="1"/>
          <p:nvPr/>
        </p:nvSpPr>
        <p:spPr>
          <a:xfrm>
            <a:off x="4663440"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2028</a:t>
            </a:r>
          </a:p>
        </p:txBody>
      </p:sp>
      <p:sp>
        <p:nvSpPr>
          <p:cNvPr id="16" name="2029"/>
          <p:cNvSpPr txBox="1"/>
          <p:nvPr/>
        </p:nvSpPr>
        <p:spPr>
          <a:xfrm>
            <a:off x="5385816"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2029</a:t>
            </a:r>
          </a:p>
        </p:txBody>
      </p:sp>
      <p:sp>
        <p:nvSpPr>
          <p:cNvPr id="17" name="2030"/>
          <p:cNvSpPr txBox="1"/>
          <p:nvPr/>
        </p:nvSpPr>
        <p:spPr>
          <a:xfrm>
            <a:off x="6108192"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2030</a:t>
            </a:r>
          </a:p>
        </p:txBody>
      </p:sp>
      <p:sp>
        <p:nvSpPr>
          <p:cNvPr id="18" name="2031"/>
          <p:cNvSpPr txBox="1"/>
          <p:nvPr/>
        </p:nvSpPr>
        <p:spPr>
          <a:xfrm>
            <a:off x="6830568"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2031</a:t>
            </a:r>
          </a:p>
        </p:txBody>
      </p:sp>
      <p:sp>
        <p:nvSpPr>
          <p:cNvPr id="19" name="Mościsko [1068]"/>
          <p:cNvSpPr txBox="1"/>
          <p:nvPr/>
        </p:nvSpPr>
        <p:spPr>
          <a:xfrm>
            <a:off x="758952" y="2532888"/>
            <a:ext cx="2340864"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Mościsko [1068]</a:t>
            </a:r>
          </a:p>
        </p:txBody>
      </p:sp>
      <p:sp>
        <p:nvSpPr>
          <p:cNvPr id="20" name="Panel"/>
          <p:cNvSpPr/>
          <p:nvPr/>
        </p:nvSpPr>
        <p:spPr>
          <a:xfrm>
            <a:off x="3218688"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Panel"/>
          <p:cNvSpPr/>
          <p:nvPr/>
        </p:nvSpPr>
        <p:spPr>
          <a:xfrm>
            <a:off x="3941063"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Panel"/>
          <p:cNvSpPr/>
          <p:nvPr/>
        </p:nvSpPr>
        <p:spPr>
          <a:xfrm>
            <a:off x="4663440"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
          <p:cNvSpPr/>
          <p:nvPr/>
        </p:nvSpPr>
        <p:spPr>
          <a:xfrm>
            <a:off x="5385816"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Panel"/>
          <p:cNvSpPr/>
          <p:nvPr/>
        </p:nvSpPr>
        <p:spPr>
          <a:xfrm>
            <a:off x="6108192"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anel"/>
          <p:cNvSpPr/>
          <p:nvPr/>
        </p:nvSpPr>
        <p:spPr>
          <a:xfrm>
            <a:off x="6830568"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Panel"/>
          <p:cNvSpPr/>
          <p:nvPr/>
        </p:nvSpPr>
        <p:spPr>
          <a:xfrm>
            <a:off x="3218688" y="2542032"/>
            <a:ext cx="1421892" cy="24688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2027"/>
          <p:cNvSpPr txBox="1"/>
          <p:nvPr/>
        </p:nvSpPr>
        <p:spPr>
          <a:xfrm>
            <a:off x="3218688" y="2542032"/>
            <a:ext cx="1421892"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00" b="1">
                <a:solidFill>
                  <a:srgbClr val="FFFFFF"/>
                </a:solidFill>
                <a:latin typeface="Arial"/>
              </a:rPr>
              <a:t>…–2027</a:t>
            </a:r>
          </a:p>
        </p:txBody>
      </p:sp>
      <p:sp>
        <p:nvSpPr>
          <p:cNvPr id="28" name="Kątki [1073]"/>
          <p:cNvSpPr txBox="1"/>
          <p:nvPr/>
        </p:nvSpPr>
        <p:spPr>
          <a:xfrm>
            <a:off x="758952" y="2971800"/>
            <a:ext cx="2340864"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Kątki [1073]</a:t>
            </a:r>
          </a:p>
        </p:txBody>
      </p:sp>
      <p:sp>
        <p:nvSpPr>
          <p:cNvPr id="29" name="Panel"/>
          <p:cNvSpPr/>
          <p:nvPr/>
        </p:nvSpPr>
        <p:spPr>
          <a:xfrm>
            <a:off x="3218688"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Panel"/>
          <p:cNvSpPr/>
          <p:nvPr/>
        </p:nvSpPr>
        <p:spPr>
          <a:xfrm>
            <a:off x="3941063"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Panel"/>
          <p:cNvSpPr/>
          <p:nvPr/>
        </p:nvSpPr>
        <p:spPr>
          <a:xfrm>
            <a:off x="4663440"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Panel"/>
          <p:cNvSpPr/>
          <p:nvPr/>
        </p:nvSpPr>
        <p:spPr>
          <a:xfrm>
            <a:off x="5385816"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anel"/>
          <p:cNvSpPr/>
          <p:nvPr/>
        </p:nvSpPr>
        <p:spPr>
          <a:xfrm>
            <a:off x="6108192"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nel"/>
          <p:cNvSpPr/>
          <p:nvPr/>
        </p:nvSpPr>
        <p:spPr>
          <a:xfrm>
            <a:off x="6830568" y="2980944"/>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Panel"/>
          <p:cNvSpPr/>
          <p:nvPr/>
        </p:nvSpPr>
        <p:spPr>
          <a:xfrm>
            <a:off x="3941063" y="2980944"/>
            <a:ext cx="3589020" cy="24688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2027–2031"/>
          <p:cNvSpPr txBox="1"/>
          <p:nvPr/>
        </p:nvSpPr>
        <p:spPr>
          <a:xfrm>
            <a:off x="3941063" y="2980944"/>
            <a:ext cx="3589020"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00" b="1">
                <a:solidFill>
                  <a:srgbClr val="FFFFFF"/>
                </a:solidFill>
                <a:latin typeface="Arial"/>
              </a:rPr>
              <a:t>2027–2031</a:t>
            </a:r>
          </a:p>
        </p:txBody>
      </p:sp>
      <p:sp>
        <p:nvSpPr>
          <p:cNvPr id="37" name="Wały Mietków–ujście [2307]"/>
          <p:cNvSpPr txBox="1"/>
          <p:nvPr/>
        </p:nvSpPr>
        <p:spPr>
          <a:xfrm>
            <a:off x="758952" y="3410712"/>
            <a:ext cx="2340864"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Wały Mietków–ujście [2307]</a:t>
            </a:r>
          </a:p>
        </p:txBody>
      </p:sp>
      <p:sp>
        <p:nvSpPr>
          <p:cNvPr id="38" name="Panel"/>
          <p:cNvSpPr/>
          <p:nvPr/>
        </p:nvSpPr>
        <p:spPr>
          <a:xfrm>
            <a:off x="3218688" y="3419856"/>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Panel"/>
          <p:cNvSpPr/>
          <p:nvPr/>
        </p:nvSpPr>
        <p:spPr>
          <a:xfrm>
            <a:off x="3941063" y="3419856"/>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Panel"/>
          <p:cNvSpPr/>
          <p:nvPr/>
        </p:nvSpPr>
        <p:spPr>
          <a:xfrm>
            <a:off x="4663440" y="3419856"/>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Panel"/>
          <p:cNvSpPr/>
          <p:nvPr/>
        </p:nvSpPr>
        <p:spPr>
          <a:xfrm>
            <a:off x="5385816" y="3419856"/>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Panel"/>
          <p:cNvSpPr/>
          <p:nvPr/>
        </p:nvSpPr>
        <p:spPr>
          <a:xfrm>
            <a:off x="6108192" y="3419856"/>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Panel"/>
          <p:cNvSpPr/>
          <p:nvPr/>
        </p:nvSpPr>
        <p:spPr>
          <a:xfrm>
            <a:off x="6830568" y="3419856"/>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Panel"/>
          <p:cNvSpPr/>
          <p:nvPr/>
        </p:nvSpPr>
        <p:spPr>
          <a:xfrm>
            <a:off x="3218688" y="3419856"/>
            <a:ext cx="3589020" cy="24688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2026–2030"/>
          <p:cNvSpPr txBox="1"/>
          <p:nvPr/>
        </p:nvSpPr>
        <p:spPr>
          <a:xfrm>
            <a:off x="3218688" y="3419856"/>
            <a:ext cx="3589020"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00" b="1">
                <a:solidFill>
                  <a:srgbClr val="FFFFFF"/>
                </a:solidFill>
                <a:latin typeface="Arial"/>
              </a:rPr>
              <a:t>2026–2030</a:t>
            </a:r>
          </a:p>
        </p:txBody>
      </p:sp>
      <p:cxnSp>
        <p:nvCxnSpPr>
          <p:cNvPr id="46" name="Linia"/>
          <p:cNvCxnSpPr/>
          <p:nvPr/>
        </p:nvCxnSpPr>
        <p:spPr>
          <a:xfrm>
            <a:off x="768096" y="3776472"/>
            <a:ext cx="675741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47" name="TERMINY WARUNKOWE — LATA OD t₀"/>
          <p:cNvSpPr txBox="1"/>
          <p:nvPr/>
        </p:nvSpPr>
        <p:spPr>
          <a:xfrm>
            <a:off x="758952" y="3867912"/>
            <a:ext cx="6565392"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TERMINY WARUNKOWE — LATA OD t₀</a:t>
            </a:r>
          </a:p>
        </p:txBody>
      </p:sp>
      <p:sp>
        <p:nvSpPr>
          <p:cNvPr id="48" name="t₀"/>
          <p:cNvSpPr txBox="1"/>
          <p:nvPr/>
        </p:nvSpPr>
        <p:spPr>
          <a:xfrm>
            <a:off x="3081528" y="4270248"/>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t₀</a:t>
            </a:r>
          </a:p>
        </p:txBody>
      </p:sp>
      <p:sp>
        <p:nvSpPr>
          <p:cNvPr id="49" name="+1"/>
          <p:cNvSpPr txBox="1"/>
          <p:nvPr/>
        </p:nvSpPr>
        <p:spPr>
          <a:xfrm>
            <a:off x="3803903" y="4270248"/>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+1</a:t>
            </a:r>
          </a:p>
        </p:txBody>
      </p:sp>
      <p:sp>
        <p:nvSpPr>
          <p:cNvPr id="50" name="+2"/>
          <p:cNvSpPr txBox="1"/>
          <p:nvPr/>
        </p:nvSpPr>
        <p:spPr>
          <a:xfrm>
            <a:off x="4526279" y="4270248"/>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+2</a:t>
            </a:r>
          </a:p>
        </p:txBody>
      </p:sp>
      <p:sp>
        <p:nvSpPr>
          <p:cNvPr id="51" name="+3"/>
          <p:cNvSpPr txBox="1"/>
          <p:nvPr/>
        </p:nvSpPr>
        <p:spPr>
          <a:xfrm>
            <a:off x="5248655" y="4270248"/>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+3</a:t>
            </a:r>
          </a:p>
        </p:txBody>
      </p:sp>
      <p:sp>
        <p:nvSpPr>
          <p:cNvPr id="52" name="+4"/>
          <p:cNvSpPr txBox="1"/>
          <p:nvPr/>
        </p:nvSpPr>
        <p:spPr>
          <a:xfrm>
            <a:off x="5971031" y="4270248"/>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+4</a:t>
            </a:r>
          </a:p>
        </p:txBody>
      </p:sp>
      <p:sp>
        <p:nvSpPr>
          <p:cNvPr id="53" name="+5"/>
          <p:cNvSpPr txBox="1"/>
          <p:nvPr/>
        </p:nvSpPr>
        <p:spPr>
          <a:xfrm>
            <a:off x="6693407" y="4270248"/>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+5</a:t>
            </a:r>
          </a:p>
        </p:txBody>
      </p:sp>
      <p:sp>
        <p:nvSpPr>
          <p:cNvPr id="54" name="+6"/>
          <p:cNvSpPr txBox="1"/>
          <p:nvPr/>
        </p:nvSpPr>
        <p:spPr>
          <a:xfrm>
            <a:off x="7415783" y="4270248"/>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+6</a:t>
            </a:r>
          </a:p>
        </p:txBody>
      </p:sp>
      <p:sp>
        <p:nvSpPr>
          <p:cNvPr id="55" name="Kruków — wał [1069]**"/>
          <p:cNvSpPr txBox="1"/>
          <p:nvPr/>
        </p:nvSpPr>
        <p:spPr>
          <a:xfrm>
            <a:off x="758952" y="4604004"/>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Kruków — wał [1069]**</a:t>
            </a:r>
          </a:p>
        </p:txBody>
      </p:sp>
      <p:sp>
        <p:nvSpPr>
          <p:cNvPr id="56" name="Panel"/>
          <p:cNvSpPr/>
          <p:nvPr/>
        </p:nvSpPr>
        <p:spPr>
          <a:xfrm>
            <a:off x="3218688" y="4631436"/>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Panel"/>
          <p:cNvSpPr/>
          <p:nvPr/>
        </p:nvSpPr>
        <p:spPr>
          <a:xfrm>
            <a:off x="3218688" y="4631436"/>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Panel"/>
          <p:cNvSpPr/>
          <p:nvPr/>
        </p:nvSpPr>
        <p:spPr>
          <a:xfrm>
            <a:off x="3941063" y="4631436"/>
            <a:ext cx="1428292"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2 lata"/>
          <p:cNvSpPr txBox="1"/>
          <p:nvPr/>
        </p:nvSpPr>
        <p:spPr>
          <a:xfrm>
            <a:off x="3941063" y="4625949"/>
            <a:ext cx="1428292"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2 lata</a:t>
            </a:r>
          </a:p>
        </p:txBody>
      </p:sp>
      <p:sp>
        <p:nvSpPr>
          <p:cNvPr id="60" name="Świdnica [1883]"/>
          <p:cNvSpPr txBox="1"/>
          <p:nvPr/>
        </p:nvSpPr>
        <p:spPr>
          <a:xfrm>
            <a:off x="758952" y="5033772"/>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Świdnica [1883]</a:t>
            </a:r>
          </a:p>
        </p:txBody>
      </p:sp>
      <p:sp>
        <p:nvSpPr>
          <p:cNvPr id="61" name="Panel"/>
          <p:cNvSpPr/>
          <p:nvPr/>
        </p:nvSpPr>
        <p:spPr>
          <a:xfrm>
            <a:off x="3218688" y="5061204"/>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Panel"/>
          <p:cNvSpPr/>
          <p:nvPr/>
        </p:nvSpPr>
        <p:spPr>
          <a:xfrm>
            <a:off x="3218688" y="5061204"/>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Panel"/>
          <p:cNvSpPr/>
          <p:nvPr/>
        </p:nvSpPr>
        <p:spPr>
          <a:xfrm>
            <a:off x="3941063" y="5061204"/>
            <a:ext cx="2873044"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4 lata"/>
          <p:cNvSpPr txBox="1"/>
          <p:nvPr/>
        </p:nvSpPr>
        <p:spPr>
          <a:xfrm>
            <a:off x="3941063" y="5055717"/>
            <a:ext cx="2873044"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4 lata</a:t>
            </a:r>
          </a:p>
        </p:txBody>
      </p:sp>
      <p:sp>
        <p:nvSpPr>
          <p:cNvPr id="65" name="Zbiornik na Piławie [1862]"/>
          <p:cNvSpPr txBox="1"/>
          <p:nvPr/>
        </p:nvSpPr>
        <p:spPr>
          <a:xfrm>
            <a:off x="758952" y="5463540"/>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Zbiornik na Piławie [1862]</a:t>
            </a:r>
          </a:p>
        </p:txBody>
      </p:sp>
      <p:sp>
        <p:nvSpPr>
          <p:cNvPr id="66" name="Panel"/>
          <p:cNvSpPr/>
          <p:nvPr/>
        </p:nvSpPr>
        <p:spPr>
          <a:xfrm>
            <a:off x="3218688" y="5490972"/>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Panel"/>
          <p:cNvSpPr/>
          <p:nvPr/>
        </p:nvSpPr>
        <p:spPr>
          <a:xfrm>
            <a:off x="3218688" y="5490972"/>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Panel"/>
          <p:cNvSpPr/>
          <p:nvPr/>
        </p:nvSpPr>
        <p:spPr>
          <a:xfrm>
            <a:off x="3941063" y="5490972"/>
            <a:ext cx="2150668"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3 lata"/>
          <p:cNvSpPr txBox="1"/>
          <p:nvPr/>
        </p:nvSpPr>
        <p:spPr>
          <a:xfrm>
            <a:off x="3941063" y="5485485"/>
            <a:ext cx="2150668"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3 lata</a:t>
            </a:r>
          </a:p>
        </p:txBody>
      </p:sp>
      <p:sp>
        <p:nvSpPr>
          <p:cNvPr id="70" name="Panel"/>
          <p:cNvSpPr/>
          <p:nvPr/>
        </p:nvSpPr>
        <p:spPr>
          <a:xfrm>
            <a:off x="859536" y="6062472"/>
            <a:ext cx="201168" cy="109728"/>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czas od warunku do startu"/>
          <p:cNvSpPr txBox="1"/>
          <p:nvPr/>
        </p:nvSpPr>
        <p:spPr>
          <a:xfrm>
            <a:off x="1133856" y="6012180"/>
            <a:ext cx="2752344"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od warunku do startu</a:t>
            </a:r>
          </a:p>
        </p:txBody>
      </p:sp>
      <p:sp>
        <p:nvSpPr>
          <p:cNvPr id="72" name="Panel"/>
          <p:cNvSpPr/>
          <p:nvPr/>
        </p:nvSpPr>
        <p:spPr>
          <a:xfrm>
            <a:off x="3959352" y="6062472"/>
            <a:ext cx="201168" cy="10972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czas realizacji robót"/>
          <p:cNvSpPr txBox="1"/>
          <p:nvPr/>
        </p:nvSpPr>
        <p:spPr>
          <a:xfrm>
            <a:off x="4242816" y="6012180"/>
            <a:ext cx="3282696"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realizacji robót</a:t>
            </a:r>
          </a:p>
        </p:txBody>
      </p:sp>
      <p:sp>
        <p:nvSpPr>
          <p:cNvPr id="74" name="WARUNKI REALIZACJI"/>
          <p:cNvSpPr txBox="1"/>
          <p:nvPr/>
        </p:nvSpPr>
        <p:spPr>
          <a:xfrm>
            <a:off x="8046720" y="1801368"/>
            <a:ext cx="340156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143551"/>
                </a:solidFill>
                <a:latin typeface="Arial"/>
              </a:rPr>
              <a:t>WARUNKI REALIZACJI</a:t>
            </a:r>
          </a:p>
        </p:txBody>
      </p:sp>
      <p:sp>
        <p:nvSpPr>
          <p:cNvPr id="75" name="Kątki: plan 2027–2031"/>
          <p:cNvSpPr txBox="1"/>
          <p:nvPr/>
        </p:nvSpPr>
        <p:spPr>
          <a:xfrm>
            <a:off x="8065008" y="2267712"/>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Kątki: plan 2027–2031</a:t>
            </a:r>
          </a:p>
        </p:txBody>
      </p:sp>
      <p:sp>
        <p:nvSpPr>
          <p:cNvPr id="76" name="Termin wymaga uzyskania aktualnych decyzji; PPI wskazuje postępowanie środowisko"/>
          <p:cNvSpPr txBox="1"/>
          <p:nvPr/>
        </p:nvSpPr>
        <p:spPr>
          <a:xfrm>
            <a:off x="8065008" y="2688336"/>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Termin wymaga uzyskania aktualnych decyzji; PPI wskazuje postępowanie środowiskowe w toku.</a:t>
            </a:r>
          </a:p>
        </p:txBody>
      </p:sp>
      <p:cxnSp>
        <p:nvCxnSpPr>
          <p:cNvPr id="77" name="Linia"/>
          <p:cNvCxnSpPr/>
          <p:nvPr/>
        </p:nvCxnSpPr>
        <p:spPr>
          <a:xfrm>
            <a:off x="8065008" y="3273552"/>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78" name="Mietków–ujście: 2026–2030"/>
          <p:cNvSpPr txBox="1"/>
          <p:nvPr/>
        </p:nvSpPr>
        <p:spPr>
          <a:xfrm>
            <a:off x="8065008" y="3355848"/>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Mietków–ujście: 2026–2030</a:t>
            </a:r>
          </a:p>
        </p:txBody>
      </p:sp>
      <p:sp>
        <p:nvSpPr>
          <p:cNvPr id="79" name="Przed potwierdzeniem harmonogramu uzgodnić rozbieżne informacje o dokumentacji i"/>
          <p:cNvSpPr txBox="1"/>
          <p:nvPr/>
        </p:nvSpPr>
        <p:spPr>
          <a:xfrm>
            <a:off x="8065008" y="3776472"/>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Przed potwierdzeniem harmonogramu uzgodnić rozbieżne informacje o dokumentacji i decyzjach dla etapów.</a:t>
            </a:r>
          </a:p>
        </p:txBody>
      </p:sp>
      <p:cxnSp>
        <p:nvCxnSpPr>
          <p:cNvPr id="80" name="Linia"/>
          <p:cNvCxnSpPr/>
          <p:nvPr/>
        </p:nvCxnSpPr>
        <p:spPr>
          <a:xfrm>
            <a:off x="8065008" y="4361688"/>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81" name="** Kruków: inny warunek t₀"/>
          <p:cNvSpPr txBox="1"/>
          <p:nvPr/>
        </p:nvSpPr>
        <p:spPr>
          <a:xfrm>
            <a:off x="8065008" y="4443983"/>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 Kruków: inny warunek t₀</a:t>
            </a:r>
          </a:p>
        </p:txBody>
      </p:sp>
      <p:sp>
        <p:nvSpPr>
          <p:cNvPr id="82" name="Dla wału w Krukowie t₀ oznacza uzyskanie finansowania, nie PNRI. PPI: start po r"/>
          <p:cNvSpPr txBox="1"/>
          <p:nvPr/>
        </p:nvSpPr>
        <p:spPr>
          <a:xfrm>
            <a:off x="8065008" y="4864607"/>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Dla wału w Krukowie t₀ oznacza uzyskanie finansowania, nie PNRI. PPI: start po roku, roboty 2 lata.</a:t>
            </a:r>
          </a:p>
        </p:txBody>
      </p:sp>
      <p:sp>
        <p:nvSpPr>
          <p:cNvPr id="83" name="Dla zadań bez zabezpieczonego finansowania PPI wskazuje czas N: 2–8 lat."/>
          <p:cNvSpPr txBox="1"/>
          <p:nvPr/>
        </p:nvSpPr>
        <p:spPr>
          <a:xfrm>
            <a:off x="8074152" y="5641848"/>
            <a:ext cx="3346704" cy="466344"/>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Dla zadań bez zabezpieczonego finansowania PPI wskazuje czas N: 2–8 lat.</a:t>
            </a:r>
          </a:p>
        </p:txBody>
      </p:sp>
      <p:sp>
        <p:nvSpPr>
          <p:cNvPr id="84" name="t₀ = zgoda na roboty (dla Krukowa: finansowanie), indywidualnie dla każdego zada"/>
          <p:cNvSpPr txBox="1"/>
          <p:nvPr/>
        </p:nvSpPr>
        <p:spPr>
          <a:xfrm>
            <a:off x="749808" y="6336792"/>
            <a:ext cx="107442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969" b="0" dirty="0">
                <a:solidFill>
                  <a:srgbClr val="5A7283"/>
                </a:solidFill>
                <a:latin typeface="Arial"/>
              </a:rPr>
              <a:t>t₀ = zgoda na roboty, indywidualnie dla każdego zadania. N nie dodaje się do 2026 r. ani do czasu robót.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WROCŁAW</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Kaczawa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Co wynika z programu i modelowania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438DC0"/>
                </a:solidFill>
                <a:latin typeface="Arial" pitchFamily="34" charset="0"/>
                <a:ea typeface="Arial" pitchFamily="34" charset="-122"/>
                <a:cs typeface="Arial" pitchFamily="34" charset="-120"/>
              </a:rPr>
              <a:t>RZGW WROCŁAW</a:t>
            </a:r>
            <a:endParaRPr lang="en-US" sz="950" dirty="0"/>
          </a:p>
        </p:txBody>
      </p:sp>
      <p:sp>
        <p:nvSpPr>
          <p:cNvPr id="11" name="Shape 8"/>
          <p:cNvSpPr/>
          <p:nvPr/>
        </p:nvSpPr>
        <p:spPr>
          <a:xfrm>
            <a:off x="530352" y="1572768"/>
            <a:ext cx="4114800" cy="4553712"/>
          </a:xfrm>
          <a:prstGeom prst="roundRect">
            <a:avLst>
              <a:gd name="adj" fmla="val 177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pic>
        <p:nvPicPr>
          <p:cNvPr id="12" name="Image 1" descr="/mnt/data/prrp_assets/maps_raw/kaczawa-002.jpg"/>
          <p:cNvPicPr>
            <a:picLocks noChangeAspect="1"/>
          </p:cNvPicPr>
          <p:nvPr/>
        </p:nvPicPr>
        <p:blipFill>
          <a:blip r:embed="rId4"/>
          <a:stretch>
            <a:fillRect/>
          </a:stretch>
        </p:blipFill>
        <p:spPr>
          <a:xfrm>
            <a:off x="1184711" y="1956816"/>
            <a:ext cx="2806082" cy="3968496"/>
          </a:xfrm>
          <a:prstGeom prst="rect">
            <a:avLst/>
          </a:prstGeom>
        </p:spPr>
      </p:pic>
      <p:sp>
        <p:nvSpPr>
          <p:cNvPr id="13" name="Shape 9"/>
          <p:cNvSpPr/>
          <p:nvPr/>
        </p:nvSpPr>
        <p:spPr>
          <a:xfrm>
            <a:off x="694944" y="1682496"/>
            <a:ext cx="2286000" cy="283464"/>
          </a:xfrm>
          <a:prstGeom prst="roundRect">
            <a:avLst/>
          </a:prstGeom>
          <a:solidFill>
            <a:srgbClr val="EAF3F8"/>
          </a:solidFill>
          <a:ln w="12700">
            <a:solidFill>
              <a:srgbClr val="EAF3F8"/>
            </a:solidFill>
            <a:prstDash val="solid"/>
          </a:ln>
        </p:spPr>
        <p:txBody>
          <a:bodyPr/>
          <a:lstStyle/>
          <a:p>
            <a:endParaRPr lang="pl-PL"/>
          </a:p>
        </p:txBody>
      </p:sp>
      <p:sp>
        <p:nvSpPr>
          <p:cNvPr id="14" name="Text 10"/>
          <p:cNvSpPr/>
          <p:nvPr/>
        </p:nvSpPr>
        <p:spPr>
          <a:xfrm>
            <a:off x="768096" y="1719072"/>
            <a:ext cx="2139696" cy="164592"/>
          </a:xfrm>
          <a:prstGeom prst="rect">
            <a:avLst/>
          </a:prstGeom>
          <a:noFill/>
          <a:ln/>
        </p:spPr>
        <p:txBody>
          <a:bodyPr wrap="square" lIns="0" tIns="0" rIns="0" bIns="0" rtlCol="0" anchor="ctr"/>
          <a:lstStyle/>
          <a:p>
            <a:pPr marL="0" indent="0" algn="ctr">
              <a:buNone/>
            </a:pPr>
            <a:r>
              <a:rPr lang="en-US" sz="950" b="1" kern="0" spc="70" dirty="0">
                <a:solidFill>
                  <a:srgbClr val="438DC0"/>
                </a:solidFill>
                <a:latin typeface="Arial" pitchFamily="34" charset="0"/>
                <a:ea typeface="Arial" pitchFamily="34" charset="-122"/>
                <a:cs typeface="Arial" pitchFamily="34" charset="-120"/>
              </a:rPr>
              <a:t>ZLEWNIA</a:t>
            </a:r>
            <a:endParaRPr lang="en-US" sz="950" dirty="0"/>
          </a:p>
        </p:txBody>
      </p:sp>
      <p:sp>
        <p:nvSpPr>
          <p:cNvPr id="15" name="Shape 11"/>
          <p:cNvSpPr/>
          <p:nvPr/>
        </p:nvSpPr>
        <p:spPr>
          <a:xfrm>
            <a:off x="676656" y="5961888"/>
            <a:ext cx="3822192" cy="0"/>
          </a:xfrm>
          <a:prstGeom prst="line">
            <a:avLst/>
          </a:prstGeom>
          <a:noFill/>
          <a:ln w="21590">
            <a:solidFill>
              <a:srgbClr val="438DC0">
                <a:alpha val="90000"/>
              </a:srgbClr>
            </a:solidFill>
            <a:prstDash val="solid"/>
          </a:ln>
        </p:spPr>
        <p:txBody>
          <a:bodyPr/>
          <a:lstStyle/>
          <a:p>
            <a:endParaRPr lang="pl-PL"/>
          </a:p>
        </p:txBody>
      </p:sp>
      <p:sp>
        <p:nvSpPr>
          <p:cNvPr id="16" name="Shape 12"/>
          <p:cNvSpPr/>
          <p:nvPr/>
        </p:nvSpPr>
        <p:spPr>
          <a:xfrm>
            <a:off x="484632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7" name="Shape 13"/>
          <p:cNvSpPr/>
          <p:nvPr/>
        </p:nvSpPr>
        <p:spPr>
          <a:xfrm>
            <a:off x="4846320" y="1600200"/>
            <a:ext cx="73152" cy="1024128"/>
          </a:xfrm>
          <a:prstGeom prst="rect">
            <a:avLst/>
          </a:prstGeom>
          <a:solidFill>
            <a:srgbClr val="438DC0"/>
          </a:solidFill>
          <a:ln w="12700">
            <a:solidFill>
              <a:srgbClr val="438DC0"/>
            </a:solidFill>
            <a:prstDash val="solid"/>
          </a:ln>
        </p:spPr>
        <p:txBody>
          <a:bodyPr/>
          <a:lstStyle/>
          <a:p>
            <a:endParaRPr lang="pl-PL"/>
          </a:p>
        </p:txBody>
      </p:sp>
      <p:sp>
        <p:nvSpPr>
          <p:cNvPr id="18" name="Text 14"/>
          <p:cNvSpPr/>
          <p:nvPr/>
        </p:nvSpPr>
        <p:spPr>
          <a:xfrm>
            <a:off x="502920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−148 cm</a:t>
            </a:r>
            <a:endParaRPr lang="en-US" sz="2200" dirty="0"/>
          </a:p>
        </p:txBody>
      </p:sp>
      <p:sp>
        <p:nvSpPr>
          <p:cNvPr id="19" name="Text 15"/>
          <p:cNvSpPr/>
          <p:nvPr/>
        </p:nvSpPr>
        <p:spPr>
          <a:xfrm>
            <a:off x="502920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Rzymówka - system 4 zbiorników</a:t>
            </a:r>
            <a:endParaRPr lang="en-US" sz="1050" dirty="0"/>
          </a:p>
        </p:txBody>
      </p:sp>
      <p:sp>
        <p:nvSpPr>
          <p:cNvPr id="20" name="Shape 16"/>
          <p:cNvSpPr/>
          <p:nvPr/>
        </p:nvSpPr>
        <p:spPr>
          <a:xfrm>
            <a:off x="708660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1" name="Shape 17"/>
          <p:cNvSpPr/>
          <p:nvPr/>
        </p:nvSpPr>
        <p:spPr>
          <a:xfrm>
            <a:off x="7086600" y="1600200"/>
            <a:ext cx="73152" cy="1024128"/>
          </a:xfrm>
          <a:prstGeom prst="rect">
            <a:avLst/>
          </a:prstGeom>
          <a:solidFill>
            <a:srgbClr val="28B9C8"/>
          </a:solidFill>
          <a:ln w="12700">
            <a:solidFill>
              <a:srgbClr val="28B9C8"/>
            </a:solidFill>
            <a:prstDash val="solid"/>
          </a:ln>
        </p:spPr>
        <p:txBody>
          <a:bodyPr/>
          <a:lstStyle/>
          <a:p>
            <a:endParaRPr lang="pl-PL"/>
          </a:p>
        </p:txBody>
      </p:sp>
      <p:sp>
        <p:nvSpPr>
          <p:cNvPr id="22" name="Text 18"/>
          <p:cNvSpPr/>
          <p:nvPr/>
        </p:nvSpPr>
        <p:spPr>
          <a:xfrm>
            <a:off x="726948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−78 cm</a:t>
            </a:r>
            <a:endParaRPr lang="en-US" sz="2200" dirty="0"/>
          </a:p>
        </p:txBody>
      </p:sp>
      <p:sp>
        <p:nvSpPr>
          <p:cNvPr id="23" name="Text 19"/>
          <p:cNvSpPr/>
          <p:nvPr/>
        </p:nvSpPr>
        <p:spPr>
          <a:xfrm>
            <a:off x="726948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Piątnica - system 4 zbiorników</a:t>
            </a:r>
            <a:endParaRPr lang="en-US" sz="1050" dirty="0"/>
          </a:p>
        </p:txBody>
      </p:sp>
      <p:sp>
        <p:nvSpPr>
          <p:cNvPr id="24" name="Shape 20"/>
          <p:cNvSpPr/>
          <p:nvPr/>
        </p:nvSpPr>
        <p:spPr>
          <a:xfrm>
            <a:off x="9326880" y="1600200"/>
            <a:ext cx="2066544" cy="1024128"/>
          </a:xfrm>
          <a:prstGeom prst="roundRect">
            <a:avLst>
              <a:gd name="adj" fmla="val 714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5" name="Shape 21"/>
          <p:cNvSpPr/>
          <p:nvPr/>
        </p:nvSpPr>
        <p:spPr>
          <a:xfrm>
            <a:off x="9326880" y="1600200"/>
            <a:ext cx="73152" cy="1024128"/>
          </a:xfrm>
          <a:prstGeom prst="rect">
            <a:avLst/>
          </a:prstGeom>
          <a:solidFill>
            <a:srgbClr val="C55B5B"/>
          </a:solidFill>
          <a:ln w="12700">
            <a:solidFill>
              <a:srgbClr val="C55B5B"/>
            </a:solidFill>
            <a:prstDash val="solid"/>
          </a:ln>
        </p:spPr>
        <p:txBody>
          <a:bodyPr/>
          <a:lstStyle/>
          <a:p>
            <a:endParaRPr lang="pl-PL"/>
          </a:p>
        </p:txBody>
      </p:sp>
      <p:sp>
        <p:nvSpPr>
          <p:cNvPr id="26" name="Text 22"/>
          <p:cNvSpPr/>
          <p:nvPr/>
        </p:nvSpPr>
        <p:spPr>
          <a:xfrm>
            <a:off x="9509760" y="1755648"/>
            <a:ext cx="1755648" cy="450616"/>
          </a:xfrm>
          <a:prstGeom prst="rect">
            <a:avLst/>
          </a:prstGeom>
          <a:noFill/>
          <a:ln/>
        </p:spPr>
        <p:txBody>
          <a:bodyPr wrap="square" lIns="0" tIns="0" rIns="0" bIns="0" rtlCol="0" anchor="ctr"/>
          <a:lstStyle/>
          <a:p>
            <a:pPr marL="0" indent="0" algn="l">
              <a:buNone/>
            </a:pPr>
            <a:r>
              <a:rPr lang="en-US" sz="2200" b="1" dirty="0">
                <a:solidFill>
                  <a:srgbClr val="102C4A"/>
                </a:solidFill>
                <a:latin typeface="Arial" pitchFamily="34" charset="0"/>
                <a:ea typeface="Arial" pitchFamily="34" charset="-122"/>
                <a:cs typeface="Arial" pitchFamily="34" charset="-120"/>
              </a:rPr>
              <a:t>0</a:t>
            </a:r>
            <a:endParaRPr lang="en-US" sz="2200" dirty="0"/>
          </a:p>
        </p:txBody>
      </p:sp>
      <p:sp>
        <p:nvSpPr>
          <p:cNvPr id="27" name="Text 23"/>
          <p:cNvSpPr/>
          <p:nvPr/>
        </p:nvSpPr>
        <p:spPr>
          <a:xfrm>
            <a:off x="9509760" y="2183953"/>
            <a:ext cx="1755648" cy="256032"/>
          </a:xfrm>
          <a:prstGeom prst="rect">
            <a:avLst/>
          </a:prstGeom>
          <a:noFill/>
          <a:ln/>
        </p:spPr>
        <p:txBody>
          <a:bodyPr wrap="square" lIns="0" tIns="0" rIns="0" bIns="0" rtlCol="0" anchor="ctr"/>
          <a:lstStyle/>
          <a:p>
            <a:pPr marL="0" indent="0">
              <a:buNone/>
            </a:pPr>
            <a:r>
              <a:rPr lang="en-US" sz="1050" dirty="0">
                <a:solidFill>
                  <a:srgbClr val="62788A"/>
                </a:solidFill>
                <a:latin typeface="Arial" pitchFamily="34" charset="0"/>
                <a:ea typeface="Arial" pitchFamily="34" charset="-122"/>
                <a:cs typeface="Arial" pitchFamily="34" charset="-120"/>
              </a:rPr>
              <a:t>redukcji kulminacji Odry w IX 2024</a:t>
            </a:r>
            <a:endParaRPr lang="en-US" sz="1050" dirty="0"/>
          </a:p>
        </p:txBody>
      </p:sp>
      <p:sp>
        <p:nvSpPr>
          <p:cNvPr id="28" name="Shape 24"/>
          <p:cNvSpPr/>
          <p:nvPr/>
        </p:nvSpPr>
        <p:spPr>
          <a:xfrm>
            <a:off x="4846320" y="2761488"/>
            <a:ext cx="6547104" cy="2139696"/>
          </a:xfrm>
          <a:prstGeom prst="roundRect">
            <a:avLst>
              <a:gd name="adj" fmla="val 3419"/>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9" name="Text 25"/>
          <p:cNvSpPr/>
          <p:nvPr/>
        </p:nvSpPr>
        <p:spPr>
          <a:xfrm>
            <a:off x="5010912" y="2871216"/>
            <a:ext cx="6217920" cy="237744"/>
          </a:xfrm>
          <a:prstGeom prst="rect">
            <a:avLst/>
          </a:prstGeom>
          <a:noFill/>
          <a:ln/>
        </p:spPr>
        <p:txBody>
          <a:bodyPr wrap="square" lIns="0" tIns="0" rIns="0" bIns="0" rtlCol="0" anchor="ctr"/>
          <a:lstStyle/>
          <a:p>
            <a:pPr marL="0" indent="0">
              <a:buNone/>
            </a:pPr>
            <a:r>
              <a:rPr lang="en-US" sz="1150" b="1" dirty="0">
                <a:solidFill>
                  <a:srgbClr val="102C4A"/>
                </a:solidFill>
                <a:latin typeface="Arial" pitchFamily="34" charset="0"/>
                <a:ea typeface="Arial" pitchFamily="34" charset="-122"/>
                <a:cs typeface="Arial" pitchFamily="34" charset="-120"/>
              </a:rPr>
              <a:t>System Rzymówka + Pielgrzymka + Bystrzyk + Skała - obniżenie poziomu wody</a:t>
            </a:r>
            <a:endParaRPr lang="en-US" sz="1150" dirty="0"/>
          </a:p>
        </p:txBody>
      </p:sp>
      <p:sp>
        <p:nvSpPr>
          <p:cNvPr id="30" name="Text 26"/>
          <p:cNvSpPr/>
          <p:nvPr/>
        </p:nvSpPr>
        <p:spPr>
          <a:xfrm>
            <a:off x="5010912" y="3273247"/>
            <a:ext cx="1261872"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Rzymówka</a:t>
            </a:r>
            <a:endParaRPr lang="en-US" sz="1020" dirty="0"/>
          </a:p>
        </p:txBody>
      </p:sp>
      <p:sp>
        <p:nvSpPr>
          <p:cNvPr id="31" name="Shape 27"/>
          <p:cNvSpPr/>
          <p:nvPr/>
        </p:nvSpPr>
        <p:spPr>
          <a:xfrm>
            <a:off x="6309360" y="3312109"/>
            <a:ext cx="4197096" cy="72542"/>
          </a:xfrm>
          <a:prstGeom prst="roundRect">
            <a:avLst/>
          </a:prstGeom>
          <a:solidFill>
            <a:srgbClr val="EEF3F6"/>
          </a:solidFill>
          <a:ln w="12700">
            <a:solidFill>
              <a:srgbClr val="EEF3F6"/>
            </a:solidFill>
            <a:prstDash val="solid"/>
          </a:ln>
        </p:spPr>
        <p:txBody>
          <a:bodyPr/>
          <a:lstStyle/>
          <a:p>
            <a:endParaRPr lang="pl-PL"/>
          </a:p>
        </p:txBody>
      </p:sp>
      <p:sp>
        <p:nvSpPr>
          <p:cNvPr id="32" name="Shape 28"/>
          <p:cNvSpPr/>
          <p:nvPr/>
        </p:nvSpPr>
        <p:spPr>
          <a:xfrm>
            <a:off x="6309360" y="3312109"/>
            <a:ext cx="4007550" cy="72542"/>
          </a:xfrm>
          <a:prstGeom prst="roundRect">
            <a:avLst/>
          </a:prstGeom>
          <a:solidFill>
            <a:srgbClr val="438DC0"/>
          </a:solidFill>
          <a:ln w="12700">
            <a:solidFill>
              <a:srgbClr val="438DC0"/>
            </a:solidFill>
            <a:prstDash val="solid"/>
          </a:ln>
        </p:spPr>
        <p:txBody>
          <a:bodyPr/>
          <a:lstStyle/>
          <a:p>
            <a:endParaRPr lang="pl-PL"/>
          </a:p>
        </p:txBody>
      </p:sp>
      <p:sp>
        <p:nvSpPr>
          <p:cNvPr id="33" name="Text 29"/>
          <p:cNvSpPr/>
          <p:nvPr/>
        </p:nvSpPr>
        <p:spPr>
          <a:xfrm>
            <a:off x="10652760" y="3262884"/>
            <a:ext cx="658368" cy="142494"/>
          </a:xfrm>
          <a:prstGeom prst="rect">
            <a:avLst/>
          </a:prstGeom>
          <a:noFill/>
          <a:ln/>
        </p:spPr>
        <p:txBody>
          <a:bodyPr wrap="square" lIns="0" tIns="0" rIns="0" bIns="0" rtlCol="0" anchor="ctr"/>
          <a:lstStyle/>
          <a:p>
            <a:pPr marL="0" indent="0" algn="r">
              <a:buNone/>
            </a:pPr>
            <a:r>
              <a:rPr lang="en-US" sz="1080" b="1" dirty="0">
                <a:solidFill>
                  <a:srgbClr val="438DC0"/>
                </a:solidFill>
                <a:latin typeface="Arial" pitchFamily="34" charset="0"/>
                <a:ea typeface="Arial" pitchFamily="34" charset="-122"/>
                <a:cs typeface="Arial" pitchFamily="34" charset="-120"/>
              </a:rPr>
              <a:t>148 cm</a:t>
            </a:r>
            <a:endParaRPr lang="en-US" sz="1080" dirty="0"/>
          </a:p>
        </p:txBody>
      </p:sp>
      <p:sp>
        <p:nvSpPr>
          <p:cNvPr id="34" name="Text 30"/>
          <p:cNvSpPr/>
          <p:nvPr/>
        </p:nvSpPr>
        <p:spPr>
          <a:xfrm>
            <a:off x="5010912" y="3532327"/>
            <a:ext cx="1261872"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Piątnica</a:t>
            </a:r>
            <a:endParaRPr lang="en-US" sz="1020" dirty="0"/>
          </a:p>
        </p:txBody>
      </p:sp>
      <p:sp>
        <p:nvSpPr>
          <p:cNvPr id="35" name="Shape 31"/>
          <p:cNvSpPr/>
          <p:nvPr/>
        </p:nvSpPr>
        <p:spPr>
          <a:xfrm>
            <a:off x="6309360" y="3571189"/>
            <a:ext cx="4197096" cy="72542"/>
          </a:xfrm>
          <a:prstGeom prst="roundRect">
            <a:avLst/>
          </a:prstGeom>
          <a:solidFill>
            <a:srgbClr val="EEF3F6"/>
          </a:solidFill>
          <a:ln w="12700">
            <a:solidFill>
              <a:srgbClr val="EEF3F6"/>
            </a:solidFill>
            <a:prstDash val="solid"/>
          </a:ln>
        </p:spPr>
        <p:txBody>
          <a:bodyPr/>
          <a:lstStyle/>
          <a:p>
            <a:endParaRPr lang="pl-PL"/>
          </a:p>
        </p:txBody>
      </p:sp>
      <p:sp>
        <p:nvSpPr>
          <p:cNvPr id="36" name="Shape 32"/>
          <p:cNvSpPr/>
          <p:nvPr/>
        </p:nvSpPr>
        <p:spPr>
          <a:xfrm>
            <a:off x="6309360" y="3571189"/>
            <a:ext cx="2112087" cy="72542"/>
          </a:xfrm>
          <a:prstGeom prst="roundRect">
            <a:avLst/>
          </a:prstGeom>
          <a:solidFill>
            <a:srgbClr val="28B9C8"/>
          </a:solidFill>
          <a:ln w="12700">
            <a:solidFill>
              <a:srgbClr val="28B9C8"/>
            </a:solidFill>
            <a:prstDash val="solid"/>
          </a:ln>
        </p:spPr>
        <p:txBody>
          <a:bodyPr/>
          <a:lstStyle/>
          <a:p>
            <a:endParaRPr lang="pl-PL"/>
          </a:p>
        </p:txBody>
      </p:sp>
      <p:sp>
        <p:nvSpPr>
          <p:cNvPr id="37" name="Text 33"/>
          <p:cNvSpPr/>
          <p:nvPr/>
        </p:nvSpPr>
        <p:spPr>
          <a:xfrm>
            <a:off x="10652760" y="3521964"/>
            <a:ext cx="658368" cy="142494"/>
          </a:xfrm>
          <a:prstGeom prst="rect">
            <a:avLst/>
          </a:prstGeom>
          <a:noFill/>
          <a:ln/>
        </p:spPr>
        <p:txBody>
          <a:bodyPr wrap="square" lIns="0" tIns="0" rIns="0" bIns="0" rtlCol="0" anchor="ctr"/>
          <a:lstStyle/>
          <a:p>
            <a:pPr marL="0" indent="0" algn="r">
              <a:buNone/>
            </a:pPr>
            <a:r>
              <a:rPr lang="en-US" sz="1080" b="1" dirty="0">
                <a:solidFill>
                  <a:srgbClr val="28B9C8"/>
                </a:solidFill>
                <a:latin typeface="Arial" pitchFamily="34" charset="0"/>
                <a:ea typeface="Arial" pitchFamily="34" charset="-122"/>
                <a:cs typeface="Arial" pitchFamily="34" charset="-120"/>
              </a:rPr>
              <a:t>78 cm</a:t>
            </a:r>
            <a:endParaRPr lang="en-US" sz="1080" dirty="0"/>
          </a:p>
        </p:txBody>
      </p:sp>
      <p:sp>
        <p:nvSpPr>
          <p:cNvPr id="38" name="Text 34"/>
          <p:cNvSpPr/>
          <p:nvPr/>
        </p:nvSpPr>
        <p:spPr>
          <a:xfrm>
            <a:off x="5010912" y="3791407"/>
            <a:ext cx="1261872"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Dunino</a:t>
            </a:r>
            <a:endParaRPr lang="en-US" sz="1020" dirty="0"/>
          </a:p>
        </p:txBody>
      </p:sp>
      <p:sp>
        <p:nvSpPr>
          <p:cNvPr id="39" name="Shape 35"/>
          <p:cNvSpPr/>
          <p:nvPr/>
        </p:nvSpPr>
        <p:spPr>
          <a:xfrm>
            <a:off x="6309360" y="3830269"/>
            <a:ext cx="4197096" cy="72542"/>
          </a:xfrm>
          <a:prstGeom prst="roundRect">
            <a:avLst/>
          </a:prstGeom>
          <a:solidFill>
            <a:srgbClr val="EEF3F6"/>
          </a:solidFill>
          <a:ln w="12700">
            <a:solidFill>
              <a:srgbClr val="EEF3F6"/>
            </a:solidFill>
            <a:prstDash val="solid"/>
          </a:ln>
        </p:spPr>
        <p:txBody>
          <a:bodyPr/>
          <a:lstStyle/>
          <a:p>
            <a:endParaRPr lang="pl-PL"/>
          </a:p>
        </p:txBody>
      </p:sp>
      <p:sp>
        <p:nvSpPr>
          <p:cNvPr id="40" name="Shape 36"/>
          <p:cNvSpPr/>
          <p:nvPr/>
        </p:nvSpPr>
        <p:spPr>
          <a:xfrm>
            <a:off x="6309360" y="3830269"/>
            <a:ext cx="1705916" cy="72542"/>
          </a:xfrm>
          <a:prstGeom prst="roundRect">
            <a:avLst/>
          </a:prstGeom>
          <a:solidFill>
            <a:srgbClr val="2E6FA3"/>
          </a:solidFill>
          <a:ln w="12700">
            <a:solidFill>
              <a:srgbClr val="2E6FA3"/>
            </a:solidFill>
            <a:prstDash val="solid"/>
          </a:ln>
        </p:spPr>
        <p:txBody>
          <a:bodyPr/>
          <a:lstStyle/>
          <a:p>
            <a:endParaRPr lang="pl-PL"/>
          </a:p>
        </p:txBody>
      </p:sp>
      <p:sp>
        <p:nvSpPr>
          <p:cNvPr id="41" name="Text 37"/>
          <p:cNvSpPr/>
          <p:nvPr/>
        </p:nvSpPr>
        <p:spPr>
          <a:xfrm>
            <a:off x="10652760" y="3781044"/>
            <a:ext cx="658368" cy="142494"/>
          </a:xfrm>
          <a:prstGeom prst="rect">
            <a:avLst/>
          </a:prstGeom>
          <a:noFill/>
          <a:ln/>
        </p:spPr>
        <p:txBody>
          <a:bodyPr wrap="square" lIns="0" tIns="0" rIns="0" bIns="0" rtlCol="0" anchor="ctr"/>
          <a:lstStyle/>
          <a:p>
            <a:pPr marL="0" indent="0" algn="r">
              <a:buNone/>
            </a:pPr>
            <a:r>
              <a:rPr lang="en-US" sz="1080" b="1" dirty="0">
                <a:solidFill>
                  <a:srgbClr val="2E6FA3"/>
                </a:solidFill>
                <a:latin typeface="Arial" pitchFamily="34" charset="0"/>
                <a:ea typeface="Arial" pitchFamily="34" charset="-122"/>
                <a:cs typeface="Arial" pitchFamily="34" charset="-120"/>
              </a:rPr>
              <a:t>63 cm</a:t>
            </a:r>
            <a:endParaRPr lang="en-US" sz="1080" dirty="0"/>
          </a:p>
        </p:txBody>
      </p:sp>
      <p:sp>
        <p:nvSpPr>
          <p:cNvPr id="42" name="Text 38"/>
          <p:cNvSpPr/>
          <p:nvPr/>
        </p:nvSpPr>
        <p:spPr>
          <a:xfrm>
            <a:off x="5010912" y="4050487"/>
            <a:ext cx="1261872"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Chojnów</a:t>
            </a:r>
            <a:endParaRPr lang="en-US" sz="1020" dirty="0"/>
          </a:p>
        </p:txBody>
      </p:sp>
      <p:sp>
        <p:nvSpPr>
          <p:cNvPr id="43" name="Shape 39"/>
          <p:cNvSpPr/>
          <p:nvPr/>
        </p:nvSpPr>
        <p:spPr>
          <a:xfrm>
            <a:off x="6309360" y="4089349"/>
            <a:ext cx="4197096" cy="72542"/>
          </a:xfrm>
          <a:prstGeom prst="roundRect">
            <a:avLst/>
          </a:prstGeom>
          <a:solidFill>
            <a:srgbClr val="EEF3F6"/>
          </a:solidFill>
          <a:ln w="12700">
            <a:solidFill>
              <a:srgbClr val="EEF3F6"/>
            </a:solidFill>
            <a:prstDash val="solid"/>
          </a:ln>
        </p:spPr>
        <p:txBody>
          <a:bodyPr/>
          <a:lstStyle/>
          <a:p>
            <a:endParaRPr lang="pl-PL"/>
          </a:p>
        </p:txBody>
      </p:sp>
      <p:sp>
        <p:nvSpPr>
          <p:cNvPr id="44" name="Shape 40"/>
          <p:cNvSpPr/>
          <p:nvPr/>
        </p:nvSpPr>
        <p:spPr>
          <a:xfrm>
            <a:off x="6309360" y="4089349"/>
            <a:ext cx="1083122" cy="72542"/>
          </a:xfrm>
          <a:prstGeom prst="roundRect">
            <a:avLst/>
          </a:prstGeom>
          <a:solidFill>
            <a:srgbClr val="2BA6A2"/>
          </a:solidFill>
          <a:ln w="12700">
            <a:solidFill>
              <a:srgbClr val="2BA6A2"/>
            </a:solidFill>
            <a:prstDash val="solid"/>
          </a:ln>
        </p:spPr>
        <p:txBody>
          <a:bodyPr/>
          <a:lstStyle/>
          <a:p>
            <a:endParaRPr lang="pl-PL"/>
          </a:p>
        </p:txBody>
      </p:sp>
      <p:sp>
        <p:nvSpPr>
          <p:cNvPr id="45" name="Text 41"/>
          <p:cNvSpPr/>
          <p:nvPr/>
        </p:nvSpPr>
        <p:spPr>
          <a:xfrm>
            <a:off x="10652760" y="4040124"/>
            <a:ext cx="658368" cy="142494"/>
          </a:xfrm>
          <a:prstGeom prst="rect">
            <a:avLst/>
          </a:prstGeom>
          <a:noFill/>
          <a:ln/>
        </p:spPr>
        <p:txBody>
          <a:bodyPr wrap="square" lIns="0" tIns="0" rIns="0" bIns="0" rtlCol="0" anchor="ctr"/>
          <a:lstStyle/>
          <a:p>
            <a:pPr marL="0" indent="0" algn="r">
              <a:buNone/>
            </a:pPr>
            <a:r>
              <a:rPr lang="en-US" sz="1080" b="1" dirty="0">
                <a:solidFill>
                  <a:srgbClr val="2BA6A2"/>
                </a:solidFill>
                <a:latin typeface="Arial" pitchFamily="34" charset="0"/>
                <a:ea typeface="Arial" pitchFamily="34" charset="-122"/>
                <a:cs typeface="Arial" pitchFamily="34" charset="-120"/>
              </a:rPr>
              <a:t>40 cm</a:t>
            </a:r>
            <a:endParaRPr lang="en-US" sz="1080" dirty="0"/>
          </a:p>
        </p:txBody>
      </p:sp>
      <p:sp>
        <p:nvSpPr>
          <p:cNvPr id="46" name="Text 42"/>
          <p:cNvSpPr/>
          <p:nvPr/>
        </p:nvSpPr>
        <p:spPr>
          <a:xfrm>
            <a:off x="5010912" y="4309567"/>
            <a:ext cx="1261872"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Zagrodno</a:t>
            </a:r>
            <a:endParaRPr lang="en-US" sz="1020" dirty="0"/>
          </a:p>
        </p:txBody>
      </p:sp>
      <p:sp>
        <p:nvSpPr>
          <p:cNvPr id="47" name="Shape 43"/>
          <p:cNvSpPr/>
          <p:nvPr/>
        </p:nvSpPr>
        <p:spPr>
          <a:xfrm>
            <a:off x="6309360" y="4348429"/>
            <a:ext cx="4197096" cy="72542"/>
          </a:xfrm>
          <a:prstGeom prst="roundRect">
            <a:avLst/>
          </a:prstGeom>
          <a:solidFill>
            <a:srgbClr val="EEF3F6"/>
          </a:solidFill>
          <a:ln w="12700">
            <a:solidFill>
              <a:srgbClr val="EEF3F6"/>
            </a:solidFill>
            <a:prstDash val="solid"/>
          </a:ln>
        </p:spPr>
        <p:txBody>
          <a:bodyPr/>
          <a:lstStyle/>
          <a:p>
            <a:endParaRPr lang="pl-PL"/>
          </a:p>
        </p:txBody>
      </p:sp>
      <p:sp>
        <p:nvSpPr>
          <p:cNvPr id="48" name="Shape 44"/>
          <p:cNvSpPr/>
          <p:nvPr/>
        </p:nvSpPr>
        <p:spPr>
          <a:xfrm>
            <a:off x="6309360" y="4348429"/>
            <a:ext cx="1056044" cy="72542"/>
          </a:xfrm>
          <a:prstGeom prst="roundRect">
            <a:avLst/>
          </a:prstGeom>
          <a:solidFill>
            <a:srgbClr val="3D927B"/>
          </a:solidFill>
          <a:ln w="12700">
            <a:solidFill>
              <a:srgbClr val="3D927B"/>
            </a:solidFill>
            <a:prstDash val="solid"/>
          </a:ln>
        </p:spPr>
        <p:txBody>
          <a:bodyPr/>
          <a:lstStyle/>
          <a:p>
            <a:endParaRPr lang="pl-PL"/>
          </a:p>
        </p:txBody>
      </p:sp>
      <p:sp>
        <p:nvSpPr>
          <p:cNvPr id="49" name="Text 45"/>
          <p:cNvSpPr/>
          <p:nvPr/>
        </p:nvSpPr>
        <p:spPr>
          <a:xfrm>
            <a:off x="10652760" y="4299204"/>
            <a:ext cx="658368" cy="142494"/>
          </a:xfrm>
          <a:prstGeom prst="rect">
            <a:avLst/>
          </a:prstGeom>
          <a:noFill/>
          <a:ln/>
        </p:spPr>
        <p:txBody>
          <a:bodyPr wrap="square" lIns="0" tIns="0" rIns="0" bIns="0" rtlCol="0" anchor="ctr"/>
          <a:lstStyle/>
          <a:p>
            <a:pPr marL="0" indent="0" algn="r">
              <a:buNone/>
            </a:pPr>
            <a:r>
              <a:rPr lang="en-US" sz="1080" b="1" dirty="0">
                <a:solidFill>
                  <a:srgbClr val="3D927B"/>
                </a:solidFill>
                <a:latin typeface="Arial" pitchFamily="34" charset="0"/>
                <a:ea typeface="Arial" pitchFamily="34" charset="-122"/>
                <a:cs typeface="Arial" pitchFamily="34" charset="-120"/>
              </a:rPr>
              <a:t>39 cm</a:t>
            </a:r>
            <a:endParaRPr lang="en-US" sz="1080" dirty="0"/>
          </a:p>
        </p:txBody>
      </p:sp>
      <p:sp>
        <p:nvSpPr>
          <p:cNvPr id="50" name="Text 46"/>
          <p:cNvSpPr/>
          <p:nvPr/>
        </p:nvSpPr>
        <p:spPr>
          <a:xfrm>
            <a:off x="5010912" y="4568647"/>
            <a:ext cx="1261872" cy="142494"/>
          </a:xfrm>
          <a:prstGeom prst="rect">
            <a:avLst/>
          </a:prstGeom>
          <a:noFill/>
          <a:ln/>
        </p:spPr>
        <p:txBody>
          <a:bodyPr wrap="square" lIns="0" tIns="0" rIns="0" bIns="0" rtlCol="0" anchor="ctr"/>
          <a:lstStyle/>
          <a:p>
            <a:pPr marL="0" indent="0">
              <a:buNone/>
            </a:pPr>
            <a:r>
              <a:rPr lang="en-US" sz="1020" dirty="0">
                <a:solidFill>
                  <a:srgbClr val="243442"/>
                </a:solidFill>
                <a:latin typeface="Arial" pitchFamily="34" charset="0"/>
                <a:ea typeface="Arial" pitchFamily="34" charset="-122"/>
                <a:cs typeface="Arial" pitchFamily="34" charset="-120"/>
              </a:rPr>
              <a:t>Rzeszotary</a:t>
            </a:r>
            <a:endParaRPr lang="en-US" sz="1020" dirty="0"/>
          </a:p>
        </p:txBody>
      </p:sp>
      <p:sp>
        <p:nvSpPr>
          <p:cNvPr id="51" name="Shape 47"/>
          <p:cNvSpPr/>
          <p:nvPr/>
        </p:nvSpPr>
        <p:spPr>
          <a:xfrm>
            <a:off x="6309360" y="4607509"/>
            <a:ext cx="4197096" cy="72542"/>
          </a:xfrm>
          <a:prstGeom prst="roundRect">
            <a:avLst/>
          </a:prstGeom>
          <a:solidFill>
            <a:srgbClr val="EEF3F6"/>
          </a:solidFill>
          <a:ln w="12700">
            <a:solidFill>
              <a:srgbClr val="EEF3F6"/>
            </a:solidFill>
            <a:prstDash val="solid"/>
          </a:ln>
        </p:spPr>
        <p:txBody>
          <a:bodyPr/>
          <a:lstStyle/>
          <a:p>
            <a:endParaRPr lang="pl-PL"/>
          </a:p>
        </p:txBody>
      </p:sp>
      <p:sp>
        <p:nvSpPr>
          <p:cNvPr id="52" name="Shape 48"/>
          <p:cNvSpPr/>
          <p:nvPr/>
        </p:nvSpPr>
        <p:spPr>
          <a:xfrm>
            <a:off x="6309360" y="4607509"/>
            <a:ext cx="81234" cy="72542"/>
          </a:xfrm>
          <a:prstGeom prst="roundRect">
            <a:avLst/>
          </a:prstGeom>
          <a:solidFill>
            <a:srgbClr val="62788A"/>
          </a:solidFill>
          <a:ln w="12700">
            <a:solidFill>
              <a:srgbClr val="62788A"/>
            </a:solidFill>
            <a:prstDash val="solid"/>
          </a:ln>
        </p:spPr>
        <p:txBody>
          <a:bodyPr/>
          <a:lstStyle/>
          <a:p>
            <a:endParaRPr lang="pl-PL"/>
          </a:p>
        </p:txBody>
      </p:sp>
      <p:sp>
        <p:nvSpPr>
          <p:cNvPr id="53" name="Text 49"/>
          <p:cNvSpPr/>
          <p:nvPr/>
        </p:nvSpPr>
        <p:spPr>
          <a:xfrm>
            <a:off x="10652760" y="4558284"/>
            <a:ext cx="658368" cy="142494"/>
          </a:xfrm>
          <a:prstGeom prst="rect">
            <a:avLst/>
          </a:prstGeom>
          <a:noFill/>
          <a:ln/>
        </p:spPr>
        <p:txBody>
          <a:bodyPr wrap="square" lIns="0" tIns="0" rIns="0" bIns="0" rtlCol="0" anchor="ctr"/>
          <a:lstStyle/>
          <a:p>
            <a:pPr marL="0" indent="0" algn="r">
              <a:buNone/>
            </a:pPr>
            <a:r>
              <a:rPr lang="en-US" sz="1080" b="1" dirty="0">
                <a:solidFill>
                  <a:srgbClr val="62788A"/>
                </a:solidFill>
                <a:latin typeface="Arial" pitchFamily="34" charset="0"/>
                <a:ea typeface="Arial" pitchFamily="34" charset="-122"/>
                <a:cs typeface="Arial" pitchFamily="34" charset="-120"/>
              </a:rPr>
              <a:t>3 cm</a:t>
            </a:r>
            <a:endParaRPr lang="en-US" sz="1080" dirty="0"/>
          </a:p>
        </p:txBody>
      </p:sp>
      <p:sp>
        <p:nvSpPr>
          <p:cNvPr id="54" name="Shape 50"/>
          <p:cNvSpPr/>
          <p:nvPr/>
        </p:nvSpPr>
        <p:spPr>
          <a:xfrm>
            <a:off x="4846320" y="5093208"/>
            <a:ext cx="6547104" cy="1115568"/>
          </a:xfrm>
          <a:prstGeom prst="roundRect">
            <a:avLst>
              <a:gd name="adj" fmla="val 9091"/>
            </a:avLst>
          </a:prstGeom>
          <a:solidFill>
            <a:srgbClr val="EAF3F8"/>
          </a:solidFill>
          <a:ln w="8890">
            <a:solidFill>
              <a:srgbClr val="EAF3F8"/>
            </a:solidFill>
            <a:prstDash val="solid"/>
          </a:ln>
          <a:effectLst>
            <a:outerShdw algn="bl" rotWithShape="0">
              <a:srgbClr val="173B63">
                <a:alpha val="0"/>
              </a:srgbClr>
            </a:outerShdw>
          </a:effectLst>
        </p:spPr>
        <p:txBody>
          <a:bodyPr/>
          <a:lstStyle/>
          <a:p>
            <a:endParaRPr lang="pl-PL"/>
          </a:p>
        </p:txBody>
      </p:sp>
      <p:sp>
        <p:nvSpPr>
          <p:cNvPr id="55" name="Shape 51"/>
          <p:cNvSpPr/>
          <p:nvPr/>
        </p:nvSpPr>
        <p:spPr>
          <a:xfrm>
            <a:off x="4846320" y="5093208"/>
            <a:ext cx="82296" cy="1115568"/>
          </a:xfrm>
          <a:prstGeom prst="rect">
            <a:avLst/>
          </a:prstGeom>
          <a:solidFill>
            <a:srgbClr val="438DC0"/>
          </a:solidFill>
          <a:ln w="12700">
            <a:solidFill>
              <a:srgbClr val="438DC0"/>
            </a:solidFill>
            <a:prstDash val="solid"/>
          </a:ln>
        </p:spPr>
        <p:txBody>
          <a:bodyPr/>
          <a:lstStyle/>
          <a:p>
            <a:endParaRPr lang="pl-PL"/>
          </a:p>
        </p:txBody>
      </p:sp>
      <p:sp>
        <p:nvSpPr>
          <p:cNvPr id="56" name="Text 52"/>
          <p:cNvSpPr/>
          <p:nvPr/>
        </p:nvSpPr>
        <p:spPr>
          <a:xfrm>
            <a:off x="5047488" y="5239512"/>
            <a:ext cx="6199632" cy="210312"/>
          </a:xfrm>
          <a:prstGeom prst="rect">
            <a:avLst/>
          </a:prstGeom>
          <a:noFill/>
          <a:ln/>
        </p:spPr>
        <p:txBody>
          <a:bodyPr wrap="square" lIns="0" tIns="0" rIns="0" bIns="0" rtlCol="0" anchor="t">
            <a:noAutofit/>
          </a:bodyPr>
          <a:lstStyle/>
          <a:p>
            <a:pPr marL="0" indent="0">
              <a:buNone/>
            </a:pPr>
            <a:r>
              <a:rPr lang="en-US" sz="1160" b="1" dirty="0">
                <a:solidFill>
                  <a:srgbClr val="438DC0"/>
                </a:solidFill>
                <a:latin typeface="Arial" pitchFamily="34" charset="0"/>
                <a:ea typeface="Arial" pitchFamily="34" charset="-122"/>
                <a:cs typeface="Arial" pitchFamily="34" charset="-120"/>
              </a:rPr>
              <a:t>GŁÓWNY WNIOSEK</a:t>
            </a:r>
            <a:endParaRPr lang="en-US" sz="1250" dirty="0"/>
          </a:p>
        </p:txBody>
      </p:sp>
      <p:sp>
        <p:nvSpPr>
          <p:cNvPr id="57" name="Text 53"/>
          <p:cNvSpPr/>
          <p:nvPr/>
        </p:nvSpPr>
        <p:spPr>
          <a:xfrm>
            <a:off x="5047488" y="5532120"/>
            <a:ext cx="6199632" cy="557784"/>
          </a:xfrm>
          <a:prstGeom prst="rect">
            <a:avLst/>
          </a:prstGeom>
          <a:noFill/>
          <a:ln/>
        </p:spPr>
        <p:txBody>
          <a:bodyPr wrap="square" lIns="0" tIns="0" rIns="0" bIns="0" rtlCol="0" anchor="t">
            <a:noAutofit/>
          </a:bodyPr>
          <a:lstStyle/>
          <a:p>
            <a:pPr marL="0" indent="0">
              <a:lnSpc>
                <a:spcPct val="106000"/>
              </a:lnSpc>
              <a:spcBef>
                <a:spcPts val="0"/>
              </a:spcBef>
              <a:spcAft>
                <a:spcPts val="0"/>
              </a:spcAft>
              <a:buNone/>
            </a:pPr>
            <a:r>
              <a:rPr lang="en-US" sz="1320" dirty="0">
                <a:solidFill>
                  <a:srgbClr val="243442"/>
                </a:solidFill>
                <a:latin typeface="Arial" pitchFamily="34" charset="0"/>
                <a:ea typeface="Arial" pitchFamily="34" charset="-122"/>
                <a:cs typeface="Arial" pitchFamily="34" charset="-120"/>
              </a:rPr>
              <a:t>Cztery obiekty tworzą silny system redukcji ryzyka na Kaczawie i Skorze. W zdarzeniu z 2024 r. nie zmniejszają jednak kulminacji Odry z powodu przesunięcia czasowego fal.</a:t>
            </a:r>
            <a:endParaRPr lang="en-US" sz="1370" dirty="0"/>
          </a:p>
        </p:txBody>
      </p:sp>
      <p:pic>
        <p:nvPicPr>
          <p:cNvPr id="5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6272784"/>
            <a:ext cx="12191695" cy="585216"/>
          </a:xfrm>
          <a:prstGeom prst="rect">
            <a:avLst/>
          </a:prstGeom>
        </p:spPr>
      </p:pic>
      <p:sp>
        <p:nvSpPr>
          <p:cNvPr id="59" name="Text 54"/>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Kaczawa; modelowanie etap I i II dla wezbrania IX 2024.</a:t>
            </a:r>
            <a:endParaRPr lang="en-US" sz="850" dirty="0"/>
          </a:p>
        </p:txBody>
      </p:sp>
      <p:sp>
        <p:nvSpPr>
          <p:cNvPr id="60"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32</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PROGRAM | RZGW WROCŁAW</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Kaczawa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Wynik konsultacji i rekomendowana decyzja</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9308592" y="1005840"/>
            <a:ext cx="1691640" cy="283464"/>
          </a:xfrm>
          <a:prstGeom prst="roundRect">
            <a:avLst/>
          </a:prstGeom>
          <a:solidFill>
            <a:srgbClr val="EAF3F8"/>
          </a:solidFill>
          <a:ln w="12700">
            <a:solidFill>
              <a:srgbClr val="EAF3F8"/>
            </a:solidFill>
            <a:prstDash val="solid"/>
          </a:ln>
        </p:spPr>
        <p:txBody>
          <a:bodyPr/>
          <a:lstStyle/>
          <a:p>
            <a:endParaRPr lang="pl-PL"/>
          </a:p>
        </p:txBody>
      </p:sp>
      <p:sp>
        <p:nvSpPr>
          <p:cNvPr id="10" name="Text 7"/>
          <p:cNvSpPr/>
          <p:nvPr/>
        </p:nvSpPr>
        <p:spPr>
          <a:xfrm>
            <a:off x="9381744" y="1042416"/>
            <a:ext cx="1545336" cy="164592"/>
          </a:xfrm>
          <a:prstGeom prst="rect">
            <a:avLst/>
          </a:prstGeom>
          <a:noFill/>
          <a:ln/>
        </p:spPr>
        <p:txBody>
          <a:bodyPr wrap="square" lIns="0" tIns="0" rIns="0" bIns="0" rtlCol="0" anchor="ctr"/>
          <a:lstStyle/>
          <a:p>
            <a:pPr marL="0" indent="0" algn="ctr">
              <a:buNone/>
            </a:pPr>
            <a:r>
              <a:rPr lang="en-US" sz="950" b="1" kern="0" spc="70" dirty="0">
                <a:solidFill>
                  <a:srgbClr val="438DC0"/>
                </a:solidFill>
                <a:latin typeface="Arial" pitchFamily="34" charset="0"/>
                <a:ea typeface="Arial" pitchFamily="34" charset="-122"/>
                <a:cs typeface="Arial" pitchFamily="34" charset="-120"/>
              </a:rPr>
              <a:t>RZGW WROCŁAW</a:t>
            </a:r>
            <a:endParaRPr lang="en-US" sz="950" dirty="0"/>
          </a:p>
        </p:txBody>
      </p:sp>
      <p:sp>
        <p:nvSpPr>
          <p:cNvPr id="11" name="Shape 8"/>
          <p:cNvSpPr/>
          <p:nvPr/>
        </p:nvSpPr>
        <p:spPr>
          <a:xfrm>
            <a:off x="530352"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2" name="Shape 9"/>
          <p:cNvSpPr/>
          <p:nvPr/>
        </p:nvSpPr>
        <p:spPr>
          <a:xfrm>
            <a:off x="731520" y="1755648"/>
            <a:ext cx="438912" cy="438912"/>
          </a:xfrm>
          <a:prstGeom prst="ellipse">
            <a:avLst/>
          </a:prstGeom>
          <a:solidFill>
            <a:srgbClr val="438DC0"/>
          </a:solidFill>
          <a:ln w="12700">
            <a:solidFill>
              <a:srgbClr val="438DC0"/>
            </a:solidFill>
            <a:prstDash val="solid"/>
          </a:ln>
        </p:spPr>
        <p:txBody>
          <a:bodyPr/>
          <a:lstStyle/>
          <a:p>
            <a:endParaRPr lang="pl-PL"/>
          </a:p>
        </p:txBody>
      </p:sp>
      <p:sp>
        <p:nvSpPr>
          <p:cNvPr id="13" name="Text 10"/>
          <p:cNvSpPr/>
          <p:nvPr/>
        </p:nvSpPr>
        <p:spPr>
          <a:xfrm>
            <a:off x="731520"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14" name="Text 11"/>
          <p:cNvSpPr/>
          <p:nvPr/>
        </p:nvSpPr>
        <p:spPr>
          <a:xfrm>
            <a:off x="1280160"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Najważniejsze głosy</a:t>
            </a:r>
            <a:endParaRPr lang="en-US" sz="1600" dirty="0"/>
          </a:p>
        </p:txBody>
      </p:sp>
      <p:sp>
        <p:nvSpPr>
          <p:cNvPr id="15" name="Shape 12"/>
          <p:cNvSpPr/>
          <p:nvPr/>
        </p:nvSpPr>
        <p:spPr>
          <a:xfrm>
            <a:off x="731520" y="2322576"/>
            <a:ext cx="3154680" cy="0"/>
          </a:xfrm>
          <a:prstGeom prst="line">
            <a:avLst/>
          </a:prstGeom>
          <a:noFill/>
          <a:ln w="17780">
            <a:solidFill>
              <a:srgbClr val="438DC0">
                <a:alpha val="90000"/>
              </a:srgbClr>
            </a:solidFill>
            <a:prstDash val="solid"/>
          </a:ln>
        </p:spPr>
        <p:txBody>
          <a:bodyPr/>
          <a:lstStyle/>
          <a:p>
            <a:endParaRPr lang="pl-PL"/>
          </a:p>
        </p:txBody>
      </p:sp>
      <p:sp>
        <p:nvSpPr>
          <p:cNvPr id="16" name="Text 13"/>
          <p:cNvSpPr/>
          <p:nvPr/>
        </p:nvSpPr>
        <p:spPr>
          <a:xfrm>
            <a:off x="768096"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Uzupełnienie programu o zbiorniki Bystrzyk i Skała oraz lokalne zabezpieczenia.</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Uwagi dotyczące Rzymówki, migracji ryb, przyrody i oddziaływania na dolinę.</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Problemy odwodnienia miejskiego, przepustowości mostów i utrzymania koryt.</a:t>
            </a:r>
            <a:endParaRPr lang="en-US" sz="1430" dirty="0"/>
          </a:p>
        </p:txBody>
      </p:sp>
      <p:sp>
        <p:nvSpPr>
          <p:cNvPr id="17" name="Shape 14"/>
          <p:cNvSpPr/>
          <p:nvPr/>
        </p:nvSpPr>
        <p:spPr>
          <a:xfrm>
            <a:off x="4315968"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8" name="Shape 15"/>
          <p:cNvSpPr/>
          <p:nvPr/>
        </p:nvSpPr>
        <p:spPr>
          <a:xfrm>
            <a:off x="4517136" y="1755648"/>
            <a:ext cx="438912" cy="438912"/>
          </a:xfrm>
          <a:prstGeom prst="ellipse">
            <a:avLst/>
          </a:prstGeom>
          <a:solidFill>
            <a:srgbClr val="2BA6A2"/>
          </a:solidFill>
          <a:ln w="12700">
            <a:solidFill>
              <a:srgbClr val="2BA6A2"/>
            </a:solidFill>
            <a:prstDash val="solid"/>
          </a:ln>
        </p:spPr>
        <p:txBody>
          <a:bodyPr/>
          <a:lstStyle/>
          <a:p>
            <a:endParaRPr lang="pl-PL"/>
          </a:p>
        </p:txBody>
      </p:sp>
      <p:sp>
        <p:nvSpPr>
          <p:cNvPr id="19" name="Text 16"/>
          <p:cNvSpPr/>
          <p:nvPr/>
        </p:nvSpPr>
        <p:spPr>
          <a:xfrm>
            <a:off x="4517136"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20" name="Text 17"/>
          <p:cNvSpPr/>
          <p:nvPr/>
        </p:nvSpPr>
        <p:spPr>
          <a:xfrm>
            <a:off x="5065776"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Co zmieniono</a:t>
            </a:r>
            <a:endParaRPr lang="en-US" sz="1600" dirty="0"/>
          </a:p>
        </p:txBody>
      </p:sp>
      <p:sp>
        <p:nvSpPr>
          <p:cNvPr id="21" name="Shape 18"/>
          <p:cNvSpPr/>
          <p:nvPr/>
        </p:nvSpPr>
        <p:spPr>
          <a:xfrm>
            <a:off x="4517136" y="2322576"/>
            <a:ext cx="3154680" cy="0"/>
          </a:xfrm>
          <a:prstGeom prst="line">
            <a:avLst/>
          </a:prstGeom>
          <a:noFill/>
          <a:ln w="17780">
            <a:solidFill>
              <a:srgbClr val="2BA6A2">
                <a:alpha val="90000"/>
              </a:srgbClr>
            </a:solidFill>
            <a:prstDash val="solid"/>
          </a:ln>
        </p:spPr>
        <p:txBody>
          <a:bodyPr/>
          <a:lstStyle/>
          <a:p>
            <a:endParaRPr lang="pl-PL"/>
          </a:p>
        </p:txBody>
      </p:sp>
      <p:sp>
        <p:nvSpPr>
          <p:cNvPr id="22" name="Text 19"/>
          <p:cNvSpPr/>
          <p:nvPr/>
        </p:nvSpPr>
        <p:spPr>
          <a:xfrm>
            <a:off x="4553712"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Dodano i zamodelowano Bystrzyk oraz Skałę, a następnie cały system czterech obiektów.</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Doprecyzowano założenia migracji ryb i pracy obiektów w warunkach normalnych.</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Rozszerzono pakiet prac lokalnych i nietechnicznych.</a:t>
            </a:r>
            <a:endParaRPr lang="en-US" sz="1430" dirty="0"/>
          </a:p>
        </p:txBody>
      </p:sp>
      <p:sp>
        <p:nvSpPr>
          <p:cNvPr id="23" name="Shape 20"/>
          <p:cNvSpPr/>
          <p:nvPr/>
        </p:nvSpPr>
        <p:spPr>
          <a:xfrm>
            <a:off x="8101584" y="1572768"/>
            <a:ext cx="3557016" cy="4133088"/>
          </a:xfrm>
          <a:prstGeom prst="roundRect">
            <a:avLst>
              <a:gd name="adj" fmla="val 2057"/>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4" name="Shape 21"/>
          <p:cNvSpPr/>
          <p:nvPr/>
        </p:nvSpPr>
        <p:spPr>
          <a:xfrm>
            <a:off x="8302752" y="1755648"/>
            <a:ext cx="438912" cy="438912"/>
          </a:xfrm>
          <a:prstGeom prst="ellipse">
            <a:avLst/>
          </a:prstGeom>
          <a:solidFill>
            <a:srgbClr val="E89531"/>
          </a:solidFill>
          <a:ln w="12700">
            <a:solidFill>
              <a:srgbClr val="E89531"/>
            </a:solidFill>
            <a:prstDash val="solid"/>
          </a:ln>
        </p:spPr>
        <p:txBody>
          <a:bodyPr/>
          <a:lstStyle/>
          <a:p>
            <a:endParaRPr lang="pl-PL"/>
          </a:p>
        </p:txBody>
      </p:sp>
      <p:sp>
        <p:nvSpPr>
          <p:cNvPr id="25" name="Text 22"/>
          <p:cNvSpPr/>
          <p:nvPr/>
        </p:nvSpPr>
        <p:spPr>
          <a:xfrm>
            <a:off x="8302752" y="1819656"/>
            <a:ext cx="438912" cy="18288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26" name="Text 23"/>
          <p:cNvSpPr/>
          <p:nvPr/>
        </p:nvSpPr>
        <p:spPr>
          <a:xfrm>
            <a:off x="8851392" y="1792224"/>
            <a:ext cx="2596896" cy="320040"/>
          </a:xfrm>
          <a:prstGeom prst="rect">
            <a:avLst/>
          </a:prstGeom>
          <a:noFill/>
          <a:ln/>
        </p:spPr>
        <p:txBody>
          <a:bodyPr wrap="square" lIns="0" tIns="0" rIns="0" bIns="0" rtlCol="0" anchor="ctr"/>
          <a:lstStyle/>
          <a:p>
            <a:pPr marL="0" indent="0">
              <a:buNone/>
            </a:pPr>
            <a:r>
              <a:rPr lang="en-US" sz="1600" b="1" dirty="0">
                <a:solidFill>
                  <a:srgbClr val="102C4A"/>
                </a:solidFill>
                <a:latin typeface="Arial" pitchFamily="34" charset="0"/>
                <a:ea typeface="Arial" pitchFamily="34" charset="-122"/>
                <a:cs typeface="Arial" pitchFamily="34" charset="-120"/>
              </a:rPr>
              <a:t>Wniosek wdrożeniowy</a:t>
            </a:r>
            <a:endParaRPr lang="en-US" sz="1600" dirty="0"/>
          </a:p>
        </p:txBody>
      </p:sp>
      <p:sp>
        <p:nvSpPr>
          <p:cNvPr id="27" name="Shape 24"/>
          <p:cNvSpPr/>
          <p:nvPr/>
        </p:nvSpPr>
        <p:spPr>
          <a:xfrm>
            <a:off x="8302752" y="2322576"/>
            <a:ext cx="3154680" cy="0"/>
          </a:xfrm>
          <a:prstGeom prst="line">
            <a:avLst/>
          </a:prstGeom>
          <a:noFill/>
          <a:ln w="17780">
            <a:solidFill>
              <a:srgbClr val="E89531">
                <a:alpha val="90000"/>
              </a:srgbClr>
            </a:solidFill>
            <a:prstDash val="solid"/>
          </a:ln>
        </p:spPr>
        <p:txBody>
          <a:bodyPr/>
          <a:lstStyle/>
          <a:p>
            <a:endParaRPr lang="pl-PL"/>
          </a:p>
        </p:txBody>
      </p:sp>
      <p:sp>
        <p:nvSpPr>
          <p:cNvPr id="28" name="Text 25"/>
          <p:cNvSpPr/>
          <p:nvPr/>
        </p:nvSpPr>
        <p:spPr>
          <a:xfrm>
            <a:off x="8339328" y="2487168"/>
            <a:ext cx="3081528" cy="3035808"/>
          </a:xfrm>
          <a:prstGeom prst="rect">
            <a:avLst/>
          </a:prstGeom>
          <a:noFill/>
          <a:ln/>
        </p:spPr>
        <p:txBody>
          <a:bodyPr wrap="square" lIns="635" tIns="635" rIns="635" bIns="635" rtlCol="0" anchor="t"/>
          <a:lstStyle/>
          <a:p>
            <a:pPr marL="208852" indent="-208852">
              <a:buSzPct val="100000"/>
              <a:buChar char="•"/>
            </a:pPr>
            <a:r>
              <a:rPr lang="en-US" sz="1430" dirty="0">
                <a:solidFill>
                  <a:srgbClr val="243442"/>
                </a:solidFill>
                <a:latin typeface="Arial" pitchFamily="34" charset="0"/>
                <a:ea typeface="Arial" pitchFamily="34" charset="-122"/>
                <a:cs typeface="Arial" pitchFamily="34" charset="-120"/>
              </a:rPr>
              <a:t>Kontynuować ocenę systemu czterech zbiorników, nie tylko pojedynczych obiektów.</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Porównać warianty operacyjne Rzymówki oraz oddziaływania środowiskowe i społeczne.</a:t>
            </a:r>
            <a:endParaRPr lang="en-US" sz="1430" dirty="0"/>
          </a:p>
          <a:p>
            <a:pPr marL="208852" indent="-208852">
              <a:buSzPct val="100000"/>
              <a:buChar char="•"/>
            </a:pPr>
            <a:r>
              <a:rPr lang="en-US" sz="1430" dirty="0">
                <a:solidFill>
                  <a:srgbClr val="243442"/>
                </a:solidFill>
                <a:latin typeface="Arial" pitchFamily="34" charset="0"/>
                <a:ea typeface="Arial" pitchFamily="34" charset="-122"/>
                <a:cs typeface="Arial" pitchFamily="34" charset="-120"/>
              </a:rPr>
              <a:t>Uzupełnić system o wały, mury, mosty, przestrzeń dla rzeki i planowanie przestrzenne.</a:t>
            </a:r>
            <a:endParaRPr lang="en-US" sz="1430" dirty="0"/>
          </a:p>
        </p:txBody>
      </p:sp>
      <p:sp>
        <p:nvSpPr>
          <p:cNvPr id="29" name="Shape 26"/>
          <p:cNvSpPr/>
          <p:nvPr/>
        </p:nvSpPr>
        <p:spPr>
          <a:xfrm>
            <a:off x="530352" y="5870448"/>
            <a:ext cx="11128248" cy="475488"/>
          </a:xfrm>
          <a:prstGeom prst="roundRect">
            <a:avLst>
              <a:gd name="adj" fmla="val 15385"/>
            </a:avLst>
          </a:prstGeom>
          <a:solidFill>
            <a:srgbClr val="EAF3F8"/>
          </a:solidFill>
          <a:ln w="8890">
            <a:solidFill>
              <a:srgbClr val="EAF3F8"/>
            </a:solidFill>
            <a:prstDash val="solid"/>
          </a:ln>
        </p:spPr>
        <p:txBody>
          <a:bodyPr/>
          <a:lstStyle/>
          <a:p>
            <a:endParaRPr lang="pl-PL"/>
          </a:p>
        </p:txBody>
      </p:sp>
      <p:sp>
        <p:nvSpPr>
          <p:cNvPr id="30" name="Shape 27"/>
          <p:cNvSpPr/>
          <p:nvPr/>
        </p:nvSpPr>
        <p:spPr>
          <a:xfrm>
            <a:off x="530352" y="5870448"/>
            <a:ext cx="82296" cy="475488"/>
          </a:xfrm>
          <a:prstGeom prst="rect">
            <a:avLst/>
          </a:prstGeom>
          <a:solidFill>
            <a:srgbClr val="438DC0"/>
          </a:solidFill>
          <a:ln w="12700">
            <a:solidFill>
              <a:srgbClr val="438DC0"/>
            </a:solidFill>
            <a:prstDash val="solid"/>
          </a:ln>
        </p:spPr>
        <p:txBody>
          <a:bodyPr/>
          <a:lstStyle/>
          <a:p>
            <a:endParaRPr lang="pl-PL"/>
          </a:p>
        </p:txBody>
      </p:sp>
      <p:sp>
        <p:nvSpPr>
          <p:cNvPr id="31" name="Text 28"/>
          <p:cNvSpPr/>
          <p:nvPr/>
        </p:nvSpPr>
        <p:spPr>
          <a:xfrm>
            <a:off x="731520" y="5989320"/>
            <a:ext cx="10780776" cy="228600"/>
          </a:xfrm>
          <a:prstGeom prst="rect">
            <a:avLst/>
          </a:prstGeom>
          <a:noFill/>
          <a:ln/>
        </p:spPr>
        <p:txBody>
          <a:bodyPr wrap="square" lIns="0" tIns="0" rIns="0" bIns="0" rtlCol="0" anchor="ctr"/>
          <a:lstStyle/>
          <a:p>
            <a:pPr marL="0" indent="0">
              <a:buNone/>
            </a:pPr>
            <a:r>
              <a:rPr lang="en-US" sz="1050" b="1" dirty="0">
                <a:solidFill>
                  <a:srgbClr val="438DC0"/>
                </a:solidFill>
                <a:latin typeface="Arial" pitchFamily="34" charset="0"/>
                <a:ea typeface="Arial" pitchFamily="34" charset="-122"/>
                <a:cs typeface="Arial" pitchFamily="34" charset="-120"/>
              </a:rPr>
              <a:t>STATUS PO KONSULTACJACH</a:t>
            </a:r>
            <a:endParaRPr lang="en-US" sz="1050" dirty="0"/>
          </a:p>
        </p:txBody>
      </p:sp>
      <p:sp>
        <p:nvSpPr>
          <p:cNvPr id="32" name="Text 29"/>
          <p:cNvSpPr/>
          <p:nvPr/>
        </p:nvSpPr>
        <p:spPr>
          <a:xfrm>
            <a:off x="731520" y="6263640"/>
            <a:ext cx="10780776" cy="237744"/>
          </a:xfrm>
          <a:prstGeom prst="rect">
            <a:avLst/>
          </a:prstGeom>
          <a:noFill/>
          <a:ln/>
        </p:spPr>
        <p:txBody>
          <a:bodyPr wrap="square" lIns="0" tIns="0" rIns="0" bIns="0" rtlCol="0" anchor="ctr">
            <a:noAutofit/>
          </a:bodyPr>
          <a:lstStyle/>
          <a:p>
            <a:pPr marL="0" indent="0">
              <a:buNone/>
            </a:pPr>
            <a:r>
              <a:rPr lang="en-US" sz="1150" dirty="0">
                <a:solidFill>
                  <a:srgbClr val="243442"/>
                </a:solidFill>
                <a:latin typeface="Arial" pitchFamily="34" charset="0"/>
                <a:ea typeface="Arial" pitchFamily="34" charset="-122"/>
                <a:cs typeface="Arial" pitchFamily="34" charset="-120"/>
              </a:rPr>
              <a:t>Wpływ konsultacji: WYSOKI — dwa nowe obiekty zostały włączone do modelowania i istotnie wzmocniły obraz systemowy.</a:t>
            </a:r>
            <a:endParaRPr lang="en-US" sz="1250" dirty="0"/>
          </a:p>
        </p:txBody>
      </p:sp>
      <p:pic>
        <p:nvPicPr>
          <p:cNvPr id="3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34" name="Text 30"/>
          <p:cNvSpPr/>
          <p:nvPr/>
        </p:nvSpPr>
        <p:spPr>
          <a:xfrm>
            <a:off x="530352" y="6528816"/>
            <a:ext cx="10515600" cy="155448"/>
          </a:xfrm>
          <a:prstGeom prst="rect">
            <a:avLst/>
          </a:prstGeom>
          <a:noFill/>
          <a:ln/>
        </p:spPr>
        <p:txBody>
          <a:bodyPr wrap="square" lIns="0" tIns="0" rIns="0" bIns="0" rtlCol="0" anchor="ctr"/>
          <a:lstStyle/>
          <a:p>
            <a:pPr marL="0" indent="0">
              <a:buNone/>
            </a:pPr>
            <a:r>
              <a:rPr lang="en-US" sz="850" dirty="0">
                <a:solidFill>
                  <a:srgbClr val="62788A"/>
                </a:solidFill>
                <a:latin typeface="Arial" pitchFamily="34" charset="0"/>
                <a:ea typeface="Arial" pitchFamily="34" charset="-122"/>
                <a:cs typeface="Arial" pitchFamily="34" charset="-120"/>
              </a:rPr>
              <a:t>Źródło: PRRP Kaczawa i zestawienie uwag oraz odpowiedzi.</a:t>
            </a:r>
            <a:endParaRPr lang="en-US" sz="850" dirty="0"/>
          </a:p>
        </p:txBody>
      </p:sp>
      <p:sp>
        <p:nvSpPr>
          <p:cNvPr id="35"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33</a:t>
            </a: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name="Kaczawa — koszty, przygotowanie, harmonogram">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DROŻENIE PRRP | RZGW WROCŁAW"/>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WDROŻENIE PRRP | RZGW WROCŁAW</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Kaczawa | koszty i przygotowanie"/>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Kaczawa | koszty i przygotowanie</a:t>
            </a:r>
          </a:p>
        </p:txBody>
      </p:sp>
      <p:sp>
        <p:nvSpPr>
          <p:cNvPr id="7" name="8 pozycji PPI  •  Koszty całkowite według stanu na 31.12.2025 r.  •  Przygotowan"/>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8 pozycji PPI  •  Koszty całkowite według stanu na 31.12.2025 r.  •  Przygotowanie według zapisów PPI</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34</a:t>
            </a:r>
          </a:p>
        </p:txBody>
      </p:sp>
      <p:sp>
        <p:nvSpPr>
          <p:cNvPr id="11" name="Panel"/>
          <p:cNvSpPr/>
          <p:nvPr/>
        </p:nvSpPr>
        <p:spPr>
          <a:xfrm>
            <a:off x="594360" y="1764792"/>
            <a:ext cx="4288536" cy="1005840"/>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477,956"/>
          <p:cNvSpPr txBox="1"/>
          <p:nvPr/>
        </p:nvSpPr>
        <p:spPr>
          <a:xfrm>
            <a:off x="804672" y="1883664"/>
            <a:ext cx="2935224" cy="521207"/>
          </a:xfrm>
          <a:prstGeom prst="rect">
            <a:avLst/>
          </a:prstGeom>
          <a:noFill/>
        </p:spPr>
        <p:txBody>
          <a:bodyPr wrap="square" lIns="0" tIns="0" rIns="0" bIns="0" anchor="t">
            <a:noAutofit/>
          </a:bodyPr>
          <a:lstStyle/>
          <a:p>
            <a:pPr algn="l">
              <a:lnSpc>
                <a:spcPct val="108000"/>
              </a:lnSpc>
              <a:spcBef>
                <a:spcPts val="0"/>
              </a:spcBef>
              <a:spcAft>
                <a:spcPts val="0"/>
              </a:spcAft>
            </a:pPr>
            <a:r>
              <a:rPr lang="pl-PL" sz="3350" b="1">
                <a:solidFill>
                  <a:srgbClr val="FFFFFF"/>
                </a:solidFill>
                <a:latin typeface="Arial"/>
              </a:rPr>
              <a:t>477,956</a:t>
            </a:r>
          </a:p>
        </p:txBody>
      </p:sp>
      <p:sp>
        <p:nvSpPr>
          <p:cNvPr id="13" name="mln zł"/>
          <p:cNvSpPr txBox="1"/>
          <p:nvPr/>
        </p:nvSpPr>
        <p:spPr>
          <a:xfrm>
            <a:off x="3685032" y="2103120"/>
            <a:ext cx="932688" cy="237744"/>
          </a:xfrm>
          <a:prstGeom prst="rect">
            <a:avLst/>
          </a:prstGeom>
          <a:noFill/>
        </p:spPr>
        <p:txBody>
          <a:bodyPr wrap="square" lIns="0" tIns="0" rIns="0" bIns="0" anchor="t">
            <a:noAutofit/>
          </a:bodyPr>
          <a:lstStyle/>
          <a:p>
            <a:pPr algn="r">
              <a:lnSpc>
                <a:spcPct val="108000"/>
              </a:lnSpc>
              <a:spcBef>
                <a:spcPts val="0"/>
              </a:spcBef>
              <a:spcAft>
                <a:spcPts val="0"/>
              </a:spcAft>
            </a:pPr>
            <a:r>
              <a:rPr lang="pl-PL" sz="1540" b="1">
                <a:solidFill>
                  <a:srgbClr val="BFE0E8"/>
                </a:solidFill>
                <a:latin typeface="Arial"/>
              </a:rPr>
              <a:t>mln zł</a:t>
            </a:r>
          </a:p>
        </p:txBody>
      </p:sp>
      <p:sp>
        <p:nvSpPr>
          <p:cNvPr id="14" name="SZACUNKOWY KOSZT POZYCJI PPI"/>
          <p:cNvSpPr txBox="1"/>
          <p:nvPr/>
        </p:nvSpPr>
        <p:spPr>
          <a:xfrm>
            <a:off x="813816" y="2441448"/>
            <a:ext cx="36576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1000" b="1">
                <a:solidFill>
                  <a:srgbClr val="BFE0E8"/>
                </a:solidFill>
                <a:latin typeface="Arial"/>
              </a:rPr>
              <a:t>SZACUNKOWY KOSZT POZYCJI PPI</a:t>
            </a:r>
          </a:p>
        </p:txBody>
      </p:sp>
      <p:sp>
        <p:nvSpPr>
          <p:cNvPr id="15" name="ZADANIE / PAKIET"/>
          <p:cNvSpPr txBox="1"/>
          <p:nvPr/>
        </p:nvSpPr>
        <p:spPr>
          <a:xfrm>
            <a:off x="749808" y="2971800"/>
            <a:ext cx="2907792"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80" b="1">
                <a:solidFill>
                  <a:srgbClr val="36759B"/>
                </a:solidFill>
                <a:latin typeface="Arial"/>
              </a:rPr>
              <a:t>ZADANIE / PAKIET</a:t>
            </a:r>
          </a:p>
        </p:txBody>
      </p:sp>
      <p:sp>
        <p:nvSpPr>
          <p:cNvPr id="16" name="MLN ZŁ"/>
          <p:cNvSpPr txBox="1"/>
          <p:nvPr/>
        </p:nvSpPr>
        <p:spPr>
          <a:xfrm>
            <a:off x="3794760" y="2971800"/>
            <a:ext cx="905256" cy="228600"/>
          </a:xfrm>
          <a:prstGeom prst="rect">
            <a:avLst/>
          </a:prstGeom>
          <a:noFill/>
        </p:spPr>
        <p:txBody>
          <a:bodyPr wrap="square" lIns="0" tIns="0" rIns="0" bIns="0" anchor="t">
            <a:noAutofit/>
          </a:bodyPr>
          <a:lstStyle/>
          <a:p>
            <a:pPr algn="r">
              <a:lnSpc>
                <a:spcPct val="108000"/>
              </a:lnSpc>
              <a:spcBef>
                <a:spcPts val="0"/>
              </a:spcBef>
              <a:spcAft>
                <a:spcPts val="0"/>
              </a:spcAft>
            </a:pPr>
            <a:r>
              <a:rPr lang="pl-PL" sz="1080" b="1">
                <a:solidFill>
                  <a:srgbClr val="36759B"/>
                </a:solidFill>
                <a:latin typeface="Arial"/>
              </a:rPr>
              <a:t>MLN ZŁ</a:t>
            </a:r>
          </a:p>
        </p:txBody>
      </p:sp>
      <p:sp>
        <p:nvSpPr>
          <p:cNvPr id="17" name="Panel"/>
          <p:cNvSpPr/>
          <p:nvPr/>
        </p:nvSpPr>
        <p:spPr>
          <a:xfrm>
            <a:off x="594360" y="3204972"/>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zymówka"/>
          <p:cNvSpPr txBox="1"/>
          <p:nvPr/>
        </p:nvSpPr>
        <p:spPr>
          <a:xfrm>
            <a:off x="758952" y="328269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Rzymówka</a:t>
            </a:r>
          </a:p>
        </p:txBody>
      </p:sp>
      <p:sp>
        <p:nvSpPr>
          <p:cNvPr id="19" name="356,000"/>
          <p:cNvSpPr txBox="1"/>
          <p:nvPr/>
        </p:nvSpPr>
        <p:spPr>
          <a:xfrm>
            <a:off x="3721608" y="328269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356,000</a:t>
            </a:r>
          </a:p>
        </p:txBody>
      </p:sp>
      <p:cxnSp>
        <p:nvCxnSpPr>
          <p:cNvPr id="20" name="Linia"/>
          <p:cNvCxnSpPr/>
          <p:nvPr/>
        </p:nvCxnSpPr>
        <p:spPr>
          <a:xfrm>
            <a:off x="749808" y="357530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1" name="Pielgrzymka"/>
          <p:cNvSpPr txBox="1"/>
          <p:nvPr/>
        </p:nvSpPr>
        <p:spPr>
          <a:xfrm>
            <a:off x="758952" y="3680459"/>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Pielgrzymka</a:t>
            </a:r>
          </a:p>
        </p:txBody>
      </p:sp>
      <p:sp>
        <p:nvSpPr>
          <p:cNvPr id="22" name="41,200"/>
          <p:cNvSpPr txBox="1"/>
          <p:nvPr/>
        </p:nvSpPr>
        <p:spPr>
          <a:xfrm>
            <a:off x="3721608" y="3680459"/>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41,200</a:t>
            </a:r>
          </a:p>
        </p:txBody>
      </p:sp>
      <p:cxnSp>
        <p:nvCxnSpPr>
          <p:cNvPr id="23" name="Linia"/>
          <p:cNvCxnSpPr/>
          <p:nvPr/>
        </p:nvCxnSpPr>
        <p:spPr>
          <a:xfrm>
            <a:off x="749808" y="3973067"/>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4" name="Panel"/>
          <p:cNvSpPr/>
          <p:nvPr/>
        </p:nvSpPr>
        <p:spPr>
          <a:xfrm>
            <a:off x="594360" y="4000500"/>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Czermnica"/>
          <p:cNvSpPr txBox="1"/>
          <p:nvPr/>
        </p:nvSpPr>
        <p:spPr>
          <a:xfrm>
            <a:off x="758952" y="4078224"/>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Czermnica</a:t>
            </a:r>
          </a:p>
        </p:txBody>
      </p:sp>
      <p:sp>
        <p:nvSpPr>
          <p:cNvPr id="26" name="25,118"/>
          <p:cNvSpPr txBox="1"/>
          <p:nvPr/>
        </p:nvSpPr>
        <p:spPr>
          <a:xfrm>
            <a:off x="3721608" y="4078224"/>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25,118</a:t>
            </a:r>
          </a:p>
        </p:txBody>
      </p:sp>
      <p:cxnSp>
        <p:nvCxnSpPr>
          <p:cNvPr id="27" name="Linia"/>
          <p:cNvCxnSpPr/>
          <p:nvPr/>
        </p:nvCxnSpPr>
        <p:spPr>
          <a:xfrm>
            <a:off x="749808" y="4370831"/>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28" name="Chojnów"/>
          <p:cNvSpPr txBox="1"/>
          <p:nvPr/>
        </p:nvSpPr>
        <p:spPr>
          <a:xfrm>
            <a:off x="758952" y="4475988"/>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Chojnów</a:t>
            </a:r>
          </a:p>
        </p:txBody>
      </p:sp>
      <p:sp>
        <p:nvSpPr>
          <p:cNvPr id="29" name="31,000"/>
          <p:cNvSpPr txBox="1"/>
          <p:nvPr/>
        </p:nvSpPr>
        <p:spPr>
          <a:xfrm>
            <a:off x="3721608" y="4475988"/>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31,000</a:t>
            </a:r>
          </a:p>
        </p:txBody>
      </p:sp>
      <p:cxnSp>
        <p:nvCxnSpPr>
          <p:cNvPr id="30" name="Linia"/>
          <p:cNvCxnSpPr/>
          <p:nvPr/>
        </p:nvCxnSpPr>
        <p:spPr>
          <a:xfrm>
            <a:off x="749808" y="4768595"/>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1" name="Panel"/>
          <p:cNvSpPr/>
          <p:nvPr/>
        </p:nvSpPr>
        <p:spPr>
          <a:xfrm>
            <a:off x="594360" y="4796028"/>
            <a:ext cx="4288536" cy="39776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Jawornik–Myślibórz"/>
          <p:cNvSpPr txBox="1"/>
          <p:nvPr/>
        </p:nvSpPr>
        <p:spPr>
          <a:xfrm>
            <a:off x="758952" y="4873752"/>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0">
                <a:solidFill>
                  <a:srgbClr val="19374A"/>
                </a:solidFill>
                <a:latin typeface="Arial"/>
              </a:rPr>
              <a:t>Jawornik–Myślibórz</a:t>
            </a:r>
          </a:p>
        </p:txBody>
      </p:sp>
      <p:sp>
        <p:nvSpPr>
          <p:cNvPr id="33" name="17,730"/>
          <p:cNvSpPr txBox="1"/>
          <p:nvPr/>
        </p:nvSpPr>
        <p:spPr>
          <a:xfrm>
            <a:off x="3721608" y="4873752"/>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17,730</a:t>
            </a:r>
          </a:p>
        </p:txBody>
      </p:sp>
      <p:cxnSp>
        <p:nvCxnSpPr>
          <p:cNvPr id="34" name="Linia"/>
          <p:cNvCxnSpPr/>
          <p:nvPr/>
        </p:nvCxnSpPr>
        <p:spPr>
          <a:xfrm>
            <a:off x="749808" y="5166359"/>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5" name="Pozostałe zadania (3)"/>
          <p:cNvSpPr txBox="1"/>
          <p:nvPr/>
        </p:nvSpPr>
        <p:spPr>
          <a:xfrm>
            <a:off x="758952" y="5271516"/>
            <a:ext cx="2898648"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9374A"/>
                </a:solidFill>
                <a:latin typeface="Arial"/>
              </a:rPr>
              <a:t>Pozostałe zadania (3)</a:t>
            </a:r>
          </a:p>
        </p:txBody>
      </p:sp>
      <p:sp>
        <p:nvSpPr>
          <p:cNvPr id="36" name="6,908"/>
          <p:cNvSpPr txBox="1"/>
          <p:nvPr/>
        </p:nvSpPr>
        <p:spPr>
          <a:xfrm>
            <a:off x="3721608" y="5271516"/>
            <a:ext cx="97840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35" b="1">
                <a:solidFill>
                  <a:srgbClr val="143551"/>
                </a:solidFill>
                <a:latin typeface="Arial"/>
              </a:rPr>
              <a:t>6,908</a:t>
            </a:r>
          </a:p>
        </p:txBody>
      </p:sp>
      <p:cxnSp>
        <p:nvCxnSpPr>
          <p:cNvPr id="37" name="Linia"/>
          <p:cNvCxnSpPr/>
          <p:nvPr/>
        </p:nvCxnSpPr>
        <p:spPr>
          <a:xfrm>
            <a:off x="749808" y="5564123"/>
            <a:ext cx="3968496" cy="0"/>
          </a:xfrm>
          <a:prstGeom prst="line">
            <a:avLst/>
          </a:prstGeom>
          <a:ln w="5715">
            <a:solidFill>
              <a:srgbClr val="D8E4EB"/>
            </a:solidFill>
          </a:ln>
        </p:spPr>
        <p:style>
          <a:lnRef idx="2">
            <a:schemeClr val="accent1"/>
          </a:lnRef>
          <a:fillRef idx="0">
            <a:schemeClr val="accent1"/>
          </a:fillRef>
          <a:effectRef idx="1">
            <a:schemeClr val="accent1"/>
          </a:effectRef>
          <a:fontRef idx="minor">
            <a:schemeClr val="tx1"/>
          </a:fontRef>
        </p:style>
      </p:cxnSp>
      <p:sp>
        <p:nvSpPr>
          <p:cNvPr id="38" name="Sumy z pełnych danych, przed zaokrągleniem."/>
          <p:cNvSpPr txBox="1"/>
          <p:nvPr/>
        </p:nvSpPr>
        <p:spPr>
          <a:xfrm>
            <a:off x="758952" y="5696712"/>
            <a:ext cx="3986784"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019" b="0">
                <a:solidFill>
                  <a:srgbClr val="5A7283"/>
                </a:solidFill>
                <a:latin typeface="Arial"/>
              </a:rPr>
              <a:t>Sumy z pełnych danych, przed zaokrągleniem.</a:t>
            </a:r>
          </a:p>
        </p:txBody>
      </p:sp>
      <p:sp>
        <p:nvSpPr>
          <p:cNvPr id="39" name="STAN PRZYGOTOWANIA W PPI"/>
          <p:cNvSpPr txBox="1"/>
          <p:nvPr/>
        </p:nvSpPr>
        <p:spPr>
          <a:xfrm>
            <a:off x="5212080" y="1819656"/>
            <a:ext cx="6217920" cy="274320"/>
          </a:xfrm>
          <a:prstGeom prst="rect">
            <a:avLst/>
          </a:prstGeom>
          <a:noFill/>
        </p:spPr>
        <p:txBody>
          <a:bodyPr wrap="square" lIns="0" tIns="0" rIns="0" bIns="0" anchor="t">
            <a:noAutofit/>
          </a:bodyPr>
          <a:lstStyle/>
          <a:p>
            <a:pPr algn="l">
              <a:lnSpc>
                <a:spcPct val="108000"/>
              </a:lnSpc>
              <a:spcBef>
                <a:spcPts val="0"/>
              </a:spcBef>
              <a:spcAft>
                <a:spcPts val="0"/>
              </a:spcAft>
            </a:pPr>
            <a:r>
              <a:rPr lang="pl-PL" sz="1340" b="1">
                <a:solidFill>
                  <a:srgbClr val="143551"/>
                </a:solidFill>
                <a:latin typeface="Arial"/>
              </a:rPr>
              <a:t>STAN PRZYGOTOWANIA W PPI</a:t>
            </a:r>
          </a:p>
        </p:txBody>
      </p:sp>
      <p:sp>
        <p:nvSpPr>
          <p:cNvPr id="40" name="Panel"/>
          <p:cNvSpPr/>
          <p:nvPr/>
        </p:nvSpPr>
        <p:spPr>
          <a:xfrm>
            <a:off x="5148072" y="2203704"/>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zymówka [1070]"/>
          <p:cNvSpPr txBox="1"/>
          <p:nvPr/>
        </p:nvSpPr>
        <p:spPr>
          <a:xfrm>
            <a:off x="5340096" y="2299716"/>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Rzymówka [1070]</a:t>
            </a:r>
          </a:p>
        </p:txBody>
      </p:sp>
      <p:sp>
        <p:nvSpPr>
          <p:cNvPr id="42" name="Dokumentacja, PNRI i pozyskane grunty. PPI odnotowuje UoD z NFOŚiGW z 15.12.2025"/>
          <p:cNvSpPr txBox="1"/>
          <p:nvPr/>
        </p:nvSpPr>
        <p:spPr>
          <a:xfrm>
            <a:off x="7415783" y="2299716"/>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Dokumentacja, PNRI i pozyskane grunty. PPI odnotowuje UoD z NFOŚiGW z 15.12.2025 r.</a:t>
            </a:r>
          </a:p>
        </p:txBody>
      </p:sp>
      <p:sp>
        <p:nvSpPr>
          <p:cNvPr id="43" name="Panel"/>
          <p:cNvSpPr/>
          <p:nvPr/>
        </p:nvSpPr>
        <p:spPr>
          <a:xfrm>
            <a:off x="5148072" y="2971800"/>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Pielgrzymka [1140]"/>
          <p:cNvSpPr txBox="1"/>
          <p:nvPr/>
        </p:nvSpPr>
        <p:spPr>
          <a:xfrm>
            <a:off x="5340096" y="3067812"/>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Pielgrzymka [1140]</a:t>
            </a:r>
          </a:p>
        </p:txBody>
      </p:sp>
      <p:sp>
        <p:nvSpPr>
          <p:cNvPr id="45" name="Brak dokumentacji i decyzji w PPI. Modelowanie systemu nie zastępuje przygotowan"/>
          <p:cNvSpPr txBox="1"/>
          <p:nvPr/>
        </p:nvSpPr>
        <p:spPr>
          <a:xfrm>
            <a:off x="7415783" y="3067812"/>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Brak dokumentacji i decyzji w PPI. Modelowanie systemu nie zastępuje przygotowania projektu.</a:t>
            </a:r>
          </a:p>
        </p:txBody>
      </p:sp>
      <p:sp>
        <p:nvSpPr>
          <p:cNvPr id="46" name="Panel"/>
          <p:cNvSpPr/>
          <p:nvPr/>
        </p:nvSpPr>
        <p:spPr>
          <a:xfrm>
            <a:off x="5148072" y="3739896"/>
            <a:ext cx="6455664" cy="713232"/>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Czermnica [1074]"/>
          <p:cNvSpPr txBox="1"/>
          <p:nvPr/>
        </p:nvSpPr>
        <p:spPr>
          <a:xfrm>
            <a:off x="5340096" y="3835907"/>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Czermnica [1074]</a:t>
            </a:r>
          </a:p>
        </p:txBody>
      </p:sp>
      <p:sp>
        <p:nvSpPr>
          <p:cNvPr id="48" name="Opracowana koncepcja programowo-przestrzenna; pola decyzji w PPI: „NIE”."/>
          <p:cNvSpPr txBox="1"/>
          <p:nvPr/>
        </p:nvSpPr>
        <p:spPr>
          <a:xfrm>
            <a:off x="7415783" y="3835907"/>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Opracowana koncepcja programowo-przestrzenna; pola decyzji w PPI: „NIE”.</a:t>
            </a:r>
          </a:p>
        </p:txBody>
      </p:sp>
      <p:sp>
        <p:nvSpPr>
          <p:cNvPr id="49" name="Panel"/>
          <p:cNvSpPr/>
          <p:nvPr/>
        </p:nvSpPr>
        <p:spPr>
          <a:xfrm>
            <a:off x="5148072" y="4507992"/>
            <a:ext cx="6455664" cy="71323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Jawornik–Myślibórz [1854]"/>
          <p:cNvSpPr txBox="1"/>
          <p:nvPr/>
        </p:nvSpPr>
        <p:spPr>
          <a:xfrm>
            <a:off x="5340096" y="4604004"/>
            <a:ext cx="1920240" cy="557784"/>
          </a:xfrm>
          <a:prstGeom prst="rect">
            <a:avLst/>
          </a:prstGeom>
          <a:noFill/>
        </p:spPr>
        <p:txBody>
          <a:bodyPr wrap="square" lIns="0" tIns="0" rIns="0" bIns="0" anchor="t">
            <a:noAutofit/>
          </a:bodyPr>
          <a:lstStyle/>
          <a:p>
            <a:pPr algn="l">
              <a:lnSpc>
                <a:spcPct val="108000"/>
              </a:lnSpc>
              <a:spcBef>
                <a:spcPts val="0"/>
              </a:spcBef>
              <a:spcAft>
                <a:spcPts val="0"/>
              </a:spcAft>
            </a:pPr>
            <a:r>
              <a:rPr lang="pl-PL" sz="1325" b="1">
                <a:solidFill>
                  <a:srgbClr val="143551"/>
                </a:solidFill>
                <a:latin typeface="Arial"/>
              </a:rPr>
              <a:t>Jawornik–Myślibórz [1854]</a:t>
            </a:r>
          </a:p>
        </p:txBody>
      </p:sp>
      <p:sp>
        <p:nvSpPr>
          <p:cNvPr id="51" name="Dokumentacja projektowa; uzyskane wcześniej decyzje utraciły ważność. Wymagana a"/>
          <p:cNvSpPr txBox="1"/>
          <p:nvPr/>
        </p:nvSpPr>
        <p:spPr>
          <a:xfrm>
            <a:off x="7415783" y="4604004"/>
            <a:ext cx="3995928" cy="585216"/>
          </a:xfrm>
          <a:prstGeom prst="rect">
            <a:avLst/>
          </a:prstGeom>
          <a:noFill/>
        </p:spPr>
        <p:txBody>
          <a:bodyPr wrap="square" lIns="0" tIns="0" rIns="0" bIns="0" anchor="t">
            <a:noAutofit/>
          </a:bodyPr>
          <a:lstStyle/>
          <a:p>
            <a:pPr algn="l">
              <a:lnSpc>
                <a:spcPct val="108000"/>
              </a:lnSpc>
              <a:spcBef>
                <a:spcPts val="0"/>
              </a:spcBef>
              <a:spcAft>
                <a:spcPts val="0"/>
              </a:spcAft>
            </a:pPr>
            <a:r>
              <a:rPr lang="pl-PL" sz="1245" b="0">
                <a:solidFill>
                  <a:srgbClr val="19374A"/>
                </a:solidFill>
                <a:latin typeface="Arial"/>
              </a:rPr>
              <a:t>Dokumentacja projektowa; uzyskane wcześniej decyzje utraciły ważność. Wymagana aktualizacja.</a:t>
            </a:r>
          </a:p>
        </p:txBody>
      </p:sp>
      <p:cxnSp>
        <p:nvCxnSpPr>
          <p:cNvPr id="52" name="Linia"/>
          <p:cNvCxnSpPr/>
          <p:nvPr/>
        </p:nvCxnSpPr>
        <p:spPr>
          <a:xfrm>
            <a:off x="5212080" y="5394960"/>
            <a:ext cx="628192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53" name="PLAN ŹRÓDEŁ"/>
          <p:cNvSpPr txBox="1"/>
          <p:nvPr/>
        </p:nvSpPr>
        <p:spPr>
          <a:xfrm>
            <a:off x="5285232" y="5522976"/>
            <a:ext cx="1161288" cy="320040"/>
          </a:xfrm>
          <a:prstGeom prst="rect">
            <a:avLst/>
          </a:prstGeom>
          <a:noFill/>
        </p:spPr>
        <p:txBody>
          <a:bodyPr wrap="square" lIns="0" tIns="0" rIns="0" bIns="0" anchor="t">
            <a:noAutofit/>
          </a:bodyPr>
          <a:lstStyle/>
          <a:p>
            <a:pPr algn="l">
              <a:lnSpc>
                <a:spcPct val="108000"/>
              </a:lnSpc>
              <a:spcBef>
                <a:spcPts val="0"/>
              </a:spcBef>
              <a:spcAft>
                <a:spcPts val="0"/>
              </a:spcAft>
            </a:pPr>
            <a:r>
              <a:rPr lang="pl-PL" sz="1040" b="1">
                <a:solidFill>
                  <a:srgbClr val="36759B"/>
                </a:solidFill>
                <a:latin typeface="Arial"/>
              </a:rPr>
              <a:t>PLAN ŹRÓDEŁ</a:t>
            </a:r>
          </a:p>
        </p:txBody>
      </p:sp>
      <p:sp>
        <p:nvSpPr>
          <p:cNvPr id="54" name="Budżet państwa; FEnIKS przy Rzymówce. 356 mln zł to koszt całkowity zadania, nie"/>
          <p:cNvSpPr txBox="1"/>
          <p:nvPr/>
        </p:nvSpPr>
        <p:spPr>
          <a:xfrm>
            <a:off x="6583680" y="5490972"/>
            <a:ext cx="4828032"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130" b="0">
                <a:solidFill>
                  <a:srgbClr val="19374A"/>
                </a:solidFill>
                <a:latin typeface="Arial"/>
              </a:rPr>
              <a:t>Budżet państwa; FEnIKS przy Rzymówce. 356 mln zł to koszt całkowity zadania, nie kwota dotacji.</a:t>
            </a:r>
          </a:p>
        </p:txBody>
      </p:sp>
      <p:sp>
        <p:nvSpPr>
          <p:cNvPr id="55" name="Panel"/>
          <p:cNvSpPr/>
          <p:nvPr/>
        </p:nvSpPr>
        <p:spPr>
          <a:xfrm>
            <a:off x="594360" y="6044184"/>
            <a:ext cx="11009376" cy="393192"/>
          </a:xfrm>
          <a:prstGeom prst="roundRect">
            <a:avLst>
              <a:gd name="adj" fmla="val 10000"/>
            </a:avLst>
          </a:prstGeom>
          <a:solidFill>
            <a:srgbClr val="FFF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Panel"/>
          <p:cNvSpPr/>
          <p:nvPr/>
        </p:nvSpPr>
        <p:spPr>
          <a:xfrm>
            <a:off x="594360" y="6044184"/>
            <a:ext cx="50292" cy="393192"/>
          </a:xfrm>
          <a:prstGeom prst="rect">
            <a:avLst/>
          </a:prstGeom>
          <a:solidFill>
            <a:srgbClr val="D993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477,956 mln zł nie jest wyceną całego systemu 4 zbiorników: Bystrzyk i Skała nie"/>
          <p:cNvSpPr txBox="1"/>
          <p:nvPr/>
        </p:nvSpPr>
        <p:spPr>
          <a:xfrm>
            <a:off x="758952" y="6112764"/>
            <a:ext cx="10661904" cy="283464"/>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477,956 mln zł nie jest wyceną całego systemu 4 zbiorników: Bystrzyk i Skała nie mają odrębnych pozycji kosztowych w tym PPI.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ARMONOGRAM PRRP | RZGW WROCŁAW"/>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HARMONOGRAM PRRP | RZGW WROCŁAW</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Kaczawa | etapy i terminy"/>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Kaczawa | etapy i terminy</a:t>
            </a:r>
          </a:p>
        </p:txBody>
      </p:sp>
      <p:sp>
        <p:nvSpPr>
          <p:cNvPr id="7" name="Daty z PPI i okresy liczone od spełnienia warunków — nie stanowią potwierdzenia "/>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Daty z PPI i okresy liczone od spełnienia warunków — nie stanowią potwierdzenia rozpoczęcia robót</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35</a:t>
            </a:r>
          </a:p>
        </p:txBody>
      </p:sp>
      <p:sp>
        <p:nvSpPr>
          <p:cNvPr id="11" name="Panel"/>
          <p:cNvSpPr/>
          <p:nvPr/>
        </p:nvSpPr>
        <p:spPr>
          <a:xfrm>
            <a:off x="594360" y="1746504"/>
            <a:ext cx="7114032" cy="4169663"/>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ATY KALENDARZOWE — PLAN PPI"/>
          <p:cNvSpPr txBox="1"/>
          <p:nvPr/>
        </p:nvSpPr>
        <p:spPr>
          <a:xfrm>
            <a:off x="758952" y="1773936"/>
            <a:ext cx="6537960" cy="228600"/>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DATY KALENDARZOWE — PLAN PPI</a:t>
            </a:r>
          </a:p>
        </p:txBody>
      </p:sp>
      <p:sp>
        <p:nvSpPr>
          <p:cNvPr id="13" name="2026"/>
          <p:cNvSpPr txBox="1"/>
          <p:nvPr/>
        </p:nvSpPr>
        <p:spPr>
          <a:xfrm>
            <a:off x="3218688"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2026</a:t>
            </a:r>
          </a:p>
        </p:txBody>
      </p:sp>
      <p:sp>
        <p:nvSpPr>
          <p:cNvPr id="14" name="2027"/>
          <p:cNvSpPr txBox="1"/>
          <p:nvPr/>
        </p:nvSpPr>
        <p:spPr>
          <a:xfrm>
            <a:off x="3941063"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2027</a:t>
            </a:r>
          </a:p>
        </p:txBody>
      </p:sp>
      <p:sp>
        <p:nvSpPr>
          <p:cNvPr id="15" name="2028"/>
          <p:cNvSpPr txBox="1"/>
          <p:nvPr/>
        </p:nvSpPr>
        <p:spPr>
          <a:xfrm>
            <a:off x="4663440"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2028</a:t>
            </a:r>
          </a:p>
        </p:txBody>
      </p:sp>
      <p:sp>
        <p:nvSpPr>
          <p:cNvPr id="16" name="2029"/>
          <p:cNvSpPr txBox="1"/>
          <p:nvPr/>
        </p:nvSpPr>
        <p:spPr>
          <a:xfrm>
            <a:off x="5385816"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2029</a:t>
            </a:r>
          </a:p>
        </p:txBody>
      </p:sp>
      <p:sp>
        <p:nvSpPr>
          <p:cNvPr id="17" name="2030"/>
          <p:cNvSpPr txBox="1"/>
          <p:nvPr/>
        </p:nvSpPr>
        <p:spPr>
          <a:xfrm>
            <a:off x="6108192"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2030</a:t>
            </a:r>
          </a:p>
        </p:txBody>
      </p:sp>
      <p:sp>
        <p:nvSpPr>
          <p:cNvPr id="18" name="2031"/>
          <p:cNvSpPr txBox="1"/>
          <p:nvPr/>
        </p:nvSpPr>
        <p:spPr>
          <a:xfrm>
            <a:off x="6830568" y="2157984"/>
            <a:ext cx="722375" cy="201168"/>
          </a:xfrm>
          <a:prstGeom prst="rect">
            <a:avLst/>
          </a:prstGeom>
          <a:noFill/>
        </p:spPr>
        <p:txBody>
          <a:bodyPr wrap="square" lIns="0" tIns="0" rIns="0" bIns="0" anchor="t">
            <a:noAutofit/>
          </a:bodyPr>
          <a:lstStyle/>
          <a:p>
            <a:pPr algn="ctr">
              <a:lnSpc>
                <a:spcPct val="108000"/>
              </a:lnSpc>
              <a:spcBef>
                <a:spcPts val="0"/>
              </a:spcBef>
              <a:spcAft>
                <a:spcPts val="0"/>
              </a:spcAft>
            </a:pPr>
            <a:r>
              <a:rPr lang="pl-PL" sz="1140" b="1">
                <a:solidFill>
                  <a:srgbClr val="5A7283"/>
                </a:solidFill>
                <a:latin typeface="Arial"/>
              </a:rPr>
              <a:t>2031</a:t>
            </a:r>
          </a:p>
        </p:txBody>
      </p:sp>
      <p:sp>
        <p:nvSpPr>
          <p:cNvPr id="19" name="Rzymówka [1070]"/>
          <p:cNvSpPr txBox="1"/>
          <p:nvPr/>
        </p:nvSpPr>
        <p:spPr>
          <a:xfrm>
            <a:off x="758952" y="2532888"/>
            <a:ext cx="2340864"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Rzymówka [1070]</a:t>
            </a:r>
          </a:p>
        </p:txBody>
      </p:sp>
      <p:sp>
        <p:nvSpPr>
          <p:cNvPr id="20" name="Panel"/>
          <p:cNvSpPr/>
          <p:nvPr/>
        </p:nvSpPr>
        <p:spPr>
          <a:xfrm>
            <a:off x="3218688"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Panel"/>
          <p:cNvSpPr/>
          <p:nvPr/>
        </p:nvSpPr>
        <p:spPr>
          <a:xfrm>
            <a:off x="3941063"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Panel"/>
          <p:cNvSpPr/>
          <p:nvPr/>
        </p:nvSpPr>
        <p:spPr>
          <a:xfrm>
            <a:off x="4663440"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
          <p:cNvSpPr/>
          <p:nvPr/>
        </p:nvSpPr>
        <p:spPr>
          <a:xfrm>
            <a:off x="5385816"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Panel"/>
          <p:cNvSpPr/>
          <p:nvPr/>
        </p:nvSpPr>
        <p:spPr>
          <a:xfrm>
            <a:off x="6108192"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anel"/>
          <p:cNvSpPr/>
          <p:nvPr/>
        </p:nvSpPr>
        <p:spPr>
          <a:xfrm>
            <a:off x="6830568" y="2542032"/>
            <a:ext cx="699515" cy="24688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Panel"/>
          <p:cNvSpPr/>
          <p:nvPr/>
        </p:nvSpPr>
        <p:spPr>
          <a:xfrm>
            <a:off x="3218688" y="2542032"/>
            <a:ext cx="2144268" cy="24688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2026–2028"/>
          <p:cNvSpPr txBox="1"/>
          <p:nvPr/>
        </p:nvSpPr>
        <p:spPr>
          <a:xfrm>
            <a:off x="3218688" y="2542032"/>
            <a:ext cx="2144268"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00" b="1">
                <a:solidFill>
                  <a:srgbClr val="FFFFFF"/>
                </a:solidFill>
                <a:latin typeface="Arial"/>
              </a:rPr>
              <a:t>2026–2028</a:t>
            </a:r>
          </a:p>
        </p:txBody>
      </p:sp>
      <p:cxnSp>
        <p:nvCxnSpPr>
          <p:cNvPr id="28" name="Linia"/>
          <p:cNvCxnSpPr/>
          <p:nvPr/>
        </p:nvCxnSpPr>
        <p:spPr>
          <a:xfrm>
            <a:off x="768096" y="3493008"/>
            <a:ext cx="675741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29" name="TERMINY WARUNKOWE — LATA OD t₀"/>
          <p:cNvSpPr txBox="1"/>
          <p:nvPr/>
        </p:nvSpPr>
        <p:spPr>
          <a:xfrm>
            <a:off x="758952" y="3584448"/>
            <a:ext cx="6565392"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36759B"/>
                </a:solidFill>
                <a:latin typeface="Arial"/>
              </a:rPr>
              <a:t>TERMINY WARUNKOWE — LATA OD t₀</a:t>
            </a:r>
          </a:p>
        </p:txBody>
      </p:sp>
      <p:sp>
        <p:nvSpPr>
          <p:cNvPr id="30" name="t₀"/>
          <p:cNvSpPr txBox="1"/>
          <p:nvPr/>
        </p:nvSpPr>
        <p:spPr>
          <a:xfrm>
            <a:off x="3081528"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t₀</a:t>
            </a:r>
          </a:p>
        </p:txBody>
      </p:sp>
      <p:sp>
        <p:nvSpPr>
          <p:cNvPr id="31" name="+1"/>
          <p:cNvSpPr txBox="1"/>
          <p:nvPr/>
        </p:nvSpPr>
        <p:spPr>
          <a:xfrm>
            <a:off x="3803903"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+1</a:t>
            </a:r>
          </a:p>
        </p:txBody>
      </p:sp>
      <p:sp>
        <p:nvSpPr>
          <p:cNvPr id="32" name="+2"/>
          <p:cNvSpPr txBox="1"/>
          <p:nvPr/>
        </p:nvSpPr>
        <p:spPr>
          <a:xfrm>
            <a:off x="4526279"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+2</a:t>
            </a:r>
          </a:p>
        </p:txBody>
      </p:sp>
      <p:sp>
        <p:nvSpPr>
          <p:cNvPr id="33" name="+3"/>
          <p:cNvSpPr txBox="1"/>
          <p:nvPr/>
        </p:nvSpPr>
        <p:spPr>
          <a:xfrm>
            <a:off x="5248655"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+3</a:t>
            </a:r>
          </a:p>
        </p:txBody>
      </p:sp>
      <p:sp>
        <p:nvSpPr>
          <p:cNvPr id="34" name="+4"/>
          <p:cNvSpPr txBox="1"/>
          <p:nvPr/>
        </p:nvSpPr>
        <p:spPr>
          <a:xfrm>
            <a:off x="5971031"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+4</a:t>
            </a:r>
          </a:p>
        </p:txBody>
      </p:sp>
      <p:sp>
        <p:nvSpPr>
          <p:cNvPr id="35" name="+5"/>
          <p:cNvSpPr txBox="1"/>
          <p:nvPr/>
        </p:nvSpPr>
        <p:spPr>
          <a:xfrm>
            <a:off x="6693407"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+5</a:t>
            </a:r>
          </a:p>
        </p:txBody>
      </p:sp>
      <p:sp>
        <p:nvSpPr>
          <p:cNvPr id="36" name="+6"/>
          <p:cNvSpPr txBox="1"/>
          <p:nvPr/>
        </p:nvSpPr>
        <p:spPr>
          <a:xfrm>
            <a:off x="7415783" y="3986784"/>
            <a:ext cx="274320" cy="173736"/>
          </a:xfrm>
          <a:prstGeom prst="rect">
            <a:avLst/>
          </a:prstGeom>
          <a:noFill/>
        </p:spPr>
        <p:txBody>
          <a:bodyPr wrap="square" lIns="0" tIns="0" rIns="0" bIns="0" anchor="t">
            <a:noAutofit/>
          </a:bodyPr>
          <a:lstStyle/>
          <a:p>
            <a:pPr algn="ctr">
              <a:lnSpc>
                <a:spcPct val="108000"/>
              </a:lnSpc>
              <a:spcBef>
                <a:spcPts val="0"/>
              </a:spcBef>
              <a:spcAft>
                <a:spcPts val="0"/>
              </a:spcAft>
            </a:pPr>
            <a:r>
              <a:rPr lang="pl-PL" sz="1019" b="1">
                <a:solidFill>
                  <a:srgbClr val="5A7283"/>
                </a:solidFill>
                <a:latin typeface="Arial"/>
              </a:rPr>
              <a:t>+6</a:t>
            </a:r>
          </a:p>
        </p:txBody>
      </p:sp>
      <p:sp>
        <p:nvSpPr>
          <p:cNvPr id="37" name="Pielgrzymka [1140]"/>
          <p:cNvSpPr txBox="1"/>
          <p:nvPr/>
        </p:nvSpPr>
        <p:spPr>
          <a:xfrm>
            <a:off x="758952" y="4320540"/>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Pielgrzymka [1140]</a:t>
            </a:r>
          </a:p>
        </p:txBody>
      </p:sp>
      <p:sp>
        <p:nvSpPr>
          <p:cNvPr id="38" name="Panel"/>
          <p:cNvSpPr/>
          <p:nvPr/>
        </p:nvSpPr>
        <p:spPr>
          <a:xfrm>
            <a:off x="3218688" y="4347972"/>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Panel"/>
          <p:cNvSpPr/>
          <p:nvPr/>
        </p:nvSpPr>
        <p:spPr>
          <a:xfrm>
            <a:off x="3218688" y="4347972"/>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Panel"/>
          <p:cNvSpPr/>
          <p:nvPr/>
        </p:nvSpPr>
        <p:spPr>
          <a:xfrm>
            <a:off x="3941063" y="4347972"/>
            <a:ext cx="2150668"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3 lata"/>
          <p:cNvSpPr txBox="1"/>
          <p:nvPr/>
        </p:nvSpPr>
        <p:spPr>
          <a:xfrm>
            <a:off x="3941063" y="4342485"/>
            <a:ext cx="2150668"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3 lata</a:t>
            </a:r>
          </a:p>
        </p:txBody>
      </p:sp>
      <p:sp>
        <p:nvSpPr>
          <p:cNvPr id="42" name="Czermnica [1074]"/>
          <p:cNvSpPr txBox="1"/>
          <p:nvPr/>
        </p:nvSpPr>
        <p:spPr>
          <a:xfrm>
            <a:off x="758952" y="4750308"/>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Czermnica [1074]</a:t>
            </a:r>
          </a:p>
        </p:txBody>
      </p:sp>
      <p:sp>
        <p:nvSpPr>
          <p:cNvPr id="43" name="Panel"/>
          <p:cNvSpPr/>
          <p:nvPr/>
        </p:nvSpPr>
        <p:spPr>
          <a:xfrm>
            <a:off x="3218688" y="4777740"/>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Panel"/>
          <p:cNvSpPr/>
          <p:nvPr/>
        </p:nvSpPr>
        <p:spPr>
          <a:xfrm>
            <a:off x="3218688" y="4777740"/>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Panel"/>
          <p:cNvSpPr/>
          <p:nvPr/>
        </p:nvSpPr>
        <p:spPr>
          <a:xfrm>
            <a:off x="3941063" y="4777740"/>
            <a:ext cx="2150668"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3 lata"/>
          <p:cNvSpPr txBox="1"/>
          <p:nvPr/>
        </p:nvSpPr>
        <p:spPr>
          <a:xfrm>
            <a:off x="3941063" y="4772253"/>
            <a:ext cx="2150668"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3 lata</a:t>
            </a:r>
          </a:p>
        </p:txBody>
      </p:sp>
      <p:sp>
        <p:nvSpPr>
          <p:cNvPr id="47" name="Jawornik / Chojnów"/>
          <p:cNvSpPr txBox="1"/>
          <p:nvPr/>
        </p:nvSpPr>
        <p:spPr>
          <a:xfrm>
            <a:off x="758952" y="5180076"/>
            <a:ext cx="2313432" cy="347472"/>
          </a:xfrm>
          <a:prstGeom prst="rect">
            <a:avLst/>
          </a:prstGeom>
          <a:noFill/>
        </p:spPr>
        <p:txBody>
          <a:bodyPr wrap="square" lIns="0" tIns="0" rIns="0" bIns="0" anchor="t">
            <a:noAutofit/>
          </a:bodyPr>
          <a:lstStyle/>
          <a:p>
            <a:pPr algn="l">
              <a:lnSpc>
                <a:spcPct val="108000"/>
              </a:lnSpc>
              <a:spcBef>
                <a:spcPts val="0"/>
              </a:spcBef>
              <a:spcAft>
                <a:spcPts val="0"/>
              </a:spcAft>
            </a:pPr>
            <a:r>
              <a:rPr lang="pl-PL" sz="1265" b="1">
                <a:solidFill>
                  <a:srgbClr val="19374A"/>
                </a:solidFill>
                <a:latin typeface="Arial"/>
              </a:rPr>
              <a:t>Jawornik / Chojnów</a:t>
            </a:r>
          </a:p>
        </p:txBody>
      </p:sp>
      <p:sp>
        <p:nvSpPr>
          <p:cNvPr id="48" name="Panel"/>
          <p:cNvSpPr/>
          <p:nvPr/>
        </p:nvSpPr>
        <p:spPr>
          <a:xfrm>
            <a:off x="3218688" y="5207508"/>
            <a:ext cx="4334255" cy="228600"/>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Panel"/>
          <p:cNvSpPr/>
          <p:nvPr/>
        </p:nvSpPr>
        <p:spPr>
          <a:xfrm>
            <a:off x="3218688" y="5207508"/>
            <a:ext cx="722375" cy="228600"/>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Panel"/>
          <p:cNvSpPr/>
          <p:nvPr/>
        </p:nvSpPr>
        <p:spPr>
          <a:xfrm>
            <a:off x="3941063" y="5207508"/>
            <a:ext cx="2873044" cy="228600"/>
          </a:xfrm>
          <a:prstGeom prst="roundRect">
            <a:avLst>
              <a:gd name="adj" fmla="val 10000"/>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4 lata"/>
          <p:cNvSpPr txBox="1"/>
          <p:nvPr/>
        </p:nvSpPr>
        <p:spPr>
          <a:xfrm>
            <a:off x="3941063" y="5202021"/>
            <a:ext cx="2873044" cy="246888"/>
          </a:xfrm>
          <a:prstGeom prst="rect">
            <a:avLst/>
          </a:prstGeom>
          <a:noFill/>
        </p:spPr>
        <p:txBody>
          <a:bodyPr wrap="square" lIns="0" tIns="0" rIns="0" bIns="0" anchor="ctr">
            <a:noAutofit/>
          </a:bodyPr>
          <a:lstStyle/>
          <a:p>
            <a:pPr algn="ctr">
              <a:lnSpc>
                <a:spcPct val="108000"/>
              </a:lnSpc>
              <a:spcBef>
                <a:spcPts val="0"/>
              </a:spcBef>
              <a:spcAft>
                <a:spcPts val="0"/>
              </a:spcAft>
            </a:pPr>
            <a:r>
              <a:rPr lang="pl-PL" sz="1050" b="1">
                <a:solidFill>
                  <a:srgbClr val="FFFFFF"/>
                </a:solidFill>
                <a:latin typeface="Arial"/>
              </a:rPr>
              <a:t>4 lata</a:t>
            </a:r>
          </a:p>
        </p:txBody>
      </p:sp>
      <p:sp>
        <p:nvSpPr>
          <p:cNvPr id="52" name="Panel"/>
          <p:cNvSpPr/>
          <p:nvPr/>
        </p:nvSpPr>
        <p:spPr>
          <a:xfrm>
            <a:off x="859536" y="6062472"/>
            <a:ext cx="201168" cy="109728"/>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czas od warunku do startu"/>
          <p:cNvSpPr txBox="1"/>
          <p:nvPr/>
        </p:nvSpPr>
        <p:spPr>
          <a:xfrm>
            <a:off x="1133856" y="6012180"/>
            <a:ext cx="2752344"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od warunku do startu</a:t>
            </a:r>
          </a:p>
        </p:txBody>
      </p:sp>
      <p:sp>
        <p:nvSpPr>
          <p:cNvPr id="54" name="Panel"/>
          <p:cNvSpPr/>
          <p:nvPr/>
        </p:nvSpPr>
        <p:spPr>
          <a:xfrm>
            <a:off x="3959352" y="6062472"/>
            <a:ext cx="201168" cy="10972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czas realizacji robót"/>
          <p:cNvSpPr txBox="1"/>
          <p:nvPr/>
        </p:nvSpPr>
        <p:spPr>
          <a:xfrm>
            <a:off x="4242816" y="6012180"/>
            <a:ext cx="3282696"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czas realizacji robót</a:t>
            </a:r>
          </a:p>
        </p:txBody>
      </p:sp>
      <p:sp>
        <p:nvSpPr>
          <p:cNvPr id="56" name="WARUNKI REALIZACJI"/>
          <p:cNvSpPr txBox="1"/>
          <p:nvPr/>
        </p:nvSpPr>
        <p:spPr>
          <a:xfrm>
            <a:off x="8046720" y="1801368"/>
            <a:ext cx="340156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00" b="1">
                <a:solidFill>
                  <a:srgbClr val="143551"/>
                </a:solidFill>
                <a:latin typeface="Arial"/>
              </a:rPr>
              <a:t>WARUNKI REALIZACJI</a:t>
            </a:r>
          </a:p>
        </p:txBody>
      </p:sp>
      <p:sp>
        <p:nvSpPr>
          <p:cNvPr id="57" name="Rzymówka: plan 2026–2028"/>
          <p:cNvSpPr txBox="1"/>
          <p:nvPr/>
        </p:nvSpPr>
        <p:spPr>
          <a:xfrm>
            <a:off x="8065008" y="2267712"/>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Rzymówka: plan 2026–2028</a:t>
            </a:r>
          </a:p>
        </p:txBody>
      </p:sp>
      <p:sp>
        <p:nvSpPr>
          <p:cNvPr id="58" name="Zapis PPI powiązać z zakresem umowy o dofinansowanie i harmonogramem wykonawczym"/>
          <p:cNvSpPr txBox="1"/>
          <p:nvPr/>
        </p:nvSpPr>
        <p:spPr>
          <a:xfrm>
            <a:off x="8065008" y="2688336"/>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Zapis PPI powiązać z zakresem umowy o dofinansowanie i harmonogramem wykonawczym.</a:t>
            </a:r>
          </a:p>
        </p:txBody>
      </p:sp>
      <p:cxnSp>
        <p:nvCxnSpPr>
          <p:cNvPr id="59" name="Linia"/>
          <p:cNvCxnSpPr/>
          <p:nvPr/>
        </p:nvCxnSpPr>
        <p:spPr>
          <a:xfrm>
            <a:off x="8065008" y="3273552"/>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60" name="Pozostałe pozycje PPI"/>
          <p:cNvSpPr txBox="1"/>
          <p:nvPr/>
        </p:nvSpPr>
        <p:spPr>
          <a:xfrm>
            <a:off x="8065008" y="3355848"/>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Pozostałe pozycje PPI</a:t>
            </a:r>
          </a:p>
        </p:txBody>
      </p:sp>
      <p:sp>
        <p:nvSpPr>
          <p:cNvPr id="61" name="Rozpoczęcie zależne od uzyskania PNRI/PnB. Aktualizacja dokumentacji jest części"/>
          <p:cNvSpPr txBox="1"/>
          <p:nvPr/>
        </p:nvSpPr>
        <p:spPr>
          <a:xfrm>
            <a:off x="8065008" y="3776472"/>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Rozpoczęcie zależne od uzyskania PNRI/PnB. Aktualizacja dokumentacji jest częścią przygotowania, a nie robót.</a:t>
            </a:r>
          </a:p>
        </p:txBody>
      </p:sp>
      <p:cxnSp>
        <p:nvCxnSpPr>
          <p:cNvPr id="62" name="Linia"/>
          <p:cNvCxnSpPr/>
          <p:nvPr/>
        </p:nvCxnSpPr>
        <p:spPr>
          <a:xfrm>
            <a:off x="8065008" y="4361688"/>
            <a:ext cx="3401568"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63" name="Bystrzyk i Skała"/>
          <p:cNvSpPr txBox="1"/>
          <p:nvPr/>
        </p:nvSpPr>
        <p:spPr>
          <a:xfrm>
            <a:off x="8065008" y="4443983"/>
            <a:ext cx="3374136" cy="384048"/>
          </a:xfrm>
          <a:prstGeom prst="rect">
            <a:avLst/>
          </a:prstGeom>
          <a:noFill/>
        </p:spPr>
        <p:txBody>
          <a:bodyPr wrap="square" lIns="0" tIns="0" rIns="0" bIns="0" anchor="t">
            <a:noAutofit/>
          </a:bodyPr>
          <a:lstStyle/>
          <a:p>
            <a:pPr algn="l">
              <a:lnSpc>
                <a:spcPct val="108000"/>
              </a:lnSpc>
              <a:spcBef>
                <a:spcPts val="0"/>
              </a:spcBef>
              <a:spcAft>
                <a:spcPts val="0"/>
              </a:spcAft>
            </a:pPr>
            <a:r>
              <a:rPr lang="pl-PL" sz="1420" b="1">
                <a:solidFill>
                  <a:srgbClr val="143551"/>
                </a:solidFill>
                <a:latin typeface="Arial"/>
              </a:rPr>
              <a:t>Bystrzyk i Skała</a:t>
            </a:r>
          </a:p>
        </p:txBody>
      </p:sp>
      <p:sp>
        <p:nvSpPr>
          <p:cNvPr id="64" name="Najpierw koncepcje, analiza oddziaływań i koszty. Nie przypisywać im terminów Rz"/>
          <p:cNvSpPr txBox="1"/>
          <p:nvPr/>
        </p:nvSpPr>
        <p:spPr>
          <a:xfrm>
            <a:off x="8065008" y="4864607"/>
            <a:ext cx="3374136" cy="621792"/>
          </a:xfrm>
          <a:prstGeom prst="rect">
            <a:avLst/>
          </a:prstGeom>
          <a:noFill/>
        </p:spPr>
        <p:txBody>
          <a:bodyPr wrap="square" lIns="0" tIns="0" rIns="0" bIns="0" anchor="t">
            <a:noAutofit/>
          </a:bodyPr>
          <a:lstStyle/>
          <a:p>
            <a:pPr algn="l">
              <a:lnSpc>
                <a:spcPct val="108000"/>
              </a:lnSpc>
              <a:spcBef>
                <a:spcPts val="0"/>
              </a:spcBef>
              <a:spcAft>
                <a:spcPts val="0"/>
              </a:spcAft>
            </a:pPr>
            <a:r>
              <a:rPr lang="pl-PL" sz="1225" b="0">
                <a:solidFill>
                  <a:srgbClr val="19374A"/>
                </a:solidFill>
                <a:latin typeface="Arial"/>
              </a:rPr>
              <a:t>Najpierw koncepcje, analiza oddziaływań i koszty. Nie przypisywać im terminów Rzymówki i Pielgrzymki.</a:t>
            </a:r>
          </a:p>
        </p:txBody>
      </p:sp>
      <p:sp>
        <p:nvSpPr>
          <p:cNvPr id="65" name="Dla zadań bez zabezpieczonego finansowania PPI wskazuje czas N: 2–7 lat."/>
          <p:cNvSpPr txBox="1"/>
          <p:nvPr/>
        </p:nvSpPr>
        <p:spPr>
          <a:xfrm>
            <a:off x="8074152" y="5641848"/>
            <a:ext cx="3346704" cy="466344"/>
          </a:xfrm>
          <a:prstGeom prst="rect">
            <a:avLst/>
          </a:prstGeom>
          <a:noFill/>
        </p:spPr>
        <p:txBody>
          <a:bodyPr wrap="square" lIns="0" tIns="0" rIns="0" bIns="0" anchor="t">
            <a:noAutofit/>
          </a:bodyPr>
          <a:lstStyle/>
          <a:p>
            <a:pPr algn="l">
              <a:lnSpc>
                <a:spcPct val="108000"/>
              </a:lnSpc>
              <a:spcBef>
                <a:spcPts val="0"/>
              </a:spcBef>
              <a:spcAft>
                <a:spcPts val="0"/>
              </a:spcAft>
            </a:pPr>
            <a:r>
              <a:rPr lang="pl-PL" sz="1050" b="0">
                <a:solidFill>
                  <a:srgbClr val="5A7283"/>
                </a:solidFill>
                <a:latin typeface="Arial"/>
              </a:rPr>
              <a:t>Dla zadań bez zabezpieczonego finansowania PPI wskazuje czas N: 2–7 lat.</a:t>
            </a:r>
          </a:p>
        </p:txBody>
      </p:sp>
      <p:sp>
        <p:nvSpPr>
          <p:cNvPr id="66" name="t₀ = zgoda na roboty (dla Krukowa: finansowanie), indywidualnie dla każdego zada"/>
          <p:cNvSpPr txBox="1"/>
          <p:nvPr/>
        </p:nvSpPr>
        <p:spPr>
          <a:xfrm>
            <a:off x="749808" y="6336792"/>
            <a:ext cx="10744200"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969" b="0" dirty="0">
                <a:solidFill>
                  <a:srgbClr val="5A7283"/>
                </a:solidFill>
                <a:latin typeface="Arial"/>
              </a:rPr>
              <a:t>t₀ = zgoda na roboty, indywidualnie dla każdego zadania. N nie dodaje się do 2026 r. ani do czasu robót.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PRIORYTETY WDROŻENIOWE</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700" b="1" dirty="0">
                <a:solidFill>
                  <a:srgbClr val="102C4A"/>
                </a:solidFill>
                <a:latin typeface="Arial" pitchFamily="34" charset="0"/>
                <a:ea typeface="Arial" pitchFamily="34" charset="-122"/>
                <a:cs typeface="Arial" pitchFamily="34" charset="-120"/>
              </a:rPr>
              <a:t>Trzy ścieżki dalszego postępowania</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Portfel po konsultacjach wymaga różnych decyzji - nie jednego harmonogramu dla wszystkich zlewni</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594360" y="1737360"/>
            <a:ext cx="3438144" cy="4160520"/>
          </a:xfrm>
          <a:prstGeom prst="roundRect">
            <a:avLst>
              <a:gd name="adj" fmla="val 212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0" name="Shape 7"/>
          <p:cNvSpPr/>
          <p:nvPr/>
        </p:nvSpPr>
        <p:spPr>
          <a:xfrm>
            <a:off x="822960" y="1993392"/>
            <a:ext cx="566928" cy="566928"/>
          </a:xfrm>
          <a:prstGeom prst="ellipse">
            <a:avLst/>
          </a:prstGeom>
          <a:solidFill>
            <a:srgbClr val="2E6FA3"/>
          </a:solidFill>
          <a:ln w="12700">
            <a:solidFill>
              <a:srgbClr val="2E6FA3"/>
            </a:solidFill>
            <a:prstDash val="solid"/>
          </a:ln>
        </p:spPr>
        <p:txBody>
          <a:bodyPr/>
          <a:lstStyle/>
          <a:p>
            <a:endParaRPr lang="pl-PL"/>
          </a:p>
        </p:txBody>
      </p:sp>
      <p:sp>
        <p:nvSpPr>
          <p:cNvPr id="11" name="Text 8"/>
          <p:cNvSpPr/>
          <p:nvPr/>
        </p:nvSpPr>
        <p:spPr>
          <a:xfrm>
            <a:off x="822960" y="2112264"/>
            <a:ext cx="566928" cy="201168"/>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A</a:t>
            </a:r>
            <a:endParaRPr lang="en-US" sz="1700" dirty="0"/>
          </a:p>
        </p:txBody>
      </p:sp>
      <p:sp>
        <p:nvSpPr>
          <p:cNvPr id="12" name="Text 9"/>
          <p:cNvSpPr/>
          <p:nvPr/>
        </p:nvSpPr>
        <p:spPr>
          <a:xfrm>
            <a:off x="1527048" y="1975104"/>
            <a:ext cx="2258568" cy="420624"/>
          </a:xfrm>
          <a:prstGeom prst="rect">
            <a:avLst/>
          </a:prstGeom>
          <a:noFill/>
          <a:ln/>
        </p:spPr>
        <p:txBody>
          <a:bodyPr wrap="square" lIns="0" tIns="0" rIns="0" bIns="0" rtlCol="0" anchor="ctr"/>
          <a:lstStyle/>
          <a:p>
            <a:pPr marL="0" indent="0">
              <a:buNone/>
            </a:pPr>
            <a:r>
              <a:rPr lang="en-US" sz="1800" b="1" dirty="0">
                <a:solidFill>
                  <a:srgbClr val="102C4A"/>
                </a:solidFill>
                <a:latin typeface="Arial" pitchFamily="34" charset="0"/>
                <a:ea typeface="Arial" pitchFamily="34" charset="-122"/>
                <a:cs typeface="Arial" pitchFamily="34" charset="-120"/>
              </a:rPr>
              <a:t>Kierować do przygotowania</a:t>
            </a:r>
            <a:endParaRPr lang="en-US" sz="1800" dirty="0"/>
          </a:p>
        </p:txBody>
      </p:sp>
      <p:sp>
        <p:nvSpPr>
          <p:cNvPr id="13" name="Text 10"/>
          <p:cNvSpPr/>
          <p:nvPr/>
        </p:nvSpPr>
        <p:spPr>
          <a:xfrm>
            <a:off x="1527048" y="2450592"/>
            <a:ext cx="2258568" cy="292608"/>
          </a:xfrm>
          <a:prstGeom prst="rect">
            <a:avLst/>
          </a:prstGeom>
          <a:noFill/>
          <a:ln/>
        </p:spPr>
        <p:txBody>
          <a:bodyPr wrap="square" lIns="0" tIns="0" rIns="0" bIns="0" rtlCol="0" anchor="ctr"/>
          <a:lstStyle/>
          <a:p>
            <a:pPr marL="0" indent="0">
              <a:buNone/>
            </a:pPr>
            <a:r>
              <a:rPr lang="en-US" sz="1050" dirty="0">
                <a:solidFill>
                  <a:srgbClr val="2E6FA3"/>
                </a:solidFill>
                <a:latin typeface="Arial" pitchFamily="34" charset="0"/>
                <a:ea typeface="Arial" pitchFamily="34" charset="-122"/>
                <a:cs typeface="Arial" pitchFamily="34" charset="-120"/>
              </a:rPr>
              <a:t>mierzalny efekt + wyraźny kierunek</a:t>
            </a:r>
            <a:endParaRPr lang="en-US" sz="1050" dirty="0"/>
          </a:p>
        </p:txBody>
      </p:sp>
      <p:sp>
        <p:nvSpPr>
          <p:cNvPr id="14" name="Shape 11"/>
          <p:cNvSpPr/>
          <p:nvPr/>
        </p:nvSpPr>
        <p:spPr>
          <a:xfrm>
            <a:off x="822960" y="2907792"/>
            <a:ext cx="2980944" cy="0"/>
          </a:xfrm>
          <a:prstGeom prst="line">
            <a:avLst/>
          </a:prstGeom>
          <a:noFill/>
          <a:ln w="17780">
            <a:solidFill>
              <a:srgbClr val="2E6FA3"/>
            </a:solidFill>
            <a:prstDash val="solid"/>
          </a:ln>
        </p:spPr>
        <p:txBody>
          <a:bodyPr/>
          <a:lstStyle/>
          <a:p>
            <a:endParaRPr lang="pl-PL"/>
          </a:p>
        </p:txBody>
      </p:sp>
      <p:sp>
        <p:nvSpPr>
          <p:cNvPr id="15" name="Text 12"/>
          <p:cNvSpPr/>
          <p:nvPr/>
        </p:nvSpPr>
        <p:spPr>
          <a:xfrm>
            <a:off x="850392" y="3127248"/>
            <a:ext cx="2907792" cy="2240280"/>
          </a:xfrm>
          <a:prstGeom prst="rect">
            <a:avLst/>
          </a:prstGeom>
          <a:noFill/>
          <a:ln/>
        </p:spPr>
        <p:txBody>
          <a:bodyPr wrap="square" lIns="635" tIns="635" rIns="635" bIns="635" rtlCol="0" anchor="t"/>
          <a:lstStyle/>
          <a:p>
            <a:pPr marL="207391" indent="-207391">
              <a:buSzPct val="100000"/>
              <a:buChar char="•"/>
            </a:pPr>
            <a:r>
              <a:rPr lang="en-US" sz="1420" dirty="0">
                <a:solidFill>
                  <a:srgbClr val="243442"/>
                </a:solidFill>
                <a:latin typeface="Arial" pitchFamily="34" charset="0"/>
                <a:ea typeface="Arial" pitchFamily="34" charset="-122"/>
                <a:cs typeface="Arial" pitchFamily="34" charset="-120"/>
              </a:rPr>
              <a:t>Biała i Iłownica - wariant „Uchwała”</a:t>
            </a:r>
            <a:endParaRPr lang="en-US" sz="1420" dirty="0"/>
          </a:p>
          <a:p>
            <a:pPr marL="207391" indent="-207391">
              <a:buSzPct val="100000"/>
              <a:buChar char="•"/>
            </a:pPr>
            <a:r>
              <a:rPr lang="en-US" sz="1420" dirty="0">
                <a:solidFill>
                  <a:srgbClr val="243442"/>
                </a:solidFill>
                <a:latin typeface="Arial" pitchFamily="34" charset="0"/>
                <a:ea typeface="Arial" pitchFamily="34" charset="-122"/>
                <a:cs typeface="Arial" pitchFamily="34" charset="-120"/>
              </a:rPr>
              <a:t>Osobłoga - Racławice Śląskie</a:t>
            </a:r>
            <a:endParaRPr lang="en-US" sz="1420" dirty="0"/>
          </a:p>
          <a:p>
            <a:pPr marL="207391" indent="-207391">
              <a:buSzPct val="100000"/>
              <a:buChar char="•"/>
            </a:pPr>
            <a:r>
              <a:rPr lang="en-US" sz="1420" dirty="0">
                <a:solidFill>
                  <a:srgbClr val="243442"/>
                </a:solidFill>
                <a:latin typeface="Arial" pitchFamily="34" charset="0"/>
                <a:ea typeface="Arial" pitchFamily="34" charset="-122"/>
                <a:cs typeface="Arial" pitchFamily="34" charset="-120"/>
              </a:rPr>
              <a:t>Bóbr - Kostrzyca i Karpniki</a:t>
            </a:r>
            <a:endParaRPr lang="en-US" sz="1420" dirty="0"/>
          </a:p>
          <a:p>
            <a:pPr marL="207391" indent="-207391">
              <a:buSzPct val="100000"/>
              <a:buChar char="•"/>
            </a:pPr>
            <a:r>
              <a:rPr lang="en-US" sz="1420" dirty="0">
                <a:solidFill>
                  <a:srgbClr val="243442"/>
                </a:solidFill>
                <a:latin typeface="Arial" pitchFamily="34" charset="0"/>
                <a:ea typeface="Arial" pitchFamily="34" charset="-122"/>
                <a:cs typeface="Arial" pitchFamily="34" charset="-120"/>
              </a:rPr>
              <a:t>Kaczawa - system czterech zbiorników</a:t>
            </a:r>
            <a:endParaRPr lang="en-US" sz="1420" dirty="0"/>
          </a:p>
        </p:txBody>
      </p:sp>
      <p:sp>
        <p:nvSpPr>
          <p:cNvPr id="16" name="Shape 13"/>
          <p:cNvSpPr/>
          <p:nvPr/>
        </p:nvSpPr>
        <p:spPr>
          <a:xfrm>
            <a:off x="4270248" y="1737360"/>
            <a:ext cx="3438144" cy="4160520"/>
          </a:xfrm>
          <a:prstGeom prst="roundRect">
            <a:avLst>
              <a:gd name="adj" fmla="val 212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7" name="Shape 14"/>
          <p:cNvSpPr/>
          <p:nvPr/>
        </p:nvSpPr>
        <p:spPr>
          <a:xfrm>
            <a:off x="4498848" y="1993392"/>
            <a:ext cx="566928" cy="566928"/>
          </a:xfrm>
          <a:prstGeom prst="ellipse">
            <a:avLst/>
          </a:prstGeom>
          <a:solidFill>
            <a:srgbClr val="2BA6A2"/>
          </a:solidFill>
          <a:ln w="12700">
            <a:solidFill>
              <a:srgbClr val="2BA6A2"/>
            </a:solidFill>
            <a:prstDash val="solid"/>
          </a:ln>
        </p:spPr>
        <p:txBody>
          <a:bodyPr/>
          <a:lstStyle/>
          <a:p>
            <a:endParaRPr lang="pl-PL"/>
          </a:p>
        </p:txBody>
      </p:sp>
      <p:sp>
        <p:nvSpPr>
          <p:cNvPr id="18" name="Text 15"/>
          <p:cNvSpPr/>
          <p:nvPr/>
        </p:nvSpPr>
        <p:spPr>
          <a:xfrm>
            <a:off x="4498848" y="2112264"/>
            <a:ext cx="566928" cy="201168"/>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B</a:t>
            </a:r>
            <a:endParaRPr lang="en-US" sz="1700" dirty="0"/>
          </a:p>
        </p:txBody>
      </p:sp>
      <p:sp>
        <p:nvSpPr>
          <p:cNvPr id="19" name="Text 16"/>
          <p:cNvSpPr/>
          <p:nvPr/>
        </p:nvSpPr>
        <p:spPr>
          <a:xfrm>
            <a:off x="5202936" y="1975104"/>
            <a:ext cx="2258568" cy="420624"/>
          </a:xfrm>
          <a:prstGeom prst="rect">
            <a:avLst/>
          </a:prstGeom>
          <a:noFill/>
          <a:ln/>
        </p:spPr>
        <p:txBody>
          <a:bodyPr wrap="square" lIns="0" tIns="0" rIns="0" bIns="0" rtlCol="0" anchor="ctr"/>
          <a:lstStyle/>
          <a:p>
            <a:pPr marL="0" indent="0">
              <a:buNone/>
            </a:pPr>
            <a:r>
              <a:rPr lang="en-US" sz="1800" b="1" dirty="0">
                <a:solidFill>
                  <a:srgbClr val="102C4A"/>
                </a:solidFill>
                <a:latin typeface="Arial" pitchFamily="34" charset="0"/>
                <a:ea typeface="Arial" pitchFamily="34" charset="-122"/>
                <a:cs typeface="Arial" pitchFamily="34" charset="-120"/>
              </a:rPr>
              <a:t>Pogłębić koncepcję i modele</a:t>
            </a:r>
            <a:endParaRPr lang="en-US" sz="1800" dirty="0"/>
          </a:p>
        </p:txBody>
      </p:sp>
      <p:sp>
        <p:nvSpPr>
          <p:cNvPr id="20" name="Text 17"/>
          <p:cNvSpPr/>
          <p:nvPr/>
        </p:nvSpPr>
        <p:spPr>
          <a:xfrm>
            <a:off x="5202936" y="2450592"/>
            <a:ext cx="2258568" cy="292608"/>
          </a:xfrm>
          <a:prstGeom prst="rect">
            <a:avLst/>
          </a:prstGeom>
          <a:noFill/>
          <a:ln/>
        </p:spPr>
        <p:txBody>
          <a:bodyPr wrap="square" lIns="0" tIns="0" rIns="0" bIns="0" rtlCol="0" anchor="ctr"/>
          <a:lstStyle/>
          <a:p>
            <a:pPr marL="0" indent="0">
              <a:buNone/>
            </a:pPr>
            <a:r>
              <a:rPr lang="en-US" sz="1050" dirty="0">
                <a:solidFill>
                  <a:srgbClr val="2BA6A2"/>
                </a:solidFill>
                <a:latin typeface="Arial" pitchFamily="34" charset="0"/>
                <a:ea typeface="Arial" pitchFamily="34" charset="-122"/>
                <a:cs typeface="Arial" pitchFamily="34" charset="-120"/>
              </a:rPr>
              <a:t>efekt lokalny lub zależny od parametrów</a:t>
            </a:r>
            <a:endParaRPr lang="en-US" sz="1050" dirty="0"/>
          </a:p>
        </p:txBody>
      </p:sp>
      <p:sp>
        <p:nvSpPr>
          <p:cNvPr id="21" name="Shape 18"/>
          <p:cNvSpPr/>
          <p:nvPr/>
        </p:nvSpPr>
        <p:spPr>
          <a:xfrm>
            <a:off x="4498848" y="2907792"/>
            <a:ext cx="2980944" cy="0"/>
          </a:xfrm>
          <a:prstGeom prst="line">
            <a:avLst/>
          </a:prstGeom>
          <a:noFill/>
          <a:ln w="17780">
            <a:solidFill>
              <a:srgbClr val="2BA6A2"/>
            </a:solidFill>
            <a:prstDash val="solid"/>
          </a:ln>
        </p:spPr>
        <p:txBody>
          <a:bodyPr/>
          <a:lstStyle/>
          <a:p>
            <a:endParaRPr lang="pl-PL"/>
          </a:p>
        </p:txBody>
      </p:sp>
      <p:sp>
        <p:nvSpPr>
          <p:cNvPr id="22" name="Text 19"/>
          <p:cNvSpPr/>
          <p:nvPr/>
        </p:nvSpPr>
        <p:spPr>
          <a:xfrm>
            <a:off x="4526280" y="3127248"/>
            <a:ext cx="2907792" cy="2240280"/>
          </a:xfrm>
          <a:prstGeom prst="rect">
            <a:avLst/>
          </a:prstGeom>
          <a:noFill/>
          <a:ln/>
        </p:spPr>
        <p:txBody>
          <a:bodyPr wrap="square" lIns="635" tIns="635" rIns="635" bIns="635" rtlCol="0" anchor="t"/>
          <a:lstStyle/>
          <a:p>
            <a:pPr marL="207391" indent="-207391">
              <a:buSzPct val="100000"/>
              <a:buChar char="•"/>
            </a:pPr>
            <a:r>
              <a:rPr lang="en-US" sz="1420" dirty="0">
                <a:solidFill>
                  <a:srgbClr val="243442"/>
                </a:solidFill>
                <a:latin typeface="Arial" pitchFamily="34" charset="0"/>
                <a:ea typeface="Arial" pitchFamily="34" charset="-122"/>
                <a:cs typeface="Arial" pitchFamily="34" charset="-120"/>
              </a:rPr>
              <a:t>Osobłoga - kanał ulgi i Jasiona</a:t>
            </a:r>
            <a:endParaRPr lang="en-US" sz="1420" dirty="0"/>
          </a:p>
          <a:p>
            <a:pPr marL="207391" indent="-207391">
              <a:buSzPct val="100000"/>
              <a:buChar char="•"/>
            </a:pPr>
            <a:r>
              <a:rPr lang="en-US" sz="1420" dirty="0">
                <a:solidFill>
                  <a:srgbClr val="243442"/>
                </a:solidFill>
                <a:latin typeface="Arial" pitchFamily="34" charset="0"/>
                <a:ea typeface="Arial" pitchFamily="34" charset="-122"/>
                <a:cs typeface="Arial" pitchFamily="34" charset="-120"/>
              </a:rPr>
              <a:t>Bystrzyca - program retencji obszarowej</a:t>
            </a:r>
            <a:endParaRPr lang="en-US" sz="1420" dirty="0"/>
          </a:p>
          <a:p>
            <a:pPr marL="207391" indent="-207391">
              <a:buSzPct val="100000"/>
              <a:buChar char="•"/>
            </a:pPr>
            <a:r>
              <a:rPr lang="en-US" sz="1420" dirty="0">
                <a:solidFill>
                  <a:srgbClr val="243442"/>
                </a:solidFill>
                <a:latin typeface="Arial" pitchFamily="34" charset="0"/>
                <a:ea typeface="Arial" pitchFamily="34" charset="-122"/>
                <a:cs typeface="Arial" pitchFamily="34" charset="-120"/>
              </a:rPr>
              <a:t>Biała - lokalne poldery i zabezpieczenia</a:t>
            </a:r>
            <a:endParaRPr lang="en-US" sz="1420" dirty="0"/>
          </a:p>
          <a:p>
            <a:pPr marL="207391" indent="-207391">
              <a:buSzPct val="100000"/>
              <a:buChar char="•"/>
            </a:pPr>
            <a:r>
              <a:rPr lang="en-US" sz="1420" dirty="0">
                <a:solidFill>
                  <a:srgbClr val="243442"/>
                </a:solidFill>
                <a:latin typeface="Arial" pitchFamily="34" charset="0"/>
                <a:ea typeface="Arial" pitchFamily="34" charset="-122"/>
                <a:cs typeface="Arial" pitchFamily="34" charset="-120"/>
              </a:rPr>
              <a:t>Pozostałe zadania liniowe i punktowe</a:t>
            </a:r>
            <a:endParaRPr lang="en-US" sz="1420" dirty="0"/>
          </a:p>
        </p:txBody>
      </p:sp>
      <p:sp>
        <p:nvSpPr>
          <p:cNvPr id="23" name="Shape 20"/>
          <p:cNvSpPr/>
          <p:nvPr/>
        </p:nvSpPr>
        <p:spPr>
          <a:xfrm>
            <a:off x="7946136" y="1737360"/>
            <a:ext cx="3438144" cy="4160520"/>
          </a:xfrm>
          <a:prstGeom prst="roundRect">
            <a:avLst>
              <a:gd name="adj" fmla="val 2128"/>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4" name="Shape 21"/>
          <p:cNvSpPr/>
          <p:nvPr/>
        </p:nvSpPr>
        <p:spPr>
          <a:xfrm>
            <a:off x="8174736" y="1993392"/>
            <a:ext cx="566928" cy="566928"/>
          </a:xfrm>
          <a:prstGeom prst="ellipse">
            <a:avLst/>
          </a:prstGeom>
          <a:solidFill>
            <a:srgbClr val="E89531"/>
          </a:solidFill>
          <a:ln w="12700">
            <a:solidFill>
              <a:srgbClr val="E89531"/>
            </a:solidFill>
            <a:prstDash val="solid"/>
          </a:ln>
        </p:spPr>
        <p:txBody>
          <a:bodyPr/>
          <a:lstStyle/>
          <a:p>
            <a:endParaRPr lang="pl-PL"/>
          </a:p>
        </p:txBody>
      </p:sp>
      <p:sp>
        <p:nvSpPr>
          <p:cNvPr id="25" name="Text 22"/>
          <p:cNvSpPr/>
          <p:nvPr/>
        </p:nvSpPr>
        <p:spPr>
          <a:xfrm>
            <a:off x="8174736" y="2112264"/>
            <a:ext cx="566928" cy="201168"/>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C</a:t>
            </a:r>
            <a:endParaRPr lang="en-US" sz="1700" dirty="0"/>
          </a:p>
        </p:txBody>
      </p:sp>
      <p:sp>
        <p:nvSpPr>
          <p:cNvPr id="26" name="Text 23"/>
          <p:cNvSpPr/>
          <p:nvPr/>
        </p:nvSpPr>
        <p:spPr>
          <a:xfrm>
            <a:off x="8878824" y="1975104"/>
            <a:ext cx="2258568" cy="420624"/>
          </a:xfrm>
          <a:prstGeom prst="rect">
            <a:avLst/>
          </a:prstGeom>
          <a:noFill/>
          <a:ln/>
        </p:spPr>
        <p:txBody>
          <a:bodyPr wrap="square" lIns="0" tIns="0" rIns="0" bIns="0" rtlCol="0" anchor="ctr"/>
          <a:lstStyle/>
          <a:p>
            <a:pPr marL="0" indent="0">
              <a:buNone/>
            </a:pPr>
            <a:r>
              <a:rPr lang="en-US" sz="1800" b="1" dirty="0">
                <a:solidFill>
                  <a:srgbClr val="102C4A"/>
                </a:solidFill>
                <a:latin typeface="Arial" pitchFamily="34" charset="0"/>
                <a:ea typeface="Arial" pitchFamily="34" charset="-122"/>
                <a:cs typeface="Arial" pitchFamily="34" charset="-120"/>
              </a:rPr>
              <a:t>Prowadzić ścieżkę bilateralną</a:t>
            </a:r>
            <a:endParaRPr lang="en-US" sz="1800" dirty="0"/>
          </a:p>
        </p:txBody>
      </p:sp>
      <p:sp>
        <p:nvSpPr>
          <p:cNvPr id="27" name="Text 24"/>
          <p:cNvSpPr/>
          <p:nvPr/>
        </p:nvSpPr>
        <p:spPr>
          <a:xfrm>
            <a:off x="8878824" y="2450592"/>
            <a:ext cx="2258568" cy="292608"/>
          </a:xfrm>
          <a:prstGeom prst="rect">
            <a:avLst/>
          </a:prstGeom>
          <a:noFill/>
          <a:ln/>
        </p:spPr>
        <p:txBody>
          <a:bodyPr wrap="square" lIns="0" tIns="0" rIns="0" bIns="0" rtlCol="0" anchor="ctr"/>
          <a:lstStyle/>
          <a:p>
            <a:pPr marL="0" indent="0">
              <a:buNone/>
            </a:pPr>
            <a:r>
              <a:rPr lang="en-US" sz="1050" dirty="0">
                <a:solidFill>
                  <a:srgbClr val="E89531"/>
                </a:solidFill>
                <a:latin typeface="Arial" pitchFamily="34" charset="0"/>
                <a:ea typeface="Arial" pitchFamily="34" charset="-122"/>
                <a:cs typeface="Arial" pitchFamily="34" charset="-120"/>
              </a:rPr>
              <a:t>kluczowy efekt zależny od Czech</a:t>
            </a:r>
            <a:endParaRPr lang="en-US" sz="1050" dirty="0"/>
          </a:p>
        </p:txBody>
      </p:sp>
      <p:sp>
        <p:nvSpPr>
          <p:cNvPr id="28" name="Shape 25"/>
          <p:cNvSpPr/>
          <p:nvPr/>
        </p:nvSpPr>
        <p:spPr>
          <a:xfrm>
            <a:off x="8174736" y="2907792"/>
            <a:ext cx="2980944" cy="0"/>
          </a:xfrm>
          <a:prstGeom prst="line">
            <a:avLst/>
          </a:prstGeom>
          <a:noFill/>
          <a:ln w="17780">
            <a:solidFill>
              <a:srgbClr val="E89531"/>
            </a:solidFill>
            <a:prstDash val="solid"/>
          </a:ln>
        </p:spPr>
        <p:txBody>
          <a:bodyPr/>
          <a:lstStyle/>
          <a:p>
            <a:endParaRPr lang="pl-PL"/>
          </a:p>
        </p:txBody>
      </p:sp>
      <p:sp>
        <p:nvSpPr>
          <p:cNvPr id="29" name="Text 26"/>
          <p:cNvSpPr/>
          <p:nvPr/>
        </p:nvSpPr>
        <p:spPr>
          <a:xfrm>
            <a:off x="8202168" y="3127248"/>
            <a:ext cx="2907792" cy="2240280"/>
          </a:xfrm>
          <a:prstGeom prst="rect">
            <a:avLst/>
          </a:prstGeom>
          <a:noFill/>
          <a:ln/>
        </p:spPr>
        <p:txBody>
          <a:bodyPr wrap="square" lIns="635" tIns="635" rIns="635" bIns="635" rtlCol="0" anchor="t"/>
          <a:lstStyle/>
          <a:p>
            <a:pPr marL="207391" indent="-207391">
              <a:buSzPct val="100000"/>
              <a:buChar char="•"/>
            </a:pPr>
            <a:r>
              <a:rPr lang="en-US" sz="1420" dirty="0">
                <a:solidFill>
                  <a:srgbClr val="243442"/>
                </a:solidFill>
                <a:latin typeface="Arial" pitchFamily="34" charset="0"/>
                <a:ea typeface="Arial" pitchFamily="34" charset="-122"/>
                <a:cs typeface="Arial" pitchFamily="34" charset="-120"/>
              </a:rPr>
              <a:t>Olza - wspólny program retencji PL-CZ</a:t>
            </a:r>
            <a:endParaRPr lang="en-US" sz="1420" dirty="0"/>
          </a:p>
          <a:p>
            <a:pPr marL="207391" indent="-207391">
              <a:buSzPct val="100000"/>
              <a:buChar char="•"/>
            </a:pPr>
            <a:r>
              <a:rPr lang="en-US" sz="1420" dirty="0">
                <a:solidFill>
                  <a:srgbClr val="243442"/>
                </a:solidFill>
                <a:latin typeface="Arial" pitchFamily="34" charset="0"/>
                <a:ea typeface="Arial" pitchFamily="34" charset="-122"/>
                <a:cs typeface="Arial" pitchFamily="34" charset="-120"/>
              </a:rPr>
              <a:t>Opawa - Nové Heřminovy i praca zbiornika</a:t>
            </a:r>
            <a:endParaRPr lang="en-US" sz="1420" dirty="0"/>
          </a:p>
          <a:p>
            <a:pPr marL="207391" indent="-207391">
              <a:buSzPct val="100000"/>
              <a:buChar char="•"/>
            </a:pPr>
            <a:r>
              <a:rPr lang="en-US" sz="1420" dirty="0">
                <a:solidFill>
                  <a:srgbClr val="243442"/>
                </a:solidFill>
                <a:latin typeface="Arial" pitchFamily="34" charset="0"/>
                <a:ea typeface="Arial" pitchFamily="34" charset="-122"/>
                <a:cs typeface="Arial" pitchFamily="34" charset="-120"/>
              </a:rPr>
              <a:t>Uzgodnienia dla odcinków granicznych</a:t>
            </a:r>
            <a:endParaRPr lang="en-US" sz="1420" dirty="0"/>
          </a:p>
          <a:p>
            <a:pPr marL="207391" indent="-207391">
              <a:buSzPct val="100000"/>
              <a:buChar char="•"/>
            </a:pPr>
            <a:r>
              <a:rPr lang="en-US" sz="1420" dirty="0">
                <a:solidFill>
                  <a:srgbClr val="243442"/>
                </a:solidFill>
                <a:latin typeface="Arial" pitchFamily="34" charset="0"/>
                <a:ea typeface="Arial" pitchFamily="34" charset="-122"/>
                <a:cs typeface="Arial" pitchFamily="34" charset="-120"/>
              </a:rPr>
              <a:t>Wspólne dane, monitoring i ostrzeganie</a:t>
            </a:r>
            <a:endParaRPr lang="en-US" sz="1420" dirty="0"/>
          </a:p>
        </p:txBody>
      </p:sp>
      <p:sp>
        <p:nvSpPr>
          <p:cNvPr id="30" name="Shape 27"/>
          <p:cNvSpPr/>
          <p:nvPr/>
        </p:nvSpPr>
        <p:spPr>
          <a:xfrm>
            <a:off x="594360" y="6062472"/>
            <a:ext cx="10789920" cy="310896"/>
          </a:xfrm>
          <a:prstGeom prst="roundRect">
            <a:avLst>
              <a:gd name="adj" fmla="val 23529"/>
            </a:avLst>
          </a:prstGeom>
          <a:solidFill>
            <a:srgbClr val="F4F8FB"/>
          </a:solidFill>
          <a:ln w="8890">
            <a:solidFill>
              <a:srgbClr val="F4F8FB"/>
            </a:solidFill>
            <a:prstDash val="solid"/>
          </a:ln>
        </p:spPr>
        <p:txBody>
          <a:bodyPr/>
          <a:lstStyle/>
          <a:p>
            <a:endParaRPr lang="pl-PL"/>
          </a:p>
        </p:txBody>
      </p:sp>
      <p:sp>
        <p:nvSpPr>
          <p:cNvPr id="31" name="Shape 28"/>
          <p:cNvSpPr/>
          <p:nvPr/>
        </p:nvSpPr>
        <p:spPr>
          <a:xfrm>
            <a:off x="594360" y="6062472"/>
            <a:ext cx="82296" cy="310896"/>
          </a:xfrm>
          <a:prstGeom prst="rect">
            <a:avLst/>
          </a:prstGeom>
          <a:solidFill>
            <a:srgbClr val="28B9C8"/>
          </a:solidFill>
          <a:ln w="12700">
            <a:solidFill>
              <a:srgbClr val="28B9C8"/>
            </a:solidFill>
            <a:prstDash val="solid"/>
          </a:ln>
        </p:spPr>
        <p:txBody>
          <a:bodyPr/>
          <a:lstStyle/>
          <a:p>
            <a:endParaRPr lang="pl-PL"/>
          </a:p>
        </p:txBody>
      </p:sp>
      <p:sp>
        <p:nvSpPr>
          <p:cNvPr id="32" name="Text 29"/>
          <p:cNvSpPr/>
          <p:nvPr/>
        </p:nvSpPr>
        <p:spPr>
          <a:xfrm>
            <a:off x="795528" y="6007607"/>
            <a:ext cx="10442448" cy="228600"/>
          </a:xfrm>
          <a:prstGeom prst="rect">
            <a:avLst/>
          </a:prstGeom>
          <a:noFill/>
          <a:ln/>
        </p:spPr>
        <p:txBody>
          <a:bodyPr wrap="square" lIns="0" tIns="0" rIns="0" bIns="0" rtlCol="0" anchor="ctr"/>
          <a:lstStyle/>
          <a:p>
            <a:pPr marL="0" indent="0">
              <a:buNone/>
            </a:pPr>
            <a:r>
              <a:rPr lang="en-US" sz="970" b="1" dirty="0">
                <a:solidFill>
                  <a:srgbClr val="28B9C8"/>
                </a:solidFill>
                <a:latin typeface="Arial" pitchFamily="34" charset="0"/>
                <a:ea typeface="Arial" pitchFamily="34" charset="-122"/>
                <a:cs typeface="Arial" pitchFamily="34" charset="-120"/>
              </a:rPr>
              <a:t>ZASADA</a:t>
            </a:r>
            <a:endParaRPr lang="en-US" sz="970" dirty="0"/>
          </a:p>
        </p:txBody>
      </p:sp>
      <p:sp>
        <p:nvSpPr>
          <p:cNvPr id="33" name="Text 30"/>
          <p:cNvSpPr/>
          <p:nvPr/>
        </p:nvSpPr>
        <p:spPr>
          <a:xfrm>
            <a:off x="752569" y="6196698"/>
            <a:ext cx="10442448" cy="246888"/>
          </a:xfrm>
          <a:prstGeom prst="rect">
            <a:avLst/>
          </a:prstGeom>
          <a:noFill/>
          <a:ln/>
        </p:spPr>
        <p:txBody>
          <a:bodyPr wrap="square" lIns="0" tIns="0" rIns="0" bIns="0" rtlCol="0" anchor="ctr">
            <a:noAutofit/>
          </a:bodyPr>
          <a:lstStyle/>
          <a:p>
            <a:pPr marL="0" indent="0">
              <a:buNone/>
            </a:pPr>
            <a:r>
              <a:rPr lang="en-US" sz="1160" dirty="0">
                <a:solidFill>
                  <a:srgbClr val="243442"/>
                </a:solidFill>
                <a:latin typeface="Arial" pitchFamily="34" charset="0"/>
                <a:ea typeface="Arial" pitchFamily="34" charset="-122"/>
                <a:cs typeface="Arial" pitchFamily="34" charset="-120"/>
              </a:rPr>
              <a:t>Dalsze przygotowanie działań w układzie całej zlewni, z ograniczaniem ekspozycji na powódź przez planowanie przestrzenne.</a:t>
            </a:r>
            <a:endParaRPr lang="en-US" sz="1000" dirty="0"/>
          </a:p>
        </p:txBody>
      </p:sp>
      <p:pic>
        <p:nvPicPr>
          <p:cNvPr id="3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36"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36</a:t>
            </a: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FINANSE | SIEDEM OMAWIANYCH PRRP"/>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FINANSE | SIEDEM OMAWIANYCH PRRP</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Koszty całkowite pozycji PPI — podsumowanie"/>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Koszty całkowite pozycji PPI — podsumowanie</a:t>
            </a:r>
          </a:p>
        </p:txBody>
      </p:sp>
      <p:sp>
        <p:nvSpPr>
          <p:cNvPr id="7" name="Wielkość potrzeb inwestycyjnych, nie roczny budżet ani wartość zapewnionego dofi"/>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Wielkość potrzeb inwestycyjnych, nie roczny budżet ani wartość zapewnionego dofinansowania</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37</a:t>
            </a:r>
          </a:p>
        </p:txBody>
      </p:sp>
      <p:sp>
        <p:nvSpPr>
          <p:cNvPr id="11" name="Panel"/>
          <p:cNvSpPr/>
          <p:nvPr/>
        </p:nvSpPr>
        <p:spPr>
          <a:xfrm>
            <a:off x="594360" y="1773936"/>
            <a:ext cx="3511296" cy="932688"/>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3 960,980"/>
          <p:cNvSpPr txBox="1"/>
          <p:nvPr/>
        </p:nvSpPr>
        <p:spPr>
          <a:xfrm>
            <a:off x="768096" y="1897380"/>
            <a:ext cx="3182112"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900" b="1">
                <a:solidFill>
                  <a:srgbClr val="FFFFFF"/>
                </a:solidFill>
                <a:latin typeface="Arial"/>
              </a:rPr>
              <a:t>3 960,980</a:t>
            </a:r>
          </a:p>
        </p:txBody>
      </p:sp>
      <p:sp>
        <p:nvSpPr>
          <p:cNvPr id="13" name="MLN ZŁ KOSZTÓW CAŁKOWITYCH"/>
          <p:cNvSpPr txBox="1"/>
          <p:nvPr/>
        </p:nvSpPr>
        <p:spPr>
          <a:xfrm>
            <a:off x="786384" y="2432304"/>
            <a:ext cx="3127248" cy="155448"/>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BFE0E8"/>
                </a:solidFill>
                <a:latin typeface="Arial"/>
              </a:rPr>
              <a:t>MLN ZŁ KOSZTÓW CAŁKOWITYCH</a:t>
            </a:r>
          </a:p>
        </p:txBody>
      </p:sp>
      <p:sp>
        <p:nvSpPr>
          <p:cNvPr id="14" name="Panel"/>
          <p:cNvSpPr/>
          <p:nvPr/>
        </p:nvSpPr>
        <p:spPr>
          <a:xfrm>
            <a:off x="4343400" y="1773936"/>
            <a:ext cx="3511296" cy="932688"/>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131"/>
          <p:cNvSpPr txBox="1"/>
          <p:nvPr/>
        </p:nvSpPr>
        <p:spPr>
          <a:xfrm>
            <a:off x="4517136" y="1897380"/>
            <a:ext cx="3182112"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00" b="1">
                <a:solidFill>
                  <a:srgbClr val="143551"/>
                </a:solidFill>
                <a:latin typeface="Arial"/>
              </a:rPr>
              <a:t>131</a:t>
            </a:r>
          </a:p>
        </p:txBody>
      </p:sp>
      <p:sp>
        <p:nvSpPr>
          <p:cNvPr id="16" name="UNIKALNYCH POZYCJI PPI"/>
          <p:cNvSpPr txBox="1"/>
          <p:nvPr/>
        </p:nvSpPr>
        <p:spPr>
          <a:xfrm>
            <a:off x="4535424" y="2432304"/>
            <a:ext cx="3127248" cy="155448"/>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UNIKALNYCH POZYCJI PPI</a:t>
            </a:r>
          </a:p>
        </p:txBody>
      </p:sp>
      <p:sp>
        <p:nvSpPr>
          <p:cNvPr id="17" name="Panel"/>
          <p:cNvSpPr/>
          <p:nvPr/>
        </p:nvSpPr>
        <p:spPr>
          <a:xfrm>
            <a:off x="8092440" y="1773936"/>
            <a:ext cx="3511296" cy="932688"/>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31.12.2025"/>
          <p:cNvSpPr txBox="1"/>
          <p:nvPr/>
        </p:nvSpPr>
        <p:spPr>
          <a:xfrm>
            <a:off x="8266175" y="1897380"/>
            <a:ext cx="3182112"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00" b="1">
                <a:solidFill>
                  <a:srgbClr val="143551"/>
                </a:solidFill>
                <a:latin typeface="Arial"/>
              </a:rPr>
              <a:t>31.12.2025</a:t>
            </a:r>
          </a:p>
        </p:txBody>
      </p:sp>
      <p:sp>
        <p:nvSpPr>
          <p:cNvPr id="19" name="STAN SZACUNKÓW KOSZTÓW"/>
          <p:cNvSpPr txBox="1"/>
          <p:nvPr/>
        </p:nvSpPr>
        <p:spPr>
          <a:xfrm>
            <a:off x="8284464" y="2432304"/>
            <a:ext cx="3127248" cy="155448"/>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STAN SZACUNKÓW KOSZTÓW</a:t>
            </a:r>
          </a:p>
        </p:txBody>
      </p:sp>
      <p:sp>
        <p:nvSpPr>
          <p:cNvPr id="20" name="PRRP"/>
          <p:cNvSpPr txBox="1"/>
          <p:nvPr/>
        </p:nvSpPr>
        <p:spPr>
          <a:xfrm>
            <a:off x="768096" y="2907792"/>
            <a:ext cx="2651760"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40" b="1">
                <a:solidFill>
                  <a:srgbClr val="36759B"/>
                </a:solidFill>
                <a:latin typeface="Arial"/>
              </a:rPr>
              <a:t>PRRP</a:t>
            </a:r>
          </a:p>
        </p:txBody>
      </p:sp>
      <p:sp>
        <p:nvSpPr>
          <p:cNvPr id="21" name="LICZBA"/>
          <p:cNvSpPr txBox="1"/>
          <p:nvPr/>
        </p:nvSpPr>
        <p:spPr>
          <a:xfrm>
            <a:off x="3721608" y="2907792"/>
            <a:ext cx="731520" cy="219456"/>
          </a:xfrm>
          <a:prstGeom prst="rect">
            <a:avLst/>
          </a:prstGeom>
          <a:noFill/>
        </p:spPr>
        <p:txBody>
          <a:bodyPr wrap="square" lIns="0" tIns="0" rIns="0" bIns="0" anchor="t">
            <a:noAutofit/>
          </a:bodyPr>
          <a:lstStyle/>
          <a:p>
            <a:pPr algn="r">
              <a:lnSpc>
                <a:spcPct val="108000"/>
              </a:lnSpc>
              <a:spcBef>
                <a:spcPts val="0"/>
              </a:spcBef>
              <a:spcAft>
                <a:spcPts val="0"/>
              </a:spcAft>
            </a:pPr>
            <a:r>
              <a:rPr lang="pl-PL" sz="1040" b="1">
                <a:solidFill>
                  <a:srgbClr val="36759B"/>
                </a:solidFill>
                <a:latin typeface="Arial"/>
              </a:rPr>
              <a:t>LICZBA</a:t>
            </a:r>
          </a:p>
        </p:txBody>
      </p:sp>
      <p:sp>
        <p:nvSpPr>
          <p:cNvPr id="22" name="MLN ZŁ"/>
          <p:cNvSpPr txBox="1"/>
          <p:nvPr/>
        </p:nvSpPr>
        <p:spPr>
          <a:xfrm>
            <a:off x="4709160" y="2907792"/>
            <a:ext cx="1618488" cy="219456"/>
          </a:xfrm>
          <a:prstGeom prst="rect">
            <a:avLst/>
          </a:prstGeom>
          <a:noFill/>
        </p:spPr>
        <p:txBody>
          <a:bodyPr wrap="square" lIns="0" tIns="0" rIns="0" bIns="0" anchor="t">
            <a:noAutofit/>
          </a:bodyPr>
          <a:lstStyle/>
          <a:p>
            <a:pPr algn="r">
              <a:lnSpc>
                <a:spcPct val="108000"/>
              </a:lnSpc>
              <a:spcBef>
                <a:spcPts val="0"/>
              </a:spcBef>
              <a:spcAft>
                <a:spcPts val="0"/>
              </a:spcAft>
            </a:pPr>
            <a:r>
              <a:rPr lang="pl-PL" sz="1040" b="1">
                <a:solidFill>
                  <a:srgbClr val="36759B"/>
                </a:solidFill>
                <a:latin typeface="Arial"/>
              </a:rPr>
              <a:t>MLN ZŁ</a:t>
            </a:r>
          </a:p>
        </p:txBody>
      </p:sp>
      <p:sp>
        <p:nvSpPr>
          <p:cNvPr id="23" name="WARTOŚĆ POZYCJI PPI"/>
          <p:cNvSpPr txBox="1"/>
          <p:nvPr/>
        </p:nvSpPr>
        <p:spPr>
          <a:xfrm>
            <a:off x="6739128" y="2907792"/>
            <a:ext cx="4572000"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040" b="1">
                <a:solidFill>
                  <a:srgbClr val="36759B"/>
                </a:solidFill>
                <a:latin typeface="Arial"/>
              </a:rPr>
              <a:t>WARTOŚĆ POZYCJI PPI</a:t>
            </a:r>
          </a:p>
        </p:txBody>
      </p:sp>
      <p:sp>
        <p:nvSpPr>
          <p:cNvPr id="24" name="Panel"/>
          <p:cNvSpPr/>
          <p:nvPr/>
        </p:nvSpPr>
        <p:spPr>
          <a:xfrm>
            <a:off x="594360" y="3268979"/>
            <a:ext cx="11009376" cy="32918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Biała i Iłownica"/>
          <p:cNvSpPr txBox="1"/>
          <p:nvPr/>
        </p:nvSpPr>
        <p:spPr>
          <a:xfrm>
            <a:off x="768096" y="3319272"/>
            <a:ext cx="2734056"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300" b="1">
                <a:solidFill>
                  <a:srgbClr val="19374A"/>
                </a:solidFill>
                <a:latin typeface="Arial"/>
              </a:rPr>
              <a:t>Biała i Iłownica</a:t>
            </a:r>
          </a:p>
        </p:txBody>
      </p:sp>
      <p:sp>
        <p:nvSpPr>
          <p:cNvPr id="26" name="15"/>
          <p:cNvSpPr txBox="1"/>
          <p:nvPr/>
        </p:nvSpPr>
        <p:spPr>
          <a:xfrm>
            <a:off x="3721608" y="3319272"/>
            <a:ext cx="731520"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280" b="0">
                <a:solidFill>
                  <a:srgbClr val="19374A"/>
                </a:solidFill>
                <a:latin typeface="Arial"/>
              </a:rPr>
              <a:t>15</a:t>
            </a:r>
          </a:p>
        </p:txBody>
      </p:sp>
      <p:sp>
        <p:nvSpPr>
          <p:cNvPr id="27" name="573,911"/>
          <p:cNvSpPr txBox="1"/>
          <p:nvPr/>
        </p:nvSpPr>
        <p:spPr>
          <a:xfrm>
            <a:off x="4709160" y="3319272"/>
            <a:ext cx="1618488"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300" b="1">
                <a:solidFill>
                  <a:srgbClr val="143551"/>
                </a:solidFill>
                <a:latin typeface="Arial"/>
              </a:rPr>
              <a:t>573,911</a:t>
            </a:r>
          </a:p>
        </p:txBody>
      </p:sp>
      <p:sp>
        <p:nvSpPr>
          <p:cNvPr id="28" name="Panel"/>
          <p:cNvSpPr/>
          <p:nvPr/>
        </p:nvSpPr>
        <p:spPr>
          <a:xfrm>
            <a:off x="6757416" y="3378708"/>
            <a:ext cx="4416552" cy="118872"/>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nel"/>
          <p:cNvSpPr/>
          <p:nvPr/>
        </p:nvSpPr>
        <p:spPr>
          <a:xfrm>
            <a:off x="6757416" y="3378708"/>
            <a:ext cx="1357914" cy="118872"/>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lza"/>
          <p:cNvSpPr txBox="1"/>
          <p:nvPr/>
        </p:nvSpPr>
        <p:spPr>
          <a:xfrm>
            <a:off x="768096" y="3655771"/>
            <a:ext cx="2734056"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300" b="1">
                <a:solidFill>
                  <a:srgbClr val="19374A"/>
                </a:solidFill>
                <a:latin typeface="Arial"/>
              </a:rPr>
              <a:t>Olza</a:t>
            </a:r>
          </a:p>
        </p:txBody>
      </p:sp>
      <p:sp>
        <p:nvSpPr>
          <p:cNvPr id="31" name="7"/>
          <p:cNvSpPr txBox="1"/>
          <p:nvPr/>
        </p:nvSpPr>
        <p:spPr>
          <a:xfrm>
            <a:off x="3721608" y="3655771"/>
            <a:ext cx="731520"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280" b="0">
                <a:solidFill>
                  <a:srgbClr val="19374A"/>
                </a:solidFill>
                <a:latin typeface="Arial"/>
              </a:rPr>
              <a:t>7</a:t>
            </a:r>
          </a:p>
        </p:txBody>
      </p:sp>
      <p:sp>
        <p:nvSpPr>
          <p:cNvPr id="32" name="84,696"/>
          <p:cNvSpPr txBox="1"/>
          <p:nvPr/>
        </p:nvSpPr>
        <p:spPr>
          <a:xfrm>
            <a:off x="4709160" y="3655771"/>
            <a:ext cx="1618488"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300" b="1">
                <a:solidFill>
                  <a:srgbClr val="143551"/>
                </a:solidFill>
                <a:latin typeface="Arial"/>
              </a:rPr>
              <a:t>84,696</a:t>
            </a:r>
          </a:p>
        </p:txBody>
      </p:sp>
      <p:sp>
        <p:nvSpPr>
          <p:cNvPr id="33" name="Panel"/>
          <p:cNvSpPr/>
          <p:nvPr/>
        </p:nvSpPr>
        <p:spPr>
          <a:xfrm>
            <a:off x="6757416" y="3715207"/>
            <a:ext cx="4416552" cy="118872"/>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nel"/>
          <p:cNvSpPr/>
          <p:nvPr/>
        </p:nvSpPr>
        <p:spPr>
          <a:xfrm>
            <a:off x="6757416" y="3715207"/>
            <a:ext cx="200397" cy="118872"/>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Panel"/>
          <p:cNvSpPr/>
          <p:nvPr/>
        </p:nvSpPr>
        <p:spPr>
          <a:xfrm>
            <a:off x="594360" y="3941978"/>
            <a:ext cx="11009376" cy="32918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pawa"/>
          <p:cNvSpPr txBox="1"/>
          <p:nvPr/>
        </p:nvSpPr>
        <p:spPr>
          <a:xfrm>
            <a:off x="768096" y="3992270"/>
            <a:ext cx="2734056"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300" b="1">
                <a:solidFill>
                  <a:srgbClr val="19374A"/>
                </a:solidFill>
                <a:latin typeface="Arial"/>
              </a:rPr>
              <a:t>Opawa</a:t>
            </a:r>
          </a:p>
        </p:txBody>
      </p:sp>
      <p:sp>
        <p:nvSpPr>
          <p:cNvPr id="37" name="10"/>
          <p:cNvSpPr txBox="1"/>
          <p:nvPr/>
        </p:nvSpPr>
        <p:spPr>
          <a:xfrm>
            <a:off x="3721608" y="3992270"/>
            <a:ext cx="731520"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280" b="0">
                <a:solidFill>
                  <a:srgbClr val="19374A"/>
                </a:solidFill>
                <a:latin typeface="Arial"/>
              </a:rPr>
              <a:t>10</a:t>
            </a:r>
          </a:p>
        </p:txBody>
      </p:sp>
      <p:sp>
        <p:nvSpPr>
          <p:cNvPr id="38" name="135,360"/>
          <p:cNvSpPr txBox="1"/>
          <p:nvPr/>
        </p:nvSpPr>
        <p:spPr>
          <a:xfrm>
            <a:off x="4709160" y="3992270"/>
            <a:ext cx="1618488"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300" b="1">
                <a:solidFill>
                  <a:srgbClr val="143551"/>
                </a:solidFill>
                <a:latin typeface="Arial"/>
              </a:rPr>
              <a:t>135,360</a:t>
            </a:r>
          </a:p>
        </p:txBody>
      </p:sp>
      <p:sp>
        <p:nvSpPr>
          <p:cNvPr id="39" name="Panel"/>
          <p:cNvSpPr/>
          <p:nvPr/>
        </p:nvSpPr>
        <p:spPr>
          <a:xfrm>
            <a:off x="6757416" y="4051706"/>
            <a:ext cx="4416552" cy="118872"/>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Panel"/>
          <p:cNvSpPr/>
          <p:nvPr/>
        </p:nvSpPr>
        <p:spPr>
          <a:xfrm>
            <a:off x="6757416" y="4051706"/>
            <a:ext cx="320270" cy="118872"/>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sobłoga"/>
          <p:cNvSpPr txBox="1"/>
          <p:nvPr/>
        </p:nvSpPr>
        <p:spPr>
          <a:xfrm>
            <a:off x="768096" y="4328769"/>
            <a:ext cx="2734056"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300" b="1">
                <a:solidFill>
                  <a:srgbClr val="19374A"/>
                </a:solidFill>
                <a:latin typeface="Arial"/>
              </a:rPr>
              <a:t>Osobłoga</a:t>
            </a:r>
          </a:p>
        </p:txBody>
      </p:sp>
      <p:sp>
        <p:nvSpPr>
          <p:cNvPr id="42" name="7"/>
          <p:cNvSpPr txBox="1"/>
          <p:nvPr/>
        </p:nvSpPr>
        <p:spPr>
          <a:xfrm>
            <a:off x="3721608" y="4328769"/>
            <a:ext cx="731520"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280" b="0">
                <a:solidFill>
                  <a:srgbClr val="19374A"/>
                </a:solidFill>
                <a:latin typeface="Arial"/>
              </a:rPr>
              <a:t>7</a:t>
            </a:r>
          </a:p>
        </p:txBody>
      </p:sp>
      <p:sp>
        <p:nvSpPr>
          <p:cNvPr id="43" name="519,720"/>
          <p:cNvSpPr txBox="1"/>
          <p:nvPr/>
        </p:nvSpPr>
        <p:spPr>
          <a:xfrm>
            <a:off x="4709160" y="4328769"/>
            <a:ext cx="1618488"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300" b="1">
                <a:solidFill>
                  <a:srgbClr val="143551"/>
                </a:solidFill>
                <a:latin typeface="Arial"/>
              </a:rPr>
              <a:t>519,720</a:t>
            </a:r>
          </a:p>
        </p:txBody>
      </p:sp>
      <p:sp>
        <p:nvSpPr>
          <p:cNvPr id="44" name="Panel"/>
          <p:cNvSpPr/>
          <p:nvPr/>
        </p:nvSpPr>
        <p:spPr>
          <a:xfrm>
            <a:off x="6757416" y="4388205"/>
            <a:ext cx="4416552" cy="118872"/>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Panel"/>
          <p:cNvSpPr/>
          <p:nvPr/>
        </p:nvSpPr>
        <p:spPr>
          <a:xfrm>
            <a:off x="6757416" y="4388205"/>
            <a:ext cx="1229694" cy="118872"/>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Panel"/>
          <p:cNvSpPr/>
          <p:nvPr/>
        </p:nvSpPr>
        <p:spPr>
          <a:xfrm>
            <a:off x="594360" y="4614976"/>
            <a:ext cx="11009376" cy="32918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Bóbr"/>
          <p:cNvSpPr txBox="1"/>
          <p:nvPr/>
        </p:nvSpPr>
        <p:spPr>
          <a:xfrm>
            <a:off x="768096" y="4665268"/>
            <a:ext cx="2734056"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300" b="1">
                <a:solidFill>
                  <a:srgbClr val="19374A"/>
                </a:solidFill>
                <a:latin typeface="Arial"/>
              </a:rPr>
              <a:t>Bóbr</a:t>
            </a:r>
          </a:p>
        </p:txBody>
      </p:sp>
      <p:sp>
        <p:nvSpPr>
          <p:cNvPr id="48" name="70"/>
          <p:cNvSpPr txBox="1"/>
          <p:nvPr/>
        </p:nvSpPr>
        <p:spPr>
          <a:xfrm>
            <a:off x="3721608" y="4665268"/>
            <a:ext cx="731520"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280" b="0">
                <a:solidFill>
                  <a:srgbClr val="19374A"/>
                </a:solidFill>
                <a:latin typeface="Arial"/>
              </a:rPr>
              <a:t>70</a:t>
            </a:r>
          </a:p>
        </p:txBody>
      </p:sp>
      <p:sp>
        <p:nvSpPr>
          <p:cNvPr id="49" name="1 866,619"/>
          <p:cNvSpPr txBox="1"/>
          <p:nvPr/>
        </p:nvSpPr>
        <p:spPr>
          <a:xfrm>
            <a:off x="4709160" y="4665268"/>
            <a:ext cx="1618488"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300" b="1">
                <a:solidFill>
                  <a:srgbClr val="143551"/>
                </a:solidFill>
                <a:latin typeface="Arial"/>
              </a:rPr>
              <a:t>1 866,619</a:t>
            </a:r>
          </a:p>
        </p:txBody>
      </p:sp>
      <p:sp>
        <p:nvSpPr>
          <p:cNvPr id="50" name="Panel"/>
          <p:cNvSpPr/>
          <p:nvPr/>
        </p:nvSpPr>
        <p:spPr>
          <a:xfrm>
            <a:off x="6757416" y="4724704"/>
            <a:ext cx="4416552" cy="118872"/>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Panel"/>
          <p:cNvSpPr/>
          <p:nvPr/>
        </p:nvSpPr>
        <p:spPr>
          <a:xfrm>
            <a:off x="6757416" y="4724704"/>
            <a:ext cx="4416552" cy="118872"/>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Bystrzyca"/>
          <p:cNvSpPr txBox="1"/>
          <p:nvPr/>
        </p:nvSpPr>
        <p:spPr>
          <a:xfrm>
            <a:off x="768096" y="5001768"/>
            <a:ext cx="2734056"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300" b="1">
                <a:solidFill>
                  <a:srgbClr val="19374A"/>
                </a:solidFill>
                <a:latin typeface="Arial"/>
              </a:rPr>
              <a:t>Bystrzyca</a:t>
            </a:r>
          </a:p>
        </p:txBody>
      </p:sp>
      <p:sp>
        <p:nvSpPr>
          <p:cNvPr id="53" name="14"/>
          <p:cNvSpPr txBox="1"/>
          <p:nvPr/>
        </p:nvSpPr>
        <p:spPr>
          <a:xfrm>
            <a:off x="3721608" y="5001768"/>
            <a:ext cx="731520"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280" b="0">
                <a:solidFill>
                  <a:srgbClr val="19374A"/>
                </a:solidFill>
                <a:latin typeface="Arial"/>
              </a:rPr>
              <a:t>14</a:t>
            </a:r>
          </a:p>
        </p:txBody>
      </p:sp>
      <p:sp>
        <p:nvSpPr>
          <p:cNvPr id="54" name="302,718"/>
          <p:cNvSpPr txBox="1"/>
          <p:nvPr/>
        </p:nvSpPr>
        <p:spPr>
          <a:xfrm>
            <a:off x="4709160" y="5001768"/>
            <a:ext cx="1618488"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300" b="1">
                <a:solidFill>
                  <a:srgbClr val="143551"/>
                </a:solidFill>
                <a:latin typeface="Arial"/>
              </a:rPr>
              <a:t>302,718</a:t>
            </a:r>
          </a:p>
        </p:txBody>
      </p:sp>
      <p:sp>
        <p:nvSpPr>
          <p:cNvPr id="55" name="Panel"/>
          <p:cNvSpPr/>
          <p:nvPr/>
        </p:nvSpPr>
        <p:spPr>
          <a:xfrm>
            <a:off x="6757416" y="5061204"/>
            <a:ext cx="4416552" cy="118872"/>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Panel"/>
          <p:cNvSpPr/>
          <p:nvPr/>
        </p:nvSpPr>
        <p:spPr>
          <a:xfrm>
            <a:off x="6757416" y="5061204"/>
            <a:ext cx="716252" cy="118872"/>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Panel"/>
          <p:cNvSpPr/>
          <p:nvPr/>
        </p:nvSpPr>
        <p:spPr>
          <a:xfrm>
            <a:off x="594360" y="5287975"/>
            <a:ext cx="11009376" cy="32918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Kaczawa"/>
          <p:cNvSpPr txBox="1"/>
          <p:nvPr/>
        </p:nvSpPr>
        <p:spPr>
          <a:xfrm>
            <a:off x="768096" y="5338267"/>
            <a:ext cx="2734056"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300" b="1">
                <a:solidFill>
                  <a:srgbClr val="19374A"/>
                </a:solidFill>
                <a:latin typeface="Arial"/>
              </a:rPr>
              <a:t>Kaczawa</a:t>
            </a:r>
          </a:p>
        </p:txBody>
      </p:sp>
      <p:sp>
        <p:nvSpPr>
          <p:cNvPr id="59" name="8"/>
          <p:cNvSpPr txBox="1"/>
          <p:nvPr/>
        </p:nvSpPr>
        <p:spPr>
          <a:xfrm>
            <a:off x="3721608" y="5338267"/>
            <a:ext cx="731520"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280" b="0">
                <a:solidFill>
                  <a:srgbClr val="19374A"/>
                </a:solidFill>
                <a:latin typeface="Arial"/>
              </a:rPr>
              <a:t>8</a:t>
            </a:r>
          </a:p>
        </p:txBody>
      </p:sp>
      <p:sp>
        <p:nvSpPr>
          <p:cNvPr id="60" name="477,956"/>
          <p:cNvSpPr txBox="1"/>
          <p:nvPr/>
        </p:nvSpPr>
        <p:spPr>
          <a:xfrm>
            <a:off x="4709160" y="5338267"/>
            <a:ext cx="1618488" cy="246888"/>
          </a:xfrm>
          <a:prstGeom prst="rect">
            <a:avLst/>
          </a:prstGeom>
          <a:noFill/>
        </p:spPr>
        <p:txBody>
          <a:bodyPr wrap="square" lIns="0" tIns="0" rIns="0" bIns="0" anchor="t">
            <a:noAutofit/>
          </a:bodyPr>
          <a:lstStyle/>
          <a:p>
            <a:pPr algn="r">
              <a:lnSpc>
                <a:spcPct val="108000"/>
              </a:lnSpc>
              <a:spcBef>
                <a:spcPts val="0"/>
              </a:spcBef>
              <a:spcAft>
                <a:spcPts val="0"/>
              </a:spcAft>
            </a:pPr>
            <a:r>
              <a:rPr lang="pl-PL" sz="1300" b="1">
                <a:solidFill>
                  <a:srgbClr val="143551"/>
                </a:solidFill>
                <a:latin typeface="Arial"/>
              </a:rPr>
              <a:t>477,956</a:t>
            </a:r>
          </a:p>
        </p:txBody>
      </p:sp>
      <p:sp>
        <p:nvSpPr>
          <p:cNvPr id="61" name="Panel"/>
          <p:cNvSpPr/>
          <p:nvPr/>
        </p:nvSpPr>
        <p:spPr>
          <a:xfrm>
            <a:off x="6757416" y="5397703"/>
            <a:ext cx="4416552" cy="118872"/>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Panel"/>
          <p:cNvSpPr/>
          <p:nvPr/>
        </p:nvSpPr>
        <p:spPr>
          <a:xfrm>
            <a:off x="6757416" y="5397703"/>
            <a:ext cx="1130877" cy="118872"/>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Panel"/>
          <p:cNvSpPr/>
          <p:nvPr/>
        </p:nvSpPr>
        <p:spPr>
          <a:xfrm>
            <a:off x="594360" y="5879592"/>
            <a:ext cx="11009376" cy="43891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Panel"/>
          <p:cNvSpPr/>
          <p:nvPr/>
        </p:nvSpPr>
        <p:spPr>
          <a:xfrm>
            <a:off x="594360" y="5879592"/>
            <a:ext cx="50292" cy="438912"/>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Zakres: 7 PRRP, bez pakietu Studium Nysy Kłodzkiej. Sumy obejmują wpisy PPI, nie"/>
          <p:cNvSpPr txBox="1"/>
          <p:nvPr/>
        </p:nvSpPr>
        <p:spPr>
          <a:xfrm>
            <a:off x="758952" y="5948172"/>
            <a:ext cx="10661904" cy="329184"/>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Zakres: 7 PRRP, bez pakietu Studium Nysy Kłodzkiej. Sumy obejmują wpisy PPI, nie wszystkie nowe warianty po konsultacjach.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RZYGOTOWANIE | SIEDEM OMAWIANYCH PRRP"/>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PRZYGOTOWANIE | SIEDEM OMAWIANYCH PRRP</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Decyzje i dokumentacja — obraz całego portfela"/>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Decyzje i dokumentacja — obraz całego portfela</a:t>
            </a:r>
          </a:p>
        </p:txBody>
      </p:sp>
      <p:sp>
        <p:nvSpPr>
          <p:cNvPr id="7" name="Liczba jednoznacznych wpisów „TAK” w PPI; nie jest to ocena aktualnej gotowości "/>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Liczba jednoznacznych wpisów „TAK” w PPI; nie jest to ocena aktualnej gotowości całych programów</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38</a:t>
            </a:r>
          </a:p>
        </p:txBody>
      </p:sp>
      <p:sp>
        <p:nvSpPr>
          <p:cNvPr id="11" name="Panel"/>
          <p:cNvSpPr/>
          <p:nvPr/>
        </p:nvSpPr>
        <p:spPr>
          <a:xfrm>
            <a:off x="594360" y="1810512"/>
            <a:ext cx="11009376" cy="502920"/>
          </a:xfrm>
          <a:prstGeom prst="roundRect">
            <a:avLst>
              <a:gd name="adj" fmla="val 10000"/>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PRRP / POZYCJE"/>
          <p:cNvSpPr txBox="1"/>
          <p:nvPr/>
        </p:nvSpPr>
        <p:spPr>
          <a:xfrm>
            <a:off x="777240" y="1915668"/>
            <a:ext cx="2231136" cy="320040"/>
          </a:xfrm>
          <a:prstGeom prst="rect">
            <a:avLst/>
          </a:prstGeom>
          <a:noFill/>
        </p:spPr>
        <p:txBody>
          <a:bodyPr wrap="square" lIns="0" tIns="0" rIns="0" bIns="0" anchor="t">
            <a:noAutofit/>
          </a:bodyPr>
          <a:lstStyle/>
          <a:p>
            <a:pPr algn="l">
              <a:lnSpc>
                <a:spcPct val="108000"/>
              </a:lnSpc>
              <a:spcBef>
                <a:spcPts val="0"/>
              </a:spcBef>
              <a:spcAft>
                <a:spcPts val="0"/>
              </a:spcAft>
            </a:pPr>
            <a:r>
              <a:rPr lang="pl-PL" sz="1060" b="1">
                <a:solidFill>
                  <a:srgbClr val="FFFFFF"/>
                </a:solidFill>
                <a:latin typeface="Arial"/>
              </a:rPr>
              <a:t>PRRP / POZYCJE</a:t>
            </a:r>
          </a:p>
        </p:txBody>
      </p:sp>
      <p:sp>
        <p:nvSpPr>
          <p:cNvPr id="13" name="DŚU"/>
          <p:cNvSpPr txBox="1"/>
          <p:nvPr/>
        </p:nvSpPr>
        <p:spPr>
          <a:xfrm>
            <a:off x="3035808" y="1915668"/>
            <a:ext cx="822960" cy="320040"/>
          </a:xfrm>
          <a:prstGeom prst="rect">
            <a:avLst/>
          </a:prstGeom>
          <a:noFill/>
        </p:spPr>
        <p:txBody>
          <a:bodyPr wrap="square" lIns="0" tIns="0" rIns="0" bIns="0" anchor="t">
            <a:noAutofit/>
          </a:bodyPr>
          <a:lstStyle/>
          <a:p>
            <a:pPr algn="ctr">
              <a:lnSpc>
                <a:spcPct val="108000"/>
              </a:lnSpc>
              <a:spcBef>
                <a:spcPts val="0"/>
              </a:spcBef>
              <a:spcAft>
                <a:spcPts val="0"/>
              </a:spcAft>
            </a:pPr>
            <a:r>
              <a:rPr lang="pl-PL" sz="1060" b="1">
                <a:solidFill>
                  <a:srgbClr val="FFFFFF"/>
                </a:solidFill>
                <a:latin typeface="Arial"/>
              </a:rPr>
              <a:t>DŚU</a:t>
            </a:r>
          </a:p>
        </p:txBody>
      </p:sp>
      <p:sp>
        <p:nvSpPr>
          <p:cNvPr id="14" name="PWP"/>
          <p:cNvSpPr txBox="1"/>
          <p:nvPr/>
        </p:nvSpPr>
        <p:spPr>
          <a:xfrm>
            <a:off x="3977639" y="1915668"/>
            <a:ext cx="822960" cy="320040"/>
          </a:xfrm>
          <a:prstGeom prst="rect">
            <a:avLst/>
          </a:prstGeom>
          <a:noFill/>
        </p:spPr>
        <p:txBody>
          <a:bodyPr wrap="square" lIns="0" tIns="0" rIns="0" bIns="0" anchor="t">
            <a:noAutofit/>
          </a:bodyPr>
          <a:lstStyle/>
          <a:p>
            <a:pPr algn="ctr">
              <a:lnSpc>
                <a:spcPct val="108000"/>
              </a:lnSpc>
              <a:spcBef>
                <a:spcPts val="0"/>
              </a:spcBef>
              <a:spcAft>
                <a:spcPts val="0"/>
              </a:spcAft>
            </a:pPr>
            <a:r>
              <a:rPr lang="pl-PL" sz="1060" b="1">
                <a:solidFill>
                  <a:srgbClr val="FFFFFF"/>
                </a:solidFill>
                <a:latin typeface="Arial"/>
              </a:rPr>
              <a:t>PWP</a:t>
            </a:r>
          </a:p>
        </p:txBody>
      </p:sp>
      <p:sp>
        <p:nvSpPr>
          <p:cNvPr id="15" name="ZGODA NA ROBOTY"/>
          <p:cNvSpPr txBox="1"/>
          <p:nvPr/>
        </p:nvSpPr>
        <p:spPr>
          <a:xfrm>
            <a:off x="4901184" y="1915668"/>
            <a:ext cx="1051560" cy="320040"/>
          </a:xfrm>
          <a:prstGeom prst="rect">
            <a:avLst/>
          </a:prstGeom>
          <a:noFill/>
        </p:spPr>
        <p:txBody>
          <a:bodyPr wrap="square" lIns="0" tIns="0" rIns="0" bIns="0" anchor="t">
            <a:noAutofit/>
          </a:bodyPr>
          <a:lstStyle/>
          <a:p>
            <a:pPr algn="ctr">
              <a:lnSpc>
                <a:spcPct val="108000"/>
              </a:lnSpc>
              <a:spcBef>
                <a:spcPts val="0"/>
              </a:spcBef>
              <a:spcAft>
                <a:spcPts val="0"/>
              </a:spcAft>
            </a:pPr>
            <a:r>
              <a:rPr lang="pl-PL" sz="1060" b="1">
                <a:solidFill>
                  <a:srgbClr val="FFFFFF"/>
                </a:solidFill>
                <a:latin typeface="Arial"/>
              </a:rPr>
              <a:t>ZGODA</a:t>
            </a:r>
          </a:p>
          <a:p>
            <a:pPr algn="ctr">
              <a:lnSpc>
                <a:spcPct val="108000"/>
              </a:lnSpc>
              <a:spcBef>
                <a:spcPts val="0"/>
              </a:spcBef>
              <a:spcAft>
                <a:spcPts val="0"/>
              </a:spcAft>
            </a:pPr>
            <a:r>
              <a:rPr lang="pl-PL" sz="1060" b="1">
                <a:solidFill>
                  <a:srgbClr val="FFFFFF"/>
                </a:solidFill>
                <a:latin typeface="Arial"/>
              </a:rPr>
              <a:t>NA ROBOTY</a:t>
            </a:r>
          </a:p>
        </p:txBody>
      </p:sp>
      <p:sp>
        <p:nvSpPr>
          <p:cNvPr id="16" name="KLUCZOWY ZAPIS O PRZYGOTOWANIU"/>
          <p:cNvSpPr txBox="1"/>
          <p:nvPr/>
        </p:nvSpPr>
        <p:spPr>
          <a:xfrm>
            <a:off x="6245352" y="1915668"/>
            <a:ext cx="5074920" cy="320040"/>
          </a:xfrm>
          <a:prstGeom prst="rect">
            <a:avLst/>
          </a:prstGeom>
          <a:noFill/>
        </p:spPr>
        <p:txBody>
          <a:bodyPr wrap="square" lIns="0" tIns="0" rIns="0" bIns="0" anchor="t">
            <a:noAutofit/>
          </a:bodyPr>
          <a:lstStyle/>
          <a:p>
            <a:pPr algn="l">
              <a:lnSpc>
                <a:spcPct val="108000"/>
              </a:lnSpc>
              <a:spcBef>
                <a:spcPts val="0"/>
              </a:spcBef>
              <a:spcAft>
                <a:spcPts val="0"/>
              </a:spcAft>
            </a:pPr>
            <a:r>
              <a:rPr lang="pl-PL" sz="1060" b="1">
                <a:solidFill>
                  <a:srgbClr val="FFFFFF"/>
                </a:solidFill>
                <a:latin typeface="Arial"/>
              </a:rPr>
              <a:t>KLUCZOWY ZAPIS O PRZYGOTOWANIU</a:t>
            </a:r>
          </a:p>
        </p:txBody>
      </p:sp>
      <p:sp>
        <p:nvSpPr>
          <p:cNvPr id="17" name="Panel"/>
          <p:cNvSpPr/>
          <p:nvPr/>
        </p:nvSpPr>
        <p:spPr>
          <a:xfrm>
            <a:off x="594360" y="2386584"/>
            <a:ext cx="11009376" cy="42062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Biała i Iłownica / 15"/>
          <p:cNvSpPr txBox="1"/>
          <p:nvPr/>
        </p:nvSpPr>
        <p:spPr>
          <a:xfrm>
            <a:off x="777240" y="2459736"/>
            <a:ext cx="2240280"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Biała i Iłownica / 15</a:t>
            </a:r>
          </a:p>
        </p:txBody>
      </p:sp>
      <p:sp>
        <p:nvSpPr>
          <p:cNvPr id="19" name="2"/>
          <p:cNvSpPr txBox="1"/>
          <p:nvPr/>
        </p:nvSpPr>
        <p:spPr>
          <a:xfrm>
            <a:off x="3035808" y="2459736"/>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2</a:t>
            </a:r>
          </a:p>
        </p:txBody>
      </p:sp>
      <p:sp>
        <p:nvSpPr>
          <p:cNvPr id="20" name="1"/>
          <p:cNvSpPr txBox="1"/>
          <p:nvPr/>
        </p:nvSpPr>
        <p:spPr>
          <a:xfrm>
            <a:off x="3977639" y="2459736"/>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1</a:t>
            </a:r>
          </a:p>
        </p:txBody>
      </p:sp>
      <p:sp>
        <p:nvSpPr>
          <p:cNvPr id="21" name="1"/>
          <p:cNvSpPr txBox="1"/>
          <p:nvPr/>
        </p:nvSpPr>
        <p:spPr>
          <a:xfrm>
            <a:off x="4901184" y="2459736"/>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1</a:t>
            </a:r>
          </a:p>
        </p:txBody>
      </p:sp>
      <p:sp>
        <p:nvSpPr>
          <p:cNvPr id="22" name="Iłownica: komplet decyzji. Kromparek: DŚU; pozyskiwanie PWP."/>
          <p:cNvSpPr txBox="1"/>
          <p:nvPr/>
        </p:nvSpPr>
        <p:spPr>
          <a:xfrm>
            <a:off x="6245352" y="2441448"/>
            <a:ext cx="5074920" cy="356616"/>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Iłownica: komplet decyzji. Kromparek: DŚU; pozyskiwanie PWP.</a:t>
            </a:r>
          </a:p>
        </p:txBody>
      </p:sp>
      <p:sp>
        <p:nvSpPr>
          <p:cNvPr id="23" name="Panel"/>
          <p:cNvSpPr/>
          <p:nvPr/>
        </p:nvSpPr>
        <p:spPr>
          <a:xfrm>
            <a:off x="594360" y="2825496"/>
            <a:ext cx="11009376" cy="420624"/>
          </a:xfrm>
          <a:prstGeom prst="rect">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lza / 7"/>
          <p:cNvSpPr txBox="1"/>
          <p:nvPr/>
        </p:nvSpPr>
        <p:spPr>
          <a:xfrm>
            <a:off x="777240" y="2898648"/>
            <a:ext cx="2240280"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Olza / 7</a:t>
            </a:r>
          </a:p>
        </p:txBody>
      </p:sp>
      <p:sp>
        <p:nvSpPr>
          <p:cNvPr id="25" name="0"/>
          <p:cNvSpPr txBox="1"/>
          <p:nvPr/>
        </p:nvSpPr>
        <p:spPr>
          <a:xfrm>
            <a:off x="3035808" y="2898648"/>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0</a:t>
            </a:r>
          </a:p>
        </p:txBody>
      </p:sp>
      <p:sp>
        <p:nvSpPr>
          <p:cNvPr id="26" name="0"/>
          <p:cNvSpPr txBox="1"/>
          <p:nvPr/>
        </p:nvSpPr>
        <p:spPr>
          <a:xfrm>
            <a:off x="3977639" y="2898648"/>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0</a:t>
            </a:r>
          </a:p>
        </p:txBody>
      </p:sp>
      <p:sp>
        <p:nvSpPr>
          <p:cNvPr id="27" name="0"/>
          <p:cNvSpPr txBox="1"/>
          <p:nvPr/>
        </p:nvSpPr>
        <p:spPr>
          <a:xfrm>
            <a:off x="4901184" y="2898648"/>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0</a:t>
            </a:r>
          </a:p>
        </p:txBody>
      </p:sp>
      <p:sp>
        <p:nvSpPr>
          <p:cNvPr id="28" name="2 koncepcje; 5 pozycji bez dokumentacji. Wszystkie pola decyzji: „NIE”."/>
          <p:cNvSpPr txBox="1"/>
          <p:nvPr/>
        </p:nvSpPr>
        <p:spPr>
          <a:xfrm>
            <a:off x="6245352" y="2880360"/>
            <a:ext cx="5074920" cy="356616"/>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2 koncepcje; 5 pozycji bez dokumentacji. Wszystkie pola decyzji: „NIE”.</a:t>
            </a:r>
          </a:p>
        </p:txBody>
      </p:sp>
      <p:sp>
        <p:nvSpPr>
          <p:cNvPr id="29" name="Panel"/>
          <p:cNvSpPr/>
          <p:nvPr/>
        </p:nvSpPr>
        <p:spPr>
          <a:xfrm>
            <a:off x="594360" y="3264408"/>
            <a:ext cx="11009376" cy="42062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pawa / 10"/>
          <p:cNvSpPr txBox="1"/>
          <p:nvPr/>
        </p:nvSpPr>
        <p:spPr>
          <a:xfrm>
            <a:off x="777240" y="3337560"/>
            <a:ext cx="2240280"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Opawa / 10</a:t>
            </a:r>
          </a:p>
        </p:txBody>
      </p:sp>
      <p:sp>
        <p:nvSpPr>
          <p:cNvPr id="31" name="0"/>
          <p:cNvSpPr txBox="1"/>
          <p:nvPr/>
        </p:nvSpPr>
        <p:spPr>
          <a:xfrm>
            <a:off x="3035808" y="3337560"/>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0</a:t>
            </a:r>
          </a:p>
        </p:txBody>
      </p:sp>
      <p:sp>
        <p:nvSpPr>
          <p:cNvPr id="32" name="0"/>
          <p:cNvSpPr txBox="1"/>
          <p:nvPr/>
        </p:nvSpPr>
        <p:spPr>
          <a:xfrm>
            <a:off x="3977639" y="3337560"/>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0</a:t>
            </a:r>
          </a:p>
        </p:txBody>
      </p:sp>
      <p:sp>
        <p:nvSpPr>
          <p:cNvPr id="33" name="0"/>
          <p:cNvSpPr txBox="1"/>
          <p:nvPr/>
        </p:nvSpPr>
        <p:spPr>
          <a:xfrm>
            <a:off x="4901184" y="3337560"/>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0</a:t>
            </a:r>
          </a:p>
        </p:txBody>
      </p:sp>
      <p:sp>
        <p:nvSpPr>
          <p:cNvPr id="34" name="2 dokumentacje do aktualizacji; 8 bez dokumentacji. FSUE wymaga uzgodnienia z PP"/>
          <p:cNvSpPr txBox="1"/>
          <p:nvPr/>
        </p:nvSpPr>
        <p:spPr>
          <a:xfrm>
            <a:off x="6245352" y="3319272"/>
            <a:ext cx="5074920" cy="356616"/>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2 dokumentacje do aktualizacji; 8 bez dokumentacji. FSUE wymaga uzgodnienia z PPI.</a:t>
            </a:r>
          </a:p>
        </p:txBody>
      </p:sp>
      <p:sp>
        <p:nvSpPr>
          <p:cNvPr id="35" name="Panel"/>
          <p:cNvSpPr/>
          <p:nvPr/>
        </p:nvSpPr>
        <p:spPr>
          <a:xfrm>
            <a:off x="594360" y="3703320"/>
            <a:ext cx="11009376" cy="420624"/>
          </a:xfrm>
          <a:prstGeom prst="rect">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sobłoga / 7"/>
          <p:cNvSpPr txBox="1"/>
          <p:nvPr/>
        </p:nvSpPr>
        <p:spPr>
          <a:xfrm>
            <a:off x="777240" y="3776471"/>
            <a:ext cx="2240280"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Osobłoga / 7</a:t>
            </a:r>
          </a:p>
        </p:txBody>
      </p:sp>
      <p:sp>
        <p:nvSpPr>
          <p:cNvPr id="37" name="0"/>
          <p:cNvSpPr txBox="1"/>
          <p:nvPr/>
        </p:nvSpPr>
        <p:spPr>
          <a:xfrm>
            <a:off x="3035808" y="3776471"/>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0</a:t>
            </a:r>
          </a:p>
        </p:txBody>
      </p:sp>
      <p:sp>
        <p:nvSpPr>
          <p:cNvPr id="38" name="0"/>
          <p:cNvSpPr txBox="1"/>
          <p:nvPr/>
        </p:nvSpPr>
        <p:spPr>
          <a:xfrm>
            <a:off x="3977639" y="3776471"/>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0</a:t>
            </a:r>
          </a:p>
        </p:txBody>
      </p:sp>
      <p:sp>
        <p:nvSpPr>
          <p:cNvPr id="39" name="0"/>
          <p:cNvSpPr txBox="1"/>
          <p:nvPr/>
        </p:nvSpPr>
        <p:spPr>
          <a:xfrm>
            <a:off x="4901184" y="3776471"/>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0</a:t>
            </a:r>
          </a:p>
        </p:txBody>
      </p:sp>
      <p:sp>
        <p:nvSpPr>
          <p:cNvPr id="40" name="3 koncepcje; 4 pozycje bez dokumentacji. Nowe warianty Prudnika poza wyceną."/>
          <p:cNvSpPr txBox="1"/>
          <p:nvPr/>
        </p:nvSpPr>
        <p:spPr>
          <a:xfrm>
            <a:off x="6245352" y="3758183"/>
            <a:ext cx="5074920" cy="356616"/>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3 koncepcje; 4 pozycje bez dokumentacji. Nowe warianty Prudnika poza wyceną.</a:t>
            </a:r>
          </a:p>
        </p:txBody>
      </p:sp>
      <p:sp>
        <p:nvSpPr>
          <p:cNvPr id="41" name="Panel"/>
          <p:cNvSpPr/>
          <p:nvPr/>
        </p:nvSpPr>
        <p:spPr>
          <a:xfrm>
            <a:off x="594360" y="4142232"/>
            <a:ext cx="11009376" cy="42062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Bóbr / 70"/>
          <p:cNvSpPr txBox="1"/>
          <p:nvPr/>
        </p:nvSpPr>
        <p:spPr>
          <a:xfrm>
            <a:off x="777240" y="4215383"/>
            <a:ext cx="2240280"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Bóbr / 70</a:t>
            </a:r>
          </a:p>
        </p:txBody>
      </p:sp>
      <p:sp>
        <p:nvSpPr>
          <p:cNvPr id="43" name="4"/>
          <p:cNvSpPr txBox="1"/>
          <p:nvPr/>
        </p:nvSpPr>
        <p:spPr>
          <a:xfrm>
            <a:off x="3035808" y="4215383"/>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4</a:t>
            </a:r>
          </a:p>
        </p:txBody>
      </p:sp>
      <p:sp>
        <p:nvSpPr>
          <p:cNvPr id="44" name="2"/>
          <p:cNvSpPr txBox="1"/>
          <p:nvPr/>
        </p:nvSpPr>
        <p:spPr>
          <a:xfrm>
            <a:off x="3977639" y="4215383"/>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2</a:t>
            </a:r>
          </a:p>
        </p:txBody>
      </p:sp>
      <p:sp>
        <p:nvSpPr>
          <p:cNvPr id="45" name="2"/>
          <p:cNvSpPr txBox="1"/>
          <p:nvPr/>
        </p:nvSpPr>
        <p:spPr>
          <a:xfrm>
            <a:off x="4901184" y="4215383"/>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2</a:t>
            </a:r>
          </a:p>
        </p:txBody>
      </p:sp>
      <p:sp>
        <p:nvSpPr>
          <p:cNvPr id="46" name="Marciszów i Żarka: komplet decyzji. 6 modelowanych zbiorników bez dokumentacji."/>
          <p:cNvSpPr txBox="1"/>
          <p:nvPr/>
        </p:nvSpPr>
        <p:spPr>
          <a:xfrm>
            <a:off x="6245352" y="4197096"/>
            <a:ext cx="5074920" cy="356616"/>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Marciszów i Żarka: komplet decyzji. 6 modelowanych zbiorników bez dokumentacji.</a:t>
            </a:r>
          </a:p>
        </p:txBody>
      </p:sp>
      <p:sp>
        <p:nvSpPr>
          <p:cNvPr id="47" name="Panel"/>
          <p:cNvSpPr/>
          <p:nvPr/>
        </p:nvSpPr>
        <p:spPr>
          <a:xfrm>
            <a:off x="594360" y="4581144"/>
            <a:ext cx="11009376" cy="420624"/>
          </a:xfrm>
          <a:prstGeom prst="rect">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Bystrzyca / 14"/>
          <p:cNvSpPr txBox="1"/>
          <p:nvPr/>
        </p:nvSpPr>
        <p:spPr>
          <a:xfrm>
            <a:off x="777240" y="4654296"/>
            <a:ext cx="2240280"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Bystrzyca / 14</a:t>
            </a:r>
          </a:p>
        </p:txBody>
      </p:sp>
      <p:sp>
        <p:nvSpPr>
          <p:cNvPr id="49" name="1"/>
          <p:cNvSpPr txBox="1"/>
          <p:nvPr/>
        </p:nvSpPr>
        <p:spPr>
          <a:xfrm>
            <a:off x="3035808" y="4654296"/>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1</a:t>
            </a:r>
          </a:p>
        </p:txBody>
      </p:sp>
      <p:sp>
        <p:nvSpPr>
          <p:cNvPr id="50" name="1"/>
          <p:cNvSpPr txBox="1"/>
          <p:nvPr/>
        </p:nvSpPr>
        <p:spPr>
          <a:xfrm>
            <a:off x="3977639" y="4654296"/>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1</a:t>
            </a:r>
          </a:p>
        </p:txBody>
      </p:sp>
      <p:sp>
        <p:nvSpPr>
          <p:cNvPr id="51" name="2"/>
          <p:cNvSpPr txBox="1"/>
          <p:nvPr/>
        </p:nvSpPr>
        <p:spPr>
          <a:xfrm>
            <a:off x="4901184" y="4654296"/>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2</a:t>
            </a:r>
          </a:p>
        </p:txBody>
      </p:sp>
      <p:sp>
        <p:nvSpPr>
          <p:cNvPr id="52" name="Mościsko: komplet decyzji; Kruków: PNRI. ID 2307: rozbieżne informacje o etapach"/>
          <p:cNvSpPr txBox="1"/>
          <p:nvPr/>
        </p:nvSpPr>
        <p:spPr>
          <a:xfrm>
            <a:off x="6245352" y="4636008"/>
            <a:ext cx="5074920" cy="356616"/>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Mościsko: komplet decyzji; Kruków: PNRI. ID 2307: rozbieżne informacje o etapach.</a:t>
            </a:r>
          </a:p>
        </p:txBody>
      </p:sp>
      <p:sp>
        <p:nvSpPr>
          <p:cNvPr id="53" name="Panel"/>
          <p:cNvSpPr/>
          <p:nvPr/>
        </p:nvSpPr>
        <p:spPr>
          <a:xfrm>
            <a:off x="594360" y="5020056"/>
            <a:ext cx="11009376" cy="42062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Kaczawa / 8"/>
          <p:cNvSpPr txBox="1"/>
          <p:nvPr/>
        </p:nvSpPr>
        <p:spPr>
          <a:xfrm>
            <a:off x="777240" y="5093207"/>
            <a:ext cx="2240280" cy="292608"/>
          </a:xfrm>
          <a:prstGeom prst="rect">
            <a:avLst/>
          </a:prstGeom>
          <a:noFill/>
        </p:spPr>
        <p:txBody>
          <a:bodyPr wrap="square" lIns="0" tIns="0" rIns="0" bIns="0" anchor="t">
            <a:noAutofit/>
          </a:bodyPr>
          <a:lstStyle/>
          <a:p>
            <a:pPr algn="l">
              <a:lnSpc>
                <a:spcPct val="108000"/>
              </a:lnSpc>
              <a:spcBef>
                <a:spcPts val="0"/>
              </a:spcBef>
              <a:spcAft>
                <a:spcPts val="0"/>
              </a:spcAft>
            </a:pPr>
            <a:r>
              <a:rPr lang="pl-PL" sz="1280" b="1">
                <a:solidFill>
                  <a:srgbClr val="19374A"/>
                </a:solidFill>
                <a:latin typeface="Arial"/>
              </a:rPr>
              <a:t>Kaczawa / 8</a:t>
            </a:r>
          </a:p>
        </p:txBody>
      </p:sp>
      <p:sp>
        <p:nvSpPr>
          <p:cNvPr id="55" name="1"/>
          <p:cNvSpPr txBox="1"/>
          <p:nvPr/>
        </p:nvSpPr>
        <p:spPr>
          <a:xfrm>
            <a:off x="3035808" y="5093207"/>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1</a:t>
            </a:r>
          </a:p>
        </p:txBody>
      </p:sp>
      <p:sp>
        <p:nvSpPr>
          <p:cNvPr id="56" name="1"/>
          <p:cNvSpPr txBox="1"/>
          <p:nvPr/>
        </p:nvSpPr>
        <p:spPr>
          <a:xfrm>
            <a:off x="3977639" y="5093207"/>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1</a:t>
            </a:r>
          </a:p>
        </p:txBody>
      </p:sp>
      <p:sp>
        <p:nvSpPr>
          <p:cNvPr id="57" name="1"/>
          <p:cNvSpPr txBox="1"/>
          <p:nvPr/>
        </p:nvSpPr>
        <p:spPr>
          <a:xfrm>
            <a:off x="4901184" y="5093207"/>
            <a:ext cx="914400" cy="292608"/>
          </a:xfrm>
          <a:prstGeom prst="rect">
            <a:avLst/>
          </a:prstGeom>
          <a:noFill/>
        </p:spPr>
        <p:txBody>
          <a:bodyPr wrap="square" lIns="0" tIns="0" rIns="0" bIns="0" anchor="t">
            <a:noAutofit/>
          </a:bodyPr>
          <a:lstStyle/>
          <a:p>
            <a:pPr algn="ctr">
              <a:lnSpc>
                <a:spcPct val="108000"/>
              </a:lnSpc>
              <a:spcBef>
                <a:spcPts val="0"/>
              </a:spcBef>
              <a:spcAft>
                <a:spcPts val="0"/>
              </a:spcAft>
            </a:pPr>
            <a:r>
              <a:rPr lang="pl-PL" sz="1700" b="1">
                <a:solidFill>
                  <a:srgbClr val="36759B"/>
                </a:solidFill>
                <a:latin typeface="Arial"/>
              </a:rPr>
              <a:t>1</a:t>
            </a:r>
          </a:p>
        </p:txBody>
      </p:sp>
      <p:sp>
        <p:nvSpPr>
          <p:cNvPr id="58" name="Rzymówka: dokumentacja, grunty i UoD. Pozostałe zadania na wcześniejszych etapac"/>
          <p:cNvSpPr txBox="1"/>
          <p:nvPr/>
        </p:nvSpPr>
        <p:spPr>
          <a:xfrm>
            <a:off x="6245352" y="5074920"/>
            <a:ext cx="5074920" cy="356616"/>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Rzymówka: dokumentacja, grunty i UoD. Pozostałe zadania na wcześniejszych etapach.</a:t>
            </a:r>
          </a:p>
        </p:txBody>
      </p:sp>
      <p:sp>
        <p:nvSpPr>
          <p:cNvPr id="59" name="Panel"/>
          <p:cNvSpPr/>
          <p:nvPr/>
        </p:nvSpPr>
        <p:spPr>
          <a:xfrm>
            <a:off x="594360" y="5760720"/>
            <a:ext cx="11009376" cy="438912"/>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Panel"/>
          <p:cNvSpPr/>
          <p:nvPr/>
        </p:nvSpPr>
        <p:spPr>
          <a:xfrm>
            <a:off x="594360" y="5760720"/>
            <a:ext cx="50292" cy="438912"/>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Zgoda na roboty: „TAK” przy 6 ze 131 pozycji. Wpis nie przesądza o finansowaniu,"/>
          <p:cNvSpPr txBox="1"/>
          <p:nvPr/>
        </p:nvSpPr>
        <p:spPr>
          <a:xfrm>
            <a:off x="758952" y="5829300"/>
            <a:ext cx="10661904" cy="329184"/>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dirty="0">
                <a:solidFill>
                  <a:srgbClr val="19374A"/>
                </a:solidFill>
                <a:latin typeface="Arial"/>
              </a:rPr>
              <a:t>Zgoda na roboty: „TAK” przy 6 ze 131 pozycji. Wpis nie przesądza o finansowaniu.</a:t>
            </a:r>
          </a:p>
        </p:txBody>
      </p:sp>
      <p:sp>
        <p:nvSpPr>
          <p:cNvPr id="62" name="DŚU — decyzja środowiskowa; PWP — pozwolenie wodnoprawne; zgoda na roboty — PNRI"/>
          <p:cNvSpPr txBox="1"/>
          <p:nvPr/>
        </p:nvSpPr>
        <p:spPr>
          <a:xfrm>
            <a:off x="768096" y="6300216"/>
            <a:ext cx="10707624" cy="182880"/>
          </a:xfrm>
          <a:prstGeom prst="rect">
            <a:avLst/>
          </a:prstGeom>
          <a:noFill/>
        </p:spPr>
        <p:txBody>
          <a:bodyPr wrap="square" lIns="0" tIns="0" rIns="0" bIns="0" anchor="t">
            <a:noAutofit/>
          </a:bodyPr>
          <a:lstStyle/>
          <a:p>
            <a:pPr algn="l">
              <a:lnSpc>
                <a:spcPct val="108000"/>
              </a:lnSpc>
              <a:spcBef>
                <a:spcPts val="0"/>
              </a:spcBef>
              <a:spcAft>
                <a:spcPts val="0"/>
              </a:spcAft>
            </a:pPr>
            <a:r>
              <a:rPr lang="pl-PL" sz="969" b="0" dirty="0">
                <a:solidFill>
                  <a:srgbClr val="5A7283"/>
                </a:solidFill>
                <a:latin typeface="Arial"/>
              </a:rPr>
              <a:t>DŚU — decyzja środowiskowa; PWP — pozwolenie wodnoprawne; zgoda na roboty — PNRI / </a:t>
            </a:r>
            <a:r>
              <a:rPr lang="pl-PL" sz="969" b="0" dirty="0" err="1">
                <a:solidFill>
                  <a:srgbClr val="5A7283"/>
                </a:solidFill>
                <a:latin typeface="Arial"/>
              </a:rPr>
              <a:t>PnB</a:t>
            </a:r>
            <a:r>
              <a:rPr lang="pl-PL" sz="969" b="0" dirty="0">
                <a:solidFill>
                  <a:srgbClr val="5A7283"/>
                </a:solidFill>
                <a:latin typeface="Arial"/>
              </a:rPr>
              <a:t> / zgłoszenie.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FINANSOWANIE | PLANOWANE ŹRÓDŁA"/>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FINANSOWANIE | PLANOWANE ŹRÓDŁA</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Plan finansowania nie jest kwotą przyznanego wsparcia"/>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Plan finansowania nie jest kwotą przyznanego wsparcia</a:t>
            </a:r>
          </a:p>
        </p:txBody>
      </p:sp>
      <p:sp>
        <p:nvSpPr>
          <p:cNvPr id="7" name="Wartość zadań według kombinacji źródeł wpisanych w kolumnie D — kategorie rozłąc"/>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Wartość zadań według kombinacji źródeł wpisanych w kolumnie D — kategorie rozłączne</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39</a:t>
            </a:r>
          </a:p>
        </p:txBody>
      </p:sp>
      <p:sp>
        <p:nvSpPr>
          <p:cNvPr id="11" name="Panel"/>
          <p:cNvSpPr/>
          <p:nvPr/>
        </p:nvSpPr>
        <p:spPr>
          <a:xfrm>
            <a:off x="594360" y="1801368"/>
            <a:ext cx="7333488" cy="3044952"/>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ZAPIS ŹRÓDŁA W PPI"/>
          <p:cNvSpPr txBox="1"/>
          <p:nvPr/>
        </p:nvSpPr>
        <p:spPr>
          <a:xfrm>
            <a:off x="777240" y="2029968"/>
            <a:ext cx="3703320" cy="210312"/>
          </a:xfrm>
          <a:prstGeom prst="rect">
            <a:avLst/>
          </a:prstGeom>
          <a:noFill/>
        </p:spPr>
        <p:txBody>
          <a:bodyPr wrap="square" lIns="0" tIns="0" rIns="0" bIns="0" anchor="t">
            <a:noAutofit/>
          </a:bodyPr>
          <a:lstStyle/>
          <a:p>
            <a:pPr algn="l">
              <a:lnSpc>
                <a:spcPct val="108000"/>
              </a:lnSpc>
              <a:spcBef>
                <a:spcPts val="0"/>
              </a:spcBef>
              <a:spcAft>
                <a:spcPts val="0"/>
              </a:spcAft>
            </a:pPr>
            <a:r>
              <a:rPr lang="pl-PL" sz="1060" b="1">
                <a:solidFill>
                  <a:srgbClr val="36759B"/>
                </a:solidFill>
                <a:latin typeface="Arial"/>
              </a:rPr>
              <a:t>ZAPIS ŹRÓDŁA W PPI</a:t>
            </a:r>
          </a:p>
        </p:txBody>
      </p:sp>
      <p:sp>
        <p:nvSpPr>
          <p:cNvPr id="13" name="LICZBA"/>
          <p:cNvSpPr txBox="1"/>
          <p:nvPr/>
        </p:nvSpPr>
        <p:spPr>
          <a:xfrm>
            <a:off x="4636008" y="2029968"/>
            <a:ext cx="704088" cy="210312"/>
          </a:xfrm>
          <a:prstGeom prst="rect">
            <a:avLst/>
          </a:prstGeom>
          <a:noFill/>
        </p:spPr>
        <p:txBody>
          <a:bodyPr wrap="square" lIns="0" tIns="0" rIns="0" bIns="0" anchor="t">
            <a:noAutofit/>
          </a:bodyPr>
          <a:lstStyle/>
          <a:p>
            <a:pPr algn="r">
              <a:lnSpc>
                <a:spcPct val="108000"/>
              </a:lnSpc>
              <a:spcBef>
                <a:spcPts val="0"/>
              </a:spcBef>
              <a:spcAft>
                <a:spcPts val="0"/>
              </a:spcAft>
            </a:pPr>
            <a:r>
              <a:rPr lang="pl-PL" sz="1060" b="1">
                <a:solidFill>
                  <a:srgbClr val="36759B"/>
                </a:solidFill>
                <a:latin typeface="Arial"/>
              </a:rPr>
              <a:t>LICZBA</a:t>
            </a:r>
          </a:p>
        </p:txBody>
      </p:sp>
      <p:sp>
        <p:nvSpPr>
          <p:cNvPr id="14" name="KOSZT ZADAŃ [MLN ZŁ]"/>
          <p:cNvSpPr txBox="1"/>
          <p:nvPr/>
        </p:nvSpPr>
        <p:spPr>
          <a:xfrm>
            <a:off x="5605272" y="2029968"/>
            <a:ext cx="2103120" cy="210312"/>
          </a:xfrm>
          <a:prstGeom prst="rect">
            <a:avLst/>
          </a:prstGeom>
          <a:noFill/>
        </p:spPr>
        <p:txBody>
          <a:bodyPr wrap="square" lIns="0" tIns="0" rIns="0" bIns="0" anchor="t">
            <a:noAutofit/>
          </a:bodyPr>
          <a:lstStyle/>
          <a:p>
            <a:pPr algn="r">
              <a:lnSpc>
                <a:spcPct val="108000"/>
              </a:lnSpc>
              <a:spcBef>
                <a:spcPts val="0"/>
              </a:spcBef>
              <a:spcAft>
                <a:spcPts val="0"/>
              </a:spcAft>
            </a:pPr>
            <a:r>
              <a:rPr lang="pl-PL" sz="1060" b="1">
                <a:solidFill>
                  <a:srgbClr val="36759B"/>
                </a:solidFill>
                <a:latin typeface="Arial"/>
              </a:rPr>
              <a:t>KOSZT ZADAŃ [MLN ZŁ]</a:t>
            </a:r>
          </a:p>
        </p:txBody>
      </p:sp>
      <p:sp>
        <p:nvSpPr>
          <p:cNvPr id="15" name="Budżet państwa"/>
          <p:cNvSpPr txBox="1"/>
          <p:nvPr/>
        </p:nvSpPr>
        <p:spPr>
          <a:xfrm>
            <a:off x="777240" y="2532888"/>
            <a:ext cx="3703320" cy="338328"/>
          </a:xfrm>
          <a:prstGeom prst="rect">
            <a:avLst/>
          </a:prstGeom>
          <a:noFill/>
        </p:spPr>
        <p:txBody>
          <a:bodyPr wrap="square" lIns="0" tIns="0" rIns="0" bIns="0" anchor="t">
            <a:noAutofit/>
          </a:bodyPr>
          <a:lstStyle/>
          <a:p>
            <a:pPr algn="l">
              <a:lnSpc>
                <a:spcPct val="108000"/>
              </a:lnSpc>
              <a:spcBef>
                <a:spcPts val="0"/>
              </a:spcBef>
              <a:spcAft>
                <a:spcPts val="0"/>
              </a:spcAft>
            </a:pPr>
            <a:r>
              <a:rPr lang="pl-PL" sz="1270" b="0">
                <a:solidFill>
                  <a:srgbClr val="19374A"/>
                </a:solidFill>
                <a:latin typeface="Arial"/>
              </a:rPr>
              <a:t>Budżet państwa</a:t>
            </a:r>
          </a:p>
        </p:txBody>
      </p:sp>
      <p:sp>
        <p:nvSpPr>
          <p:cNvPr id="16" name="120"/>
          <p:cNvSpPr txBox="1"/>
          <p:nvPr/>
        </p:nvSpPr>
        <p:spPr>
          <a:xfrm>
            <a:off x="4636008" y="2532888"/>
            <a:ext cx="70408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20" b="1">
                <a:solidFill>
                  <a:srgbClr val="19374A"/>
                </a:solidFill>
                <a:latin typeface="Arial"/>
              </a:rPr>
              <a:t>120</a:t>
            </a:r>
          </a:p>
        </p:txBody>
      </p:sp>
      <p:sp>
        <p:nvSpPr>
          <p:cNvPr id="17" name="2 825,071"/>
          <p:cNvSpPr txBox="1"/>
          <p:nvPr/>
        </p:nvSpPr>
        <p:spPr>
          <a:xfrm>
            <a:off x="5623560" y="2532888"/>
            <a:ext cx="2057400"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400" b="1">
                <a:solidFill>
                  <a:srgbClr val="143551"/>
                </a:solidFill>
                <a:latin typeface="Arial"/>
              </a:rPr>
              <a:t>2 825,071</a:t>
            </a:r>
          </a:p>
        </p:txBody>
      </p:sp>
      <p:cxnSp>
        <p:nvCxnSpPr>
          <p:cNvPr id="18" name="Linia"/>
          <p:cNvCxnSpPr/>
          <p:nvPr/>
        </p:nvCxnSpPr>
        <p:spPr>
          <a:xfrm>
            <a:off x="777240" y="2916936"/>
            <a:ext cx="6931152" cy="0"/>
          </a:xfrm>
          <a:prstGeom prst="line">
            <a:avLst/>
          </a:prstGeom>
          <a:ln w="7620">
            <a:solidFill>
              <a:srgbClr val="D8E4EB"/>
            </a:solidFill>
          </a:ln>
        </p:spPr>
        <p:style>
          <a:lnRef idx="2">
            <a:schemeClr val="accent1"/>
          </a:lnRef>
          <a:fillRef idx="0">
            <a:schemeClr val="accent1"/>
          </a:fillRef>
          <a:effectRef idx="1">
            <a:schemeClr val="accent1"/>
          </a:effectRef>
          <a:fontRef idx="minor">
            <a:schemeClr val="tx1"/>
          </a:fontRef>
        </p:style>
      </p:cxnSp>
      <p:sp>
        <p:nvSpPr>
          <p:cNvPr id="19" name="FEnIKS + budżet państwa"/>
          <p:cNvSpPr txBox="1"/>
          <p:nvPr/>
        </p:nvSpPr>
        <p:spPr>
          <a:xfrm>
            <a:off x="777240" y="2999232"/>
            <a:ext cx="3703320" cy="338328"/>
          </a:xfrm>
          <a:prstGeom prst="rect">
            <a:avLst/>
          </a:prstGeom>
          <a:noFill/>
        </p:spPr>
        <p:txBody>
          <a:bodyPr wrap="square" lIns="0" tIns="0" rIns="0" bIns="0" anchor="t">
            <a:noAutofit/>
          </a:bodyPr>
          <a:lstStyle/>
          <a:p>
            <a:pPr algn="l">
              <a:lnSpc>
                <a:spcPct val="108000"/>
              </a:lnSpc>
              <a:spcBef>
                <a:spcPts val="0"/>
              </a:spcBef>
              <a:spcAft>
                <a:spcPts val="0"/>
              </a:spcAft>
            </a:pPr>
            <a:r>
              <a:rPr lang="pl-PL" sz="1270" b="0">
                <a:solidFill>
                  <a:srgbClr val="19374A"/>
                </a:solidFill>
                <a:latin typeface="Arial"/>
              </a:rPr>
              <a:t>FEnIKS + budżet państwa</a:t>
            </a:r>
          </a:p>
        </p:txBody>
      </p:sp>
      <p:sp>
        <p:nvSpPr>
          <p:cNvPr id="20" name="9"/>
          <p:cNvSpPr txBox="1"/>
          <p:nvPr/>
        </p:nvSpPr>
        <p:spPr>
          <a:xfrm>
            <a:off x="4636008" y="2999232"/>
            <a:ext cx="70408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20" b="1">
                <a:solidFill>
                  <a:srgbClr val="19374A"/>
                </a:solidFill>
                <a:latin typeface="Arial"/>
              </a:rPr>
              <a:t>9</a:t>
            </a:r>
          </a:p>
        </p:txBody>
      </p:sp>
      <p:sp>
        <p:nvSpPr>
          <p:cNvPr id="21" name="1 033,877"/>
          <p:cNvSpPr txBox="1"/>
          <p:nvPr/>
        </p:nvSpPr>
        <p:spPr>
          <a:xfrm>
            <a:off x="5623560" y="2999232"/>
            <a:ext cx="2057400"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400" b="1">
                <a:solidFill>
                  <a:srgbClr val="143551"/>
                </a:solidFill>
                <a:latin typeface="Arial"/>
              </a:rPr>
              <a:t>1 033,877</a:t>
            </a:r>
          </a:p>
        </p:txBody>
      </p:sp>
      <p:cxnSp>
        <p:nvCxnSpPr>
          <p:cNvPr id="22" name="Linia"/>
          <p:cNvCxnSpPr/>
          <p:nvPr/>
        </p:nvCxnSpPr>
        <p:spPr>
          <a:xfrm>
            <a:off x="777240" y="3383280"/>
            <a:ext cx="6931152" cy="0"/>
          </a:xfrm>
          <a:prstGeom prst="line">
            <a:avLst/>
          </a:prstGeom>
          <a:ln w="7620">
            <a:solidFill>
              <a:srgbClr val="D8E4EB"/>
            </a:solidFill>
          </a:ln>
        </p:spPr>
        <p:style>
          <a:lnRef idx="2">
            <a:schemeClr val="accent1"/>
          </a:lnRef>
          <a:fillRef idx="0">
            <a:schemeClr val="accent1"/>
          </a:fillRef>
          <a:effectRef idx="1">
            <a:schemeClr val="accent1"/>
          </a:effectRef>
          <a:fontRef idx="minor">
            <a:schemeClr val="tx1"/>
          </a:fontRef>
        </p:style>
      </p:cxnSp>
      <p:sp>
        <p:nvSpPr>
          <p:cNvPr id="23" name="FEnIKS + budżet + środki własne"/>
          <p:cNvSpPr txBox="1"/>
          <p:nvPr/>
        </p:nvSpPr>
        <p:spPr>
          <a:xfrm>
            <a:off x="777240" y="3465576"/>
            <a:ext cx="3703320" cy="338328"/>
          </a:xfrm>
          <a:prstGeom prst="rect">
            <a:avLst/>
          </a:prstGeom>
          <a:noFill/>
        </p:spPr>
        <p:txBody>
          <a:bodyPr wrap="square" lIns="0" tIns="0" rIns="0" bIns="0" anchor="t">
            <a:noAutofit/>
          </a:bodyPr>
          <a:lstStyle/>
          <a:p>
            <a:pPr algn="l">
              <a:lnSpc>
                <a:spcPct val="108000"/>
              </a:lnSpc>
              <a:spcBef>
                <a:spcPts val="0"/>
              </a:spcBef>
              <a:spcAft>
                <a:spcPts val="0"/>
              </a:spcAft>
            </a:pPr>
            <a:r>
              <a:rPr lang="pl-PL" sz="1270" b="0">
                <a:solidFill>
                  <a:srgbClr val="19374A"/>
                </a:solidFill>
                <a:latin typeface="Arial"/>
              </a:rPr>
              <a:t>FEnIKS + budżet + środki własne</a:t>
            </a:r>
          </a:p>
        </p:txBody>
      </p:sp>
      <p:sp>
        <p:nvSpPr>
          <p:cNvPr id="24" name="1"/>
          <p:cNvSpPr txBox="1"/>
          <p:nvPr/>
        </p:nvSpPr>
        <p:spPr>
          <a:xfrm>
            <a:off x="4636008" y="3465576"/>
            <a:ext cx="70408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20" b="1">
                <a:solidFill>
                  <a:srgbClr val="19374A"/>
                </a:solidFill>
                <a:latin typeface="Arial"/>
              </a:rPr>
              <a:t>1</a:t>
            </a:r>
          </a:p>
        </p:txBody>
      </p:sp>
      <p:sp>
        <p:nvSpPr>
          <p:cNvPr id="25" name="40,700"/>
          <p:cNvSpPr txBox="1"/>
          <p:nvPr/>
        </p:nvSpPr>
        <p:spPr>
          <a:xfrm>
            <a:off x="5623560" y="3465576"/>
            <a:ext cx="2057400"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400" b="1">
                <a:solidFill>
                  <a:srgbClr val="143551"/>
                </a:solidFill>
                <a:latin typeface="Arial"/>
              </a:rPr>
              <a:t>40,700</a:t>
            </a:r>
          </a:p>
        </p:txBody>
      </p:sp>
      <p:cxnSp>
        <p:nvCxnSpPr>
          <p:cNvPr id="26" name="Linia"/>
          <p:cNvCxnSpPr/>
          <p:nvPr/>
        </p:nvCxnSpPr>
        <p:spPr>
          <a:xfrm>
            <a:off x="777240" y="3849624"/>
            <a:ext cx="6931152" cy="0"/>
          </a:xfrm>
          <a:prstGeom prst="line">
            <a:avLst/>
          </a:prstGeom>
          <a:ln w="7620">
            <a:solidFill>
              <a:srgbClr val="D8E4EB"/>
            </a:solidFill>
          </a:ln>
        </p:spPr>
        <p:style>
          <a:lnRef idx="2">
            <a:schemeClr val="accent1"/>
          </a:lnRef>
          <a:fillRef idx="0">
            <a:schemeClr val="accent1"/>
          </a:fillRef>
          <a:effectRef idx="1">
            <a:schemeClr val="accent1"/>
          </a:effectRef>
          <a:fontRef idx="minor">
            <a:schemeClr val="tx1"/>
          </a:fontRef>
        </p:style>
      </p:cxnSp>
      <p:sp>
        <p:nvSpPr>
          <p:cNvPr id="27" name="Budżet państwa + środki własne"/>
          <p:cNvSpPr txBox="1"/>
          <p:nvPr/>
        </p:nvSpPr>
        <p:spPr>
          <a:xfrm>
            <a:off x="777240" y="3931920"/>
            <a:ext cx="3703320" cy="338328"/>
          </a:xfrm>
          <a:prstGeom prst="rect">
            <a:avLst/>
          </a:prstGeom>
          <a:noFill/>
        </p:spPr>
        <p:txBody>
          <a:bodyPr wrap="square" lIns="0" tIns="0" rIns="0" bIns="0" anchor="t">
            <a:noAutofit/>
          </a:bodyPr>
          <a:lstStyle/>
          <a:p>
            <a:pPr algn="l">
              <a:lnSpc>
                <a:spcPct val="108000"/>
              </a:lnSpc>
              <a:spcBef>
                <a:spcPts val="0"/>
              </a:spcBef>
              <a:spcAft>
                <a:spcPts val="0"/>
              </a:spcAft>
            </a:pPr>
            <a:r>
              <a:rPr lang="pl-PL" sz="1270" b="0">
                <a:solidFill>
                  <a:srgbClr val="19374A"/>
                </a:solidFill>
                <a:latin typeface="Arial"/>
              </a:rPr>
              <a:t>Budżet państwa + środki własne</a:t>
            </a:r>
          </a:p>
        </p:txBody>
      </p:sp>
      <p:sp>
        <p:nvSpPr>
          <p:cNvPr id="28" name="1"/>
          <p:cNvSpPr txBox="1"/>
          <p:nvPr/>
        </p:nvSpPr>
        <p:spPr>
          <a:xfrm>
            <a:off x="4636008" y="3931920"/>
            <a:ext cx="704088"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320" b="1">
                <a:solidFill>
                  <a:srgbClr val="19374A"/>
                </a:solidFill>
                <a:latin typeface="Arial"/>
              </a:rPr>
              <a:t>1</a:t>
            </a:r>
          </a:p>
        </p:txBody>
      </p:sp>
      <p:sp>
        <p:nvSpPr>
          <p:cNvPr id="29" name="61,332"/>
          <p:cNvSpPr txBox="1"/>
          <p:nvPr/>
        </p:nvSpPr>
        <p:spPr>
          <a:xfrm>
            <a:off x="5623560" y="3931920"/>
            <a:ext cx="2057400" cy="274320"/>
          </a:xfrm>
          <a:prstGeom prst="rect">
            <a:avLst/>
          </a:prstGeom>
          <a:noFill/>
        </p:spPr>
        <p:txBody>
          <a:bodyPr wrap="square" lIns="0" tIns="0" rIns="0" bIns="0" anchor="t">
            <a:noAutofit/>
          </a:bodyPr>
          <a:lstStyle/>
          <a:p>
            <a:pPr algn="r">
              <a:lnSpc>
                <a:spcPct val="108000"/>
              </a:lnSpc>
              <a:spcBef>
                <a:spcPts val="0"/>
              </a:spcBef>
              <a:spcAft>
                <a:spcPts val="0"/>
              </a:spcAft>
            </a:pPr>
            <a:r>
              <a:rPr lang="pl-PL" sz="1400" b="1">
                <a:solidFill>
                  <a:srgbClr val="143551"/>
                </a:solidFill>
                <a:latin typeface="Arial"/>
              </a:rPr>
              <a:t>61,332</a:t>
            </a:r>
          </a:p>
        </p:txBody>
      </p:sp>
      <p:cxnSp>
        <p:nvCxnSpPr>
          <p:cNvPr id="30" name="Linia"/>
          <p:cNvCxnSpPr/>
          <p:nvPr/>
        </p:nvCxnSpPr>
        <p:spPr>
          <a:xfrm>
            <a:off x="777240" y="4315968"/>
            <a:ext cx="6931152" cy="0"/>
          </a:xfrm>
          <a:prstGeom prst="line">
            <a:avLst/>
          </a:prstGeom>
          <a:ln w="7620">
            <a:solidFill>
              <a:srgbClr val="D8E4EB"/>
            </a:solidFill>
          </a:ln>
        </p:spPr>
        <p:style>
          <a:lnRef idx="2">
            <a:schemeClr val="accent1"/>
          </a:lnRef>
          <a:fillRef idx="0">
            <a:schemeClr val="accent1"/>
          </a:fillRef>
          <a:effectRef idx="1">
            <a:schemeClr val="accent1"/>
          </a:effectRef>
          <a:fontRef idx="minor">
            <a:schemeClr val="tx1"/>
          </a:fontRef>
        </p:style>
      </p:cxnSp>
      <p:sp>
        <p:nvSpPr>
          <p:cNvPr id="31" name="Panel"/>
          <p:cNvSpPr/>
          <p:nvPr/>
        </p:nvSpPr>
        <p:spPr>
          <a:xfrm>
            <a:off x="786384" y="5166360"/>
            <a:ext cx="4930429" cy="210312"/>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Panel"/>
          <p:cNvSpPr/>
          <p:nvPr/>
        </p:nvSpPr>
        <p:spPr>
          <a:xfrm>
            <a:off x="5716813" y="5166360"/>
            <a:ext cx="1804364" cy="210312"/>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anel"/>
          <p:cNvSpPr/>
          <p:nvPr/>
        </p:nvSpPr>
        <p:spPr>
          <a:xfrm>
            <a:off x="7521177" y="5166360"/>
            <a:ext cx="71031" cy="210312"/>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nel"/>
          <p:cNvSpPr/>
          <p:nvPr/>
        </p:nvSpPr>
        <p:spPr>
          <a:xfrm>
            <a:off x="7592208" y="5166360"/>
            <a:ext cx="107039" cy="210312"/>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Panel"/>
          <p:cNvSpPr/>
          <p:nvPr/>
        </p:nvSpPr>
        <p:spPr>
          <a:xfrm>
            <a:off x="795528" y="5513832"/>
            <a:ext cx="109728" cy="109728"/>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Budżet państwa"/>
          <p:cNvSpPr txBox="1"/>
          <p:nvPr/>
        </p:nvSpPr>
        <p:spPr>
          <a:xfrm>
            <a:off x="960120" y="5477256"/>
            <a:ext cx="3282696" cy="201168"/>
          </a:xfrm>
          <a:prstGeom prst="rect">
            <a:avLst/>
          </a:prstGeom>
          <a:noFill/>
        </p:spPr>
        <p:txBody>
          <a:bodyPr wrap="square" lIns="0" tIns="0" rIns="0" bIns="0" anchor="t">
            <a:noAutofit/>
          </a:bodyPr>
          <a:lstStyle/>
          <a:p>
            <a:pPr algn="l">
              <a:lnSpc>
                <a:spcPct val="108000"/>
              </a:lnSpc>
              <a:spcBef>
                <a:spcPts val="0"/>
              </a:spcBef>
              <a:spcAft>
                <a:spcPts val="0"/>
              </a:spcAft>
            </a:pPr>
            <a:r>
              <a:rPr lang="pl-PL" sz="960" b="0">
                <a:solidFill>
                  <a:srgbClr val="5A7283"/>
                </a:solidFill>
                <a:latin typeface="Arial"/>
              </a:rPr>
              <a:t>Budżet państwa</a:t>
            </a:r>
          </a:p>
        </p:txBody>
      </p:sp>
      <p:sp>
        <p:nvSpPr>
          <p:cNvPr id="37" name="Panel"/>
          <p:cNvSpPr/>
          <p:nvPr/>
        </p:nvSpPr>
        <p:spPr>
          <a:xfrm>
            <a:off x="4334256" y="5513832"/>
            <a:ext cx="109728" cy="10972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FEnIKS + budżet państwa"/>
          <p:cNvSpPr txBox="1"/>
          <p:nvPr/>
        </p:nvSpPr>
        <p:spPr>
          <a:xfrm>
            <a:off x="4498848" y="5477256"/>
            <a:ext cx="3282696" cy="201168"/>
          </a:xfrm>
          <a:prstGeom prst="rect">
            <a:avLst/>
          </a:prstGeom>
          <a:noFill/>
        </p:spPr>
        <p:txBody>
          <a:bodyPr wrap="square" lIns="0" tIns="0" rIns="0" bIns="0" anchor="t">
            <a:noAutofit/>
          </a:bodyPr>
          <a:lstStyle/>
          <a:p>
            <a:pPr algn="l">
              <a:lnSpc>
                <a:spcPct val="108000"/>
              </a:lnSpc>
              <a:spcBef>
                <a:spcPts val="0"/>
              </a:spcBef>
              <a:spcAft>
                <a:spcPts val="0"/>
              </a:spcAft>
            </a:pPr>
            <a:r>
              <a:rPr lang="pl-PL" sz="960" b="0">
                <a:solidFill>
                  <a:srgbClr val="5A7283"/>
                </a:solidFill>
                <a:latin typeface="Arial"/>
              </a:rPr>
              <a:t>FEnIKS + budżet państwa</a:t>
            </a:r>
          </a:p>
        </p:txBody>
      </p:sp>
      <p:sp>
        <p:nvSpPr>
          <p:cNvPr id="39" name="Panel"/>
          <p:cNvSpPr/>
          <p:nvPr/>
        </p:nvSpPr>
        <p:spPr>
          <a:xfrm>
            <a:off x="795528" y="5733288"/>
            <a:ext cx="109728" cy="109728"/>
          </a:xfrm>
          <a:prstGeom prst="rect">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FEnIKS + budżet + środki własne"/>
          <p:cNvSpPr txBox="1"/>
          <p:nvPr/>
        </p:nvSpPr>
        <p:spPr>
          <a:xfrm>
            <a:off x="960120" y="5696712"/>
            <a:ext cx="3282696" cy="201168"/>
          </a:xfrm>
          <a:prstGeom prst="rect">
            <a:avLst/>
          </a:prstGeom>
          <a:noFill/>
        </p:spPr>
        <p:txBody>
          <a:bodyPr wrap="square" lIns="0" tIns="0" rIns="0" bIns="0" anchor="t">
            <a:noAutofit/>
          </a:bodyPr>
          <a:lstStyle/>
          <a:p>
            <a:pPr algn="l">
              <a:lnSpc>
                <a:spcPct val="108000"/>
              </a:lnSpc>
              <a:spcBef>
                <a:spcPts val="0"/>
              </a:spcBef>
              <a:spcAft>
                <a:spcPts val="0"/>
              </a:spcAft>
            </a:pPr>
            <a:r>
              <a:rPr lang="pl-PL" sz="960" b="0">
                <a:solidFill>
                  <a:srgbClr val="5A7283"/>
                </a:solidFill>
                <a:latin typeface="Arial"/>
              </a:rPr>
              <a:t>FEnIKS + budżet + środki własne</a:t>
            </a:r>
          </a:p>
        </p:txBody>
      </p:sp>
      <p:sp>
        <p:nvSpPr>
          <p:cNvPr id="41" name="Panel"/>
          <p:cNvSpPr/>
          <p:nvPr/>
        </p:nvSpPr>
        <p:spPr>
          <a:xfrm>
            <a:off x="4334256" y="5733288"/>
            <a:ext cx="109728" cy="109728"/>
          </a:xfrm>
          <a:prstGeom prst="rect">
            <a:avLst/>
          </a:prstGeom>
          <a:solidFill>
            <a:srgbClr val="B7C7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Budżet państwa + środki własne"/>
          <p:cNvSpPr txBox="1"/>
          <p:nvPr/>
        </p:nvSpPr>
        <p:spPr>
          <a:xfrm>
            <a:off x="4498848" y="5696712"/>
            <a:ext cx="3282696" cy="201168"/>
          </a:xfrm>
          <a:prstGeom prst="rect">
            <a:avLst/>
          </a:prstGeom>
          <a:noFill/>
        </p:spPr>
        <p:txBody>
          <a:bodyPr wrap="square" lIns="0" tIns="0" rIns="0" bIns="0" anchor="t">
            <a:noAutofit/>
          </a:bodyPr>
          <a:lstStyle/>
          <a:p>
            <a:pPr algn="l">
              <a:lnSpc>
                <a:spcPct val="108000"/>
              </a:lnSpc>
              <a:spcBef>
                <a:spcPts val="0"/>
              </a:spcBef>
              <a:spcAft>
                <a:spcPts val="0"/>
              </a:spcAft>
            </a:pPr>
            <a:r>
              <a:rPr lang="pl-PL" sz="960" b="0">
                <a:solidFill>
                  <a:srgbClr val="5A7283"/>
                </a:solidFill>
                <a:latin typeface="Arial"/>
              </a:rPr>
              <a:t>Budżet państwa + środki własne</a:t>
            </a:r>
          </a:p>
        </p:txBody>
      </p:sp>
      <p:sp>
        <p:nvSpPr>
          <p:cNvPr id="49" name="Panel"/>
          <p:cNvSpPr/>
          <p:nvPr/>
        </p:nvSpPr>
        <p:spPr>
          <a:xfrm>
            <a:off x="594360" y="5925312"/>
            <a:ext cx="11009376" cy="475488"/>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Panel"/>
          <p:cNvSpPr/>
          <p:nvPr/>
        </p:nvSpPr>
        <p:spPr>
          <a:xfrm>
            <a:off x="594360" y="5925312"/>
            <a:ext cx="50292" cy="475488"/>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10 pozycji ma FEnIKS w planie źródeł. Kwot dotacji nie wyliczano z kosztu inwest"/>
          <p:cNvSpPr txBox="1"/>
          <p:nvPr/>
        </p:nvSpPr>
        <p:spPr>
          <a:xfrm>
            <a:off x="758952" y="5993892"/>
            <a:ext cx="10661904" cy="365760"/>
          </a:xfrm>
          <a:prstGeom prst="rect">
            <a:avLst/>
          </a:prstGeom>
          <a:noFill/>
        </p:spPr>
        <p:txBody>
          <a:bodyPr wrap="square" lIns="0" tIns="0" rIns="0" bIns="0" anchor="t">
            <a:noAutofit/>
          </a:bodyPr>
          <a:lstStyle/>
          <a:p>
            <a:pPr algn="l">
              <a:lnSpc>
                <a:spcPct val="108000"/>
              </a:lnSpc>
              <a:spcBef>
                <a:spcPts val="0"/>
              </a:spcBef>
              <a:spcAft>
                <a:spcPts val="0"/>
              </a:spcAft>
            </a:pPr>
            <a:r>
              <a:rPr lang="pl-PL" sz="1180" b="0">
                <a:solidFill>
                  <a:srgbClr val="19374A"/>
                </a:solidFill>
                <a:latin typeface="Arial"/>
              </a:rPr>
              <a:t>10 pozycji ma FEnIKS w planie źródeł. Kwot dotacji nie wyliczano z kosztu inwestycji. 53 mln zł FSUE dla Opawy nie doliczono do PPI.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F5F9FC"/>
        </a:solidFill>
        <a:effectLst/>
      </p:bgPr>
    </p:bg>
    <p:spTree>
      <p:nvGrpSpPr>
        <p:cNvPr id="1" name=""/>
        <p:cNvGrpSpPr/>
        <p:nvPr/>
      </p:nvGrpSpPr>
      <p:grpSpPr>
        <a:xfrm>
          <a:off x="0" y="0"/>
          <a:ext cx="0" cy="0"/>
          <a:chOff x="0" y="0"/>
          <a:chExt cx="0" cy="0"/>
        </a:xfrm>
      </p:grpSpPr>
      <p:sp>
        <p:nvSpPr>
          <p:cNvPr id="2" name="Panel"/>
          <p:cNvSpPr/>
          <p:nvPr/>
        </p:nvSpPr>
        <p:spPr>
          <a:xfrm>
            <a:off x="0" y="0"/>
            <a:ext cx="12192000" cy="91440"/>
          </a:xfrm>
          <a:prstGeom prst="rect">
            <a:avLst/>
          </a:prstGeom>
          <a:solidFill>
            <a:srgbClr val="1435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Panel"/>
          <p:cNvSpPr/>
          <p:nvPr/>
        </p:nvSpPr>
        <p:spPr>
          <a:xfrm>
            <a:off x="585216" y="91440"/>
            <a:ext cx="1078992" cy="32004"/>
          </a:xfrm>
          <a:prstGeom prst="rect">
            <a:avLst/>
          </a:prstGeom>
          <a:solidFill>
            <a:srgbClr val="21ACB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HARMONOGRAMY | ZESTAWIENIE ZBIORCZE"/>
          <p:cNvSpPr txBox="1"/>
          <p:nvPr/>
        </p:nvSpPr>
        <p:spPr>
          <a:xfrm>
            <a:off x="594360" y="310896"/>
            <a:ext cx="9144000" cy="173736"/>
          </a:xfrm>
          <a:prstGeom prst="rect">
            <a:avLst/>
          </a:prstGeom>
          <a:noFill/>
        </p:spPr>
        <p:txBody>
          <a:bodyPr wrap="square" lIns="0" tIns="0" rIns="0" bIns="0" anchor="t">
            <a:noAutofit/>
          </a:bodyPr>
          <a:lstStyle/>
          <a:p>
            <a:pPr algn="l">
              <a:lnSpc>
                <a:spcPct val="108000"/>
              </a:lnSpc>
              <a:spcBef>
                <a:spcPts val="0"/>
              </a:spcBef>
              <a:spcAft>
                <a:spcPts val="0"/>
              </a:spcAft>
            </a:pPr>
            <a:r>
              <a:rPr lang="pl-PL" sz="960" b="1">
                <a:solidFill>
                  <a:srgbClr val="36759B"/>
                </a:solidFill>
                <a:latin typeface="Arial"/>
              </a:rPr>
              <a:t>HARMONOGRAMY | ZESTAWIENIE ZBIORCZE</a:t>
            </a:r>
          </a:p>
        </p:txBody>
      </p:sp>
      <p:pic>
        <p:nvPicPr>
          <p:cNvPr id="5" name="Picture 4" descr="image.png"/>
          <p:cNvPicPr>
            <a:picLocks noChangeAspect="1"/>
          </p:cNvPicPr>
          <p:nvPr/>
        </p:nvPicPr>
        <p:blipFill>
          <a:blip r:embed="rId3"/>
          <a:stretch>
            <a:fillRect/>
          </a:stretch>
        </p:blipFill>
        <p:spPr>
          <a:xfrm>
            <a:off x="10122408" y="237744"/>
            <a:ext cx="1490472" cy="433893"/>
          </a:xfrm>
          <a:prstGeom prst="rect">
            <a:avLst/>
          </a:prstGeom>
        </p:spPr>
      </p:pic>
      <p:sp>
        <p:nvSpPr>
          <p:cNvPr id="6" name="Lata zapisane w PPI i terminy zależne od warunków"/>
          <p:cNvSpPr txBox="1"/>
          <p:nvPr/>
        </p:nvSpPr>
        <p:spPr>
          <a:xfrm>
            <a:off x="594360" y="667512"/>
            <a:ext cx="11018520" cy="420624"/>
          </a:xfrm>
          <a:prstGeom prst="rect">
            <a:avLst/>
          </a:prstGeom>
          <a:noFill/>
        </p:spPr>
        <p:txBody>
          <a:bodyPr wrap="square" lIns="0" tIns="0" rIns="0" bIns="0" anchor="t">
            <a:noAutofit/>
          </a:bodyPr>
          <a:lstStyle/>
          <a:p>
            <a:pPr algn="l">
              <a:lnSpc>
                <a:spcPct val="108000"/>
              </a:lnSpc>
              <a:spcBef>
                <a:spcPts val="0"/>
              </a:spcBef>
              <a:spcAft>
                <a:spcPts val="0"/>
              </a:spcAft>
            </a:pPr>
            <a:r>
              <a:rPr lang="pl-PL" sz="2720" b="1">
                <a:solidFill>
                  <a:srgbClr val="143551"/>
                </a:solidFill>
                <a:latin typeface="Arial"/>
              </a:rPr>
              <a:t>Lata zapisane w PPI i terminy zależne od warunków</a:t>
            </a:r>
          </a:p>
        </p:txBody>
      </p:sp>
      <p:sp>
        <p:nvSpPr>
          <p:cNvPr id="7" name="8 pozycji zawiera lata rozpoczęcia i zakończenia; pozostałe 123 mają terminy wzg"/>
          <p:cNvSpPr txBox="1"/>
          <p:nvPr/>
        </p:nvSpPr>
        <p:spPr>
          <a:xfrm>
            <a:off x="594360" y="1170432"/>
            <a:ext cx="10991088" cy="246888"/>
          </a:xfrm>
          <a:prstGeom prst="rect">
            <a:avLst/>
          </a:prstGeom>
          <a:noFill/>
        </p:spPr>
        <p:txBody>
          <a:bodyPr wrap="square" lIns="0" tIns="0" rIns="0" bIns="0" anchor="t">
            <a:noAutofit/>
          </a:bodyPr>
          <a:lstStyle/>
          <a:p>
            <a:pPr algn="l">
              <a:lnSpc>
                <a:spcPct val="108000"/>
              </a:lnSpc>
              <a:spcBef>
                <a:spcPts val="0"/>
              </a:spcBef>
              <a:spcAft>
                <a:spcPts val="0"/>
              </a:spcAft>
            </a:pPr>
            <a:r>
              <a:rPr lang="pl-PL" sz="1260" b="0">
                <a:solidFill>
                  <a:srgbClr val="5A7283"/>
                </a:solidFill>
                <a:latin typeface="Arial"/>
              </a:rPr>
              <a:t>8 pozycji zawiera lata rozpoczęcia i zakończenia; pozostałe 123 mają terminy względne lub mieszane</a:t>
            </a:r>
          </a:p>
        </p:txBody>
      </p:sp>
      <p:cxnSp>
        <p:nvCxnSpPr>
          <p:cNvPr id="8" name="Linia"/>
          <p:cNvCxnSpPr/>
          <p:nvPr/>
        </p:nvCxnSpPr>
        <p:spPr>
          <a:xfrm>
            <a:off x="594360" y="1545336"/>
            <a:ext cx="11009376"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10" name="Numer slajdu"/>
          <p:cNvSpPr txBox="1"/>
          <p:nvPr/>
        </p:nvSpPr>
        <p:spPr>
          <a:xfrm>
            <a:off x="11649456" y="6537960"/>
            <a:ext cx="246888" cy="192024"/>
          </a:xfrm>
          <a:prstGeom prst="rect">
            <a:avLst/>
          </a:prstGeom>
          <a:noFill/>
        </p:spPr>
        <p:txBody>
          <a:bodyPr wrap="square" lIns="0" tIns="0" rIns="0" bIns="0" anchor="t">
            <a:noAutofit/>
          </a:bodyPr>
          <a:lstStyle/>
          <a:p>
            <a:pPr algn="r">
              <a:lnSpc>
                <a:spcPct val="108000"/>
              </a:lnSpc>
              <a:spcBef>
                <a:spcPts val="0"/>
              </a:spcBef>
              <a:spcAft>
                <a:spcPts val="0"/>
              </a:spcAft>
            </a:pPr>
            <a:r>
              <a:rPr lang="pl-PL" sz="869" b="0">
                <a:solidFill>
                  <a:srgbClr val="5A7283"/>
                </a:solidFill>
                <a:latin typeface="Arial"/>
              </a:rPr>
              <a:t>40</a:t>
            </a:r>
          </a:p>
        </p:txBody>
      </p:sp>
      <p:sp>
        <p:nvSpPr>
          <p:cNvPr id="11" name="Panel"/>
          <p:cNvSpPr/>
          <p:nvPr/>
        </p:nvSpPr>
        <p:spPr>
          <a:xfrm>
            <a:off x="594360" y="1792224"/>
            <a:ext cx="7882127" cy="4416552"/>
          </a:xfrm>
          <a:prstGeom prst="roundRect">
            <a:avLst>
              <a:gd name="adj" fmla="val 10000"/>
            </a:avLst>
          </a:prstGeom>
          <a:solidFill>
            <a:srgbClr val="FFFFFF"/>
          </a:solidFill>
          <a:ln w="9525">
            <a:solidFill>
              <a:srgbClr val="D8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POZYCJE Z TERMINEM KALENDARZOWYM — PLAN PPI"/>
          <p:cNvSpPr txBox="1"/>
          <p:nvPr/>
        </p:nvSpPr>
        <p:spPr>
          <a:xfrm>
            <a:off x="777240" y="2002536"/>
            <a:ext cx="7251192" cy="219456"/>
          </a:xfrm>
          <a:prstGeom prst="rect">
            <a:avLst/>
          </a:prstGeom>
          <a:noFill/>
        </p:spPr>
        <p:txBody>
          <a:bodyPr wrap="square" lIns="0" tIns="0" rIns="0" bIns="0" anchor="t">
            <a:noAutofit/>
          </a:bodyPr>
          <a:lstStyle/>
          <a:p>
            <a:pPr algn="l">
              <a:lnSpc>
                <a:spcPct val="108000"/>
              </a:lnSpc>
              <a:spcBef>
                <a:spcPts val="0"/>
              </a:spcBef>
              <a:spcAft>
                <a:spcPts val="0"/>
              </a:spcAft>
            </a:pPr>
            <a:r>
              <a:rPr lang="pl-PL" sz="1180" b="1">
                <a:solidFill>
                  <a:srgbClr val="36759B"/>
                </a:solidFill>
                <a:latin typeface="Arial"/>
              </a:rPr>
              <a:t>POZYCJE Z TERMINEM KALENDARZOWYM — PLAN PPI</a:t>
            </a:r>
          </a:p>
        </p:txBody>
      </p:sp>
      <p:sp>
        <p:nvSpPr>
          <p:cNvPr id="13" name="2025"/>
          <p:cNvSpPr txBox="1"/>
          <p:nvPr/>
        </p:nvSpPr>
        <p:spPr>
          <a:xfrm>
            <a:off x="3557016" y="2432304"/>
            <a:ext cx="664768"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090" b="1">
                <a:solidFill>
                  <a:srgbClr val="5A7283"/>
                </a:solidFill>
                <a:latin typeface="Arial"/>
              </a:rPr>
              <a:t>2025</a:t>
            </a:r>
          </a:p>
        </p:txBody>
      </p:sp>
      <p:sp>
        <p:nvSpPr>
          <p:cNvPr id="14" name="2026"/>
          <p:cNvSpPr txBox="1"/>
          <p:nvPr/>
        </p:nvSpPr>
        <p:spPr>
          <a:xfrm>
            <a:off x="4221784" y="2432304"/>
            <a:ext cx="664768"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090" b="1">
                <a:solidFill>
                  <a:srgbClr val="5A7283"/>
                </a:solidFill>
                <a:latin typeface="Arial"/>
              </a:rPr>
              <a:t>2026</a:t>
            </a:r>
          </a:p>
        </p:txBody>
      </p:sp>
      <p:sp>
        <p:nvSpPr>
          <p:cNvPr id="15" name="2027"/>
          <p:cNvSpPr txBox="1"/>
          <p:nvPr/>
        </p:nvSpPr>
        <p:spPr>
          <a:xfrm>
            <a:off x="4886553" y="2432304"/>
            <a:ext cx="664768"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090" b="1">
                <a:solidFill>
                  <a:srgbClr val="5A7283"/>
                </a:solidFill>
                <a:latin typeface="Arial"/>
              </a:rPr>
              <a:t>2027</a:t>
            </a:r>
          </a:p>
        </p:txBody>
      </p:sp>
      <p:sp>
        <p:nvSpPr>
          <p:cNvPr id="16" name="2028"/>
          <p:cNvSpPr txBox="1"/>
          <p:nvPr/>
        </p:nvSpPr>
        <p:spPr>
          <a:xfrm>
            <a:off x="5551322" y="2432304"/>
            <a:ext cx="664768"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090" b="1">
                <a:solidFill>
                  <a:srgbClr val="5A7283"/>
                </a:solidFill>
                <a:latin typeface="Arial"/>
              </a:rPr>
              <a:t>2028</a:t>
            </a:r>
          </a:p>
        </p:txBody>
      </p:sp>
      <p:sp>
        <p:nvSpPr>
          <p:cNvPr id="17" name="2029"/>
          <p:cNvSpPr txBox="1"/>
          <p:nvPr/>
        </p:nvSpPr>
        <p:spPr>
          <a:xfrm>
            <a:off x="6216091" y="2432304"/>
            <a:ext cx="664768"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090" b="1">
                <a:solidFill>
                  <a:srgbClr val="5A7283"/>
                </a:solidFill>
                <a:latin typeface="Arial"/>
              </a:rPr>
              <a:t>2029</a:t>
            </a:r>
          </a:p>
        </p:txBody>
      </p:sp>
      <p:sp>
        <p:nvSpPr>
          <p:cNvPr id="18" name="2030"/>
          <p:cNvSpPr txBox="1"/>
          <p:nvPr/>
        </p:nvSpPr>
        <p:spPr>
          <a:xfrm>
            <a:off x="6880860" y="2432304"/>
            <a:ext cx="664768"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090" b="1">
                <a:solidFill>
                  <a:srgbClr val="5A7283"/>
                </a:solidFill>
                <a:latin typeface="Arial"/>
              </a:rPr>
              <a:t>2030</a:t>
            </a:r>
          </a:p>
        </p:txBody>
      </p:sp>
      <p:sp>
        <p:nvSpPr>
          <p:cNvPr id="19" name="2031"/>
          <p:cNvSpPr txBox="1"/>
          <p:nvPr/>
        </p:nvSpPr>
        <p:spPr>
          <a:xfrm>
            <a:off x="7545628" y="2432304"/>
            <a:ext cx="664768" cy="210312"/>
          </a:xfrm>
          <a:prstGeom prst="rect">
            <a:avLst/>
          </a:prstGeom>
          <a:noFill/>
        </p:spPr>
        <p:txBody>
          <a:bodyPr wrap="square" lIns="0" tIns="0" rIns="0" bIns="0" anchor="t">
            <a:noAutofit/>
          </a:bodyPr>
          <a:lstStyle/>
          <a:p>
            <a:pPr algn="ctr">
              <a:lnSpc>
                <a:spcPct val="108000"/>
              </a:lnSpc>
              <a:spcBef>
                <a:spcPts val="0"/>
              </a:spcBef>
              <a:spcAft>
                <a:spcPts val="0"/>
              </a:spcAft>
            </a:pPr>
            <a:r>
              <a:rPr lang="pl-PL" sz="1090" b="1">
                <a:solidFill>
                  <a:srgbClr val="5A7283"/>
                </a:solidFill>
                <a:latin typeface="Arial"/>
              </a:rPr>
              <a:t>2031</a:t>
            </a:r>
          </a:p>
        </p:txBody>
      </p:sp>
      <p:sp>
        <p:nvSpPr>
          <p:cNvPr id="20" name="Iłownica [75]"/>
          <p:cNvSpPr txBox="1"/>
          <p:nvPr/>
        </p:nvSpPr>
        <p:spPr>
          <a:xfrm>
            <a:off x="777240" y="2862072"/>
            <a:ext cx="2569464" cy="265176"/>
          </a:xfrm>
          <a:prstGeom prst="rect">
            <a:avLst/>
          </a:prstGeom>
          <a:noFill/>
        </p:spPr>
        <p:txBody>
          <a:bodyPr wrap="square" lIns="0" tIns="0" rIns="0" bIns="0" anchor="t">
            <a:noAutofit/>
          </a:bodyPr>
          <a:lstStyle/>
          <a:p>
            <a:pPr algn="l">
              <a:lnSpc>
                <a:spcPct val="108000"/>
              </a:lnSpc>
              <a:spcBef>
                <a:spcPts val="0"/>
              </a:spcBef>
              <a:spcAft>
                <a:spcPts val="0"/>
              </a:spcAft>
            </a:pPr>
            <a:r>
              <a:rPr lang="pl-PL" sz="1230" b="1">
                <a:solidFill>
                  <a:srgbClr val="19374A"/>
                </a:solidFill>
                <a:latin typeface="Arial"/>
              </a:rPr>
              <a:t>Iłownica [75]</a:t>
            </a:r>
          </a:p>
        </p:txBody>
      </p:sp>
      <p:sp>
        <p:nvSpPr>
          <p:cNvPr id="21" name="Panel"/>
          <p:cNvSpPr/>
          <p:nvPr/>
        </p:nvSpPr>
        <p:spPr>
          <a:xfrm>
            <a:off x="3557016" y="290322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Panel"/>
          <p:cNvSpPr/>
          <p:nvPr/>
        </p:nvSpPr>
        <p:spPr>
          <a:xfrm>
            <a:off x="4221784" y="290322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
          <p:cNvSpPr/>
          <p:nvPr/>
        </p:nvSpPr>
        <p:spPr>
          <a:xfrm>
            <a:off x="4886553" y="290322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Panel"/>
          <p:cNvSpPr/>
          <p:nvPr/>
        </p:nvSpPr>
        <p:spPr>
          <a:xfrm>
            <a:off x="5551322" y="290322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anel"/>
          <p:cNvSpPr/>
          <p:nvPr/>
        </p:nvSpPr>
        <p:spPr>
          <a:xfrm>
            <a:off x="6216091" y="290322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Panel"/>
          <p:cNvSpPr/>
          <p:nvPr/>
        </p:nvSpPr>
        <p:spPr>
          <a:xfrm>
            <a:off x="6880860" y="290322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Panel"/>
          <p:cNvSpPr/>
          <p:nvPr/>
        </p:nvSpPr>
        <p:spPr>
          <a:xfrm>
            <a:off x="7545628" y="290322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Panel"/>
          <p:cNvSpPr/>
          <p:nvPr/>
        </p:nvSpPr>
        <p:spPr>
          <a:xfrm>
            <a:off x="4221784" y="2903220"/>
            <a:ext cx="2638044" cy="20116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Biała — Bystra [543]"/>
          <p:cNvSpPr txBox="1"/>
          <p:nvPr/>
        </p:nvSpPr>
        <p:spPr>
          <a:xfrm>
            <a:off x="777240" y="3219602"/>
            <a:ext cx="2569464" cy="265176"/>
          </a:xfrm>
          <a:prstGeom prst="rect">
            <a:avLst/>
          </a:prstGeom>
          <a:noFill/>
        </p:spPr>
        <p:txBody>
          <a:bodyPr wrap="square" lIns="0" tIns="0" rIns="0" bIns="0" anchor="t">
            <a:noAutofit/>
          </a:bodyPr>
          <a:lstStyle/>
          <a:p>
            <a:pPr algn="l">
              <a:lnSpc>
                <a:spcPct val="108000"/>
              </a:lnSpc>
              <a:spcBef>
                <a:spcPts val="0"/>
              </a:spcBef>
              <a:spcAft>
                <a:spcPts val="0"/>
              </a:spcAft>
            </a:pPr>
            <a:r>
              <a:rPr lang="pl-PL" sz="1230" b="1">
                <a:solidFill>
                  <a:srgbClr val="19374A"/>
                </a:solidFill>
                <a:latin typeface="Arial"/>
              </a:rPr>
              <a:t>Biała — Bystra [543]</a:t>
            </a:r>
          </a:p>
        </p:txBody>
      </p:sp>
      <p:sp>
        <p:nvSpPr>
          <p:cNvPr id="30" name="Panel"/>
          <p:cNvSpPr/>
          <p:nvPr/>
        </p:nvSpPr>
        <p:spPr>
          <a:xfrm>
            <a:off x="3557016" y="326075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Panel"/>
          <p:cNvSpPr/>
          <p:nvPr/>
        </p:nvSpPr>
        <p:spPr>
          <a:xfrm>
            <a:off x="4221784" y="326075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Panel"/>
          <p:cNvSpPr/>
          <p:nvPr/>
        </p:nvSpPr>
        <p:spPr>
          <a:xfrm>
            <a:off x="4886553" y="326075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anel"/>
          <p:cNvSpPr/>
          <p:nvPr/>
        </p:nvSpPr>
        <p:spPr>
          <a:xfrm>
            <a:off x="5551322" y="326075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nel"/>
          <p:cNvSpPr/>
          <p:nvPr/>
        </p:nvSpPr>
        <p:spPr>
          <a:xfrm>
            <a:off x="6216091" y="326075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Panel"/>
          <p:cNvSpPr/>
          <p:nvPr/>
        </p:nvSpPr>
        <p:spPr>
          <a:xfrm>
            <a:off x="6880860" y="326075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Panel"/>
          <p:cNvSpPr/>
          <p:nvPr/>
        </p:nvSpPr>
        <p:spPr>
          <a:xfrm>
            <a:off x="7545628" y="326075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Panel"/>
          <p:cNvSpPr/>
          <p:nvPr/>
        </p:nvSpPr>
        <p:spPr>
          <a:xfrm>
            <a:off x="4221784" y="3260750"/>
            <a:ext cx="1973275" cy="20116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Biała [548]*"/>
          <p:cNvSpPr txBox="1"/>
          <p:nvPr/>
        </p:nvSpPr>
        <p:spPr>
          <a:xfrm>
            <a:off x="777240" y="3577132"/>
            <a:ext cx="2569464" cy="265176"/>
          </a:xfrm>
          <a:prstGeom prst="rect">
            <a:avLst/>
          </a:prstGeom>
          <a:noFill/>
        </p:spPr>
        <p:txBody>
          <a:bodyPr wrap="square" lIns="0" tIns="0" rIns="0" bIns="0" anchor="t">
            <a:noAutofit/>
          </a:bodyPr>
          <a:lstStyle/>
          <a:p>
            <a:pPr algn="l">
              <a:lnSpc>
                <a:spcPct val="108000"/>
              </a:lnSpc>
              <a:spcBef>
                <a:spcPts val="0"/>
              </a:spcBef>
              <a:spcAft>
                <a:spcPts val="0"/>
              </a:spcAft>
            </a:pPr>
            <a:r>
              <a:rPr lang="pl-PL" sz="1230" b="1">
                <a:solidFill>
                  <a:srgbClr val="19374A"/>
                </a:solidFill>
                <a:latin typeface="Arial"/>
              </a:rPr>
              <a:t>Biała [548]*</a:t>
            </a:r>
          </a:p>
        </p:txBody>
      </p:sp>
      <p:sp>
        <p:nvSpPr>
          <p:cNvPr id="39" name="Panel"/>
          <p:cNvSpPr/>
          <p:nvPr/>
        </p:nvSpPr>
        <p:spPr>
          <a:xfrm>
            <a:off x="3557016" y="361828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Panel"/>
          <p:cNvSpPr/>
          <p:nvPr/>
        </p:nvSpPr>
        <p:spPr>
          <a:xfrm>
            <a:off x="4221784" y="361828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Panel"/>
          <p:cNvSpPr/>
          <p:nvPr/>
        </p:nvSpPr>
        <p:spPr>
          <a:xfrm>
            <a:off x="4886553" y="361828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Panel"/>
          <p:cNvSpPr/>
          <p:nvPr/>
        </p:nvSpPr>
        <p:spPr>
          <a:xfrm>
            <a:off x="5551322" y="361828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Panel"/>
          <p:cNvSpPr/>
          <p:nvPr/>
        </p:nvSpPr>
        <p:spPr>
          <a:xfrm>
            <a:off x="6216091" y="361828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Panel"/>
          <p:cNvSpPr/>
          <p:nvPr/>
        </p:nvSpPr>
        <p:spPr>
          <a:xfrm>
            <a:off x="6880860" y="361828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Panel"/>
          <p:cNvSpPr/>
          <p:nvPr/>
        </p:nvSpPr>
        <p:spPr>
          <a:xfrm>
            <a:off x="7545628" y="3618280"/>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Panel"/>
          <p:cNvSpPr/>
          <p:nvPr/>
        </p:nvSpPr>
        <p:spPr>
          <a:xfrm>
            <a:off x="3557016" y="3618280"/>
            <a:ext cx="1308506" cy="201168"/>
          </a:xfrm>
          <a:prstGeom prst="roundRect">
            <a:avLst>
              <a:gd name="adj" fmla="val 10000"/>
            </a:avLst>
          </a:prstGeom>
          <a:solidFill>
            <a:srgbClr val="BC8A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Marciszów [1072]"/>
          <p:cNvSpPr txBox="1"/>
          <p:nvPr/>
        </p:nvSpPr>
        <p:spPr>
          <a:xfrm>
            <a:off x="777240" y="3934663"/>
            <a:ext cx="2569464" cy="265176"/>
          </a:xfrm>
          <a:prstGeom prst="rect">
            <a:avLst/>
          </a:prstGeom>
          <a:noFill/>
        </p:spPr>
        <p:txBody>
          <a:bodyPr wrap="square" lIns="0" tIns="0" rIns="0" bIns="0" anchor="t">
            <a:noAutofit/>
          </a:bodyPr>
          <a:lstStyle/>
          <a:p>
            <a:pPr algn="l">
              <a:lnSpc>
                <a:spcPct val="108000"/>
              </a:lnSpc>
              <a:spcBef>
                <a:spcPts val="0"/>
              </a:spcBef>
              <a:spcAft>
                <a:spcPts val="0"/>
              </a:spcAft>
            </a:pPr>
            <a:r>
              <a:rPr lang="pl-PL" sz="1230" b="1">
                <a:solidFill>
                  <a:srgbClr val="19374A"/>
                </a:solidFill>
                <a:latin typeface="Arial"/>
              </a:rPr>
              <a:t>Marciszów [1072]</a:t>
            </a:r>
          </a:p>
        </p:txBody>
      </p:sp>
      <p:sp>
        <p:nvSpPr>
          <p:cNvPr id="48" name="Panel"/>
          <p:cNvSpPr/>
          <p:nvPr/>
        </p:nvSpPr>
        <p:spPr>
          <a:xfrm>
            <a:off x="3557016" y="397581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Panel"/>
          <p:cNvSpPr/>
          <p:nvPr/>
        </p:nvSpPr>
        <p:spPr>
          <a:xfrm>
            <a:off x="4221784" y="397581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Panel"/>
          <p:cNvSpPr/>
          <p:nvPr/>
        </p:nvSpPr>
        <p:spPr>
          <a:xfrm>
            <a:off x="4886553" y="397581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Panel"/>
          <p:cNvSpPr/>
          <p:nvPr/>
        </p:nvSpPr>
        <p:spPr>
          <a:xfrm>
            <a:off x="5551322" y="397581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Panel"/>
          <p:cNvSpPr/>
          <p:nvPr/>
        </p:nvSpPr>
        <p:spPr>
          <a:xfrm>
            <a:off x="6216091" y="397581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Panel"/>
          <p:cNvSpPr/>
          <p:nvPr/>
        </p:nvSpPr>
        <p:spPr>
          <a:xfrm>
            <a:off x="6880860" y="397581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Panel"/>
          <p:cNvSpPr/>
          <p:nvPr/>
        </p:nvSpPr>
        <p:spPr>
          <a:xfrm>
            <a:off x="7545628" y="397581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Panel"/>
          <p:cNvSpPr/>
          <p:nvPr/>
        </p:nvSpPr>
        <p:spPr>
          <a:xfrm>
            <a:off x="4221784" y="3975811"/>
            <a:ext cx="1973275" cy="20116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Mościsko [1068]"/>
          <p:cNvSpPr txBox="1"/>
          <p:nvPr/>
        </p:nvSpPr>
        <p:spPr>
          <a:xfrm>
            <a:off x="777240" y="4292193"/>
            <a:ext cx="2569464" cy="265176"/>
          </a:xfrm>
          <a:prstGeom prst="rect">
            <a:avLst/>
          </a:prstGeom>
          <a:noFill/>
        </p:spPr>
        <p:txBody>
          <a:bodyPr wrap="square" lIns="0" tIns="0" rIns="0" bIns="0" anchor="t">
            <a:noAutofit/>
          </a:bodyPr>
          <a:lstStyle/>
          <a:p>
            <a:pPr algn="l">
              <a:lnSpc>
                <a:spcPct val="108000"/>
              </a:lnSpc>
              <a:spcBef>
                <a:spcPts val="0"/>
              </a:spcBef>
              <a:spcAft>
                <a:spcPts val="0"/>
              </a:spcAft>
            </a:pPr>
            <a:r>
              <a:rPr lang="pl-PL" sz="1230" b="1">
                <a:solidFill>
                  <a:srgbClr val="19374A"/>
                </a:solidFill>
                <a:latin typeface="Arial"/>
              </a:rPr>
              <a:t>Mościsko [1068]</a:t>
            </a:r>
          </a:p>
        </p:txBody>
      </p:sp>
      <p:sp>
        <p:nvSpPr>
          <p:cNvPr id="57" name="Panel"/>
          <p:cNvSpPr/>
          <p:nvPr/>
        </p:nvSpPr>
        <p:spPr>
          <a:xfrm>
            <a:off x="3557016" y="433334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Panel"/>
          <p:cNvSpPr/>
          <p:nvPr/>
        </p:nvSpPr>
        <p:spPr>
          <a:xfrm>
            <a:off x="4221784" y="433334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Panel"/>
          <p:cNvSpPr/>
          <p:nvPr/>
        </p:nvSpPr>
        <p:spPr>
          <a:xfrm>
            <a:off x="4886553" y="433334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Panel"/>
          <p:cNvSpPr/>
          <p:nvPr/>
        </p:nvSpPr>
        <p:spPr>
          <a:xfrm>
            <a:off x="5551322" y="433334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Panel"/>
          <p:cNvSpPr/>
          <p:nvPr/>
        </p:nvSpPr>
        <p:spPr>
          <a:xfrm>
            <a:off x="6216091" y="433334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Panel"/>
          <p:cNvSpPr/>
          <p:nvPr/>
        </p:nvSpPr>
        <p:spPr>
          <a:xfrm>
            <a:off x="6880860" y="433334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Panel"/>
          <p:cNvSpPr/>
          <p:nvPr/>
        </p:nvSpPr>
        <p:spPr>
          <a:xfrm>
            <a:off x="7545628" y="4333341"/>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Panel"/>
          <p:cNvSpPr/>
          <p:nvPr/>
        </p:nvSpPr>
        <p:spPr>
          <a:xfrm>
            <a:off x="3557016" y="4333341"/>
            <a:ext cx="1973275" cy="20116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
          <p:cNvSpPr txBox="1"/>
          <p:nvPr/>
        </p:nvSpPr>
        <p:spPr>
          <a:xfrm>
            <a:off x="3584448" y="4310481"/>
            <a:ext cx="365760" cy="201168"/>
          </a:xfrm>
          <a:prstGeom prst="rect">
            <a:avLst/>
          </a:prstGeom>
          <a:noFill/>
        </p:spPr>
        <p:txBody>
          <a:bodyPr wrap="square" lIns="0" tIns="0" rIns="0" bIns="0" anchor="t">
            <a:noAutofit/>
          </a:bodyPr>
          <a:lstStyle/>
          <a:p>
            <a:pPr algn="l">
              <a:lnSpc>
                <a:spcPct val="108000"/>
              </a:lnSpc>
              <a:spcBef>
                <a:spcPts val="0"/>
              </a:spcBef>
              <a:spcAft>
                <a:spcPts val="0"/>
              </a:spcAft>
            </a:pPr>
            <a:r>
              <a:rPr lang="pl-PL" sz="1019" b="1">
                <a:solidFill>
                  <a:srgbClr val="FFFFFF"/>
                </a:solidFill>
                <a:latin typeface="Arial"/>
              </a:rPr>
              <a:t>…</a:t>
            </a:r>
          </a:p>
        </p:txBody>
      </p:sp>
      <p:sp>
        <p:nvSpPr>
          <p:cNvPr id="66" name="Kątki [1073]"/>
          <p:cNvSpPr txBox="1"/>
          <p:nvPr/>
        </p:nvSpPr>
        <p:spPr>
          <a:xfrm>
            <a:off x="777240" y="4649724"/>
            <a:ext cx="2569464" cy="265176"/>
          </a:xfrm>
          <a:prstGeom prst="rect">
            <a:avLst/>
          </a:prstGeom>
          <a:noFill/>
        </p:spPr>
        <p:txBody>
          <a:bodyPr wrap="square" lIns="0" tIns="0" rIns="0" bIns="0" anchor="t">
            <a:noAutofit/>
          </a:bodyPr>
          <a:lstStyle/>
          <a:p>
            <a:pPr algn="l">
              <a:lnSpc>
                <a:spcPct val="108000"/>
              </a:lnSpc>
              <a:spcBef>
                <a:spcPts val="0"/>
              </a:spcBef>
              <a:spcAft>
                <a:spcPts val="0"/>
              </a:spcAft>
            </a:pPr>
            <a:r>
              <a:rPr lang="pl-PL" sz="1230" b="1">
                <a:solidFill>
                  <a:srgbClr val="19374A"/>
                </a:solidFill>
                <a:latin typeface="Arial"/>
              </a:rPr>
              <a:t>Kątki [1073]</a:t>
            </a:r>
          </a:p>
        </p:txBody>
      </p:sp>
      <p:sp>
        <p:nvSpPr>
          <p:cNvPr id="67" name="Panel"/>
          <p:cNvSpPr/>
          <p:nvPr/>
        </p:nvSpPr>
        <p:spPr>
          <a:xfrm>
            <a:off x="3557016" y="469087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Panel"/>
          <p:cNvSpPr/>
          <p:nvPr/>
        </p:nvSpPr>
        <p:spPr>
          <a:xfrm>
            <a:off x="4221784" y="469087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Panel"/>
          <p:cNvSpPr/>
          <p:nvPr/>
        </p:nvSpPr>
        <p:spPr>
          <a:xfrm>
            <a:off x="4886553" y="469087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Panel"/>
          <p:cNvSpPr/>
          <p:nvPr/>
        </p:nvSpPr>
        <p:spPr>
          <a:xfrm>
            <a:off x="5551322" y="469087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Panel"/>
          <p:cNvSpPr/>
          <p:nvPr/>
        </p:nvSpPr>
        <p:spPr>
          <a:xfrm>
            <a:off x="6216091" y="469087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Panel"/>
          <p:cNvSpPr/>
          <p:nvPr/>
        </p:nvSpPr>
        <p:spPr>
          <a:xfrm>
            <a:off x="6880860" y="469087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Panel"/>
          <p:cNvSpPr/>
          <p:nvPr/>
        </p:nvSpPr>
        <p:spPr>
          <a:xfrm>
            <a:off x="7545628" y="469087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Panel"/>
          <p:cNvSpPr/>
          <p:nvPr/>
        </p:nvSpPr>
        <p:spPr>
          <a:xfrm>
            <a:off x="4886553" y="4690872"/>
            <a:ext cx="3302812" cy="20116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Wały Bystrzycy [2307]*"/>
          <p:cNvSpPr txBox="1"/>
          <p:nvPr/>
        </p:nvSpPr>
        <p:spPr>
          <a:xfrm>
            <a:off x="777240" y="5007254"/>
            <a:ext cx="2569464" cy="265176"/>
          </a:xfrm>
          <a:prstGeom prst="rect">
            <a:avLst/>
          </a:prstGeom>
          <a:noFill/>
        </p:spPr>
        <p:txBody>
          <a:bodyPr wrap="square" lIns="0" tIns="0" rIns="0" bIns="0" anchor="t">
            <a:noAutofit/>
          </a:bodyPr>
          <a:lstStyle/>
          <a:p>
            <a:pPr algn="l">
              <a:lnSpc>
                <a:spcPct val="108000"/>
              </a:lnSpc>
              <a:spcBef>
                <a:spcPts val="0"/>
              </a:spcBef>
              <a:spcAft>
                <a:spcPts val="0"/>
              </a:spcAft>
            </a:pPr>
            <a:r>
              <a:rPr lang="pl-PL" sz="1230" b="1">
                <a:solidFill>
                  <a:srgbClr val="19374A"/>
                </a:solidFill>
                <a:latin typeface="Arial"/>
              </a:rPr>
              <a:t>Wały Bystrzycy [2307]*</a:t>
            </a:r>
          </a:p>
        </p:txBody>
      </p:sp>
      <p:sp>
        <p:nvSpPr>
          <p:cNvPr id="76" name="Panel"/>
          <p:cNvSpPr/>
          <p:nvPr/>
        </p:nvSpPr>
        <p:spPr>
          <a:xfrm>
            <a:off x="3557016" y="504840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Panel"/>
          <p:cNvSpPr/>
          <p:nvPr/>
        </p:nvSpPr>
        <p:spPr>
          <a:xfrm>
            <a:off x="4221784" y="504840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Panel"/>
          <p:cNvSpPr/>
          <p:nvPr/>
        </p:nvSpPr>
        <p:spPr>
          <a:xfrm>
            <a:off x="4886553" y="504840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Panel"/>
          <p:cNvSpPr/>
          <p:nvPr/>
        </p:nvSpPr>
        <p:spPr>
          <a:xfrm>
            <a:off x="5551322" y="504840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Panel"/>
          <p:cNvSpPr/>
          <p:nvPr/>
        </p:nvSpPr>
        <p:spPr>
          <a:xfrm>
            <a:off x="6216091" y="504840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Panel"/>
          <p:cNvSpPr/>
          <p:nvPr/>
        </p:nvSpPr>
        <p:spPr>
          <a:xfrm>
            <a:off x="6880860" y="504840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Panel"/>
          <p:cNvSpPr/>
          <p:nvPr/>
        </p:nvSpPr>
        <p:spPr>
          <a:xfrm>
            <a:off x="7545628" y="504840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Panel"/>
          <p:cNvSpPr/>
          <p:nvPr/>
        </p:nvSpPr>
        <p:spPr>
          <a:xfrm>
            <a:off x="4221784" y="5048402"/>
            <a:ext cx="3302812" cy="201168"/>
          </a:xfrm>
          <a:prstGeom prst="roundRect">
            <a:avLst>
              <a:gd name="adj" fmla="val 10000"/>
            </a:avLst>
          </a:prstGeom>
          <a:solidFill>
            <a:srgbClr val="BC8A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 name="Rzymówka [1070]"/>
          <p:cNvSpPr txBox="1"/>
          <p:nvPr/>
        </p:nvSpPr>
        <p:spPr>
          <a:xfrm>
            <a:off x="777240" y="5364784"/>
            <a:ext cx="2569464" cy="265176"/>
          </a:xfrm>
          <a:prstGeom prst="rect">
            <a:avLst/>
          </a:prstGeom>
          <a:noFill/>
        </p:spPr>
        <p:txBody>
          <a:bodyPr wrap="square" lIns="0" tIns="0" rIns="0" bIns="0" anchor="t">
            <a:noAutofit/>
          </a:bodyPr>
          <a:lstStyle/>
          <a:p>
            <a:pPr algn="l">
              <a:lnSpc>
                <a:spcPct val="108000"/>
              </a:lnSpc>
              <a:spcBef>
                <a:spcPts val="0"/>
              </a:spcBef>
              <a:spcAft>
                <a:spcPts val="0"/>
              </a:spcAft>
            </a:pPr>
            <a:r>
              <a:rPr lang="pl-PL" sz="1230" b="1">
                <a:solidFill>
                  <a:srgbClr val="19374A"/>
                </a:solidFill>
                <a:latin typeface="Arial"/>
              </a:rPr>
              <a:t>Rzymówka [1070]</a:t>
            </a:r>
          </a:p>
        </p:txBody>
      </p:sp>
      <p:sp>
        <p:nvSpPr>
          <p:cNvPr id="85" name="Panel"/>
          <p:cNvSpPr/>
          <p:nvPr/>
        </p:nvSpPr>
        <p:spPr>
          <a:xfrm>
            <a:off x="3557016" y="540593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Panel"/>
          <p:cNvSpPr/>
          <p:nvPr/>
        </p:nvSpPr>
        <p:spPr>
          <a:xfrm>
            <a:off x="4221784" y="540593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 name="Panel"/>
          <p:cNvSpPr/>
          <p:nvPr/>
        </p:nvSpPr>
        <p:spPr>
          <a:xfrm>
            <a:off x="4886553" y="540593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Panel"/>
          <p:cNvSpPr/>
          <p:nvPr/>
        </p:nvSpPr>
        <p:spPr>
          <a:xfrm>
            <a:off x="5551322" y="540593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Panel"/>
          <p:cNvSpPr/>
          <p:nvPr/>
        </p:nvSpPr>
        <p:spPr>
          <a:xfrm>
            <a:off x="6216091" y="540593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Panel"/>
          <p:cNvSpPr/>
          <p:nvPr/>
        </p:nvSpPr>
        <p:spPr>
          <a:xfrm>
            <a:off x="6880860" y="540593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 name="Panel"/>
          <p:cNvSpPr/>
          <p:nvPr/>
        </p:nvSpPr>
        <p:spPr>
          <a:xfrm>
            <a:off x="7545628" y="5405932"/>
            <a:ext cx="643737" cy="201168"/>
          </a:xfrm>
          <a:prstGeom prst="rect">
            <a:avLst/>
          </a:prstGeom>
          <a:solidFill>
            <a:srgbClr val="E6ED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Panel"/>
          <p:cNvSpPr/>
          <p:nvPr/>
        </p:nvSpPr>
        <p:spPr>
          <a:xfrm>
            <a:off x="4221784" y="5405932"/>
            <a:ext cx="1973275" cy="201168"/>
          </a:xfrm>
          <a:prstGeom prst="roundRect">
            <a:avLst>
              <a:gd name="adj" fmla="val 10000"/>
            </a:avLst>
          </a:prstGeom>
          <a:solidFill>
            <a:srgbClr val="36759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 name="* ID 548: brak dokumentacji; ID 2307: rozbieżność w danych o decyzjach i dokumen"/>
          <p:cNvSpPr txBox="1"/>
          <p:nvPr/>
        </p:nvSpPr>
        <p:spPr>
          <a:xfrm>
            <a:off x="777240" y="5925312"/>
            <a:ext cx="7306056" cy="164592"/>
          </a:xfrm>
          <a:prstGeom prst="rect">
            <a:avLst/>
          </a:prstGeom>
          <a:noFill/>
        </p:spPr>
        <p:txBody>
          <a:bodyPr wrap="square" lIns="0" tIns="0" rIns="0" bIns="0" anchor="t">
            <a:noAutofit/>
          </a:bodyPr>
          <a:lstStyle/>
          <a:p>
            <a:pPr algn="l">
              <a:lnSpc>
                <a:spcPct val="108000"/>
              </a:lnSpc>
              <a:spcBef>
                <a:spcPts val="0"/>
              </a:spcBef>
              <a:spcAft>
                <a:spcPts val="0"/>
              </a:spcAft>
            </a:pPr>
            <a:r>
              <a:rPr lang="pl-PL" sz="960" b="0" dirty="0">
                <a:solidFill>
                  <a:srgbClr val="5A7283"/>
                </a:solidFill>
                <a:latin typeface="Arial"/>
              </a:rPr>
              <a:t>* ID 548, 2307: brak dokumentacji</a:t>
            </a:r>
          </a:p>
        </p:txBody>
      </p:sp>
      <p:sp>
        <p:nvSpPr>
          <p:cNvPr id="94" name="Panel"/>
          <p:cNvSpPr/>
          <p:nvPr/>
        </p:nvSpPr>
        <p:spPr>
          <a:xfrm>
            <a:off x="8778240" y="1901952"/>
            <a:ext cx="2532888" cy="356616"/>
          </a:xfrm>
          <a:prstGeom prst="roundRect">
            <a:avLst>
              <a:gd name="adj" fmla="val 10000"/>
            </a:avLst>
          </a:prstGeom>
          <a:solidFill>
            <a:srgbClr val="EAF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 name="123 POZYCJE"/>
          <p:cNvSpPr txBox="1"/>
          <p:nvPr/>
        </p:nvSpPr>
        <p:spPr>
          <a:xfrm>
            <a:off x="8869680" y="1924812"/>
            <a:ext cx="2350008" cy="320040"/>
          </a:xfrm>
          <a:prstGeom prst="rect">
            <a:avLst/>
          </a:prstGeom>
          <a:noFill/>
        </p:spPr>
        <p:txBody>
          <a:bodyPr wrap="square" lIns="0" tIns="0" rIns="0" bIns="0" anchor="ctr">
            <a:noAutofit/>
          </a:bodyPr>
          <a:lstStyle/>
          <a:p>
            <a:pPr algn="ctr">
              <a:lnSpc>
                <a:spcPct val="108000"/>
              </a:lnSpc>
              <a:spcBef>
                <a:spcPts val="0"/>
              </a:spcBef>
              <a:spcAft>
                <a:spcPts val="0"/>
              </a:spcAft>
            </a:pPr>
            <a:r>
              <a:rPr lang="pl-PL" sz="1320" b="1">
                <a:solidFill>
                  <a:srgbClr val="36759B"/>
                </a:solidFill>
                <a:latin typeface="Arial"/>
              </a:rPr>
              <a:t>123 POZYCJE</a:t>
            </a:r>
          </a:p>
        </p:txBody>
      </p:sp>
      <p:sp>
        <p:nvSpPr>
          <p:cNvPr id="96" name="Bez wspólnej daty zakończenia"/>
          <p:cNvSpPr txBox="1"/>
          <p:nvPr/>
        </p:nvSpPr>
        <p:spPr>
          <a:xfrm>
            <a:off x="8778240" y="2496312"/>
            <a:ext cx="2532888" cy="740664"/>
          </a:xfrm>
          <a:prstGeom prst="rect">
            <a:avLst/>
          </a:prstGeom>
          <a:noFill/>
        </p:spPr>
        <p:txBody>
          <a:bodyPr wrap="square" lIns="0" tIns="0" rIns="0" bIns="0" anchor="t">
            <a:noAutofit/>
          </a:bodyPr>
          <a:lstStyle/>
          <a:p>
            <a:pPr algn="l">
              <a:lnSpc>
                <a:spcPct val="108000"/>
              </a:lnSpc>
              <a:spcBef>
                <a:spcPts val="0"/>
              </a:spcBef>
              <a:spcAft>
                <a:spcPts val="0"/>
              </a:spcAft>
            </a:pPr>
            <a:r>
              <a:rPr lang="pl-PL" sz="2000" b="1">
                <a:solidFill>
                  <a:srgbClr val="143551"/>
                </a:solidFill>
                <a:latin typeface="Arial"/>
              </a:rPr>
              <a:t>Bez wspólnej daty</a:t>
            </a:r>
          </a:p>
          <a:p>
            <a:pPr algn="l">
              <a:lnSpc>
                <a:spcPct val="108000"/>
              </a:lnSpc>
              <a:spcBef>
                <a:spcPts val="0"/>
              </a:spcBef>
              <a:spcAft>
                <a:spcPts val="0"/>
              </a:spcAft>
            </a:pPr>
            <a:r>
              <a:rPr lang="pl-PL" sz="2000" b="1">
                <a:solidFill>
                  <a:srgbClr val="143551"/>
                </a:solidFill>
                <a:latin typeface="Arial"/>
              </a:rPr>
              <a:t>zakończenia</a:t>
            </a:r>
          </a:p>
        </p:txBody>
      </p:sp>
      <p:sp>
        <p:nvSpPr>
          <p:cNvPr id="97" name="t₀: zgoda na roboty, finansowanie lub wznowienie prac — zgodnie z zapisem danego"/>
          <p:cNvSpPr txBox="1"/>
          <p:nvPr/>
        </p:nvSpPr>
        <p:spPr>
          <a:xfrm>
            <a:off x="8778240" y="3438144"/>
            <a:ext cx="2596896" cy="932688"/>
          </a:xfrm>
          <a:prstGeom prst="rect">
            <a:avLst/>
          </a:prstGeom>
          <a:noFill/>
        </p:spPr>
        <p:txBody>
          <a:bodyPr wrap="square" lIns="0" tIns="0" rIns="0" bIns="0" anchor="t">
            <a:noAutofit/>
          </a:bodyPr>
          <a:lstStyle/>
          <a:p>
            <a:pPr algn="l">
              <a:lnSpc>
                <a:spcPct val="108000"/>
              </a:lnSpc>
              <a:spcBef>
                <a:spcPts val="0"/>
              </a:spcBef>
              <a:spcAft>
                <a:spcPts val="0"/>
              </a:spcAft>
            </a:pPr>
            <a:r>
              <a:rPr lang="pl-PL" sz="1300" b="0">
                <a:solidFill>
                  <a:srgbClr val="19374A"/>
                </a:solidFill>
                <a:latin typeface="Arial"/>
              </a:rPr>
              <a:t>t₀: zgoda na roboty, finansowanie lub wznowienie prac — zgodnie z zapisem danego zadania.</a:t>
            </a:r>
          </a:p>
        </p:txBody>
      </p:sp>
      <p:cxnSp>
        <p:nvCxnSpPr>
          <p:cNvPr id="98" name="Linia"/>
          <p:cNvCxnSpPr/>
          <p:nvPr/>
        </p:nvCxnSpPr>
        <p:spPr>
          <a:xfrm>
            <a:off x="8787384" y="4608576"/>
            <a:ext cx="2587752" cy="0"/>
          </a:xfrm>
          <a:prstGeom prst="line">
            <a:avLst/>
          </a:prstGeom>
          <a:ln w="10160">
            <a:solidFill>
              <a:srgbClr val="D8E4EB"/>
            </a:solidFill>
          </a:ln>
        </p:spPr>
        <p:style>
          <a:lnRef idx="2">
            <a:schemeClr val="accent1"/>
          </a:lnRef>
          <a:fillRef idx="0">
            <a:schemeClr val="accent1"/>
          </a:fillRef>
          <a:effectRef idx="1">
            <a:schemeClr val="accent1"/>
          </a:effectRef>
          <a:fontRef idx="minor">
            <a:schemeClr val="tx1"/>
          </a:fontRef>
        </p:style>
      </p:cxnSp>
      <p:sp>
        <p:nvSpPr>
          <p:cNvPr id="99" name="N określa czas całego zadania bez zabezpieczonego finansowania. Nie jest dodatko"/>
          <p:cNvSpPr txBox="1"/>
          <p:nvPr/>
        </p:nvSpPr>
        <p:spPr>
          <a:xfrm>
            <a:off x="8778240" y="4873752"/>
            <a:ext cx="2596896" cy="786384"/>
          </a:xfrm>
          <a:prstGeom prst="rect">
            <a:avLst/>
          </a:prstGeom>
          <a:noFill/>
        </p:spPr>
        <p:txBody>
          <a:bodyPr wrap="square" lIns="0" tIns="0" rIns="0" bIns="0" anchor="t">
            <a:noAutofit/>
          </a:bodyPr>
          <a:lstStyle/>
          <a:p>
            <a:pPr algn="l">
              <a:lnSpc>
                <a:spcPct val="108000"/>
              </a:lnSpc>
              <a:spcBef>
                <a:spcPts val="0"/>
              </a:spcBef>
              <a:spcAft>
                <a:spcPts val="0"/>
              </a:spcAft>
            </a:pPr>
            <a:r>
              <a:rPr lang="pl-PL" sz="1250" b="0">
                <a:solidFill>
                  <a:srgbClr val="19374A"/>
                </a:solidFill>
                <a:latin typeface="Arial"/>
              </a:rPr>
              <a:t>N określa czas całego zadania bez zabezpieczonego finansowania. Nie jest dodatkowym okresem robót.</a:t>
            </a:r>
          </a:p>
        </p:txBody>
      </p:sp>
      <p:sp>
        <p:nvSpPr>
          <p:cNvPr id="100" name="Wykres pokazuje okresy planowane, nie bieżący postęp. Daty dla pakietu Studium N"/>
          <p:cNvSpPr txBox="1"/>
          <p:nvPr/>
        </p:nvSpPr>
        <p:spPr>
          <a:xfrm>
            <a:off x="758952" y="6364224"/>
            <a:ext cx="10579608" cy="164592"/>
          </a:xfrm>
          <a:prstGeom prst="rect">
            <a:avLst/>
          </a:prstGeom>
          <a:noFill/>
        </p:spPr>
        <p:txBody>
          <a:bodyPr wrap="square" lIns="0" tIns="0" rIns="0" bIns="0" anchor="t">
            <a:noAutofit/>
          </a:bodyPr>
          <a:lstStyle/>
          <a:p>
            <a:pPr algn="l">
              <a:lnSpc>
                <a:spcPct val="108000"/>
              </a:lnSpc>
              <a:spcBef>
                <a:spcPts val="0"/>
              </a:spcBef>
              <a:spcAft>
                <a:spcPts val="0"/>
              </a:spcAft>
            </a:pPr>
            <a:r>
              <a:rPr lang="pl-PL" sz="960" b="0">
                <a:solidFill>
                  <a:srgbClr val="5A7283"/>
                </a:solidFill>
                <a:latin typeface="Arial"/>
              </a:rPr>
              <a:t>Wykres pokazuje okresy planowane, nie bieżący postęp. Daty dla pakietu Studium Nysy Kłodzkiej nie zostały przeniesione na 7 PRRP.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73B63"/>
          </a:solidFill>
          <a:ln w="12700">
            <a:solidFill>
              <a:srgbClr val="173B63"/>
            </a:solidFill>
            <a:prstDash val="solid"/>
          </a:ln>
        </p:spPr>
        <p:txBody>
          <a:bodyPr/>
          <a:lstStyle/>
          <a:p>
            <a:endParaRPr lang="pl-PL"/>
          </a:p>
        </p:txBody>
      </p:sp>
      <p:sp>
        <p:nvSpPr>
          <p:cNvPr id="3" name="Shape 1"/>
          <p:cNvSpPr/>
          <p:nvPr/>
        </p:nvSpPr>
        <p:spPr>
          <a:xfrm>
            <a:off x="0" y="164592"/>
            <a:ext cx="1828800" cy="50292"/>
          </a:xfrm>
          <a:prstGeom prst="rect">
            <a:avLst/>
          </a:prstGeom>
          <a:solidFill>
            <a:srgbClr val="28B9C8"/>
          </a:solidFill>
          <a:ln w="12700">
            <a:solidFill>
              <a:srgbClr val="28B9C8"/>
            </a:solidFill>
            <a:prstDash val="solid"/>
          </a:ln>
        </p:spPr>
        <p:txBody>
          <a:bodyPr/>
          <a:lstStyle/>
          <a:p>
            <a:endParaRPr lang="pl-PL"/>
          </a:p>
        </p:txBody>
      </p:sp>
      <p:pic>
        <p:nvPicPr>
          <p:cNvPr id="4" name="Image 0" descr="/mnt/data/prrp_assets/pgw_logo.png"/>
          <p:cNvPicPr>
            <a:picLocks noChangeAspect="1"/>
          </p:cNvPicPr>
          <p:nvPr/>
        </p:nvPicPr>
        <p:blipFill>
          <a:blip r:embed="rId3"/>
          <a:stretch>
            <a:fillRect/>
          </a:stretch>
        </p:blipFill>
        <p:spPr>
          <a:xfrm>
            <a:off x="10106040" y="256032"/>
            <a:ext cx="1413481" cy="411480"/>
          </a:xfrm>
          <a:prstGeom prst="rect">
            <a:avLst/>
          </a:prstGeom>
        </p:spPr>
      </p:pic>
      <p:sp>
        <p:nvSpPr>
          <p:cNvPr id="5" name="Text 2"/>
          <p:cNvSpPr/>
          <p:nvPr/>
        </p:nvSpPr>
        <p:spPr>
          <a:xfrm>
            <a:off x="530352" y="310896"/>
            <a:ext cx="4297680" cy="201168"/>
          </a:xfrm>
          <a:prstGeom prst="rect">
            <a:avLst/>
          </a:prstGeom>
          <a:noFill/>
          <a:ln/>
        </p:spPr>
        <p:txBody>
          <a:bodyPr wrap="square" lIns="0" tIns="0" rIns="0" bIns="0" rtlCol="0" anchor="ctr"/>
          <a:lstStyle/>
          <a:p>
            <a:pPr marL="0" indent="0">
              <a:buNone/>
            </a:pPr>
            <a:r>
              <a:rPr lang="en-US" sz="950" b="1" kern="0" spc="130" dirty="0">
                <a:solidFill>
                  <a:srgbClr val="2E6FA3"/>
                </a:solidFill>
                <a:latin typeface="Arial" pitchFamily="34" charset="0"/>
                <a:ea typeface="Arial" pitchFamily="34" charset="-122"/>
                <a:cs typeface="Arial" pitchFamily="34" charset="-120"/>
              </a:rPr>
              <a:t>SYNTEZA</a:t>
            </a:r>
            <a:endParaRPr lang="en-US" sz="950" dirty="0"/>
          </a:p>
        </p:txBody>
      </p:sp>
      <p:sp>
        <p:nvSpPr>
          <p:cNvPr id="6" name="Text 3"/>
          <p:cNvSpPr/>
          <p:nvPr/>
        </p:nvSpPr>
        <p:spPr>
          <a:xfrm>
            <a:off x="530352" y="621792"/>
            <a:ext cx="9738360" cy="512064"/>
          </a:xfrm>
          <a:prstGeom prst="rect">
            <a:avLst/>
          </a:prstGeom>
          <a:noFill/>
          <a:ln/>
        </p:spPr>
        <p:txBody>
          <a:bodyPr wrap="square" lIns="0" tIns="0" rIns="0" bIns="0" rtlCol="0" anchor="ctr"/>
          <a:lstStyle/>
          <a:p>
            <a:pPr marL="0" indent="0">
              <a:buNone/>
            </a:pPr>
            <a:r>
              <a:rPr lang="en-US" sz="2600" b="1" dirty="0">
                <a:solidFill>
                  <a:srgbClr val="102C4A"/>
                </a:solidFill>
                <a:latin typeface="Arial" pitchFamily="34" charset="0"/>
                <a:ea typeface="Arial" pitchFamily="34" charset="-122"/>
                <a:cs typeface="Arial" pitchFamily="34" charset="-120"/>
              </a:rPr>
              <a:t>Cztery wnioski dla siedmiu omawianych PRRP</a:t>
            </a:r>
            <a:endParaRPr lang="en-US" sz="2700" dirty="0"/>
          </a:p>
        </p:txBody>
      </p:sp>
      <p:sp>
        <p:nvSpPr>
          <p:cNvPr id="7" name="Text 4"/>
          <p:cNvSpPr/>
          <p:nvPr/>
        </p:nvSpPr>
        <p:spPr>
          <a:xfrm>
            <a:off x="548640" y="1078992"/>
            <a:ext cx="9784080" cy="292608"/>
          </a:xfrm>
          <a:prstGeom prst="rect">
            <a:avLst/>
          </a:prstGeom>
          <a:noFill/>
          <a:ln/>
        </p:spPr>
        <p:txBody>
          <a:bodyPr wrap="square" lIns="0" tIns="0" rIns="0" bIns="0" rtlCol="0" anchor="ctr"/>
          <a:lstStyle/>
          <a:p>
            <a:pPr marL="0" indent="0">
              <a:buNone/>
            </a:pPr>
            <a:r>
              <a:rPr lang="en-US" sz="1250" dirty="0">
                <a:solidFill>
                  <a:srgbClr val="62788A"/>
                </a:solidFill>
                <a:latin typeface="Arial" pitchFamily="34" charset="0"/>
                <a:ea typeface="Arial" pitchFamily="34" charset="-122"/>
                <a:cs typeface="Arial" pitchFamily="34" charset="-120"/>
              </a:rPr>
              <a:t>Podsumowanie analiz i warunków przejścia do realizacji</a:t>
            </a:r>
            <a:endParaRPr lang="en-US" sz="1250" dirty="0"/>
          </a:p>
        </p:txBody>
      </p:sp>
      <p:sp>
        <p:nvSpPr>
          <p:cNvPr id="8" name="Shape 5"/>
          <p:cNvSpPr/>
          <p:nvPr/>
        </p:nvSpPr>
        <p:spPr>
          <a:xfrm>
            <a:off x="530352" y="1399032"/>
            <a:ext cx="11082528" cy="0"/>
          </a:xfrm>
          <a:prstGeom prst="line">
            <a:avLst/>
          </a:prstGeom>
          <a:noFill/>
          <a:ln w="13970">
            <a:solidFill>
              <a:srgbClr val="C9D9E5"/>
            </a:solidFill>
            <a:prstDash val="solid"/>
          </a:ln>
        </p:spPr>
        <p:txBody>
          <a:bodyPr/>
          <a:lstStyle/>
          <a:p>
            <a:endParaRPr lang="pl-PL"/>
          </a:p>
        </p:txBody>
      </p:sp>
      <p:sp>
        <p:nvSpPr>
          <p:cNvPr id="9" name="Shape 6"/>
          <p:cNvSpPr/>
          <p:nvPr/>
        </p:nvSpPr>
        <p:spPr>
          <a:xfrm>
            <a:off x="640080" y="1691640"/>
            <a:ext cx="5394960" cy="1783080"/>
          </a:xfrm>
          <a:prstGeom prst="roundRect">
            <a:avLst>
              <a:gd name="adj" fmla="val 410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0" name="Text 7"/>
          <p:cNvSpPr/>
          <p:nvPr/>
        </p:nvSpPr>
        <p:spPr>
          <a:xfrm>
            <a:off x="841248" y="1911096"/>
            <a:ext cx="658368" cy="329184"/>
          </a:xfrm>
          <a:prstGeom prst="rect">
            <a:avLst/>
          </a:prstGeom>
          <a:noFill/>
          <a:ln/>
        </p:spPr>
        <p:txBody>
          <a:bodyPr wrap="square" lIns="0" tIns="0" rIns="0" bIns="0" rtlCol="0" anchor="ctr"/>
          <a:lstStyle/>
          <a:p>
            <a:pPr marL="0" indent="0">
              <a:buNone/>
            </a:pPr>
            <a:r>
              <a:rPr lang="en-US" sz="1900" b="1" dirty="0">
                <a:solidFill>
                  <a:srgbClr val="2E6FA3"/>
                </a:solidFill>
                <a:latin typeface="Arial" pitchFamily="34" charset="0"/>
                <a:ea typeface="Arial" pitchFamily="34" charset="-122"/>
                <a:cs typeface="Arial" pitchFamily="34" charset="-120"/>
              </a:rPr>
              <a:t>01</a:t>
            </a:r>
            <a:endParaRPr lang="en-US" sz="1900" dirty="0"/>
          </a:p>
        </p:txBody>
      </p:sp>
      <p:sp>
        <p:nvSpPr>
          <p:cNvPr id="11" name="Text 8"/>
          <p:cNvSpPr/>
          <p:nvPr/>
        </p:nvSpPr>
        <p:spPr>
          <a:xfrm>
            <a:off x="1600200" y="1856232"/>
            <a:ext cx="4160520" cy="530352"/>
          </a:xfrm>
          <a:prstGeom prst="rect">
            <a:avLst/>
          </a:prstGeom>
          <a:noFill/>
          <a:ln/>
        </p:spPr>
        <p:txBody>
          <a:bodyPr wrap="square" lIns="0" tIns="0" rIns="0" bIns="0" rtlCol="0" anchor="ctr"/>
          <a:lstStyle/>
          <a:p>
            <a:pPr marL="0" indent="0">
              <a:buNone/>
            </a:pPr>
            <a:r>
              <a:rPr lang="en-US" sz="1700" b="1" dirty="0">
                <a:solidFill>
                  <a:srgbClr val="102C4A"/>
                </a:solidFill>
                <a:latin typeface="Arial" pitchFamily="34" charset="0"/>
                <a:ea typeface="Arial" pitchFamily="34" charset="-122"/>
                <a:cs typeface="Arial" pitchFamily="34" charset="-120"/>
              </a:rPr>
              <a:t>Konsultacje realnie wpłynęły na część wariantów</a:t>
            </a:r>
            <a:endParaRPr lang="en-US" sz="1700" dirty="0"/>
          </a:p>
        </p:txBody>
      </p:sp>
      <p:sp>
        <p:nvSpPr>
          <p:cNvPr id="12" name="Shape 9"/>
          <p:cNvSpPr/>
          <p:nvPr/>
        </p:nvSpPr>
        <p:spPr>
          <a:xfrm>
            <a:off x="841248" y="2496312"/>
            <a:ext cx="4983480" cy="0"/>
          </a:xfrm>
          <a:prstGeom prst="line">
            <a:avLst/>
          </a:prstGeom>
          <a:noFill/>
          <a:ln w="16510">
            <a:solidFill>
              <a:srgbClr val="2E6FA3">
                <a:alpha val="82000"/>
              </a:srgbClr>
            </a:solidFill>
            <a:prstDash val="solid"/>
          </a:ln>
        </p:spPr>
        <p:txBody>
          <a:bodyPr/>
          <a:lstStyle/>
          <a:p>
            <a:endParaRPr lang="pl-PL"/>
          </a:p>
        </p:txBody>
      </p:sp>
      <p:sp>
        <p:nvSpPr>
          <p:cNvPr id="13" name="Text 10"/>
          <p:cNvSpPr/>
          <p:nvPr/>
        </p:nvSpPr>
        <p:spPr>
          <a:xfrm>
            <a:off x="868680" y="2642616"/>
            <a:ext cx="4919472" cy="603504"/>
          </a:xfrm>
          <a:prstGeom prst="rect">
            <a:avLst/>
          </a:prstGeom>
          <a:noFill/>
          <a:ln/>
        </p:spPr>
        <p:txBody>
          <a:bodyPr wrap="square" lIns="0" tIns="0" rIns="0" bIns="0" rtlCol="0" anchor="ctr"/>
          <a:lstStyle/>
          <a:p>
            <a:pPr marL="0" indent="0">
              <a:buNone/>
            </a:pPr>
            <a:r>
              <a:rPr lang="en-US" sz="1210" dirty="0">
                <a:solidFill>
                  <a:srgbClr val="62788A"/>
                </a:solidFill>
                <a:latin typeface="Arial" pitchFamily="34" charset="0"/>
                <a:ea typeface="Arial" pitchFamily="34" charset="-122"/>
                <a:cs typeface="Arial" pitchFamily="34" charset="-120"/>
              </a:rPr>
              <a:t>W kilku zlewniach dodano lub przesunięto obiekty i wykonano dodatkowe modelowanie. Konsultacje nie były wyłącznie formalnym zebraniem uwag.</a:t>
            </a:r>
            <a:endParaRPr lang="en-US" sz="1210" dirty="0"/>
          </a:p>
        </p:txBody>
      </p:sp>
      <p:sp>
        <p:nvSpPr>
          <p:cNvPr id="14" name="Shape 11"/>
          <p:cNvSpPr/>
          <p:nvPr/>
        </p:nvSpPr>
        <p:spPr>
          <a:xfrm>
            <a:off x="6144768" y="1691640"/>
            <a:ext cx="5394960" cy="1783080"/>
          </a:xfrm>
          <a:prstGeom prst="roundRect">
            <a:avLst>
              <a:gd name="adj" fmla="val 410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15" name="Text 12"/>
          <p:cNvSpPr/>
          <p:nvPr/>
        </p:nvSpPr>
        <p:spPr>
          <a:xfrm>
            <a:off x="6345936" y="1911096"/>
            <a:ext cx="658368" cy="329184"/>
          </a:xfrm>
          <a:prstGeom prst="rect">
            <a:avLst/>
          </a:prstGeom>
          <a:noFill/>
          <a:ln/>
        </p:spPr>
        <p:txBody>
          <a:bodyPr wrap="square" lIns="0" tIns="0" rIns="0" bIns="0" rtlCol="0" anchor="ctr"/>
          <a:lstStyle/>
          <a:p>
            <a:pPr marL="0" indent="0">
              <a:buNone/>
            </a:pPr>
            <a:r>
              <a:rPr lang="en-US" sz="1900" b="1" dirty="0">
                <a:solidFill>
                  <a:srgbClr val="2BA6A2"/>
                </a:solidFill>
                <a:latin typeface="Arial" pitchFamily="34" charset="0"/>
                <a:ea typeface="Arial" pitchFamily="34" charset="-122"/>
                <a:cs typeface="Arial" pitchFamily="34" charset="-120"/>
              </a:rPr>
              <a:t>02</a:t>
            </a:r>
            <a:endParaRPr lang="en-US" sz="1900" dirty="0"/>
          </a:p>
        </p:txBody>
      </p:sp>
      <p:sp>
        <p:nvSpPr>
          <p:cNvPr id="16" name="Text 13"/>
          <p:cNvSpPr/>
          <p:nvPr/>
        </p:nvSpPr>
        <p:spPr>
          <a:xfrm>
            <a:off x="7104888" y="1856232"/>
            <a:ext cx="4160520" cy="530352"/>
          </a:xfrm>
          <a:prstGeom prst="rect">
            <a:avLst/>
          </a:prstGeom>
          <a:noFill/>
          <a:ln/>
        </p:spPr>
        <p:txBody>
          <a:bodyPr wrap="square" lIns="0" tIns="0" rIns="0" bIns="0" rtlCol="0" anchor="ctr"/>
          <a:lstStyle/>
          <a:p>
            <a:pPr marL="0" indent="0">
              <a:buNone/>
            </a:pPr>
            <a:r>
              <a:rPr lang="en-US" sz="1700" b="1" dirty="0">
                <a:solidFill>
                  <a:srgbClr val="102C4A"/>
                </a:solidFill>
                <a:latin typeface="Arial" pitchFamily="34" charset="0"/>
                <a:ea typeface="Arial" pitchFamily="34" charset="-122"/>
                <a:cs typeface="Arial" pitchFamily="34" charset="-120"/>
              </a:rPr>
              <a:t>Efekt jest przede wszystkim zlewniowy i lokalny</a:t>
            </a:r>
            <a:endParaRPr lang="en-US" sz="1700" dirty="0"/>
          </a:p>
        </p:txBody>
      </p:sp>
      <p:sp>
        <p:nvSpPr>
          <p:cNvPr id="17" name="Shape 14"/>
          <p:cNvSpPr/>
          <p:nvPr/>
        </p:nvSpPr>
        <p:spPr>
          <a:xfrm>
            <a:off x="6345936" y="2496312"/>
            <a:ext cx="4983480" cy="0"/>
          </a:xfrm>
          <a:prstGeom prst="line">
            <a:avLst/>
          </a:prstGeom>
          <a:noFill/>
          <a:ln w="16510">
            <a:solidFill>
              <a:srgbClr val="2BA6A2">
                <a:alpha val="82000"/>
              </a:srgbClr>
            </a:solidFill>
            <a:prstDash val="solid"/>
          </a:ln>
        </p:spPr>
        <p:txBody>
          <a:bodyPr/>
          <a:lstStyle/>
          <a:p>
            <a:endParaRPr lang="pl-PL"/>
          </a:p>
        </p:txBody>
      </p:sp>
      <p:sp>
        <p:nvSpPr>
          <p:cNvPr id="18" name="Text 15"/>
          <p:cNvSpPr/>
          <p:nvPr/>
        </p:nvSpPr>
        <p:spPr>
          <a:xfrm>
            <a:off x="6373368" y="2642616"/>
            <a:ext cx="4919472" cy="603504"/>
          </a:xfrm>
          <a:prstGeom prst="rect">
            <a:avLst/>
          </a:prstGeom>
          <a:noFill/>
          <a:ln/>
        </p:spPr>
        <p:txBody>
          <a:bodyPr wrap="square" lIns="0" tIns="0" rIns="0" bIns="0" rtlCol="0" anchor="ctr"/>
          <a:lstStyle/>
          <a:p>
            <a:pPr marL="0" indent="0">
              <a:buNone/>
            </a:pPr>
            <a:r>
              <a:rPr lang="en-US" sz="1210" dirty="0">
                <a:solidFill>
                  <a:srgbClr val="62788A"/>
                </a:solidFill>
                <a:latin typeface="Arial" pitchFamily="34" charset="0"/>
                <a:ea typeface="Arial" pitchFamily="34" charset="-122"/>
                <a:cs typeface="Arial" pitchFamily="34" charset="-120"/>
              </a:rPr>
              <a:t>Silna redukcja fali na dopływie nie zawsze obniża kulminację Odry. Decyduje synchronizacja fal i miejsce działania w systemie.</a:t>
            </a:r>
            <a:endParaRPr lang="en-US" sz="1210" dirty="0"/>
          </a:p>
        </p:txBody>
      </p:sp>
      <p:sp>
        <p:nvSpPr>
          <p:cNvPr id="19" name="Shape 16"/>
          <p:cNvSpPr/>
          <p:nvPr/>
        </p:nvSpPr>
        <p:spPr>
          <a:xfrm>
            <a:off x="640080" y="3858768"/>
            <a:ext cx="5394960" cy="1783080"/>
          </a:xfrm>
          <a:prstGeom prst="roundRect">
            <a:avLst>
              <a:gd name="adj" fmla="val 410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0" name="Text 17"/>
          <p:cNvSpPr/>
          <p:nvPr/>
        </p:nvSpPr>
        <p:spPr>
          <a:xfrm>
            <a:off x="841248" y="4078224"/>
            <a:ext cx="658368" cy="329184"/>
          </a:xfrm>
          <a:prstGeom prst="rect">
            <a:avLst/>
          </a:prstGeom>
          <a:noFill/>
          <a:ln/>
        </p:spPr>
        <p:txBody>
          <a:bodyPr wrap="square" lIns="0" tIns="0" rIns="0" bIns="0" rtlCol="0" anchor="ctr"/>
          <a:lstStyle/>
          <a:p>
            <a:pPr marL="0" indent="0">
              <a:buNone/>
            </a:pPr>
            <a:r>
              <a:rPr lang="en-US" sz="1900" b="1" dirty="0">
                <a:solidFill>
                  <a:srgbClr val="28B9C8"/>
                </a:solidFill>
                <a:latin typeface="Arial" pitchFamily="34" charset="0"/>
                <a:ea typeface="Arial" pitchFamily="34" charset="-122"/>
                <a:cs typeface="Arial" pitchFamily="34" charset="-120"/>
              </a:rPr>
              <a:t>03</a:t>
            </a:r>
            <a:endParaRPr lang="en-US" sz="1900" dirty="0"/>
          </a:p>
        </p:txBody>
      </p:sp>
      <p:sp>
        <p:nvSpPr>
          <p:cNvPr id="21" name="Text 18"/>
          <p:cNvSpPr/>
          <p:nvPr/>
        </p:nvSpPr>
        <p:spPr>
          <a:xfrm>
            <a:off x="1600200" y="4023360"/>
            <a:ext cx="4160520" cy="530352"/>
          </a:xfrm>
          <a:prstGeom prst="rect">
            <a:avLst/>
          </a:prstGeom>
          <a:noFill/>
          <a:ln/>
        </p:spPr>
        <p:txBody>
          <a:bodyPr wrap="square" lIns="0" tIns="0" rIns="0" bIns="0" rtlCol="0" anchor="ctr"/>
          <a:lstStyle/>
          <a:p>
            <a:pPr marL="0" indent="0">
              <a:buNone/>
            </a:pPr>
            <a:r>
              <a:rPr lang="en-US" sz="1700" b="1" dirty="0">
                <a:solidFill>
                  <a:srgbClr val="102C4A"/>
                </a:solidFill>
                <a:latin typeface="Arial" pitchFamily="34" charset="0"/>
                <a:ea typeface="Arial" pitchFamily="34" charset="-122"/>
                <a:cs typeface="Arial" pitchFamily="34" charset="-120"/>
              </a:rPr>
              <a:t>Programy łączą działania techniczne i nietechniczne</a:t>
            </a:r>
            <a:endParaRPr lang="en-US" sz="1700" dirty="0"/>
          </a:p>
        </p:txBody>
      </p:sp>
      <p:sp>
        <p:nvSpPr>
          <p:cNvPr id="22" name="Shape 19"/>
          <p:cNvSpPr/>
          <p:nvPr/>
        </p:nvSpPr>
        <p:spPr>
          <a:xfrm>
            <a:off x="841248" y="4663440"/>
            <a:ext cx="4983480" cy="0"/>
          </a:xfrm>
          <a:prstGeom prst="line">
            <a:avLst/>
          </a:prstGeom>
          <a:noFill/>
          <a:ln w="16510">
            <a:solidFill>
              <a:srgbClr val="28B9C8">
                <a:alpha val="82000"/>
              </a:srgbClr>
            </a:solidFill>
            <a:prstDash val="solid"/>
          </a:ln>
        </p:spPr>
        <p:txBody>
          <a:bodyPr/>
          <a:lstStyle/>
          <a:p>
            <a:endParaRPr lang="pl-PL"/>
          </a:p>
        </p:txBody>
      </p:sp>
      <p:sp>
        <p:nvSpPr>
          <p:cNvPr id="23" name="Text 20"/>
          <p:cNvSpPr/>
          <p:nvPr/>
        </p:nvSpPr>
        <p:spPr>
          <a:xfrm>
            <a:off x="868680" y="4809744"/>
            <a:ext cx="4919472" cy="603504"/>
          </a:xfrm>
          <a:prstGeom prst="rect">
            <a:avLst/>
          </a:prstGeom>
          <a:noFill/>
          <a:ln/>
        </p:spPr>
        <p:txBody>
          <a:bodyPr wrap="square" lIns="0" tIns="0" rIns="0" bIns="0" rtlCol="0" anchor="ctr"/>
          <a:lstStyle/>
          <a:p>
            <a:pPr marL="0" indent="0">
              <a:buNone/>
            </a:pPr>
            <a:r>
              <a:rPr lang="en-US" sz="1210" dirty="0">
                <a:solidFill>
                  <a:srgbClr val="62788A"/>
                </a:solidFill>
                <a:latin typeface="Arial" pitchFamily="34" charset="0"/>
                <a:ea typeface="Arial" pitchFamily="34" charset="-122"/>
                <a:cs typeface="Arial" pitchFamily="34" charset="-120"/>
              </a:rPr>
              <a:t>Zbiorniki, poldery, wały i przebudowy koryt muszą być uzupełniane planowaniem przestrzennym, retencją obszarową, utrzymaniem i ostrzeganiem.</a:t>
            </a:r>
            <a:endParaRPr lang="en-US" sz="1210" dirty="0"/>
          </a:p>
        </p:txBody>
      </p:sp>
      <p:sp>
        <p:nvSpPr>
          <p:cNvPr id="24" name="Shape 21"/>
          <p:cNvSpPr/>
          <p:nvPr/>
        </p:nvSpPr>
        <p:spPr>
          <a:xfrm>
            <a:off x="6144768" y="3858768"/>
            <a:ext cx="5394960" cy="1783080"/>
          </a:xfrm>
          <a:prstGeom prst="roundRect">
            <a:avLst>
              <a:gd name="adj" fmla="val 4103"/>
            </a:avLst>
          </a:prstGeom>
          <a:solidFill>
            <a:srgbClr val="FFFFFF"/>
          </a:solidFill>
          <a:ln w="8890">
            <a:solidFill>
              <a:srgbClr val="C9D9E5"/>
            </a:solidFill>
            <a:prstDash val="solid"/>
          </a:ln>
          <a:effectLst>
            <a:outerShdw algn="bl" rotWithShape="0">
              <a:srgbClr val="173B63">
                <a:alpha val="0"/>
              </a:srgbClr>
            </a:outerShdw>
          </a:effectLst>
        </p:spPr>
        <p:txBody>
          <a:bodyPr/>
          <a:lstStyle/>
          <a:p>
            <a:endParaRPr lang="pl-PL"/>
          </a:p>
        </p:txBody>
      </p:sp>
      <p:sp>
        <p:nvSpPr>
          <p:cNvPr id="25" name="Text 22"/>
          <p:cNvSpPr/>
          <p:nvPr/>
        </p:nvSpPr>
        <p:spPr>
          <a:xfrm>
            <a:off x="6345936" y="4078224"/>
            <a:ext cx="658368" cy="329184"/>
          </a:xfrm>
          <a:prstGeom prst="rect">
            <a:avLst/>
          </a:prstGeom>
          <a:noFill/>
          <a:ln/>
        </p:spPr>
        <p:txBody>
          <a:bodyPr wrap="square" lIns="0" tIns="0" rIns="0" bIns="0" rtlCol="0" anchor="ctr"/>
          <a:lstStyle/>
          <a:p>
            <a:pPr marL="0" indent="0">
              <a:buNone/>
            </a:pPr>
            <a:r>
              <a:rPr lang="en-US" sz="1900" b="1" dirty="0">
                <a:solidFill>
                  <a:srgbClr val="E89531"/>
                </a:solidFill>
                <a:latin typeface="Arial" pitchFamily="34" charset="0"/>
                <a:ea typeface="Arial" pitchFamily="34" charset="-122"/>
                <a:cs typeface="Arial" pitchFamily="34" charset="-120"/>
              </a:rPr>
              <a:t>04</a:t>
            </a:r>
            <a:endParaRPr lang="en-US" sz="1900" dirty="0"/>
          </a:p>
        </p:txBody>
      </p:sp>
      <p:sp>
        <p:nvSpPr>
          <p:cNvPr id="26" name="Text 23"/>
          <p:cNvSpPr/>
          <p:nvPr/>
        </p:nvSpPr>
        <p:spPr>
          <a:xfrm>
            <a:off x="7104888" y="4023360"/>
            <a:ext cx="4160520" cy="530352"/>
          </a:xfrm>
          <a:prstGeom prst="rect">
            <a:avLst/>
          </a:prstGeom>
          <a:noFill/>
          <a:ln/>
        </p:spPr>
        <p:txBody>
          <a:bodyPr wrap="square" lIns="0" tIns="0" rIns="0" bIns="0" rtlCol="0" anchor="ctr"/>
          <a:lstStyle/>
          <a:p>
            <a:pPr marL="0" indent="0">
              <a:buNone/>
            </a:pPr>
            <a:r>
              <a:rPr lang="en-US" sz="1700" b="1" dirty="0">
                <a:solidFill>
                  <a:srgbClr val="102C4A"/>
                </a:solidFill>
                <a:latin typeface="Arial" pitchFamily="34" charset="0"/>
                <a:ea typeface="Arial" pitchFamily="34" charset="-122"/>
                <a:cs typeface="Arial" pitchFamily="34" charset="-120"/>
              </a:rPr>
              <a:t>PRRP są mapą drogową - nie decyzją inwestycyjną</a:t>
            </a:r>
            <a:endParaRPr lang="en-US" sz="1700" dirty="0"/>
          </a:p>
        </p:txBody>
      </p:sp>
      <p:sp>
        <p:nvSpPr>
          <p:cNvPr id="27" name="Shape 24"/>
          <p:cNvSpPr/>
          <p:nvPr/>
        </p:nvSpPr>
        <p:spPr>
          <a:xfrm>
            <a:off x="6345936" y="4663440"/>
            <a:ext cx="4983480" cy="0"/>
          </a:xfrm>
          <a:prstGeom prst="line">
            <a:avLst/>
          </a:prstGeom>
          <a:noFill/>
          <a:ln w="16510">
            <a:solidFill>
              <a:srgbClr val="E89531">
                <a:alpha val="82000"/>
              </a:srgbClr>
            </a:solidFill>
            <a:prstDash val="solid"/>
          </a:ln>
        </p:spPr>
        <p:txBody>
          <a:bodyPr/>
          <a:lstStyle/>
          <a:p>
            <a:endParaRPr lang="pl-PL"/>
          </a:p>
        </p:txBody>
      </p:sp>
      <p:sp>
        <p:nvSpPr>
          <p:cNvPr id="28" name="Text 25"/>
          <p:cNvSpPr/>
          <p:nvPr/>
        </p:nvSpPr>
        <p:spPr>
          <a:xfrm>
            <a:off x="6373368" y="4809744"/>
            <a:ext cx="4919472" cy="603504"/>
          </a:xfrm>
          <a:prstGeom prst="rect">
            <a:avLst/>
          </a:prstGeom>
          <a:noFill/>
          <a:ln/>
        </p:spPr>
        <p:txBody>
          <a:bodyPr wrap="square" lIns="0" tIns="0" rIns="0" bIns="0" rtlCol="0" anchor="ctr">
            <a:noAutofit/>
          </a:bodyPr>
          <a:lstStyle/>
          <a:p>
            <a:pPr marL="0" indent="0">
              <a:buNone/>
            </a:pPr>
            <a:r>
              <a:rPr lang="en-US" sz="1430" dirty="0">
                <a:solidFill>
                  <a:srgbClr val="62788A"/>
                </a:solidFill>
                <a:latin typeface="Arial" pitchFamily="34" charset="0"/>
                <a:ea typeface="Arial" pitchFamily="34" charset="-122"/>
                <a:cs typeface="Arial" pitchFamily="34" charset="-120"/>
              </a:rPr>
              <a:t>PPI porządkuje koszty i planowane terminy. Przejście do robót wymaga aktualnej dokumentacji, ważnych decyzji i zabezpieczonego finansowania.</a:t>
            </a:r>
            <a:endParaRPr lang="en-US" sz="1210" dirty="0"/>
          </a:p>
        </p:txBody>
      </p:sp>
      <p:pic>
        <p:nvPicPr>
          <p:cNvPr id="2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272784"/>
            <a:ext cx="12191695" cy="585216"/>
          </a:xfrm>
          <a:prstGeom prst="rect">
            <a:avLst/>
          </a:prstGeom>
        </p:spPr>
      </p:pic>
      <p:sp>
        <p:nvSpPr>
          <p:cNvPr id="31" name="Slide Number Placeholder 0"/>
          <p:cNvSpPr>
            <a:spLocks noGrp="1"/>
          </p:cNvSpPr>
          <p:nvPr>
            <p:ph type="sldNum" sz="quarter" idx="4294967295"/>
          </p:nvPr>
        </p:nvSpPr>
        <p:spPr>
          <a:xfrm>
            <a:off x="11631168" y="6537960"/>
            <a:ext cx="292608" cy="192024"/>
          </a:xfrm>
          <a:prstGeom prst="rect">
            <a:avLst/>
          </a:prstGeom>
          <a:extLst>
            <a:ext uri="{C572A759-6A51-4108-AA02-DFA0A04FC94B}">
              <ma14:wrappingTextBoxFlag xmlns:ma14="http://schemas.microsoft.com/office/mac/drawingml/2011/main" xmlns="" val="0"/>
            </a:ext>
          </a:extLst>
        </p:spPr>
        <p:txBody>
          <a:bodyPr lIns="0" tIns="0" rIns="0" bIns="0">
            <a:noAutofit/>
          </a:bodyPr>
          <a:lstStyle>
            <a:lvl1pPr>
              <a:defRPr sz="900">
                <a:solidFill>
                  <a:srgbClr val="6B7E90"/>
                </a:solidFill>
                <a:latin typeface="Arial"/>
                <a:ea typeface="Arial"/>
                <a:cs typeface="Arial"/>
              </a:defRPr>
            </a:lvl1pPr>
          </a:lstStyle>
          <a:p>
            <a:pPr algn="r"/>
            <a:r>
              <a:rPr sz="869">
                <a:solidFill>
                  <a:srgbClr val="536B7D"/>
                </a:solidFill>
                <a:latin typeface="Arial"/>
              </a:rPr>
              <a:t>41</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997CF-FC03-080E-9DD1-CE6907AB39E4}"/>
            </a:ext>
          </a:extLst>
        </p:cNvPr>
        <p:cNvGrpSpPr/>
        <p:nvPr/>
      </p:nvGrpSpPr>
      <p:grpSpPr>
        <a:xfrm>
          <a:off x="0" y="0"/>
          <a:ext cx="0" cy="0"/>
          <a:chOff x="0" y="0"/>
          <a:chExt cx="0" cy="0"/>
        </a:xfrm>
      </p:grpSpPr>
      <p:sp>
        <p:nvSpPr>
          <p:cNvPr id="2" name="Panel granatowy — tło prawej kolumny">
            <a:extLst>
              <a:ext uri="{FF2B5EF4-FFF2-40B4-BE49-F238E27FC236}">
                <a16:creationId xmlns:a16="http://schemas.microsoft.com/office/drawing/2014/main" id="{3DEEBE1B-7FE9-799A-1862-44D460642528}"/>
              </a:ext>
            </a:extLst>
          </p:cNvPr>
          <p:cNvSpPr/>
          <p:nvPr/>
        </p:nvSpPr>
        <p:spPr>
          <a:xfrm>
            <a:off x="8065008" y="0"/>
            <a:ext cx="4126992" cy="6858000"/>
          </a:xfrm>
          <a:prstGeom prst="rect">
            <a:avLst/>
          </a:prstGeom>
          <a:solidFill>
            <a:srgbClr val="102C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urkusowy akcent pionowy">
            <a:extLst>
              <a:ext uri="{FF2B5EF4-FFF2-40B4-BE49-F238E27FC236}">
                <a16:creationId xmlns:a16="http://schemas.microsoft.com/office/drawing/2014/main" id="{51F42F94-B156-621F-AB42-8073CEBAD601}"/>
              </a:ext>
            </a:extLst>
          </p:cNvPr>
          <p:cNvSpPr/>
          <p:nvPr/>
        </p:nvSpPr>
        <p:spPr>
          <a:xfrm>
            <a:off x="8028431" y="0"/>
            <a:ext cx="36576" cy="6858000"/>
          </a:xfrm>
          <a:prstGeom prst="rect">
            <a:avLst/>
          </a:prstGeom>
          <a:solidFill>
            <a:srgbClr val="25B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Motyw wody — zewnętrzny łuk">
            <a:extLst>
              <a:ext uri="{FF2B5EF4-FFF2-40B4-BE49-F238E27FC236}">
                <a16:creationId xmlns:a16="http://schemas.microsoft.com/office/drawing/2014/main" id="{D484BA8F-7698-F5C6-6500-AC4593C28415}"/>
              </a:ext>
            </a:extLst>
          </p:cNvPr>
          <p:cNvSpPr/>
          <p:nvPr/>
        </p:nvSpPr>
        <p:spPr>
          <a:xfrm>
            <a:off x="0" y="0"/>
            <a:ext cx="12192000" cy="6858000"/>
          </a:xfrm>
          <a:custGeom>
            <a:avLst/>
            <a:gdLst/>
            <a:ahLst/>
            <a:cxnLst/>
            <a:rect l="0" t="0" r="r" b="b"/>
            <a:pathLst>
              <a:path w="12192000" h="6858000" stroke="0" extrusionOk="0">
                <a:moveTo>
                  <a:pt x="11292840" y="0"/>
                </a:moveTo>
                <a:cubicBezTo>
                  <a:pt x="10991088" y="822960"/>
                  <a:pt x="12207240" y="1545336"/>
                  <a:pt x="11594592" y="2596896"/>
                </a:cubicBezTo>
                <a:cubicBezTo>
                  <a:pt x="11247120" y="3209544"/>
                  <a:pt x="10945368" y="3712463"/>
                  <a:pt x="11292840" y="4434840"/>
                </a:cubicBezTo>
                <a:cubicBezTo>
                  <a:pt x="11786616" y="5449824"/>
                  <a:pt x="12216384" y="5852160"/>
                  <a:pt x="11676888" y="6858000"/>
                </a:cubicBezTo>
                <a:lnTo>
                  <a:pt x="12192000" y="6858000"/>
                </a:lnTo>
                <a:lnTo>
                  <a:pt x="12192000" y="0"/>
                </a:lnTo>
                <a:close/>
              </a:path>
            </a:pathLst>
          </a:custGeom>
          <a:solidFill>
            <a:srgbClr val="153754"/>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
        <p:nvSpPr>
          <p:cNvPr id="5" name="Motyw wody — wewnętrzny łuk">
            <a:extLst>
              <a:ext uri="{FF2B5EF4-FFF2-40B4-BE49-F238E27FC236}">
                <a16:creationId xmlns:a16="http://schemas.microsoft.com/office/drawing/2014/main" id="{78BE54FD-3CA3-EAB3-A89B-F6BD30CE85A7}"/>
              </a:ext>
            </a:extLst>
          </p:cNvPr>
          <p:cNvSpPr/>
          <p:nvPr/>
        </p:nvSpPr>
        <p:spPr>
          <a:xfrm>
            <a:off x="0" y="0"/>
            <a:ext cx="12192000" cy="6858000"/>
          </a:xfrm>
          <a:custGeom>
            <a:avLst/>
            <a:gdLst/>
            <a:ahLst/>
            <a:cxnLst/>
            <a:rect l="0" t="0" r="r" b="b"/>
            <a:pathLst>
              <a:path w="12192000" h="6858000" stroke="0" extrusionOk="0">
                <a:moveTo>
                  <a:pt x="11676888" y="0"/>
                </a:moveTo>
                <a:cubicBezTo>
                  <a:pt x="11329416" y="841248"/>
                  <a:pt x="12408408" y="1554480"/>
                  <a:pt x="11923776" y="2551176"/>
                </a:cubicBezTo>
                <a:cubicBezTo>
                  <a:pt x="11457432" y="3493008"/>
                  <a:pt x="11475720" y="3803904"/>
                  <a:pt x="11750040" y="4453128"/>
                </a:cubicBezTo>
                <a:cubicBezTo>
                  <a:pt x="12115800" y="5358384"/>
                  <a:pt x="12527280" y="5916168"/>
                  <a:pt x="12006072" y="6858000"/>
                </a:cubicBezTo>
                <a:lnTo>
                  <a:pt x="12192000" y="6858000"/>
                </a:lnTo>
                <a:lnTo>
                  <a:pt x="12192000" y="0"/>
                </a:lnTo>
                <a:close/>
              </a:path>
            </a:pathLst>
          </a:custGeom>
          <a:solidFill>
            <a:srgbClr val="19435F"/>
          </a:solidFill>
          <a:ln>
            <a:noFill/>
          </a:ln>
        </p:spPr>
        <p:style>
          <a:lnRef idx="1">
            <a:schemeClr val="accent1"/>
          </a:lnRef>
          <a:fillRef idx="3">
            <a:schemeClr val="accent1"/>
          </a:fillRef>
          <a:effectRef idx="2">
            <a:schemeClr val="accent1"/>
          </a:effectRef>
          <a:fontRef idx="minor">
            <a:schemeClr val="lt1"/>
          </a:fontRef>
        </p:style>
        <p:txBody>
          <a:bodyPr/>
          <a:lstStyle/>
          <a:p>
            <a:endParaRPr lang="pl-PL"/>
          </a:p>
        </p:txBody>
      </p:sp>
      <p:sp>
        <p:nvSpPr>
          <p:cNvPr id="6" name="Motyw wody — cienka linia">
            <a:extLst>
              <a:ext uri="{FF2B5EF4-FFF2-40B4-BE49-F238E27FC236}">
                <a16:creationId xmlns:a16="http://schemas.microsoft.com/office/drawing/2014/main" id="{79B422EF-E0EE-AF7C-4489-B924ABDD798E}"/>
              </a:ext>
            </a:extLst>
          </p:cNvPr>
          <p:cNvSpPr/>
          <p:nvPr/>
        </p:nvSpPr>
        <p:spPr>
          <a:xfrm>
            <a:off x="0" y="0"/>
            <a:ext cx="12192000" cy="6858000"/>
          </a:xfrm>
          <a:custGeom>
            <a:avLst/>
            <a:gdLst/>
            <a:ahLst/>
            <a:cxnLst/>
            <a:rect l="0" t="0" r="r" b="b"/>
            <a:pathLst>
              <a:path w="12192000" h="6858000" fill="none" extrusionOk="0">
                <a:moveTo>
                  <a:pt x="11420856" y="0"/>
                </a:moveTo>
                <a:cubicBezTo>
                  <a:pt x="11091672" y="859536"/>
                  <a:pt x="12335256" y="1554480"/>
                  <a:pt x="11704320" y="2615184"/>
                </a:cubicBezTo>
                <a:cubicBezTo>
                  <a:pt x="11329416" y="3255264"/>
                  <a:pt x="11082528" y="3767328"/>
                  <a:pt x="11411712" y="4462272"/>
                </a:cubicBezTo>
                <a:cubicBezTo>
                  <a:pt x="11896344" y="5440680"/>
                  <a:pt x="12316968" y="5879592"/>
                  <a:pt x="11795760" y="6858000"/>
                </a:cubicBezTo>
              </a:path>
            </a:pathLst>
          </a:custGeom>
          <a:noFill/>
          <a:ln w="10160" cap="rnd">
            <a:solidFill>
              <a:srgbClr val="31BBC7">
                <a:alpha val="40000"/>
              </a:srgbClr>
            </a:solidFill>
          </a:ln>
        </p:spPr>
        <p:style>
          <a:lnRef idx="1">
            <a:schemeClr val="accent1"/>
          </a:lnRef>
          <a:fillRef idx="3">
            <a:schemeClr val="accent1"/>
          </a:fillRef>
          <a:effectRef idx="2">
            <a:schemeClr val="accent1"/>
          </a:effectRef>
          <a:fontRef idx="minor">
            <a:schemeClr val="lt1"/>
          </a:fontRef>
        </p:style>
        <p:txBody>
          <a:bodyPr/>
          <a:lstStyle/>
          <a:p>
            <a:endParaRPr lang="pl-PL"/>
          </a:p>
        </p:txBody>
      </p:sp>
      <p:pic>
        <p:nvPicPr>
          <p:cNvPr id="7" name="Logotyp — PGW Wody Polskie (oddzielny obraz)" descr="image.png">
            <a:extLst>
              <a:ext uri="{FF2B5EF4-FFF2-40B4-BE49-F238E27FC236}">
                <a16:creationId xmlns:a16="http://schemas.microsoft.com/office/drawing/2014/main" id="{A55EB840-8E5A-9911-801F-44858DD265CD}"/>
              </a:ext>
            </a:extLst>
          </p:cNvPr>
          <p:cNvPicPr>
            <a:picLocks noChangeAspect="1"/>
          </p:cNvPicPr>
          <p:nvPr/>
        </p:nvPicPr>
        <p:blipFill>
          <a:blip r:embed="rId3"/>
          <a:stretch>
            <a:fillRect/>
          </a:stretch>
        </p:blipFill>
        <p:spPr>
          <a:xfrm>
            <a:off x="612648" y="429768"/>
            <a:ext cx="1883664" cy="548356"/>
          </a:xfrm>
          <a:prstGeom prst="rect">
            <a:avLst/>
          </a:prstGeom>
        </p:spPr>
      </p:pic>
      <p:sp>
        <p:nvSpPr>
          <p:cNvPr id="8" name="Separator logotypów">
            <a:extLst>
              <a:ext uri="{FF2B5EF4-FFF2-40B4-BE49-F238E27FC236}">
                <a16:creationId xmlns:a16="http://schemas.microsoft.com/office/drawing/2014/main" id="{47174C66-7FE5-9446-E033-B8D41E7455B4}"/>
              </a:ext>
            </a:extLst>
          </p:cNvPr>
          <p:cNvSpPr/>
          <p:nvPr/>
        </p:nvSpPr>
        <p:spPr>
          <a:xfrm>
            <a:off x="2747772" y="438912"/>
            <a:ext cx="10972" cy="530352"/>
          </a:xfrm>
          <a:prstGeom prst="rect">
            <a:avLst/>
          </a:prstGeom>
          <a:solidFill>
            <a:srgbClr val="DC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Logotyp — IMGW-PIB (oddzielny obraz)" descr="image.png">
            <a:extLst>
              <a:ext uri="{FF2B5EF4-FFF2-40B4-BE49-F238E27FC236}">
                <a16:creationId xmlns:a16="http://schemas.microsoft.com/office/drawing/2014/main" id="{7420DFFA-D40C-2A4B-9AA0-93F8BF243A1B}"/>
              </a:ext>
            </a:extLst>
          </p:cNvPr>
          <p:cNvPicPr>
            <a:picLocks noChangeAspect="1"/>
          </p:cNvPicPr>
          <p:nvPr/>
        </p:nvPicPr>
        <p:blipFill>
          <a:blip r:embed="rId4"/>
          <a:stretch>
            <a:fillRect/>
          </a:stretch>
        </p:blipFill>
        <p:spPr>
          <a:xfrm>
            <a:off x="2990088" y="370332"/>
            <a:ext cx="667512" cy="667512"/>
          </a:xfrm>
          <a:prstGeom prst="rect">
            <a:avLst/>
          </a:prstGeom>
        </p:spPr>
      </p:pic>
      <p:sp>
        <p:nvSpPr>
          <p:cNvPr id="10" name="Krótka linia akcentowa nad tytułem">
            <a:extLst>
              <a:ext uri="{FF2B5EF4-FFF2-40B4-BE49-F238E27FC236}">
                <a16:creationId xmlns:a16="http://schemas.microsoft.com/office/drawing/2014/main" id="{55AF3EFE-1CC3-E957-A73C-CA602E67B046}"/>
              </a:ext>
            </a:extLst>
          </p:cNvPr>
          <p:cNvSpPr/>
          <p:nvPr/>
        </p:nvSpPr>
        <p:spPr>
          <a:xfrm>
            <a:off x="640080" y="1581912"/>
            <a:ext cx="603504" cy="42062"/>
          </a:xfrm>
          <a:prstGeom prst="rect">
            <a:avLst/>
          </a:prstGeom>
          <a:solidFill>
            <a:srgbClr val="25B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ytuł — Programy redukcji ryzyka powodziowego">
            <a:extLst>
              <a:ext uri="{FF2B5EF4-FFF2-40B4-BE49-F238E27FC236}">
                <a16:creationId xmlns:a16="http://schemas.microsoft.com/office/drawing/2014/main" id="{A31F2211-209E-43A0-4A34-C30B85B6D153}"/>
              </a:ext>
            </a:extLst>
          </p:cNvPr>
          <p:cNvSpPr txBox="1"/>
          <p:nvPr/>
        </p:nvSpPr>
        <p:spPr>
          <a:xfrm>
            <a:off x="640080" y="1865376"/>
            <a:ext cx="6949440" cy="1298448"/>
          </a:xfrm>
          <a:prstGeom prst="rect">
            <a:avLst/>
          </a:prstGeom>
          <a:noFill/>
        </p:spPr>
        <p:txBody>
          <a:bodyPr wrap="none" lIns="0" tIns="0" rIns="0" bIns="0" anchor="t">
            <a:noAutofit/>
          </a:bodyPr>
          <a:lstStyle/>
          <a:p>
            <a:pPr algn="l">
              <a:lnSpc>
                <a:spcPts val="4950"/>
              </a:lnSpc>
              <a:spcBef>
                <a:spcPts val="0"/>
              </a:spcBef>
              <a:spcAft>
                <a:spcPts val="0"/>
              </a:spcAft>
            </a:pPr>
            <a:r>
              <a:rPr lang="pl-PL" sz="4400" b="1" dirty="0">
                <a:solidFill>
                  <a:srgbClr val="142F49"/>
                </a:solidFill>
                <a:latin typeface="Arial"/>
              </a:rPr>
              <a:t>Dziękuję za uwagę</a:t>
            </a:r>
          </a:p>
        </p:txBody>
      </p:sp>
      <p:sp>
        <p:nvSpPr>
          <p:cNvPr id="13" name="Linia oddzielająca informacje o spotkaniu">
            <a:extLst>
              <a:ext uri="{FF2B5EF4-FFF2-40B4-BE49-F238E27FC236}">
                <a16:creationId xmlns:a16="http://schemas.microsoft.com/office/drawing/2014/main" id="{1E6E4A3C-2408-BB7C-BF78-B47CE83FDDB2}"/>
              </a:ext>
            </a:extLst>
          </p:cNvPr>
          <p:cNvSpPr/>
          <p:nvPr/>
        </p:nvSpPr>
        <p:spPr>
          <a:xfrm>
            <a:off x="630936" y="3163824"/>
            <a:ext cx="6766560" cy="10972"/>
          </a:xfrm>
          <a:prstGeom prst="rect">
            <a:avLst/>
          </a:prstGeom>
          <a:solidFill>
            <a:srgbClr val="DC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soba prezentująca — do edycji">
            <a:extLst>
              <a:ext uri="{FF2B5EF4-FFF2-40B4-BE49-F238E27FC236}">
                <a16:creationId xmlns:a16="http://schemas.microsoft.com/office/drawing/2014/main" id="{BAAF2774-1E8B-1E61-EB15-B67DDE46F02B}"/>
              </a:ext>
            </a:extLst>
          </p:cNvPr>
          <p:cNvSpPr txBox="1"/>
          <p:nvPr/>
        </p:nvSpPr>
        <p:spPr>
          <a:xfrm>
            <a:off x="612648" y="3945636"/>
            <a:ext cx="6976872" cy="228600"/>
          </a:xfrm>
          <a:prstGeom prst="rect">
            <a:avLst/>
          </a:prstGeom>
          <a:noFill/>
        </p:spPr>
        <p:txBody>
          <a:bodyPr wrap="none" lIns="0" tIns="0" rIns="0" bIns="0" anchor="t">
            <a:noAutofit/>
          </a:bodyPr>
          <a:lstStyle/>
          <a:p>
            <a:r>
              <a:rPr lang="pl-PL" sz="1400" b="0" dirty="0">
                <a:solidFill>
                  <a:srgbClr val="5B7083"/>
                </a:solidFill>
                <a:latin typeface="Arial"/>
              </a:rPr>
              <a:t>Marta Barszczewska-Skąpska</a:t>
            </a:r>
          </a:p>
          <a:p>
            <a:pPr algn="l">
              <a:spcBef>
                <a:spcPts val="0"/>
              </a:spcBef>
              <a:spcAft>
                <a:spcPts val="0"/>
              </a:spcAft>
            </a:pPr>
            <a:r>
              <a:rPr lang="pl-PL" sz="1400" dirty="0">
                <a:solidFill>
                  <a:srgbClr val="5B7083"/>
                </a:solidFill>
                <a:latin typeface="Arial"/>
              </a:rPr>
              <a:t>Dyrektor Departamentu Inwestycji i Renaturyzacji</a:t>
            </a:r>
            <a:endParaRPr lang="pl-PL" sz="1400" b="0" dirty="0">
              <a:solidFill>
                <a:srgbClr val="5B7083"/>
              </a:solidFill>
              <a:latin typeface="Arial"/>
            </a:endParaRPr>
          </a:p>
        </p:txBody>
      </p:sp>
      <p:sp>
        <p:nvSpPr>
          <p:cNvPr id="18" name="Oznaczenie — PRRP 2026">
            <a:extLst>
              <a:ext uri="{FF2B5EF4-FFF2-40B4-BE49-F238E27FC236}">
                <a16:creationId xmlns:a16="http://schemas.microsoft.com/office/drawing/2014/main" id="{99C161CC-8F4D-8EA7-330B-C2D0745394D7}"/>
              </a:ext>
            </a:extLst>
          </p:cNvPr>
          <p:cNvSpPr txBox="1"/>
          <p:nvPr/>
        </p:nvSpPr>
        <p:spPr>
          <a:xfrm>
            <a:off x="8586216" y="530352"/>
            <a:ext cx="2395728" cy="237744"/>
          </a:xfrm>
          <a:prstGeom prst="rect">
            <a:avLst/>
          </a:prstGeom>
          <a:noFill/>
        </p:spPr>
        <p:txBody>
          <a:bodyPr wrap="none" lIns="0" tIns="0" rIns="0" bIns="0" anchor="t">
            <a:noAutofit/>
          </a:bodyPr>
          <a:lstStyle/>
          <a:p>
            <a:pPr algn="l">
              <a:spcBef>
                <a:spcPts val="0"/>
              </a:spcBef>
              <a:spcAft>
                <a:spcPts val="0"/>
              </a:spcAft>
            </a:pPr>
            <a:r>
              <a:rPr lang="pl-PL" sz="1150" b="1" spc="200" dirty="0">
                <a:solidFill>
                  <a:srgbClr val="C2D7E4"/>
                </a:solidFill>
                <a:latin typeface="Arial"/>
              </a:rPr>
              <a:t>PRRP 2026</a:t>
            </a:r>
          </a:p>
        </p:txBody>
      </p:sp>
      <p:sp>
        <p:nvSpPr>
          <p:cNvPr id="19" name="Liczba programów — 7">
            <a:extLst>
              <a:ext uri="{FF2B5EF4-FFF2-40B4-BE49-F238E27FC236}">
                <a16:creationId xmlns:a16="http://schemas.microsoft.com/office/drawing/2014/main" id="{2A133984-0474-8EB3-34B1-1B2AFC5A43E7}"/>
              </a:ext>
            </a:extLst>
          </p:cNvPr>
          <p:cNvSpPr txBox="1"/>
          <p:nvPr/>
        </p:nvSpPr>
        <p:spPr>
          <a:xfrm>
            <a:off x="8513064" y="1152144"/>
            <a:ext cx="2020824" cy="1682496"/>
          </a:xfrm>
          <a:prstGeom prst="rect">
            <a:avLst/>
          </a:prstGeom>
          <a:noFill/>
        </p:spPr>
        <p:txBody>
          <a:bodyPr wrap="none" lIns="0" tIns="0" rIns="0" bIns="0" anchor="t">
            <a:noAutofit/>
          </a:bodyPr>
          <a:lstStyle/>
          <a:p>
            <a:pPr algn="l">
              <a:spcBef>
                <a:spcPts val="0"/>
              </a:spcBef>
              <a:spcAft>
                <a:spcPts val="0"/>
              </a:spcAft>
            </a:pPr>
            <a:r>
              <a:rPr lang="pl-PL" sz="12600" b="0" dirty="0">
                <a:solidFill>
                  <a:srgbClr val="FFFFFF"/>
                </a:solidFill>
                <a:latin typeface="Arial"/>
              </a:rPr>
              <a:t>7</a:t>
            </a:r>
          </a:p>
        </p:txBody>
      </p:sp>
      <p:sp>
        <p:nvSpPr>
          <p:cNvPr id="20" name="Podpis liczby programów">
            <a:extLst>
              <a:ext uri="{FF2B5EF4-FFF2-40B4-BE49-F238E27FC236}">
                <a16:creationId xmlns:a16="http://schemas.microsoft.com/office/drawing/2014/main" id="{95244DB1-7982-1398-F6FD-992CB7D9B66F}"/>
              </a:ext>
            </a:extLst>
          </p:cNvPr>
          <p:cNvSpPr txBox="1"/>
          <p:nvPr/>
        </p:nvSpPr>
        <p:spPr>
          <a:xfrm>
            <a:off x="8622792" y="2761488"/>
            <a:ext cx="2679192" cy="274320"/>
          </a:xfrm>
          <a:prstGeom prst="rect">
            <a:avLst/>
          </a:prstGeom>
          <a:noFill/>
        </p:spPr>
        <p:txBody>
          <a:bodyPr wrap="none" lIns="0" tIns="0" rIns="0" bIns="0" anchor="t">
            <a:noAutofit/>
          </a:bodyPr>
          <a:lstStyle/>
          <a:p>
            <a:pPr algn="l">
              <a:spcBef>
                <a:spcPts val="0"/>
              </a:spcBef>
              <a:spcAft>
                <a:spcPts val="0"/>
              </a:spcAft>
            </a:pPr>
            <a:r>
              <a:rPr lang="pl-PL" sz="1500" b="1" spc="170" dirty="0">
                <a:solidFill>
                  <a:srgbClr val="25B5C3"/>
                </a:solidFill>
                <a:latin typeface="Arial"/>
              </a:rPr>
              <a:t>PROGRAMÓW</a:t>
            </a:r>
          </a:p>
        </p:txBody>
      </p:sp>
      <p:sp>
        <p:nvSpPr>
          <p:cNvPr id="21" name="Separator — wykaz zlewni">
            <a:extLst>
              <a:ext uri="{FF2B5EF4-FFF2-40B4-BE49-F238E27FC236}">
                <a16:creationId xmlns:a16="http://schemas.microsoft.com/office/drawing/2014/main" id="{6DED13EB-0148-B9FA-0AD7-7791CBADDE06}"/>
              </a:ext>
            </a:extLst>
          </p:cNvPr>
          <p:cNvSpPr/>
          <p:nvPr/>
        </p:nvSpPr>
        <p:spPr>
          <a:xfrm>
            <a:off x="8622792" y="3273552"/>
            <a:ext cx="2359152" cy="14630"/>
          </a:xfrm>
          <a:prstGeom prst="rect">
            <a:avLst/>
          </a:prstGeom>
          <a:solidFill>
            <a:srgbClr val="395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Znacznik zlewni — Biała i Iłownica">
            <a:extLst>
              <a:ext uri="{FF2B5EF4-FFF2-40B4-BE49-F238E27FC236}">
                <a16:creationId xmlns:a16="http://schemas.microsoft.com/office/drawing/2014/main" id="{31B06081-25E3-804E-92F8-0471A49A725F}"/>
              </a:ext>
            </a:extLst>
          </p:cNvPr>
          <p:cNvSpPr/>
          <p:nvPr/>
        </p:nvSpPr>
        <p:spPr>
          <a:xfrm>
            <a:off x="8631936" y="3726180"/>
            <a:ext cx="73152" cy="24688"/>
          </a:xfrm>
          <a:prstGeom prst="rect">
            <a:avLst/>
          </a:prstGeom>
          <a:solidFill>
            <a:srgbClr val="25B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Zlewnia — Biała i Iłownica">
            <a:extLst>
              <a:ext uri="{FF2B5EF4-FFF2-40B4-BE49-F238E27FC236}">
                <a16:creationId xmlns:a16="http://schemas.microsoft.com/office/drawing/2014/main" id="{C60D27E1-375B-6C2B-121B-BD5DBAF0ED64}"/>
              </a:ext>
            </a:extLst>
          </p:cNvPr>
          <p:cNvSpPr txBox="1"/>
          <p:nvPr/>
        </p:nvSpPr>
        <p:spPr>
          <a:xfrm>
            <a:off x="8851392" y="3611880"/>
            <a:ext cx="2313432" cy="274320"/>
          </a:xfrm>
          <a:prstGeom prst="rect">
            <a:avLst/>
          </a:prstGeom>
          <a:noFill/>
        </p:spPr>
        <p:txBody>
          <a:bodyPr wrap="none" lIns="0" tIns="0" rIns="0" bIns="0" anchor="t">
            <a:noAutofit/>
          </a:bodyPr>
          <a:lstStyle/>
          <a:p>
            <a:pPr algn="l">
              <a:spcBef>
                <a:spcPts val="0"/>
              </a:spcBef>
              <a:spcAft>
                <a:spcPts val="0"/>
              </a:spcAft>
            </a:pPr>
            <a:r>
              <a:rPr lang="pl-PL" sz="1600" b="0" dirty="0">
                <a:solidFill>
                  <a:srgbClr val="FFFFFF"/>
                </a:solidFill>
                <a:latin typeface="Arial"/>
              </a:rPr>
              <a:t>Biała i Iłownica</a:t>
            </a:r>
          </a:p>
        </p:txBody>
      </p:sp>
      <p:sp>
        <p:nvSpPr>
          <p:cNvPr id="24" name="Znacznik zlewni — Olza">
            <a:extLst>
              <a:ext uri="{FF2B5EF4-FFF2-40B4-BE49-F238E27FC236}">
                <a16:creationId xmlns:a16="http://schemas.microsoft.com/office/drawing/2014/main" id="{8E88C60A-6861-F924-FA9A-BC43299FBE5A}"/>
              </a:ext>
            </a:extLst>
          </p:cNvPr>
          <p:cNvSpPr/>
          <p:nvPr/>
        </p:nvSpPr>
        <p:spPr>
          <a:xfrm>
            <a:off x="8631936" y="4078224"/>
            <a:ext cx="73152" cy="24688"/>
          </a:xfrm>
          <a:prstGeom prst="rect">
            <a:avLst/>
          </a:prstGeom>
          <a:solidFill>
            <a:srgbClr val="25B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Zlewnia — Olza">
            <a:extLst>
              <a:ext uri="{FF2B5EF4-FFF2-40B4-BE49-F238E27FC236}">
                <a16:creationId xmlns:a16="http://schemas.microsoft.com/office/drawing/2014/main" id="{F84DF0B7-8557-C190-1CE6-213D4B6A8FC4}"/>
              </a:ext>
            </a:extLst>
          </p:cNvPr>
          <p:cNvSpPr txBox="1"/>
          <p:nvPr/>
        </p:nvSpPr>
        <p:spPr>
          <a:xfrm>
            <a:off x="8851392" y="3963924"/>
            <a:ext cx="2313432" cy="274320"/>
          </a:xfrm>
          <a:prstGeom prst="rect">
            <a:avLst/>
          </a:prstGeom>
          <a:noFill/>
        </p:spPr>
        <p:txBody>
          <a:bodyPr wrap="none" lIns="0" tIns="0" rIns="0" bIns="0" anchor="t">
            <a:noAutofit/>
          </a:bodyPr>
          <a:lstStyle/>
          <a:p>
            <a:pPr algn="l">
              <a:spcBef>
                <a:spcPts val="0"/>
              </a:spcBef>
              <a:spcAft>
                <a:spcPts val="0"/>
              </a:spcAft>
            </a:pPr>
            <a:r>
              <a:rPr lang="pl-PL" sz="1600" b="0" dirty="0">
                <a:solidFill>
                  <a:srgbClr val="FFFFFF"/>
                </a:solidFill>
                <a:latin typeface="Arial"/>
              </a:rPr>
              <a:t>Olza</a:t>
            </a:r>
          </a:p>
        </p:txBody>
      </p:sp>
      <p:sp>
        <p:nvSpPr>
          <p:cNvPr id="26" name="Znacznik zlewni — Opawa">
            <a:extLst>
              <a:ext uri="{FF2B5EF4-FFF2-40B4-BE49-F238E27FC236}">
                <a16:creationId xmlns:a16="http://schemas.microsoft.com/office/drawing/2014/main" id="{B071135C-69F4-5A6A-9D59-3BC3681AEDC6}"/>
              </a:ext>
            </a:extLst>
          </p:cNvPr>
          <p:cNvSpPr/>
          <p:nvPr/>
        </p:nvSpPr>
        <p:spPr>
          <a:xfrm>
            <a:off x="8631936" y="4430268"/>
            <a:ext cx="73152" cy="24688"/>
          </a:xfrm>
          <a:prstGeom prst="rect">
            <a:avLst/>
          </a:prstGeom>
          <a:solidFill>
            <a:srgbClr val="25B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Zlewnia — Opawa">
            <a:extLst>
              <a:ext uri="{FF2B5EF4-FFF2-40B4-BE49-F238E27FC236}">
                <a16:creationId xmlns:a16="http://schemas.microsoft.com/office/drawing/2014/main" id="{06A8F3CD-C2CE-E426-7FE5-902C813EC520}"/>
              </a:ext>
            </a:extLst>
          </p:cNvPr>
          <p:cNvSpPr txBox="1"/>
          <p:nvPr/>
        </p:nvSpPr>
        <p:spPr>
          <a:xfrm>
            <a:off x="8851392" y="4315968"/>
            <a:ext cx="2313432" cy="274320"/>
          </a:xfrm>
          <a:prstGeom prst="rect">
            <a:avLst/>
          </a:prstGeom>
          <a:noFill/>
        </p:spPr>
        <p:txBody>
          <a:bodyPr wrap="none" lIns="0" tIns="0" rIns="0" bIns="0" anchor="t">
            <a:noAutofit/>
          </a:bodyPr>
          <a:lstStyle/>
          <a:p>
            <a:pPr algn="l">
              <a:spcBef>
                <a:spcPts val="0"/>
              </a:spcBef>
              <a:spcAft>
                <a:spcPts val="0"/>
              </a:spcAft>
            </a:pPr>
            <a:r>
              <a:rPr lang="pl-PL" sz="1600" b="0" dirty="0">
                <a:solidFill>
                  <a:srgbClr val="FFFFFF"/>
                </a:solidFill>
                <a:latin typeface="Arial"/>
              </a:rPr>
              <a:t>Opawa</a:t>
            </a:r>
          </a:p>
        </p:txBody>
      </p:sp>
      <p:sp>
        <p:nvSpPr>
          <p:cNvPr id="28" name="Znacznik zlewni — Osobłoga">
            <a:extLst>
              <a:ext uri="{FF2B5EF4-FFF2-40B4-BE49-F238E27FC236}">
                <a16:creationId xmlns:a16="http://schemas.microsoft.com/office/drawing/2014/main" id="{FAD9B23B-AB07-2868-5694-D5EC4609054C}"/>
              </a:ext>
            </a:extLst>
          </p:cNvPr>
          <p:cNvSpPr/>
          <p:nvPr/>
        </p:nvSpPr>
        <p:spPr>
          <a:xfrm>
            <a:off x="8631936" y="4782312"/>
            <a:ext cx="73152" cy="24688"/>
          </a:xfrm>
          <a:prstGeom prst="rect">
            <a:avLst/>
          </a:prstGeom>
          <a:solidFill>
            <a:srgbClr val="25B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Zlewnia — Osobłoga">
            <a:extLst>
              <a:ext uri="{FF2B5EF4-FFF2-40B4-BE49-F238E27FC236}">
                <a16:creationId xmlns:a16="http://schemas.microsoft.com/office/drawing/2014/main" id="{6E985F14-3E7F-E329-DD67-ADFCFFA42B26}"/>
              </a:ext>
            </a:extLst>
          </p:cNvPr>
          <p:cNvSpPr txBox="1"/>
          <p:nvPr/>
        </p:nvSpPr>
        <p:spPr>
          <a:xfrm>
            <a:off x="8851392" y="4668012"/>
            <a:ext cx="2313432" cy="274320"/>
          </a:xfrm>
          <a:prstGeom prst="rect">
            <a:avLst/>
          </a:prstGeom>
          <a:noFill/>
        </p:spPr>
        <p:txBody>
          <a:bodyPr wrap="none" lIns="0" tIns="0" rIns="0" bIns="0" anchor="t">
            <a:noAutofit/>
          </a:bodyPr>
          <a:lstStyle/>
          <a:p>
            <a:pPr algn="l">
              <a:spcBef>
                <a:spcPts val="0"/>
              </a:spcBef>
              <a:spcAft>
                <a:spcPts val="0"/>
              </a:spcAft>
            </a:pPr>
            <a:r>
              <a:rPr lang="pl-PL" sz="1600" b="0" dirty="0">
                <a:solidFill>
                  <a:srgbClr val="FFFFFF"/>
                </a:solidFill>
                <a:latin typeface="Arial"/>
              </a:rPr>
              <a:t>Osobłoga</a:t>
            </a:r>
          </a:p>
        </p:txBody>
      </p:sp>
      <p:sp>
        <p:nvSpPr>
          <p:cNvPr id="30" name="Znacznik zlewni — Bóbr">
            <a:extLst>
              <a:ext uri="{FF2B5EF4-FFF2-40B4-BE49-F238E27FC236}">
                <a16:creationId xmlns:a16="http://schemas.microsoft.com/office/drawing/2014/main" id="{86198BC1-FD81-0DE2-70F6-6D005536CF6C}"/>
              </a:ext>
            </a:extLst>
          </p:cNvPr>
          <p:cNvSpPr/>
          <p:nvPr/>
        </p:nvSpPr>
        <p:spPr>
          <a:xfrm>
            <a:off x="8631936" y="5134356"/>
            <a:ext cx="73152" cy="24688"/>
          </a:xfrm>
          <a:prstGeom prst="rect">
            <a:avLst/>
          </a:prstGeom>
          <a:solidFill>
            <a:srgbClr val="25B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Zlewnia — Bóbr">
            <a:extLst>
              <a:ext uri="{FF2B5EF4-FFF2-40B4-BE49-F238E27FC236}">
                <a16:creationId xmlns:a16="http://schemas.microsoft.com/office/drawing/2014/main" id="{7177FAD8-3876-B8EA-34BF-DFFC3349C473}"/>
              </a:ext>
            </a:extLst>
          </p:cNvPr>
          <p:cNvSpPr txBox="1"/>
          <p:nvPr/>
        </p:nvSpPr>
        <p:spPr>
          <a:xfrm>
            <a:off x="8851392" y="5020056"/>
            <a:ext cx="2313432" cy="274320"/>
          </a:xfrm>
          <a:prstGeom prst="rect">
            <a:avLst/>
          </a:prstGeom>
          <a:noFill/>
        </p:spPr>
        <p:txBody>
          <a:bodyPr wrap="none" lIns="0" tIns="0" rIns="0" bIns="0" anchor="t">
            <a:noAutofit/>
          </a:bodyPr>
          <a:lstStyle/>
          <a:p>
            <a:pPr algn="l">
              <a:spcBef>
                <a:spcPts val="0"/>
              </a:spcBef>
              <a:spcAft>
                <a:spcPts val="0"/>
              </a:spcAft>
            </a:pPr>
            <a:r>
              <a:rPr lang="pl-PL" sz="1600" b="0" dirty="0">
                <a:solidFill>
                  <a:srgbClr val="FFFFFF"/>
                </a:solidFill>
                <a:latin typeface="Arial"/>
              </a:rPr>
              <a:t>Bóbr</a:t>
            </a:r>
          </a:p>
        </p:txBody>
      </p:sp>
      <p:sp>
        <p:nvSpPr>
          <p:cNvPr id="32" name="Znacznik zlewni — Bystrzyca">
            <a:extLst>
              <a:ext uri="{FF2B5EF4-FFF2-40B4-BE49-F238E27FC236}">
                <a16:creationId xmlns:a16="http://schemas.microsoft.com/office/drawing/2014/main" id="{7D307EDB-F773-F8A0-5946-4E3872159751}"/>
              </a:ext>
            </a:extLst>
          </p:cNvPr>
          <p:cNvSpPr/>
          <p:nvPr/>
        </p:nvSpPr>
        <p:spPr>
          <a:xfrm>
            <a:off x="8631936" y="5486400"/>
            <a:ext cx="73152" cy="24688"/>
          </a:xfrm>
          <a:prstGeom prst="rect">
            <a:avLst/>
          </a:prstGeom>
          <a:solidFill>
            <a:srgbClr val="25B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Zlewnia — Bystrzyca">
            <a:extLst>
              <a:ext uri="{FF2B5EF4-FFF2-40B4-BE49-F238E27FC236}">
                <a16:creationId xmlns:a16="http://schemas.microsoft.com/office/drawing/2014/main" id="{2539D176-EF5F-FBC5-30C2-8A419AFFBF84}"/>
              </a:ext>
            </a:extLst>
          </p:cNvPr>
          <p:cNvSpPr txBox="1"/>
          <p:nvPr/>
        </p:nvSpPr>
        <p:spPr>
          <a:xfrm>
            <a:off x="8851392" y="5372100"/>
            <a:ext cx="2313432" cy="274320"/>
          </a:xfrm>
          <a:prstGeom prst="rect">
            <a:avLst/>
          </a:prstGeom>
          <a:noFill/>
        </p:spPr>
        <p:txBody>
          <a:bodyPr wrap="none" lIns="0" tIns="0" rIns="0" bIns="0" anchor="t">
            <a:noAutofit/>
          </a:bodyPr>
          <a:lstStyle/>
          <a:p>
            <a:pPr algn="l">
              <a:spcBef>
                <a:spcPts val="0"/>
              </a:spcBef>
              <a:spcAft>
                <a:spcPts val="0"/>
              </a:spcAft>
            </a:pPr>
            <a:r>
              <a:rPr lang="pl-PL" sz="1600" b="0" dirty="0">
                <a:solidFill>
                  <a:srgbClr val="FFFFFF"/>
                </a:solidFill>
                <a:latin typeface="Arial"/>
              </a:rPr>
              <a:t>Bystrzyca</a:t>
            </a:r>
          </a:p>
        </p:txBody>
      </p:sp>
      <p:sp>
        <p:nvSpPr>
          <p:cNvPr id="34" name="Znacznik zlewni — Kaczawa">
            <a:extLst>
              <a:ext uri="{FF2B5EF4-FFF2-40B4-BE49-F238E27FC236}">
                <a16:creationId xmlns:a16="http://schemas.microsoft.com/office/drawing/2014/main" id="{992D5454-537F-8DAF-32D7-091B72C4DE11}"/>
              </a:ext>
            </a:extLst>
          </p:cNvPr>
          <p:cNvSpPr/>
          <p:nvPr/>
        </p:nvSpPr>
        <p:spPr>
          <a:xfrm>
            <a:off x="8631936" y="5838444"/>
            <a:ext cx="73152" cy="24688"/>
          </a:xfrm>
          <a:prstGeom prst="rect">
            <a:avLst/>
          </a:prstGeom>
          <a:solidFill>
            <a:srgbClr val="25B5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Zlewnia — Kaczawa">
            <a:extLst>
              <a:ext uri="{FF2B5EF4-FFF2-40B4-BE49-F238E27FC236}">
                <a16:creationId xmlns:a16="http://schemas.microsoft.com/office/drawing/2014/main" id="{F8539486-3222-4760-207A-FF4EE580B5F7}"/>
              </a:ext>
            </a:extLst>
          </p:cNvPr>
          <p:cNvSpPr txBox="1"/>
          <p:nvPr/>
        </p:nvSpPr>
        <p:spPr>
          <a:xfrm>
            <a:off x="8851392" y="5724144"/>
            <a:ext cx="2313432" cy="274320"/>
          </a:xfrm>
          <a:prstGeom prst="rect">
            <a:avLst/>
          </a:prstGeom>
          <a:noFill/>
        </p:spPr>
        <p:txBody>
          <a:bodyPr wrap="none" lIns="0" tIns="0" rIns="0" bIns="0" anchor="t">
            <a:noAutofit/>
          </a:bodyPr>
          <a:lstStyle/>
          <a:p>
            <a:pPr algn="l">
              <a:spcBef>
                <a:spcPts val="0"/>
              </a:spcBef>
              <a:spcAft>
                <a:spcPts val="0"/>
              </a:spcAft>
            </a:pPr>
            <a:r>
              <a:rPr lang="pl-PL" sz="1600" b="0" dirty="0">
                <a:solidFill>
                  <a:srgbClr val="FFFFFF"/>
                </a:solidFill>
                <a:latin typeface="Arial"/>
              </a:rPr>
              <a:t>Kaczawa</a:t>
            </a:r>
          </a:p>
        </p:txBody>
      </p:sp>
    </p:spTree>
    <p:extLst>
      <p:ext uri="{BB962C8B-B14F-4D97-AF65-F5344CB8AC3E}">
        <p14:creationId xmlns:p14="http://schemas.microsoft.com/office/powerpoint/2010/main" val="3633388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TotalTime>
  <Words>10568</Words>
  <Application>Microsoft Office PowerPoint</Application>
  <PresentationFormat>Panoramiczny</PresentationFormat>
  <Paragraphs>1379</Paragraphs>
  <Slides>42</Slides>
  <Notes>42</Notes>
  <HiddenSlides>0</HiddenSlides>
  <MMClips>0</MMClips>
  <ScaleCrop>false</ScaleCrop>
  <HeadingPairs>
    <vt:vector size="6" baseType="variant">
      <vt:variant>
        <vt:lpstr>Używane czcionki</vt:lpstr>
      </vt:variant>
      <vt:variant>
        <vt:i4>1</vt:i4>
      </vt:variant>
      <vt:variant>
        <vt:lpstr>Motyw</vt:lpstr>
      </vt:variant>
      <vt:variant>
        <vt:i4>1</vt:i4>
      </vt:variant>
      <vt:variant>
        <vt:lpstr>Tytuły slajdów</vt:lpstr>
      </vt:variant>
      <vt:variant>
        <vt:i4>42</vt:i4>
      </vt:variant>
    </vt:vector>
  </HeadingPairs>
  <TitlesOfParts>
    <vt:vector size="44" baseType="lpstr">
      <vt:lpstr>Arial</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Państwowe Gospodarstwo Wodne Wody Polskie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Programy redukcji ryzyka powodziowego — Krapkowice, 6 października 2026</dc:title>
  <dc:subject>10 zlewni w zakresie działań; 7 PRRP w prezentacji. Koszty PPI, przygotowanie i harmonogramy.</dc:subject>
  <dc:creator>PGW Wody Polskie</dc:creator>
  <cp:keywords>PRRP, PPI 2026, Krapkowice, Nysa Kłodzka, finanse, harmonogram</cp:keywords>
  <dc:description>Wersja końcowa. Dane kosztowe z przekazanego PPI 2026, stan kosztów 31.12.2025. Wykresy i teksty edytowalne.</dc:description>
  <cp:lastModifiedBy>Barszczewska-Skąpska Marta (KZGW)</cp:lastModifiedBy>
  <cp:revision>7</cp:revision>
  <dcterms:created xsi:type="dcterms:W3CDTF">2026-09-02T14:47:39Z</dcterms:created>
  <dcterms:modified xsi:type="dcterms:W3CDTF">2026-10-05T15:54:24Z</dcterms:modified>
</cp:coreProperties>
</file>