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4"/>
  </p:notesMasterIdLst>
  <p:sldIdLst>
    <p:sldId id="335" r:id="rId2"/>
    <p:sldId id="540" r:id="rId3"/>
    <p:sldId id="557" r:id="rId4"/>
    <p:sldId id="541" r:id="rId5"/>
    <p:sldId id="558" r:id="rId6"/>
    <p:sldId id="559" r:id="rId7"/>
    <p:sldId id="527" r:id="rId8"/>
    <p:sldId id="440" r:id="rId9"/>
    <p:sldId id="561" r:id="rId10"/>
    <p:sldId id="560" r:id="rId11"/>
    <p:sldId id="562" r:id="rId12"/>
    <p:sldId id="526" r:id="rId13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9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B6"/>
    <a:srgbClr val="009242"/>
    <a:srgbClr val="007033"/>
    <a:srgbClr val="93C67B"/>
    <a:srgbClr val="8B12B6"/>
    <a:srgbClr val="554B97"/>
    <a:srgbClr val="FFFFFF"/>
    <a:srgbClr val="002073"/>
    <a:srgbClr val="FA8606"/>
    <a:srgbClr val="FD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9BCC1-D7E4-4ED2-94EB-D91D0913562B}" v="10" dt="2026-03-02T10:47:30.789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0" autoAdjust="0"/>
    <p:restoredTop sz="86405" autoAdjust="0"/>
  </p:normalViewPr>
  <p:slideViewPr>
    <p:cSldViewPr>
      <p:cViewPr varScale="1">
        <p:scale>
          <a:sx n="65" d="100"/>
          <a:sy n="65" d="100"/>
        </p:scale>
        <p:origin x="384" y="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2026-03-04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726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677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00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2026-03-04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075981"/>
            <a:ext cx="9433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Najczęściej występujące błędy w przygotowaniu dokumentacji w części finansowej wniosku.</a:t>
            </a:r>
            <a:endParaRPr lang="pl-PL" altLang="pl-PL" sz="16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629382" y="5940078"/>
            <a:ext cx="943304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Patrycja Szyszko, Monika Wysocka, Michał Filipek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05.03.2025 r.</a:t>
            </a:r>
          </a:p>
        </p:txBody>
      </p:sp>
      <p:sp>
        <p:nvSpPr>
          <p:cNvPr id="17411" name="Symbol zastępczy numeru slajdu 3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95E20-E345-5C32-0D8E-B86BFF65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Model finansowy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3E4EBB-98DA-F934-DDB2-F0A68942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403573"/>
            <a:ext cx="8640763" cy="5400600"/>
          </a:xfrm>
        </p:spPr>
        <p:txBody>
          <a:bodyPr/>
          <a:lstStyle/>
          <a:p>
            <a:r>
              <a:rPr lang="pl-PL" sz="2000" b="1" dirty="0"/>
              <a:t>Sprawozdania finansowe </a:t>
            </a:r>
            <a:r>
              <a:rPr lang="pl-PL" sz="2000" dirty="0"/>
              <a:t>muszą uwzględniać prognozy </a:t>
            </a:r>
            <a:r>
              <a:rPr lang="pl-PL" sz="2000" b="1" dirty="0"/>
              <a:t>przychodów z  taryf</a:t>
            </a:r>
            <a:r>
              <a:rPr lang="pl-PL" sz="2000" dirty="0"/>
              <a:t> i ewentualne </a:t>
            </a:r>
            <a:r>
              <a:rPr lang="pl-PL" sz="2000" b="1" dirty="0"/>
              <a:t>dopłaty do taryf</a:t>
            </a:r>
            <a:r>
              <a:rPr lang="pl-PL" sz="2000" dirty="0"/>
              <a:t>.</a:t>
            </a:r>
          </a:p>
          <a:p>
            <a:r>
              <a:rPr lang="pl-PL" sz="2000" dirty="0"/>
              <a:t>Prognoza podstawowych wskaźników prezentujących sytuację finansową (</a:t>
            </a:r>
            <a:r>
              <a:rPr lang="pl-PL" sz="2000" b="1" dirty="0"/>
              <a:t>wskaźniki rentowności, płynności, zadłużenia, WPOD- </a:t>
            </a:r>
            <a:r>
              <a:rPr lang="pl-PL" sz="2000" dirty="0"/>
              <a:t>na podstawie cash flow). </a:t>
            </a:r>
          </a:p>
          <a:p>
            <a:r>
              <a:rPr lang="pl-PL" sz="2000" b="1" dirty="0"/>
              <a:t>Dodatnie saldo środków pieniężnych </a:t>
            </a:r>
            <a:r>
              <a:rPr lang="pl-PL" sz="2000" dirty="0"/>
              <a:t>(cash flow) w scenariuszu „podmiot z projektem” (W1) oraz sam „projekt” (różnicowo W1-W0)</a:t>
            </a:r>
          </a:p>
          <a:p>
            <a:r>
              <a:rPr lang="pl-PL" sz="2000" dirty="0"/>
              <a:t>JST obliczenia potwierdzające </a:t>
            </a:r>
            <a:r>
              <a:rPr lang="pl-PL" sz="2000" b="1" dirty="0"/>
              <a:t>spełnienie wskaźnika z art. 243 </a:t>
            </a:r>
            <a:r>
              <a:rPr lang="pl-PL" sz="2000" b="1" dirty="0" err="1"/>
              <a:t>Uofp</a:t>
            </a:r>
            <a:r>
              <a:rPr lang="pl-PL" sz="2000" b="1" dirty="0"/>
              <a:t> </a:t>
            </a:r>
            <a:r>
              <a:rPr lang="pl-PL" sz="2000" dirty="0"/>
              <a:t>(prognoza W1 oraz także zaciągnięciem i spłatą </a:t>
            </a:r>
            <a:r>
              <a:rPr lang="pl-PL" sz="2000" b="1" dirty="0"/>
              <a:t>pożyczki na współfinansowanie </a:t>
            </a:r>
            <a:r>
              <a:rPr lang="pl-PL" sz="2000" dirty="0"/>
              <a:t>projektu – o ile dotyczy).</a:t>
            </a:r>
          </a:p>
          <a:p>
            <a:pPr marL="0" indent="0"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8D7CC6-7880-00E8-B402-578B2567B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702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0A49-6E0B-0F7B-FBCC-A81EB4F7E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06802C-CF0B-2B2E-ED31-BF10AAE2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Zasada „zanieczyszczający płaci”, kalkulacja taryf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707B82-DB95-AD8C-FDB7-0BDA8E85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16" y="1775366"/>
            <a:ext cx="8640763" cy="540060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Prognozach </a:t>
            </a:r>
            <a:r>
              <a:rPr lang="pl-PL" sz="2000" i="1" dirty="0"/>
              <a:t>Rachunku zysków i strat zysk </a:t>
            </a:r>
            <a:r>
              <a:rPr lang="pl-PL" sz="2000" dirty="0"/>
              <a:t> powinny wykazywać</a:t>
            </a:r>
            <a:r>
              <a:rPr lang="pl-PL" sz="2000" b="1" dirty="0"/>
              <a:t> zysk na sprzedaży brutto </a:t>
            </a:r>
            <a:r>
              <a:rPr lang="pl-PL" sz="2000" dirty="0"/>
              <a:t>w każdym roku prognozy.</a:t>
            </a:r>
          </a:p>
          <a:p>
            <a:pPr marL="0" indent="0">
              <a:buNone/>
            </a:pPr>
            <a:r>
              <a:rPr lang="pl-PL" sz="2000" dirty="0"/>
              <a:t>Zysk na sprzedaży brutto potwierdza </a:t>
            </a:r>
            <a:r>
              <a:rPr lang="pl-PL" sz="2000" b="1" dirty="0"/>
              <a:t>stabilność finansową </a:t>
            </a:r>
            <a:r>
              <a:rPr lang="pl-PL" sz="2000" dirty="0"/>
              <a:t>i spełnienie zasady </a:t>
            </a:r>
            <a:r>
              <a:rPr lang="pl-PL" sz="2000" b="1" dirty="0"/>
              <a:t>„zanieczyszczający płaci”.</a:t>
            </a:r>
          </a:p>
          <a:p>
            <a:pPr marL="0" indent="0">
              <a:buNone/>
            </a:pPr>
            <a:endParaRPr lang="pl-PL" sz="2000" b="1" i="1" dirty="0"/>
          </a:p>
          <a:p>
            <a:pPr marL="0" indent="0">
              <a:buNone/>
            </a:pPr>
            <a:endParaRPr lang="pl-PL" sz="2400" b="1" i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7BE897-C983-262C-241E-ED1DAC1E1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4F0A43-AC9C-67B3-3635-785922889A7C}"/>
              </a:ext>
            </a:extLst>
          </p:cNvPr>
          <p:cNvSpPr txBox="1"/>
          <p:nvPr/>
        </p:nvSpPr>
        <p:spPr>
          <a:xfrm>
            <a:off x="881507" y="3203773"/>
            <a:ext cx="84457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70C0"/>
              </a:solidFill>
            </a:endParaRPr>
          </a:p>
          <a:p>
            <a:r>
              <a:rPr lang="pl-PL" sz="2000" b="1" dirty="0">
                <a:solidFill>
                  <a:srgbClr val="0070C0"/>
                </a:solidFill>
              </a:rPr>
              <a:t>„Wytyczne dotyczące zagadnień związanych z przygotowaniem projektów </a:t>
            </a:r>
            <a:r>
              <a:rPr lang="pl-PL" sz="2000" dirty="0">
                <a:solidFill>
                  <a:srgbClr val="0070C0"/>
                </a:solidFill>
              </a:rPr>
              <a:t>inwestycyjnych, w tym hybrydowych na lata 2021-2027”, podrozdział 6.6 „OKREŚLANIE PRZYCHODÓW PROJEKTU, KALKULACJA TARYF” : </a:t>
            </a:r>
          </a:p>
          <a:p>
            <a:endParaRPr lang="pl-PL" sz="2000" dirty="0">
              <a:solidFill>
                <a:srgbClr val="0070C0"/>
              </a:solidFill>
            </a:endParaRPr>
          </a:p>
          <a:p>
            <a:r>
              <a:rPr lang="pl-PL" sz="2000" dirty="0">
                <a:solidFill>
                  <a:srgbClr val="0070C0"/>
                </a:solidFill>
              </a:rPr>
              <a:t>„</a:t>
            </a:r>
            <a:r>
              <a:rPr lang="pl-PL" sz="2000" b="1" dirty="0">
                <a:solidFill>
                  <a:srgbClr val="0070C0"/>
                </a:solidFill>
              </a:rPr>
              <a:t>taryfę</a:t>
            </a:r>
            <a:r>
              <a:rPr lang="pl-PL" sz="2000" dirty="0">
                <a:solidFill>
                  <a:srgbClr val="0070C0"/>
                </a:solidFill>
              </a:rPr>
              <a:t> opłat dokonywanych przez użytkowników </a:t>
            </a:r>
            <a:r>
              <a:rPr lang="pl-PL" sz="2000" b="1" dirty="0">
                <a:solidFill>
                  <a:srgbClr val="0070C0"/>
                </a:solidFill>
              </a:rPr>
              <a:t>należy ustalić zgodnie </a:t>
            </a:r>
            <a:r>
              <a:rPr lang="pl-PL" sz="2000" dirty="0">
                <a:solidFill>
                  <a:srgbClr val="0070C0"/>
                </a:solidFill>
              </a:rPr>
              <a:t>z zasadą „</a:t>
            </a:r>
            <a:r>
              <a:rPr lang="pl-PL" sz="2000" b="1" dirty="0">
                <a:solidFill>
                  <a:srgbClr val="0070C0"/>
                </a:solidFill>
              </a:rPr>
              <a:t>zanieczyszczający płaci</a:t>
            </a:r>
            <a:r>
              <a:rPr lang="pl-PL" sz="2000" dirty="0">
                <a:solidFill>
                  <a:srgbClr val="0070C0"/>
                </a:solidFill>
              </a:rPr>
              <a:t>” oraz zasadą </a:t>
            </a:r>
            <a:r>
              <a:rPr lang="pl-PL" sz="2000" b="1" dirty="0">
                <a:solidFill>
                  <a:srgbClr val="0070C0"/>
                </a:solidFill>
              </a:rPr>
              <a:t>pełnego zwrotu kosztów</a:t>
            </a:r>
            <a:r>
              <a:rPr lang="pl-PL" sz="2000" dirty="0">
                <a:solidFill>
                  <a:srgbClr val="0070C0"/>
                </a:solidFill>
              </a:rPr>
              <a:t>, przy </a:t>
            </a:r>
            <a:r>
              <a:rPr lang="pl-PL" sz="2000" b="1" dirty="0">
                <a:solidFill>
                  <a:srgbClr val="0070C0"/>
                </a:solidFill>
              </a:rPr>
              <a:t>uwzględnieniu</a:t>
            </a:r>
            <a:r>
              <a:rPr lang="pl-PL" sz="2000" dirty="0">
                <a:solidFill>
                  <a:srgbClr val="0070C0"/>
                </a:solidFill>
              </a:rPr>
              <a:t> kryterium </a:t>
            </a:r>
            <a:r>
              <a:rPr lang="pl-PL" sz="2000" b="1" dirty="0">
                <a:solidFill>
                  <a:srgbClr val="0070C0"/>
                </a:solidFill>
              </a:rPr>
              <a:t>dostępności cenowej taryf </a:t>
            </a:r>
            <a:r>
              <a:rPr lang="pl-PL" sz="2000" dirty="0">
                <a:solidFill>
                  <a:srgbClr val="0070C0"/>
                </a:solidFill>
              </a:rPr>
              <a:t>(ang. </a:t>
            </a:r>
            <a:r>
              <a:rPr lang="pl-PL" sz="2000" dirty="0" err="1">
                <a:solidFill>
                  <a:srgbClr val="0070C0"/>
                </a:solidFill>
              </a:rPr>
              <a:t>affordability</a:t>
            </a:r>
            <a:r>
              <a:rPr lang="pl-PL" sz="2000" dirty="0">
                <a:solidFill>
                  <a:srgbClr val="0070C0"/>
                </a:solidFill>
              </a:rPr>
              <a:t>),</a:t>
            </a:r>
          </a:p>
          <a:p>
            <a:r>
              <a:rPr lang="pl-PL" sz="2000" dirty="0">
                <a:solidFill>
                  <a:srgbClr val="0070C0"/>
                </a:solidFill>
              </a:rPr>
              <a:t>wyrażającego granicę zdolności gospodarstw domowych do ponoszenia kosztów zakupu dóbr i usług zapewnianych przez projekt”</a:t>
            </a:r>
          </a:p>
        </p:txBody>
      </p:sp>
    </p:spTree>
    <p:extLst>
      <p:ext uri="{BB962C8B-B14F-4D97-AF65-F5344CB8AC3E}">
        <p14:creationId xmlns:p14="http://schemas.microsoft.com/office/powerpoint/2010/main" val="149622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DC3EC-B013-4090-3790-197E086C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250427-7F1E-2B42-9A3A-DA903F6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Dziękuję za uwagę. Adres mailowy do kontaktu: wodkanfeniks@nfosigw.gov.pl">
            <a:extLst>
              <a:ext uri="{FF2B5EF4-FFF2-40B4-BE49-F238E27FC236}">
                <a16:creationId xmlns:a16="http://schemas.microsoft.com/office/drawing/2014/main" id="{9015A7C9-2885-9040-984E-5DF32379C1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" y="0"/>
            <a:ext cx="9810372" cy="69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81021-7053-B88C-900C-05090EB8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Struktura instytucjonalna (beneficjent, operator)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819BFE-23F2-63FB-4A2B-BECD1827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79613"/>
            <a:ext cx="9432949" cy="467995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lvl="0"/>
            <a:r>
              <a:rPr lang="pl-PL" u="sng" dirty="0"/>
              <a:t>Beneficjent a operator </a:t>
            </a:r>
            <a:r>
              <a:rPr lang="pl-PL" dirty="0"/>
              <a:t>– należy dokładnie określić który podmiot jest beneficjentem, a który operatorem.</a:t>
            </a:r>
          </a:p>
          <a:p>
            <a:pPr lvl="0"/>
            <a:r>
              <a:rPr lang="pl-PL" u="sng" dirty="0"/>
              <a:t>Funkcja operatora </a:t>
            </a:r>
            <a:r>
              <a:rPr lang="pl-PL" dirty="0"/>
              <a:t>- należy opisać jaki zakres obowiązków przypisany jest do każdego z podmiotów. </a:t>
            </a:r>
          </a:p>
          <a:p>
            <a:pPr lvl="0"/>
            <a:r>
              <a:rPr lang="pl-PL" u="sng" dirty="0"/>
              <a:t>Właściciel majątku  - </a:t>
            </a:r>
            <a:r>
              <a:rPr lang="pl-PL" dirty="0"/>
              <a:t> należy opisać kto jest </a:t>
            </a:r>
            <a:r>
              <a:rPr lang="pl-PL" b="1" dirty="0"/>
              <a:t>właścicielem majątku</a:t>
            </a:r>
            <a:r>
              <a:rPr lang="pl-PL" dirty="0"/>
              <a:t>, jeśli majątek jest przekazywany (</a:t>
            </a:r>
            <a:r>
              <a:rPr lang="pl-PL" b="1" dirty="0"/>
              <a:t>dzierżawiony/użyczany</a:t>
            </a:r>
            <a:r>
              <a:rPr lang="pl-PL" dirty="0"/>
              <a:t>) – na podstawie jakiej umowy i za jaką kwotę i jak ona jest kalkulowana. </a:t>
            </a:r>
            <a:r>
              <a:rPr lang="pl-PL" b="1" dirty="0"/>
              <a:t>Koszt dzierżawy/użyczenia </a:t>
            </a:r>
            <a:r>
              <a:rPr lang="pl-PL" dirty="0"/>
              <a:t>należy uwzględnić w prognozie kosztów operatora. Kto finansuje i realizuje </a:t>
            </a:r>
            <a:r>
              <a:rPr lang="pl-PL" b="1" dirty="0"/>
              <a:t>inwestycje odtworzeniowe</a:t>
            </a:r>
            <a:r>
              <a:rPr lang="pl-PL" dirty="0"/>
              <a:t>.</a:t>
            </a:r>
          </a:p>
          <a:p>
            <a:pPr lvl="0"/>
            <a:r>
              <a:rPr lang="pl-PL" dirty="0"/>
              <a:t>Należy również zaznaczyć kto </a:t>
            </a:r>
            <a:r>
              <a:rPr lang="pl-PL" b="1" dirty="0"/>
              <a:t>pobiera i rozlicza taryfy </a:t>
            </a:r>
            <a:r>
              <a:rPr lang="pl-PL" dirty="0"/>
              <a:t>i opisać ewentualne przepływy finansowe pomiędzy podmiotami.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AC771F-85C5-A2E4-65B3-5CE342053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512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544A-4589-6BCF-8248-26D998B48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0AE86-316B-E2BF-6915-3BA79E96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Założenia makroekonomiczne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568A9-2337-9E45-6DB0-2832F348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10" y="1439863"/>
            <a:ext cx="9432949" cy="525599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Założenia wskaźników makroekonomicznych zgodne z  </a:t>
            </a:r>
            <a:r>
              <a:rPr lang="pl-PL" i="1" dirty="0"/>
              <a:t>„</a:t>
            </a:r>
            <a:r>
              <a:rPr lang="pl-PL" b="1" i="1" dirty="0"/>
              <a:t>Wytycznymi dotyczącymi stosowania jednolitych wskaźników </a:t>
            </a:r>
            <a:r>
              <a:rPr lang="pl-PL" i="1" dirty="0"/>
              <a:t>makroekonomicznych będących podstawą oszacowania skutków finansowych projektowanych ustaw” </a:t>
            </a:r>
            <a:r>
              <a:rPr lang="pl-PL" dirty="0"/>
              <a:t>Minister Finansów – Aktualizacja – </a:t>
            </a:r>
            <a:r>
              <a:rPr lang="pl-PL" b="1" dirty="0"/>
              <a:t>lipiec 2025 r. </a:t>
            </a:r>
          </a:p>
          <a:p>
            <a:pPr marL="0" indent="0">
              <a:buNone/>
            </a:pPr>
            <a:r>
              <a:rPr lang="pl-PL" dirty="0"/>
              <a:t>Okres odniesienia:  </a:t>
            </a:r>
            <a:r>
              <a:rPr lang="pl-PL" b="1" dirty="0"/>
              <a:t>30 lat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Okres odniesienia: </a:t>
            </a:r>
            <a:r>
              <a:rPr lang="pl-PL" b="1" dirty="0"/>
              <a:t>rok bazowy </a:t>
            </a:r>
            <a:r>
              <a:rPr lang="pl-PL" dirty="0"/>
              <a:t>– rok złożenia wniosku lub rozpoczęcia budowy (jeśli budowa zaczyna się po złożeniu wniosku rokiem bazowy jest rok rozpoczęcia budowy).</a:t>
            </a:r>
          </a:p>
          <a:p>
            <a:pPr marL="0" indent="0">
              <a:buNone/>
            </a:pPr>
            <a:r>
              <a:rPr lang="pl-PL" dirty="0"/>
              <a:t>Na potrzeby </a:t>
            </a:r>
            <a:r>
              <a:rPr lang="pl-PL" b="1" dirty="0"/>
              <a:t>dyskontowania pierwszy rok </a:t>
            </a:r>
            <a:r>
              <a:rPr lang="pl-PL" dirty="0"/>
              <a:t>okresu odniesienia traktowany jest jako zerowy ze współczynnikiem dyskonta = 1.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3A0222-B10B-0AF2-63A5-7918D543B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66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2089-9886-7DD4-962B-275036F5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3A87B-1D4F-D402-2B88-454C774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683493"/>
            <a:ext cx="8639175" cy="842744"/>
          </a:xfrm>
        </p:spPr>
        <p:txBody>
          <a:bodyPr/>
          <a:lstStyle/>
          <a:p>
            <a:pPr lvl="0"/>
            <a:r>
              <a:rPr lang="pl-PL" dirty="0"/>
              <a:t>3. Sprawozdania finansowe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EAE643-12A9-012E-F5D1-A957E513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5" y="1526236"/>
            <a:ext cx="9721080" cy="4507201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  <a:p>
            <a:pPr lvl="0"/>
            <a:r>
              <a:rPr lang="pl-PL" dirty="0"/>
              <a:t>Dla </a:t>
            </a:r>
            <a:r>
              <a:rPr lang="pl-PL" u="sng" dirty="0"/>
              <a:t>każdego </a:t>
            </a:r>
            <a:r>
              <a:rPr lang="pl-PL" dirty="0"/>
              <a:t>podmiotu (Beneficjent i Operator) sprawozdania za 3 lata wstecz oraz prognozy dla całego okresu odniesienia (30 lat)</a:t>
            </a:r>
          </a:p>
          <a:p>
            <a:pPr lvl="0"/>
            <a:r>
              <a:rPr lang="pl-PL" dirty="0"/>
              <a:t>Model finansowy powinien zawierać bilans, rachunek zysków i strat oraz rachunek przepływów pieniężnych dla wariantu bezinwestycyjnego (W0), wariantu z realizacją przedsięwzięcia (W1) oraz dla samego projektu (W1-W0)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476DFA-FCD9-5E11-1627-8E0577F0A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1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34F31-CD7A-4074-8732-49350520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7F5AE-0B60-522D-7347-8A7FBE7D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58" y="827509"/>
            <a:ext cx="8527370" cy="866929"/>
          </a:xfrm>
        </p:spPr>
        <p:txBody>
          <a:bodyPr/>
          <a:lstStyle/>
          <a:p>
            <a:r>
              <a:rPr lang="pl-PL" dirty="0"/>
              <a:t>4. Rezerwa na nieprzewidziane wydatki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B8AD6A-F64F-D979-A6BA-4D6C20FE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49" y="1400120"/>
            <a:ext cx="9432949" cy="482799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  <a:p>
            <a:r>
              <a:rPr lang="pl-PL" dirty="0"/>
              <a:t>Maksymalna wartość rezerwy nie może przekraczać </a:t>
            </a:r>
            <a:r>
              <a:rPr lang="pl-PL" b="1" dirty="0"/>
              <a:t>15%</a:t>
            </a:r>
            <a:r>
              <a:rPr lang="pl-PL" dirty="0"/>
              <a:t> całkowitych nakładów inwestycyjnych. Do wniosku należy dołączyć szczegółową analizę ryzyka, uzasadniająca utworzenie rezerwy.</a:t>
            </a:r>
          </a:p>
          <a:p>
            <a:r>
              <a:rPr lang="pl-PL" dirty="0"/>
              <a:t>Rezerw na nieprzewidziane wydatki nie uwzględnia się dla potrzeb kalkulacji wskaźników rentowności finansowej i ekonomicznej oraz trwałości finansowej projektu z uwagi na fakt, iż nie stanowią one przepływu środków pieniężnych. W związku z tym, </a:t>
            </a:r>
            <a:r>
              <a:rPr lang="pl-PL" b="1" dirty="0"/>
              <a:t>wartość rezerw na nieprzewidziane wydatki należy prezentować oddzielnie od nakładów inwestycyjnych na realizację projektu</a:t>
            </a:r>
            <a:r>
              <a:rPr lang="pl-PL" dirty="0"/>
              <a:t>, tj. jako odrębne zadanie.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6A05F1-3F50-F84B-0D25-6B813C486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19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6610-72F7-2402-5DA5-D9D7F7A9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4D029-FBAC-7B8F-5E22-416D4927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20" y="574227"/>
            <a:ext cx="8640763" cy="723185"/>
          </a:xfrm>
        </p:spPr>
        <p:txBody>
          <a:bodyPr/>
          <a:lstStyle/>
          <a:p>
            <a:r>
              <a:rPr lang="pl-PL" dirty="0"/>
              <a:t>5. Koszty pośrednie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3FFB10-046E-0C4F-F55A-33EBA8F7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01" y="1331565"/>
            <a:ext cx="9432949" cy="54006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pl-PL" dirty="0"/>
          </a:p>
          <a:p>
            <a:pPr marL="0" indent="0">
              <a:buNone/>
            </a:pPr>
            <a:r>
              <a:rPr lang="pl-PL" dirty="0"/>
              <a:t>Koszty pośrednie ryczałt stanowią 4% kwalifikowanych kosztów bezpośrednich (netto, bez VAT).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We wniosku o dofinansowanie w sekcji </a:t>
            </a:r>
            <a:r>
              <a:rPr lang="pl-PL" i="1" dirty="0"/>
              <a:t>Zadania</a:t>
            </a:r>
            <a:r>
              <a:rPr lang="pl-PL" dirty="0"/>
              <a:t> w polu </a:t>
            </a:r>
            <a:r>
              <a:rPr lang="pl-PL" i="1" dirty="0"/>
              <a:t>Koszty pośrednie </a:t>
            </a:r>
            <a:r>
              <a:rPr lang="pl-PL" dirty="0"/>
              <a:t>należy wpisać wartość „TAK”.</a:t>
            </a:r>
          </a:p>
          <a:p>
            <a:pPr marL="0" indent="0">
              <a:buNone/>
            </a:pPr>
            <a:endParaRPr lang="pl-PL" b="1" dirty="0">
              <a:solidFill>
                <a:srgbClr val="3C3CB6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85530E-009E-61E7-37FE-F20E03820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396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FBBA-405E-5FE7-5BA3-6293A8AE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5986A-E6B7-3BAD-1614-70E64A2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6. Brak wymaganych załączników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DEC957-656A-1157-2FAD-7E5D783F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8" y="1287579"/>
            <a:ext cx="8855298" cy="452616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W oświadczeniu Wnioskodawcy o zapewnieniu udziału własnego (Zał. nr 16)  należy wskazać źródło finansowania kosztów będących</a:t>
            </a:r>
            <a:r>
              <a:rPr lang="pl-PL" b="1" dirty="0"/>
              <a:t> różnicą kosztów całkowitych brutto (z VAT) i dotacji.</a:t>
            </a:r>
            <a:endParaRPr lang="pl-PL" dirty="0"/>
          </a:p>
          <a:p>
            <a:r>
              <a:rPr lang="pl-PL" dirty="0"/>
              <a:t>Zgodnie z przypisem nr 4 w/w Oświadczenia Wnioskodawcy o zapewnieniu udziału własnego do wniosku </a:t>
            </a:r>
            <a:r>
              <a:rPr lang="pl-PL" b="1" dirty="0"/>
              <a:t>należy dołączyć dokumenty potwierdzające </a:t>
            </a:r>
            <a:r>
              <a:rPr lang="pl-PL" dirty="0"/>
              <a:t>posiadanie środków, np. promesę kredytową, umowę pożyczki z WFOŚiGW, decyzja WFOŚiGW o przyznaniu dofinansowania. Jeśli pozyskiwanie dofinansowania jest jeszcze we wstępnej fazie można przesłać wniosek o dofinansowanie z potwierdzeniem jego złożenia. </a:t>
            </a:r>
          </a:p>
          <a:p>
            <a:r>
              <a:rPr lang="pl-PL" dirty="0"/>
              <a:t>Środki na sfinansowanie wkładu własnego pozyskane z prowadzonej działalności lub pożyczki NFOŚiGW nie wymagają udokumentowania.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9B7FE94B-66C5-A458-D735-ED4B5A9AD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B190D5-0F42-A7DA-2FF6-E3D753ABE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3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7. Model finansowy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899517"/>
            <a:ext cx="8723334" cy="5879852"/>
          </a:xfrm>
        </p:spPr>
        <p:txBody>
          <a:bodyPr>
            <a:normAutofit/>
          </a:bodyPr>
          <a:lstStyle/>
          <a:p>
            <a:r>
              <a:rPr lang="pl-PL" sz="2200" u="sng" dirty="0"/>
              <a:t>Aktywny model finansowy (arkusz kalkulacyjny):</a:t>
            </a:r>
            <a:endParaRPr lang="pl-PL" sz="2200" dirty="0"/>
          </a:p>
          <a:p>
            <a:r>
              <a:rPr lang="pl-PL" sz="2200" dirty="0"/>
              <a:t>Arkusz kalkulacyjny nie powinien być chroniony i skompresowany. </a:t>
            </a:r>
          </a:p>
          <a:p>
            <a:r>
              <a:rPr lang="pl-PL" sz="2200" u="sng" dirty="0"/>
              <a:t>Formuły muszą być odblokowane. </a:t>
            </a:r>
          </a:p>
          <a:p>
            <a:r>
              <a:rPr lang="pl-PL" sz="2200" u="sng" dirty="0"/>
              <a:t>Poszczególne skoroszyty arkusza kalkulacyjnego powinny być powiązane ze sobą aktywnymi formułami, aby można było prześledzić poprawność przeprowadzonych obliczeń. </a:t>
            </a:r>
          </a:p>
          <a:p>
            <a:r>
              <a:rPr lang="pl-PL" sz="2200" dirty="0"/>
              <a:t>3 skoroszyty (zakładki): założenia, obliczenia, wyniki</a:t>
            </a:r>
          </a:p>
          <a:p>
            <a:r>
              <a:rPr lang="pl-PL" sz="2200" dirty="0"/>
              <a:t>model finansowy: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900" dirty="0"/>
              <a:t>scenariusz „podmiot (lub działalność gospodarcza) z projektem – W1”,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900" dirty="0"/>
              <a:t>scenariusza „podmiot (lub działalność gospodarcza) bez projektu – W0”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900" dirty="0"/>
              <a:t>oraz sam projekt (różnicowo – W1-W0)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3E3AB-5DBA-A7F4-D561-42FC4A2E0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AB70B-BCD0-A218-80B8-652E2847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/>
          </a:bodyPr>
          <a:lstStyle/>
          <a:p>
            <a:r>
              <a:rPr lang="pl-PL" dirty="0"/>
              <a:t>7. Model finansowy - zawartość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6E172D-35FE-CA9C-1CC2-5E095D1E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00" y="1192334"/>
            <a:ext cx="8691346" cy="549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- Na podstawie prognozy </a:t>
            </a:r>
            <a:r>
              <a:rPr lang="pl-PL" sz="2000" b="1" dirty="0"/>
              <a:t>demograficznej</a:t>
            </a:r>
            <a:r>
              <a:rPr lang="pl-PL" sz="2000" dirty="0"/>
              <a:t> i realnych </a:t>
            </a:r>
            <a:r>
              <a:rPr lang="pl-PL" sz="2000" b="1" dirty="0"/>
              <a:t>wskaźników zużycia </a:t>
            </a:r>
            <a:r>
              <a:rPr lang="pl-PL" sz="2000" dirty="0"/>
              <a:t>- prognoza </a:t>
            </a:r>
            <a:r>
              <a:rPr lang="pl-PL" sz="2000" b="1" dirty="0"/>
              <a:t>popytu</a:t>
            </a:r>
            <a:r>
              <a:rPr lang="pl-PL" sz="2000" dirty="0"/>
              <a:t> (łączny popyt, podział na grupy użytkowników),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- Na podstawie prognozy </a:t>
            </a:r>
            <a:r>
              <a:rPr lang="pl-PL" sz="2000" b="1" dirty="0"/>
              <a:t>popytu</a:t>
            </a:r>
            <a:r>
              <a:rPr lang="pl-PL" sz="2000" dirty="0"/>
              <a:t> - prognoza </a:t>
            </a:r>
            <a:r>
              <a:rPr lang="pl-PL" sz="2000" b="1" dirty="0"/>
              <a:t>kosztów</a:t>
            </a:r>
            <a:r>
              <a:rPr lang="pl-PL" sz="2000" dirty="0"/>
              <a:t> eksploatacyjnych W0 i W1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- Na podstawie prognozy </a:t>
            </a:r>
            <a:r>
              <a:rPr lang="pl-PL" sz="2000" b="1" dirty="0"/>
              <a:t>kosztów</a:t>
            </a:r>
            <a:r>
              <a:rPr lang="pl-PL" sz="2000" dirty="0"/>
              <a:t> - prognoza </a:t>
            </a:r>
            <a:r>
              <a:rPr lang="pl-PL" sz="2000" b="1" dirty="0"/>
              <a:t>taryf</a:t>
            </a:r>
            <a:r>
              <a:rPr lang="pl-PL" sz="2000" dirty="0"/>
              <a:t> (w tym grupy taryfowe)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- Na podstawie prognozy </a:t>
            </a:r>
            <a:r>
              <a:rPr lang="pl-PL" sz="2000" b="1" dirty="0"/>
              <a:t>taryf</a:t>
            </a:r>
            <a:r>
              <a:rPr lang="pl-PL" sz="2000" dirty="0"/>
              <a:t> – prognoza </a:t>
            </a:r>
            <a:r>
              <a:rPr lang="pl-PL" sz="2000" b="1" dirty="0"/>
              <a:t>niezbędnych przychodów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- Na podstawie prognozy </a:t>
            </a:r>
            <a:r>
              <a:rPr lang="pl-PL" sz="2000" b="1" dirty="0"/>
              <a:t>taryf</a:t>
            </a:r>
            <a:r>
              <a:rPr lang="pl-PL" sz="2000" dirty="0"/>
              <a:t> i prognozy </a:t>
            </a:r>
            <a:r>
              <a:rPr lang="pl-PL" sz="2000" b="1" dirty="0"/>
              <a:t>dochodu do dyspozycji </a:t>
            </a:r>
            <a:r>
              <a:rPr lang="pl-PL" sz="2000" dirty="0"/>
              <a:t>- obliczenie wskaźnika </a:t>
            </a:r>
            <a:r>
              <a:rPr lang="pl-PL" sz="2000" dirty="0" err="1"/>
              <a:t>affordability</a:t>
            </a:r>
            <a:r>
              <a:rPr lang="pl-PL" sz="2000" dirty="0"/>
              <a:t> i analiza dostępności cenowej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7CF57140-2607-ECB3-84F8-404FA0F51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FD2E96-9FD2-8922-1739-2F6A14E03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96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339</TotalTime>
  <Words>912</Words>
  <Application>Microsoft Office PowerPoint</Application>
  <PresentationFormat>Niestandardowy</PresentationFormat>
  <Paragraphs>87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Wingdings</vt:lpstr>
      <vt:lpstr>Motyw pakietu Office</vt:lpstr>
      <vt:lpstr>Slajd tytułowy</vt:lpstr>
      <vt:lpstr>1. Struktura instytucjonalna (beneficjent, operator)  </vt:lpstr>
      <vt:lpstr>2. Założenia makroekonomiczne </vt:lpstr>
      <vt:lpstr>3. Sprawozdania finansowe </vt:lpstr>
      <vt:lpstr>4. Rezerwa na nieprzewidziane wydatki </vt:lpstr>
      <vt:lpstr>5. Koszty pośrednie </vt:lpstr>
      <vt:lpstr>6. Brak wymaganych załączników  </vt:lpstr>
      <vt:lpstr>7. Model finansowy </vt:lpstr>
      <vt:lpstr>7. Model finansowy - zawartość</vt:lpstr>
      <vt:lpstr>7. Model finansowy c.d.</vt:lpstr>
      <vt:lpstr>8. Zasada „zanieczyszczający płaci”, kalkulacja taryf </vt:lpstr>
      <vt:lpstr>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błedy w dokumentacji finansowej</dc:title>
  <dc:creator>Knap Agnieszka</dc:creator>
  <cp:lastModifiedBy>Urzyczyn Anna</cp:lastModifiedBy>
  <cp:revision>11</cp:revision>
  <dcterms:created xsi:type="dcterms:W3CDTF">2023-09-15T11:09:44Z</dcterms:created>
  <dcterms:modified xsi:type="dcterms:W3CDTF">2026-03-04T12:34:20Z</dcterms:modified>
</cp:coreProperties>
</file>