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14"/>
  </p:notesMasterIdLst>
  <p:sldIdLst>
    <p:sldId id="335" r:id="rId2"/>
    <p:sldId id="540" r:id="rId3"/>
    <p:sldId id="557" r:id="rId4"/>
    <p:sldId id="541" r:id="rId5"/>
    <p:sldId id="558" r:id="rId6"/>
    <p:sldId id="559" r:id="rId7"/>
    <p:sldId id="527" r:id="rId8"/>
    <p:sldId id="440" r:id="rId9"/>
    <p:sldId id="561" r:id="rId10"/>
    <p:sldId id="560" r:id="rId11"/>
    <p:sldId id="562" r:id="rId12"/>
    <p:sldId id="526" r:id="rId13"/>
  </p:sldIdLst>
  <p:sldSz cx="10691813" cy="7559675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9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CB6"/>
    <a:srgbClr val="009242"/>
    <a:srgbClr val="007033"/>
    <a:srgbClr val="93C67B"/>
    <a:srgbClr val="8B12B6"/>
    <a:srgbClr val="554B97"/>
    <a:srgbClr val="FFFFFF"/>
    <a:srgbClr val="002073"/>
    <a:srgbClr val="FA8606"/>
    <a:srgbClr val="FDA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B9BCC1-D7E4-4ED2-94EB-D91D0913562B}" v="10" dt="2026-03-02T10:47:30.789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40" autoAdjust="0"/>
    <p:restoredTop sz="86405" autoAdjust="0"/>
  </p:normalViewPr>
  <p:slideViewPr>
    <p:cSldViewPr>
      <p:cViewPr varScale="1">
        <p:scale>
          <a:sx n="65" d="100"/>
          <a:sy n="65" d="100"/>
        </p:scale>
        <p:origin x="384" y="62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BD582C5-ACA9-CC8D-C41D-073980717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93768C-B02D-7F18-9C81-BB43B65807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2EB538-6020-4ED0-A450-9F2F49113206}" type="datetimeFigureOut">
              <a:rPr lang="pl-PL"/>
              <a:pPr>
                <a:defRPr/>
              </a:pPr>
              <a:t>2026-03-04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FFC6629-C316-4010-5541-56707C89A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0ACA120-1CF5-761A-4E21-402E84E0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0CF1FA-2B93-9410-D13E-2E54130A4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5D39FE-5CE1-5B3A-B556-F64301F07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0F54BB-6727-475F-9FD5-ED33A44F28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97269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 dirty="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2677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40042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30D38-E5A9-7471-3D54-D6038BF6D7C7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D55CA3-7F74-5CB7-CE0D-4EE6B5B4DDBB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06C04D2-107A-BCE9-C207-DB50E5B4C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32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970A86B6-99C4-5470-920D-CE74DB059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977419B7-7FF6-E590-F5D9-3364AF12E5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AB949CE0-C342-20F2-6EE5-F75136DEB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C00CCD4E-465C-9EC5-39E6-478597F131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B460CF82-7A62-361F-0E2F-3A88B69147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E59F1ED2-80D3-A4AB-30CC-717E90205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19FAB3-F003-8736-E7CD-E490AA03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8A6B2964-CF72-417C-92A5-962D14C2EA66}" type="datetime1">
              <a:rPr lang="pl-PL"/>
              <a:pPr>
                <a:defRPr/>
              </a:pPr>
              <a:t>2026-03-04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9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E2C80A2-9629-695F-723F-E8BE4BCD0B54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C071A-B719-ECA3-A9BC-3D1C1DFCAD4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E31E0A-2CB3-78E2-8774-31A64E5F053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FC1BAB0-3474-D04B-02ED-E2A0408D4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ACD4-1935-4594-B09B-D604099FBD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79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EE699A-F706-7E17-10A2-58E398FBC02C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8DD9EDF-CB7F-FF5C-25AA-FC99C843CAB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AB7ECF7-5F2A-8E43-E254-7C13376942FB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obrazu 6"/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C2649F0-26E5-6853-C3EE-9A371F7C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C56F-5EC6-4779-B8AE-9F497CE5691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698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3E37C2E-F500-C5C4-5C95-EF85C157471A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F0E33A-13B1-E7B3-25B6-AB01A5D4489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0BE43D26-630A-3E41-1D96-9E719EE2F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2D27-7C08-42B2-A660-8D480D28AF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055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226233A-7F78-0743-7F6B-B3BF691AC1C8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9B2FFA07-704C-E982-2705-4DF055D15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E51C2-DA85-4B3F-89E1-1C82D2A3FF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66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82A406C-573A-C610-465C-38169DCFDD13}"/>
              </a:ext>
            </a:extLst>
          </p:cNvPr>
          <p:cNvSpPr/>
          <p:nvPr userDrawn="1"/>
        </p:nvSpPr>
        <p:spPr>
          <a:xfrm>
            <a:off x="2465388" y="4500563"/>
            <a:ext cx="8226425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15CB2AE-2B66-AE8F-4815-9EC616DE0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E477DB40-0FEF-3C81-9CEF-518735675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1B726731-63E0-A81F-D896-1E09C1C413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>
            <a:extLst>
              <a:ext uri="{FF2B5EF4-FFF2-40B4-BE49-F238E27FC236}">
                <a16:creationId xmlns:a16="http://schemas.microsoft.com/office/drawing/2014/main" id="{8FA6312E-1CC0-9BB3-1E4F-677250C76D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739F1ED-ECE2-D191-9258-C6FE98463726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065CE1F-0983-5DCC-E24D-77F25B68CC5A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C4BDA65C-130D-0D60-CF03-1DADB1F0B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4C85B052-953A-9BCB-8B58-F809AA5D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3FAD5608-FF65-DC91-879D-4866ECDF02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3CDD25EB-514E-A9AE-C292-DE1F55ED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E6F0C523-F2B3-52D1-F411-90D4B466AF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CF400E4D-E34F-EE58-FAED-971EECF222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5419653-40A8-3651-FE69-AC65DB32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0A5C0BFC-F57E-4854-AD2F-52CCD1599EE5}" type="datetime1">
              <a:rPr lang="pl-PL"/>
              <a:pPr>
                <a:defRPr/>
              </a:pPr>
              <a:t>2026-03-04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DEB7DBC-94F2-0B41-A20A-11275D7FD93D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7AEFB-0090-A071-EA2C-6B65F0A7E1FF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3666C197-55EB-9ABC-30A1-81A835AC5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9613"/>
            <a:ext cx="3959225" cy="720725"/>
          </a:xfrm>
          <a:prstGeom prst="rect">
            <a:avLst/>
          </a:prstGeom>
          <a:solidFill>
            <a:srgbClr val="3E3EBC">
              <a:alpha val="9215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73A4532A-5772-D0F1-6DD1-06F2078E5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CAF41E-C15B-4EDF-03E1-31DFB856A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1FEFF701-4926-852F-FB23-8B77605F63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5C330585-DA52-62F3-83DA-70646840519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0EA20B0F-6411-9B54-FCC1-98C13C4F5CC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69F8F5F6-916A-CA74-60C9-68A751F538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C8C6158B-5D62-A78C-494D-A14A365A766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7682056-F133-D32D-D76E-BD0C221E84B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5EEE5BB7-EB35-B5F6-63F3-451BEC71E23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CBD4D9A4-4773-AE82-C0E5-D2E8AA804A0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05566B2F-329C-CECA-0F9E-06A9CF7D3FE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B94E0A31-970C-D0B2-2865-59DD3EA035E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0B1D8062-2078-F5AF-4E1A-E6807AEC95A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BC55E75C-C8D9-E700-7CE7-4BA5FC84FDE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6">
            <a:extLst>
              <a:ext uri="{FF2B5EF4-FFF2-40B4-BE49-F238E27FC236}">
                <a16:creationId xmlns:a16="http://schemas.microsoft.com/office/drawing/2014/main" id="{1D4F2F74-8710-11CB-383A-EBE0EF7FCB93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B0923844-C53D-0DEE-3A07-AE42B97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30955AA-06E6-4C04-A951-CDEFB0C61620}" type="datetime1">
              <a:rPr lang="pl-PL"/>
              <a:pPr>
                <a:defRPr/>
              </a:pPr>
              <a:t>2026-03-04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08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711244B-4F40-0B97-CE65-6790B8B5D82E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3BE7D14-95B9-BF15-DB72-D2BA92C040B2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E7D8ACD8-BAF2-5C2D-E943-269919EC7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6377412B-EB3E-069B-D451-02D940648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29BDBD-3525-175E-0E51-F677A1CAC9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C1808DC0-571A-1069-664E-C9683FEBD9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8442D7DB-1DC0-791B-2CB9-5021F52514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366017A6-4D80-DF11-23AC-7FA4C3561E8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1AEDEC54-1976-47B1-00C7-7F3FD3F2836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50A51F08-0EEB-0B47-E6BD-854E76E48AD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F1A7A94-0449-EAFA-A83B-A007548AB81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F348E6CD-5191-DC34-655B-5074431ABAB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360C72B7-5169-5E45-0100-440E68B795A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1C4A0A19-673D-145F-6DFC-40B600258BF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A877BC93-4E60-144A-78AD-D6F9D9D4B5E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4F4873E9-C79E-B261-04BE-CA28065C46E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FE70FD2E-EA85-554B-1232-3BC065FB7D6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F9AE2F3-97CD-D842-8A32-447D365C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FCADBE59-3A8D-4B60-B132-C38BCB58B296}" type="datetime1">
              <a:rPr lang="pl-PL"/>
              <a:pPr>
                <a:defRPr/>
              </a:pPr>
              <a:t>2026-03-04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8F80E62-F779-E75A-3EDA-9B9408D9FE1E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2DC8FB52-1049-0B90-AC4A-4E1E63F93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9F58DD2E-7804-923E-46BD-CF87938385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49A5FB3C-3E55-982C-261C-5D59E85CD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EFDB916-5D59-5F95-71B4-A6775E636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A56248-3DCF-5D60-E274-18657B84ED3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B22F03D3-40A2-4AD9-B377-A57BF4766CB0}" type="datetime1">
              <a:rPr lang="pl-PL"/>
              <a:pPr>
                <a:defRPr/>
              </a:pPr>
              <a:t>2026-03-04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5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22F9659-3B01-4348-6479-4947BD64F93C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7983F097-BEE9-5A41-A0DB-7F02C8599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49DC1EF5-CF40-A829-92AF-216354CA4B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CA88542B-6973-162C-5C1D-2D1AC1145A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A50DA2-8251-5626-1298-E9495E7D08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F55F772-CAF8-4F5B-A4F7-962CF19BD0E5}" type="datetime1">
              <a:rPr lang="pl-PL"/>
              <a:pPr>
                <a:defRPr/>
              </a:pPr>
              <a:t>2026-03-04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70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C8AB4D1-D460-526B-486B-2EBD71191A67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101D7CB-EEA7-3455-0F03-6165F8CD9F28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A6FE23-B704-FEAB-5BE1-8CC21435C722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13A8E0C-031B-8985-8EF3-DB846745240A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6A260E-A839-124D-B089-35E13250A7DA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52803FC-5BFA-9B59-D454-AB3015658CD9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24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004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F838251-A90A-E97D-BC8F-B58CBB8A8B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25525" y="900113"/>
            <a:ext cx="86407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689E6D8-A678-E7D5-D127-C805F2C575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5525" y="1979613"/>
            <a:ext cx="86407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  <a:endParaRPr lang="en-US" alt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6D459C-06A4-70A3-97CA-25CE224F0982}"/>
              </a:ext>
            </a:extLst>
          </p:cNvPr>
          <p:cNvSpPr/>
          <p:nvPr userDrawn="1"/>
        </p:nvSpPr>
        <p:spPr>
          <a:xfrm>
            <a:off x="1025525" y="0"/>
            <a:ext cx="1081088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27F517-131B-CB47-FB7B-08410CF6CFF6}"/>
              </a:ext>
            </a:extLst>
          </p:cNvPr>
          <p:cNvSpPr/>
          <p:nvPr userDrawn="1"/>
        </p:nvSpPr>
        <p:spPr>
          <a:xfrm>
            <a:off x="2106613" y="0"/>
            <a:ext cx="7559675" cy="179388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AE3DA0-9E47-9E1A-3A63-2F550208A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B6149208-B9E7-43D3-8F68-4BAE28D468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1DCC141-D514-6954-7992-D59F5F8620D3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rgbClr val="93C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1" r:id="rId1"/>
    <p:sldLayoutId id="2147486752" r:id="rId2"/>
    <p:sldLayoutId id="2147486753" r:id="rId3"/>
    <p:sldLayoutId id="2147486754" r:id="rId4"/>
    <p:sldLayoutId id="2147486755" r:id="rId5"/>
    <p:sldLayoutId id="2147486756" r:id="rId6"/>
    <p:sldLayoutId id="2147486757" r:id="rId7"/>
    <p:sldLayoutId id="2147486758" r:id="rId8"/>
    <p:sldLayoutId id="2147486759" r:id="rId9"/>
    <p:sldLayoutId id="2147486760" r:id="rId10"/>
    <p:sldLayoutId id="2147486761" r:id="rId11"/>
    <p:sldLayoutId id="2147486762" r:id="rId12"/>
    <p:sldLayoutId id="2147486763" r:id="rId13"/>
    <p:sldLayoutId id="2147486764" r:id="rId14"/>
  </p:sldLayoutIdLst>
  <p:hf hdr="0" ftr="0"/>
  <p:txStyles>
    <p:titleStyle>
      <a:lvl1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4572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9144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3716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18288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titleStyle>
    <p:bodyStyle>
      <a:lvl1pPr marL="250825" indent="-250825" algn="l" defTabSz="1006475" rtl="0" eaLnBrk="0" fontAlgn="base" hangingPunct="0">
        <a:lnSpc>
          <a:spcPts val="2400"/>
        </a:lnSpc>
        <a:spcBef>
          <a:spcPts val="1100"/>
        </a:spcBef>
        <a:spcAft>
          <a:spcPct val="0"/>
        </a:spcAft>
        <a:buClr>
          <a:schemeClr val="accent1"/>
        </a:buClr>
        <a:buBlip>
          <a:blip r:embed="rId16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6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8888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8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713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69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ytuł 15">
            <a:extLst>
              <a:ext uri="{FF2B5EF4-FFF2-40B4-BE49-F238E27FC236}">
                <a16:creationId xmlns:a16="http://schemas.microsoft.com/office/drawing/2014/main" id="{787170AE-D786-C4B8-1BF9-CCE382B95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79437"/>
            <a:ext cx="2736205" cy="287436"/>
          </a:xfrm>
        </p:spPr>
        <p:txBody>
          <a:bodyPr/>
          <a:lstStyle/>
          <a:p>
            <a:r>
              <a:rPr lang="pl-PL" sz="1800" dirty="0">
                <a:solidFill>
                  <a:srgbClr val="FFFFFF"/>
                </a:solidFill>
              </a:rPr>
              <a:t>Slajd tytułowy</a:t>
            </a: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/>
          </p:cNvSpPr>
          <p:nvPr/>
        </p:nvSpPr>
        <p:spPr bwMode="auto">
          <a:xfrm>
            <a:off x="629382" y="5075981"/>
            <a:ext cx="9433048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/>
            <a:r>
              <a:rPr lang="pl-PL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Najczęściej występujące błędy w przygotowaniu dokumentacji w części finansowej wniosku.</a:t>
            </a:r>
            <a:endParaRPr lang="pl-PL" altLang="pl-PL" sz="16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629382" y="5940078"/>
            <a:ext cx="9433048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Patrycja Szyszko, Monika Wysocka, Michał Filipek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05.03.2025 r.</a:t>
            </a:r>
          </a:p>
        </p:txBody>
      </p:sp>
      <p:sp>
        <p:nvSpPr>
          <p:cNvPr id="17411" name="Symbol zastępczy numeru slajdu 3">
            <a:extLst>
              <a:ext uri="{FF2B5EF4-FFF2-40B4-BE49-F238E27FC236}">
                <a16:creationId xmlns:a16="http://schemas.microsoft.com/office/drawing/2014/main" id="{8DAD59DD-94E0-2873-3ED3-462EDA8BB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652ED6-1A5F-41C8-8CF9-EFF1C693D102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395E20-E345-5C32-0D8E-B86BFF657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7. Model finansowy c.d.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3E4EBB-98DA-F934-DDB2-F0A689420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403573"/>
            <a:ext cx="8640763" cy="5400600"/>
          </a:xfrm>
        </p:spPr>
        <p:txBody>
          <a:bodyPr/>
          <a:lstStyle/>
          <a:p>
            <a:r>
              <a:rPr lang="pl-PL" sz="2000" b="1" dirty="0"/>
              <a:t>Sprawozdania finansowe </a:t>
            </a:r>
            <a:r>
              <a:rPr lang="pl-PL" sz="2000" dirty="0"/>
              <a:t>muszą uwzględniać prognozy </a:t>
            </a:r>
            <a:r>
              <a:rPr lang="pl-PL" sz="2000" b="1" dirty="0"/>
              <a:t>przychodów z  taryf</a:t>
            </a:r>
            <a:r>
              <a:rPr lang="pl-PL" sz="2000" dirty="0"/>
              <a:t> i ewentualne </a:t>
            </a:r>
            <a:r>
              <a:rPr lang="pl-PL" sz="2000" b="1" dirty="0"/>
              <a:t>dopłaty do taryf</a:t>
            </a:r>
            <a:r>
              <a:rPr lang="pl-PL" sz="2000" dirty="0"/>
              <a:t>.</a:t>
            </a:r>
          </a:p>
          <a:p>
            <a:r>
              <a:rPr lang="pl-PL" sz="2000" dirty="0"/>
              <a:t>Prognoza podstawowych wskaźników prezentujących sytuację finansową (</a:t>
            </a:r>
            <a:r>
              <a:rPr lang="pl-PL" sz="2000" b="1" dirty="0"/>
              <a:t>wskaźniki rentowności, płynności, zadłużenia, WPOD- </a:t>
            </a:r>
            <a:r>
              <a:rPr lang="pl-PL" sz="2000" dirty="0"/>
              <a:t>na podstawie cash flow). </a:t>
            </a:r>
          </a:p>
          <a:p>
            <a:r>
              <a:rPr lang="pl-PL" sz="2000" b="1" dirty="0"/>
              <a:t>Dodatnie saldo środków pieniężnych </a:t>
            </a:r>
            <a:r>
              <a:rPr lang="pl-PL" sz="2000" dirty="0"/>
              <a:t>(cash flow) w scenariuszu „podmiot z projektem” (W1) oraz sam „projekt” (różnicowo W1-W0)</a:t>
            </a:r>
          </a:p>
          <a:p>
            <a:r>
              <a:rPr lang="pl-PL" sz="2000" dirty="0"/>
              <a:t>JST obliczenia potwierdzające </a:t>
            </a:r>
            <a:r>
              <a:rPr lang="pl-PL" sz="2000" b="1" dirty="0"/>
              <a:t>spełnienie wskaźnika z art. 243 </a:t>
            </a:r>
            <a:r>
              <a:rPr lang="pl-PL" sz="2000" b="1" dirty="0" err="1"/>
              <a:t>Uofp</a:t>
            </a:r>
            <a:r>
              <a:rPr lang="pl-PL" sz="2000" b="1" dirty="0"/>
              <a:t> </a:t>
            </a:r>
            <a:r>
              <a:rPr lang="pl-PL" sz="2000" dirty="0"/>
              <a:t>(prognoza W1 oraz także zaciągnięciem i spłatą </a:t>
            </a:r>
            <a:r>
              <a:rPr lang="pl-PL" sz="2000" b="1" dirty="0"/>
              <a:t>pożyczki na współfinansowanie </a:t>
            </a:r>
            <a:r>
              <a:rPr lang="pl-PL" sz="2000" dirty="0"/>
              <a:t>projektu – o ile dotyczy).</a:t>
            </a:r>
          </a:p>
          <a:p>
            <a:pPr marL="0" indent="0">
              <a:buNone/>
            </a:pPr>
            <a:endParaRPr lang="pl-PL" sz="2400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8D7CC6-7880-00E8-B402-578B2567B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07025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40A49-6E0B-0F7B-FBCC-A81EB4F7E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06802C-CF0B-2B2E-ED31-BF10AAE2C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 Zasada „zanieczyszczający płaci”, kalkulacja taryf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707B82-DB95-AD8C-FDB7-0BDA8E85E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516" y="1775366"/>
            <a:ext cx="8640763" cy="5400600"/>
          </a:xfrm>
        </p:spPr>
        <p:txBody>
          <a:bodyPr/>
          <a:lstStyle/>
          <a:p>
            <a:pPr marL="0" indent="0">
              <a:buNone/>
            </a:pPr>
            <a:r>
              <a:rPr lang="pl-PL" sz="2000" dirty="0"/>
              <a:t>Prognozach </a:t>
            </a:r>
            <a:r>
              <a:rPr lang="pl-PL" sz="2000" i="1" dirty="0"/>
              <a:t>Rachunku zysków i strat zysk </a:t>
            </a:r>
            <a:r>
              <a:rPr lang="pl-PL" sz="2000" dirty="0"/>
              <a:t> powinny wykazywać</a:t>
            </a:r>
            <a:r>
              <a:rPr lang="pl-PL" sz="2000" b="1" dirty="0"/>
              <a:t> zysk na sprzedaży brutto </a:t>
            </a:r>
            <a:r>
              <a:rPr lang="pl-PL" sz="2000" dirty="0"/>
              <a:t>w każdym roku prognozy.</a:t>
            </a:r>
          </a:p>
          <a:p>
            <a:pPr marL="0" indent="0">
              <a:buNone/>
            </a:pPr>
            <a:r>
              <a:rPr lang="pl-PL" sz="2000" dirty="0"/>
              <a:t>Zysk na sprzedaży brutto potwierdza </a:t>
            </a:r>
            <a:r>
              <a:rPr lang="pl-PL" sz="2000" b="1" dirty="0"/>
              <a:t>stabilność finansową </a:t>
            </a:r>
            <a:r>
              <a:rPr lang="pl-PL" sz="2000" dirty="0"/>
              <a:t>i spełnienie zasady </a:t>
            </a:r>
            <a:r>
              <a:rPr lang="pl-PL" sz="2000" b="1" dirty="0"/>
              <a:t>„zanieczyszczający płaci”.</a:t>
            </a:r>
          </a:p>
          <a:p>
            <a:pPr marL="0" indent="0">
              <a:buNone/>
            </a:pPr>
            <a:endParaRPr lang="pl-PL" sz="2000" b="1" i="1" dirty="0"/>
          </a:p>
          <a:p>
            <a:pPr marL="0" indent="0">
              <a:buNone/>
            </a:pPr>
            <a:endParaRPr lang="pl-PL" sz="2400" b="1" i="1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A7BE897-C983-262C-241E-ED1DAC1E15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64F0A43-AC9C-67B3-3635-785922889A7C}"/>
              </a:ext>
            </a:extLst>
          </p:cNvPr>
          <p:cNvSpPr txBox="1"/>
          <p:nvPr/>
        </p:nvSpPr>
        <p:spPr>
          <a:xfrm>
            <a:off x="881507" y="3203773"/>
            <a:ext cx="844572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2000" b="1" dirty="0">
              <a:solidFill>
                <a:srgbClr val="0070C0"/>
              </a:solidFill>
            </a:endParaRPr>
          </a:p>
          <a:p>
            <a:r>
              <a:rPr lang="pl-PL" sz="2000" b="1" dirty="0">
                <a:solidFill>
                  <a:srgbClr val="0070C0"/>
                </a:solidFill>
              </a:rPr>
              <a:t>„Wytyczne dotyczące zagadnień związanych z przygotowaniem projektów </a:t>
            </a:r>
            <a:r>
              <a:rPr lang="pl-PL" sz="2000" dirty="0">
                <a:solidFill>
                  <a:srgbClr val="0070C0"/>
                </a:solidFill>
              </a:rPr>
              <a:t>inwestycyjnych, w tym hybrydowych na lata 2021-2027”, podrozdział 6.6 „OKREŚLANIE PRZYCHODÓW PROJEKTU, KALKULACJA TARYF” : </a:t>
            </a:r>
          </a:p>
          <a:p>
            <a:endParaRPr lang="pl-PL" sz="2000" dirty="0">
              <a:solidFill>
                <a:srgbClr val="0070C0"/>
              </a:solidFill>
            </a:endParaRPr>
          </a:p>
          <a:p>
            <a:r>
              <a:rPr lang="pl-PL" sz="2000" dirty="0">
                <a:solidFill>
                  <a:srgbClr val="0070C0"/>
                </a:solidFill>
              </a:rPr>
              <a:t>„</a:t>
            </a:r>
            <a:r>
              <a:rPr lang="pl-PL" sz="2000" b="1" dirty="0">
                <a:solidFill>
                  <a:srgbClr val="0070C0"/>
                </a:solidFill>
              </a:rPr>
              <a:t>taryfę</a:t>
            </a:r>
            <a:r>
              <a:rPr lang="pl-PL" sz="2000" dirty="0">
                <a:solidFill>
                  <a:srgbClr val="0070C0"/>
                </a:solidFill>
              </a:rPr>
              <a:t> opłat dokonywanych przez użytkowników </a:t>
            </a:r>
            <a:r>
              <a:rPr lang="pl-PL" sz="2000" b="1" dirty="0">
                <a:solidFill>
                  <a:srgbClr val="0070C0"/>
                </a:solidFill>
              </a:rPr>
              <a:t>należy ustalić zgodnie </a:t>
            </a:r>
            <a:r>
              <a:rPr lang="pl-PL" sz="2000" dirty="0">
                <a:solidFill>
                  <a:srgbClr val="0070C0"/>
                </a:solidFill>
              </a:rPr>
              <a:t>z zasadą „</a:t>
            </a:r>
            <a:r>
              <a:rPr lang="pl-PL" sz="2000" b="1" dirty="0">
                <a:solidFill>
                  <a:srgbClr val="0070C0"/>
                </a:solidFill>
              </a:rPr>
              <a:t>zanieczyszczający płaci</a:t>
            </a:r>
            <a:r>
              <a:rPr lang="pl-PL" sz="2000" dirty="0">
                <a:solidFill>
                  <a:srgbClr val="0070C0"/>
                </a:solidFill>
              </a:rPr>
              <a:t>” oraz zasadą </a:t>
            </a:r>
            <a:r>
              <a:rPr lang="pl-PL" sz="2000" b="1" dirty="0">
                <a:solidFill>
                  <a:srgbClr val="0070C0"/>
                </a:solidFill>
              </a:rPr>
              <a:t>pełnego zwrotu kosztów</a:t>
            </a:r>
            <a:r>
              <a:rPr lang="pl-PL" sz="2000" dirty="0">
                <a:solidFill>
                  <a:srgbClr val="0070C0"/>
                </a:solidFill>
              </a:rPr>
              <a:t>, przy </a:t>
            </a:r>
            <a:r>
              <a:rPr lang="pl-PL" sz="2000" b="1" dirty="0">
                <a:solidFill>
                  <a:srgbClr val="0070C0"/>
                </a:solidFill>
              </a:rPr>
              <a:t>uwzględnieniu</a:t>
            </a:r>
            <a:r>
              <a:rPr lang="pl-PL" sz="2000" dirty="0">
                <a:solidFill>
                  <a:srgbClr val="0070C0"/>
                </a:solidFill>
              </a:rPr>
              <a:t> kryterium </a:t>
            </a:r>
            <a:r>
              <a:rPr lang="pl-PL" sz="2000" b="1" dirty="0">
                <a:solidFill>
                  <a:srgbClr val="0070C0"/>
                </a:solidFill>
              </a:rPr>
              <a:t>dostępności cenowej taryf </a:t>
            </a:r>
            <a:r>
              <a:rPr lang="pl-PL" sz="2000" dirty="0">
                <a:solidFill>
                  <a:srgbClr val="0070C0"/>
                </a:solidFill>
              </a:rPr>
              <a:t>(ang. </a:t>
            </a:r>
            <a:r>
              <a:rPr lang="pl-PL" sz="2000" dirty="0" err="1">
                <a:solidFill>
                  <a:srgbClr val="0070C0"/>
                </a:solidFill>
              </a:rPr>
              <a:t>affordability</a:t>
            </a:r>
            <a:r>
              <a:rPr lang="pl-PL" sz="2000" dirty="0">
                <a:solidFill>
                  <a:srgbClr val="0070C0"/>
                </a:solidFill>
              </a:rPr>
              <a:t>),</a:t>
            </a:r>
          </a:p>
          <a:p>
            <a:r>
              <a:rPr lang="pl-PL" sz="2000" dirty="0">
                <a:solidFill>
                  <a:srgbClr val="0070C0"/>
                </a:solidFill>
              </a:rPr>
              <a:t>wyrażającego granicę zdolności gospodarstw domowych do ponoszenia kosztów zakupu dóbr i usług zapewnianych przez projekt”</a:t>
            </a:r>
          </a:p>
        </p:txBody>
      </p:sp>
    </p:spTree>
    <p:extLst>
      <p:ext uri="{BB962C8B-B14F-4D97-AF65-F5344CB8AC3E}">
        <p14:creationId xmlns:p14="http://schemas.microsoft.com/office/powerpoint/2010/main" val="1496220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4DC3EC-B013-4090-3790-197E086C9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9250427-7F1E-2B42-9A3A-DA903F689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altLang="pl-PL" sz="1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Obraz 4" descr="Dziękuję za uwagę. Adres mailowy do kontaktu: wodkanfeniks@nfosigw.gov.pl">
            <a:extLst>
              <a:ext uri="{FF2B5EF4-FFF2-40B4-BE49-F238E27FC236}">
                <a16:creationId xmlns:a16="http://schemas.microsoft.com/office/drawing/2014/main" id="{9015A7C9-2885-9040-984E-5DF32379C1C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" y="0"/>
            <a:ext cx="9810372" cy="693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32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581021-7053-B88C-900C-05090EB8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 Struktura instytucjonalna (beneficjent, operator)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819BFE-23F2-63FB-4A2B-BECD18270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79613"/>
            <a:ext cx="9432949" cy="4679950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lvl="0"/>
            <a:r>
              <a:rPr lang="pl-PL" u="sng" dirty="0"/>
              <a:t>Beneficjent a operator </a:t>
            </a:r>
            <a:r>
              <a:rPr lang="pl-PL" dirty="0"/>
              <a:t>– należy dokładnie określić który podmiot jest beneficjentem, a który operatorem.</a:t>
            </a:r>
          </a:p>
          <a:p>
            <a:pPr lvl="0"/>
            <a:r>
              <a:rPr lang="pl-PL" u="sng" dirty="0"/>
              <a:t>Funkcja operatora </a:t>
            </a:r>
            <a:r>
              <a:rPr lang="pl-PL" dirty="0"/>
              <a:t>- należy opisać jaki zakres obowiązków przypisany jest do każdego z podmiotów. </a:t>
            </a:r>
          </a:p>
          <a:p>
            <a:pPr lvl="0"/>
            <a:r>
              <a:rPr lang="pl-PL" u="sng" dirty="0"/>
              <a:t>Właściciel majątku  - </a:t>
            </a:r>
            <a:r>
              <a:rPr lang="pl-PL" dirty="0"/>
              <a:t> należy opisać kto jest </a:t>
            </a:r>
            <a:r>
              <a:rPr lang="pl-PL" b="1" dirty="0"/>
              <a:t>właścicielem majątku</a:t>
            </a:r>
            <a:r>
              <a:rPr lang="pl-PL" dirty="0"/>
              <a:t>, jeśli majątek jest przekazywany (</a:t>
            </a:r>
            <a:r>
              <a:rPr lang="pl-PL" b="1" dirty="0"/>
              <a:t>dzierżawiony/użyczany</a:t>
            </a:r>
            <a:r>
              <a:rPr lang="pl-PL" dirty="0"/>
              <a:t>) – na podstawie jakiej umowy i za jaką kwotę i jak ona jest kalkulowana. </a:t>
            </a:r>
            <a:r>
              <a:rPr lang="pl-PL" b="1" dirty="0"/>
              <a:t>Koszt dzierżawy/użyczenia </a:t>
            </a:r>
            <a:r>
              <a:rPr lang="pl-PL" dirty="0"/>
              <a:t>należy uwzględnić w prognozie kosztów operatora. Kto finansuje i realizuje </a:t>
            </a:r>
            <a:r>
              <a:rPr lang="pl-PL" b="1" dirty="0"/>
              <a:t>inwestycje odtworzeniowe</a:t>
            </a:r>
            <a:r>
              <a:rPr lang="pl-PL" dirty="0"/>
              <a:t>.</a:t>
            </a:r>
          </a:p>
          <a:p>
            <a:pPr lvl="0"/>
            <a:r>
              <a:rPr lang="pl-PL" dirty="0"/>
              <a:t>Należy również zaznaczyć kto </a:t>
            </a:r>
            <a:r>
              <a:rPr lang="pl-PL" b="1" dirty="0"/>
              <a:t>pobiera i rozlicza taryfy </a:t>
            </a:r>
            <a:r>
              <a:rPr lang="pl-PL" dirty="0"/>
              <a:t>i opisać ewentualne przepływy finansowe pomiędzy podmiotami.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AC771F-85C5-A2E4-65B3-5CE342053C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85122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C544A-4589-6BCF-8248-26D998B48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10AE86-316B-E2BF-6915-3BA79E961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2. Założenia makroekonomiczne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C568A9-2337-9E45-6DB0-2832F348A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210" y="1439863"/>
            <a:ext cx="9432949" cy="5255990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Założenia wskaźników makroekonomicznych zgodne z  </a:t>
            </a:r>
            <a:r>
              <a:rPr lang="pl-PL" i="1" dirty="0"/>
              <a:t>„</a:t>
            </a:r>
            <a:r>
              <a:rPr lang="pl-PL" b="1" i="1" dirty="0"/>
              <a:t>Wytycznymi dotyczącymi stosowania jednolitych wskaźników </a:t>
            </a:r>
            <a:r>
              <a:rPr lang="pl-PL" i="1" dirty="0"/>
              <a:t>makroekonomicznych będących podstawą oszacowania skutków finansowych projektowanych ustaw” </a:t>
            </a:r>
            <a:r>
              <a:rPr lang="pl-PL" dirty="0"/>
              <a:t>Minister Finansów – Aktualizacja – </a:t>
            </a:r>
            <a:r>
              <a:rPr lang="pl-PL" b="1" dirty="0"/>
              <a:t>lipiec 2025 r. </a:t>
            </a:r>
          </a:p>
          <a:p>
            <a:pPr marL="0" indent="0">
              <a:buNone/>
            </a:pPr>
            <a:r>
              <a:rPr lang="pl-PL" dirty="0"/>
              <a:t>Okres odniesienia:  </a:t>
            </a:r>
            <a:r>
              <a:rPr lang="pl-PL" b="1" dirty="0"/>
              <a:t>30 lat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Okres odniesienia: </a:t>
            </a:r>
            <a:r>
              <a:rPr lang="pl-PL" b="1" dirty="0"/>
              <a:t>rok bazowy </a:t>
            </a:r>
            <a:r>
              <a:rPr lang="pl-PL" dirty="0"/>
              <a:t>– rok złożenia wniosku lub rozpoczęcia budowy (jeśli budowa zaczyna się po złożeniu wniosku rokiem bazowy jest rok rozpoczęcia budowy).</a:t>
            </a:r>
          </a:p>
          <a:p>
            <a:pPr marL="0" indent="0">
              <a:buNone/>
            </a:pPr>
            <a:r>
              <a:rPr lang="pl-PL" dirty="0"/>
              <a:t>Na potrzeby </a:t>
            </a:r>
            <a:r>
              <a:rPr lang="pl-PL" b="1" dirty="0"/>
              <a:t>dyskontowania pierwszy rok </a:t>
            </a:r>
            <a:r>
              <a:rPr lang="pl-PL" dirty="0"/>
              <a:t>okresu odniesienia traktowany jest jako zerowy ze współczynnikiem dyskonta = 1.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A3A0222-B10B-0AF2-63A5-7918D543BC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16636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02089-9886-7DD4-962B-275036F5C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33A87B-1D4F-D402-2B88-454C7745C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683493"/>
            <a:ext cx="8639175" cy="842744"/>
          </a:xfrm>
        </p:spPr>
        <p:txBody>
          <a:bodyPr/>
          <a:lstStyle/>
          <a:p>
            <a:pPr lvl="0"/>
            <a:r>
              <a:rPr lang="pl-PL" dirty="0"/>
              <a:t>3. Sprawozdania finansowe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EAE643-12A9-012E-F5D1-A957E513B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395" y="1526236"/>
            <a:ext cx="9721080" cy="4507201"/>
          </a:xfrm>
        </p:spPr>
        <p:txBody>
          <a:bodyPr/>
          <a:lstStyle/>
          <a:p>
            <a:pPr>
              <a:spcBef>
                <a:spcPts val="600"/>
              </a:spcBef>
            </a:pPr>
            <a:endParaRPr lang="pl-PL" dirty="0"/>
          </a:p>
          <a:p>
            <a:pPr>
              <a:spcBef>
                <a:spcPts val="600"/>
              </a:spcBef>
            </a:pPr>
            <a:endParaRPr lang="pl-PL" dirty="0"/>
          </a:p>
          <a:p>
            <a:pPr lvl="0"/>
            <a:r>
              <a:rPr lang="pl-PL" dirty="0"/>
              <a:t>Dla </a:t>
            </a:r>
            <a:r>
              <a:rPr lang="pl-PL" u="sng" dirty="0"/>
              <a:t>każdego </a:t>
            </a:r>
            <a:r>
              <a:rPr lang="pl-PL" dirty="0"/>
              <a:t>podmiotu (Beneficjent i Operator) sprawozdania za 3 lata wstecz oraz prognozy dla całego okresu odniesienia (30 lat)</a:t>
            </a:r>
          </a:p>
          <a:p>
            <a:pPr lvl="0"/>
            <a:r>
              <a:rPr lang="pl-PL" dirty="0"/>
              <a:t>Model finansowy powinien zawierać bilans, rachunek zysków i strat oraz rachunek przepływów pieniężnych dla wariantu bezinwestycyjnego (W0), wariantu z realizacją przedsięwzięcia (W1) oraz dla samego projektu (W1-W0)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3476DFA-FCD9-5E11-1627-8E0577F0AA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6311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34F31-CD7A-4074-8732-493505201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47F5AE-0B60-522D-7347-8A7FBE7D9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458" y="827509"/>
            <a:ext cx="8527370" cy="866929"/>
          </a:xfrm>
        </p:spPr>
        <p:txBody>
          <a:bodyPr/>
          <a:lstStyle/>
          <a:p>
            <a:r>
              <a:rPr lang="pl-PL" dirty="0"/>
              <a:t>4. Rezerwa na nieprzewidziane wydatki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B8AD6A-F64F-D979-A6BA-4D6C20FE7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049" y="1400120"/>
            <a:ext cx="9432949" cy="4827990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endParaRPr lang="pl-PL" dirty="0"/>
          </a:p>
          <a:p>
            <a:pPr>
              <a:spcBef>
                <a:spcPts val="600"/>
              </a:spcBef>
            </a:pPr>
            <a:endParaRPr lang="pl-PL" dirty="0"/>
          </a:p>
          <a:p>
            <a:r>
              <a:rPr lang="pl-PL" dirty="0"/>
              <a:t>Maksymalna wartość rezerwy nie może przekraczać </a:t>
            </a:r>
            <a:r>
              <a:rPr lang="pl-PL" b="1" dirty="0"/>
              <a:t>15%</a:t>
            </a:r>
            <a:r>
              <a:rPr lang="pl-PL" dirty="0"/>
              <a:t> całkowitych nakładów inwestycyjnych. Do wniosku należy dołączyć szczegółową analizę ryzyka, uzasadniająca utworzenie rezerwy.</a:t>
            </a:r>
          </a:p>
          <a:p>
            <a:r>
              <a:rPr lang="pl-PL" dirty="0"/>
              <a:t>Rezerw na nieprzewidziane wydatki nie uwzględnia się dla potrzeb kalkulacji wskaźników rentowności finansowej i ekonomicznej oraz trwałości finansowej projektu z uwagi na fakt, iż nie stanowią one przepływu środków pieniężnych. W związku z tym, </a:t>
            </a:r>
            <a:r>
              <a:rPr lang="pl-PL" b="1" dirty="0"/>
              <a:t>wartość rezerw na nieprzewidziane wydatki należy prezentować oddzielnie od nakładów inwestycyjnych na realizację projektu</a:t>
            </a:r>
            <a:r>
              <a:rPr lang="pl-PL" dirty="0"/>
              <a:t>, tj. jako odrębne zadanie.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endParaRPr lang="pl-PL" dirty="0"/>
          </a:p>
          <a:p>
            <a:pPr>
              <a:spcBef>
                <a:spcPts val="600"/>
              </a:spcBef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D6A05F1-3F50-F84B-0D25-6B813C486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7190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46610-72F7-2402-5DA5-D9D7F7A9B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04D029-FBAC-7B8F-5E22-416D49271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220" y="574227"/>
            <a:ext cx="8640763" cy="723185"/>
          </a:xfrm>
        </p:spPr>
        <p:txBody>
          <a:bodyPr/>
          <a:lstStyle/>
          <a:p>
            <a:r>
              <a:rPr lang="pl-PL" dirty="0"/>
              <a:t>5. Koszty pośrednie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3FFB10-046E-0C4F-F55A-33EBA8F77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001" y="1331565"/>
            <a:ext cx="9432949" cy="5400600"/>
          </a:xfrm>
        </p:spPr>
        <p:txBody>
          <a:bodyPr/>
          <a:lstStyle/>
          <a:p>
            <a:pPr>
              <a:spcBef>
                <a:spcPts val="600"/>
              </a:spcBef>
            </a:pPr>
            <a:endParaRPr lang="pl-PL" dirty="0"/>
          </a:p>
          <a:p>
            <a:pPr marL="0" indent="0">
              <a:buNone/>
            </a:pPr>
            <a:r>
              <a:rPr lang="pl-PL" dirty="0"/>
              <a:t>Koszty pośrednie ryczałt stanowią 4% kwalifikowanych kosztów bezpośrednich (netto, bez VAT).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We wniosku o dofinansowanie w sekcji </a:t>
            </a:r>
            <a:r>
              <a:rPr lang="pl-PL" i="1" dirty="0"/>
              <a:t>Zadania</a:t>
            </a:r>
            <a:r>
              <a:rPr lang="pl-PL" dirty="0"/>
              <a:t> w polu </a:t>
            </a:r>
            <a:r>
              <a:rPr lang="pl-PL" i="1" dirty="0"/>
              <a:t>Koszty pośrednie </a:t>
            </a:r>
            <a:r>
              <a:rPr lang="pl-PL" dirty="0"/>
              <a:t>należy wpisać wartość „TAK”.</a:t>
            </a:r>
          </a:p>
          <a:p>
            <a:pPr marL="0" indent="0">
              <a:buNone/>
            </a:pPr>
            <a:endParaRPr lang="pl-PL" b="1" dirty="0">
              <a:solidFill>
                <a:srgbClr val="3C3CB6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E85530E-009E-61E7-37FE-F20E038202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73962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9FBBA-405E-5FE7-5BA3-6293A8AEB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55986A-E6B7-3BAD-1614-70E64A24F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6. Brak wymaganych załączników</a:t>
            </a: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DEC957-656A-1157-2FAD-7E5D783FD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58" y="1287579"/>
            <a:ext cx="8855298" cy="4526160"/>
          </a:xfrm>
        </p:spPr>
        <p:txBody>
          <a:bodyPr>
            <a:normAutofit/>
          </a:bodyPr>
          <a:lstStyle/>
          <a:p>
            <a:endParaRPr lang="pl-PL" dirty="0"/>
          </a:p>
          <a:p>
            <a:r>
              <a:rPr lang="pl-PL" dirty="0"/>
              <a:t>W oświadczeniu Wnioskodawcy o zapewnieniu udziału własnego (Zał. nr 16)  należy wskazać źródło finansowania kosztów będących</a:t>
            </a:r>
            <a:r>
              <a:rPr lang="pl-PL" b="1" dirty="0"/>
              <a:t> różnicą kosztów całkowitych brutto (z VAT) i dotacji.</a:t>
            </a:r>
            <a:endParaRPr lang="pl-PL" dirty="0"/>
          </a:p>
          <a:p>
            <a:r>
              <a:rPr lang="pl-PL" dirty="0"/>
              <a:t>Zgodnie z przypisem nr 4 w/w Oświadczenia Wnioskodawcy o zapewnieniu udziału własnego do wniosku </a:t>
            </a:r>
            <a:r>
              <a:rPr lang="pl-PL" b="1" dirty="0"/>
              <a:t>należy dołączyć dokumenty potwierdzające </a:t>
            </a:r>
            <a:r>
              <a:rPr lang="pl-PL" dirty="0"/>
              <a:t>posiadanie środków, np. promesę kredytową, umowę pożyczki z WFOŚiGW, decyzja WFOŚiGW o przyznaniu dofinansowania. Jeśli pozyskiwanie dofinansowania jest jeszcze we wstępnej fazie można przesłać wniosek o dofinansowanie z potwierdzeniem jego złożenia. </a:t>
            </a:r>
          </a:p>
          <a:p>
            <a:r>
              <a:rPr lang="pl-PL" dirty="0"/>
              <a:t>Środki na sfinansowanie wkładu własnego pozyskane z prowadzonej działalności lub pożyczki NFOŚiGW nie wymagają udokumentowania.</a:t>
            </a:r>
          </a:p>
          <a:p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9B7FE94B-66C5-A458-D735-ED4B5A9ADC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B190D5-0F42-A7DA-2FF6-E3D753ABEE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135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 fontScale="90000"/>
          </a:bodyPr>
          <a:lstStyle/>
          <a:p>
            <a:r>
              <a:rPr lang="pl-PL" dirty="0"/>
              <a:t>7. Model finansowy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418" y="899517"/>
            <a:ext cx="8723334" cy="5879852"/>
          </a:xfrm>
        </p:spPr>
        <p:txBody>
          <a:bodyPr>
            <a:normAutofit/>
          </a:bodyPr>
          <a:lstStyle/>
          <a:p>
            <a:r>
              <a:rPr lang="pl-PL" sz="2200" u="sng" dirty="0"/>
              <a:t>Aktywny model finansowy (arkusz kalkulacyjny):</a:t>
            </a:r>
            <a:endParaRPr lang="pl-PL" sz="2200" dirty="0"/>
          </a:p>
          <a:p>
            <a:r>
              <a:rPr lang="pl-PL" sz="2200" dirty="0"/>
              <a:t>Arkusz kalkulacyjny nie powinien być chroniony i skompresowany. </a:t>
            </a:r>
          </a:p>
          <a:p>
            <a:r>
              <a:rPr lang="pl-PL" sz="2200" u="sng" dirty="0"/>
              <a:t>Formuły muszą być odblokowane. </a:t>
            </a:r>
          </a:p>
          <a:p>
            <a:r>
              <a:rPr lang="pl-PL" sz="2200" u="sng" dirty="0"/>
              <a:t>Poszczególne skoroszyty arkusza kalkulacyjnego powinny być powiązane ze sobą aktywnymi formułami, aby można było prześledzić poprawność przeprowadzonych obliczeń. </a:t>
            </a:r>
          </a:p>
          <a:p>
            <a:r>
              <a:rPr lang="pl-PL" sz="2200" dirty="0"/>
              <a:t>3 skoroszyty (zakładki): założenia, obliczenia, wyniki</a:t>
            </a:r>
          </a:p>
          <a:p>
            <a:r>
              <a:rPr lang="pl-PL" sz="2200" dirty="0"/>
              <a:t>model finansowy: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900" dirty="0"/>
              <a:t>scenariusz „podmiot (lub działalność gospodarcza) z projektem – W1”,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900" dirty="0"/>
              <a:t>scenariusza „podmiot (lub działalność gospodarcza) bez projektu – W0”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900" dirty="0"/>
              <a:t>oraz sam projekt (różnicowo – W1-W0)</a:t>
            </a:r>
          </a:p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6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3E3AB-5DBA-A7F4-D561-42FC4A2E0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0AB70B-BCD0-A218-80B8-652E2847F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77" y="323453"/>
            <a:ext cx="9505055" cy="576063"/>
          </a:xfrm>
        </p:spPr>
        <p:txBody>
          <a:bodyPr>
            <a:normAutofit/>
          </a:bodyPr>
          <a:lstStyle/>
          <a:p>
            <a:r>
              <a:rPr lang="pl-PL" dirty="0"/>
              <a:t>7. Model finansowy - zawartość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6E172D-35FE-CA9C-1CC2-5E095D1E3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000" y="1192334"/>
            <a:ext cx="8691346" cy="54917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- Na podstawie prognozy </a:t>
            </a:r>
            <a:r>
              <a:rPr lang="pl-PL" sz="2000" b="1" dirty="0"/>
              <a:t>demograficznej</a:t>
            </a:r>
            <a:r>
              <a:rPr lang="pl-PL" sz="2000" dirty="0"/>
              <a:t> i realnych </a:t>
            </a:r>
            <a:r>
              <a:rPr lang="pl-PL" sz="2000" b="1" dirty="0"/>
              <a:t>wskaźników zużycia </a:t>
            </a:r>
            <a:r>
              <a:rPr lang="pl-PL" sz="2000" dirty="0"/>
              <a:t>- prognoza </a:t>
            </a:r>
            <a:r>
              <a:rPr lang="pl-PL" sz="2000" b="1" dirty="0"/>
              <a:t>popytu</a:t>
            </a:r>
            <a:r>
              <a:rPr lang="pl-PL" sz="2000" dirty="0"/>
              <a:t> (łączny popyt, podział na grupy użytkowników),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- Na podstawie prognozy </a:t>
            </a:r>
            <a:r>
              <a:rPr lang="pl-PL" sz="2000" b="1" dirty="0"/>
              <a:t>popytu</a:t>
            </a:r>
            <a:r>
              <a:rPr lang="pl-PL" sz="2000" dirty="0"/>
              <a:t> - prognoza </a:t>
            </a:r>
            <a:r>
              <a:rPr lang="pl-PL" sz="2000" b="1" dirty="0"/>
              <a:t>kosztów</a:t>
            </a:r>
            <a:r>
              <a:rPr lang="pl-PL" sz="2000" dirty="0"/>
              <a:t> eksploatacyjnych W0 i W1 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- Na podstawie prognozy </a:t>
            </a:r>
            <a:r>
              <a:rPr lang="pl-PL" sz="2000" b="1" dirty="0"/>
              <a:t>kosztów</a:t>
            </a:r>
            <a:r>
              <a:rPr lang="pl-PL" sz="2000" dirty="0"/>
              <a:t> - prognoza </a:t>
            </a:r>
            <a:r>
              <a:rPr lang="pl-PL" sz="2000" b="1" dirty="0"/>
              <a:t>taryf</a:t>
            </a:r>
            <a:r>
              <a:rPr lang="pl-PL" sz="2000" dirty="0"/>
              <a:t> (w tym grupy taryfowe)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- Na podstawie prognozy </a:t>
            </a:r>
            <a:r>
              <a:rPr lang="pl-PL" sz="2000" b="1" dirty="0"/>
              <a:t>taryf</a:t>
            </a:r>
            <a:r>
              <a:rPr lang="pl-PL" sz="2000" dirty="0"/>
              <a:t> – prognoza </a:t>
            </a:r>
            <a:r>
              <a:rPr lang="pl-PL" sz="2000" b="1" dirty="0"/>
              <a:t>niezbędnych przychodów 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- Na podstawie prognozy </a:t>
            </a:r>
            <a:r>
              <a:rPr lang="pl-PL" sz="2000" b="1" dirty="0"/>
              <a:t>taryf</a:t>
            </a:r>
            <a:r>
              <a:rPr lang="pl-PL" sz="2000" dirty="0"/>
              <a:t> i prognozy </a:t>
            </a:r>
            <a:r>
              <a:rPr lang="pl-PL" sz="2000" b="1" dirty="0"/>
              <a:t>dochodu do dyspozycji </a:t>
            </a:r>
            <a:r>
              <a:rPr lang="pl-PL" sz="2000" dirty="0"/>
              <a:t>- obliczenie wskaźnika </a:t>
            </a:r>
            <a:r>
              <a:rPr lang="pl-PL" sz="2000" dirty="0" err="1"/>
              <a:t>affordability</a:t>
            </a:r>
            <a:r>
              <a:rPr lang="pl-PL" sz="2000" dirty="0"/>
              <a:t> i analiza dostępności cenowej</a:t>
            </a:r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7CF57140-2607-ECB3-84F8-404FA0F517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4FD2E96-9FD2-8922-1739-2F6A14E03E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6BE7B-80CB-4926-B646-E23E8BCBFE23}" type="slidenum">
              <a:rPr kumimoji="0" lang="pl-PL" altLang="pl-PL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altLang="pl-PL" sz="1000" b="0" i="0" u="none" strike="noStrike" kern="1200" cap="none" spc="0" normalizeH="0" baseline="0" noProof="0">
              <a:ln>
                <a:noFill/>
              </a:ln>
              <a:solidFill>
                <a:srgbClr val="002073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2961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339</TotalTime>
  <Words>912</Words>
  <Application>Microsoft Office PowerPoint</Application>
  <PresentationFormat>Niestandardowy</PresentationFormat>
  <Paragraphs>87</Paragraphs>
  <Slides>12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Arial</vt:lpstr>
      <vt:lpstr>Calibri</vt:lpstr>
      <vt:lpstr>Open Sans</vt:lpstr>
      <vt:lpstr>Wingdings</vt:lpstr>
      <vt:lpstr>Motyw pakietu Office</vt:lpstr>
      <vt:lpstr>Slajd tytułowy</vt:lpstr>
      <vt:lpstr>1. Struktura instytucjonalna (beneficjent, operator)  </vt:lpstr>
      <vt:lpstr>2. Założenia makroekonomiczne </vt:lpstr>
      <vt:lpstr>3. Sprawozdania finansowe </vt:lpstr>
      <vt:lpstr>4. Rezerwa na nieprzewidziane wydatki </vt:lpstr>
      <vt:lpstr>5. Koszty pośrednie </vt:lpstr>
      <vt:lpstr>6. Brak wymaganych załączników  </vt:lpstr>
      <vt:lpstr>7. Model finansowy </vt:lpstr>
      <vt:lpstr>7. Model finansowy - zawartość</vt:lpstr>
      <vt:lpstr>7. Model finansowy c.d.</vt:lpstr>
      <vt:lpstr>8. Zasada „zanieczyszczający płaci”, kalkulacja taryf </vt:lpstr>
      <vt:lpstr>12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błedy w dokumentacji finansowej</dc:title>
  <dc:creator>Knap Agnieszka</dc:creator>
  <cp:lastModifiedBy>Urzyczyn Anna</cp:lastModifiedBy>
  <cp:revision>11</cp:revision>
  <dcterms:created xsi:type="dcterms:W3CDTF">2023-09-15T11:09:44Z</dcterms:created>
  <dcterms:modified xsi:type="dcterms:W3CDTF">2026-03-04T12:34:20Z</dcterms:modified>
</cp:coreProperties>
</file>