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25"/>
  </p:notesMasterIdLst>
  <p:sldIdLst>
    <p:sldId id="450" r:id="rId2"/>
    <p:sldId id="506" r:id="rId3"/>
    <p:sldId id="476" r:id="rId4"/>
    <p:sldId id="477" r:id="rId5"/>
    <p:sldId id="478" r:id="rId6"/>
    <p:sldId id="480" r:id="rId7"/>
    <p:sldId id="482" r:id="rId8"/>
    <p:sldId id="484" r:id="rId9"/>
    <p:sldId id="485" r:id="rId10"/>
    <p:sldId id="486" r:id="rId11"/>
    <p:sldId id="487" r:id="rId12"/>
    <p:sldId id="488" r:id="rId13"/>
    <p:sldId id="489" r:id="rId14"/>
    <p:sldId id="490" r:id="rId15"/>
    <p:sldId id="491" r:id="rId16"/>
    <p:sldId id="483" r:id="rId17"/>
    <p:sldId id="503" r:id="rId18"/>
    <p:sldId id="496" r:id="rId19"/>
    <p:sldId id="492" r:id="rId20"/>
    <p:sldId id="493" r:id="rId21"/>
    <p:sldId id="494" r:id="rId22"/>
    <p:sldId id="495" r:id="rId23"/>
    <p:sldId id="505"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33" d="100"/>
        <a:sy n="33" d="100"/>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9A5D0-96F2-48CB-BC55-BE44ACE6466C}" type="datetimeFigureOut">
              <a:rPr lang="pl-PL" smtClean="0"/>
              <a:pPr/>
              <a:t>10.10.2021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1E89F-DB85-40D6-9250-145E54BD44B7}" type="slidenum">
              <a:rPr lang="pl-PL" smtClean="0"/>
              <a:pPr/>
              <a:t>‹#›</a:t>
            </a:fld>
            <a:endParaRPr lang="pl-PL"/>
          </a:p>
        </p:txBody>
      </p:sp>
    </p:spTree>
    <p:extLst>
      <p:ext uri="{BB962C8B-B14F-4D97-AF65-F5344CB8AC3E}">
        <p14:creationId xmlns:p14="http://schemas.microsoft.com/office/powerpoint/2010/main" val="90071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1</a:t>
            </a:fld>
            <a:endParaRPr lang="pl-PL"/>
          </a:p>
        </p:txBody>
      </p:sp>
    </p:spTree>
    <p:extLst>
      <p:ext uri="{BB962C8B-B14F-4D97-AF65-F5344CB8AC3E}">
        <p14:creationId xmlns:p14="http://schemas.microsoft.com/office/powerpoint/2010/main" val="249284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365707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a:t>Kliknij, aby edytować styl wzorca podtytułu</a:t>
            </a:r>
            <a:endParaRPr kumimoji="0" lang="en-US"/>
          </a:p>
        </p:txBody>
      </p:sp>
      <p:sp>
        <p:nvSpPr>
          <p:cNvPr id="4" name="Symbol zastępczy daty 3"/>
          <p:cNvSpPr>
            <a:spLocks noGrp="1"/>
          </p:cNvSpPr>
          <p:nvPr>
            <p:ph type="dt" sz="half" idx="10"/>
          </p:nvPr>
        </p:nvSpPr>
        <p:spPr/>
        <p:txBody>
          <a:bodyPr/>
          <a:lstStyle/>
          <a:p>
            <a:fld id="{845262B1-9034-4446-96DA-AB081E135855}" type="datetime1">
              <a:rPr lang="pl-PL" smtClean="0"/>
              <a:t>10.10.2021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6CCB8BA-9A7F-4745-BAAF-634F02797926}" type="datetime1">
              <a:rPr lang="pl-PL" smtClean="0"/>
              <a:t>10.10.2021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7E370C48-9844-463C-BF92-9898AF26ADB5}" type="datetime1">
              <a:rPr lang="pl-PL" smtClean="0"/>
              <a:t>10.10.2021</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5800" y="609600"/>
            <a:ext cx="7772400" cy="54864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fld id="{C7F213CC-4131-4673-BCE1-B0BB52478527}" type="slidenum">
              <a:rPr lang="pl-PL" altLang="pl-PL"/>
              <a:pPr/>
              <a:t>‹#›</a:t>
            </a:fld>
            <a:endParaRPr lang="pl-PL" altLang="pl-PL"/>
          </a:p>
        </p:txBody>
      </p:sp>
    </p:spTree>
    <p:extLst>
      <p:ext uri="{BB962C8B-B14F-4D97-AF65-F5344CB8AC3E}">
        <p14:creationId xmlns:p14="http://schemas.microsoft.com/office/powerpoint/2010/main" val="110393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fld id="{A514EC91-0C6A-4C0F-8F59-FBC4E44C071D}" type="datetime1">
              <a:rPr lang="pl-PL" altLang="pl-PL" smtClean="0"/>
              <a:t>10.10.2021</a:t>
            </a:fld>
            <a:endParaRPr lang="pl-PL" alt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lt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1DFBDD2E-0A89-4F6F-B71E-D6B8232A8557}" type="slidenum">
              <a:rPr lang="pl-PL" altLang="pl-PL"/>
              <a:pPr/>
              <a:t>‹#›</a:t>
            </a:fld>
            <a:endParaRPr lang="pl-PL" altLang="pl-PL"/>
          </a:p>
        </p:txBody>
      </p:sp>
    </p:spTree>
    <p:extLst>
      <p:ext uri="{BB962C8B-B14F-4D97-AF65-F5344CB8AC3E}">
        <p14:creationId xmlns:p14="http://schemas.microsoft.com/office/powerpoint/2010/main" val="167064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279CE715-773A-4645-91E5-A19CF24039F8}" type="datetime1">
              <a:rPr lang="pl-PL" smtClean="0"/>
              <a:t>10.10.2021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91A2DF66-CC3E-4345-A033-8889B00AD358}" type="datetime1">
              <a:rPr lang="pl-PL" smtClean="0"/>
              <a:t>10.10.2021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95344C-304B-466D-A3FF-655A3294CEC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5C97BA0A-2E53-42F0-91C2-72C51273766E}" type="datetime1">
              <a:rPr lang="pl-PL" smtClean="0"/>
              <a:t>10.10.2021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E84EEDA6-7455-460B-A7C5-B64500075FA9}" type="datetime1">
              <a:rPr lang="pl-PL" smtClean="0"/>
              <a:t>10.10.2021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FDBB8D18-35FF-4199-9397-FAD64E71CB21}" type="datetime1">
              <a:rPr lang="pl-PL" smtClean="0"/>
              <a:t>10.10.2021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7E76A0-DA6A-455D-B3B7-2BFE7DC48108}" type="datetime1">
              <a:rPr lang="pl-PL" smtClean="0"/>
              <a:t>10.10.2021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95344C-304B-466D-A3FF-655A3294CEC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F3D9E40C-A826-44D2-AAAA-1FA3CD1B0891}" type="datetime1">
              <a:rPr lang="pl-PL" smtClean="0"/>
              <a:t>10.10.2021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95344C-304B-466D-A3FF-655A3294CEC8}"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6BD04E77-D390-4F8D-BB20-1A715EC0E04D}" type="datetime1">
              <a:rPr lang="pl-PL" smtClean="0"/>
              <a:t>10.10.2021</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E95344C-304B-466D-A3FF-655A3294CEC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l-PL"/>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6A705-3644-404D-A38B-2FDD57A42C3E}" type="datetime1">
              <a:rPr lang="pl-PL" smtClean="0"/>
              <a:t>10.10.2021</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E95344C-304B-466D-A3FF-655A3294CEC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1" r:id="rId12"/>
    <p:sldLayoutId id="2147483842" r:id="rId13"/>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file:///J:\szko&#322;a\filmy%20WSFiZ\wykipienie%20subst.%20ropopochodnej\po&#380;ar%20transformatora.mpeg"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J:\szko&#322;a\filmy%20WSFiZ\wykipienie%20subst.%20ropopochodnej\Crude%20Oil%20Boilover%20Explosion.avi"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emf"/><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884" y="2492896"/>
            <a:ext cx="9144000" cy="1080120"/>
          </a:xfrm>
        </p:spPr>
        <p:txBody>
          <a:bodyPr anchor="ctr">
            <a:normAutofit/>
          </a:bodyPr>
          <a:lstStyle/>
          <a:p>
            <a:pPr algn="ctr">
              <a:tabLst>
                <a:tab pos="2333625" algn="l"/>
              </a:tabLst>
            </a:pPr>
            <a:r>
              <a:rPr lang="pl-PL" altLang="pl-PL" sz="3200" b="1" dirty="0">
                <a:latin typeface="Arial Black" panose="020B0A04020102020204" pitchFamily="34" charset="0"/>
              </a:rPr>
              <a:t>TEMAT </a:t>
            </a:r>
            <a:r>
              <a:rPr lang="pl-PL" altLang="pl-PL" sz="3200" dirty="0">
                <a:latin typeface="Arial Black" panose="020B0A04020102020204" pitchFamily="34" charset="0"/>
              </a:rPr>
              <a:t>10</a:t>
            </a:r>
            <a:r>
              <a:rPr lang="pl-PL" altLang="pl-PL" sz="3200" b="1" dirty="0">
                <a:latin typeface="Arial Black" panose="020B0A04020102020204" pitchFamily="34" charset="0"/>
              </a:rPr>
              <a:t>: </a:t>
            </a:r>
            <a:br>
              <a:rPr lang="pl-PL" altLang="pl-PL" sz="3200" b="1" dirty="0"/>
            </a:br>
            <a:r>
              <a:rPr lang="pl-PL" altLang="pl-PL" sz="3200" b="1" dirty="0"/>
              <a:t>Podstawy fizykochemii spalania</a:t>
            </a:r>
          </a:p>
        </p:txBody>
      </p:sp>
      <p:sp>
        <p:nvSpPr>
          <p:cNvPr id="2051" name="Rectangle 3"/>
          <p:cNvSpPr>
            <a:spLocks noGrp="1" noChangeArrowheads="1"/>
          </p:cNvSpPr>
          <p:nvPr>
            <p:ph type="subTitle" idx="1"/>
          </p:nvPr>
        </p:nvSpPr>
        <p:spPr>
          <a:xfrm>
            <a:off x="5436097" y="5301208"/>
            <a:ext cx="3707904" cy="336129"/>
          </a:xfrm>
        </p:spPr>
        <p:txBody>
          <a:bodyPr>
            <a:normAutofit/>
          </a:bodyPr>
          <a:lstStyle/>
          <a:p>
            <a:r>
              <a:rPr lang="pl-PL" altLang="pl-PL" sz="1600" b="1" i="1" dirty="0"/>
              <a:t>autor: </a:t>
            </a:r>
            <a:r>
              <a:rPr lang="pl-PL" altLang="pl-PL" b="1" dirty="0"/>
              <a:t>Paweł </a:t>
            </a:r>
            <a:r>
              <a:rPr lang="pl-PL" altLang="pl-PL" b="1" dirty="0" err="1"/>
              <a:t>Litwinowicz</a:t>
            </a:r>
            <a:endParaRPr lang="pl-PL" altLang="pl-PL" b="1"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6" y="152494"/>
            <a:ext cx="1368152" cy="1557001"/>
          </a:xfrm>
          <a:prstGeom prst="rect">
            <a:avLst/>
          </a:prstGeom>
        </p:spPr>
      </p:pic>
      <p:sp>
        <p:nvSpPr>
          <p:cNvPr id="6" name="Rectangle 2"/>
          <p:cNvSpPr txBox="1">
            <a:spLocks noChangeArrowheads="1"/>
          </p:cNvSpPr>
          <p:nvPr/>
        </p:nvSpPr>
        <p:spPr>
          <a:xfrm>
            <a:off x="2159224" y="462942"/>
            <a:ext cx="6984776" cy="936104"/>
          </a:xfrm>
          <a:prstGeom prst="rect">
            <a:avLst/>
          </a:prstGeom>
        </p:spPr>
        <p:txBody>
          <a:bodyPr vert="horz" lIns="91440" tIns="0" rIns="45720" bIns="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tabLst>
                <a:tab pos="2333625" algn="l"/>
              </a:tabLst>
            </a:pPr>
            <a:r>
              <a:rPr lang="pl-PL" sz="3600" dirty="0">
                <a:solidFill>
                  <a:srgbClr val="FFC700"/>
                </a:solidFill>
                <a:latin typeface="Calibri"/>
                <a:ea typeface="Calibri"/>
                <a:cs typeface="Calibri"/>
                <a:sym typeface="Calibri"/>
              </a:rPr>
              <a:t> SZKOLENIE  PODSTAWOWE </a:t>
            </a:r>
            <a:br>
              <a:rPr lang="pl-PL" sz="3600" dirty="0">
                <a:solidFill>
                  <a:srgbClr val="FFC700"/>
                </a:solidFill>
                <a:latin typeface="Calibri"/>
                <a:ea typeface="Calibri"/>
                <a:cs typeface="Calibri"/>
                <a:sym typeface="Calibri"/>
              </a:rPr>
            </a:br>
            <a:r>
              <a:rPr lang="pl-PL" sz="3600" dirty="0">
                <a:solidFill>
                  <a:srgbClr val="FFC700"/>
                </a:solidFill>
                <a:latin typeface="Calibri"/>
                <a:ea typeface="Calibri"/>
                <a:cs typeface="Calibri"/>
                <a:sym typeface="Calibri"/>
              </a:rPr>
              <a:t>STRAŻAKÓW RATOWNIKÓW OSP</a:t>
            </a:r>
            <a:endParaRPr lang="pl-PL" altLang="pl-PL"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8" y="1700808"/>
            <a:ext cx="82089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Symbol zastępczy zawartości 1"/>
          <p:cNvSpPr>
            <a:spLocks noGrp="1"/>
          </p:cNvSpPr>
          <p:nvPr>
            <p:ph/>
          </p:nvPr>
        </p:nvSpPr>
        <p:spPr>
          <a:xfrm>
            <a:off x="685800" y="1556792"/>
            <a:ext cx="7772400" cy="4539207"/>
          </a:xfrm>
        </p:spPr>
        <p:txBody>
          <a:bodyPr>
            <a:normAutofit/>
          </a:bodyPr>
          <a:lstStyle/>
          <a:p>
            <a:pPr algn="ctr" eaLnBrk="1" hangingPunct="1">
              <a:buFont typeface="Arial" panose="020B0604020202020204" pitchFamily="34" charset="0"/>
              <a:buNone/>
            </a:pPr>
            <a:r>
              <a:rPr lang="pl-PL" altLang="pl-PL" sz="2000" b="1" dirty="0">
                <a:solidFill>
                  <a:srgbClr val="FF0000"/>
                </a:solidFill>
              </a:rPr>
              <a:t>PŁOMIEŃ KINETYCZNY</a:t>
            </a:r>
          </a:p>
        </p:txBody>
      </p:sp>
      <p:sp>
        <p:nvSpPr>
          <p:cNvPr id="4" name="pole tekstowe 3"/>
          <p:cNvSpPr txBox="1"/>
          <p:nvPr/>
        </p:nvSpPr>
        <p:spPr>
          <a:xfrm>
            <a:off x="1979712" y="404664"/>
            <a:ext cx="3816424" cy="646331"/>
          </a:xfrm>
          <a:prstGeom prst="rect">
            <a:avLst/>
          </a:prstGeom>
          <a:noFill/>
        </p:spPr>
        <p:txBody>
          <a:bodyPr wrap="square" rtlCol="0">
            <a:spAutoFit/>
          </a:bodyPr>
          <a:lstStyle/>
          <a:p>
            <a:r>
              <a:rPr lang="pl-PL" sz="3600" dirty="0">
                <a:solidFill>
                  <a:srgbClr val="FFFF00"/>
                </a:solidFill>
              </a:rPr>
              <a:t>Budowa płomienia</a:t>
            </a: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zawartości 1"/>
          <p:cNvSpPr>
            <a:spLocks noGrp="1"/>
          </p:cNvSpPr>
          <p:nvPr>
            <p:ph/>
          </p:nvPr>
        </p:nvSpPr>
        <p:spPr>
          <a:xfrm>
            <a:off x="323850" y="1556792"/>
            <a:ext cx="8424863" cy="4967832"/>
          </a:xfrm>
        </p:spPr>
        <p:txBody>
          <a:bodyPr>
            <a:normAutofit lnSpcReduction="10000"/>
          </a:bodyPr>
          <a:lstStyle/>
          <a:p>
            <a:pPr algn="ctr" eaLnBrk="1" hangingPunct="1">
              <a:buFont typeface="Arial" panose="020B0604020202020204" pitchFamily="34" charset="0"/>
              <a:buNone/>
            </a:pPr>
            <a:endParaRPr lang="pl-PL" altLang="pl-PL" dirty="0"/>
          </a:p>
          <a:p>
            <a:pPr algn="just" eaLnBrk="1" hangingPunct="1">
              <a:buFont typeface="Arial" panose="020B0604020202020204" pitchFamily="34" charset="0"/>
              <a:buNone/>
            </a:pPr>
            <a:r>
              <a:rPr lang="pl-PL" altLang="pl-PL" sz="1700" dirty="0"/>
              <a:t>Ciała stałe pochodzenia organicznego np. papier, drewno, węgiel, tworzywa sztuczne, żeby zaistniał proces spalania potrzebują znacznej mocy źródła ciepła. Spowodowane to jest tym, iż musi odbyć się proces rozkładu tego materiału do stanu gazowego. Gdyż tylko opary lub pary palne mogą zmieszać się z tlenem i może rozpocząć się proces spalania. Dlatego spalanie tych materiałów rozpoczyna się długim procesem „rozpalania”.</a:t>
            </a:r>
          </a:p>
          <a:p>
            <a:pPr algn="just" eaLnBrk="1" hangingPunct="1">
              <a:buFont typeface="Arial" panose="020B0604020202020204" pitchFamily="34" charset="0"/>
              <a:buNone/>
            </a:pPr>
            <a:r>
              <a:rPr lang="pl-PL" altLang="pl-PL" sz="1700" dirty="0"/>
              <a:t>Powierzchnia materiału palnego dostatecznie długo i silnie rozgrzewana zaczyna dymić się, by po chwili pojawił się płomień. W tym momencie niepotrzebny jest już bodziec energetyczny (np. płomień zapałki), proces spalania zachodzi już samoistnie. Płomień emituje tyle ciepła, które w dostateczny sposób rozgrzewa w głąb materiał palny, powodując jego rozkład termiczny. Wytwarzane w ten sposób palne opary docierają do strefy spalania w płomieniu, w którym się spalają. </a:t>
            </a:r>
          </a:p>
          <a:p>
            <a:pPr algn="just" eaLnBrk="1" hangingPunct="1">
              <a:buFont typeface="Arial" panose="020B0604020202020204" pitchFamily="34" charset="0"/>
              <a:buNone/>
            </a:pPr>
            <a:r>
              <a:rPr lang="pl-PL" altLang="pl-PL" sz="1700" dirty="0"/>
              <a:t>Proces trwa do mementu wyczerpania się materiału palnego, deficytu tlenu lub ugaszeniu płomienia.</a:t>
            </a:r>
          </a:p>
          <a:p>
            <a:pPr algn="just" eaLnBrk="1" hangingPunct="1">
              <a:buFont typeface="Arial" panose="020B0604020202020204" pitchFamily="34" charset="0"/>
              <a:buNone/>
            </a:pPr>
            <a:endParaRPr lang="pl-PL" altLang="pl-PL" sz="1700" dirty="0"/>
          </a:p>
          <a:p>
            <a:pPr algn="just" eaLnBrk="1" hangingPunct="1">
              <a:buFont typeface="Arial" panose="020B0604020202020204" pitchFamily="34" charset="0"/>
              <a:buNone/>
            </a:pPr>
            <a:r>
              <a:rPr lang="pl-PL" altLang="pl-PL" sz="1700" dirty="0"/>
              <a:t>W przypadku ciała stałego bardzo rozdrobnionego np. pył drzewny, wiórki metalu, mąka, cukier puder itp. , po wcześniejszym zmieszaniu go z tlenem (na skutek podmuchu lub posługiwaniem się prądem gaśniczym zwartym) może dojść do spalania kinetycznego, czyli wybuchu.</a:t>
            </a:r>
          </a:p>
          <a:p>
            <a:pPr algn="ctr" eaLnBrk="1" hangingPunct="1">
              <a:buFont typeface="Arial" panose="020B0604020202020204" pitchFamily="34" charset="0"/>
              <a:buNone/>
            </a:pPr>
            <a:endParaRPr lang="pl-PL" altLang="pl-PL" sz="1700" dirty="0"/>
          </a:p>
          <a:p>
            <a:pPr algn="ctr" eaLnBrk="1" hangingPunct="1">
              <a:buFont typeface="Arial" panose="020B0604020202020204" pitchFamily="34" charset="0"/>
              <a:buNone/>
            </a:pPr>
            <a:endParaRPr lang="pl-PL" altLang="pl-PL" sz="1700" dirty="0"/>
          </a:p>
          <a:p>
            <a:pPr algn="ctr" eaLnBrk="1" hangingPunct="1">
              <a:buFont typeface="Arial" panose="020B0604020202020204" pitchFamily="34" charset="0"/>
              <a:buNone/>
            </a:pPr>
            <a:endParaRPr lang="pl-PL" altLang="pl-PL" sz="1700" dirty="0"/>
          </a:p>
          <a:p>
            <a:pPr algn="ctr" eaLnBrk="1" hangingPunct="1">
              <a:buFont typeface="Arial" panose="020B0604020202020204" pitchFamily="34" charset="0"/>
              <a:buNone/>
            </a:pPr>
            <a:endParaRPr lang="pl-PL" altLang="pl-PL" sz="1700" dirty="0"/>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1520" y="1844824"/>
            <a:ext cx="8569325" cy="4535488"/>
          </a:xfrm>
          <a:noFill/>
        </p:spPr>
      </p:pic>
      <p:sp>
        <p:nvSpPr>
          <p:cNvPr id="2" name="pole tekstowe 1"/>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1"/>
          <p:cNvSpPr>
            <a:spLocks noGrp="1"/>
          </p:cNvSpPr>
          <p:nvPr>
            <p:ph/>
          </p:nvPr>
        </p:nvSpPr>
        <p:spPr>
          <a:xfrm>
            <a:off x="685800" y="1484784"/>
            <a:ext cx="7772400" cy="5184576"/>
          </a:xfrm>
        </p:spPr>
        <p:txBody>
          <a:bodyPr/>
          <a:lstStyle/>
          <a:p>
            <a:pPr algn="ctr" eaLnBrk="1" hangingPunct="1">
              <a:buFont typeface="Arial" panose="020B0604020202020204" pitchFamily="34" charset="0"/>
              <a:buNone/>
            </a:pPr>
            <a:endParaRPr lang="pl-PL" altLang="pl-PL" dirty="0">
              <a:solidFill>
                <a:schemeClr val="bg1"/>
              </a:solidFill>
            </a:endParaRPr>
          </a:p>
          <a:p>
            <a:pPr algn="ctr" eaLnBrk="1" hangingPunct="1">
              <a:buFont typeface="Arial" panose="020B0604020202020204" pitchFamily="34" charset="0"/>
              <a:buNone/>
            </a:pPr>
            <a:endParaRPr lang="pl-PL" altLang="pl-PL" sz="1700" dirty="0"/>
          </a:p>
          <a:p>
            <a:pPr algn="just" eaLnBrk="1" hangingPunct="1">
              <a:buFont typeface="Arial" panose="020B0604020202020204" pitchFamily="34" charset="0"/>
              <a:buNone/>
            </a:pPr>
            <a:r>
              <a:rPr lang="pl-PL" altLang="pl-PL" sz="1700" dirty="0"/>
              <a:t>Spalanie cieczy palnych ropopochodnych pochodzenia organicznego przebiega w podobny sposób jak ciał stałych. Ciepło dostarczone od płomienia powoduje intensywniejsze parowanie cieczy, co z kolei powoduje zwiększenie się płomienia i ilości ciepła, które dociera do powierzchni cieczy.</a:t>
            </a:r>
          </a:p>
          <a:p>
            <a:pPr algn="just" eaLnBrk="1" hangingPunct="1">
              <a:buFont typeface="Arial" panose="020B0604020202020204" pitchFamily="34" charset="0"/>
              <a:buNone/>
            </a:pPr>
            <a:r>
              <a:rPr lang="pl-PL" altLang="pl-PL" sz="1700" dirty="0"/>
              <a:t>Obserwowana jest różnica w sposobie i szybkości zainicjowania procesu spalania. Każda ciecz palna paruje a intensywność parowania zależy od rodzaju substancji i temperatury otoczenia. Nie potrzeba więc takiej ilości ciepła i czasu jak w przypadku ciał stałych aby rozpocząć proces spalania.  W wielu przypadkach, zarówno w pomieszczenia jaki i na terenie otwartym dochodzi do rozpoczęcia procesu spalania od płomienia kinetycznego, czyli wybuchu. Dochodzi do zmieszania się par lub oparów cieczy palnej z powietrzem. W momencie dostarczenia źródła ciepła dochodzi do spalania kinetycznego a później, po wypaleniu się mieszaniny, spalania dyfuzyjnego.</a:t>
            </a:r>
          </a:p>
          <a:p>
            <a:pPr algn="just" eaLnBrk="1" hangingPunct="1">
              <a:buFont typeface="Arial" panose="020B0604020202020204" pitchFamily="34" charset="0"/>
              <a:buNone/>
            </a:pPr>
            <a:r>
              <a:rPr lang="pl-PL" altLang="pl-PL" sz="1700" dirty="0"/>
              <a:t>Zakończenie procesu spalania podobne jak w przypadku ciał stałych.</a:t>
            </a:r>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1520" y="1746250"/>
            <a:ext cx="8640763" cy="5111750"/>
          </a:xfrm>
          <a:noFill/>
        </p:spPr>
      </p:pic>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1"/>
          <p:cNvSpPr>
            <a:spLocks noGrp="1"/>
          </p:cNvSpPr>
          <p:nvPr>
            <p:ph/>
          </p:nvPr>
        </p:nvSpPr>
        <p:spPr>
          <a:xfrm>
            <a:off x="0" y="1628800"/>
            <a:ext cx="9144000" cy="5229200"/>
          </a:xfrm>
        </p:spPr>
        <p:txBody>
          <a:bodyPr/>
          <a:lstStyle/>
          <a:p>
            <a:pPr algn="just" eaLnBrk="1" hangingPunct="1">
              <a:buFont typeface="Arial" panose="020B0604020202020204" pitchFamily="34" charset="0"/>
              <a:buNone/>
            </a:pPr>
            <a:endParaRPr lang="pl-PL" altLang="pl-PL" sz="1700" dirty="0"/>
          </a:p>
          <a:p>
            <a:pPr algn="just" eaLnBrk="1" hangingPunct="1">
              <a:buFont typeface="Arial" panose="020B0604020202020204" pitchFamily="34" charset="0"/>
              <a:buNone/>
            </a:pPr>
            <a:r>
              <a:rPr lang="pl-PL" altLang="pl-PL" sz="1700" dirty="0"/>
              <a:t>Gazy palne przechowywane są w stanie skroplonym lub sprężonym. Powoduje to  znaczną intensywność ich wypływu w przypadku uwolnienia do atmosfery.  Rozpoczęcie procesu spalania gazu zawsze odbywa się płomieniem kinetycznym, z uwagi na wstępne już zmieszanie się gazu z powietrzem i wytworzeniem mieszaniny wybuchowej. Wielkość płomienia zależy od ilości uwolnionego gazu, który zmieszał się z powietrzem. Im większa ilość gazu tym bardziej niebezpieczne rozpoczęcie procesu spalania. Dalszy proces spalania podobny jak w przypadku poprzednich materiałów.</a:t>
            </a:r>
          </a:p>
          <a:p>
            <a:pPr algn="just" eaLnBrk="1" hangingPunct="1">
              <a:buFont typeface="Arial" panose="020B0604020202020204" pitchFamily="34" charset="0"/>
              <a:buNone/>
            </a:pPr>
            <a:endParaRPr lang="pl-PL" altLang="pl-PL" sz="1700" dirty="0"/>
          </a:p>
          <a:p>
            <a:pPr algn="just" eaLnBrk="1" hangingPunct="1">
              <a:buFont typeface="Arial" panose="020B0604020202020204" pitchFamily="34" charset="0"/>
              <a:buNone/>
            </a:pPr>
            <a:r>
              <a:rPr lang="pl-PL" altLang="pl-PL" sz="1700" dirty="0"/>
              <a:t>Z uwagi na dokładne mieszanie się gazu z tlenem, podczas procesu spalania praktycznie nie występuje dym. Dopiero przy deficycie tlenu i niepełnym spalaniu gazu dym występuje.</a:t>
            </a:r>
          </a:p>
        </p:txBody>
      </p:sp>
      <p:sp>
        <p:nvSpPr>
          <p:cNvPr id="3" name="pole tekstowe 2"/>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palanie ciała stał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43236"/>
            <a:ext cx="273685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palanie ciec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1844824"/>
            <a:ext cx="35274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spalanie ga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1844824"/>
            <a:ext cx="24479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571248" y="1440963"/>
            <a:ext cx="6147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sz="2000" dirty="0">
                <a:solidFill>
                  <a:srgbClr val="FF0000"/>
                </a:solidFill>
              </a:rPr>
              <a:t>Spalanie dyfuzyjne ciał stałych, gazów palnych i cieczy</a:t>
            </a:r>
          </a:p>
        </p:txBody>
      </p:sp>
      <p:sp>
        <p:nvSpPr>
          <p:cNvPr id="6" name="pole tekstowe 5"/>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4325" y="1287244"/>
            <a:ext cx="8515350" cy="5570756"/>
          </a:xfrm>
          <a:prstGeom prst="rect">
            <a:avLst/>
          </a:prstGeom>
          <a:noFill/>
          <a:ln w="9525">
            <a:noFill/>
            <a:miter lim="800000"/>
            <a:headEnd/>
            <a:tailEnd/>
          </a:ln>
          <a:effectLst/>
        </p:spPr>
        <p:txBody>
          <a:bodyPr>
            <a:spAutoFit/>
          </a:bodyPr>
          <a:lstStyle/>
          <a:p>
            <a:pPr algn="l">
              <a:defRPr/>
            </a:pPr>
            <a:endParaRPr lang="pl-PL" sz="1800" dirty="0">
              <a:solidFill>
                <a:srgbClr val="0000FF"/>
              </a:solidFill>
            </a:endParaRPr>
          </a:p>
          <a:p>
            <a:pPr algn="just">
              <a:defRPr/>
            </a:pPr>
            <a:r>
              <a:rPr lang="pl-PL" sz="1600" dirty="0">
                <a:solidFill>
                  <a:srgbClr val="FF0000"/>
                </a:solidFill>
                <a:effectLst>
                  <a:outerShdw blurRad="38100" dist="38100" dir="2700000" algn="tl">
                    <a:srgbClr val="000000"/>
                  </a:outerShdw>
                </a:effectLst>
                <a:cs typeface="Times New Roman" pitchFamily="18" charset="0"/>
              </a:rPr>
              <a:t>ZAPŁON</a:t>
            </a:r>
            <a:r>
              <a:rPr lang="pl-PL" sz="1600" dirty="0">
                <a:cs typeface="Times New Roman" pitchFamily="18" charset="0"/>
              </a:rPr>
              <a:t> - </a:t>
            </a:r>
            <a:r>
              <a:rPr lang="pl-PL" sz="1600" b="0" dirty="0">
                <a:cs typeface="Times New Roman" pitchFamily="18" charset="0"/>
              </a:rPr>
              <a:t>polega na zapaleniu mieszaniny palnej punktowym bodźcem energetycznym, tylko w bardzo ograniczonej przestrzeni, wokół której powstaje czoło płomienia przemieszczające się następnie już samoczynnie na całą pozostałość mieszaniny.</a:t>
            </a:r>
          </a:p>
          <a:p>
            <a:pPr algn="just">
              <a:defRPr/>
            </a:pPr>
            <a:r>
              <a:rPr lang="pl-PL" sz="1600" b="0" dirty="0">
                <a:cs typeface="Times New Roman" pitchFamily="18" charset="0"/>
              </a:rPr>
              <a:t> </a:t>
            </a:r>
            <a:endParaRPr lang="pl-PL" sz="1600" b="0" dirty="0"/>
          </a:p>
          <a:p>
            <a:pPr algn="just">
              <a:defRPr/>
            </a:pPr>
            <a:r>
              <a:rPr lang="pl-PL" sz="1600" dirty="0">
                <a:solidFill>
                  <a:srgbClr val="FF0000"/>
                </a:solidFill>
                <a:effectLst>
                  <a:outerShdw blurRad="38100" dist="38100" dir="2700000" algn="tl">
                    <a:srgbClr val="000000"/>
                  </a:outerShdw>
                </a:effectLst>
                <a:cs typeface="Times New Roman" pitchFamily="18" charset="0"/>
              </a:rPr>
              <a:t>TEMPERATURA ZAPŁONU</a:t>
            </a:r>
            <a:r>
              <a:rPr lang="pl-PL" sz="1600" dirty="0">
                <a:cs typeface="Times New Roman" pitchFamily="18" charset="0"/>
              </a:rPr>
              <a:t> - </a:t>
            </a:r>
            <a:r>
              <a:rPr lang="pl-PL" sz="1600" b="0" dirty="0">
                <a:cs typeface="Times New Roman" pitchFamily="18" charset="0"/>
              </a:rPr>
              <a:t>jest to najniższa temperatura cieczy ogrzewanej w ściśle określony sposób,  której pary tworzą z powietrzem mieszaninę zapalającą się przy zbliżeniu płomienia. </a:t>
            </a:r>
          </a:p>
          <a:p>
            <a:pPr algn="just">
              <a:defRPr/>
            </a:pPr>
            <a:r>
              <a:rPr lang="pl-PL" sz="1600" i="1" dirty="0">
                <a:solidFill>
                  <a:srgbClr val="FF0000"/>
                </a:solidFill>
                <a:effectLst>
                  <a:outerShdw blurRad="38100" dist="38100" dir="2700000" algn="tl">
                    <a:srgbClr val="000000"/>
                  </a:outerShdw>
                </a:effectLst>
                <a:cs typeface="Times New Roman" pitchFamily="18" charset="0"/>
              </a:rPr>
              <a:t>Dotyczy tylko cieczy.</a:t>
            </a:r>
            <a:endParaRPr lang="pl-PL" sz="1600" i="1" dirty="0">
              <a:solidFill>
                <a:srgbClr val="FF0000"/>
              </a:solidFill>
              <a:effectLst>
                <a:outerShdw blurRad="38100" dist="38100" dir="2700000" algn="tl">
                  <a:srgbClr val="000000"/>
                </a:outerShdw>
              </a:effectLst>
            </a:endParaRPr>
          </a:p>
          <a:p>
            <a:pPr algn="just">
              <a:defRPr/>
            </a:pPr>
            <a:endParaRPr lang="pl-PL" sz="1800" i="1" dirty="0">
              <a:solidFill>
                <a:srgbClr val="FF0000"/>
              </a:solidFill>
              <a:effectLst>
                <a:outerShdw blurRad="38100" dist="38100" dir="2700000" algn="tl">
                  <a:srgbClr val="000000"/>
                </a:outerShdw>
              </a:effectLst>
            </a:endParaRPr>
          </a:p>
          <a:p>
            <a:pPr algn="just">
              <a:defRPr/>
            </a:pPr>
            <a:r>
              <a:rPr lang="pl-PL" sz="1600" dirty="0">
                <a:solidFill>
                  <a:srgbClr val="FF0000"/>
                </a:solidFill>
                <a:effectLst>
                  <a:outerShdw blurRad="38100" dist="38100" dir="2700000" algn="tl">
                    <a:srgbClr val="000000"/>
                  </a:outerShdw>
                </a:effectLst>
              </a:rPr>
              <a:t>ZAPALENIE</a:t>
            </a:r>
            <a:r>
              <a:rPr lang="pl-PL" sz="1600" dirty="0">
                <a:effectLst>
                  <a:outerShdw blurRad="38100" dist="38100" dir="2700000" algn="tl">
                    <a:srgbClr val="FFFFFF"/>
                  </a:outerShdw>
                </a:effectLst>
              </a:rPr>
              <a:t> </a:t>
            </a:r>
            <a:r>
              <a:rPr lang="pl-PL" sz="1600" dirty="0">
                <a:solidFill>
                  <a:srgbClr val="FF0000"/>
                </a:solidFill>
                <a:effectLst>
                  <a:outerShdw blurRad="38100" dist="38100" dir="2700000" algn="tl">
                    <a:srgbClr val="000000"/>
                  </a:outerShdw>
                </a:effectLst>
              </a:rPr>
              <a:t>( SAMOZAPŁON)</a:t>
            </a:r>
            <a:r>
              <a:rPr lang="pl-PL" sz="1600" dirty="0"/>
              <a:t> - </a:t>
            </a:r>
            <a:r>
              <a:rPr lang="pl-PL" sz="1600" b="0" dirty="0">
                <a:cs typeface="Times New Roman" pitchFamily="18" charset="0"/>
              </a:rPr>
              <a:t>polega na równomiernym ogrzewaniu materiału do </a:t>
            </a:r>
            <a:r>
              <a:rPr lang="pl-PL" sz="1600" b="0" dirty="0"/>
              <a:t>takiej temperatury </a:t>
            </a:r>
            <a:r>
              <a:rPr lang="pl-PL" sz="1600" b="0" dirty="0">
                <a:cs typeface="Times New Roman" pitchFamily="18" charset="0"/>
              </a:rPr>
              <a:t> w której zapala się on samorzutnie w całej masie, bez udziału tzw. </a:t>
            </a:r>
            <a:r>
              <a:rPr lang="pl-PL" sz="1600" b="0" dirty="0"/>
              <a:t> punktowego </a:t>
            </a:r>
            <a:r>
              <a:rPr lang="pl-PL" sz="1600" b="0" dirty="0">
                <a:cs typeface="Times New Roman" pitchFamily="18" charset="0"/>
              </a:rPr>
              <a:t>bodźca energetycznego. </a:t>
            </a:r>
            <a:endParaRPr lang="pl-PL" sz="1600" b="0" dirty="0"/>
          </a:p>
          <a:p>
            <a:pPr algn="just">
              <a:defRPr/>
            </a:pPr>
            <a:endParaRPr lang="pl-PL" sz="1600" dirty="0">
              <a:solidFill>
                <a:srgbClr val="FF0000"/>
              </a:solidFill>
            </a:endParaRPr>
          </a:p>
          <a:p>
            <a:pPr algn="just">
              <a:defRPr/>
            </a:pPr>
            <a:r>
              <a:rPr lang="pl-PL" sz="1600" dirty="0">
                <a:solidFill>
                  <a:srgbClr val="FF0000"/>
                </a:solidFill>
                <a:effectLst>
                  <a:outerShdw blurRad="38100" dist="38100" dir="2700000" algn="tl">
                    <a:srgbClr val="000000"/>
                  </a:outerShdw>
                </a:effectLst>
                <a:cs typeface="Times New Roman" pitchFamily="18" charset="0"/>
              </a:rPr>
              <a:t>TEMPERATURA ZAPALENIA</a:t>
            </a:r>
            <a:r>
              <a:rPr lang="pl-PL" sz="1600" dirty="0">
                <a:cs typeface="Arial" charset="0"/>
              </a:rPr>
              <a:t> - </a:t>
            </a:r>
            <a:r>
              <a:rPr lang="pl-PL" sz="1600" dirty="0">
                <a:cs typeface="Times New Roman" pitchFamily="18" charset="0"/>
              </a:rPr>
              <a:t>jest to najniższa temperatura materiału, który</a:t>
            </a:r>
          </a:p>
          <a:p>
            <a:pPr algn="just">
              <a:defRPr/>
            </a:pPr>
            <a:r>
              <a:rPr lang="pl-PL" sz="1600" dirty="0">
                <a:cs typeface="Times New Roman" pitchFamily="18" charset="0"/>
              </a:rPr>
              <a:t>ogrzewany strumieniem ciepła dostarczonym z zewnątrz w wyniku rozkładu termicznego wydziela palną fazę lotną o stężeniu umożliwiającym jego zapalenie się tzn. samorzutne pojawienie się płomienia. </a:t>
            </a:r>
          </a:p>
          <a:p>
            <a:pPr algn="just">
              <a:defRPr/>
            </a:pPr>
            <a:r>
              <a:rPr lang="pl-PL" sz="1600" i="1" dirty="0">
                <a:solidFill>
                  <a:srgbClr val="FF0000"/>
                </a:solidFill>
                <a:effectLst>
                  <a:outerShdw blurRad="38100" dist="38100" dir="2700000" algn="tl">
                    <a:srgbClr val="000000"/>
                  </a:outerShdw>
                </a:effectLst>
                <a:cs typeface="Times New Roman" pitchFamily="18" charset="0"/>
              </a:rPr>
              <a:t>Dotyczy ciał stałych i gazów.</a:t>
            </a:r>
          </a:p>
          <a:p>
            <a:pPr algn="just">
              <a:defRPr/>
            </a:pPr>
            <a:r>
              <a:rPr lang="pl-PL" sz="1600" i="1" dirty="0">
                <a:cs typeface="Arial" charset="0"/>
              </a:rPr>
              <a:t> </a:t>
            </a:r>
            <a:endParaRPr lang="pl-PL" sz="1600" dirty="0">
              <a:cs typeface="Times New Roman" pitchFamily="18" charset="0"/>
            </a:endParaRPr>
          </a:p>
          <a:p>
            <a:pPr algn="just">
              <a:defRPr/>
            </a:pPr>
            <a:r>
              <a:rPr lang="pl-PL" sz="1600" dirty="0">
                <a:solidFill>
                  <a:srgbClr val="FF0000"/>
                </a:solidFill>
                <a:effectLst>
                  <a:outerShdw blurRad="38100" dist="38100" dir="2700000" algn="tl">
                    <a:srgbClr val="000000"/>
                  </a:outerShdw>
                </a:effectLst>
              </a:rPr>
              <a:t>SAMOZAPALENIE</a:t>
            </a:r>
            <a:r>
              <a:rPr lang="pl-PL" sz="1600" dirty="0"/>
              <a:t> – jest to zjawisko zapalenia się materiału palnego w wyniku jego samonagrzewania się, które może być spowodowane procesami biologicznymi, fizycznymi lub chemicznymi.</a:t>
            </a:r>
            <a:endParaRPr lang="pl-PL" sz="1400" b="0" dirty="0"/>
          </a:p>
        </p:txBody>
      </p:sp>
      <p:sp>
        <p:nvSpPr>
          <p:cNvPr id="4" name="pole tekstowe 3"/>
          <p:cNvSpPr txBox="1"/>
          <p:nvPr/>
        </p:nvSpPr>
        <p:spPr>
          <a:xfrm>
            <a:off x="2051720" y="260648"/>
            <a:ext cx="5256584" cy="954107"/>
          </a:xfrm>
          <a:prstGeom prst="rect">
            <a:avLst/>
          </a:prstGeom>
          <a:noFill/>
        </p:spPr>
        <p:txBody>
          <a:bodyPr wrap="square" rtlCol="0">
            <a:spAutoFit/>
          </a:bodyPr>
          <a:lstStyle/>
          <a:p>
            <a:pPr algn="ctr"/>
            <a:r>
              <a:rPr lang="pl-PL" sz="2800" b="1" dirty="0">
                <a:solidFill>
                  <a:srgbClr val="FFFF00"/>
                </a:solidFill>
              </a:rPr>
              <a:t>Charakterystyka spalania ciał stałych, cieczy i gazów</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t="30413"/>
          <a:stretch/>
        </p:blipFill>
        <p:spPr>
          <a:xfrm>
            <a:off x="1187624" y="1628800"/>
            <a:ext cx="6994498" cy="5040560"/>
          </a:xfrm>
          <a:noFill/>
        </p:spPr>
      </p:pic>
      <p:sp>
        <p:nvSpPr>
          <p:cNvPr id="2" name="pole tekstowe 1"/>
          <p:cNvSpPr txBox="1"/>
          <p:nvPr/>
        </p:nvSpPr>
        <p:spPr>
          <a:xfrm>
            <a:off x="1835696" y="260648"/>
            <a:ext cx="5256584" cy="954107"/>
          </a:xfrm>
          <a:prstGeom prst="rect">
            <a:avLst/>
          </a:prstGeom>
          <a:noFill/>
        </p:spPr>
        <p:txBody>
          <a:bodyPr wrap="square" rtlCol="0">
            <a:spAutoFit/>
          </a:bodyPr>
          <a:lstStyle/>
          <a:p>
            <a:pPr algn="ctr"/>
            <a:r>
              <a:rPr lang="pl-PL" sz="2800" b="1" dirty="0">
                <a:solidFill>
                  <a:srgbClr val="FFFF00"/>
                </a:solidFill>
              </a:rPr>
              <a:t>Metody i sposoby przerywania procesu spalania</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zawartości 1"/>
          <p:cNvSpPr>
            <a:spLocks noGrp="1"/>
          </p:cNvSpPr>
          <p:nvPr>
            <p:ph/>
          </p:nvPr>
        </p:nvSpPr>
        <p:spPr>
          <a:xfrm>
            <a:off x="107504" y="1556792"/>
            <a:ext cx="8784976" cy="4896396"/>
          </a:xfrm>
        </p:spPr>
        <p:txBody>
          <a:bodyPr/>
          <a:lstStyle/>
          <a:p>
            <a:pPr algn="ctr" eaLnBrk="1" hangingPunct="1">
              <a:buFont typeface="Arial" panose="020B0604020202020204" pitchFamily="34" charset="0"/>
              <a:buNone/>
            </a:pPr>
            <a:endParaRPr lang="pl-PL" altLang="pl-PL" sz="1800" b="1" dirty="0"/>
          </a:p>
          <a:p>
            <a:pPr algn="just" eaLnBrk="1" hangingPunct="1">
              <a:buFont typeface="Arial" panose="020B0604020202020204" pitchFamily="34" charset="0"/>
              <a:buNone/>
            </a:pPr>
            <a:r>
              <a:rPr lang="pl-PL" altLang="pl-PL" sz="1800" dirty="0"/>
              <a:t>Ciecz łatwopalna, która magazynowana jest w zbiornikach, na skutek pożaru, może w niekontrolowany sposób  wylać się na zewnątrz na trzy sposoby.</a:t>
            </a:r>
          </a:p>
          <a:p>
            <a:pPr algn="just" eaLnBrk="1" hangingPunct="1">
              <a:buFont typeface="Arial" panose="020B0604020202020204" pitchFamily="34" charset="0"/>
              <a:buNone/>
            </a:pPr>
            <a:endParaRPr lang="pl-PL" altLang="pl-PL" sz="1800" dirty="0"/>
          </a:p>
          <a:p>
            <a:pPr algn="just" eaLnBrk="1" hangingPunct="1">
              <a:buFont typeface="Arial" panose="020B0604020202020204" pitchFamily="34" charset="0"/>
              <a:buNone/>
            </a:pPr>
            <a:r>
              <a:rPr lang="pl-PL" altLang="pl-PL" sz="1800" u="sng" dirty="0"/>
              <a:t>Pierwszy sposób</a:t>
            </a:r>
            <a:r>
              <a:rPr lang="pl-PL" altLang="pl-PL" sz="1800" dirty="0"/>
              <a:t> – pęknięcie lub przepalenie się ścianek zbiornika.</a:t>
            </a:r>
          </a:p>
          <a:p>
            <a:pPr algn="just" eaLnBrk="1" hangingPunct="1">
              <a:buFont typeface="Arial" panose="020B0604020202020204" pitchFamily="34" charset="0"/>
              <a:buNone/>
            </a:pPr>
            <a:endParaRPr lang="pl-PL" altLang="pl-PL" sz="1800" dirty="0"/>
          </a:p>
          <a:p>
            <a:pPr algn="just" eaLnBrk="1" hangingPunct="1">
              <a:buFont typeface="Arial" panose="020B0604020202020204" pitchFamily="34" charset="0"/>
              <a:buNone/>
            </a:pPr>
            <a:endParaRPr lang="pl-PL" altLang="pl-PL" sz="1800" dirty="0"/>
          </a:p>
          <a:p>
            <a:pPr algn="just" eaLnBrk="1" hangingPunct="1">
              <a:buFont typeface="Arial" panose="020B0604020202020204" pitchFamily="34" charset="0"/>
              <a:buNone/>
            </a:pPr>
            <a:r>
              <a:rPr lang="pl-PL" altLang="pl-PL" sz="1800" u="sng" dirty="0"/>
              <a:t>Drugi sposób </a:t>
            </a:r>
            <a:r>
              <a:rPr lang="pl-PL" altLang="pl-PL" sz="1800" dirty="0"/>
              <a:t>- </a:t>
            </a:r>
            <a:r>
              <a:rPr lang="pl-PL" altLang="pl-PL" sz="1800" b="1" dirty="0"/>
              <a:t>wykipienie</a:t>
            </a:r>
            <a:r>
              <a:rPr lang="pl-PL" altLang="pl-PL" sz="1800" dirty="0"/>
              <a:t>.</a:t>
            </a:r>
          </a:p>
          <a:p>
            <a:pPr algn="just" eaLnBrk="1" hangingPunct="1">
              <a:buFont typeface="Arial" panose="020B0604020202020204" pitchFamily="34" charset="0"/>
              <a:buNone/>
            </a:pPr>
            <a:r>
              <a:rPr lang="pl-PL" altLang="pl-PL" sz="1800" dirty="0"/>
              <a:t>Stałe podgrzewanie cieczy palnej w zbiorniku powoduje ciągłe zwiększanie jej objętości. Ciecz zaczyna wrzeć. Zbiornik w końcu nie może pomieścić zwiększającej się ilości cieczy i dochodzi do przelania się przez górną krawędź zbiornika. W przypadku zbiornika zamkniętego dochodzi do wypływu pod ciśnieniem cieczy palnej.  </a:t>
            </a:r>
          </a:p>
          <a:p>
            <a:pPr algn="just" eaLnBrk="1" hangingPunct="1">
              <a:buFont typeface="Arial" panose="020B0604020202020204" pitchFamily="34" charset="0"/>
              <a:buNone/>
            </a:pPr>
            <a:r>
              <a:rPr lang="pl-PL" altLang="pl-PL" sz="1800" dirty="0"/>
              <a:t>       Sposób ten można porównać do „wykipienia gotowanego mleka”.</a:t>
            </a:r>
          </a:p>
        </p:txBody>
      </p:sp>
      <p:sp>
        <p:nvSpPr>
          <p:cNvPr id="2" name="pole tekstowe 1"/>
          <p:cNvSpPr txBox="1"/>
          <p:nvPr/>
        </p:nvSpPr>
        <p:spPr>
          <a:xfrm>
            <a:off x="2195736" y="476672"/>
            <a:ext cx="4248472" cy="523220"/>
          </a:xfrm>
          <a:prstGeom prst="rect">
            <a:avLst/>
          </a:prstGeom>
          <a:noFill/>
        </p:spPr>
        <p:txBody>
          <a:bodyPr wrap="square" rtlCol="0">
            <a:spAutoFit/>
          </a:bodyPr>
          <a:lstStyle/>
          <a:p>
            <a:pPr algn="ctr"/>
            <a:r>
              <a:rPr lang="pl-PL" sz="2800" b="1" dirty="0">
                <a:solidFill>
                  <a:srgbClr val="FFFF00"/>
                </a:solidFill>
              </a:rPr>
              <a:t>Wyrzut i wykipienie cieczy</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fontScale="92500" lnSpcReduction="10000"/>
          </a:bodyPr>
          <a:lstStyle/>
          <a:p>
            <a:pPr fontAlgn="auto"/>
            <a:r>
              <a:rPr lang="pl-PL" dirty="0"/>
              <a:t>Proces spalania;</a:t>
            </a:r>
          </a:p>
          <a:p>
            <a:pPr fontAlgn="auto"/>
            <a:r>
              <a:rPr lang="pl-PL" dirty="0"/>
              <a:t>Spalanie płomieniowe i bezpłomieniowe;</a:t>
            </a:r>
          </a:p>
          <a:p>
            <a:pPr fontAlgn="auto"/>
            <a:r>
              <a:rPr lang="pl-PL" dirty="0"/>
              <a:t>Budowa płomienia;</a:t>
            </a:r>
          </a:p>
          <a:p>
            <a:pPr fontAlgn="auto"/>
            <a:r>
              <a:rPr lang="pl-PL" dirty="0"/>
              <a:t>Charakterystyka spalania ciał stałych, cieczy i gazów;</a:t>
            </a:r>
          </a:p>
          <a:p>
            <a:pPr fontAlgn="auto"/>
            <a:r>
              <a:rPr lang="pl-PL" dirty="0"/>
              <a:t>Metody i sposoby przerywania procesu spalania;</a:t>
            </a:r>
          </a:p>
          <a:p>
            <a:pPr fontAlgn="auto"/>
            <a:r>
              <a:rPr lang="pl-PL" dirty="0"/>
              <a:t>Wyrzut i wykipienie cieczy. </a:t>
            </a:r>
          </a:p>
          <a:p>
            <a:endParaRPr lang="pl-PL" dirty="0"/>
          </a:p>
          <a:p>
            <a:endParaRPr lang="pl-PL" dirty="0"/>
          </a:p>
          <a:p>
            <a:pPr marL="118872" indent="0" algn="r">
              <a:buNone/>
            </a:pPr>
            <a:r>
              <a:rPr lang="pl-PL" dirty="0"/>
              <a:t>Czas: 2T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74680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457200" y="0"/>
            <a:ext cx="8229600" cy="1196975"/>
          </a:xfrm>
        </p:spPr>
        <p:txBody>
          <a:bodyPr/>
          <a:lstStyle/>
          <a:p>
            <a:pPr algn="ctr" eaLnBrk="1" hangingPunct="1"/>
            <a:r>
              <a:rPr lang="pl-PL" altLang="pl-PL" dirty="0"/>
              <a:t>WYKIPIENIE</a:t>
            </a:r>
            <a:br>
              <a:rPr lang="pl-PL" altLang="pl-PL" dirty="0"/>
            </a:br>
            <a:r>
              <a:rPr lang="pl-PL" altLang="pl-PL" sz="2000" dirty="0"/>
              <a:t> (pożar transformatora)</a:t>
            </a:r>
            <a:endParaRPr lang="pl-PL" altLang="pl-PL" dirty="0"/>
          </a:p>
        </p:txBody>
      </p:sp>
      <p:pic>
        <p:nvPicPr>
          <p:cNvPr id="6" name="pożar transformatora.mpe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935831" y="1628800"/>
            <a:ext cx="7272338" cy="4957763"/>
          </a:xfr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685800" y="1628800"/>
            <a:ext cx="7772400" cy="4467200"/>
          </a:xfrm>
        </p:spPr>
        <p:txBody>
          <a:bodyPr>
            <a:normAutofit fontScale="92500" lnSpcReduction="10000"/>
          </a:bodyPr>
          <a:lstStyle/>
          <a:p>
            <a:pPr algn="just" eaLnBrk="1" fontAlgn="auto" hangingPunct="1">
              <a:spcAft>
                <a:spcPts val="0"/>
              </a:spcAft>
              <a:buFont typeface="Arial" panose="020B0604020202020204" pitchFamily="34" charset="0"/>
              <a:buNone/>
              <a:defRPr/>
            </a:pPr>
            <a:endParaRPr lang="pl-PL" sz="2000" dirty="0"/>
          </a:p>
          <a:p>
            <a:pPr algn="just" eaLnBrk="1" fontAlgn="auto" hangingPunct="1">
              <a:spcAft>
                <a:spcPts val="0"/>
              </a:spcAft>
              <a:buFont typeface="Arial" panose="020B0604020202020204" pitchFamily="34" charset="0"/>
              <a:buNone/>
              <a:defRPr/>
            </a:pPr>
            <a:r>
              <a:rPr lang="pl-PL" sz="2000" dirty="0"/>
              <a:t>Podczas pożaru, stale ogrzewana ciecz palna podnosi swoją temperaturę. Temperatura ta może osiągnąć wartość kilkuset stopni. Stosowanie wody jako środka gaśniczego i/lub szybko rozpadającej się piany gaśniczej doprowadzić może do efektu wyrzutu.</a:t>
            </a:r>
          </a:p>
          <a:p>
            <a:pPr algn="just" eaLnBrk="1" fontAlgn="auto" hangingPunct="1">
              <a:spcAft>
                <a:spcPts val="0"/>
              </a:spcAft>
              <a:buFont typeface="Arial" panose="020B0604020202020204" pitchFamily="34" charset="0"/>
              <a:buNone/>
              <a:defRPr/>
            </a:pPr>
            <a:r>
              <a:rPr lang="pl-PL" sz="2000" dirty="0"/>
              <a:t>Jak wiadomo woda w połączeniu z cieczą ropopochodną opada na dno. W naszym przypadku musi przepłynąć w kierunku dna przez warstwy cieczy, które mają temperaturę kilkuset  stopni </a:t>
            </a:r>
            <a:r>
              <a:rPr lang="pl-PL" sz="2000" dirty="0" err="1"/>
              <a:t>Celcjusza</a:t>
            </a:r>
            <a:r>
              <a:rPr lang="pl-PL" sz="2000" dirty="0"/>
              <a:t>.</a:t>
            </a:r>
          </a:p>
          <a:p>
            <a:pPr eaLnBrk="1" fontAlgn="auto" hangingPunct="1">
              <a:spcAft>
                <a:spcPts val="0"/>
              </a:spcAft>
              <a:buFont typeface="Arial" panose="020B0604020202020204" pitchFamily="34" charset="0"/>
              <a:buNone/>
              <a:defRPr/>
            </a:pPr>
            <a:r>
              <a:rPr lang="pl-PL" sz="2000" dirty="0"/>
              <a:t>Woda w zetknięciu się z temperaturą kilkukrotnie przewyższającą jej temperaturę wrzenia gwałtownie paruje (temperatura wrzenia wody to 100</a:t>
            </a:r>
            <a:r>
              <a:rPr lang="pl-PL" sz="2000" spc="-150" dirty="0">
                <a:effectLst>
                  <a:outerShdw blurRad="38100" dist="38100" dir="2700000" algn="tl">
                    <a:srgbClr val="000000">
                      <a:alpha val="43137"/>
                    </a:srgbClr>
                  </a:outerShdw>
                </a:effectLst>
              </a:rPr>
              <a:t> </a:t>
            </a:r>
            <a:r>
              <a:rPr lang="pl-PL" sz="2000" dirty="0" err="1"/>
              <a:t>st.C</a:t>
            </a:r>
            <a:r>
              <a:rPr lang="pl-PL" sz="2000" dirty="0"/>
              <a:t>).</a:t>
            </a:r>
          </a:p>
          <a:p>
            <a:pPr eaLnBrk="1" fontAlgn="auto" hangingPunct="1">
              <a:spcAft>
                <a:spcPts val="0"/>
              </a:spcAft>
              <a:buFont typeface="Arial" panose="020B0604020202020204" pitchFamily="34" charset="0"/>
              <a:buNone/>
              <a:defRPr/>
            </a:pPr>
            <a:r>
              <a:rPr lang="pl-PL" sz="2000" dirty="0"/>
              <a:t>Dochodzi do natychmiastowej zmiany stanu skupienia wody w parę a co za tym idzie zwiększenie objętości mieszaniny w zbiorniku (1 litr wody po zamianie w parę zajmuje objętość 1700 litrów). Efektem tego jest wyrzut całej zawartości zbiornika na zewnątrz.</a:t>
            </a:r>
          </a:p>
          <a:p>
            <a:pPr algn="just" eaLnBrk="1" fontAlgn="auto" hangingPunct="1">
              <a:spcAft>
                <a:spcPts val="0"/>
              </a:spcAft>
              <a:buFont typeface="Arial" panose="020B0604020202020204" pitchFamily="34" charset="0"/>
              <a:buNone/>
              <a:defRPr/>
            </a:pPr>
            <a:endParaRPr lang="pl-PL" sz="2000" dirty="0"/>
          </a:p>
          <a:p>
            <a:pPr>
              <a:buFont typeface="Arial" charset="0"/>
              <a:buChar char="•"/>
              <a:defRPr/>
            </a:pPr>
            <a:endParaRPr lang="pl-PL" dirty="0"/>
          </a:p>
        </p:txBody>
      </p:sp>
      <p:sp>
        <p:nvSpPr>
          <p:cNvPr id="3" name="pole tekstowe 2"/>
          <p:cNvSpPr txBox="1"/>
          <p:nvPr/>
        </p:nvSpPr>
        <p:spPr>
          <a:xfrm>
            <a:off x="2195736" y="476672"/>
            <a:ext cx="4248472" cy="523220"/>
          </a:xfrm>
          <a:prstGeom prst="rect">
            <a:avLst/>
          </a:prstGeom>
          <a:noFill/>
        </p:spPr>
        <p:txBody>
          <a:bodyPr wrap="square" rtlCol="0">
            <a:spAutoFit/>
          </a:bodyPr>
          <a:lstStyle/>
          <a:p>
            <a:pPr algn="ctr"/>
            <a:r>
              <a:rPr lang="pl-PL" sz="2800" b="1" dirty="0">
                <a:solidFill>
                  <a:srgbClr val="FFFF00"/>
                </a:solidFill>
              </a:rPr>
              <a:t>Wyrzut i wykipienie cieczy</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
        <p:nvSpPr>
          <p:cNvPr id="5" name="pole tekstowe 4"/>
          <p:cNvSpPr txBox="1"/>
          <p:nvPr/>
        </p:nvSpPr>
        <p:spPr>
          <a:xfrm>
            <a:off x="899592" y="1628800"/>
            <a:ext cx="1152128" cy="369332"/>
          </a:xfrm>
          <a:prstGeom prst="rect">
            <a:avLst/>
          </a:prstGeom>
          <a:noFill/>
        </p:spPr>
        <p:txBody>
          <a:bodyPr wrap="square" rtlCol="0">
            <a:spAutoFit/>
          </a:bodyPr>
          <a:lstStyle/>
          <a:p>
            <a:r>
              <a:rPr lang="pl-PL" u="sng" dirty="0"/>
              <a:t>Wyrzut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468313" y="188913"/>
            <a:ext cx="8229600" cy="1079500"/>
          </a:xfrm>
        </p:spPr>
        <p:txBody>
          <a:bodyPr>
            <a:normAutofit fontScale="90000"/>
          </a:bodyPr>
          <a:lstStyle/>
          <a:p>
            <a:pPr algn="ctr"/>
            <a:r>
              <a:rPr lang="pl-PL" altLang="pl-PL" b="1" dirty="0"/>
              <a:t>WYRZUT</a:t>
            </a:r>
            <a:br>
              <a:rPr lang="pl-PL" altLang="pl-PL" b="1" dirty="0"/>
            </a:br>
            <a:r>
              <a:rPr lang="pl-PL" altLang="pl-PL" sz="2400" dirty="0"/>
              <a:t>(pożar  zbiornika z substancją ropopochodną)</a:t>
            </a:r>
            <a:endParaRPr lang="pl-PL" altLang="pl-PL" dirty="0"/>
          </a:p>
        </p:txBody>
      </p:sp>
      <p:pic>
        <p:nvPicPr>
          <p:cNvPr id="4" name="Crude Oil Boilover Explosion.avi">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31640" y="1628800"/>
            <a:ext cx="6769100" cy="5076825"/>
          </a:xfr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50825" y="2312988"/>
            <a:ext cx="8785225" cy="170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0325" eaLnBrk="0" hangingPunct="0">
              <a:tabLst>
                <a:tab pos="188913" algn="l"/>
              </a:tabLst>
              <a:defRPr sz="1200" b="1">
                <a:solidFill>
                  <a:schemeClr val="tx1"/>
                </a:solidFill>
                <a:latin typeface="Times New Roman" panose="02020603050405020304" pitchFamily="18" charset="0"/>
              </a:defRPr>
            </a:lvl1pPr>
            <a:lvl2pPr marL="742950" indent="-285750" eaLnBrk="0" hangingPunct="0">
              <a:tabLst>
                <a:tab pos="188913" algn="l"/>
              </a:tabLst>
              <a:defRPr sz="1200" b="1">
                <a:solidFill>
                  <a:schemeClr val="tx1"/>
                </a:solidFill>
                <a:latin typeface="Times New Roman" panose="02020603050405020304" pitchFamily="18" charset="0"/>
              </a:defRPr>
            </a:lvl2pPr>
            <a:lvl3pPr marL="1143000" indent="-228600" eaLnBrk="0" hangingPunct="0">
              <a:tabLst>
                <a:tab pos="188913" algn="l"/>
              </a:tabLst>
              <a:defRPr sz="1200" b="1">
                <a:solidFill>
                  <a:schemeClr val="tx1"/>
                </a:solidFill>
                <a:latin typeface="Times New Roman" panose="02020603050405020304" pitchFamily="18" charset="0"/>
              </a:defRPr>
            </a:lvl3pPr>
            <a:lvl4pPr marL="1600200" indent="-228600" eaLnBrk="0" hangingPunct="0">
              <a:tabLst>
                <a:tab pos="188913" algn="l"/>
              </a:tabLst>
              <a:defRPr sz="1200" b="1">
                <a:solidFill>
                  <a:schemeClr val="tx1"/>
                </a:solidFill>
                <a:latin typeface="Times New Roman" panose="02020603050405020304" pitchFamily="18" charset="0"/>
              </a:defRPr>
            </a:lvl4pPr>
            <a:lvl5pPr marL="2057400" indent="-228600" eaLnBrk="0" hangingPunct="0">
              <a:tabLst>
                <a:tab pos="188913" algn="l"/>
              </a:tabLst>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188913" algn="l"/>
              </a:tabLst>
              <a:defRPr sz="1200" b="1">
                <a:solidFill>
                  <a:schemeClr val="tx1"/>
                </a:solidFill>
                <a:latin typeface="Times New Roman" panose="02020603050405020304" pitchFamily="18" charset="0"/>
              </a:defRPr>
            </a:lvl9pPr>
          </a:lstStyle>
          <a:p>
            <a:pPr algn="l" eaLnBrk="1" hangingPunct="1"/>
            <a:r>
              <a:rPr lang="pl-PL" altLang="pl-PL" sz="1300"/>
              <a:t>Materiały:</a:t>
            </a:r>
          </a:p>
          <a:p>
            <a:pPr algn="l" eaLnBrk="1" hangingPunct="1"/>
            <a:endParaRPr lang="pl-PL" altLang="pl-PL" sz="1300"/>
          </a:p>
          <a:p>
            <a:pPr algn="l" eaLnBrk="1" hangingPunct="1"/>
            <a:r>
              <a:rPr lang="pl-PL" altLang="pl-PL" sz="1400" b="0"/>
              <a:t> Prezentacja „ Fizykochemia spalania i środki gasnicze”   dostępna :   aspirant17.cba.pl/4/zjazd1.ppt</a:t>
            </a:r>
          </a:p>
          <a:p>
            <a:pPr algn="l" eaLnBrk="1" hangingPunct="1"/>
            <a:endParaRPr lang="pl-PL" altLang="pl-PL" sz="1300">
              <a:solidFill>
                <a:srgbClr val="FF0000"/>
              </a:solidFill>
            </a:endParaRPr>
          </a:p>
          <a:p>
            <a:pPr algn="l" eaLnBrk="1" hangingPunct="1"/>
            <a:r>
              <a:rPr lang="pl-PL" altLang="pl-PL" sz="1300" b="0"/>
              <a:t>Pofit-Szczepańska M.: </a:t>
            </a:r>
            <a:r>
              <a:rPr lang="pl-PL" altLang="pl-PL" sz="1300" b="0" i="1"/>
              <a:t>Wybrane zagadnienia z chemii ogólnej, fizykochemii spalania i rozwoju pożarów. </a:t>
            </a:r>
            <a:r>
              <a:rPr lang="pl-PL" altLang="pl-PL" sz="1300" b="0"/>
              <a:t>SAPSP Kraków 1994.</a:t>
            </a:r>
          </a:p>
          <a:p>
            <a:pPr algn="l" eaLnBrk="1" hangingPunct="1"/>
            <a:endParaRPr lang="pl-PL" altLang="pl-PL" sz="1300" b="0"/>
          </a:p>
          <a:p>
            <a:pPr algn="l" eaLnBrk="1" hangingPunct="1"/>
            <a:r>
              <a:rPr lang="pl-PL" altLang="pl-PL" sz="1300" b="0"/>
              <a:t>Opracowania własne.</a:t>
            </a:r>
          </a:p>
          <a:p>
            <a:pPr algn="l" eaLnBrk="1" hangingPunct="1"/>
            <a:endParaRPr lang="pl-PL" altLang="pl-PL" sz="1300">
              <a:solidFill>
                <a:srgbClr val="FF0000"/>
              </a:solidFill>
            </a:endParaRPr>
          </a:p>
        </p:txBody>
      </p:sp>
      <p:sp>
        <p:nvSpPr>
          <p:cNvPr id="2" name="pole tekstowe 1"/>
          <p:cNvSpPr txBox="1"/>
          <p:nvPr/>
        </p:nvSpPr>
        <p:spPr>
          <a:xfrm>
            <a:off x="1835696" y="548680"/>
            <a:ext cx="2232248" cy="461665"/>
          </a:xfrm>
          <a:prstGeom prst="rect">
            <a:avLst/>
          </a:prstGeom>
          <a:noFill/>
        </p:spPr>
        <p:txBody>
          <a:bodyPr wrap="square" rtlCol="0">
            <a:spAutoFit/>
          </a:bodyPr>
          <a:lstStyle/>
          <a:p>
            <a:r>
              <a:rPr lang="pl-PL" sz="2400" b="1" dirty="0">
                <a:solidFill>
                  <a:srgbClr val="FFFF00"/>
                </a:solidFill>
              </a:rPr>
              <a:t>Bibliografia:</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extLst>
      <p:ext uri="{BB962C8B-B14F-4D97-AF65-F5344CB8AC3E}">
        <p14:creationId xmlns:p14="http://schemas.microsoft.com/office/powerpoint/2010/main" val="314363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79388" y="1628799"/>
            <a:ext cx="8856662" cy="4679925"/>
          </a:xfrm>
        </p:spPr>
        <p:txBody>
          <a:bodyPr rtlCol="0">
            <a:normAutofit fontScale="85000" lnSpcReduction="20000"/>
          </a:bodyPr>
          <a:lstStyle/>
          <a:p>
            <a:pPr algn="just" eaLnBrk="1" fontAlgn="auto" hangingPunct="1">
              <a:spcAft>
                <a:spcPts val="0"/>
              </a:spcAft>
              <a:buFont typeface="Arial" panose="020B0604020202020204" pitchFamily="34" charset="0"/>
              <a:buNone/>
              <a:defRPr/>
            </a:pPr>
            <a:r>
              <a:rPr lang="pl-PL" sz="1800" b="1" dirty="0"/>
              <a:t>SPALANIE</a:t>
            </a:r>
            <a:r>
              <a:rPr lang="pl-PL" sz="1800" dirty="0"/>
              <a:t> - jest procesem fizykochemicznym polegającym na reakcji łączenia się materiału palnego z tlenem z powietrza.</a:t>
            </a:r>
          </a:p>
          <a:p>
            <a:pPr algn="just" eaLnBrk="1" fontAlgn="auto" hangingPunct="1">
              <a:spcAft>
                <a:spcPts val="0"/>
              </a:spcAft>
              <a:buFont typeface="Arial" panose="020B0604020202020204" pitchFamily="34" charset="0"/>
              <a:buNone/>
              <a:defRPr/>
            </a:pPr>
            <a:r>
              <a:rPr lang="pl-PL" sz="1800" dirty="0"/>
              <a:t>Reakcji tej (zjawisku pożaru)towarzyszy wzrost temperatury, wydzielanie się ciepła, świecenie w postaci płomieni a także wydzielanie się produktów spalania w postaci dymu.</a:t>
            </a:r>
          </a:p>
          <a:p>
            <a:pPr algn="just" eaLnBrk="1" fontAlgn="auto" hangingPunct="1">
              <a:spcAft>
                <a:spcPts val="0"/>
              </a:spcAft>
              <a:buFont typeface="Arial" panose="020B0604020202020204" pitchFamily="34" charset="0"/>
              <a:buNone/>
              <a:defRPr/>
            </a:pPr>
            <a:r>
              <a:rPr lang="pl-PL" sz="1800" dirty="0"/>
              <a:t>Aby doszło do zaistnienia zjawiska pożaru muszą być spełnione cztery podstawowe warunki jednocześnie, a mianowicie:</a:t>
            </a:r>
          </a:p>
          <a:p>
            <a:pPr algn="just" eaLnBrk="1" fontAlgn="auto" hangingPunct="1">
              <a:spcAft>
                <a:spcPts val="0"/>
              </a:spcAft>
              <a:buFont typeface="Arial" panose="020B0604020202020204" pitchFamily="34" charset="0"/>
              <a:buNone/>
              <a:defRPr/>
            </a:pPr>
            <a:endParaRPr lang="pl-PL" sz="900" dirty="0"/>
          </a:p>
          <a:p>
            <a:pPr algn="just" eaLnBrk="1" fontAlgn="auto" hangingPunct="1">
              <a:spcAft>
                <a:spcPts val="0"/>
              </a:spcAft>
              <a:defRPr/>
            </a:pPr>
            <a:r>
              <a:rPr lang="pl-PL" sz="1800" dirty="0"/>
              <a:t>tlen (który występuje w przyrodzie i stanowi ok. 21 % jego objętości) – nr 1</a:t>
            </a:r>
          </a:p>
          <a:p>
            <a:pPr algn="just" eaLnBrk="1" fontAlgn="auto" hangingPunct="1">
              <a:spcAft>
                <a:spcPts val="0"/>
              </a:spcAft>
              <a:defRPr/>
            </a:pPr>
            <a:r>
              <a:rPr lang="pl-PL" sz="1800" dirty="0"/>
              <a:t>materiał palny (paliwo, gaz, ciecz, ciało stałe) – nr 2</a:t>
            </a:r>
          </a:p>
          <a:p>
            <a:pPr algn="just" eaLnBrk="1" fontAlgn="auto" hangingPunct="1">
              <a:spcAft>
                <a:spcPts val="0"/>
              </a:spcAft>
              <a:defRPr/>
            </a:pPr>
            <a:r>
              <a:rPr lang="pl-PL" sz="1800" dirty="0"/>
              <a:t>źródło zapłonu, którym może być każde źródło ciepła, czy też bodziec energetyczny - nr 3</a:t>
            </a:r>
          </a:p>
          <a:p>
            <a:pPr algn="just" eaLnBrk="1" fontAlgn="auto" hangingPunct="1">
              <a:spcAft>
                <a:spcPts val="0"/>
              </a:spcAft>
              <a:defRPr/>
            </a:pPr>
            <a:r>
              <a:rPr lang="pl-PL" sz="1800" dirty="0"/>
              <a:t>rozgałęzione reakcje chemiczne warunkujące ciągłość przekazywania energii – nr 4.</a:t>
            </a:r>
          </a:p>
          <a:p>
            <a:pPr algn="just" eaLnBrk="1" fontAlgn="auto" hangingPunct="1">
              <a:spcAft>
                <a:spcPts val="0"/>
              </a:spcAft>
              <a:buFont typeface="Arial" panose="020B0604020202020204" pitchFamily="34" charset="0"/>
              <a:buNone/>
              <a:defRPr/>
            </a:pPr>
            <a:endParaRPr lang="pl-PL" sz="1700" dirty="0"/>
          </a:p>
          <a:p>
            <a:pPr algn="just" eaLnBrk="1" fontAlgn="auto" hangingPunct="1">
              <a:lnSpc>
                <a:spcPct val="170000"/>
              </a:lnSpc>
              <a:spcAft>
                <a:spcPts val="0"/>
              </a:spcAft>
              <a:buFontTx/>
              <a:buNone/>
              <a:defRPr/>
            </a:pPr>
            <a:r>
              <a:rPr lang="pl-PL" sz="1800" dirty="0"/>
              <a:t>Pod względem energetycznym  reakcje chemiczne dzielimy na    </a:t>
            </a:r>
            <a:r>
              <a:rPr lang="pl-PL" sz="1800" b="1" dirty="0"/>
              <a:t>egzoenergetyczne </a:t>
            </a:r>
            <a:r>
              <a:rPr lang="pl-PL" sz="1800" dirty="0"/>
              <a:t>i </a:t>
            </a:r>
            <a:r>
              <a:rPr lang="pl-PL" sz="1800" b="1" dirty="0"/>
              <a:t>endoenergetyczne.</a:t>
            </a:r>
          </a:p>
          <a:p>
            <a:pPr algn="just" eaLnBrk="1" fontAlgn="auto" hangingPunct="1">
              <a:lnSpc>
                <a:spcPct val="80000"/>
              </a:lnSpc>
              <a:spcAft>
                <a:spcPts val="0"/>
              </a:spcAft>
              <a:buFontTx/>
              <a:buNone/>
              <a:defRPr/>
            </a:pPr>
            <a:endParaRPr lang="pl-PL" sz="900" b="1" dirty="0"/>
          </a:p>
          <a:p>
            <a:pPr algn="just" eaLnBrk="1" fontAlgn="auto" hangingPunct="1">
              <a:lnSpc>
                <a:spcPct val="80000"/>
              </a:lnSpc>
              <a:spcAft>
                <a:spcPts val="0"/>
              </a:spcAft>
              <a:buFontTx/>
              <a:buNone/>
              <a:defRPr/>
            </a:pPr>
            <a:r>
              <a:rPr lang="pl-PL" sz="1800" b="1" dirty="0"/>
              <a:t>Reakcja egzoenergetyczna (egzotermiczna) </a:t>
            </a:r>
            <a:r>
              <a:rPr lang="pl-PL" sz="1800" dirty="0"/>
              <a:t>jest to reakcja chemiczna, przebiegająca z oddaniem </a:t>
            </a:r>
          </a:p>
          <a:p>
            <a:pPr algn="just" eaLnBrk="1" fontAlgn="auto" hangingPunct="1">
              <a:lnSpc>
                <a:spcPct val="80000"/>
              </a:lnSpc>
              <a:spcAft>
                <a:spcPts val="0"/>
              </a:spcAft>
              <a:buFontTx/>
              <a:buNone/>
              <a:defRPr/>
            </a:pPr>
            <a:r>
              <a:rPr lang="pl-PL" sz="1800" dirty="0"/>
              <a:t>                                                                              ciepła.</a:t>
            </a:r>
          </a:p>
          <a:p>
            <a:pPr algn="just" eaLnBrk="1" fontAlgn="auto" hangingPunct="1">
              <a:lnSpc>
                <a:spcPct val="80000"/>
              </a:lnSpc>
              <a:spcAft>
                <a:spcPts val="0"/>
              </a:spcAft>
              <a:buFontTx/>
              <a:buNone/>
              <a:defRPr/>
            </a:pPr>
            <a:endParaRPr lang="pl-PL" sz="900" b="1" dirty="0"/>
          </a:p>
          <a:p>
            <a:pPr algn="just" eaLnBrk="1" fontAlgn="auto" hangingPunct="1">
              <a:lnSpc>
                <a:spcPct val="80000"/>
              </a:lnSpc>
              <a:spcAft>
                <a:spcPts val="0"/>
              </a:spcAft>
              <a:buFontTx/>
              <a:buNone/>
              <a:defRPr/>
            </a:pPr>
            <a:r>
              <a:rPr lang="pl-PL" sz="1800" b="1" dirty="0"/>
              <a:t>Reakcja endoenergetyczna (endotermiczna) </a:t>
            </a:r>
            <a:r>
              <a:rPr lang="pl-PL" sz="1800" dirty="0"/>
              <a:t>jest to reakcja chemiczna, przebiegająca z pobraniem</a:t>
            </a:r>
          </a:p>
          <a:p>
            <a:pPr algn="just" eaLnBrk="1" fontAlgn="auto" hangingPunct="1">
              <a:lnSpc>
                <a:spcPct val="80000"/>
              </a:lnSpc>
              <a:spcAft>
                <a:spcPts val="0"/>
              </a:spcAft>
              <a:buFontTx/>
              <a:buNone/>
              <a:defRPr/>
            </a:pPr>
            <a:r>
              <a:rPr lang="pl-PL" sz="1800" dirty="0"/>
              <a:t>                                                                                ciepła.</a:t>
            </a:r>
          </a:p>
          <a:p>
            <a:pPr algn="just" eaLnBrk="1" fontAlgn="auto" hangingPunct="1">
              <a:lnSpc>
                <a:spcPct val="80000"/>
              </a:lnSpc>
              <a:spcAft>
                <a:spcPts val="0"/>
              </a:spcAft>
              <a:buFontTx/>
              <a:buNone/>
              <a:defRPr/>
            </a:pPr>
            <a:r>
              <a:rPr lang="pl-PL" sz="1800" dirty="0"/>
              <a:t>	</a:t>
            </a:r>
          </a:p>
          <a:p>
            <a:pPr algn="just" eaLnBrk="1" fontAlgn="auto" hangingPunct="1">
              <a:lnSpc>
                <a:spcPct val="80000"/>
              </a:lnSpc>
              <a:spcAft>
                <a:spcPts val="0"/>
              </a:spcAft>
              <a:buFontTx/>
              <a:buNone/>
              <a:defRPr/>
            </a:pPr>
            <a:r>
              <a:rPr lang="pl-PL" sz="1800" dirty="0"/>
              <a:t>Ciepło, które jest potrzebne do zapoczątkowania reakcji, nie ma nic wspólnego z tym, czy reakcja </a:t>
            </a:r>
          </a:p>
          <a:p>
            <a:pPr algn="just" eaLnBrk="1" fontAlgn="auto" hangingPunct="1">
              <a:lnSpc>
                <a:spcPct val="80000"/>
              </a:lnSpc>
              <a:spcAft>
                <a:spcPts val="0"/>
              </a:spcAft>
              <a:buFontTx/>
              <a:buNone/>
              <a:defRPr/>
            </a:pPr>
            <a:r>
              <a:rPr lang="pl-PL" sz="1800" dirty="0"/>
              <a:t>jest egzoenergetyczna czy endoenergetyczna. Ważne jest, czy następuje wydzielanie czy pobieranie</a:t>
            </a:r>
          </a:p>
          <a:p>
            <a:pPr algn="just" eaLnBrk="1" fontAlgn="auto" hangingPunct="1">
              <a:lnSpc>
                <a:spcPct val="80000"/>
              </a:lnSpc>
              <a:spcAft>
                <a:spcPts val="0"/>
              </a:spcAft>
              <a:buFontTx/>
              <a:buNone/>
              <a:defRPr/>
            </a:pPr>
            <a:r>
              <a:rPr lang="pl-PL" sz="1800" dirty="0"/>
              <a:t>ciepła w czasie, gdy substraty przemieniają się w produkty.</a:t>
            </a:r>
          </a:p>
          <a:p>
            <a:pPr algn="just" eaLnBrk="1" fontAlgn="auto" hangingPunct="1">
              <a:lnSpc>
                <a:spcPct val="80000"/>
              </a:lnSpc>
              <a:spcAft>
                <a:spcPts val="0"/>
              </a:spcAft>
              <a:buFontTx/>
              <a:buNone/>
              <a:defRPr/>
            </a:pPr>
            <a:endParaRPr lang="pl-PL" sz="1800" dirty="0"/>
          </a:p>
          <a:p>
            <a:pPr algn="just" eaLnBrk="1" fontAlgn="auto" hangingPunct="1">
              <a:lnSpc>
                <a:spcPct val="80000"/>
              </a:lnSpc>
              <a:spcAft>
                <a:spcPts val="0"/>
              </a:spcAft>
              <a:buFontTx/>
              <a:buNone/>
              <a:defRPr/>
            </a:pPr>
            <a:r>
              <a:rPr lang="pl-PL" sz="1800" dirty="0"/>
              <a:t>Niektóre reakcje chemiczne egzoenergetyczne mają przebieg gwałtowny, co nazywane jest </a:t>
            </a:r>
          </a:p>
          <a:p>
            <a:pPr algn="just" eaLnBrk="1" fontAlgn="auto" hangingPunct="1">
              <a:lnSpc>
                <a:spcPct val="80000"/>
              </a:lnSpc>
              <a:spcAft>
                <a:spcPts val="0"/>
              </a:spcAft>
              <a:buFontTx/>
              <a:buNone/>
              <a:defRPr/>
            </a:pPr>
            <a:r>
              <a:rPr lang="pl-PL" sz="1800" b="1" dirty="0"/>
              <a:t>                                                </a:t>
            </a:r>
            <a:r>
              <a:rPr lang="pl-PL" sz="1900" b="1" dirty="0"/>
              <a:t>wybuchem </a:t>
            </a:r>
            <a:r>
              <a:rPr lang="pl-PL" sz="1900" dirty="0"/>
              <a:t>lub </a:t>
            </a:r>
            <a:r>
              <a:rPr lang="pl-PL" sz="1900" b="1" dirty="0"/>
              <a:t>detonacją</a:t>
            </a:r>
            <a:r>
              <a:rPr lang="pl-PL" sz="1900" dirty="0"/>
              <a:t>.</a:t>
            </a:r>
          </a:p>
          <a:p>
            <a:pPr algn="just" eaLnBrk="1" fontAlgn="auto" hangingPunct="1">
              <a:lnSpc>
                <a:spcPct val="80000"/>
              </a:lnSpc>
              <a:spcAft>
                <a:spcPts val="0"/>
              </a:spcAft>
              <a:buFontTx/>
              <a:buNone/>
              <a:defRPr/>
            </a:pPr>
            <a:endParaRPr lang="pl-PL" sz="1800" dirty="0"/>
          </a:p>
          <a:p>
            <a:pPr algn="just" eaLnBrk="1" fontAlgn="auto" hangingPunct="1">
              <a:lnSpc>
                <a:spcPct val="80000"/>
              </a:lnSpc>
              <a:spcAft>
                <a:spcPts val="0"/>
              </a:spcAft>
              <a:buFontTx/>
              <a:buNone/>
              <a:defRPr/>
            </a:pPr>
            <a:endParaRPr lang="pl-PL" sz="1800" dirty="0"/>
          </a:p>
          <a:p>
            <a:pPr algn="just" eaLnBrk="1" fontAlgn="auto" hangingPunct="1">
              <a:lnSpc>
                <a:spcPct val="80000"/>
              </a:lnSpc>
              <a:spcAft>
                <a:spcPts val="0"/>
              </a:spcAft>
              <a:buFontTx/>
              <a:buNone/>
              <a:defRPr/>
            </a:pPr>
            <a:endParaRPr lang="pl-PL" sz="1800" dirty="0"/>
          </a:p>
          <a:p>
            <a:pPr algn="just" eaLnBrk="1" fontAlgn="auto" hangingPunct="1">
              <a:lnSpc>
                <a:spcPct val="80000"/>
              </a:lnSpc>
              <a:spcAft>
                <a:spcPts val="0"/>
              </a:spcAft>
              <a:buFontTx/>
              <a:buNone/>
              <a:defRPr/>
            </a:pPr>
            <a:endParaRPr lang="pl-PL" sz="1800" dirty="0"/>
          </a:p>
        </p:txBody>
      </p:sp>
      <p:sp>
        <p:nvSpPr>
          <p:cNvPr id="4"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3</a:t>
            </a:fld>
            <a:endParaRPr lang="pl-PL" altLang="pl-PL" sz="2000" dirty="0">
              <a:solidFill>
                <a:schemeClr val="bg1"/>
              </a:solidFill>
              <a:latin typeface="Calibri" panose="020F0502020204030204" pitchFamily="34"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
        <p:nvSpPr>
          <p:cNvPr id="6" name="Tytuł 5"/>
          <p:cNvSpPr>
            <a:spLocks noGrp="1"/>
          </p:cNvSpPr>
          <p:nvPr>
            <p:ph type="title"/>
          </p:nvPr>
        </p:nvSpPr>
        <p:spPr>
          <a:xfrm>
            <a:off x="1642867" y="376071"/>
            <a:ext cx="6491064" cy="1252728"/>
          </a:xfrm>
        </p:spPr>
        <p:txBody>
          <a:bodyPr>
            <a:normAutofit/>
          </a:bodyPr>
          <a:lstStyle/>
          <a:p>
            <a:r>
              <a:rPr lang="pl-PL" sz="3600" dirty="0"/>
              <a:t>Proces spalania</a:t>
            </a:r>
            <a:br>
              <a:rPr lang="pl-PL" sz="3600" dirty="0"/>
            </a:br>
            <a:endParaRPr lang="pl-PL"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01cztery warunki spalania"/>
          <p:cNvPicPr>
            <a:picLocks noGrp="1" noChangeAspect="1" noChangeArrowheads="1"/>
          </p:cNvPicPr>
          <p:nvPr>
            <p:ph/>
          </p:nvPr>
        </p:nvPicPr>
        <p:blipFill>
          <a:blip r:embed="rId2">
            <a:lum bright="6000" contrast="6000"/>
            <a:extLst>
              <a:ext uri="{28A0092B-C50C-407E-A947-70E740481C1C}">
                <a14:useLocalDpi xmlns:a14="http://schemas.microsoft.com/office/drawing/2010/main" val="0"/>
              </a:ext>
            </a:extLst>
          </a:blip>
          <a:srcRect l="5756" t="15076" r="15677" b="19037"/>
          <a:stretch>
            <a:fillRect/>
          </a:stretch>
        </p:blipFill>
        <p:spPr>
          <a:xfrm>
            <a:off x="-23812" y="1441489"/>
            <a:ext cx="9167812" cy="5445224"/>
          </a:xfrm>
          <a:noFill/>
        </p:spPr>
      </p:pic>
      <p:sp>
        <p:nvSpPr>
          <p:cNvPr id="2" name="pole tekstowe 1"/>
          <p:cNvSpPr txBox="1"/>
          <p:nvPr/>
        </p:nvSpPr>
        <p:spPr>
          <a:xfrm>
            <a:off x="1835696" y="404664"/>
            <a:ext cx="4032448" cy="646331"/>
          </a:xfrm>
          <a:prstGeom prst="rect">
            <a:avLst/>
          </a:prstGeom>
          <a:noFill/>
        </p:spPr>
        <p:txBody>
          <a:bodyPr wrap="square" rtlCol="0">
            <a:spAutoFit/>
          </a:bodyPr>
          <a:lstStyle/>
          <a:p>
            <a:r>
              <a:rPr lang="pl-PL" sz="3600" b="1" dirty="0">
                <a:solidFill>
                  <a:srgbClr val="FFFF00"/>
                </a:solidFill>
              </a:rPr>
              <a:t>Proces spalania</a:t>
            </a:r>
          </a:p>
        </p:txBody>
      </p:sp>
      <p:pic>
        <p:nvPicPr>
          <p:cNvPr id="12" name="Obraz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51731" y="5823139"/>
            <a:ext cx="6838950" cy="762000"/>
          </a:xfrm>
        </p:spPr>
        <p:txBody>
          <a:bodyPr rtlCol="0">
            <a:normAutofit fontScale="90000"/>
          </a:bodyPr>
          <a:lstStyle/>
          <a:p>
            <a:pPr algn="ctr" eaLnBrk="1" fontAlgn="auto" hangingPunct="1">
              <a:spcAft>
                <a:spcPts val="0"/>
              </a:spcAft>
              <a:defRPr/>
            </a:pPr>
            <a:r>
              <a:rPr lang="pl-PL" sz="1800" b="1" dirty="0">
                <a:solidFill>
                  <a:srgbClr val="FF0000"/>
                </a:solidFill>
                <a:cs typeface="Times New Roman" pitchFamily="18" charset="0"/>
              </a:rPr>
              <a:t>Szybkość spalania i łatwość zapalenia ciał stałych</a:t>
            </a:r>
            <a:r>
              <a:rPr lang="pl-PL" sz="1800" b="1" dirty="0">
                <a:solidFill>
                  <a:srgbClr val="FF0000"/>
                </a:solidFill>
              </a:rPr>
              <a:t>  </a:t>
            </a:r>
            <a:r>
              <a:rPr lang="pl-PL" sz="1800" b="1" dirty="0">
                <a:solidFill>
                  <a:srgbClr val="FF0000"/>
                </a:solidFill>
                <a:cs typeface="Times New Roman" pitchFamily="18" charset="0"/>
              </a:rPr>
              <a:t>( na przykładzie drewna ) </a:t>
            </a:r>
            <a:r>
              <a:rPr lang="pl-PL" sz="1800" b="1" dirty="0">
                <a:solidFill>
                  <a:srgbClr val="FF0000"/>
                </a:solidFill>
              </a:rPr>
              <a:t> </a:t>
            </a:r>
            <a:r>
              <a:rPr lang="pl-PL" sz="1800" b="1" dirty="0">
                <a:solidFill>
                  <a:srgbClr val="FF0000"/>
                </a:solidFill>
                <a:cs typeface="Times New Roman" pitchFamily="18" charset="0"/>
              </a:rPr>
              <a:t>zależnie od wielkości </a:t>
            </a:r>
            <a:r>
              <a:rPr lang="pl-PL" sz="1800" b="1" dirty="0">
                <a:solidFill>
                  <a:srgbClr val="FF0000"/>
                </a:solidFill>
              </a:rPr>
              <a:t> </a:t>
            </a:r>
            <a:r>
              <a:rPr lang="pl-PL" sz="1800" b="1" dirty="0">
                <a:solidFill>
                  <a:srgbClr val="FF0000"/>
                </a:solidFill>
                <a:cs typeface="Times New Roman" pitchFamily="18" charset="0"/>
              </a:rPr>
              <a:t>powierzchni spalania .</a:t>
            </a:r>
            <a:br>
              <a:rPr lang="pl-PL" sz="1800" b="1" dirty="0">
                <a:solidFill>
                  <a:srgbClr val="FF0000"/>
                </a:solidFill>
                <a:cs typeface="Times New Roman" pitchFamily="18" charset="0"/>
              </a:rPr>
            </a:br>
            <a:r>
              <a:rPr lang="pl-PL" sz="1800" b="1" dirty="0">
                <a:solidFill>
                  <a:srgbClr val="FF0000"/>
                </a:solidFill>
                <a:cs typeface="Times New Roman" pitchFamily="18" charset="0"/>
              </a:rPr>
              <a:t>Bodziec energetyczny w postaci zapalonej zapałki.</a:t>
            </a:r>
          </a:p>
        </p:txBody>
      </p:sp>
      <p:graphicFrame>
        <p:nvGraphicFramePr>
          <p:cNvPr id="1026" name="Object 3"/>
          <p:cNvGraphicFramePr>
            <a:graphicFrameLocks noGrp="1" noChangeAspect="1"/>
          </p:cNvGraphicFramePr>
          <p:nvPr>
            <p:ph idx="1"/>
          </p:nvPr>
        </p:nvGraphicFramePr>
        <p:xfrm>
          <a:off x="681038" y="1804988"/>
          <a:ext cx="7780337" cy="4114800"/>
        </p:xfrm>
        <a:graphic>
          <a:graphicData uri="http://schemas.openxmlformats.org/presentationml/2006/ole">
            <mc:AlternateContent xmlns:mc="http://schemas.openxmlformats.org/markup-compatibility/2006">
              <mc:Choice xmlns:v="urn:schemas-microsoft-com:vml" Requires="v">
                <p:oleObj spid="_x0000_s1042" name="Dokument" r:id="rId3" imgW="7779960" imgH="4114800" progId="Word.Document.8">
                  <p:embed/>
                </p:oleObj>
              </mc:Choice>
              <mc:Fallback>
                <p:oleObj name="Dokument" r:id="rId3" imgW="7779960" imgH="4114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804988"/>
                        <a:ext cx="7780337" cy="4114800"/>
                      </a:xfrm>
                      <a:prstGeom prst="rect">
                        <a:avLst/>
                      </a:prstGeom>
                    </p:spPr>
                  </p:pic>
                </p:oleObj>
              </mc:Fallback>
            </mc:AlternateContent>
          </a:graphicData>
        </a:graphic>
      </p:graphicFrame>
      <p:graphicFrame>
        <p:nvGraphicFramePr>
          <p:cNvPr id="1027" name="Object 4"/>
          <p:cNvGraphicFramePr>
            <a:graphicFrameLocks noChangeAspect="1"/>
          </p:cNvGraphicFramePr>
          <p:nvPr/>
        </p:nvGraphicFramePr>
        <p:xfrm>
          <a:off x="1905000" y="2057400"/>
          <a:ext cx="5257800" cy="3419475"/>
        </p:xfrm>
        <a:graphic>
          <a:graphicData uri="http://schemas.openxmlformats.org/presentationml/2006/ole">
            <mc:AlternateContent xmlns:mc="http://schemas.openxmlformats.org/markup-compatibility/2006">
              <mc:Choice xmlns:v="urn:schemas-microsoft-com:vml" Requires="v">
                <p:oleObj spid="_x0000_s1043" name="Obraz - mapa bitowa" r:id="rId5" imgW="5180952" imgH="3419952" progId="Pbraz Paint.">
                  <p:embed/>
                </p:oleObj>
              </mc:Choice>
              <mc:Fallback>
                <p:oleObj name="Obraz - mapa bitowa" r:id="rId5" imgW="5180952" imgH="3419952" progId="Pbraz Pai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057400"/>
                        <a:ext cx="5257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Text Box 5" descr="Różowa lignina"/>
          <p:cNvSpPr txBox="1">
            <a:spLocks noChangeArrowheads="1"/>
          </p:cNvSpPr>
          <p:nvPr/>
        </p:nvSpPr>
        <p:spPr bwMode="auto">
          <a:xfrm>
            <a:off x="3713956" y="1473994"/>
            <a:ext cx="1714500" cy="342900"/>
          </a:xfrm>
          <a:prstGeom prst="rect">
            <a:avLst/>
          </a:prstGeom>
          <a:blipFill dpi="0" rotWithShape="0">
            <a:blip r:embed="rId7"/>
            <a:srcRect/>
            <a:tile tx="0" ty="0" sx="100000" sy="100000" flip="none" algn="tl"/>
          </a:blipFill>
          <a:ln w="19050">
            <a:solidFill>
              <a:srgbClr val="FF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r>
              <a:rPr lang="pl-PL" altLang="pl-PL" dirty="0"/>
              <a:t>      Czas spalania</a:t>
            </a:r>
          </a:p>
        </p:txBody>
      </p:sp>
      <p:sp>
        <p:nvSpPr>
          <p:cNvPr id="1030" name="AutoShape 6"/>
          <p:cNvSpPr>
            <a:spLocks noChangeArrowheads="1"/>
          </p:cNvSpPr>
          <p:nvPr/>
        </p:nvSpPr>
        <p:spPr bwMode="auto">
          <a:xfrm rot="-5564737">
            <a:off x="6248400" y="3200400"/>
            <a:ext cx="1485900" cy="1485900"/>
          </a:xfrm>
          <a:prstGeom prst="irregularSeal1">
            <a:avLst/>
          </a:prstGeom>
          <a:gradFill rotWithShape="0">
            <a:gsLst>
              <a:gs pos="0">
                <a:srgbClr val="FFFF00"/>
              </a:gs>
              <a:gs pos="50000">
                <a:srgbClr val="FF0000"/>
              </a:gs>
              <a:gs pos="100000">
                <a:srgbClr val="FFFF00"/>
              </a:gs>
            </a:gsLst>
            <a:lin ang="5400000" scaled="1"/>
          </a:gradFill>
          <a:ln w="9525">
            <a:solidFill>
              <a:srgbClr val="FF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pl-PL" altLang="pl-PL"/>
          </a:p>
        </p:txBody>
      </p:sp>
      <p:sp>
        <p:nvSpPr>
          <p:cNvPr id="1031" name="Rectangle 7"/>
          <p:cNvSpPr>
            <a:spLocks noChangeArrowheads="1"/>
          </p:cNvSpPr>
          <p:nvPr/>
        </p:nvSpPr>
        <p:spPr bwMode="auto">
          <a:xfrm>
            <a:off x="1619250" y="5486400"/>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b="0">
                <a:cs typeface="Times New Roman" panose="02020603050405020304" pitchFamily="18" charset="0"/>
              </a:rPr>
              <a:t>              </a:t>
            </a:r>
            <a:r>
              <a:rPr lang="pl-PL" altLang="pl-PL">
                <a:solidFill>
                  <a:srgbClr val="993300"/>
                </a:solidFill>
                <a:cs typeface="Times New Roman" panose="02020603050405020304" pitchFamily="18" charset="0"/>
              </a:rPr>
              <a:t>Niemożliwe         Mało prawdopodobne           Łatwo                  Bardzo łatwo             </a:t>
            </a:r>
            <a:endParaRPr lang="pl-PL" altLang="pl-PL" sz="2400" b="0"/>
          </a:p>
        </p:txBody>
      </p:sp>
      <p:sp>
        <p:nvSpPr>
          <p:cNvPr id="1032" name="Rectangle 8"/>
          <p:cNvSpPr>
            <a:spLocks noChangeArrowheads="1"/>
          </p:cNvSpPr>
          <p:nvPr/>
        </p:nvSpPr>
        <p:spPr bwMode="auto">
          <a:xfrm>
            <a:off x="2667000" y="1828800"/>
            <a:ext cx="350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a:solidFill>
                  <a:srgbClr val="FF0000"/>
                </a:solidFill>
              </a:rPr>
              <a:t>   </a:t>
            </a:r>
            <a:r>
              <a:rPr lang="pl-PL" altLang="pl-PL">
                <a:solidFill>
                  <a:srgbClr val="FF0000"/>
                </a:solidFill>
                <a:cs typeface="Times New Roman" panose="02020603050405020304" pitchFamily="18" charset="0"/>
              </a:rPr>
              <a:t> 60 minut                 25 minut               1 minuta</a:t>
            </a:r>
            <a:r>
              <a:rPr lang="pl-PL" altLang="pl-PL" sz="1100" b="0"/>
              <a:t> </a:t>
            </a:r>
            <a:endParaRPr lang="pl-PL" altLang="pl-PL" sz="2400" b="0"/>
          </a:p>
        </p:txBody>
      </p:sp>
      <p:sp>
        <p:nvSpPr>
          <p:cNvPr id="1033" name="Text Box 9"/>
          <p:cNvSpPr txBox="1">
            <a:spLocks noChangeArrowheads="1"/>
          </p:cNvSpPr>
          <p:nvPr/>
        </p:nvSpPr>
        <p:spPr bwMode="auto">
          <a:xfrm>
            <a:off x="6477000" y="1828800"/>
            <a:ext cx="800100" cy="342900"/>
          </a:xfrm>
          <a:prstGeom prst="rect">
            <a:avLst/>
          </a:prstGeom>
          <a:gradFill rotWithShape="0">
            <a:gsLst>
              <a:gs pos="0">
                <a:srgbClr val="FF0000"/>
              </a:gs>
              <a:gs pos="5000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r>
              <a:rPr lang="pl-PL" altLang="pl-PL"/>
              <a:t>Wybuch</a:t>
            </a:r>
          </a:p>
        </p:txBody>
      </p:sp>
      <p:pic>
        <p:nvPicPr>
          <p:cNvPr id="10" name="Obraz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
        <p:nvSpPr>
          <p:cNvPr id="11" name="pole tekstowe 10"/>
          <p:cNvSpPr txBox="1"/>
          <p:nvPr/>
        </p:nvSpPr>
        <p:spPr>
          <a:xfrm>
            <a:off x="1835696" y="404664"/>
            <a:ext cx="4032448" cy="646331"/>
          </a:xfrm>
          <a:prstGeom prst="rect">
            <a:avLst/>
          </a:prstGeom>
          <a:noFill/>
        </p:spPr>
        <p:txBody>
          <a:bodyPr wrap="square" rtlCol="0">
            <a:spAutoFit/>
          </a:bodyPr>
          <a:lstStyle/>
          <a:p>
            <a:r>
              <a:rPr lang="pl-PL" sz="3600" b="1" dirty="0">
                <a:solidFill>
                  <a:srgbClr val="FFFF00"/>
                </a:solidFill>
              </a:rPr>
              <a:t>Proces spalania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652666726"/>
              </p:ext>
            </p:extLst>
          </p:nvPr>
        </p:nvGraphicFramePr>
        <p:xfrm>
          <a:off x="4953000" y="1508125"/>
          <a:ext cx="4191000" cy="3248025"/>
        </p:xfrm>
        <a:graphic>
          <a:graphicData uri="http://schemas.openxmlformats.org/presentationml/2006/ole">
            <mc:AlternateContent xmlns:mc="http://schemas.openxmlformats.org/markup-compatibility/2006">
              <mc:Choice xmlns:v="urn:schemas-microsoft-com:vml" Requires="v">
                <p:oleObj spid="_x0000_s2074" r:id="rId3" imgW="4629421" imgH="4610341" progId="OrgPlusWOPX.4">
                  <p:embed/>
                </p:oleObj>
              </mc:Choice>
              <mc:Fallback>
                <p:oleObj r:id="rId3" imgW="4629421" imgH="4610341" progId="OrgPlusWOPX.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08125"/>
                        <a:ext cx="4191000" cy="32480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3"/>
          <p:cNvGraphicFramePr>
            <a:graphicFrameLocks noChangeAspect="1"/>
          </p:cNvGraphicFramePr>
          <p:nvPr/>
        </p:nvGraphicFramePr>
        <p:xfrm>
          <a:off x="0" y="4297363"/>
          <a:ext cx="6477000" cy="2560637"/>
        </p:xfrm>
        <a:graphic>
          <a:graphicData uri="http://schemas.openxmlformats.org/presentationml/2006/ole">
            <mc:AlternateContent xmlns:mc="http://schemas.openxmlformats.org/markup-compatibility/2006">
              <mc:Choice xmlns:v="urn:schemas-microsoft-com:vml" Requires="v">
                <p:oleObj spid="_x0000_s2075" name="MS Org Chart" r:id="rId5" imgW="3270240" imgH="1396800" progId="OrgPlusWOPX.4">
                  <p:embed/>
                </p:oleObj>
              </mc:Choice>
              <mc:Fallback>
                <p:oleObj name="MS Org Chart" r:id="rId5" imgW="3270240" imgH="1396800" progId="OrgPlusWOPX.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7363"/>
                        <a:ext cx="6477000" cy="25606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4"/>
          <p:cNvSpPr>
            <a:spLocks noChangeArrowheads="1"/>
          </p:cNvSpPr>
          <p:nvPr/>
        </p:nvSpPr>
        <p:spPr bwMode="auto">
          <a:xfrm>
            <a:off x="-1920875" y="5883275"/>
            <a:ext cx="12998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eaLnBrk="1" hangingPunct="1"/>
            <a:r>
              <a:rPr lang="pl-PL" altLang="pl-PL" sz="1000" b="0">
                <a:latin typeface="Arial" panose="020B0604020202020204" pitchFamily="34" charset="0"/>
                <a:cs typeface="Arial" panose="020B0604020202020204" pitchFamily="34" charset="0"/>
              </a:rPr>
              <a:t> </a:t>
            </a:r>
            <a:endParaRPr lang="pl-PL" altLang="pl-PL" b="0">
              <a:cs typeface="Times New Roman" panose="02020603050405020304" pitchFamily="18" charset="0"/>
            </a:endParaRPr>
          </a:p>
          <a:p>
            <a:pPr algn="l"/>
            <a:endParaRPr lang="pl-PL" altLang="pl-PL" sz="2400" b="0"/>
          </a:p>
        </p:txBody>
      </p:sp>
      <p:sp>
        <p:nvSpPr>
          <p:cNvPr id="2054" name="Text Box 5"/>
          <p:cNvSpPr txBox="1">
            <a:spLocks noChangeArrowheads="1"/>
          </p:cNvSpPr>
          <p:nvPr/>
        </p:nvSpPr>
        <p:spPr bwMode="auto">
          <a:xfrm>
            <a:off x="60702" y="1983581"/>
            <a:ext cx="2819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algn="l"/>
            <a:r>
              <a:rPr lang="pl-PL" altLang="pl-PL" b="0" dirty="0">
                <a:latin typeface="Arial" panose="020B0604020202020204" pitchFamily="34" charset="0"/>
                <a:cs typeface="Arial" panose="020B0604020202020204" pitchFamily="34" charset="0"/>
              </a:rPr>
              <a:t>21% O</a:t>
            </a:r>
            <a:r>
              <a:rPr lang="pl-PL" altLang="pl-PL" b="0" baseline="-30000" dirty="0">
                <a:latin typeface="Arial" panose="020B0604020202020204" pitchFamily="34" charset="0"/>
                <a:cs typeface="Arial" panose="020B0604020202020204" pitchFamily="34" charset="0"/>
              </a:rPr>
              <a:t>2</a:t>
            </a:r>
            <a:r>
              <a:rPr lang="pl-PL" altLang="pl-PL" b="0" dirty="0">
                <a:latin typeface="Arial" panose="020B0604020202020204" pitchFamily="34" charset="0"/>
                <a:cs typeface="Arial" panose="020B0604020202020204" pitchFamily="34" charset="0"/>
              </a:rPr>
              <a:t> . Niektóre pierwiastki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i związki palne posiadają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wystarczającą ilość tlenu do</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 podtrzymywania procesu palenia bez </a:t>
            </a:r>
            <a:endParaRPr lang="pl-PL" altLang="pl-PL" b="0" dirty="0">
              <a:cs typeface="Times New Roman" panose="02020603050405020304" pitchFamily="18" charset="0"/>
            </a:endParaRPr>
          </a:p>
          <a:p>
            <a:pPr algn="l"/>
            <a:r>
              <a:rPr lang="pl-PL" altLang="pl-PL" b="0" dirty="0">
                <a:latin typeface="Arial" panose="020B0604020202020204" pitchFamily="34" charset="0"/>
                <a:cs typeface="Arial" panose="020B0604020202020204" pitchFamily="34" charset="0"/>
              </a:rPr>
              <a:t>dostępu tlenu jak np. magnez, </a:t>
            </a:r>
            <a:r>
              <a:rPr lang="pl-PL" altLang="pl-PL" b="0" dirty="0" err="1">
                <a:latin typeface="Arial" panose="020B0604020202020204" pitchFamily="34" charset="0"/>
                <a:cs typeface="Arial" panose="020B0604020202020204" pitchFamily="34" charset="0"/>
              </a:rPr>
              <a:t>saletrzan</a:t>
            </a:r>
            <a:r>
              <a:rPr lang="pl-PL" altLang="pl-PL" b="0" dirty="0">
                <a:latin typeface="Arial" panose="020B0604020202020204" pitchFamily="34" charset="0"/>
                <a:cs typeface="Arial" panose="020B0604020202020204" pitchFamily="34" charset="0"/>
              </a:rPr>
              <a:t> amonowy itp.</a:t>
            </a:r>
            <a:endParaRPr lang="pl-PL" altLang="pl-PL" sz="1400" b="0" dirty="0"/>
          </a:p>
        </p:txBody>
      </p:sp>
      <p:sp>
        <p:nvSpPr>
          <p:cNvPr id="2055" name="AutoShape 6"/>
          <p:cNvSpPr>
            <a:spLocks noChangeArrowheads="1"/>
          </p:cNvSpPr>
          <p:nvPr/>
        </p:nvSpPr>
        <p:spPr bwMode="auto">
          <a:xfrm>
            <a:off x="2590800" y="2438400"/>
            <a:ext cx="1352550" cy="1116013"/>
          </a:xfrm>
          <a:prstGeom prst="flowChartExtract">
            <a:avLst/>
          </a:prstGeom>
          <a:solidFill>
            <a:srgbClr val="FF0000"/>
          </a:solidFill>
          <a:ln w="31750">
            <a:solidFill>
              <a:srgbClr val="000000"/>
            </a:solidFill>
            <a:miter lim="800000"/>
            <a:headEnd/>
            <a:tailEnd/>
          </a:ln>
        </p:spPr>
        <p:txBody>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endParaRPr lang="pl-PL" altLang="pl-PL"/>
          </a:p>
        </p:txBody>
      </p:sp>
      <p:graphicFrame>
        <p:nvGraphicFramePr>
          <p:cNvPr id="2052" name="Object 7"/>
          <p:cNvGraphicFramePr>
            <a:graphicFrameLocks noChangeAspect="1"/>
          </p:cNvGraphicFramePr>
          <p:nvPr>
            <p:extLst>
              <p:ext uri="{D42A27DB-BD31-4B8C-83A1-F6EECF244321}">
                <p14:modId xmlns:p14="http://schemas.microsoft.com/office/powerpoint/2010/main" val="1439660112"/>
              </p:ext>
            </p:extLst>
          </p:nvPr>
        </p:nvGraphicFramePr>
        <p:xfrm>
          <a:off x="847725" y="1531681"/>
          <a:ext cx="1485900" cy="400050"/>
        </p:xfrm>
        <a:graphic>
          <a:graphicData uri="http://schemas.openxmlformats.org/presentationml/2006/ole">
            <mc:AlternateContent xmlns:mc="http://schemas.openxmlformats.org/markup-compatibility/2006">
              <mc:Choice xmlns:v="urn:schemas-microsoft-com:vml" Requires="v">
                <p:oleObj spid="_x0000_s2076" name="MS Org Chart" r:id="rId7" imgW="1771560" imgH="685800" progId="OrgPlusWOPX.4">
                  <p:embed/>
                </p:oleObj>
              </mc:Choice>
              <mc:Fallback>
                <p:oleObj name="MS Org Chart" r:id="rId7" imgW="1771560" imgH="685800" progId="OrgPlusWOPX.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725" y="1531681"/>
                        <a:ext cx="1485900" cy="400050"/>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2056" name="Line 8"/>
          <p:cNvSpPr>
            <a:spLocks noChangeShapeType="1"/>
          </p:cNvSpPr>
          <p:nvPr/>
        </p:nvSpPr>
        <p:spPr bwMode="auto">
          <a:xfrm flipV="1">
            <a:off x="3276600" y="358140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7" name="Line 9"/>
          <p:cNvSpPr>
            <a:spLocks noChangeShapeType="1"/>
          </p:cNvSpPr>
          <p:nvPr/>
        </p:nvSpPr>
        <p:spPr bwMode="auto">
          <a:xfrm flipV="1">
            <a:off x="3581400" y="1916832"/>
            <a:ext cx="1710680" cy="10549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058" name="Line 10"/>
          <p:cNvSpPr>
            <a:spLocks noChangeShapeType="1"/>
          </p:cNvSpPr>
          <p:nvPr/>
        </p:nvSpPr>
        <p:spPr bwMode="auto">
          <a:xfrm flipH="1" flipV="1">
            <a:off x="2267744" y="1695450"/>
            <a:ext cx="627856" cy="127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 name="pole tekstowe 10"/>
          <p:cNvSpPr txBox="1"/>
          <p:nvPr/>
        </p:nvSpPr>
        <p:spPr>
          <a:xfrm>
            <a:off x="1835696" y="404664"/>
            <a:ext cx="4032448" cy="646331"/>
          </a:xfrm>
          <a:prstGeom prst="rect">
            <a:avLst/>
          </a:prstGeom>
          <a:noFill/>
        </p:spPr>
        <p:txBody>
          <a:bodyPr wrap="square" rtlCol="0">
            <a:spAutoFit/>
          </a:bodyPr>
          <a:lstStyle/>
          <a:p>
            <a:r>
              <a:rPr lang="pl-PL" sz="3600" b="1" dirty="0">
                <a:solidFill>
                  <a:srgbClr val="FFFF00"/>
                </a:solidFill>
              </a:rPr>
              <a:t>Proces spalania</a:t>
            </a:r>
          </a:p>
        </p:txBody>
      </p:sp>
      <p:pic>
        <p:nvPicPr>
          <p:cNvPr id="12" name="Obraz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1"/>
          <p:cNvSpPr>
            <a:spLocks noGrp="1"/>
          </p:cNvSpPr>
          <p:nvPr>
            <p:ph/>
          </p:nvPr>
        </p:nvSpPr>
        <p:spPr>
          <a:xfrm>
            <a:off x="323528" y="1700808"/>
            <a:ext cx="8497887" cy="4683224"/>
          </a:xfrm>
        </p:spPr>
        <p:txBody>
          <a:bodyPr>
            <a:normAutofit lnSpcReduction="10000"/>
          </a:bodyPr>
          <a:lstStyle/>
          <a:p>
            <a:pPr eaLnBrk="1" hangingPunct="1">
              <a:buFont typeface="Arial" panose="020B0604020202020204" pitchFamily="34" charset="0"/>
              <a:buNone/>
            </a:pPr>
            <a:r>
              <a:rPr lang="pl-PL" altLang="pl-PL" sz="1700" b="1" dirty="0"/>
              <a:t>Żarzenie</a:t>
            </a:r>
            <a:r>
              <a:rPr lang="pl-PL" altLang="pl-PL" sz="1700" dirty="0"/>
              <a:t> – ogrzanie metalu do takiej temperatury, w której obserwujemy zjawisko świecenia.</a:t>
            </a:r>
          </a:p>
          <a:p>
            <a:pPr eaLnBrk="1" hangingPunct="1">
              <a:buFont typeface="Arial" panose="020B0604020202020204" pitchFamily="34" charset="0"/>
              <a:buNone/>
            </a:pPr>
            <a:endParaRPr lang="pl-PL" altLang="pl-PL" sz="1700" dirty="0"/>
          </a:p>
          <a:p>
            <a:pPr eaLnBrk="1" hangingPunct="1">
              <a:spcBef>
                <a:spcPct val="0"/>
              </a:spcBef>
              <a:buFontTx/>
              <a:buNone/>
            </a:pPr>
            <a:r>
              <a:rPr lang="pl-PL" altLang="pl-PL" sz="1700" b="1" dirty="0">
                <a:cs typeface="Times New Roman" panose="02020603050405020304" pitchFamily="18" charset="0"/>
              </a:rPr>
              <a:t>Spalanie </a:t>
            </a:r>
            <a:r>
              <a:rPr lang="pl-PL" altLang="pl-PL" sz="1700" dirty="0">
                <a:cs typeface="Times New Roman" panose="02020603050405020304" pitchFamily="18" charset="0"/>
              </a:rPr>
              <a:t>to złożony, fizykochemiczny proces wzajemnego oddziaływania materiału palnego (paliwa) i powietrza (utleniacza), charakteryzujący się wydzielaniem ciepła i światła. </a:t>
            </a:r>
          </a:p>
          <a:p>
            <a:pPr eaLnBrk="1" hangingPunct="1">
              <a:spcBef>
                <a:spcPct val="0"/>
              </a:spcBef>
              <a:buFontTx/>
              <a:buNone/>
            </a:pPr>
            <a:endParaRPr lang="pl-PL" altLang="pl-PL" sz="1700" dirty="0">
              <a:cs typeface="Times New Roman" panose="02020603050405020304" pitchFamily="18" charset="0"/>
            </a:endParaRPr>
          </a:p>
          <a:p>
            <a:pPr eaLnBrk="1" hangingPunct="1">
              <a:spcBef>
                <a:spcPct val="0"/>
              </a:spcBef>
              <a:buFontTx/>
              <a:buNone/>
            </a:pPr>
            <a:r>
              <a:rPr lang="pl-PL" altLang="pl-PL" sz="1700" dirty="0">
                <a:cs typeface="Times New Roman" panose="02020603050405020304" pitchFamily="18" charset="0"/>
              </a:rPr>
              <a:t>Wyróżnia się dwa rodzaje spalania:</a:t>
            </a:r>
          </a:p>
          <a:p>
            <a:pPr eaLnBrk="1" hangingPunct="1">
              <a:spcBef>
                <a:spcPct val="0"/>
              </a:spcBef>
              <a:buFontTx/>
              <a:buNone/>
            </a:pPr>
            <a:r>
              <a:rPr lang="pl-PL" altLang="pl-PL" sz="1700" dirty="0">
                <a:cs typeface="Times New Roman" panose="02020603050405020304" pitchFamily="18" charset="0"/>
              </a:rPr>
              <a:t> </a:t>
            </a:r>
            <a:r>
              <a:rPr lang="pl-PL" altLang="pl-PL" sz="1700" b="1" dirty="0">
                <a:cs typeface="Times New Roman" panose="02020603050405020304" pitchFamily="18" charset="0"/>
              </a:rPr>
              <a:t>spalanie bezpłomieniowe i spalanie płomieniowe. </a:t>
            </a:r>
            <a:endParaRPr lang="pl-PL" altLang="pl-PL" sz="1700" b="1" dirty="0"/>
          </a:p>
          <a:p>
            <a:pPr eaLnBrk="1" hangingPunct="1">
              <a:spcBef>
                <a:spcPct val="0"/>
              </a:spcBef>
              <a:buFontTx/>
              <a:buNone/>
            </a:pPr>
            <a:r>
              <a:rPr lang="pl-PL" altLang="pl-PL" sz="1700" dirty="0"/>
              <a:t>	</a:t>
            </a:r>
            <a:endParaRPr lang="pl-PL" altLang="pl-PL" sz="1700" dirty="0">
              <a:cs typeface="Times New Roman" panose="02020603050405020304" pitchFamily="18" charset="0"/>
            </a:endParaRPr>
          </a:p>
          <a:p>
            <a:pPr eaLnBrk="1" hangingPunct="1">
              <a:spcBef>
                <a:spcPct val="0"/>
              </a:spcBef>
              <a:buFontTx/>
              <a:buNone/>
            </a:pPr>
            <a:r>
              <a:rPr lang="pl-PL" altLang="pl-PL" sz="1700" b="1" dirty="0"/>
              <a:t>Spalanie bezpłomieniowe (tlenie) </a:t>
            </a:r>
            <a:r>
              <a:rPr lang="pl-PL" altLang="pl-PL" sz="1700" dirty="0"/>
              <a:t>–</a:t>
            </a:r>
            <a:r>
              <a:rPr lang="pl-PL" altLang="pl-PL" sz="1700" b="1" dirty="0"/>
              <a:t>  </a:t>
            </a:r>
            <a:r>
              <a:rPr lang="pl-PL" altLang="pl-PL" sz="1700" dirty="0"/>
              <a:t>spalanie materiału organicznego stałego, podczas którego nie ma widocznego płomienia, natomiast produkowane są duże ilości dymu. Temperatura procesu jest stosunkowo niska.  Zjawisko to obserwowane jest  : w końcowym etapie pożaru, gdyż zwęglone pozostałości wielu palnych substancji stałych mają tendencję do długotrwałemu podleganiu temu zjawisku, a w początkowej fazie pożaru przy deficycie tlenu bądź  za małej mocy źródła ciepła . </a:t>
            </a:r>
          </a:p>
          <a:p>
            <a:pPr eaLnBrk="1" hangingPunct="1">
              <a:buFont typeface="Arial" panose="020B0604020202020204" pitchFamily="34" charset="0"/>
              <a:buNone/>
            </a:pPr>
            <a:endParaRPr lang="pl-PL" altLang="pl-PL" sz="1700" dirty="0"/>
          </a:p>
          <a:p>
            <a:pPr eaLnBrk="1" hangingPunct="1">
              <a:buFont typeface="Arial" panose="020B0604020202020204" pitchFamily="34" charset="0"/>
              <a:buNone/>
            </a:pPr>
            <a:r>
              <a:rPr lang="pl-PL" altLang="pl-PL" sz="1700" b="1" dirty="0"/>
              <a:t>Spalanie płomieniowe </a:t>
            </a:r>
            <a:r>
              <a:rPr lang="pl-PL" altLang="pl-PL" sz="1700" dirty="0"/>
              <a:t>– spalanie materiału organicznego w różnej postaci (stałe, ciekłe lub gazowe), z widocznym płomieniem, produkcją dużej ilości ciepła oraz przeważnie dużą ilości dymu (wyjątkiem jest spalanie gazu w optymalnych warunkach).</a:t>
            </a:r>
          </a:p>
        </p:txBody>
      </p:sp>
      <p:sp>
        <p:nvSpPr>
          <p:cNvPr id="3" name="pole tekstowe 2"/>
          <p:cNvSpPr txBox="1"/>
          <p:nvPr/>
        </p:nvSpPr>
        <p:spPr>
          <a:xfrm>
            <a:off x="1835696" y="404664"/>
            <a:ext cx="4032448" cy="646331"/>
          </a:xfrm>
          <a:prstGeom prst="rect">
            <a:avLst/>
          </a:prstGeom>
          <a:noFill/>
        </p:spPr>
        <p:txBody>
          <a:bodyPr wrap="square" rtlCol="0">
            <a:spAutoFit/>
          </a:bodyPr>
          <a:lstStyle/>
          <a:p>
            <a:r>
              <a:rPr lang="pl-PL" sz="3600" b="1" dirty="0">
                <a:solidFill>
                  <a:srgbClr val="FFFF00"/>
                </a:solidFill>
              </a:rPr>
              <a:t>Proces spalania</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1"/>
          <p:cNvSpPr>
            <a:spLocks noGrp="1"/>
          </p:cNvSpPr>
          <p:nvPr>
            <p:ph/>
          </p:nvPr>
        </p:nvSpPr>
        <p:spPr>
          <a:xfrm>
            <a:off x="395288" y="1700808"/>
            <a:ext cx="8497887" cy="4395192"/>
          </a:xfrm>
        </p:spPr>
        <p:txBody>
          <a:bodyPr/>
          <a:lstStyle/>
          <a:p>
            <a:pPr eaLnBrk="1" hangingPunct="1">
              <a:buFont typeface="Arial" panose="020B0604020202020204" pitchFamily="34" charset="0"/>
              <a:buNone/>
            </a:pPr>
            <a:r>
              <a:rPr lang="pl-PL" altLang="pl-PL" sz="1700" dirty="0"/>
              <a:t>Podczas pożaru wyróżniamy dwa rodzaje płomieni.</a:t>
            </a:r>
          </a:p>
          <a:p>
            <a:pPr eaLnBrk="1" hangingPunct="1">
              <a:buFont typeface="Arial" panose="020B0604020202020204" pitchFamily="34" charset="0"/>
              <a:buNone/>
            </a:pPr>
            <a:endParaRPr lang="pl-PL" altLang="pl-PL" sz="800" dirty="0"/>
          </a:p>
          <a:p>
            <a:pPr eaLnBrk="1" hangingPunct="1">
              <a:buFont typeface="Arial" panose="020B0604020202020204" pitchFamily="34" charset="0"/>
              <a:buNone/>
            </a:pPr>
            <a:r>
              <a:rPr lang="pl-PL" altLang="pl-PL" sz="1700" dirty="0"/>
              <a:t>Najczęściej występujący to  </a:t>
            </a:r>
            <a:r>
              <a:rPr lang="pl-PL" altLang="pl-PL" sz="1700" b="1" dirty="0"/>
              <a:t>płomień dyfuzyjny. </a:t>
            </a:r>
            <a:r>
              <a:rPr lang="pl-PL" altLang="pl-PL" sz="1700" dirty="0"/>
              <a:t>Charakteryzuje się tym, iż tlen z otoczenia pobierany jest w trakcie spalania w ilości wystarczającej do ciągłego spalania. Tlen zasysany jest przez ogień do strefy spalania, w której </a:t>
            </a:r>
            <a:r>
              <a:rPr lang="pl-PL" altLang="pl-PL" sz="1700" u="sng" dirty="0"/>
              <a:t>miesza się z materiałem palnym </a:t>
            </a:r>
            <a:r>
              <a:rPr lang="pl-PL" altLang="pl-PL" sz="1700" dirty="0"/>
              <a:t>w postaci gazowej, następnie spala się tworząc płomień i wytwarzając dym. Podstawowym przykładem płomienia dyfuzyjnego jest płomień świecy.</a:t>
            </a:r>
          </a:p>
          <a:p>
            <a:pPr eaLnBrk="1" hangingPunct="1">
              <a:buFont typeface="Arial" panose="020B0604020202020204" pitchFamily="34" charset="0"/>
              <a:buNone/>
            </a:pPr>
            <a:endParaRPr lang="pl-PL" altLang="pl-PL" sz="1700" dirty="0"/>
          </a:p>
          <a:p>
            <a:pPr eaLnBrk="1" hangingPunct="1">
              <a:buFont typeface="Arial" panose="020B0604020202020204" pitchFamily="34" charset="0"/>
              <a:buNone/>
            </a:pPr>
            <a:r>
              <a:rPr lang="pl-PL" altLang="pl-PL" sz="1700" dirty="0"/>
              <a:t>Drugim rodzajem płomienia jest </a:t>
            </a:r>
            <a:r>
              <a:rPr lang="pl-PL" altLang="pl-PL" sz="1700" b="1" dirty="0"/>
              <a:t>płomień kinetyczny</a:t>
            </a:r>
            <a:r>
              <a:rPr lang="pl-PL" altLang="pl-PL" sz="1700" dirty="0"/>
              <a:t>. Charakteryzuje się tym, iż w chwili rozpoczęcia procesu spalania </a:t>
            </a:r>
            <a:r>
              <a:rPr lang="pl-PL" altLang="pl-PL" sz="1700" u="sng" dirty="0"/>
              <a:t>tlen zmieszany jest już z materiałem palnym </a:t>
            </a:r>
            <a:r>
              <a:rPr lang="pl-PL" altLang="pl-PL" sz="1700" dirty="0"/>
              <a:t>w postaci gazowej, wypełniając daną objętość. Dostarczone ciepło np. płomień zapałki, iskra elektryczna powoduje zapalenie się całej mieszaniny (tlen + materiał palny) w tym samym momencie. Następuje wybuch. Płomień kinetyczny wytwarza falę uderzeniową.  </a:t>
            </a:r>
            <a:endParaRPr lang="pl-PL" altLang="pl-PL" sz="1700" b="1" dirty="0"/>
          </a:p>
        </p:txBody>
      </p:sp>
      <p:sp>
        <p:nvSpPr>
          <p:cNvPr id="2" name="pole tekstowe 1"/>
          <p:cNvSpPr txBox="1"/>
          <p:nvPr/>
        </p:nvSpPr>
        <p:spPr>
          <a:xfrm>
            <a:off x="1979712" y="404664"/>
            <a:ext cx="3816424" cy="646331"/>
          </a:xfrm>
          <a:prstGeom prst="rect">
            <a:avLst/>
          </a:prstGeom>
          <a:noFill/>
        </p:spPr>
        <p:txBody>
          <a:bodyPr wrap="square" rtlCol="0">
            <a:spAutoFit/>
          </a:bodyPr>
          <a:lstStyle/>
          <a:p>
            <a:r>
              <a:rPr lang="pl-PL" sz="3600" dirty="0">
                <a:solidFill>
                  <a:srgbClr val="FFFF00"/>
                </a:solidFill>
              </a:rPr>
              <a:t>Budowa płomienia</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5272" t="2625" r="8840" b="18786"/>
          <a:stretch/>
        </p:blipFill>
        <p:spPr>
          <a:xfrm>
            <a:off x="395535" y="1556792"/>
            <a:ext cx="3456385" cy="4311770"/>
          </a:xfrm>
          <a:noFill/>
        </p:spPr>
      </p:pic>
      <p:sp>
        <p:nvSpPr>
          <p:cNvPr id="7" name="Strzałka w prawo 6"/>
          <p:cNvSpPr/>
          <p:nvPr/>
        </p:nvSpPr>
        <p:spPr>
          <a:xfrm>
            <a:off x="395288" y="6237288"/>
            <a:ext cx="288925" cy="2159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dirty="0">
              <a:solidFill>
                <a:srgbClr val="FF0000"/>
              </a:solidFill>
            </a:endParaRPr>
          </a:p>
        </p:txBody>
      </p:sp>
      <p:sp>
        <p:nvSpPr>
          <p:cNvPr id="13317" name="pole tekstowe 7"/>
          <p:cNvSpPr txBox="1">
            <a:spLocks noChangeArrowheads="1"/>
          </p:cNvSpPr>
          <p:nvPr/>
        </p:nvSpPr>
        <p:spPr bwMode="auto">
          <a:xfrm>
            <a:off x="755650" y="6165850"/>
            <a:ext cx="1439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a:t>Promieniowanie cieplne</a:t>
            </a:r>
          </a:p>
        </p:txBody>
      </p:sp>
      <p:sp>
        <p:nvSpPr>
          <p:cNvPr id="9" name="Strzałka w prawo 8"/>
          <p:cNvSpPr/>
          <p:nvPr/>
        </p:nvSpPr>
        <p:spPr>
          <a:xfrm>
            <a:off x="2268538" y="6237288"/>
            <a:ext cx="287337" cy="215900"/>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a:p>
        </p:txBody>
      </p:sp>
      <p:sp>
        <p:nvSpPr>
          <p:cNvPr id="13319" name="pole tekstowe 9"/>
          <p:cNvSpPr txBox="1">
            <a:spLocks noChangeArrowheads="1"/>
          </p:cNvSpPr>
          <p:nvPr/>
        </p:nvSpPr>
        <p:spPr bwMode="auto">
          <a:xfrm>
            <a:off x="2627313" y="6165850"/>
            <a:ext cx="1223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a:t>Dyfuzja tlenu do płomienia</a:t>
            </a:r>
          </a:p>
        </p:txBody>
      </p:sp>
      <p:pic>
        <p:nvPicPr>
          <p:cNvPr id="133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48" t="16582" r="11265"/>
          <a:stretch/>
        </p:blipFill>
        <p:spPr bwMode="auto">
          <a:xfrm>
            <a:off x="4572000" y="1572035"/>
            <a:ext cx="4032448" cy="477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pole tekstowe 3"/>
          <p:cNvSpPr txBox="1">
            <a:spLocks noChangeArrowheads="1"/>
          </p:cNvSpPr>
          <p:nvPr/>
        </p:nvSpPr>
        <p:spPr bwMode="auto">
          <a:xfrm>
            <a:off x="5364089" y="5445224"/>
            <a:ext cx="2592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Times New Roman" panose="02020603050405020304" pitchFamily="18" charset="0"/>
              </a:defRPr>
            </a:lvl1pPr>
            <a:lvl2pPr marL="742950" indent="-285750" eaLnBrk="0" hangingPunct="0">
              <a:defRPr sz="1200" b="1">
                <a:solidFill>
                  <a:schemeClr val="tx1"/>
                </a:solidFill>
                <a:latin typeface="Times New Roman" panose="02020603050405020304" pitchFamily="18" charset="0"/>
              </a:defRPr>
            </a:lvl2pPr>
            <a:lvl3pPr marL="1143000" indent="-228600" eaLnBrk="0" hangingPunct="0">
              <a:defRPr sz="1200" b="1">
                <a:solidFill>
                  <a:schemeClr val="tx1"/>
                </a:solidFill>
                <a:latin typeface="Times New Roman" panose="02020603050405020304" pitchFamily="18" charset="0"/>
              </a:defRPr>
            </a:lvl3pPr>
            <a:lvl4pPr marL="1600200" indent="-228600" eaLnBrk="0" hangingPunct="0">
              <a:defRPr sz="1200" b="1">
                <a:solidFill>
                  <a:schemeClr val="tx1"/>
                </a:solidFill>
                <a:latin typeface="Times New Roman" panose="02020603050405020304" pitchFamily="18" charset="0"/>
              </a:defRPr>
            </a:lvl4pPr>
            <a:lvl5pPr marL="2057400" indent="-228600" eaLnBrk="0" hangingPunct="0">
              <a:defRPr sz="12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r>
              <a:rPr lang="pl-PL" altLang="pl-PL" sz="1400" dirty="0">
                <a:solidFill>
                  <a:srgbClr val="FF0000"/>
                </a:solidFill>
              </a:rPr>
              <a:t>PŁOMIEŃ DYFUZYJNY – </a:t>
            </a:r>
          </a:p>
          <a:p>
            <a:pPr eaLnBrk="1" hangingPunct="1"/>
            <a:r>
              <a:rPr lang="pl-PL" altLang="pl-PL" sz="1400" dirty="0">
                <a:solidFill>
                  <a:srgbClr val="FF0000"/>
                </a:solidFill>
              </a:rPr>
              <a:t>np. PŁOMIEŃ ŚWIECY</a:t>
            </a:r>
          </a:p>
        </p:txBody>
      </p:sp>
      <p:sp>
        <p:nvSpPr>
          <p:cNvPr id="10" name="pole tekstowe 9"/>
          <p:cNvSpPr txBox="1"/>
          <p:nvPr/>
        </p:nvSpPr>
        <p:spPr>
          <a:xfrm>
            <a:off x="1979712" y="404664"/>
            <a:ext cx="3816424" cy="646331"/>
          </a:xfrm>
          <a:prstGeom prst="rect">
            <a:avLst/>
          </a:prstGeom>
          <a:noFill/>
        </p:spPr>
        <p:txBody>
          <a:bodyPr wrap="square" rtlCol="0">
            <a:spAutoFit/>
          </a:bodyPr>
          <a:lstStyle/>
          <a:p>
            <a:r>
              <a:rPr lang="pl-PL" sz="3600" dirty="0">
                <a:solidFill>
                  <a:srgbClr val="FFFF00"/>
                </a:solidFill>
              </a:rPr>
              <a:t>Budowa płomienia</a:t>
            </a: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27" y="250031"/>
            <a:ext cx="822216" cy="9357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1707</TotalTime>
  <Words>1706</Words>
  <Application>Microsoft Office PowerPoint</Application>
  <PresentationFormat>Pokaz na ekranie (4:3)</PresentationFormat>
  <Paragraphs>147</Paragraphs>
  <Slides>23</Slides>
  <Notes>2</Notes>
  <HiddenSlides>0</HiddenSlides>
  <MMClips>2</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4</vt:i4>
      </vt:variant>
      <vt:variant>
        <vt:lpstr>Tytuły slajdów</vt:lpstr>
      </vt:variant>
      <vt:variant>
        <vt:i4>23</vt:i4>
      </vt:variant>
    </vt:vector>
  </HeadingPairs>
  <TitlesOfParts>
    <vt:vector size="36" baseType="lpstr">
      <vt:lpstr>Arial</vt:lpstr>
      <vt:lpstr>Arial Black</vt:lpstr>
      <vt:lpstr>Calibri</vt:lpstr>
      <vt:lpstr>Corbel</vt:lpstr>
      <vt:lpstr>Times New Roman</vt:lpstr>
      <vt:lpstr>Wingdings</vt:lpstr>
      <vt:lpstr>Wingdings 2</vt:lpstr>
      <vt:lpstr>Wingdings 3</vt:lpstr>
      <vt:lpstr>Moduł</vt:lpstr>
      <vt:lpstr>Dokument</vt:lpstr>
      <vt:lpstr>Obraz - mapa bitowa</vt:lpstr>
      <vt:lpstr>Organization Chart Add-in for Microsoft Office programs</vt:lpstr>
      <vt:lpstr>MS Org Chart</vt:lpstr>
      <vt:lpstr>TEMAT 10:  Podstawy fizykochemii spalania</vt:lpstr>
      <vt:lpstr>MATERIAŁ NAUCZANIA</vt:lpstr>
      <vt:lpstr>Proces spalania </vt:lpstr>
      <vt:lpstr>Prezentacja programu PowerPoint</vt:lpstr>
      <vt:lpstr>Szybkość spalania i łatwość zapalenia ciał stałych  ( na przykładzie drewna )  zależnie od wielkości  powierzchni spalania . Bodziec energetyczny w postaci zapalonej zapałki.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WYKIPIENIE  (pożar transformatora)</vt:lpstr>
      <vt:lpstr>Prezentacja programu PowerPoint</vt:lpstr>
      <vt:lpstr>WYRZUT (pożar  zbiornika z substancją ropopochodną)</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godles</dc:creator>
  <cp:lastModifiedBy>m.wroblewski</cp:lastModifiedBy>
  <cp:revision>214</cp:revision>
  <dcterms:created xsi:type="dcterms:W3CDTF">2014-03-01T12:20:49Z</dcterms:created>
  <dcterms:modified xsi:type="dcterms:W3CDTF">2021-10-10T17:57:56Z</dcterms:modified>
</cp:coreProperties>
</file>