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68F0652D" w14:textId="024FC6CC" w:rsidR="004D3C51" w:rsidRPr="004D3C51" w:rsidRDefault="00897285" w:rsidP="004D3C51">
      <w:pPr>
        <w:pStyle w:val="Tekstpodstawowy3"/>
        <w:spacing w:line="276" w:lineRule="auto"/>
        <w:jc w:val="right"/>
        <w:rPr>
          <w:rFonts w:ascii="Tahoma" w:hAnsi="Tahoma" w:cs="Tahoma"/>
          <w:b/>
          <w:bCs/>
          <w:color w:val="0D0D0D" w:themeColor="text1" w:themeTint="F2"/>
          <w:sz w:val="18"/>
          <w:szCs w:val="18"/>
        </w:rPr>
      </w:pPr>
      <w:r w:rsidRPr="004D3C51">
        <w:rPr>
          <w:rFonts w:ascii="Tahoma" w:hAnsi="Tahoma" w:cs="Tahoma"/>
          <w:b/>
          <w:sz w:val="18"/>
          <w:szCs w:val="18"/>
        </w:rPr>
        <w:t xml:space="preserve">                                                                   </w:t>
      </w:r>
      <w:r w:rsidR="004D3C51" w:rsidRPr="004D3C51">
        <w:rPr>
          <w:rFonts w:ascii="Tahoma" w:hAnsi="Tahoma" w:cs="Tahoma"/>
          <w:b/>
          <w:bCs/>
          <w:color w:val="0D0D0D" w:themeColor="text1" w:themeTint="F2"/>
          <w:sz w:val="18"/>
          <w:szCs w:val="18"/>
        </w:rPr>
        <w:t xml:space="preserve">Załącznik nr 1 do zapytania ofertowego </w:t>
      </w:r>
    </w:p>
    <w:p w14:paraId="69665AF1" w14:textId="77777777" w:rsidR="004D3C51" w:rsidRPr="004D3C51" w:rsidRDefault="004D3C51" w:rsidP="004D3C51">
      <w:pPr>
        <w:spacing w:line="360" w:lineRule="auto"/>
        <w:rPr>
          <w:rFonts w:ascii="Tahoma" w:hAnsi="Tahoma" w:cs="Tahoma"/>
          <w:color w:val="0D0D0D" w:themeColor="text1" w:themeTint="F2"/>
          <w:sz w:val="18"/>
          <w:szCs w:val="18"/>
        </w:rPr>
      </w:pPr>
    </w:p>
    <w:p w14:paraId="16BBC976" w14:textId="77777777" w:rsidR="004D3C51" w:rsidRPr="004D3C51" w:rsidRDefault="004D3C51" w:rsidP="004D3C51">
      <w:pPr>
        <w:spacing w:line="360" w:lineRule="auto"/>
        <w:jc w:val="right"/>
        <w:rPr>
          <w:rFonts w:ascii="Tahoma" w:hAnsi="Tahoma" w:cs="Tahoma"/>
          <w:color w:val="0D0D0D" w:themeColor="text1" w:themeTint="F2"/>
          <w:sz w:val="18"/>
          <w:szCs w:val="18"/>
        </w:rPr>
      </w:pPr>
      <w:r w:rsidRPr="004D3C51">
        <w:rPr>
          <w:rFonts w:ascii="Tahoma" w:hAnsi="Tahoma" w:cs="Tahoma"/>
          <w:color w:val="0D0D0D" w:themeColor="text1" w:themeTint="F2"/>
          <w:sz w:val="18"/>
          <w:szCs w:val="18"/>
        </w:rPr>
        <w:t xml:space="preserve">Kraków, dnia …………….r. </w:t>
      </w:r>
    </w:p>
    <w:p w14:paraId="3D2C7BA6" w14:textId="77777777" w:rsidR="004D3C51" w:rsidRPr="004D3C51" w:rsidRDefault="004D3C51" w:rsidP="004D3C51">
      <w:pPr>
        <w:jc w:val="center"/>
        <w:rPr>
          <w:rFonts w:ascii="Tahoma" w:hAnsi="Tahoma" w:cs="Tahoma"/>
          <w:b/>
          <w:color w:val="0D0D0D" w:themeColor="text1" w:themeTint="F2"/>
          <w:sz w:val="18"/>
          <w:szCs w:val="18"/>
        </w:rPr>
      </w:pPr>
    </w:p>
    <w:p w14:paraId="6E906997" w14:textId="77777777" w:rsidR="004D3C51" w:rsidRPr="004D3C51" w:rsidRDefault="004D3C51" w:rsidP="004D3C51">
      <w:pPr>
        <w:pStyle w:val="Nagwek3"/>
        <w:spacing w:line="276" w:lineRule="auto"/>
        <w:ind w:left="2832" w:firstLine="708"/>
        <w:rPr>
          <w:rFonts w:ascii="Tahoma" w:hAnsi="Tahoma" w:cs="Tahoma"/>
          <w:color w:val="0D0D0D" w:themeColor="text1" w:themeTint="F2"/>
          <w:sz w:val="18"/>
          <w:szCs w:val="18"/>
        </w:rPr>
      </w:pPr>
    </w:p>
    <w:p w14:paraId="352FC157" w14:textId="77777777" w:rsidR="004D3C51" w:rsidRPr="004D3C51" w:rsidRDefault="004D3C51" w:rsidP="004D3C51">
      <w:pPr>
        <w:pStyle w:val="Nagwek3"/>
        <w:spacing w:line="276" w:lineRule="auto"/>
        <w:ind w:left="2832" w:firstLine="708"/>
        <w:rPr>
          <w:rFonts w:ascii="Tahoma" w:hAnsi="Tahoma" w:cs="Tahoma"/>
          <w:b/>
          <w:bCs/>
          <w:color w:val="0D0D0D" w:themeColor="text1" w:themeTint="F2"/>
          <w:sz w:val="18"/>
          <w:szCs w:val="18"/>
        </w:rPr>
      </w:pPr>
      <w:r w:rsidRPr="004D3C51">
        <w:rPr>
          <w:rFonts w:ascii="Tahoma" w:hAnsi="Tahoma" w:cs="Tahoma"/>
          <w:b/>
          <w:bCs/>
          <w:color w:val="0D0D0D" w:themeColor="text1" w:themeTint="F2"/>
          <w:sz w:val="18"/>
          <w:szCs w:val="18"/>
        </w:rPr>
        <w:t>FORMULARZ OFERTOWY</w:t>
      </w:r>
    </w:p>
    <w:p w14:paraId="0418E746" w14:textId="77777777" w:rsidR="004D3C51" w:rsidRPr="004D3C51" w:rsidRDefault="004D3C51" w:rsidP="004D3C51">
      <w:pPr>
        <w:rPr>
          <w:rFonts w:ascii="Tahoma" w:hAnsi="Tahoma" w:cs="Tahoma"/>
          <w:color w:val="0D0D0D" w:themeColor="text1" w:themeTint="F2"/>
          <w:sz w:val="18"/>
          <w:szCs w:val="18"/>
        </w:rPr>
      </w:pPr>
    </w:p>
    <w:p w14:paraId="4A6D128A" w14:textId="77777777" w:rsidR="004D3C51" w:rsidRPr="004D3C51" w:rsidRDefault="004D3C51" w:rsidP="004D3C51">
      <w:pPr>
        <w:rPr>
          <w:rFonts w:ascii="Tahoma" w:hAnsi="Tahoma" w:cs="Tahoma"/>
          <w:color w:val="0D0D0D" w:themeColor="text1" w:themeTint="F2"/>
          <w:sz w:val="18"/>
          <w:szCs w:val="18"/>
        </w:rPr>
      </w:pPr>
    </w:p>
    <w:p w14:paraId="556D151E" w14:textId="77777777" w:rsidR="004D3C51" w:rsidRPr="004D3C51" w:rsidRDefault="004D3C51" w:rsidP="004D3C51">
      <w:pPr>
        <w:spacing w:line="360" w:lineRule="auto"/>
        <w:rPr>
          <w:rFonts w:ascii="Tahoma" w:hAnsi="Tahoma" w:cs="Tahoma"/>
          <w:color w:val="0D0D0D" w:themeColor="text1" w:themeTint="F2"/>
          <w:sz w:val="18"/>
          <w:szCs w:val="18"/>
        </w:rPr>
      </w:pPr>
      <w:r w:rsidRPr="004D3C51">
        <w:rPr>
          <w:rFonts w:ascii="Tahoma" w:hAnsi="Tahoma" w:cs="Tahoma"/>
          <w:color w:val="0D0D0D" w:themeColor="text1" w:themeTint="F2"/>
          <w:sz w:val="18"/>
          <w:szCs w:val="18"/>
        </w:rPr>
        <w:t xml:space="preserve">nazwa Wykonawcy: </w:t>
      </w:r>
      <w:r w:rsidRPr="004D3C51">
        <w:rPr>
          <w:rFonts w:ascii="Tahoma" w:hAnsi="Tahoma" w:cs="Tahoma"/>
          <w:color w:val="0D0D0D" w:themeColor="text1" w:themeTint="F2"/>
          <w:sz w:val="18"/>
          <w:szCs w:val="18"/>
        </w:rPr>
        <w:tab/>
        <w:t>…………………………………………………………………</w:t>
      </w:r>
    </w:p>
    <w:p w14:paraId="54D009B2" w14:textId="77777777" w:rsidR="004D3C51" w:rsidRPr="004D3C51" w:rsidRDefault="004D3C51" w:rsidP="004D3C51">
      <w:pPr>
        <w:spacing w:line="360" w:lineRule="auto"/>
        <w:rPr>
          <w:rFonts w:ascii="Tahoma" w:hAnsi="Tahoma" w:cs="Tahoma"/>
          <w:color w:val="0D0D0D" w:themeColor="text1" w:themeTint="F2"/>
          <w:sz w:val="18"/>
          <w:szCs w:val="18"/>
        </w:rPr>
      </w:pPr>
      <w:r w:rsidRPr="004D3C51">
        <w:rPr>
          <w:rFonts w:ascii="Tahoma" w:hAnsi="Tahoma" w:cs="Tahoma"/>
          <w:color w:val="0D0D0D" w:themeColor="text1" w:themeTint="F2"/>
          <w:sz w:val="18"/>
          <w:szCs w:val="18"/>
        </w:rPr>
        <w:t>siedziba Wykonawcy:</w:t>
      </w:r>
      <w:r w:rsidRPr="004D3C51">
        <w:rPr>
          <w:rFonts w:ascii="Tahoma" w:hAnsi="Tahoma" w:cs="Tahoma"/>
          <w:color w:val="0D0D0D" w:themeColor="text1" w:themeTint="F2"/>
          <w:sz w:val="18"/>
          <w:szCs w:val="18"/>
        </w:rPr>
        <w:tab/>
        <w:t>…………………………………………………………………</w:t>
      </w:r>
    </w:p>
    <w:p w14:paraId="4C10DDC9" w14:textId="77777777" w:rsidR="004D3C51" w:rsidRPr="004D3C51" w:rsidRDefault="004D3C51" w:rsidP="004D3C51">
      <w:pPr>
        <w:spacing w:line="360" w:lineRule="auto"/>
        <w:rPr>
          <w:rFonts w:ascii="Tahoma" w:hAnsi="Tahoma" w:cs="Tahoma"/>
          <w:color w:val="0D0D0D" w:themeColor="text1" w:themeTint="F2"/>
          <w:sz w:val="18"/>
          <w:szCs w:val="18"/>
          <w:highlight w:val="yellow"/>
        </w:rPr>
      </w:pPr>
      <w:r w:rsidRPr="004D3C51">
        <w:rPr>
          <w:rFonts w:ascii="Tahoma" w:hAnsi="Tahoma" w:cs="Tahoma"/>
          <w:color w:val="0D0D0D" w:themeColor="text1" w:themeTint="F2"/>
          <w:sz w:val="18"/>
          <w:szCs w:val="18"/>
        </w:rPr>
        <w:t>nr telefonu:</w:t>
      </w:r>
      <w:r w:rsidRPr="004D3C51">
        <w:rPr>
          <w:rFonts w:ascii="Tahoma" w:hAnsi="Tahoma" w:cs="Tahoma"/>
          <w:color w:val="0D0D0D" w:themeColor="text1" w:themeTint="F2"/>
          <w:sz w:val="18"/>
          <w:szCs w:val="18"/>
        </w:rPr>
        <w:tab/>
      </w:r>
      <w:r w:rsidRPr="004D3C51">
        <w:rPr>
          <w:rFonts w:ascii="Tahoma" w:hAnsi="Tahoma" w:cs="Tahoma"/>
          <w:color w:val="0D0D0D" w:themeColor="text1" w:themeTint="F2"/>
          <w:sz w:val="18"/>
          <w:szCs w:val="18"/>
        </w:rPr>
        <w:tab/>
        <w:t>…………………………………………………………………</w:t>
      </w:r>
    </w:p>
    <w:p w14:paraId="3E1945FB" w14:textId="77777777" w:rsidR="004D3C51" w:rsidRPr="004D3C51" w:rsidRDefault="004D3C51" w:rsidP="004D3C51">
      <w:pPr>
        <w:spacing w:line="360" w:lineRule="auto"/>
        <w:rPr>
          <w:rFonts w:ascii="Tahoma" w:hAnsi="Tahoma" w:cs="Tahoma"/>
          <w:color w:val="0D0D0D" w:themeColor="text1" w:themeTint="F2"/>
          <w:sz w:val="18"/>
          <w:szCs w:val="18"/>
        </w:rPr>
      </w:pPr>
      <w:r w:rsidRPr="004D3C51">
        <w:rPr>
          <w:rFonts w:ascii="Tahoma" w:hAnsi="Tahoma" w:cs="Tahoma"/>
          <w:color w:val="0D0D0D" w:themeColor="text1" w:themeTint="F2"/>
          <w:sz w:val="18"/>
          <w:szCs w:val="18"/>
          <w:lang w:val="en-US"/>
        </w:rPr>
        <w:t xml:space="preserve">adres e-mail: </w:t>
      </w:r>
      <w:r w:rsidRPr="004D3C51">
        <w:rPr>
          <w:rFonts w:ascii="Tahoma" w:hAnsi="Tahoma" w:cs="Tahoma"/>
          <w:color w:val="0D0D0D" w:themeColor="text1" w:themeTint="F2"/>
          <w:sz w:val="18"/>
          <w:szCs w:val="18"/>
          <w:lang w:val="en-US"/>
        </w:rPr>
        <w:tab/>
      </w:r>
      <w:r w:rsidRPr="004D3C51">
        <w:rPr>
          <w:rFonts w:ascii="Tahoma" w:hAnsi="Tahoma" w:cs="Tahoma"/>
          <w:color w:val="0D0D0D" w:themeColor="text1" w:themeTint="F2"/>
          <w:sz w:val="18"/>
          <w:szCs w:val="18"/>
          <w:lang w:val="en-US"/>
        </w:rPr>
        <w:tab/>
      </w:r>
      <w:r w:rsidRPr="004D3C51">
        <w:rPr>
          <w:rFonts w:ascii="Tahoma" w:hAnsi="Tahoma" w:cs="Tahoma"/>
          <w:color w:val="0D0D0D" w:themeColor="text1" w:themeTint="F2"/>
          <w:sz w:val="18"/>
          <w:szCs w:val="18"/>
        </w:rPr>
        <w:t>…………………………………………………………………</w:t>
      </w:r>
    </w:p>
    <w:p w14:paraId="6A9E7F7B" w14:textId="77777777" w:rsidR="004D3C51" w:rsidRPr="004D3C51" w:rsidRDefault="004D3C51" w:rsidP="004D3C51">
      <w:pPr>
        <w:spacing w:line="360" w:lineRule="auto"/>
        <w:rPr>
          <w:rFonts w:ascii="Tahoma" w:hAnsi="Tahoma" w:cs="Tahoma"/>
          <w:color w:val="0D0D0D" w:themeColor="text1" w:themeTint="F2"/>
          <w:sz w:val="18"/>
          <w:szCs w:val="18"/>
          <w:lang w:val="en-US"/>
        </w:rPr>
      </w:pPr>
      <w:r w:rsidRPr="004D3C51">
        <w:rPr>
          <w:rFonts w:ascii="Tahoma" w:hAnsi="Tahoma" w:cs="Tahoma"/>
          <w:color w:val="0D0D0D" w:themeColor="text1" w:themeTint="F2"/>
          <w:sz w:val="18"/>
          <w:szCs w:val="18"/>
          <w:lang w:val="en-US"/>
        </w:rPr>
        <w:t>NIP:</w:t>
      </w:r>
      <w:r w:rsidRPr="004D3C51">
        <w:rPr>
          <w:rFonts w:ascii="Tahoma" w:hAnsi="Tahoma" w:cs="Tahoma"/>
          <w:color w:val="0D0D0D" w:themeColor="text1" w:themeTint="F2"/>
          <w:sz w:val="18"/>
          <w:szCs w:val="18"/>
          <w:lang w:val="en-US"/>
        </w:rPr>
        <w:tab/>
      </w:r>
      <w:r w:rsidRPr="004D3C51">
        <w:rPr>
          <w:rFonts w:ascii="Tahoma" w:hAnsi="Tahoma" w:cs="Tahoma"/>
          <w:color w:val="0D0D0D" w:themeColor="text1" w:themeTint="F2"/>
          <w:sz w:val="18"/>
          <w:szCs w:val="18"/>
          <w:lang w:val="en-US"/>
        </w:rPr>
        <w:tab/>
      </w:r>
      <w:r w:rsidRPr="004D3C51">
        <w:rPr>
          <w:rFonts w:ascii="Tahoma" w:hAnsi="Tahoma" w:cs="Tahoma"/>
          <w:color w:val="0D0D0D" w:themeColor="text1" w:themeTint="F2"/>
          <w:sz w:val="18"/>
          <w:szCs w:val="18"/>
          <w:lang w:val="en-US"/>
        </w:rPr>
        <w:tab/>
      </w:r>
      <w:r w:rsidRPr="004D3C51">
        <w:rPr>
          <w:rFonts w:ascii="Tahoma" w:hAnsi="Tahoma" w:cs="Tahoma"/>
          <w:color w:val="0D0D0D" w:themeColor="text1" w:themeTint="F2"/>
          <w:sz w:val="18"/>
          <w:szCs w:val="18"/>
        </w:rPr>
        <w:t>…………………………………………………………………</w:t>
      </w:r>
    </w:p>
    <w:p w14:paraId="5D8D6E98" w14:textId="77777777" w:rsidR="004D3C51" w:rsidRPr="004D3C51" w:rsidRDefault="004D3C51" w:rsidP="004D3C51">
      <w:pPr>
        <w:spacing w:line="360" w:lineRule="auto"/>
        <w:rPr>
          <w:rFonts w:ascii="Tahoma" w:hAnsi="Tahoma" w:cs="Tahoma"/>
          <w:color w:val="0D0D0D" w:themeColor="text1" w:themeTint="F2"/>
          <w:sz w:val="18"/>
          <w:szCs w:val="18"/>
        </w:rPr>
      </w:pPr>
      <w:r w:rsidRPr="004D3C51">
        <w:rPr>
          <w:rFonts w:ascii="Tahoma" w:hAnsi="Tahoma" w:cs="Tahoma"/>
          <w:color w:val="0D0D0D" w:themeColor="text1" w:themeTint="F2"/>
          <w:sz w:val="18"/>
          <w:szCs w:val="18"/>
        </w:rPr>
        <w:t>REGON:</w:t>
      </w:r>
      <w:r w:rsidRPr="004D3C51">
        <w:rPr>
          <w:rFonts w:ascii="Tahoma" w:hAnsi="Tahoma" w:cs="Tahoma"/>
          <w:color w:val="0D0D0D" w:themeColor="text1" w:themeTint="F2"/>
          <w:sz w:val="18"/>
          <w:szCs w:val="18"/>
        </w:rPr>
        <w:tab/>
      </w:r>
      <w:r w:rsidRPr="004D3C51">
        <w:rPr>
          <w:rFonts w:ascii="Tahoma" w:hAnsi="Tahoma" w:cs="Tahoma"/>
          <w:color w:val="0D0D0D" w:themeColor="text1" w:themeTint="F2"/>
          <w:sz w:val="18"/>
          <w:szCs w:val="18"/>
        </w:rPr>
        <w:tab/>
        <w:t>…………………………………………………………………</w:t>
      </w:r>
    </w:p>
    <w:p w14:paraId="15D8A00D" w14:textId="77777777" w:rsidR="004D3C51" w:rsidRPr="004D3C51" w:rsidRDefault="004D3C51" w:rsidP="004D3C51">
      <w:pPr>
        <w:pStyle w:val="Tekstpodstawowy3"/>
        <w:spacing w:line="276" w:lineRule="auto"/>
        <w:jc w:val="both"/>
        <w:rPr>
          <w:rFonts w:ascii="Tahoma" w:hAnsi="Tahoma" w:cs="Tahoma"/>
          <w:b/>
          <w:color w:val="0D0D0D" w:themeColor="text1" w:themeTint="F2"/>
          <w:sz w:val="18"/>
          <w:szCs w:val="18"/>
        </w:rPr>
      </w:pPr>
    </w:p>
    <w:p w14:paraId="3280DC9A" w14:textId="77777777" w:rsidR="004D3C51" w:rsidRPr="004D3C51" w:rsidRDefault="004D3C51" w:rsidP="004D3C51">
      <w:pPr>
        <w:pStyle w:val="Tekstpodstawowy3"/>
        <w:spacing w:line="276" w:lineRule="auto"/>
        <w:jc w:val="both"/>
        <w:rPr>
          <w:rFonts w:ascii="Tahoma" w:hAnsi="Tahoma" w:cs="Tahoma"/>
          <w:color w:val="0D0D0D" w:themeColor="text1" w:themeTint="F2"/>
          <w:sz w:val="18"/>
          <w:szCs w:val="18"/>
        </w:rPr>
      </w:pPr>
      <w:r w:rsidRPr="004D3C51">
        <w:rPr>
          <w:rFonts w:ascii="Tahoma" w:hAnsi="Tahoma" w:cs="Tahoma"/>
          <w:color w:val="0D0D0D" w:themeColor="text1" w:themeTint="F2"/>
          <w:sz w:val="18"/>
          <w:szCs w:val="18"/>
        </w:rPr>
        <w:t xml:space="preserve">nawiązując do zapytania ofertowego na </w:t>
      </w:r>
      <w:r w:rsidRPr="004D3C51">
        <w:rPr>
          <w:rFonts w:ascii="Tahoma" w:hAnsi="Tahoma" w:cs="Tahoma"/>
          <w:b/>
          <w:bCs/>
          <w:i/>
          <w:iCs/>
          <w:color w:val="0D0D0D" w:themeColor="text1" w:themeTint="F2"/>
          <w:sz w:val="18"/>
          <w:szCs w:val="18"/>
        </w:rPr>
        <w:t>„świadczenie usług medycznych z zakresu medycyny pracy pracowników zatrudnionych w placówkach ARiMR na terenie Małopolskiego Oddziału Regionalnego ARiMR”</w:t>
      </w:r>
      <w:r w:rsidRPr="004D3C51">
        <w:rPr>
          <w:rFonts w:ascii="Tahoma" w:hAnsi="Tahoma" w:cs="Tahoma"/>
          <w:color w:val="0D0D0D" w:themeColor="text1" w:themeTint="F2"/>
          <w:sz w:val="18"/>
          <w:szCs w:val="18"/>
        </w:rPr>
        <w:t xml:space="preserve">  nr postępowania: </w:t>
      </w:r>
      <w:r w:rsidRPr="004D3C51">
        <w:rPr>
          <w:rFonts w:ascii="Tahoma" w:hAnsi="Tahoma" w:cs="Tahoma"/>
          <w:b/>
          <w:bCs/>
          <w:color w:val="0D0D0D" w:themeColor="text1" w:themeTint="F2"/>
          <w:sz w:val="18"/>
          <w:szCs w:val="18"/>
        </w:rPr>
        <w:t>BZZL06.2305.1.2025.MK</w:t>
      </w:r>
      <w:r w:rsidRPr="004D3C51">
        <w:rPr>
          <w:rFonts w:ascii="Tahoma" w:hAnsi="Tahoma" w:cs="Tahoma"/>
          <w:color w:val="0D0D0D" w:themeColor="text1" w:themeTint="F2"/>
          <w:sz w:val="18"/>
          <w:szCs w:val="18"/>
        </w:rPr>
        <w:t xml:space="preserve"> oferujemy wykonanie ww. przedmiotu zamówienia wg poniższych warunków:</w:t>
      </w:r>
    </w:p>
    <w:p w14:paraId="149BDD89" w14:textId="77777777" w:rsidR="004D3C51" w:rsidRPr="004D3C51" w:rsidRDefault="004D3C51" w:rsidP="004D3C51">
      <w:pPr>
        <w:ind w:left="720"/>
        <w:jc w:val="both"/>
        <w:rPr>
          <w:rFonts w:ascii="Tahoma" w:hAnsi="Tahoma" w:cs="Tahoma"/>
          <w:color w:val="0D0D0D" w:themeColor="text1" w:themeTint="F2"/>
          <w:sz w:val="18"/>
          <w:szCs w:val="18"/>
        </w:rPr>
      </w:pPr>
    </w:p>
    <w:p w14:paraId="3A8E7F3A" w14:textId="77777777" w:rsidR="004D3C51" w:rsidRPr="004D3C51" w:rsidRDefault="004D3C51" w:rsidP="004D3C51">
      <w:pPr>
        <w:numPr>
          <w:ilvl w:val="0"/>
          <w:numId w:val="7"/>
        </w:numPr>
        <w:spacing w:line="276" w:lineRule="auto"/>
        <w:jc w:val="both"/>
        <w:rPr>
          <w:rFonts w:ascii="Tahoma" w:hAnsi="Tahoma" w:cs="Tahoma"/>
          <w:bCs/>
          <w:i/>
          <w:iCs/>
          <w:color w:val="0D0D0D" w:themeColor="text1" w:themeTint="F2"/>
          <w:sz w:val="18"/>
          <w:szCs w:val="18"/>
        </w:rPr>
      </w:pPr>
      <w:r w:rsidRPr="004D3C51">
        <w:rPr>
          <w:rFonts w:ascii="Tahoma" w:hAnsi="Tahoma" w:cs="Tahoma"/>
          <w:color w:val="0D0D0D" w:themeColor="text1" w:themeTint="F2"/>
          <w:sz w:val="18"/>
          <w:szCs w:val="18"/>
        </w:rPr>
        <w:t xml:space="preserve">Wartość przedmiotu zamówienia </w:t>
      </w:r>
      <w:r w:rsidRPr="004D3C51">
        <w:rPr>
          <w:rFonts w:ascii="Tahoma" w:hAnsi="Tahoma" w:cs="Tahoma"/>
          <w:b/>
          <w:color w:val="0D0D0D" w:themeColor="text1" w:themeTint="F2"/>
          <w:sz w:val="18"/>
          <w:szCs w:val="18"/>
        </w:rPr>
        <w:t>brutto</w:t>
      </w:r>
      <w:r w:rsidRPr="004D3C51">
        <w:rPr>
          <w:rFonts w:ascii="Tahoma" w:hAnsi="Tahoma" w:cs="Tahoma"/>
          <w:color w:val="0D0D0D" w:themeColor="text1" w:themeTint="F2"/>
          <w:sz w:val="18"/>
          <w:szCs w:val="18"/>
        </w:rPr>
        <w:t xml:space="preserve"> za wykonanie usługi wynosi</w:t>
      </w:r>
      <w:r w:rsidRPr="004D3C51">
        <w:rPr>
          <w:rFonts w:ascii="Tahoma" w:hAnsi="Tahoma" w:cs="Tahoma"/>
          <w:b/>
          <w:color w:val="0D0D0D" w:themeColor="text1" w:themeTint="F2"/>
          <w:sz w:val="18"/>
          <w:szCs w:val="18"/>
        </w:rPr>
        <w:t xml:space="preserve"> …………………. zł</w:t>
      </w:r>
      <w:r w:rsidRPr="004D3C51">
        <w:rPr>
          <w:rFonts w:ascii="Tahoma" w:hAnsi="Tahoma" w:cs="Tahoma"/>
          <w:color w:val="0D0D0D" w:themeColor="text1" w:themeTint="F2"/>
          <w:sz w:val="18"/>
          <w:szCs w:val="18"/>
        </w:rPr>
        <w:t xml:space="preserve"> słownie: </w:t>
      </w:r>
      <w:r w:rsidRPr="004D3C51">
        <w:rPr>
          <w:rFonts w:ascii="Tahoma" w:hAnsi="Tahoma" w:cs="Tahoma"/>
          <w:b/>
          <w:color w:val="0D0D0D" w:themeColor="text1" w:themeTint="F2"/>
          <w:sz w:val="18"/>
          <w:szCs w:val="18"/>
        </w:rPr>
        <w:t>……………………………./100)</w:t>
      </w:r>
      <w:r w:rsidRPr="004D3C51">
        <w:rPr>
          <w:rFonts w:ascii="Tahoma" w:hAnsi="Tahoma" w:cs="Tahoma"/>
          <w:color w:val="0D0D0D" w:themeColor="text1" w:themeTint="F2"/>
          <w:sz w:val="18"/>
          <w:szCs w:val="18"/>
        </w:rPr>
        <w:t xml:space="preserve"> </w:t>
      </w:r>
      <w:r w:rsidRPr="004D3C51">
        <w:rPr>
          <w:rFonts w:ascii="Tahoma" w:hAnsi="Tahoma" w:cs="Tahoma"/>
          <w:bCs/>
          <w:i/>
          <w:iCs/>
          <w:color w:val="0D0D0D" w:themeColor="text1" w:themeTint="F2"/>
          <w:sz w:val="18"/>
          <w:szCs w:val="18"/>
        </w:rPr>
        <w:t>(należy wpisać wartość zamówienia z wartości   brutto sumy kolumny 5 z poniższej tabeli)</w:t>
      </w:r>
    </w:p>
    <w:p w14:paraId="07B39F3A" w14:textId="77777777" w:rsidR="004D3C51" w:rsidRPr="004D3C51" w:rsidRDefault="004D3C51" w:rsidP="004D3C51">
      <w:pPr>
        <w:numPr>
          <w:ilvl w:val="1"/>
          <w:numId w:val="7"/>
        </w:numPr>
        <w:tabs>
          <w:tab w:val="num" w:pos="720"/>
        </w:tabs>
        <w:spacing w:line="276" w:lineRule="auto"/>
        <w:ind w:left="1068" w:hanging="708"/>
        <w:jc w:val="both"/>
        <w:rPr>
          <w:rFonts w:ascii="Tahoma" w:hAnsi="Tahoma" w:cs="Tahoma"/>
          <w:b/>
          <w:color w:val="0D0D0D" w:themeColor="text1" w:themeTint="F2"/>
          <w:sz w:val="18"/>
          <w:szCs w:val="18"/>
        </w:rPr>
      </w:pPr>
    </w:p>
    <w:p w14:paraId="10F02EAB" w14:textId="77777777" w:rsidR="004D3C51" w:rsidRPr="004D3C51" w:rsidRDefault="004D3C51" w:rsidP="004D3C51">
      <w:pPr>
        <w:pStyle w:val="Tekstpodstawowy2"/>
        <w:numPr>
          <w:ilvl w:val="0"/>
          <w:numId w:val="7"/>
        </w:numPr>
        <w:spacing w:line="240" w:lineRule="exact"/>
        <w:rPr>
          <w:rFonts w:ascii="Tahoma" w:hAnsi="Tahoma" w:cs="Tahoma"/>
          <w:color w:val="0D0D0D" w:themeColor="text1" w:themeTint="F2"/>
          <w:spacing w:val="4"/>
          <w:sz w:val="18"/>
          <w:szCs w:val="18"/>
        </w:rPr>
      </w:pPr>
      <w:r w:rsidRPr="004D3C51">
        <w:rPr>
          <w:rFonts w:ascii="Tahoma" w:hAnsi="Tahoma" w:cs="Tahoma"/>
          <w:color w:val="0D0D0D" w:themeColor="text1" w:themeTint="F2"/>
          <w:spacing w:val="4"/>
          <w:sz w:val="18"/>
          <w:szCs w:val="18"/>
        </w:rPr>
        <w:t>Oferujemy realizację zamówienia za ceny określone w poniższej tabeli:</w:t>
      </w:r>
    </w:p>
    <w:p w14:paraId="693B0B3E" w14:textId="77777777" w:rsidR="004D3C51" w:rsidRPr="004D3C51" w:rsidRDefault="004D3C51" w:rsidP="004D3C51">
      <w:pPr>
        <w:pStyle w:val="Tekstpodstawowy2"/>
        <w:spacing w:line="240" w:lineRule="exact"/>
        <w:ind w:left="360"/>
        <w:rPr>
          <w:rFonts w:ascii="Tahoma" w:hAnsi="Tahoma" w:cs="Tahoma"/>
          <w:color w:val="0D0D0D" w:themeColor="text1" w:themeTint="F2"/>
          <w:spacing w:val="4"/>
          <w:sz w:val="18"/>
          <w:szCs w:val="18"/>
        </w:rPr>
      </w:pPr>
    </w:p>
    <w:tbl>
      <w:tblPr>
        <w:tblStyle w:val="Tabela-Siatka"/>
        <w:tblW w:w="10224" w:type="dxa"/>
        <w:tblInd w:w="-5" w:type="dxa"/>
        <w:tblLook w:val="04A0" w:firstRow="1" w:lastRow="0" w:firstColumn="1" w:lastColumn="0" w:noHBand="0" w:noVBand="1"/>
      </w:tblPr>
      <w:tblGrid>
        <w:gridCol w:w="828"/>
        <w:gridCol w:w="4785"/>
        <w:gridCol w:w="1594"/>
        <w:gridCol w:w="1383"/>
        <w:gridCol w:w="1842"/>
      </w:tblGrid>
      <w:tr w:rsidR="004D3C51" w:rsidRPr="004D3C51" w14:paraId="66A8CB95" w14:textId="77777777" w:rsidTr="00E31914">
        <w:trPr>
          <w:trHeight w:val="945"/>
        </w:trPr>
        <w:tc>
          <w:tcPr>
            <w:tcW w:w="709" w:type="dxa"/>
            <w:vAlign w:val="center"/>
            <w:hideMark/>
          </w:tcPr>
          <w:p w14:paraId="192B4169" w14:textId="77777777" w:rsidR="004D3C51" w:rsidRPr="004D3C51" w:rsidRDefault="004D3C51" w:rsidP="00E31914">
            <w:pPr>
              <w:tabs>
                <w:tab w:val="left" w:pos="142"/>
              </w:tabs>
              <w:jc w:val="center"/>
              <w:rPr>
                <w:rFonts w:ascii="Tahoma" w:hAnsi="Tahoma" w:cs="Tahoma"/>
                <w:b/>
                <w:bCs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b/>
                <w:bCs/>
                <w:color w:val="0D0D0D" w:themeColor="text1" w:themeTint="F2"/>
                <w:sz w:val="18"/>
                <w:szCs w:val="18"/>
              </w:rPr>
              <w:t>Lp.</w:t>
            </w:r>
          </w:p>
        </w:tc>
        <w:tc>
          <w:tcPr>
            <w:tcW w:w="4785" w:type="dxa"/>
            <w:vAlign w:val="center"/>
            <w:hideMark/>
          </w:tcPr>
          <w:p w14:paraId="2B792499" w14:textId="77777777" w:rsidR="004D3C51" w:rsidRPr="004D3C51" w:rsidRDefault="004D3C51" w:rsidP="00E31914">
            <w:pPr>
              <w:tabs>
                <w:tab w:val="left" w:pos="142"/>
              </w:tabs>
              <w:jc w:val="center"/>
              <w:rPr>
                <w:rFonts w:ascii="Tahoma" w:hAnsi="Tahoma" w:cs="Tahoma"/>
                <w:b/>
                <w:bCs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b/>
                <w:bCs/>
                <w:color w:val="0D0D0D" w:themeColor="text1" w:themeTint="F2"/>
                <w:sz w:val="18"/>
                <w:szCs w:val="18"/>
              </w:rPr>
              <w:t>Zakres badania</w:t>
            </w:r>
          </w:p>
        </w:tc>
        <w:tc>
          <w:tcPr>
            <w:tcW w:w="1594" w:type="dxa"/>
            <w:vAlign w:val="center"/>
            <w:hideMark/>
          </w:tcPr>
          <w:p w14:paraId="617DD80C" w14:textId="77777777" w:rsidR="004D3C51" w:rsidRPr="004D3C51" w:rsidRDefault="004D3C51" w:rsidP="00E31914">
            <w:pPr>
              <w:tabs>
                <w:tab w:val="left" w:pos="142"/>
              </w:tabs>
              <w:jc w:val="center"/>
              <w:rPr>
                <w:rFonts w:ascii="Tahoma" w:hAnsi="Tahoma" w:cs="Tahoma"/>
                <w:b/>
                <w:bCs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b/>
                <w:bCs/>
                <w:color w:val="0D0D0D" w:themeColor="text1" w:themeTint="F2"/>
                <w:sz w:val="18"/>
                <w:szCs w:val="18"/>
              </w:rPr>
              <w:t>Przewidywana liczba osób do badań w okresie 01.07.2024-30.06.2025</w:t>
            </w:r>
          </w:p>
        </w:tc>
        <w:tc>
          <w:tcPr>
            <w:tcW w:w="1294" w:type="dxa"/>
            <w:vAlign w:val="center"/>
            <w:hideMark/>
          </w:tcPr>
          <w:p w14:paraId="33D635BA" w14:textId="77777777" w:rsidR="004D3C51" w:rsidRPr="004D3C51" w:rsidRDefault="004D3C51" w:rsidP="00E31914">
            <w:pPr>
              <w:tabs>
                <w:tab w:val="left" w:pos="142"/>
              </w:tabs>
              <w:jc w:val="center"/>
              <w:rPr>
                <w:rFonts w:ascii="Tahoma" w:hAnsi="Tahoma" w:cs="Tahoma"/>
                <w:b/>
                <w:bCs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b/>
                <w:bCs/>
                <w:color w:val="0D0D0D" w:themeColor="text1" w:themeTint="F2"/>
                <w:sz w:val="18"/>
                <w:szCs w:val="18"/>
              </w:rPr>
              <w:t>Cena jednostkowa brutto za badanie</w:t>
            </w:r>
          </w:p>
        </w:tc>
        <w:tc>
          <w:tcPr>
            <w:tcW w:w="1842" w:type="dxa"/>
            <w:vAlign w:val="center"/>
            <w:hideMark/>
          </w:tcPr>
          <w:p w14:paraId="3BD7F397" w14:textId="77777777" w:rsidR="004D3C51" w:rsidRPr="004D3C51" w:rsidRDefault="004D3C51" w:rsidP="00E31914">
            <w:pPr>
              <w:tabs>
                <w:tab w:val="left" w:pos="142"/>
              </w:tabs>
              <w:jc w:val="center"/>
              <w:rPr>
                <w:rFonts w:ascii="Tahoma" w:hAnsi="Tahoma" w:cs="Tahoma"/>
                <w:b/>
                <w:bCs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b/>
                <w:bCs/>
                <w:color w:val="0D0D0D" w:themeColor="text1" w:themeTint="F2"/>
                <w:sz w:val="18"/>
                <w:szCs w:val="18"/>
              </w:rPr>
              <w:t>Wartość brutto (kol. 3 x kol. 4)=5</w:t>
            </w:r>
          </w:p>
        </w:tc>
      </w:tr>
      <w:tr w:rsidR="004D3C51" w:rsidRPr="004D3C51" w14:paraId="4327F739" w14:textId="77777777" w:rsidTr="00E31914">
        <w:trPr>
          <w:trHeight w:val="315"/>
        </w:trPr>
        <w:tc>
          <w:tcPr>
            <w:tcW w:w="709" w:type="dxa"/>
            <w:vAlign w:val="center"/>
            <w:hideMark/>
          </w:tcPr>
          <w:p w14:paraId="74970A43" w14:textId="77777777" w:rsidR="004D3C51" w:rsidRPr="004D3C51" w:rsidRDefault="004D3C51" w:rsidP="00E31914">
            <w:pPr>
              <w:tabs>
                <w:tab w:val="left" w:pos="142"/>
              </w:tabs>
              <w:jc w:val="center"/>
              <w:rPr>
                <w:rFonts w:ascii="Tahoma" w:hAnsi="Tahoma" w:cs="Tahoma"/>
                <w:b/>
                <w:bCs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b/>
                <w:bCs/>
                <w:color w:val="0D0D0D" w:themeColor="text1" w:themeTint="F2"/>
                <w:sz w:val="18"/>
                <w:szCs w:val="18"/>
              </w:rPr>
              <w:t>1</w:t>
            </w:r>
          </w:p>
        </w:tc>
        <w:tc>
          <w:tcPr>
            <w:tcW w:w="4785" w:type="dxa"/>
            <w:vAlign w:val="center"/>
            <w:hideMark/>
          </w:tcPr>
          <w:p w14:paraId="6171A533" w14:textId="77777777" w:rsidR="004D3C51" w:rsidRPr="004D3C51" w:rsidRDefault="004D3C51" w:rsidP="00E31914">
            <w:pPr>
              <w:tabs>
                <w:tab w:val="left" w:pos="142"/>
              </w:tabs>
              <w:jc w:val="center"/>
              <w:rPr>
                <w:rFonts w:ascii="Tahoma" w:hAnsi="Tahoma" w:cs="Tahoma"/>
                <w:b/>
                <w:bCs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b/>
                <w:bCs/>
                <w:color w:val="0D0D0D" w:themeColor="text1" w:themeTint="F2"/>
                <w:sz w:val="18"/>
                <w:szCs w:val="18"/>
              </w:rPr>
              <w:t>2</w:t>
            </w:r>
          </w:p>
        </w:tc>
        <w:tc>
          <w:tcPr>
            <w:tcW w:w="1594" w:type="dxa"/>
            <w:vAlign w:val="center"/>
            <w:hideMark/>
          </w:tcPr>
          <w:p w14:paraId="5FDB6EEA" w14:textId="77777777" w:rsidR="004D3C51" w:rsidRPr="004D3C51" w:rsidRDefault="004D3C51" w:rsidP="00E31914">
            <w:pPr>
              <w:tabs>
                <w:tab w:val="left" w:pos="142"/>
              </w:tabs>
              <w:jc w:val="center"/>
              <w:rPr>
                <w:rFonts w:ascii="Tahoma" w:hAnsi="Tahoma" w:cs="Tahoma"/>
                <w:b/>
                <w:bCs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b/>
                <w:bCs/>
                <w:color w:val="0D0D0D" w:themeColor="text1" w:themeTint="F2"/>
                <w:sz w:val="18"/>
                <w:szCs w:val="18"/>
              </w:rPr>
              <w:t>3</w:t>
            </w:r>
          </w:p>
        </w:tc>
        <w:tc>
          <w:tcPr>
            <w:tcW w:w="1294" w:type="dxa"/>
            <w:vAlign w:val="center"/>
            <w:hideMark/>
          </w:tcPr>
          <w:p w14:paraId="003AFB9A" w14:textId="77777777" w:rsidR="004D3C51" w:rsidRPr="004D3C51" w:rsidRDefault="004D3C51" w:rsidP="00E31914">
            <w:pPr>
              <w:tabs>
                <w:tab w:val="left" w:pos="142"/>
              </w:tabs>
              <w:jc w:val="center"/>
              <w:rPr>
                <w:rFonts w:ascii="Tahoma" w:hAnsi="Tahoma" w:cs="Tahoma"/>
                <w:b/>
                <w:bCs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b/>
                <w:bCs/>
                <w:color w:val="0D0D0D" w:themeColor="text1" w:themeTint="F2"/>
                <w:sz w:val="18"/>
                <w:szCs w:val="18"/>
              </w:rPr>
              <w:t>4</w:t>
            </w:r>
          </w:p>
        </w:tc>
        <w:tc>
          <w:tcPr>
            <w:tcW w:w="1842" w:type="dxa"/>
            <w:noWrap/>
            <w:vAlign w:val="center"/>
            <w:hideMark/>
          </w:tcPr>
          <w:p w14:paraId="71D2E855" w14:textId="77777777" w:rsidR="004D3C51" w:rsidRPr="004D3C51" w:rsidRDefault="004D3C51" w:rsidP="00E31914">
            <w:pPr>
              <w:tabs>
                <w:tab w:val="left" w:pos="142"/>
              </w:tabs>
              <w:jc w:val="center"/>
              <w:rPr>
                <w:rFonts w:ascii="Tahoma" w:hAnsi="Tahoma" w:cs="Tahoma"/>
                <w:b/>
                <w:bCs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b/>
                <w:bCs/>
                <w:color w:val="0D0D0D" w:themeColor="text1" w:themeTint="F2"/>
                <w:sz w:val="18"/>
                <w:szCs w:val="18"/>
              </w:rPr>
              <w:t>5</w:t>
            </w:r>
          </w:p>
        </w:tc>
      </w:tr>
      <w:tr w:rsidR="004D3C51" w:rsidRPr="004D3C51" w14:paraId="7978E8C1" w14:textId="77777777" w:rsidTr="00E31914">
        <w:trPr>
          <w:trHeight w:val="945"/>
        </w:trPr>
        <w:tc>
          <w:tcPr>
            <w:tcW w:w="709" w:type="dxa"/>
            <w:vAlign w:val="center"/>
          </w:tcPr>
          <w:p w14:paraId="6F440E9C" w14:textId="77777777" w:rsidR="004D3C51" w:rsidRPr="004D3C51" w:rsidRDefault="004D3C51" w:rsidP="004D3C51">
            <w:pPr>
              <w:pStyle w:val="Akapitzlist"/>
              <w:numPr>
                <w:ilvl w:val="0"/>
                <w:numId w:val="4"/>
              </w:numPr>
              <w:tabs>
                <w:tab w:val="left" w:pos="142"/>
              </w:tabs>
              <w:suppressAutoHyphens/>
              <w:autoSpaceDN w:val="0"/>
              <w:spacing w:after="200" w:line="276" w:lineRule="auto"/>
              <w:jc w:val="center"/>
              <w:textAlignment w:val="baseline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  <w:tc>
          <w:tcPr>
            <w:tcW w:w="4785" w:type="dxa"/>
            <w:vAlign w:val="center"/>
            <w:hideMark/>
          </w:tcPr>
          <w:p w14:paraId="20F16CC3" w14:textId="77777777" w:rsidR="004D3C51" w:rsidRPr="004D3C51" w:rsidRDefault="004D3C51" w:rsidP="00E31914">
            <w:pPr>
              <w:tabs>
                <w:tab w:val="left" w:pos="142"/>
              </w:tabs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badania wstępne wraz z wydaniem orzeczenia (praca adm.-biurowa, przy komp. powyżej 4h: morfologia krwii + badanie ogólne moczu+orzecznik+ okulista)</w:t>
            </w:r>
          </w:p>
        </w:tc>
        <w:tc>
          <w:tcPr>
            <w:tcW w:w="1594" w:type="dxa"/>
            <w:vAlign w:val="center"/>
            <w:hideMark/>
          </w:tcPr>
          <w:p w14:paraId="68E63281" w14:textId="77777777" w:rsidR="004D3C51" w:rsidRPr="004D3C51" w:rsidRDefault="004D3C51" w:rsidP="00E31914">
            <w:pPr>
              <w:tabs>
                <w:tab w:val="left" w:pos="142"/>
              </w:tabs>
              <w:jc w:val="center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25</w:t>
            </w:r>
          </w:p>
        </w:tc>
        <w:tc>
          <w:tcPr>
            <w:tcW w:w="1294" w:type="dxa"/>
            <w:vAlign w:val="center"/>
            <w:hideMark/>
          </w:tcPr>
          <w:p w14:paraId="622C6B82" w14:textId="77777777" w:rsidR="004D3C51" w:rsidRPr="004D3C51" w:rsidRDefault="004D3C51" w:rsidP="00E31914">
            <w:pPr>
              <w:tabs>
                <w:tab w:val="left" w:pos="142"/>
              </w:tabs>
              <w:jc w:val="both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 </w:t>
            </w:r>
          </w:p>
        </w:tc>
        <w:tc>
          <w:tcPr>
            <w:tcW w:w="1842" w:type="dxa"/>
            <w:noWrap/>
            <w:vAlign w:val="center"/>
          </w:tcPr>
          <w:p w14:paraId="5D25429A" w14:textId="77777777" w:rsidR="004D3C51" w:rsidRPr="004D3C51" w:rsidRDefault="004D3C51" w:rsidP="00E31914">
            <w:pPr>
              <w:tabs>
                <w:tab w:val="left" w:pos="142"/>
              </w:tabs>
              <w:jc w:val="both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</w:tr>
      <w:tr w:rsidR="004D3C51" w:rsidRPr="004D3C51" w14:paraId="7F9D682E" w14:textId="77777777" w:rsidTr="00E31914">
        <w:trPr>
          <w:trHeight w:val="945"/>
        </w:trPr>
        <w:tc>
          <w:tcPr>
            <w:tcW w:w="709" w:type="dxa"/>
            <w:vAlign w:val="center"/>
          </w:tcPr>
          <w:p w14:paraId="2E863A03" w14:textId="77777777" w:rsidR="004D3C51" w:rsidRPr="004D3C51" w:rsidRDefault="004D3C51" w:rsidP="004D3C51">
            <w:pPr>
              <w:pStyle w:val="Akapitzlist"/>
              <w:numPr>
                <w:ilvl w:val="0"/>
                <w:numId w:val="4"/>
              </w:numPr>
              <w:tabs>
                <w:tab w:val="left" w:pos="142"/>
              </w:tabs>
              <w:suppressAutoHyphens/>
              <w:autoSpaceDN w:val="0"/>
              <w:spacing w:after="200" w:line="276" w:lineRule="auto"/>
              <w:jc w:val="center"/>
              <w:textAlignment w:val="baseline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  <w:tc>
          <w:tcPr>
            <w:tcW w:w="4785" w:type="dxa"/>
            <w:vAlign w:val="center"/>
            <w:hideMark/>
          </w:tcPr>
          <w:p w14:paraId="6E6C4F57" w14:textId="77777777" w:rsidR="004D3C51" w:rsidRPr="004D3C51" w:rsidRDefault="004D3C51" w:rsidP="00E31914">
            <w:pPr>
              <w:tabs>
                <w:tab w:val="left" w:pos="142"/>
              </w:tabs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badania wstępne wraz z wydaniem orzeczenia (stanowiska kierownicze) (praca adm.-biurowa, przy komp. powyżej 4h: morfologia krwii + badanie ogólne moczu+orzecznik+ okulista+ekg+ cholesterol)</w:t>
            </w:r>
          </w:p>
        </w:tc>
        <w:tc>
          <w:tcPr>
            <w:tcW w:w="1594" w:type="dxa"/>
            <w:vAlign w:val="center"/>
            <w:hideMark/>
          </w:tcPr>
          <w:p w14:paraId="4C2CBD08" w14:textId="77777777" w:rsidR="004D3C51" w:rsidRPr="004D3C51" w:rsidRDefault="004D3C51" w:rsidP="00E31914">
            <w:pPr>
              <w:tabs>
                <w:tab w:val="left" w:pos="142"/>
              </w:tabs>
              <w:jc w:val="center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5</w:t>
            </w:r>
          </w:p>
        </w:tc>
        <w:tc>
          <w:tcPr>
            <w:tcW w:w="1294" w:type="dxa"/>
            <w:vAlign w:val="center"/>
            <w:hideMark/>
          </w:tcPr>
          <w:p w14:paraId="6B5CC2A1" w14:textId="77777777" w:rsidR="004D3C51" w:rsidRPr="004D3C51" w:rsidRDefault="004D3C51" w:rsidP="00E31914">
            <w:pPr>
              <w:tabs>
                <w:tab w:val="left" w:pos="142"/>
              </w:tabs>
              <w:jc w:val="both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 </w:t>
            </w:r>
          </w:p>
        </w:tc>
        <w:tc>
          <w:tcPr>
            <w:tcW w:w="1842" w:type="dxa"/>
            <w:noWrap/>
            <w:vAlign w:val="center"/>
          </w:tcPr>
          <w:p w14:paraId="60A39BD0" w14:textId="77777777" w:rsidR="004D3C51" w:rsidRPr="004D3C51" w:rsidRDefault="004D3C51" w:rsidP="00E31914">
            <w:pPr>
              <w:tabs>
                <w:tab w:val="left" w:pos="142"/>
              </w:tabs>
              <w:jc w:val="both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</w:tr>
      <w:tr w:rsidR="004D3C51" w:rsidRPr="004D3C51" w14:paraId="5EEECDD1" w14:textId="77777777" w:rsidTr="00E31914">
        <w:trPr>
          <w:trHeight w:val="630"/>
        </w:trPr>
        <w:tc>
          <w:tcPr>
            <w:tcW w:w="709" w:type="dxa"/>
            <w:vAlign w:val="center"/>
          </w:tcPr>
          <w:p w14:paraId="54B2A2F2" w14:textId="77777777" w:rsidR="004D3C51" w:rsidRPr="004D3C51" w:rsidRDefault="004D3C51" w:rsidP="004D3C51">
            <w:pPr>
              <w:pStyle w:val="Akapitzlist"/>
              <w:numPr>
                <w:ilvl w:val="0"/>
                <w:numId w:val="4"/>
              </w:numPr>
              <w:tabs>
                <w:tab w:val="left" w:pos="142"/>
              </w:tabs>
              <w:suppressAutoHyphens/>
              <w:autoSpaceDN w:val="0"/>
              <w:spacing w:after="200" w:line="276" w:lineRule="auto"/>
              <w:jc w:val="center"/>
              <w:textAlignment w:val="baseline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  <w:tc>
          <w:tcPr>
            <w:tcW w:w="4785" w:type="dxa"/>
            <w:vAlign w:val="center"/>
            <w:hideMark/>
          </w:tcPr>
          <w:p w14:paraId="64221007" w14:textId="77777777" w:rsidR="004D3C51" w:rsidRPr="004D3C51" w:rsidRDefault="004D3C51" w:rsidP="00E31914">
            <w:pPr>
              <w:tabs>
                <w:tab w:val="left" w:pos="142"/>
              </w:tabs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badania okresowe wraz z wydaniem orzeczenia (praca adm.-biurowa, przy komp. powyżej 4h: morfologia krwii + badanie ogólne moczu+ okulista  + orzecznik)</w:t>
            </w:r>
          </w:p>
        </w:tc>
        <w:tc>
          <w:tcPr>
            <w:tcW w:w="1594" w:type="dxa"/>
            <w:vAlign w:val="center"/>
            <w:hideMark/>
          </w:tcPr>
          <w:p w14:paraId="09CDCEE3" w14:textId="499198D2" w:rsidR="004D3C51" w:rsidRPr="004D3C51" w:rsidRDefault="004D3C51" w:rsidP="00E31914">
            <w:pPr>
              <w:tabs>
                <w:tab w:val="left" w:pos="142"/>
              </w:tabs>
              <w:jc w:val="center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1</w:t>
            </w:r>
            <w:r w:rsidR="0073568A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50</w:t>
            </w:r>
          </w:p>
        </w:tc>
        <w:tc>
          <w:tcPr>
            <w:tcW w:w="1294" w:type="dxa"/>
            <w:vAlign w:val="center"/>
          </w:tcPr>
          <w:p w14:paraId="378694FC" w14:textId="77777777" w:rsidR="004D3C51" w:rsidRPr="004D3C51" w:rsidRDefault="004D3C51" w:rsidP="00E31914">
            <w:pPr>
              <w:tabs>
                <w:tab w:val="left" w:pos="142"/>
              </w:tabs>
              <w:jc w:val="both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  <w:tc>
          <w:tcPr>
            <w:tcW w:w="1842" w:type="dxa"/>
            <w:noWrap/>
            <w:vAlign w:val="center"/>
          </w:tcPr>
          <w:p w14:paraId="410E5C11" w14:textId="77777777" w:rsidR="004D3C51" w:rsidRPr="004D3C51" w:rsidRDefault="004D3C51" w:rsidP="00E31914">
            <w:pPr>
              <w:tabs>
                <w:tab w:val="left" w:pos="142"/>
              </w:tabs>
              <w:jc w:val="both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</w:tr>
      <w:tr w:rsidR="004D3C51" w:rsidRPr="004D3C51" w14:paraId="5B52C1FC" w14:textId="77777777" w:rsidTr="00E31914">
        <w:trPr>
          <w:trHeight w:val="945"/>
        </w:trPr>
        <w:tc>
          <w:tcPr>
            <w:tcW w:w="709" w:type="dxa"/>
            <w:vAlign w:val="center"/>
          </w:tcPr>
          <w:p w14:paraId="0A5ABC5F" w14:textId="77777777" w:rsidR="004D3C51" w:rsidRPr="004D3C51" w:rsidRDefault="004D3C51" w:rsidP="004D3C51">
            <w:pPr>
              <w:pStyle w:val="Akapitzlist"/>
              <w:numPr>
                <w:ilvl w:val="0"/>
                <w:numId w:val="4"/>
              </w:numPr>
              <w:tabs>
                <w:tab w:val="left" w:pos="142"/>
              </w:tabs>
              <w:suppressAutoHyphens/>
              <w:autoSpaceDN w:val="0"/>
              <w:spacing w:after="200" w:line="276" w:lineRule="auto"/>
              <w:jc w:val="center"/>
              <w:textAlignment w:val="baseline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  <w:tc>
          <w:tcPr>
            <w:tcW w:w="4785" w:type="dxa"/>
            <w:vAlign w:val="center"/>
          </w:tcPr>
          <w:p w14:paraId="55F93C23" w14:textId="77777777" w:rsidR="004D3C51" w:rsidRPr="004D3C51" w:rsidRDefault="004D3C51" w:rsidP="00E31914">
            <w:pPr>
              <w:tabs>
                <w:tab w:val="left" w:pos="142"/>
              </w:tabs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badania okresowe wraz z wydaniem orzeczenia (praca adm.-biurowa wykonujący kontrole terenowe, przy komp. powyżej 4h: morfologia krwii + badanie ogólne moczu+ czynniki biologicze, chemiczne i pyły + okulista + orzecznik)</w:t>
            </w:r>
          </w:p>
        </w:tc>
        <w:tc>
          <w:tcPr>
            <w:tcW w:w="1594" w:type="dxa"/>
            <w:vAlign w:val="center"/>
          </w:tcPr>
          <w:p w14:paraId="5584EA53" w14:textId="77777777" w:rsidR="004D3C51" w:rsidRPr="004D3C51" w:rsidRDefault="004D3C51" w:rsidP="00E31914">
            <w:pPr>
              <w:tabs>
                <w:tab w:val="left" w:pos="142"/>
              </w:tabs>
              <w:jc w:val="center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50</w:t>
            </w:r>
          </w:p>
        </w:tc>
        <w:tc>
          <w:tcPr>
            <w:tcW w:w="1294" w:type="dxa"/>
            <w:vAlign w:val="center"/>
          </w:tcPr>
          <w:p w14:paraId="671E434C" w14:textId="77777777" w:rsidR="004D3C51" w:rsidRPr="004D3C51" w:rsidRDefault="004D3C51" w:rsidP="00E31914">
            <w:pPr>
              <w:tabs>
                <w:tab w:val="left" w:pos="142"/>
              </w:tabs>
              <w:jc w:val="both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  <w:tc>
          <w:tcPr>
            <w:tcW w:w="1842" w:type="dxa"/>
            <w:noWrap/>
            <w:vAlign w:val="center"/>
          </w:tcPr>
          <w:p w14:paraId="0F08AFF3" w14:textId="77777777" w:rsidR="004D3C51" w:rsidRPr="004D3C51" w:rsidRDefault="004D3C51" w:rsidP="00E31914">
            <w:pPr>
              <w:tabs>
                <w:tab w:val="left" w:pos="142"/>
              </w:tabs>
              <w:jc w:val="both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</w:tr>
      <w:tr w:rsidR="004D3C51" w:rsidRPr="004D3C51" w14:paraId="7B6CBE9D" w14:textId="77777777" w:rsidTr="00E31914">
        <w:trPr>
          <w:trHeight w:val="945"/>
        </w:trPr>
        <w:tc>
          <w:tcPr>
            <w:tcW w:w="709" w:type="dxa"/>
            <w:vAlign w:val="center"/>
          </w:tcPr>
          <w:p w14:paraId="10E8D00B" w14:textId="77777777" w:rsidR="004D3C51" w:rsidRPr="004D3C51" w:rsidRDefault="004D3C51" w:rsidP="004D3C51">
            <w:pPr>
              <w:pStyle w:val="Akapitzlist"/>
              <w:numPr>
                <w:ilvl w:val="0"/>
                <w:numId w:val="4"/>
              </w:numPr>
              <w:tabs>
                <w:tab w:val="left" w:pos="142"/>
              </w:tabs>
              <w:suppressAutoHyphens/>
              <w:autoSpaceDN w:val="0"/>
              <w:spacing w:after="200" w:line="276" w:lineRule="auto"/>
              <w:jc w:val="center"/>
              <w:textAlignment w:val="baseline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  <w:tc>
          <w:tcPr>
            <w:tcW w:w="4785" w:type="dxa"/>
            <w:vAlign w:val="center"/>
            <w:hideMark/>
          </w:tcPr>
          <w:p w14:paraId="4E81F443" w14:textId="77777777" w:rsidR="004D3C51" w:rsidRPr="004D3C51" w:rsidRDefault="004D3C51" w:rsidP="00E31914">
            <w:pPr>
              <w:tabs>
                <w:tab w:val="left" w:pos="142"/>
              </w:tabs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badania okresowe wraz z wydaniem orzeczenia (stanowisko kierownicze) (praca adm.-biurowa, przy komp. powyżej 4h: morfologia krwii + badanie ogólne moczu+ ekg+ cholesterol + okulista+ orzecznik)</w:t>
            </w:r>
          </w:p>
        </w:tc>
        <w:tc>
          <w:tcPr>
            <w:tcW w:w="1594" w:type="dxa"/>
            <w:vAlign w:val="center"/>
            <w:hideMark/>
          </w:tcPr>
          <w:p w14:paraId="6A848601" w14:textId="77777777" w:rsidR="004D3C51" w:rsidRPr="004D3C51" w:rsidRDefault="004D3C51" w:rsidP="00E31914">
            <w:pPr>
              <w:tabs>
                <w:tab w:val="left" w:pos="142"/>
              </w:tabs>
              <w:jc w:val="center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45</w:t>
            </w:r>
          </w:p>
        </w:tc>
        <w:tc>
          <w:tcPr>
            <w:tcW w:w="1294" w:type="dxa"/>
            <w:vAlign w:val="center"/>
          </w:tcPr>
          <w:p w14:paraId="7915C221" w14:textId="77777777" w:rsidR="004D3C51" w:rsidRPr="004D3C51" w:rsidRDefault="004D3C51" w:rsidP="00E31914">
            <w:pPr>
              <w:tabs>
                <w:tab w:val="left" w:pos="142"/>
              </w:tabs>
              <w:jc w:val="both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  <w:tc>
          <w:tcPr>
            <w:tcW w:w="1842" w:type="dxa"/>
            <w:noWrap/>
            <w:vAlign w:val="center"/>
          </w:tcPr>
          <w:p w14:paraId="52C57029" w14:textId="77777777" w:rsidR="004D3C51" w:rsidRPr="004D3C51" w:rsidRDefault="004D3C51" w:rsidP="00E31914">
            <w:pPr>
              <w:tabs>
                <w:tab w:val="left" w:pos="142"/>
              </w:tabs>
              <w:jc w:val="both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</w:tr>
      <w:tr w:rsidR="004D3C51" w:rsidRPr="004D3C51" w14:paraId="1985A817" w14:textId="77777777" w:rsidTr="00E31914">
        <w:trPr>
          <w:trHeight w:val="630"/>
        </w:trPr>
        <w:tc>
          <w:tcPr>
            <w:tcW w:w="709" w:type="dxa"/>
            <w:vAlign w:val="center"/>
          </w:tcPr>
          <w:p w14:paraId="15D9988E" w14:textId="77777777" w:rsidR="004D3C51" w:rsidRPr="004D3C51" w:rsidRDefault="004D3C51" w:rsidP="004D3C51">
            <w:pPr>
              <w:pStyle w:val="Akapitzlist"/>
              <w:numPr>
                <w:ilvl w:val="0"/>
                <w:numId w:val="4"/>
              </w:numPr>
              <w:tabs>
                <w:tab w:val="left" w:pos="142"/>
              </w:tabs>
              <w:suppressAutoHyphens/>
              <w:autoSpaceDN w:val="0"/>
              <w:spacing w:after="200" w:line="276" w:lineRule="auto"/>
              <w:jc w:val="center"/>
              <w:textAlignment w:val="baseline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  <w:tc>
          <w:tcPr>
            <w:tcW w:w="4785" w:type="dxa"/>
            <w:vAlign w:val="center"/>
            <w:hideMark/>
          </w:tcPr>
          <w:p w14:paraId="57BE3B74" w14:textId="77777777" w:rsidR="004D3C51" w:rsidRPr="004D3C51" w:rsidRDefault="004D3C51" w:rsidP="00E31914">
            <w:pPr>
              <w:tabs>
                <w:tab w:val="left" w:pos="142"/>
              </w:tabs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badania kontrolne wraz z wydaniem orzeczenia (orzecznik)</w:t>
            </w:r>
          </w:p>
        </w:tc>
        <w:tc>
          <w:tcPr>
            <w:tcW w:w="1594" w:type="dxa"/>
            <w:vAlign w:val="center"/>
            <w:hideMark/>
          </w:tcPr>
          <w:p w14:paraId="37FBB000" w14:textId="77777777" w:rsidR="004D3C51" w:rsidRPr="004D3C51" w:rsidRDefault="004D3C51" w:rsidP="00E31914">
            <w:pPr>
              <w:tabs>
                <w:tab w:val="left" w:pos="142"/>
              </w:tabs>
              <w:jc w:val="center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15</w:t>
            </w:r>
          </w:p>
        </w:tc>
        <w:tc>
          <w:tcPr>
            <w:tcW w:w="1294" w:type="dxa"/>
            <w:vAlign w:val="center"/>
          </w:tcPr>
          <w:p w14:paraId="4D9BC831" w14:textId="77777777" w:rsidR="004D3C51" w:rsidRPr="004D3C51" w:rsidRDefault="004D3C51" w:rsidP="00E31914">
            <w:pPr>
              <w:tabs>
                <w:tab w:val="left" w:pos="142"/>
              </w:tabs>
              <w:jc w:val="both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  <w:tc>
          <w:tcPr>
            <w:tcW w:w="1842" w:type="dxa"/>
            <w:noWrap/>
            <w:vAlign w:val="center"/>
          </w:tcPr>
          <w:p w14:paraId="6C5BD19F" w14:textId="77777777" w:rsidR="004D3C51" w:rsidRPr="004D3C51" w:rsidRDefault="004D3C51" w:rsidP="00E31914">
            <w:pPr>
              <w:tabs>
                <w:tab w:val="left" w:pos="142"/>
              </w:tabs>
              <w:jc w:val="both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</w:tr>
      <w:tr w:rsidR="004D3C51" w:rsidRPr="004D3C51" w14:paraId="147BA012" w14:textId="77777777" w:rsidTr="00E31914">
        <w:trPr>
          <w:trHeight w:val="630"/>
        </w:trPr>
        <w:tc>
          <w:tcPr>
            <w:tcW w:w="709" w:type="dxa"/>
            <w:vAlign w:val="center"/>
          </w:tcPr>
          <w:p w14:paraId="378E406A" w14:textId="77777777" w:rsidR="004D3C51" w:rsidRPr="004D3C51" w:rsidRDefault="004D3C51" w:rsidP="004D3C51">
            <w:pPr>
              <w:pStyle w:val="Akapitzlist"/>
              <w:numPr>
                <w:ilvl w:val="0"/>
                <w:numId w:val="4"/>
              </w:numPr>
              <w:tabs>
                <w:tab w:val="left" w:pos="142"/>
              </w:tabs>
              <w:suppressAutoHyphens/>
              <w:autoSpaceDN w:val="0"/>
              <w:spacing w:after="200" w:line="276" w:lineRule="auto"/>
              <w:jc w:val="center"/>
              <w:textAlignment w:val="baseline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  <w:tc>
          <w:tcPr>
            <w:tcW w:w="4785" w:type="dxa"/>
            <w:vAlign w:val="center"/>
            <w:hideMark/>
          </w:tcPr>
          <w:p w14:paraId="6749F5FA" w14:textId="77777777" w:rsidR="004D3C51" w:rsidRPr="004D3C51" w:rsidRDefault="004D3C51" w:rsidP="00E31914">
            <w:pPr>
              <w:tabs>
                <w:tab w:val="left" w:pos="142"/>
              </w:tabs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badania kontrolne wraz z wydaniem orzeczenia (stanowisko kierownicze) (orzecznik)</w:t>
            </w:r>
          </w:p>
        </w:tc>
        <w:tc>
          <w:tcPr>
            <w:tcW w:w="1594" w:type="dxa"/>
            <w:vAlign w:val="center"/>
            <w:hideMark/>
          </w:tcPr>
          <w:p w14:paraId="1B6E5F00" w14:textId="77777777" w:rsidR="004D3C51" w:rsidRPr="004D3C51" w:rsidRDefault="004D3C51" w:rsidP="00E31914">
            <w:pPr>
              <w:tabs>
                <w:tab w:val="left" w:pos="142"/>
              </w:tabs>
              <w:jc w:val="center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5</w:t>
            </w:r>
          </w:p>
        </w:tc>
        <w:tc>
          <w:tcPr>
            <w:tcW w:w="1294" w:type="dxa"/>
            <w:vAlign w:val="center"/>
          </w:tcPr>
          <w:p w14:paraId="743F3B0B" w14:textId="77777777" w:rsidR="004D3C51" w:rsidRPr="004D3C51" w:rsidRDefault="004D3C51" w:rsidP="00E31914">
            <w:pPr>
              <w:tabs>
                <w:tab w:val="left" w:pos="142"/>
              </w:tabs>
              <w:jc w:val="both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  <w:tc>
          <w:tcPr>
            <w:tcW w:w="1842" w:type="dxa"/>
            <w:noWrap/>
            <w:vAlign w:val="center"/>
          </w:tcPr>
          <w:p w14:paraId="38C9101B" w14:textId="77777777" w:rsidR="004D3C51" w:rsidRPr="004D3C51" w:rsidRDefault="004D3C51" w:rsidP="00E31914">
            <w:pPr>
              <w:tabs>
                <w:tab w:val="left" w:pos="142"/>
              </w:tabs>
              <w:jc w:val="both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</w:tr>
      <w:tr w:rsidR="004D3C51" w:rsidRPr="004D3C51" w14:paraId="5F6478F9" w14:textId="77777777" w:rsidTr="00E31914">
        <w:trPr>
          <w:trHeight w:val="630"/>
        </w:trPr>
        <w:tc>
          <w:tcPr>
            <w:tcW w:w="709" w:type="dxa"/>
            <w:vAlign w:val="center"/>
          </w:tcPr>
          <w:p w14:paraId="65B89838" w14:textId="77777777" w:rsidR="004D3C51" w:rsidRPr="004D3C51" w:rsidRDefault="004D3C51" w:rsidP="004D3C51">
            <w:pPr>
              <w:pStyle w:val="Akapitzlist"/>
              <w:numPr>
                <w:ilvl w:val="0"/>
                <w:numId w:val="4"/>
              </w:numPr>
              <w:tabs>
                <w:tab w:val="left" w:pos="142"/>
              </w:tabs>
              <w:suppressAutoHyphens/>
              <w:autoSpaceDN w:val="0"/>
              <w:spacing w:after="200" w:line="276" w:lineRule="auto"/>
              <w:jc w:val="center"/>
              <w:textAlignment w:val="baseline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  <w:tc>
          <w:tcPr>
            <w:tcW w:w="4785" w:type="dxa"/>
            <w:vAlign w:val="center"/>
            <w:hideMark/>
          </w:tcPr>
          <w:p w14:paraId="75B499B2" w14:textId="77777777" w:rsidR="004D3C51" w:rsidRPr="004D3C51" w:rsidRDefault="004D3C51" w:rsidP="00E31914">
            <w:pPr>
              <w:tabs>
                <w:tab w:val="left" w:pos="142"/>
              </w:tabs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badania okulistyczne (tylko z orzecznikiem) w związku z pogorszeniem wzroku.</w:t>
            </w:r>
          </w:p>
        </w:tc>
        <w:tc>
          <w:tcPr>
            <w:tcW w:w="1594" w:type="dxa"/>
            <w:vAlign w:val="center"/>
            <w:hideMark/>
          </w:tcPr>
          <w:p w14:paraId="2C793D72" w14:textId="77777777" w:rsidR="004D3C51" w:rsidRPr="004D3C51" w:rsidRDefault="004D3C51" w:rsidP="00E31914">
            <w:pPr>
              <w:tabs>
                <w:tab w:val="left" w:pos="142"/>
              </w:tabs>
              <w:jc w:val="center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20</w:t>
            </w:r>
          </w:p>
        </w:tc>
        <w:tc>
          <w:tcPr>
            <w:tcW w:w="1294" w:type="dxa"/>
            <w:vAlign w:val="center"/>
          </w:tcPr>
          <w:p w14:paraId="42371AF3" w14:textId="77777777" w:rsidR="004D3C51" w:rsidRPr="004D3C51" w:rsidRDefault="004D3C51" w:rsidP="00E31914">
            <w:pPr>
              <w:tabs>
                <w:tab w:val="left" w:pos="142"/>
              </w:tabs>
              <w:jc w:val="both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  <w:tc>
          <w:tcPr>
            <w:tcW w:w="1842" w:type="dxa"/>
            <w:noWrap/>
            <w:vAlign w:val="center"/>
          </w:tcPr>
          <w:p w14:paraId="5711C2A1" w14:textId="77777777" w:rsidR="004D3C51" w:rsidRPr="004D3C51" w:rsidRDefault="004D3C51" w:rsidP="00E31914">
            <w:pPr>
              <w:tabs>
                <w:tab w:val="left" w:pos="142"/>
              </w:tabs>
              <w:jc w:val="both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</w:tr>
      <w:tr w:rsidR="004D3C51" w:rsidRPr="004D3C51" w14:paraId="49D12E06" w14:textId="77777777" w:rsidTr="00E31914">
        <w:trPr>
          <w:trHeight w:val="315"/>
        </w:trPr>
        <w:tc>
          <w:tcPr>
            <w:tcW w:w="709" w:type="dxa"/>
            <w:vAlign w:val="center"/>
          </w:tcPr>
          <w:p w14:paraId="2C81C42C" w14:textId="77777777" w:rsidR="004D3C51" w:rsidRPr="004D3C51" w:rsidRDefault="004D3C51" w:rsidP="004D3C51">
            <w:pPr>
              <w:pStyle w:val="Akapitzlist"/>
              <w:numPr>
                <w:ilvl w:val="0"/>
                <w:numId w:val="4"/>
              </w:numPr>
              <w:tabs>
                <w:tab w:val="left" w:pos="142"/>
              </w:tabs>
              <w:suppressAutoHyphens/>
              <w:autoSpaceDN w:val="0"/>
              <w:spacing w:after="200" w:line="276" w:lineRule="auto"/>
              <w:jc w:val="center"/>
              <w:textAlignment w:val="baseline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  <w:tc>
          <w:tcPr>
            <w:tcW w:w="4785" w:type="dxa"/>
            <w:vAlign w:val="center"/>
            <w:hideMark/>
          </w:tcPr>
          <w:p w14:paraId="094F8C0D" w14:textId="77777777" w:rsidR="004D3C51" w:rsidRPr="004D3C51" w:rsidRDefault="004D3C51" w:rsidP="00E31914">
            <w:pPr>
              <w:tabs>
                <w:tab w:val="left" w:pos="142"/>
              </w:tabs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szczepienia ochronne dla pracowników p. tężcowe (cena zawiera: kwalifikacje do szczepienia, usługę szczepienia i cenę szczepionki)</w:t>
            </w:r>
          </w:p>
        </w:tc>
        <w:tc>
          <w:tcPr>
            <w:tcW w:w="1594" w:type="dxa"/>
            <w:vAlign w:val="center"/>
            <w:hideMark/>
          </w:tcPr>
          <w:p w14:paraId="4BBC8DD0" w14:textId="5DE36065" w:rsidR="004D3C51" w:rsidRPr="004D3C51" w:rsidRDefault="00C72661" w:rsidP="00E31914">
            <w:pPr>
              <w:tabs>
                <w:tab w:val="left" w:pos="142"/>
              </w:tabs>
              <w:jc w:val="center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20</w:t>
            </w:r>
          </w:p>
        </w:tc>
        <w:tc>
          <w:tcPr>
            <w:tcW w:w="1294" w:type="dxa"/>
            <w:vAlign w:val="center"/>
          </w:tcPr>
          <w:p w14:paraId="1B993C28" w14:textId="77777777" w:rsidR="004D3C51" w:rsidRPr="004D3C51" w:rsidRDefault="004D3C51" w:rsidP="00E31914">
            <w:pPr>
              <w:tabs>
                <w:tab w:val="left" w:pos="142"/>
              </w:tabs>
              <w:jc w:val="both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  <w:tc>
          <w:tcPr>
            <w:tcW w:w="1842" w:type="dxa"/>
            <w:noWrap/>
            <w:vAlign w:val="center"/>
          </w:tcPr>
          <w:p w14:paraId="60A58AF8" w14:textId="77777777" w:rsidR="004D3C51" w:rsidRPr="004D3C51" w:rsidRDefault="004D3C51" w:rsidP="00E31914">
            <w:pPr>
              <w:tabs>
                <w:tab w:val="left" w:pos="142"/>
              </w:tabs>
              <w:jc w:val="both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</w:tr>
      <w:tr w:rsidR="004D3C51" w:rsidRPr="004D3C51" w14:paraId="694A4D8B" w14:textId="77777777" w:rsidTr="00E31914">
        <w:trPr>
          <w:trHeight w:val="630"/>
        </w:trPr>
        <w:tc>
          <w:tcPr>
            <w:tcW w:w="709" w:type="dxa"/>
            <w:vAlign w:val="center"/>
          </w:tcPr>
          <w:p w14:paraId="78DF8587" w14:textId="77777777" w:rsidR="004D3C51" w:rsidRPr="004D3C51" w:rsidRDefault="004D3C51" w:rsidP="004D3C51">
            <w:pPr>
              <w:pStyle w:val="Akapitzlist"/>
              <w:numPr>
                <w:ilvl w:val="0"/>
                <w:numId w:val="4"/>
              </w:numPr>
              <w:tabs>
                <w:tab w:val="left" w:pos="142"/>
              </w:tabs>
              <w:suppressAutoHyphens/>
              <w:autoSpaceDN w:val="0"/>
              <w:spacing w:after="200" w:line="276" w:lineRule="auto"/>
              <w:jc w:val="center"/>
              <w:textAlignment w:val="baseline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  <w:tc>
          <w:tcPr>
            <w:tcW w:w="4785" w:type="dxa"/>
            <w:vAlign w:val="center"/>
            <w:hideMark/>
          </w:tcPr>
          <w:p w14:paraId="321274B8" w14:textId="77777777" w:rsidR="004D3C51" w:rsidRPr="004D3C51" w:rsidRDefault="004D3C51" w:rsidP="00E31914">
            <w:pPr>
              <w:tabs>
                <w:tab w:val="left" w:pos="142"/>
              </w:tabs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szczepienia ochronne dla pracowników p. kleszczowemu zapaleniu mózgu (cena zawiera: kwalifikacje do szczepienia, usługę szczepienia i cenę szczepionki)</w:t>
            </w:r>
          </w:p>
        </w:tc>
        <w:tc>
          <w:tcPr>
            <w:tcW w:w="1594" w:type="dxa"/>
            <w:vAlign w:val="center"/>
            <w:hideMark/>
          </w:tcPr>
          <w:p w14:paraId="0914873F" w14:textId="3E58A7B6" w:rsidR="004D3C51" w:rsidRPr="004D3C51" w:rsidRDefault="00C72661" w:rsidP="00E31914">
            <w:pPr>
              <w:tabs>
                <w:tab w:val="left" w:pos="142"/>
              </w:tabs>
              <w:jc w:val="center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20</w:t>
            </w:r>
          </w:p>
        </w:tc>
        <w:tc>
          <w:tcPr>
            <w:tcW w:w="1294" w:type="dxa"/>
            <w:vAlign w:val="center"/>
          </w:tcPr>
          <w:p w14:paraId="73952B8A" w14:textId="77777777" w:rsidR="004D3C51" w:rsidRPr="004D3C51" w:rsidRDefault="004D3C51" w:rsidP="00E31914">
            <w:pPr>
              <w:tabs>
                <w:tab w:val="left" w:pos="142"/>
              </w:tabs>
              <w:jc w:val="both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  <w:tc>
          <w:tcPr>
            <w:tcW w:w="1842" w:type="dxa"/>
            <w:noWrap/>
            <w:vAlign w:val="center"/>
          </w:tcPr>
          <w:p w14:paraId="3CB43B0E" w14:textId="77777777" w:rsidR="004D3C51" w:rsidRPr="004D3C51" w:rsidRDefault="004D3C51" w:rsidP="00E31914">
            <w:pPr>
              <w:tabs>
                <w:tab w:val="left" w:pos="142"/>
              </w:tabs>
              <w:jc w:val="both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</w:tr>
      <w:tr w:rsidR="004D3C51" w:rsidRPr="004D3C51" w14:paraId="59BBFE60" w14:textId="77777777" w:rsidTr="00E31914">
        <w:trPr>
          <w:trHeight w:val="339"/>
        </w:trPr>
        <w:tc>
          <w:tcPr>
            <w:tcW w:w="709" w:type="dxa"/>
            <w:vAlign w:val="center"/>
          </w:tcPr>
          <w:p w14:paraId="628DB5F2" w14:textId="77777777" w:rsidR="004D3C51" w:rsidRPr="004D3C51" w:rsidRDefault="004D3C51" w:rsidP="004D3C51">
            <w:pPr>
              <w:pStyle w:val="Akapitzlist"/>
              <w:numPr>
                <w:ilvl w:val="0"/>
                <w:numId w:val="4"/>
              </w:numPr>
              <w:tabs>
                <w:tab w:val="left" w:pos="142"/>
              </w:tabs>
              <w:suppressAutoHyphens/>
              <w:autoSpaceDN w:val="0"/>
              <w:spacing w:after="200" w:line="276" w:lineRule="auto"/>
              <w:jc w:val="center"/>
              <w:textAlignment w:val="baseline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  <w:tc>
          <w:tcPr>
            <w:tcW w:w="4785" w:type="dxa"/>
            <w:vAlign w:val="center"/>
            <w:hideMark/>
          </w:tcPr>
          <w:p w14:paraId="7189E6B1" w14:textId="77777777" w:rsidR="004D3C51" w:rsidRPr="004D3C51" w:rsidRDefault="004D3C51" w:rsidP="00E31914">
            <w:pPr>
              <w:tabs>
                <w:tab w:val="left" w:pos="142"/>
              </w:tabs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szczepienia ochronne dla pracowników p. wściekliźnie (cena zawiera: kwalifikacje do szczepienia, usługę szczepienia i cenę szczepionki)</w:t>
            </w:r>
          </w:p>
        </w:tc>
        <w:tc>
          <w:tcPr>
            <w:tcW w:w="1594" w:type="dxa"/>
            <w:vAlign w:val="center"/>
            <w:hideMark/>
          </w:tcPr>
          <w:p w14:paraId="52641613" w14:textId="74A9C163" w:rsidR="004D3C51" w:rsidRPr="004D3C51" w:rsidRDefault="00C72661" w:rsidP="00E31914">
            <w:pPr>
              <w:tabs>
                <w:tab w:val="left" w:pos="142"/>
              </w:tabs>
              <w:jc w:val="center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20</w:t>
            </w:r>
          </w:p>
        </w:tc>
        <w:tc>
          <w:tcPr>
            <w:tcW w:w="1294" w:type="dxa"/>
            <w:vAlign w:val="center"/>
          </w:tcPr>
          <w:p w14:paraId="64AFC7D1" w14:textId="77777777" w:rsidR="004D3C51" w:rsidRPr="004D3C51" w:rsidRDefault="004D3C51" w:rsidP="00E31914">
            <w:pPr>
              <w:tabs>
                <w:tab w:val="left" w:pos="142"/>
              </w:tabs>
              <w:jc w:val="both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  <w:tc>
          <w:tcPr>
            <w:tcW w:w="1842" w:type="dxa"/>
            <w:noWrap/>
            <w:vAlign w:val="center"/>
          </w:tcPr>
          <w:p w14:paraId="469192DD" w14:textId="77777777" w:rsidR="004D3C51" w:rsidRPr="004D3C51" w:rsidRDefault="004D3C51" w:rsidP="00E31914">
            <w:pPr>
              <w:tabs>
                <w:tab w:val="left" w:pos="142"/>
              </w:tabs>
              <w:jc w:val="both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</w:tr>
      <w:tr w:rsidR="004D3C51" w:rsidRPr="004D3C51" w14:paraId="417BB5A6" w14:textId="77777777" w:rsidTr="00E31914">
        <w:trPr>
          <w:trHeight w:val="630"/>
        </w:trPr>
        <w:tc>
          <w:tcPr>
            <w:tcW w:w="709" w:type="dxa"/>
            <w:vAlign w:val="center"/>
          </w:tcPr>
          <w:p w14:paraId="1C1A9DC4" w14:textId="77777777" w:rsidR="004D3C51" w:rsidRPr="004D3C51" w:rsidRDefault="004D3C51" w:rsidP="004D3C51">
            <w:pPr>
              <w:pStyle w:val="Akapitzlist"/>
              <w:numPr>
                <w:ilvl w:val="0"/>
                <w:numId w:val="4"/>
              </w:numPr>
              <w:tabs>
                <w:tab w:val="left" w:pos="142"/>
              </w:tabs>
              <w:suppressAutoHyphens/>
              <w:autoSpaceDN w:val="0"/>
              <w:spacing w:after="200" w:line="276" w:lineRule="auto"/>
              <w:jc w:val="center"/>
              <w:textAlignment w:val="baseline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  <w:tc>
          <w:tcPr>
            <w:tcW w:w="4785" w:type="dxa"/>
            <w:vAlign w:val="center"/>
            <w:hideMark/>
          </w:tcPr>
          <w:p w14:paraId="44232977" w14:textId="77777777" w:rsidR="004D3C51" w:rsidRPr="004D3C51" w:rsidRDefault="004D3C51" w:rsidP="00E31914">
            <w:pPr>
              <w:tabs>
                <w:tab w:val="left" w:pos="142"/>
              </w:tabs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psychotesty wraz z wydaniem orzeczenia (orzecznik, okulista, glukoza, psychotesty)</w:t>
            </w:r>
          </w:p>
        </w:tc>
        <w:tc>
          <w:tcPr>
            <w:tcW w:w="1594" w:type="dxa"/>
            <w:vAlign w:val="center"/>
            <w:hideMark/>
          </w:tcPr>
          <w:p w14:paraId="13FA9C17" w14:textId="4F44FDF7" w:rsidR="004D3C51" w:rsidRPr="004D3C51" w:rsidRDefault="001A7CB1" w:rsidP="00E31914">
            <w:pPr>
              <w:tabs>
                <w:tab w:val="left" w:pos="142"/>
              </w:tabs>
              <w:jc w:val="center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20</w:t>
            </w:r>
          </w:p>
        </w:tc>
        <w:tc>
          <w:tcPr>
            <w:tcW w:w="1294" w:type="dxa"/>
            <w:vAlign w:val="center"/>
          </w:tcPr>
          <w:p w14:paraId="1042DA60" w14:textId="77777777" w:rsidR="004D3C51" w:rsidRPr="004D3C51" w:rsidRDefault="004D3C51" w:rsidP="00E31914">
            <w:pPr>
              <w:tabs>
                <w:tab w:val="left" w:pos="142"/>
              </w:tabs>
              <w:jc w:val="both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  <w:tc>
          <w:tcPr>
            <w:tcW w:w="1842" w:type="dxa"/>
            <w:noWrap/>
            <w:vAlign w:val="center"/>
          </w:tcPr>
          <w:p w14:paraId="6FC05B4E" w14:textId="77777777" w:rsidR="004D3C51" w:rsidRPr="004D3C51" w:rsidRDefault="004D3C51" w:rsidP="00E31914">
            <w:pPr>
              <w:tabs>
                <w:tab w:val="left" w:pos="142"/>
              </w:tabs>
              <w:jc w:val="both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</w:tr>
      <w:tr w:rsidR="004D3C51" w:rsidRPr="004D3C51" w14:paraId="68EE0B3D" w14:textId="77777777" w:rsidTr="00E31914">
        <w:trPr>
          <w:trHeight w:val="1260"/>
        </w:trPr>
        <w:tc>
          <w:tcPr>
            <w:tcW w:w="709" w:type="dxa"/>
            <w:vAlign w:val="center"/>
          </w:tcPr>
          <w:p w14:paraId="41F473F3" w14:textId="77777777" w:rsidR="004D3C51" w:rsidRPr="004D3C51" w:rsidRDefault="004D3C51" w:rsidP="004D3C51">
            <w:pPr>
              <w:pStyle w:val="Akapitzlist"/>
              <w:numPr>
                <w:ilvl w:val="0"/>
                <w:numId w:val="4"/>
              </w:numPr>
              <w:tabs>
                <w:tab w:val="left" w:pos="142"/>
              </w:tabs>
              <w:suppressAutoHyphens/>
              <w:autoSpaceDN w:val="0"/>
              <w:spacing w:after="200" w:line="276" w:lineRule="auto"/>
              <w:jc w:val="center"/>
              <w:textAlignment w:val="baseline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  <w:tc>
          <w:tcPr>
            <w:tcW w:w="4785" w:type="dxa"/>
            <w:vAlign w:val="center"/>
            <w:hideMark/>
          </w:tcPr>
          <w:p w14:paraId="5A111887" w14:textId="77777777" w:rsidR="004D3C51" w:rsidRPr="004D3C51" w:rsidRDefault="004D3C51" w:rsidP="00E31914">
            <w:pPr>
              <w:tabs>
                <w:tab w:val="left" w:pos="142"/>
              </w:tabs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badania do celów sanitarno–epidemiologicznych związanych z wydaniem zaświadczenia lub uaktualnieniem książeczek sanitarno–epidemiologicznych (orzecznik)</w:t>
            </w:r>
          </w:p>
        </w:tc>
        <w:tc>
          <w:tcPr>
            <w:tcW w:w="1594" w:type="dxa"/>
            <w:vAlign w:val="center"/>
            <w:hideMark/>
          </w:tcPr>
          <w:p w14:paraId="5CE6D86B" w14:textId="77777777" w:rsidR="004D3C51" w:rsidRPr="004D3C51" w:rsidRDefault="004D3C51" w:rsidP="00E31914">
            <w:pPr>
              <w:tabs>
                <w:tab w:val="left" w:pos="142"/>
              </w:tabs>
              <w:jc w:val="center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10</w:t>
            </w:r>
          </w:p>
        </w:tc>
        <w:tc>
          <w:tcPr>
            <w:tcW w:w="1294" w:type="dxa"/>
            <w:vAlign w:val="center"/>
            <w:hideMark/>
          </w:tcPr>
          <w:p w14:paraId="1F0977DC" w14:textId="77777777" w:rsidR="004D3C51" w:rsidRPr="004D3C51" w:rsidRDefault="004D3C51" w:rsidP="00E31914">
            <w:pPr>
              <w:tabs>
                <w:tab w:val="left" w:pos="142"/>
              </w:tabs>
              <w:jc w:val="both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 </w:t>
            </w:r>
          </w:p>
        </w:tc>
        <w:tc>
          <w:tcPr>
            <w:tcW w:w="1842" w:type="dxa"/>
            <w:noWrap/>
            <w:vAlign w:val="center"/>
          </w:tcPr>
          <w:p w14:paraId="4947F77B" w14:textId="77777777" w:rsidR="004D3C51" w:rsidRPr="004D3C51" w:rsidRDefault="004D3C51" w:rsidP="00E31914">
            <w:pPr>
              <w:tabs>
                <w:tab w:val="left" w:pos="142"/>
              </w:tabs>
              <w:jc w:val="both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</w:tr>
      <w:tr w:rsidR="004D3C51" w:rsidRPr="004D3C51" w14:paraId="6FE59050" w14:textId="77777777" w:rsidTr="00E31914">
        <w:trPr>
          <w:trHeight w:val="1260"/>
        </w:trPr>
        <w:tc>
          <w:tcPr>
            <w:tcW w:w="709" w:type="dxa"/>
            <w:vAlign w:val="center"/>
          </w:tcPr>
          <w:p w14:paraId="0F321009" w14:textId="77777777" w:rsidR="004D3C51" w:rsidRPr="004D3C51" w:rsidRDefault="004D3C51" w:rsidP="004D3C51">
            <w:pPr>
              <w:pStyle w:val="Akapitzlist"/>
              <w:numPr>
                <w:ilvl w:val="0"/>
                <w:numId w:val="4"/>
              </w:numPr>
              <w:tabs>
                <w:tab w:val="left" w:pos="142"/>
              </w:tabs>
              <w:suppressAutoHyphens/>
              <w:autoSpaceDN w:val="0"/>
              <w:spacing w:after="200" w:line="276" w:lineRule="auto"/>
              <w:jc w:val="center"/>
              <w:textAlignment w:val="baseline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  <w:tc>
          <w:tcPr>
            <w:tcW w:w="4785" w:type="dxa"/>
            <w:vAlign w:val="center"/>
          </w:tcPr>
          <w:p w14:paraId="0E9DD9D4" w14:textId="77777777" w:rsidR="004D3C51" w:rsidRPr="004D3C51" w:rsidRDefault="004D3C51" w:rsidP="00E31914">
            <w:pPr>
              <w:tabs>
                <w:tab w:val="left" w:pos="142"/>
              </w:tabs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badania do celów sanitarno – epidemiologicznych związanych z badaniem (orzecznik + badania)</w:t>
            </w:r>
          </w:p>
        </w:tc>
        <w:tc>
          <w:tcPr>
            <w:tcW w:w="1594" w:type="dxa"/>
            <w:vAlign w:val="center"/>
          </w:tcPr>
          <w:p w14:paraId="58BA421A" w14:textId="309BCE81" w:rsidR="004D3C51" w:rsidRPr="004D3C51" w:rsidRDefault="00EA19CC" w:rsidP="00E31914">
            <w:pPr>
              <w:tabs>
                <w:tab w:val="left" w:pos="142"/>
              </w:tabs>
              <w:jc w:val="center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20</w:t>
            </w:r>
          </w:p>
        </w:tc>
        <w:tc>
          <w:tcPr>
            <w:tcW w:w="1294" w:type="dxa"/>
            <w:vAlign w:val="center"/>
          </w:tcPr>
          <w:p w14:paraId="7C86C019" w14:textId="77777777" w:rsidR="004D3C51" w:rsidRPr="004D3C51" w:rsidRDefault="004D3C51" w:rsidP="00E31914">
            <w:pPr>
              <w:tabs>
                <w:tab w:val="left" w:pos="142"/>
              </w:tabs>
              <w:jc w:val="both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  <w:tc>
          <w:tcPr>
            <w:tcW w:w="1842" w:type="dxa"/>
            <w:noWrap/>
            <w:vAlign w:val="center"/>
          </w:tcPr>
          <w:p w14:paraId="58848B6C" w14:textId="77777777" w:rsidR="004D3C51" w:rsidRPr="004D3C51" w:rsidRDefault="004D3C51" w:rsidP="00E31914">
            <w:pPr>
              <w:tabs>
                <w:tab w:val="left" w:pos="142"/>
              </w:tabs>
              <w:jc w:val="both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</w:tr>
      <w:tr w:rsidR="004D3C51" w:rsidRPr="004D3C51" w14:paraId="2D2326E0" w14:textId="77777777" w:rsidTr="00E31914">
        <w:trPr>
          <w:trHeight w:val="1260"/>
        </w:trPr>
        <w:tc>
          <w:tcPr>
            <w:tcW w:w="709" w:type="dxa"/>
            <w:vAlign w:val="center"/>
          </w:tcPr>
          <w:p w14:paraId="54DE4459" w14:textId="77777777" w:rsidR="004D3C51" w:rsidRPr="004D3C51" w:rsidRDefault="004D3C51" w:rsidP="004D3C51">
            <w:pPr>
              <w:pStyle w:val="Akapitzlist"/>
              <w:numPr>
                <w:ilvl w:val="0"/>
                <w:numId w:val="4"/>
              </w:numPr>
              <w:tabs>
                <w:tab w:val="left" w:pos="142"/>
              </w:tabs>
              <w:suppressAutoHyphens/>
              <w:autoSpaceDN w:val="0"/>
              <w:spacing w:after="200" w:line="276" w:lineRule="auto"/>
              <w:jc w:val="center"/>
              <w:textAlignment w:val="baseline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  <w:tc>
          <w:tcPr>
            <w:tcW w:w="4785" w:type="dxa"/>
            <w:vAlign w:val="center"/>
            <w:hideMark/>
          </w:tcPr>
          <w:p w14:paraId="6DF0EAC3" w14:textId="77777777" w:rsidR="004D3C51" w:rsidRPr="004D3C51" w:rsidRDefault="004D3C51" w:rsidP="00E31914">
            <w:pPr>
              <w:tabs>
                <w:tab w:val="left" w:pos="142"/>
              </w:tabs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 xml:space="preserve">Udział lekarza w ustalaniu okoliczności i przyczyn wypadku przy pracy, wypadku zrównanym z wypadkiem przy pracy w drodze do/z pracy </w:t>
            </w: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br/>
              <w:t>(cena za opinię w sprawie jednego wypadku)</w:t>
            </w:r>
          </w:p>
        </w:tc>
        <w:tc>
          <w:tcPr>
            <w:tcW w:w="1594" w:type="dxa"/>
            <w:vAlign w:val="center"/>
            <w:hideMark/>
          </w:tcPr>
          <w:p w14:paraId="4E6B3246" w14:textId="77777777" w:rsidR="004D3C51" w:rsidRPr="004D3C51" w:rsidRDefault="004D3C51" w:rsidP="00E31914">
            <w:pPr>
              <w:tabs>
                <w:tab w:val="left" w:pos="142"/>
              </w:tabs>
              <w:jc w:val="center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3</w:t>
            </w:r>
          </w:p>
        </w:tc>
        <w:tc>
          <w:tcPr>
            <w:tcW w:w="1294" w:type="dxa"/>
            <w:vAlign w:val="center"/>
            <w:hideMark/>
          </w:tcPr>
          <w:p w14:paraId="017495F4" w14:textId="77777777" w:rsidR="004D3C51" w:rsidRPr="004D3C51" w:rsidRDefault="004D3C51" w:rsidP="00E31914">
            <w:pPr>
              <w:tabs>
                <w:tab w:val="left" w:pos="142"/>
              </w:tabs>
              <w:jc w:val="both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 </w:t>
            </w:r>
          </w:p>
        </w:tc>
        <w:tc>
          <w:tcPr>
            <w:tcW w:w="1842" w:type="dxa"/>
            <w:noWrap/>
            <w:vAlign w:val="center"/>
          </w:tcPr>
          <w:p w14:paraId="70A9620B" w14:textId="77777777" w:rsidR="004D3C51" w:rsidRPr="004D3C51" w:rsidRDefault="004D3C51" w:rsidP="00E31914">
            <w:pPr>
              <w:tabs>
                <w:tab w:val="left" w:pos="142"/>
              </w:tabs>
              <w:jc w:val="both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</w:tr>
      <w:tr w:rsidR="004D3C51" w:rsidRPr="004D3C51" w14:paraId="0B718B85" w14:textId="77777777" w:rsidTr="00E31914">
        <w:trPr>
          <w:trHeight w:val="315"/>
        </w:trPr>
        <w:tc>
          <w:tcPr>
            <w:tcW w:w="709" w:type="dxa"/>
            <w:vAlign w:val="center"/>
          </w:tcPr>
          <w:p w14:paraId="38972D87" w14:textId="77777777" w:rsidR="004D3C51" w:rsidRPr="004D3C51" w:rsidRDefault="004D3C51" w:rsidP="004D3C51">
            <w:pPr>
              <w:pStyle w:val="Akapitzlist"/>
              <w:numPr>
                <w:ilvl w:val="0"/>
                <w:numId w:val="4"/>
              </w:numPr>
              <w:tabs>
                <w:tab w:val="left" w:pos="142"/>
              </w:tabs>
              <w:suppressAutoHyphens/>
              <w:autoSpaceDN w:val="0"/>
              <w:spacing w:after="200" w:line="276" w:lineRule="auto"/>
              <w:jc w:val="center"/>
              <w:textAlignment w:val="baseline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  <w:tc>
          <w:tcPr>
            <w:tcW w:w="4785" w:type="dxa"/>
            <w:vAlign w:val="center"/>
            <w:hideMark/>
          </w:tcPr>
          <w:p w14:paraId="1ABA58D4" w14:textId="77777777" w:rsidR="004D3C51" w:rsidRPr="004D3C51" w:rsidRDefault="004D3C51" w:rsidP="00E31914">
            <w:pPr>
              <w:tabs>
                <w:tab w:val="left" w:pos="142"/>
              </w:tabs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 xml:space="preserve">Uczestnictwo w komisji BHP </w:t>
            </w: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br/>
              <w:t>(cena za 1 posiedzenie)</w:t>
            </w:r>
          </w:p>
        </w:tc>
        <w:tc>
          <w:tcPr>
            <w:tcW w:w="1594" w:type="dxa"/>
            <w:vAlign w:val="center"/>
            <w:hideMark/>
          </w:tcPr>
          <w:p w14:paraId="79EE8D1C" w14:textId="77777777" w:rsidR="004D3C51" w:rsidRPr="004D3C51" w:rsidRDefault="004D3C51" w:rsidP="00E31914">
            <w:pPr>
              <w:tabs>
                <w:tab w:val="left" w:pos="142"/>
              </w:tabs>
              <w:jc w:val="center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4</w:t>
            </w:r>
          </w:p>
        </w:tc>
        <w:tc>
          <w:tcPr>
            <w:tcW w:w="1294" w:type="dxa"/>
            <w:vAlign w:val="center"/>
            <w:hideMark/>
          </w:tcPr>
          <w:p w14:paraId="4FA8720B" w14:textId="77777777" w:rsidR="004D3C51" w:rsidRPr="004D3C51" w:rsidRDefault="004D3C51" w:rsidP="00E31914">
            <w:pPr>
              <w:tabs>
                <w:tab w:val="left" w:pos="142"/>
              </w:tabs>
              <w:jc w:val="both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 </w:t>
            </w:r>
          </w:p>
        </w:tc>
        <w:tc>
          <w:tcPr>
            <w:tcW w:w="1842" w:type="dxa"/>
            <w:noWrap/>
            <w:vAlign w:val="center"/>
          </w:tcPr>
          <w:p w14:paraId="0C2BE80A" w14:textId="77777777" w:rsidR="004D3C51" w:rsidRPr="004D3C51" w:rsidRDefault="004D3C51" w:rsidP="00E31914">
            <w:pPr>
              <w:tabs>
                <w:tab w:val="left" w:pos="142"/>
              </w:tabs>
              <w:jc w:val="both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</w:tr>
      <w:tr w:rsidR="004D3C51" w:rsidRPr="004D3C51" w14:paraId="0E3B2FCF" w14:textId="77777777" w:rsidTr="00E31914">
        <w:trPr>
          <w:trHeight w:val="315"/>
        </w:trPr>
        <w:tc>
          <w:tcPr>
            <w:tcW w:w="709" w:type="dxa"/>
            <w:noWrap/>
            <w:vAlign w:val="center"/>
          </w:tcPr>
          <w:p w14:paraId="1E023686" w14:textId="77777777" w:rsidR="004D3C51" w:rsidRPr="004D3C51" w:rsidRDefault="004D3C51" w:rsidP="004D3C51">
            <w:pPr>
              <w:pStyle w:val="Akapitzlist"/>
              <w:numPr>
                <w:ilvl w:val="0"/>
                <w:numId w:val="4"/>
              </w:numPr>
              <w:tabs>
                <w:tab w:val="left" w:pos="142"/>
              </w:tabs>
              <w:suppressAutoHyphens/>
              <w:autoSpaceDN w:val="0"/>
              <w:spacing w:after="200" w:line="276" w:lineRule="auto"/>
              <w:jc w:val="center"/>
              <w:textAlignment w:val="baseline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  <w:tc>
          <w:tcPr>
            <w:tcW w:w="4785" w:type="dxa"/>
            <w:noWrap/>
            <w:vAlign w:val="center"/>
            <w:hideMark/>
          </w:tcPr>
          <w:p w14:paraId="55F277EA" w14:textId="77777777" w:rsidR="004D3C51" w:rsidRPr="004D3C51" w:rsidRDefault="004D3C51" w:rsidP="00E31914">
            <w:pPr>
              <w:tabs>
                <w:tab w:val="left" w:pos="142"/>
              </w:tabs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Badanie zjawiska olśnienia i widzenia zmierzchowego</w:t>
            </w:r>
          </w:p>
        </w:tc>
        <w:tc>
          <w:tcPr>
            <w:tcW w:w="1594" w:type="dxa"/>
            <w:noWrap/>
            <w:vAlign w:val="center"/>
          </w:tcPr>
          <w:p w14:paraId="51EF1F8D" w14:textId="77777777" w:rsidR="004D3C51" w:rsidRPr="004D3C51" w:rsidRDefault="004D3C51" w:rsidP="00E31914">
            <w:pPr>
              <w:tabs>
                <w:tab w:val="left" w:pos="142"/>
              </w:tabs>
              <w:jc w:val="center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20</w:t>
            </w:r>
          </w:p>
        </w:tc>
        <w:tc>
          <w:tcPr>
            <w:tcW w:w="1294" w:type="dxa"/>
            <w:vAlign w:val="center"/>
            <w:hideMark/>
          </w:tcPr>
          <w:p w14:paraId="5D9A525E" w14:textId="77777777" w:rsidR="004D3C51" w:rsidRPr="004D3C51" w:rsidRDefault="004D3C51" w:rsidP="00E31914">
            <w:pPr>
              <w:tabs>
                <w:tab w:val="left" w:pos="142"/>
              </w:tabs>
              <w:jc w:val="both"/>
              <w:rPr>
                <w:rFonts w:ascii="Tahoma" w:hAnsi="Tahoma" w:cs="Tahoma"/>
                <w:color w:val="0D0D0D" w:themeColor="text1" w:themeTint="F2"/>
                <w:sz w:val="18"/>
                <w:szCs w:val="18"/>
                <w:highlight w:val="red"/>
              </w:rPr>
            </w:pPr>
          </w:p>
        </w:tc>
        <w:tc>
          <w:tcPr>
            <w:tcW w:w="1842" w:type="dxa"/>
            <w:vAlign w:val="center"/>
          </w:tcPr>
          <w:p w14:paraId="0456BA71" w14:textId="77777777" w:rsidR="004D3C51" w:rsidRPr="004D3C51" w:rsidRDefault="004D3C51" w:rsidP="00E31914">
            <w:pPr>
              <w:tabs>
                <w:tab w:val="left" w:pos="142"/>
              </w:tabs>
              <w:jc w:val="both"/>
              <w:rPr>
                <w:rFonts w:ascii="Tahoma" w:hAnsi="Tahoma" w:cs="Tahoma"/>
                <w:color w:val="0D0D0D" w:themeColor="text1" w:themeTint="F2"/>
                <w:sz w:val="18"/>
                <w:szCs w:val="18"/>
                <w:highlight w:val="red"/>
              </w:rPr>
            </w:pPr>
          </w:p>
        </w:tc>
      </w:tr>
      <w:tr w:rsidR="004D3C51" w:rsidRPr="004D3C51" w14:paraId="3E508FC6" w14:textId="77777777" w:rsidTr="00E31914">
        <w:trPr>
          <w:trHeight w:val="315"/>
        </w:trPr>
        <w:tc>
          <w:tcPr>
            <w:tcW w:w="709" w:type="dxa"/>
            <w:noWrap/>
            <w:vAlign w:val="center"/>
          </w:tcPr>
          <w:p w14:paraId="0FA5D8DE" w14:textId="77777777" w:rsidR="004D3C51" w:rsidRPr="004D3C51" w:rsidRDefault="004D3C51" w:rsidP="004D3C51">
            <w:pPr>
              <w:pStyle w:val="Akapitzlist"/>
              <w:numPr>
                <w:ilvl w:val="0"/>
                <w:numId w:val="4"/>
              </w:numPr>
              <w:tabs>
                <w:tab w:val="left" w:pos="142"/>
              </w:tabs>
              <w:suppressAutoHyphens/>
              <w:autoSpaceDN w:val="0"/>
              <w:spacing w:after="200" w:line="276" w:lineRule="auto"/>
              <w:jc w:val="center"/>
              <w:textAlignment w:val="baseline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  <w:tc>
          <w:tcPr>
            <w:tcW w:w="4785" w:type="dxa"/>
            <w:noWrap/>
            <w:vAlign w:val="center"/>
          </w:tcPr>
          <w:p w14:paraId="687D66C2" w14:textId="77777777" w:rsidR="004D3C51" w:rsidRPr="004D3C51" w:rsidRDefault="004D3C51" w:rsidP="00E31914">
            <w:pPr>
              <w:tabs>
                <w:tab w:val="left" w:pos="142"/>
              </w:tabs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Badania w zakresie boreliozy</w:t>
            </w:r>
          </w:p>
        </w:tc>
        <w:tc>
          <w:tcPr>
            <w:tcW w:w="1594" w:type="dxa"/>
            <w:noWrap/>
            <w:vAlign w:val="center"/>
          </w:tcPr>
          <w:p w14:paraId="2DDBFD77" w14:textId="77777777" w:rsidR="004D3C51" w:rsidRPr="004D3C51" w:rsidRDefault="004D3C51" w:rsidP="00E31914">
            <w:pPr>
              <w:tabs>
                <w:tab w:val="left" w:pos="142"/>
              </w:tabs>
              <w:jc w:val="center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4</w:t>
            </w:r>
          </w:p>
        </w:tc>
        <w:tc>
          <w:tcPr>
            <w:tcW w:w="1294" w:type="dxa"/>
            <w:vAlign w:val="center"/>
          </w:tcPr>
          <w:p w14:paraId="6B9781AA" w14:textId="77777777" w:rsidR="004D3C51" w:rsidRPr="004D3C51" w:rsidRDefault="004D3C51" w:rsidP="00E31914">
            <w:pPr>
              <w:tabs>
                <w:tab w:val="left" w:pos="142"/>
              </w:tabs>
              <w:jc w:val="both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  <w:tc>
          <w:tcPr>
            <w:tcW w:w="1842" w:type="dxa"/>
            <w:vAlign w:val="center"/>
          </w:tcPr>
          <w:p w14:paraId="2E5642E1" w14:textId="77777777" w:rsidR="004D3C51" w:rsidRPr="004D3C51" w:rsidRDefault="004D3C51" w:rsidP="00E31914">
            <w:pPr>
              <w:tabs>
                <w:tab w:val="left" w:pos="142"/>
              </w:tabs>
              <w:jc w:val="both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</w:tr>
      <w:tr w:rsidR="004D3C51" w:rsidRPr="004D3C51" w14:paraId="1386F280" w14:textId="77777777" w:rsidTr="00E31914">
        <w:trPr>
          <w:trHeight w:val="315"/>
        </w:trPr>
        <w:tc>
          <w:tcPr>
            <w:tcW w:w="709" w:type="dxa"/>
            <w:noWrap/>
            <w:vAlign w:val="center"/>
          </w:tcPr>
          <w:p w14:paraId="33A87732" w14:textId="77777777" w:rsidR="004D3C51" w:rsidRPr="004D3C51" w:rsidRDefault="004D3C51" w:rsidP="004D3C51">
            <w:pPr>
              <w:pStyle w:val="Akapitzlist"/>
              <w:numPr>
                <w:ilvl w:val="0"/>
                <w:numId w:val="4"/>
              </w:numPr>
              <w:tabs>
                <w:tab w:val="left" w:pos="142"/>
              </w:tabs>
              <w:suppressAutoHyphens/>
              <w:autoSpaceDN w:val="0"/>
              <w:spacing w:after="200" w:line="276" w:lineRule="auto"/>
              <w:jc w:val="center"/>
              <w:textAlignment w:val="baseline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  <w:tc>
          <w:tcPr>
            <w:tcW w:w="4785" w:type="dxa"/>
            <w:noWrap/>
            <w:vAlign w:val="center"/>
          </w:tcPr>
          <w:p w14:paraId="60F191F4" w14:textId="77777777" w:rsidR="004D3C51" w:rsidRPr="004D3C51" w:rsidRDefault="004D3C51" w:rsidP="00E31914">
            <w:pPr>
              <w:tabs>
                <w:tab w:val="left" w:pos="142"/>
              </w:tabs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EKG</w:t>
            </w:r>
          </w:p>
        </w:tc>
        <w:tc>
          <w:tcPr>
            <w:tcW w:w="1594" w:type="dxa"/>
            <w:noWrap/>
            <w:vAlign w:val="center"/>
          </w:tcPr>
          <w:p w14:paraId="2E7920D9" w14:textId="77777777" w:rsidR="004D3C51" w:rsidRPr="004D3C51" w:rsidRDefault="004D3C51" w:rsidP="00E31914">
            <w:pPr>
              <w:tabs>
                <w:tab w:val="left" w:pos="142"/>
              </w:tabs>
              <w:jc w:val="center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45</w:t>
            </w:r>
          </w:p>
        </w:tc>
        <w:tc>
          <w:tcPr>
            <w:tcW w:w="1294" w:type="dxa"/>
            <w:vAlign w:val="center"/>
          </w:tcPr>
          <w:p w14:paraId="77EDEB30" w14:textId="77777777" w:rsidR="004D3C51" w:rsidRPr="004D3C51" w:rsidRDefault="004D3C51" w:rsidP="00E31914">
            <w:pPr>
              <w:tabs>
                <w:tab w:val="left" w:pos="142"/>
              </w:tabs>
              <w:jc w:val="both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  <w:tc>
          <w:tcPr>
            <w:tcW w:w="1842" w:type="dxa"/>
            <w:vAlign w:val="center"/>
          </w:tcPr>
          <w:p w14:paraId="7D647FC7" w14:textId="77777777" w:rsidR="004D3C51" w:rsidRPr="004D3C51" w:rsidRDefault="004D3C51" w:rsidP="00E31914">
            <w:pPr>
              <w:tabs>
                <w:tab w:val="left" w:pos="142"/>
              </w:tabs>
              <w:jc w:val="both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</w:tr>
      <w:tr w:rsidR="004D3C51" w:rsidRPr="004D3C51" w14:paraId="079B6E61" w14:textId="77777777" w:rsidTr="00E31914">
        <w:trPr>
          <w:trHeight w:val="315"/>
        </w:trPr>
        <w:tc>
          <w:tcPr>
            <w:tcW w:w="709" w:type="dxa"/>
            <w:noWrap/>
            <w:vAlign w:val="center"/>
          </w:tcPr>
          <w:p w14:paraId="3B11E00F" w14:textId="77777777" w:rsidR="004D3C51" w:rsidRPr="004D3C51" w:rsidRDefault="004D3C51" w:rsidP="004D3C51">
            <w:pPr>
              <w:pStyle w:val="Akapitzlist"/>
              <w:numPr>
                <w:ilvl w:val="0"/>
                <w:numId w:val="4"/>
              </w:numPr>
              <w:tabs>
                <w:tab w:val="left" w:pos="142"/>
              </w:tabs>
              <w:suppressAutoHyphens/>
              <w:autoSpaceDN w:val="0"/>
              <w:spacing w:after="200" w:line="276" w:lineRule="auto"/>
              <w:jc w:val="center"/>
              <w:textAlignment w:val="baseline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  <w:tc>
          <w:tcPr>
            <w:tcW w:w="4785" w:type="dxa"/>
            <w:vAlign w:val="center"/>
            <w:hideMark/>
          </w:tcPr>
          <w:p w14:paraId="37CD64D5" w14:textId="77777777" w:rsidR="004D3C51" w:rsidRPr="004D3C51" w:rsidRDefault="004D3C51" w:rsidP="00E31914">
            <w:pPr>
              <w:tabs>
                <w:tab w:val="left" w:pos="142"/>
              </w:tabs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Lipidogram (CHOL, HDL, LDL, TG)</w:t>
            </w:r>
          </w:p>
        </w:tc>
        <w:tc>
          <w:tcPr>
            <w:tcW w:w="1594" w:type="dxa"/>
            <w:noWrap/>
            <w:vAlign w:val="center"/>
          </w:tcPr>
          <w:p w14:paraId="5DA220DC" w14:textId="77777777" w:rsidR="004D3C51" w:rsidRPr="004D3C51" w:rsidRDefault="004D3C51" w:rsidP="00E31914">
            <w:pPr>
              <w:tabs>
                <w:tab w:val="left" w:pos="142"/>
              </w:tabs>
              <w:jc w:val="center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45</w:t>
            </w:r>
          </w:p>
        </w:tc>
        <w:tc>
          <w:tcPr>
            <w:tcW w:w="1294" w:type="dxa"/>
            <w:vAlign w:val="center"/>
            <w:hideMark/>
          </w:tcPr>
          <w:p w14:paraId="2FD37DD3" w14:textId="77777777" w:rsidR="004D3C51" w:rsidRPr="004D3C51" w:rsidRDefault="004D3C51" w:rsidP="00E31914">
            <w:pPr>
              <w:tabs>
                <w:tab w:val="left" w:pos="142"/>
              </w:tabs>
              <w:jc w:val="both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  <w:tc>
          <w:tcPr>
            <w:tcW w:w="1842" w:type="dxa"/>
            <w:vAlign w:val="center"/>
          </w:tcPr>
          <w:p w14:paraId="5F8EE2B0" w14:textId="77777777" w:rsidR="004D3C51" w:rsidRPr="004D3C51" w:rsidRDefault="004D3C51" w:rsidP="00E31914">
            <w:pPr>
              <w:tabs>
                <w:tab w:val="left" w:pos="142"/>
              </w:tabs>
              <w:jc w:val="both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</w:tr>
      <w:tr w:rsidR="004D3C51" w:rsidRPr="004D3C51" w14:paraId="66395D82" w14:textId="77777777" w:rsidTr="00E31914">
        <w:trPr>
          <w:trHeight w:val="315"/>
        </w:trPr>
        <w:tc>
          <w:tcPr>
            <w:tcW w:w="709" w:type="dxa"/>
            <w:noWrap/>
            <w:vAlign w:val="center"/>
          </w:tcPr>
          <w:p w14:paraId="70E63D0D" w14:textId="77777777" w:rsidR="004D3C51" w:rsidRPr="004D3C51" w:rsidRDefault="004D3C51" w:rsidP="00E31914">
            <w:pPr>
              <w:tabs>
                <w:tab w:val="left" w:pos="142"/>
              </w:tabs>
              <w:ind w:left="360"/>
              <w:jc w:val="center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21.</w:t>
            </w:r>
          </w:p>
        </w:tc>
        <w:tc>
          <w:tcPr>
            <w:tcW w:w="4785" w:type="dxa"/>
            <w:vAlign w:val="center"/>
            <w:hideMark/>
          </w:tcPr>
          <w:p w14:paraId="4BC1164E" w14:textId="77777777" w:rsidR="004D3C51" w:rsidRPr="004D3C51" w:rsidRDefault="004D3C51" w:rsidP="00E31914">
            <w:pPr>
              <w:tabs>
                <w:tab w:val="left" w:pos="142"/>
              </w:tabs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Suma:</w:t>
            </w:r>
          </w:p>
        </w:tc>
        <w:tc>
          <w:tcPr>
            <w:tcW w:w="1594" w:type="dxa"/>
            <w:noWrap/>
            <w:vAlign w:val="center"/>
          </w:tcPr>
          <w:p w14:paraId="49818E78" w14:textId="77777777" w:rsidR="004D3C51" w:rsidRPr="004D3C51" w:rsidRDefault="004D3C51" w:rsidP="00E31914">
            <w:pPr>
              <w:tabs>
                <w:tab w:val="left" w:pos="142"/>
              </w:tabs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  <w:tc>
          <w:tcPr>
            <w:tcW w:w="1294" w:type="dxa"/>
            <w:vAlign w:val="center"/>
            <w:hideMark/>
          </w:tcPr>
          <w:p w14:paraId="0A436D29" w14:textId="77777777" w:rsidR="004D3C51" w:rsidRPr="004D3C51" w:rsidRDefault="004D3C51" w:rsidP="00E31914">
            <w:pPr>
              <w:tabs>
                <w:tab w:val="left" w:pos="142"/>
              </w:tabs>
              <w:jc w:val="both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  <w:tc>
          <w:tcPr>
            <w:tcW w:w="1842" w:type="dxa"/>
            <w:vAlign w:val="center"/>
          </w:tcPr>
          <w:p w14:paraId="57BF7005" w14:textId="77777777" w:rsidR="004D3C51" w:rsidRPr="004D3C51" w:rsidRDefault="004D3C51" w:rsidP="00E31914">
            <w:pPr>
              <w:tabs>
                <w:tab w:val="left" w:pos="142"/>
              </w:tabs>
              <w:jc w:val="both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</w:tr>
    </w:tbl>
    <w:p w14:paraId="476C06CE" w14:textId="77777777" w:rsidR="004D3C51" w:rsidRPr="004D3C51" w:rsidRDefault="004D3C51" w:rsidP="004D3C51">
      <w:pPr>
        <w:jc w:val="both"/>
        <w:rPr>
          <w:rFonts w:ascii="Tahoma" w:hAnsi="Tahoma" w:cs="Tahoma"/>
          <w:color w:val="0D0D0D" w:themeColor="text1" w:themeTint="F2"/>
          <w:sz w:val="18"/>
          <w:szCs w:val="18"/>
        </w:rPr>
      </w:pPr>
    </w:p>
    <w:p w14:paraId="164DF19E" w14:textId="77777777" w:rsidR="004D3C51" w:rsidRPr="004D3C51" w:rsidRDefault="004D3C51" w:rsidP="004D3C51">
      <w:pPr>
        <w:jc w:val="both"/>
        <w:rPr>
          <w:rFonts w:ascii="Tahoma" w:hAnsi="Tahoma" w:cs="Tahoma"/>
          <w:b/>
          <w:bCs/>
          <w:color w:val="0D0D0D" w:themeColor="text1" w:themeTint="F2"/>
          <w:sz w:val="18"/>
          <w:szCs w:val="18"/>
        </w:rPr>
      </w:pPr>
      <w:r w:rsidRPr="004D3C51">
        <w:rPr>
          <w:rFonts w:ascii="Tahoma" w:hAnsi="Tahoma" w:cs="Tahoma"/>
          <w:b/>
          <w:bCs/>
          <w:color w:val="0D0D0D" w:themeColor="text1" w:themeTint="F2"/>
          <w:sz w:val="18"/>
          <w:szCs w:val="18"/>
        </w:rPr>
        <w:t>Oświadczam/y, że:</w:t>
      </w:r>
    </w:p>
    <w:p w14:paraId="473AF9A3" w14:textId="77777777" w:rsidR="004D3C51" w:rsidRPr="004D3C51" w:rsidRDefault="004D3C51" w:rsidP="004D3C51">
      <w:pPr>
        <w:pStyle w:val="Akapitzlist"/>
        <w:numPr>
          <w:ilvl w:val="0"/>
          <w:numId w:val="5"/>
        </w:numPr>
        <w:suppressAutoHyphens/>
        <w:autoSpaceDN w:val="0"/>
        <w:spacing w:after="0" w:line="240" w:lineRule="auto"/>
        <w:jc w:val="both"/>
        <w:textAlignment w:val="baseline"/>
        <w:rPr>
          <w:rFonts w:ascii="Tahoma" w:hAnsi="Tahoma" w:cs="Tahoma"/>
          <w:i/>
          <w:color w:val="0D0D0D" w:themeColor="text1" w:themeTint="F2"/>
          <w:sz w:val="18"/>
          <w:szCs w:val="18"/>
        </w:rPr>
      </w:pPr>
      <w:r w:rsidRPr="004D3C51">
        <w:rPr>
          <w:rFonts w:ascii="Tahoma" w:hAnsi="Tahoma" w:cs="Tahoma"/>
          <w:color w:val="0D0D0D" w:themeColor="text1" w:themeTint="F2"/>
          <w:sz w:val="18"/>
          <w:szCs w:val="18"/>
        </w:rPr>
        <w:t>podane ceny w ww. tabeli zawartej zawierają wszystkie koszty związane z realizacją zamówienia;</w:t>
      </w:r>
    </w:p>
    <w:p w14:paraId="3C87C7BE" w14:textId="77777777" w:rsidR="004D3C51" w:rsidRPr="004D3C51" w:rsidRDefault="004D3C51" w:rsidP="004D3C51">
      <w:pPr>
        <w:numPr>
          <w:ilvl w:val="0"/>
          <w:numId w:val="5"/>
        </w:numPr>
        <w:jc w:val="both"/>
        <w:rPr>
          <w:rFonts w:ascii="Tahoma" w:hAnsi="Tahoma" w:cs="Tahoma"/>
          <w:i/>
          <w:color w:val="0D0D0D" w:themeColor="text1" w:themeTint="F2"/>
          <w:sz w:val="18"/>
          <w:szCs w:val="18"/>
        </w:rPr>
      </w:pPr>
      <w:r w:rsidRPr="004D3C51">
        <w:rPr>
          <w:rFonts w:ascii="Tahoma" w:hAnsi="Tahoma" w:cs="Tahoma"/>
          <w:color w:val="0D0D0D" w:themeColor="text1" w:themeTint="F2"/>
          <w:sz w:val="18"/>
          <w:szCs w:val="18"/>
        </w:rPr>
        <w:t>zapoznaliśmy się z treścią zapytania ofertowego i umowy oraz zdobyliśmy konieczne informacje potrzebne do właściwego przygotowania oferty oraz wykonania zamówienia;</w:t>
      </w:r>
    </w:p>
    <w:p w14:paraId="4006A295" w14:textId="77777777" w:rsidR="004D3C51" w:rsidRPr="004D3C51" w:rsidRDefault="004D3C51" w:rsidP="004D3C51">
      <w:pPr>
        <w:numPr>
          <w:ilvl w:val="0"/>
          <w:numId w:val="5"/>
        </w:numPr>
        <w:jc w:val="both"/>
        <w:rPr>
          <w:rFonts w:ascii="Tahoma" w:hAnsi="Tahoma" w:cs="Tahoma"/>
          <w:i/>
          <w:color w:val="0D0D0D" w:themeColor="text1" w:themeTint="F2"/>
          <w:sz w:val="18"/>
          <w:szCs w:val="18"/>
        </w:rPr>
      </w:pPr>
      <w:r w:rsidRPr="004D3C51">
        <w:rPr>
          <w:rFonts w:ascii="Tahoma" w:hAnsi="Tahoma" w:cs="Tahoma"/>
          <w:color w:val="0D0D0D" w:themeColor="text1" w:themeTint="F2"/>
          <w:sz w:val="18"/>
          <w:szCs w:val="18"/>
        </w:rPr>
        <w:t>jesteśmy uprawnieni do wykonywania ww. usług, posiadamy wiedzę, doświadczenie, kwalifikacje w tym zakresie;</w:t>
      </w:r>
    </w:p>
    <w:p w14:paraId="599810CF" w14:textId="77777777" w:rsidR="004D3C51" w:rsidRPr="004D3C51" w:rsidRDefault="004D3C51" w:rsidP="004D3C51">
      <w:pPr>
        <w:numPr>
          <w:ilvl w:val="0"/>
          <w:numId w:val="5"/>
        </w:numPr>
        <w:ind w:left="357" w:hanging="357"/>
        <w:jc w:val="both"/>
        <w:rPr>
          <w:rFonts w:ascii="Tahoma" w:hAnsi="Tahoma" w:cs="Tahoma"/>
          <w:i/>
          <w:color w:val="0D0D0D" w:themeColor="text1" w:themeTint="F2"/>
          <w:sz w:val="18"/>
          <w:szCs w:val="18"/>
        </w:rPr>
      </w:pPr>
      <w:r w:rsidRPr="004D3C51">
        <w:rPr>
          <w:rFonts w:ascii="Tahoma" w:hAnsi="Tahoma" w:cs="Tahoma"/>
          <w:color w:val="0D0D0D" w:themeColor="text1" w:themeTint="F2"/>
          <w:sz w:val="18"/>
          <w:szCs w:val="18"/>
        </w:rPr>
        <w:t>wyrażamy zgodę na zawarcie umowy w miejscu i terminie wyznaczonym przez Zamawiającego;</w:t>
      </w:r>
    </w:p>
    <w:p w14:paraId="39C9B781" w14:textId="77777777" w:rsidR="004D3C51" w:rsidRPr="004D3C51" w:rsidRDefault="004D3C51" w:rsidP="004D3C51">
      <w:pPr>
        <w:numPr>
          <w:ilvl w:val="0"/>
          <w:numId w:val="5"/>
        </w:numPr>
        <w:ind w:left="357" w:hanging="357"/>
        <w:jc w:val="both"/>
        <w:rPr>
          <w:rFonts w:ascii="Tahoma" w:hAnsi="Tahoma" w:cs="Tahoma"/>
          <w:color w:val="0D0D0D" w:themeColor="text1" w:themeTint="F2"/>
          <w:sz w:val="18"/>
          <w:szCs w:val="18"/>
        </w:rPr>
      </w:pPr>
      <w:r w:rsidRPr="004D3C51">
        <w:rPr>
          <w:rFonts w:ascii="Tahoma" w:hAnsi="Tahoma" w:cs="Tahoma"/>
          <w:color w:val="0D0D0D" w:themeColor="text1" w:themeTint="F2"/>
          <w:sz w:val="18"/>
          <w:szCs w:val="18"/>
        </w:rPr>
        <w:t>uważamy się za związanych niniejszą ofertą na czas 30 dni od dnia złożenia oferty;</w:t>
      </w:r>
    </w:p>
    <w:p w14:paraId="0A91B5B2" w14:textId="36852AE9" w:rsidR="004D3C51" w:rsidRPr="004D3C51" w:rsidRDefault="004D3C51" w:rsidP="004D3C51">
      <w:pPr>
        <w:numPr>
          <w:ilvl w:val="0"/>
          <w:numId w:val="5"/>
        </w:numPr>
        <w:ind w:left="357" w:hanging="357"/>
        <w:jc w:val="both"/>
        <w:rPr>
          <w:rFonts w:ascii="Tahoma" w:hAnsi="Tahoma" w:cs="Tahoma"/>
          <w:i/>
          <w:color w:val="0D0D0D" w:themeColor="text1" w:themeTint="F2"/>
          <w:sz w:val="18"/>
          <w:szCs w:val="18"/>
        </w:rPr>
      </w:pPr>
      <w:r w:rsidRPr="004D3C51">
        <w:rPr>
          <w:rFonts w:ascii="Tahoma" w:hAnsi="Tahoma" w:cs="Tahoma"/>
          <w:color w:val="0D0D0D" w:themeColor="text1" w:themeTint="F2"/>
          <w:sz w:val="18"/>
          <w:szCs w:val="18"/>
        </w:rPr>
        <w:t>w przypadku wybrania naszej oferty zobowiązujemy się do realizacji umowy w terminie wyznaczonym przez Zamawiającego tj. od 01.07.202</w:t>
      </w:r>
      <w:r w:rsidR="00EA19CC">
        <w:rPr>
          <w:rFonts w:ascii="Tahoma" w:hAnsi="Tahoma" w:cs="Tahoma"/>
          <w:color w:val="0D0D0D" w:themeColor="text1" w:themeTint="F2"/>
          <w:sz w:val="18"/>
          <w:szCs w:val="18"/>
        </w:rPr>
        <w:t>5</w:t>
      </w:r>
      <w:r w:rsidRPr="004D3C51">
        <w:rPr>
          <w:rFonts w:ascii="Tahoma" w:hAnsi="Tahoma" w:cs="Tahoma"/>
          <w:color w:val="0D0D0D" w:themeColor="text1" w:themeTint="F2"/>
          <w:sz w:val="18"/>
          <w:szCs w:val="18"/>
        </w:rPr>
        <w:t xml:space="preserve"> r. do 30.06.202</w:t>
      </w:r>
      <w:r w:rsidR="00EA19CC">
        <w:rPr>
          <w:rFonts w:ascii="Tahoma" w:hAnsi="Tahoma" w:cs="Tahoma"/>
          <w:color w:val="0D0D0D" w:themeColor="text1" w:themeTint="F2"/>
          <w:sz w:val="18"/>
          <w:szCs w:val="18"/>
        </w:rPr>
        <w:t>6</w:t>
      </w:r>
      <w:r w:rsidRPr="004D3C51">
        <w:rPr>
          <w:rFonts w:ascii="Tahoma" w:hAnsi="Tahoma" w:cs="Tahoma"/>
          <w:color w:val="0D0D0D" w:themeColor="text1" w:themeTint="F2"/>
          <w:sz w:val="18"/>
          <w:szCs w:val="18"/>
        </w:rPr>
        <w:t xml:space="preserve"> r.;</w:t>
      </w:r>
    </w:p>
    <w:p w14:paraId="12F41B60" w14:textId="77777777" w:rsidR="004D3C51" w:rsidRPr="004D3C51" w:rsidRDefault="004D3C51" w:rsidP="004D3C51">
      <w:pPr>
        <w:numPr>
          <w:ilvl w:val="0"/>
          <w:numId w:val="5"/>
        </w:numPr>
        <w:jc w:val="both"/>
        <w:rPr>
          <w:rFonts w:ascii="Tahoma" w:hAnsi="Tahoma" w:cs="Tahoma"/>
          <w:color w:val="0D0D0D" w:themeColor="text1" w:themeTint="F2"/>
          <w:sz w:val="18"/>
          <w:szCs w:val="18"/>
        </w:rPr>
      </w:pPr>
      <w:r w:rsidRPr="004D3C51">
        <w:rPr>
          <w:rFonts w:ascii="Tahoma" w:hAnsi="Tahoma" w:cs="Tahoma"/>
          <w:color w:val="0D0D0D" w:themeColor="text1" w:themeTint="F2"/>
          <w:sz w:val="18"/>
          <w:szCs w:val="18"/>
        </w:rPr>
        <w:t>zamierzam/y powierzyć realizację następujących części zamówienia podwykonawcom**:</w:t>
      </w:r>
    </w:p>
    <w:p w14:paraId="39CADDB5" w14:textId="77777777" w:rsidR="004D3C51" w:rsidRPr="004D3C51" w:rsidRDefault="004D3C51" w:rsidP="004D3C51">
      <w:pPr>
        <w:ind w:left="360"/>
        <w:jc w:val="both"/>
        <w:rPr>
          <w:rFonts w:ascii="Tahoma" w:hAnsi="Tahoma" w:cs="Tahoma"/>
          <w:color w:val="0D0D0D" w:themeColor="text1" w:themeTint="F2"/>
          <w:sz w:val="18"/>
          <w:szCs w:val="18"/>
        </w:rPr>
      </w:pPr>
    </w:p>
    <w:tbl>
      <w:tblPr>
        <w:tblW w:w="9399" w:type="dxa"/>
        <w:tblLayout w:type="fixed"/>
        <w:tblLook w:val="00A0" w:firstRow="1" w:lastRow="0" w:firstColumn="1" w:lastColumn="0" w:noHBand="0" w:noVBand="0"/>
      </w:tblPr>
      <w:tblGrid>
        <w:gridCol w:w="641"/>
        <w:gridCol w:w="5121"/>
        <w:gridCol w:w="3637"/>
      </w:tblGrid>
      <w:tr w:rsidR="004D3C51" w:rsidRPr="004D3C51" w14:paraId="156AF3B1" w14:textId="77777777" w:rsidTr="00E31914">
        <w:trPr>
          <w:trHeight w:val="850"/>
        </w:trPr>
        <w:tc>
          <w:tcPr>
            <w:tcW w:w="641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  <w:vAlign w:val="center"/>
            <w:hideMark/>
          </w:tcPr>
          <w:p w14:paraId="36A84C8F" w14:textId="77777777" w:rsidR="004D3C51" w:rsidRPr="004D3C51" w:rsidRDefault="004D3C51" w:rsidP="00E31914">
            <w:pPr>
              <w:autoSpaceDE w:val="0"/>
              <w:adjustRightInd w:val="0"/>
              <w:jc w:val="center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lastRenderedPageBreak/>
              <w:t>Lp.</w:t>
            </w:r>
          </w:p>
        </w:tc>
        <w:tc>
          <w:tcPr>
            <w:tcW w:w="5121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  <w:vAlign w:val="center"/>
            <w:hideMark/>
          </w:tcPr>
          <w:p w14:paraId="718DE1B0" w14:textId="77777777" w:rsidR="004D3C51" w:rsidRPr="004D3C51" w:rsidRDefault="004D3C51" w:rsidP="00E31914">
            <w:pPr>
              <w:autoSpaceDE w:val="0"/>
              <w:adjustRightInd w:val="0"/>
              <w:jc w:val="center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Opis części zamówienia, którą Wykonawca zamierza powierzyć do realizacji przez podwykonawcę</w:t>
            </w:r>
          </w:p>
        </w:tc>
        <w:tc>
          <w:tcPr>
            <w:tcW w:w="3637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  <w:hideMark/>
          </w:tcPr>
          <w:p w14:paraId="6B1811AC" w14:textId="77777777" w:rsidR="004D3C51" w:rsidRPr="004D3C51" w:rsidRDefault="004D3C51" w:rsidP="00E31914">
            <w:pPr>
              <w:autoSpaceDE w:val="0"/>
              <w:adjustRightInd w:val="0"/>
              <w:jc w:val="center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Nazwa podwykonawcy</w:t>
            </w:r>
          </w:p>
        </w:tc>
      </w:tr>
      <w:tr w:rsidR="004D3C51" w:rsidRPr="004D3C51" w14:paraId="75FD6196" w14:textId="77777777" w:rsidTr="00E31914">
        <w:trPr>
          <w:trHeight w:val="555"/>
        </w:trPr>
        <w:tc>
          <w:tcPr>
            <w:tcW w:w="641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</w:tcPr>
          <w:p w14:paraId="431378AF" w14:textId="77777777" w:rsidR="004D3C51" w:rsidRPr="004D3C51" w:rsidRDefault="004D3C51" w:rsidP="00E31914">
            <w:pPr>
              <w:autoSpaceDE w:val="0"/>
              <w:adjustRightInd w:val="0"/>
              <w:jc w:val="both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1.</w:t>
            </w:r>
          </w:p>
        </w:tc>
        <w:tc>
          <w:tcPr>
            <w:tcW w:w="5121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</w:tcPr>
          <w:p w14:paraId="5D09B1EE" w14:textId="77777777" w:rsidR="004D3C51" w:rsidRPr="004D3C51" w:rsidRDefault="004D3C51" w:rsidP="00E31914">
            <w:pPr>
              <w:autoSpaceDE w:val="0"/>
              <w:adjustRightInd w:val="0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  <w:tc>
          <w:tcPr>
            <w:tcW w:w="3637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</w:tcPr>
          <w:p w14:paraId="57FBE7ED" w14:textId="77777777" w:rsidR="004D3C51" w:rsidRPr="004D3C51" w:rsidRDefault="004D3C51" w:rsidP="00E31914">
            <w:pPr>
              <w:autoSpaceDE w:val="0"/>
              <w:adjustRightInd w:val="0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</w:tr>
      <w:tr w:rsidR="004D3C51" w:rsidRPr="004D3C51" w14:paraId="65709CEC" w14:textId="77777777" w:rsidTr="00E31914">
        <w:trPr>
          <w:trHeight w:val="555"/>
        </w:trPr>
        <w:tc>
          <w:tcPr>
            <w:tcW w:w="641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</w:tcPr>
          <w:p w14:paraId="1495A650" w14:textId="77777777" w:rsidR="004D3C51" w:rsidRPr="004D3C51" w:rsidRDefault="004D3C51" w:rsidP="00E31914">
            <w:pPr>
              <w:autoSpaceDE w:val="0"/>
              <w:adjustRightInd w:val="0"/>
              <w:jc w:val="both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  <w:r w:rsidRPr="004D3C51"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  <w:t>2.</w:t>
            </w:r>
          </w:p>
        </w:tc>
        <w:tc>
          <w:tcPr>
            <w:tcW w:w="5121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</w:tcPr>
          <w:p w14:paraId="4C1A176A" w14:textId="77777777" w:rsidR="004D3C51" w:rsidRPr="004D3C51" w:rsidRDefault="004D3C51" w:rsidP="00E31914">
            <w:pPr>
              <w:autoSpaceDE w:val="0"/>
              <w:adjustRightInd w:val="0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  <w:tc>
          <w:tcPr>
            <w:tcW w:w="3637" w:type="dxa"/>
            <w:tcBorders>
              <w:top w:val="sing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</w:tcPr>
          <w:p w14:paraId="20011ADF" w14:textId="77777777" w:rsidR="004D3C51" w:rsidRPr="004D3C51" w:rsidRDefault="004D3C51" w:rsidP="00E31914">
            <w:pPr>
              <w:autoSpaceDE w:val="0"/>
              <w:adjustRightInd w:val="0"/>
              <w:rPr>
                <w:rFonts w:ascii="Tahoma" w:hAnsi="Tahoma" w:cs="Tahoma"/>
                <w:color w:val="0D0D0D" w:themeColor="text1" w:themeTint="F2"/>
                <w:sz w:val="18"/>
                <w:szCs w:val="18"/>
              </w:rPr>
            </w:pPr>
          </w:p>
        </w:tc>
      </w:tr>
    </w:tbl>
    <w:p w14:paraId="2C41079E" w14:textId="77777777" w:rsidR="004D3C51" w:rsidRPr="004D3C51" w:rsidRDefault="004D3C51" w:rsidP="004D3C51">
      <w:pPr>
        <w:jc w:val="both"/>
        <w:rPr>
          <w:rFonts w:ascii="Tahoma" w:hAnsi="Tahoma" w:cs="Tahoma"/>
          <w:b/>
          <w:i/>
          <w:iCs/>
          <w:color w:val="0D0D0D" w:themeColor="text1" w:themeTint="F2"/>
          <w:sz w:val="18"/>
          <w:szCs w:val="18"/>
        </w:rPr>
      </w:pPr>
      <w:r w:rsidRPr="004D3C51">
        <w:rPr>
          <w:rFonts w:ascii="Tahoma" w:hAnsi="Tahoma" w:cs="Tahoma"/>
          <w:b/>
          <w:color w:val="0D0D0D" w:themeColor="text1" w:themeTint="F2"/>
          <w:sz w:val="18"/>
          <w:szCs w:val="18"/>
        </w:rPr>
        <w:t xml:space="preserve"> </w:t>
      </w:r>
      <w:r w:rsidRPr="004D3C51">
        <w:rPr>
          <w:rFonts w:ascii="Tahoma" w:hAnsi="Tahoma" w:cs="Tahoma"/>
          <w:b/>
          <w:i/>
          <w:iCs/>
          <w:color w:val="0D0D0D" w:themeColor="text1" w:themeTint="F2"/>
          <w:sz w:val="18"/>
          <w:szCs w:val="18"/>
        </w:rPr>
        <w:t>(brak wpisu w ww. tabeli domniema, że Wykonawca wykona zamówienie sam bez udziału podwykonawców)</w:t>
      </w:r>
    </w:p>
    <w:p w14:paraId="55CDF1DE" w14:textId="77777777" w:rsidR="004D3C51" w:rsidRPr="004D3C51" w:rsidRDefault="004D3C51" w:rsidP="004D3C51">
      <w:pPr>
        <w:jc w:val="both"/>
        <w:rPr>
          <w:rFonts w:ascii="Tahoma" w:hAnsi="Tahoma" w:cs="Tahoma"/>
          <w:b/>
          <w:i/>
          <w:iCs/>
          <w:color w:val="0D0D0D" w:themeColor="text1" w:themeTint="F2"/>
          <w:sz w:val="18"/>
          <w:szCs w:val="18"/>
        </w:rPr>
      </w:pPr>
    </w:p>
    <w:p w14:paraId="58C4B7B3" w14:textId="77777777" w:rsidR="004D3C51" w:rsidRPr="004D3C51" w:rsidRDefault="004D3C51" w:rsidP="004D3C51">
      <w:pPr>
        <w:numPr>
          <w:ilvl w:val="0"/>
          <w:numId w:val="5"/>
        </w:numPr>
        <w:jc w:val="both"/>
        <w:rPr>
          <w:rFonts w:ascii="Tahoma" w:hAnsi="Tahoma" w:cs="Tahoma"/>
          <w:color w:val="0D0D0D" w:themeColor="text1" w:themeTint="F2"/>
          <w:sz w:val="18"/>
          <w:szCs w:val="18"/>
        </w:rPr>
      </w:pPr>
      <w:r w:rsidRPr="004D3C51">
        <w:rPr>
          <w:rFonts w:ascii="Tahoma" w:hAnsi="Tahoma" w:cs="Tahoma"/>
          <w:color w:val="0D0D0D" w:themeColor="text1" w:themeTint="F2"/>
          <w:sz w:val="18"/>
          <w:szCs w:val="18"/>
        </w:rPr>
        <w:t xml:space="preserve">W przypadku wybrania naszej oferty osobą uprawnioną do kontaktów będzie: </w:t>
      </w:r>
    </w:p>
    <w:p w14:paraId="0DC83701" w14:textId="77777777" w:rsidR="004D3C51" w:rsidRPr="004D3C51" w:rsidRDefault="004D3C51" w:rsidP="004D3C51">
      <w:pPr>
        <w:ind w:left="357"/>
        <w:jc w:val="both"/>
        <w:rPr>
          <w:rFonts w:ascii="Tahoma" w:hAnsi="Tahoma" w:cs="Tahoma"/>
          <w:i/>
          <w:color w:val="0D0D0D" w:themeColor="text1" w:themeTint="F2"/>
          <w:sz w:val="18"/>
          <w:szCs w:val="18"/>
        </w:rPr>
      </w:pPr>
      <w:r w:rsidRPr="004D3C51">
        <w:rPr>
          <w:rFonts w:ascii="Tahoma" w:hAnsi="Tahoma" w:cs="Tahoma"/>
          <w:color w:val="0D0D0D" w:themeColor="text1" w:themeTint="F2"/>
          <w:sz w:val="18"/>
          <w:szCs w:val="18"/>
        </w:rPr>
        <w:t>………………. tel.: ……………… e-mail: .................@.......................</w:t>
      </w:r>
    </w:p>
    <w:p w14:paraId="54F2E732" w14:textId="77777777" w:rsidR="004D3C51" w:rsidRPr="004D3C51" w:rsidRDefault="004D3C51" w:rsidP="004D3C51">
      <w:pPr>
        <w:pStyle w:val="Tekstpodstawowywcity2"/>
        <w:spacing w:line="240" w:lineRule="auto"/>
        <w:ind w:left="0"/>
        <w:rPr>
          <w:rFonts w:ascii="Tahoma" w:hAnsi="Tahoma" w:cs="Tahoma"/>
          <w:b/>
          <w:color w:val="0D0D0D" w:themeColor="text1" w:themeTint="F2"/>
          <w:sz w:val="18"/>
          <w:szCs w:val="18"/>
        </w:rPr>
      </w:pPr>
      <w:r w:rsidRPr="004D3C51">
        <w:rPr>
          <w:rFonts w:ascii="Tahoma" w:hAnsi="Tahoma" w:cs="Tahoma"/>
          <w:color w:val="0D0D0D" w:themeColor="text1" w:themeTint="F2"/>
          <w:sz w:val="18"/>
          <w:szCs w:val="18"/>
        </w:rPr>
        <w:t>Osobami, które mogą reprezentować wykonawcę i składać oświadczenia woli są:</w:t>
      </w:r>
    </w:p>
    <w:p w14:paraId="059C4E19" w14:textId="77777777" w:rsidR="004D3C51" w:rsidRPr="004D3C51" w:rsidRDefault="004D3C51" w:rsidP="004D3C51">
      <w:pPr>
        <w:numPr>
          <w:ilvl w:val="0"/>
          <w:numId w:val="6"/>
        </w:numPr>
        <w:jc w:val="both"/>
        <w:rPr>
          <w:rFonts w:ascii="Tahoma" w:hAnsi="Tahoma" w:cs="Tahoma"/>
          <w:color w:val="0D0D0D" w:themeColor="text1" w:themeTint="F2"/>
          <w:sz w:val="18"/>
          <w:szCs w:val="18"/>
        </w:rPr>
      </w:pPr>
      <w:r w:rsidRPr="004D3C51">
        <w:rPr>
          <w:rFonts w:ascii="Tahoma" w:hAnsi="Tahoma" w:cs="Tahoma"/>
          <w:color w:val="0D0D0D" w:themeColor="text1" w:themeTint="F2"/>
          <w:sz w:val="18"/>
          <w:szCs w:val="18"/>
        </w:rPr>
        <w:t>………………………………………………………………….</w:t>
      </w:r>
    </w:p>
    <w:p w14:paraId="586CBBE5" w14:textId="77777777" w:rsidR="004D3C51" w:rsidRPr="004D3C51" w:rsidRDefault="004D3C51" w:rsidP="004D3C51">
      <w:pPr>
        <w:numPr>
          <w:ilvl w:val="0"/>
          <w:numId w:val="6"/>
        </w:numPr>
        <w:jc w:val="both"/>
        <w:rPr>
          <w:rFonts w:ascii="Tahoma" w:hAnsi="Tahoma" w:cs="Tahoma"/>
          <w:color w:val="0D0D0D" w:themeColor="text1" w:themeTint="F2"/>
          <w:sz w:val="18"/>
          <w:szCs w:val="18"/>
        </w:rPr>
      </w:pPr>
      <w:r w:rsidRPr="004D3C51">
        <w:rPr>
          <w:rFonts w:ascii="Tahoma" w:hAnsi="Tahoma" w:cs="Tahoma"/>
          <w:color w:val="0D0D0D" w:themeColor="text1" w:themeTint="F2"/>
          <w:sz w:val="18"/>
          <w:szCs w:val="18"/>
        </w:rPr>
        <w:t>………………………………………………………………….</w:t>
      </w:r>
    </w:p>
    <w:p w14:paraId="5E711D7A" w14:textId="77777777" w:rsidR="004D3C51" w:rsidRPr="004D3C51" w:rsidRDefault="004D3C51" w:rsidP="004D3C51">
      <w:pPr>
        <w:numPr>
          <w:ilvl w:val="0"/>
          <w:numId w:val="6"/>
        </w:numPr>
        <w:jc w:val="both"/>
        <w:rPr>
          <w:rFonts w:ascii="Tahoma" w:hAnsi="Tahoma" w:cs="Tahoma"/>
          <w:color w:val="0D0D0D" w:themeColor="text1" w:themeTint="F2"/>
          <w:sz w:val="18"/>
          <w:szCs w:val="18"/>
        </w:rPr>
      </w:pPr>
      <w:r w:rsidRPr="004D3C51">
        <w:rPr>
          <w:rFonts w:ascii="Tahoma" w:hAnsi="Tahoma" w:cs="Tahoma"/>
          <w:color w:val="0D0D0D" w:themeColor="text1" w:themeTint="F2"/>
          <w:sz w:val="18"/>
          <w:szCs w:val="18"/>
        </w:rPr>
        <w:t>………………………………………………………………….</w:t>
      </w:r>
    </w:p>
    <w:p w14:paraId="3484B0A1" w14:textId="77777777" w:rsidR="004D3C51" w:rsidRPr="004D3C51" w:rsidRDefault="004D3C51" w:rsidP="004D3C51">
      <w:pPr>
        <w:jc w:val="both"/>
        <w:rPr>
          <w:rFonts w:ascii="Tahoma" w:hAnsi="Tahoma" w:cs="Tahoma"/>
          <w:color w:val="0D0D0D" w:themeColor="text1" w:themeTint="F2"/>
          <w:sz w:val="18"/>
          <w:szCs w:val="18"/>
        </w:rPr>
      </w:pPr>
    </w:p>
    <w:p w14:paraId="6178EC20" w14:textId="77777777" w:rsidR="004D3C51" w:rsidRPr="004D3C51" w:rsidRDefault="004D3C51" w:rsidP="004D3C51">
      <w:pPr>
        <w:pStyle w:val="Akapitzlist"/>
        <w:numPr>
          <w:ilvl w:val="0"/>
          <w:numId w:val="5"/>
        </w:numPr>
        <w:suppressAutoHyphens/>
        <w:autoSpaceDN w:val="0"/>
        <w:spacing w:after="200" w:line="276" w:lineRule="auto"/>
        <w:textAlignment w:val="baseline"/>
        <w:rPr>
          <w:rFonts w:ascii="Tahoma" w:hAnsi="Tahoma" w:cs="Tahoma"/>
          <w:b/>
          <w:color w:val="0D0D0D" w:themeColor="text1" w:themeTint="F2"/>
          <w:sz w:val="18"/>
          <w:szCs w:val="18"/>
        </w:rPr>
      </w:pPr>
      <w:r w:rsidRPr="004D3C51">
        <w:rPr>
          <w:rFonts w:ascii="Tahoma" w:hAnsi="Tahoma" w:cs="Tahoma"/>
          <w:b/>
          <w:color w:val="0D0D0D" w:themeColor="text1" w:themeTint="F2"/>
          <w:sz w:val="18"/>
          <w:szCs w:val="18"/>
        </w:rPr>
        <w:t>Załącznikami do niniejszego formularza, stanowiącymi integralną część oferty są:</w:t>
      </w:r>
    </w:p>
    <w:p w14:paraId="77076715" w14:textId="77777777" w:rsidR="004D3C51" w:rsidRPr="004D3C51" w:rsidRDefault="004D3C51" w:rsidP="004D3C51">
      <w:pPr>
        <w:pStyle w:val="Akapitzlist"/>
        <w:numPr>
          <w:ilvl w:val="0"/>
          <w:numId w:val="8"/>
        </w:numPr>
        <w:suppressAutoHyphens/>
        <w:autoSpaceDN w:val="0"/>
        <w:spacing w:after="0" w:line="240" w:lineRule="auto"/>
        <w:textAlignment w:val="baseline"/>
        <w:rPr>
          <w:rFonts w:ascii="Tahoma" w:hAnsi="Tahoma" w:cs="Tahoma"/>
          <w:color w:val="0D0D0D" w:themeColor="text1" w:themeTint="F2"/>
          <w:sz w:val="18"/>
          <w:szCs w:val="18"/>
        </w:rPr>
      </w:pPr>
      <w:r w:rsidRPr="004D3C51">
        <w:rPr>
          <w:rFonts w:ascii="Tahoma" w:hAnsi="Tahoma" w:cs="Tahoma"/>
          <w:color w:val="0D0D0D" w:themeColor="text1" w:themeTint="F2"/>
          <w:sz w:val="18"/>
          <w:szCs w:val="18"/>
        </w:rPr>
        <w:t>Dokument potwierdzający posiadanie odpowiednich uprawnień dot. prowadzenia działalności będącej przedmiotem zapytania ofertowego.</w:t>
      </w:r>
    </w:p>
    <w:p w14:paraId="720A7A33" w14:textId="77777777" w:rsidR="004D3C51" w:rsidRPr="004D3C51" w:rsidRDefault="004D3C51" w:rsidP="004D3C51">
      <w:pPr>
        <w:pStyle w:val="Akapitzlist"/>
        <w:numPr>
          <w:ilvl w:val="0"/>
          <w:numId w:val="8"/>
        </w:numPr>
        <w:suppressAutoHyphens/>
        <w:autoSpaceDN w:val="0"/>
        <w:spacing w:after="0" w:line="240" w:lineRule="auto"/>
        <w:textAlignment w:val="baseline"/>
        <w:rPr>
          <w:rFonts w:ascii="Tahoma" w:hAnsi="Tahoma" w:cs="Tahoma"/>
          <w:sz w:val="18"/>
          <w:szCs w:val="18"/>
        </w:rPr>
      </w:pPr>
      <w:r w:rsidRPr="004D3C51">
        <w:rPr>
          <w:rFonts w:ascii="Tahoma" w:hAnsi="Tahoma" w:cs="Tahoma"/>
          <w:color w:val="0D0D0D" w:themeColor="text1" w:themeTint="F2"/>
          <w:sz w:val="18"/>
          <w:szCs w:val="18"/>
        </w:rPr>
        <w:t xml:space="preserve">Wykaz zakładów </w:t>
      </w:r>
      <w:r w:rsidRPr="004D3C51">
        <w:rPr>
          <w:rFonts w:ascii="Tahoma" w:hAnsi="Tahoma" w:cs="Tahoma"/>
          <w:sz w:val="18"/>
          <w:szCs w:val="18"/>
        </w:rPr>
        <w:t>opieki zdrowotnej wymaganych oraz dodatkowych (załącznik nr 5).</w:t>
      </w:r>
    </w:p>
    <w:p w14:paraId="16FEF42F" w14:textId="77777777" w:rsidR="004D3C51" w:rsidRPr="004D3C51" w:rsidRDefault="004D3C51" w:rsidP="004D3C51">
      <w:pPr>
        <w:pStyle w:val="Akapitzlist"/>
        <w:numPr>
          <w:ilvl w:val="0"/>
          <w:numId w:val="8"/>
        </w:numPr>
        <w:suppressAutoHyphens/>
        <w:autoSpaceDN w:val="0"/>
        <w:spacing w:after="0" w:line="240" w:lineRule="auto"/>
        <w:textAlignment w:val="baseline"/>
        <w:rPr>
          <w:rFonts w:ascii="Tahoma" w:hAnsi="Tahoma" w:cs="Tahoma"/>
          <w:sz w:val="18"/>
          <w:szCs w:val="18"/>
        </w:rPr>
      </w:pPr>
      <w:r w:rsidRPr="004D3C51">
        <w:rPr>
          <w:rFonts w:ascii="Tahoma" w:hAnsi="Tahoma" w:cs="Tahoma"/>
          <w:sz w:val="18"/>
          <w:szCs w:val="18"/>
        </w:rPr>
        <w:t>Oświadczenie dot. Klauzuli Informacyjnej z art. 13. RODO (załącznik nr 7).</w:t>
      </w:r>
    </w:p>
    <w:p w14:paraId="4DEA7A14" w14:textId="77777777" w:rsidR="004D3C51" w:rsidRPr="004D3C51" w:rsidRDefault="004D3C51" w:rsidP="004D3C51">
      <w:pPr>
        <w:pStyle w:val="Akapitzlist"/>
        <w:numPr>
          <w:ilvl w:val="0"/>
          <w:numId w:val="8"/>
        </w:numPr>
        <w:spacing w:after="0" w:line="240" w:lineRule="auto"/>
        <w:jc w:val="both"/>
        <w:rPr>
          <w:rFonts w:ascii="Tahoma" w:hAnsi="Tahoma" w:cs="Tahoma"/>
          <w:sz w:val="18"/>
          <w:szCs w:val="18"/>
        </w:rPr>
      </w:pPr>
      <w:r w:rsidRPr="004D3C51">
        <w:rPr>
          <w:rFonts w:ascii="Tahoma" w:hAnsi="Tahoma" w:cs="Tahoma"/>
          <w:sz w:val="18"/>
          <w:szCs w:val="18"/>
        </w:rPr>
        <w:t>Oświadczenie wykonawcy dotyczące przesłanek wykluczenia z postępowania (załącznik nr 6).</w:t>
      </w:r>
    </w:p>
    <w:p w14:paraId="375A2449" w14:textId="77777777" w:rsidR="004D3C51" w:rsidRPr="004D3C51" w:rsidRDefault="004D3C51" w:rsidP="004D3C51">
      <w:pPr>
        <w:pStyle w:val="Akapitzlist"/>
        <w:spacing w:after="0" w:line="240" w:lineRule="auto"/>
        <w:rPr>
          <w:rFonts w:ascii="Tahoma" w:hAnsi="Tahoma" w:cs="Tahoma"/>
          <w:color w:val="0D0D0D" w:themeColor="text1" w:themeTint="F2"/>
          <w:sz w:val="18"/>
          <w:szCs w:val="18"/>
          <w:highlight w:val="yellow"/>
        </w:rPr>
      </w:pPr>
    </w:p>
    <w:p w14:paraId="182EE840" w14:textId="77777777" w:rsidR="004D3C51" w:rsidRPr="004D3C51" w:rsidRDefault="004D3C51" w:rsidP="004D3C51">
      <w:pPr>
        <w:ind w:left="360"/>
        <w:rPr>
          <w:rFonts w:ascii="Tahoma" w:hAnsi="Tahoma" w:cs="Tahoma"/>
          <w:color w:val="0D0D0D" w:themeColor="text1" w:themeTint="F2"/>
          <w:sz w:val="18"/>
          <w:szCs w:val="18"/>
          <w:highlight w:val="yellow"/>
        </w:rPr>
      </w:pPr>
    </w:p>
    <w:p w14:paraId="5A90B005" w14:textId="77777777" w:rsidR="004D3C51" w:rsidRPr="004D3C51" w:rsidRDefault="004D3C51" w:rsidP="004D3C51">
      <w:pPr>
        <w:ind w:left="2832"/>
        <w:jc w:val="right"/>
        <w:rPr>
          <w:rFonts w:ascii="Tahoma" w:hAnsi="Tahoma" w:cs="Tahoma"/>
          <w:color w:val="0D0D0D" w:themeColor="text1" w:themeTint="F2"/>
          <w:sz w:val="18"/>
          <w:szCs w:val="18"/>
        </w:rPr>
      </w:pPr>
    </w:p>
    <w:p w14:paraId="7BBDA8AC" w14:textId="77777777" w:rsidR="004D3C51" w:rsidRPr="004D3C51" w:rsidRDefault="004D3C51" w:rsidP="004D3C51">
      <w:pPr>
        <w:ind w:left="2832"/>
        <w:jc w:val="right"/>
        <w:rPr>
          <w:rFonts w:ascii="Tahoma" w:hAnsi="Tahoma" w:cs="Tahoma"/>
          <w:color w:val="0D0D0D" w:themeColor="text1" w:themeTint="F2"/>
          <w:sz w:val="18"/>
          <w:szCs w:val="18"/>
        </w:rPr>
      </w:pPr>
      <w:r w:rsidRPr="004D3C51">
        <w:rPr>
          <w:rFonts w:ascii="Tahoma" w:hAnsi="Tahoma" w:cs="Tahoma"/>
          <w:color w:val="0D0D0D" w:themeColor="text1" w:themeTint="F2"/>
          <w:sz w:val="18"/>
          <w:szCs w:val="18"/>
        </w:rPr>
        <w:t xml:space="preserve">                                                                                                ….............................................................................................</w:t>
      </w:r>
    </w:p>
    <w:p w14:paraId="35FCCE2A" w14:textId="77777777" w:rsidR="004D3C51" w:rsidRPr="004D3C51" w:rsidRDefault="004D3C51" w:rsidP="004D3C51">
      <w:pPr>
        <w:jc w:val="right"/>
        <w:rPr>
          <w:rFonts w:ascii="Tahoma" w:hAnsi="Tahoma" w:cs="Tahoma"/>
          <w:i/>
          <w:color w:val="0D0D0D" w:themeColor="text1" w:themeTint="F2"/>
          <w:sz w:val="18"/>
          <w:szCs w:val="18"/>
        </w:rPr>
      </w:pPr>
      <w:r w:rsidRPr="004D3C51">
        <w:rPr>
          <w:rFonts w:ascii="Tahoma" w:hAnsi="Tahoma" w:cs="Tahoma"/>
          <w:i/>
          <w:color w:val="0D0D0D" w:themeColor="text1" w:themeTint="F2"/>
          <w:sz w:val="18"/>
          <w:szCs w:val="18"/>
        </w:rPr>
        <w:t xml:space="preserve">imię i nazwisko </w:t>
      </w:r>
    </w:p>
    <w:p w14:paraId="3E7DE884" w14:textId="77777777" w:rsidR="004D3C51" w:rsidRPr="004D3C51" w:rsidRDefault="004D3C51" w:rsidP="004D3C51">
      <w:pPr>
        <w:jc w:val="right"/>
        <w:rPr>
          <w:rFonts w:ascii="Tahoma" w:hAnsi="Tahoma" w:cs="Tahoma"/>
          <w:i/>
          <w:color w:val="0D0D0D" w:themeColor="text1" w:themeTint="F2"/>
          <w:sz w:val="18"/>
          <w:szCs w:val="18"/>
        </w:rPr>
      </w:pPr>
      <w:r w:rsidRPr="004D3C51">
        <w:rPr>
          <w:rFonts w:ascii="Tahoma" w:hAnsi="Tahoma" w:cs="Tahoma"/>
          <w:i/>
          <w:color w:val="0D0D0D" w:themeColor="text1" w:themeTint="F2"/>
          <w:sz w:val="18"/>
          <w:szCs w:val="18"/>
        </w:rPr>
        <w:t xml:space="preserve">oraz podpis uprawnionego </w:t>
      </w:r>
    </w:p>
    <w:p w14:paraId="7F4DDFD3" w14:textId="77777777" w:rsidR="004D3C51" w:rsidRPr="004D3C51" w:rsidRDefault="004D3C51" w:rsidP="004D3C51">
      <w:pPr>
        <w:jc w:val="right"/>
        <w:rPr>
          <w:rFonts w:ascii="Tahoma" w:hAnsi="Tahoma" w:cs="Tahoma"/>
          <w:i/>
          <w:color w:val="0D0D0D" w:themeColor="text1" w:themeTint="F2"/>
          <w:sz w:val="18"/>
          <w:szCs w:val="18"/>
        </w:rPr>
      </w:pPr>
      <w:r w:rsidRPr="004D3C51">
        <w:rPr>
          <w:rFonts w:ascii="Tahoma" w:hAnsi="Tahoma" w:cs="Tahoma"/>
          <w:i/>
          <w:color w:val="0D0D0D" w:themeColor="text1" w:themeTint="F2"/>
          <w:sz w:val="18"/>
          <w:szCs w:val="18"/>
        </w:rPr>
        <w:t xml:space="preserve">przedstawiciela  Wykonawcy   </w:t>
      </w:r>
    </w:p>
    <w:p w14:paraId="6990939E" w14:textId="77777777" w:rsidR="004D3C51" w:rsidRPr="004D3C51" w:rsidRDefault="004D3C51" w:rsidP="004D3C51">
      <w:pPr>
        <w:jc w:val="right"/>
        <w:rPr>
          <w:rFonts w:ascii="Tahoma" w:hAnsi="Tahoma" w:cs="Tahoma"/>
          <w:b/>
          <w:color w:val="0D0D0D" w:themeColor="text1" w:themeTint="F2"/>
          <w:sz w:val="18"/>
          <w:szCs w:val="18"/>
        </w:rPr>
      </w:pPr>
    </w:p>
    <w:p w14:paraId="6A7BF8E0" w14:textId="77777777" w:rsidR="004D3C51" w:rsidRPr="004D3C51" w:rsidRDefault="004D3C51" w:rsidP="004D3C51">
      <w:pPr>
        <w:rPr>
          <w:rFonts w:ascii="Tahoma" w:hAnsi="Tahoma" w:cs="Tahoma"/>
          <w:color w:val="0D0D0D" w:themeColor="text1" w:themeTint="F2"/>
          <w:sz w:val="18"/>
          <w:szCs w:val="18"/>
        </w:rPr>
      </w:pPr>
    </w:p>
    <w:p w14:paraId="0B1B118F" w14:textId="31079978" w:rsidR="00AB14ED" w:rsidRPr="004D3C51" w:rsidRDefault="00AB14ED" w:rsidP="00897285">
      <w:pPr>
        <w:rPr>
          <w:rFonts w:ascii="Tahoma" w:hAnsi="Tahoma" w:cs="Tahoma"/>
          <w:b/>
          <w:sz w:val="18"/>
          <w:szCs w:val="18"/>
        </w:rPr>
      </w:pPr>
    </w:p>
    <w:sectPr w:rsidR="00AB14ED" w:rsidRPr="004D3C51" w:rsidSect="007D731B">
      <w:headerReference w:type="default" r:id="rId13"/>
      <w:footerReference w:type="default" r:id="rId14"/>
      <w:headerReference w:type="first" r:id="rId15"/>
      <w:footerReference w:type="first" r:id="rId16"/>
      <w:pgSz w:w="11906" w:h="16838"/>
      <w:pgMar w:top="1440" w:right="1080" w:bottom="1440" w:left="1080" w:header="708" w:footer="708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3077AE4C" w14:textId="77777777" w:rsidR="000428B3" w:rsidRDefault="000428B3" w:rsidP="00DF1EDE">
      <w:r>
        <w:separator/>
      </w:r>
    </w:p>
  </w:endnote>
  <w:endnote w:type="continuationSeparator" w:id="0">
    <w:p w14:paraId="42F2A7CB" w14:textId="77777777" w:rsidR="000428B3" w:rsidRDefault="000428B3" w:rsidP="00DF1EDE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EE"/>
    <w:family w:val="swiss"/>
    <w:pitch w:val="variable"/>
    <w:sig w:usb0="E4002EFF" w:usb1="C000247B" w:usb2="00000009" w:usb3="00000000" w:csb0="000001FF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Calibri Light">
    <w:panose1 w:val="020F0302020204030204"/>
    <w:charset w:val="EE"/>
    <w:family w:val="swiss"/>
    <w:pitch w:val="variable"/>
    <w:sig w:usb0="E4002EFF" w:usb1="C0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AE0B94B" w14:textId="360455C2" w:rsidR="00981C6B" w:rsidRDefault="00D334F4">
    <w:pPr>
      <w:pStyle w:val="Stopka"/>
    </w:pPr>
    <w:r w:rsidRPr="000044CC">
      <w:rPr>
        <w:noProof/>
      </w:rPr>
      <mc:AlternateContent>
        <mc:Choice Requires="wps">
          <w:drawing>
            <wp:anchor distT="45720" distB="45720" distL="114300" distR="114300" simplePos="0" relativeHeight="251717120" behindDoc="1" locked="0" layoutInCell="1" allowOverlap="1" wp14:anchorId="5F5ABCC1" wp14:editId="3DD603EE">
              <wp:simplePos x="0" y="0"/>
              <wp:positionH relativeFrom="column">
                <wp:posOffset>3500755</wp:posOffset>
              </wp:positionH>
              <wp:positionV relativeFrom="paragraph">
                <wp:posOffset>-270510</wp:posOffset>
              </wp:positionV>
              <wp:extent cx="2576830" cy="349885"/>
              <wp:effectExtent l="0" t="0" r="0" b="0"/>
              <wp:wrapNone/>
              <wp:docPr id="6" name="Pole tekstowe 2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 flipH="1">
                        <a:off x="0" y="0"/>
                        <a:ext cx="2576830" cy="349885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wps:spPr>
                    <wps:txbx>
                      <w:txbxContent>
                        <w:p w14:paraId="37BC54D9" w14:textId="77777777" w:rsidR="00D334F4" w:rsidRPr="007254B6" w:rsidRDefault="00D334F4" w:rsidP="00D334F4">
                          <w:pPr>
                            <w:rPr>
                              <w:rFonts w:ascii="Tahoma" w:hAnsi="Tahoma" w:cs="Tahoma"/>
                              <w:color w:val="444444"/>
                              <w:sz w:val="18"/>
                              <w:szCs w:val="18"/>
                            </w:rPr>
                          </w:pPr>
                          <w:r w:rsidRPr="00CF3256">
                            <w:rPr>
                              <w:rStyle w:val="Pogrubienie"/>
                              <w:rFonts w:ascii="Tahoma" w:hAnsi="Tahoma" w:cs="Tahoma"/>
                              <w:color w:val="025A50"/>
                              <w:sz w:val="14"/>
                              <w:szCs w:val="14"/>
                            </w:rPr>
                            <w:t xml:space="preserve">e-Doręczenia: </w:t>
                          </w:r>
                          <w:r w:rsidRPr="00B124CC">
                            <w:rPr>
                              <w:rFonts w:ascii="Tahoma" w:hAnsi="Tahoma" w:cs="Tahoma"/>
                              <w:color w:val="025A50"/>
                              <w:sz w:val="14"/>
                              <w:szCs w:val="14"/>
                            </w:rPr>
                            <w:t>AE:PL-63686-86536-REJSI-27</w:t>
                          </w:r>
                        </w:p>
                        <w:p w14:paraId="4F0FD256" w14:textId="77777777" w:rsidR="00D334F4" w:rsidRPr="007254B6" w:rsidRDefault="00D334F4" w:rsidP="00D334F4">
                          <w:pPr>
                            <w:rPr>
                              <w:rFonts w:ascii="Tahoma" w:hAnsi="Tahoma" w:cs="Tahoma"/>
                              <w:color w:val="444444"/>
                              <w:sz w:val="18"/>
                              <w:szCs w:val="18"/>
                            </w:rPr>
                          </w:pPr>
                        </w:p>
                        <w:p w14:paraId="2D050E5A" w14:textId="77777777" w:rsidR="00D334F4" w:rsidRPr="00CF3256" w:rsidRDefault="00D334F4" w:rsidP="00D334F4">
                          <w:pPr>
                            <w:rPr>
                              <w:rFonts w:ascii="Tahoma" w:hAnsi="Tahoma" w:cs="Tahoma"/>
                              <w:color w:val="025A50"/>
                              <w:sz w:val="14"/>
                              <w:szCs w:val="14"/>
                            </w:rPr>
                          </w:pPr>
                        </w:p>
                      </w:txbxContent>
                    </wps:txbx>
                    <wps:bodyPr rot="0" vert="horz" wrap="square" lIns="91440" tIns="45720" rIns="91440" bIns="45720" anchor="t" anchorCtr="0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5F5ABCC1" id="_x0000_t202" coordsize="21600,21600" o:spt="202" path="m,l,21600r21600,l21600,xe">
              <v:stroke joinstyle="miter"/>
              <v:path gradientshapeok="t" o:connecttype="rect"/>
            </v:shapetype>
            <v:shape id="Pole tekstowe 2" o:spid="_x0000_s1026" type="#_x0000_t202" style="position:absolute;margin-left:275.65pt;margin-top:-21.3pt;width:202.9pt;height:27.55pt;flip:x;z-index:-251599360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XItesFAIAAAEEAAAOAAAAZHJzL2Uyb0RvYy54bWysU8FuGyEQvVfqPyDu9dob27FXxlGaNG2l&#10;tI2U9gMwy3pRgKGAvet8fQfWta32VnUPCHaGN/PePFY3vdFkL31QYBmdjMaUSCugVnbL6I/vD+8W&#10;lITIbc01WMnoQQZ6s377ZtW5SpbQgq6lJwhiQ9U5RtsYXVUUQbTS8DACJy0GG/CGRzz6bVF73iG6&#10;0UU5Hs+LDnztPAgZAv69H4J0nfGbRor4rWmCjEQzir3FvPq8btJarFe82nruWiWObfB/6MJwZbHo&#10;CeqeR052Xv0FZZTwEKCJIwGmgKZRQmYOyGYy/oPNc8udzFxQnOBOMoX/Byu+7p88UTWjc0osNzii&#10;J9CSRPkSInSSlEmizoUKM58d5sb+PfQ46kw3uEcQL4FYuGu53cpb76FrJa+xxUm6WVxcHXBCAtl0&#10;X6DGWnwXIQP1jTek0cp9+g2N2hCsg0M7nAYl+0gE/ixn1/PFFYYExq6my8VilovxKuGkOTgf4kcJ&#10;hqQNox6NkOvw/WOIqa9zSkq38KC0zmbQlnSMLmflLF+4iBgV0ataGUYX4/QN7kl0P9g6X45c6WGP&#10;BbQ98k+UB/Kx3/SYmETZQH1AJTwMnsQ3hJsW/CslHfqR0fBzx72kRH+2qOZyMp0mA+fDdHZd4sFf&#10;RjaXEW4FQjEaKRm2dzGbfuB6i6o3Kstw7uTYK/osq3N8E8nIl+ecdX65618AAAD//wMAUEsDBBQA&#10;BgAIAAAAIQAailBE4gAAAAoBAAAPAAAAZHJzL2Rvd25yZXYueG1sTI/BTsMwEETvSPyDtUjcWieh&#10;aSHEqRASEodQ0YBUjm7sxlHtdRS7bfh7lhMcV/M087ZcT86ysx5D71FAOk+AaWy96rET8PnxMrsH&#10;FqJEJa1HLeBbB1hX11elLJS/4Fafm9gxKsFQSAEmxqHgPLRGOxnmftBI2cGPTkY6x46rUV6o3Fme&#10;JcmSO9kjLRg56Gej22NzcgJUvdvlq+NQb83X4vBqN6pu3t+EuL2Znh6BRT3FPxh+9UkdKnLa+xOq&#10;wKyAPE/vCBUwW2RLYEQ85KsU2J7QLAdelfz/C9UPAAAA//8DAFBLAQItABQABgAIAAAAIQC2gziS&#10;/gAAAOEBAAATAAAAAAAAAAAAAAAAAAAAAABbQ29udGVudF9UeXBlc10ueG1sUEsBAi0AFAAGAAgA&#10;AAAhADj9If/WAAAAlAEAAAsAAAAAAAAAAAAAAAAALwEAAF9yZWxzLy5yZWxzUEsBAi0AFAAGAAgA&#10;AAAhABci16wUAgAAAQQAAA4AAAAAAAAAAAAAAAAALgIAAGRycy9lMm9Eb2MueG1sUEsBAi0AFAAG&#10;AAgAAAAhABqKUETiAAAACgEAAA8AAAAAAAAAAAAAAAAAbgQAAGRycy9kb3ducmV2LnhtbFBLBQYA&#10;AAAABAAEAPMAAAB9BQAAAAA=&#10;" filled="f" stroked="f">
              <v:textbox>
                <w:txbxContent>
                  <w:p w14:paraId="37BC54D9" w14:textId="77777777" w:rsidR="00D334F4" w:rsidRPr="007254B6" w:rsidRDefault="00D334F4" w:rsidP="00D334F4">
                    <w:pPr>
                      <w:rPr>
                        <w:rFonts w:ascii="Tahoma" w:hAnsi="Tahoma" w:cs="Tahoma"/>
                        <w:color w:val="444444"/>
                        <w:sz w:val="18"/>
                        <w:szCs w:val="18"/>
                      </w:rPr>
                    </w:pPr>
                    <w:r w:rsidRPr="00CF3256">
                      <w:rPr>
                        <w:rStyle w:val="Pogrubienie"/>
                        <w:rFonts w:ascii="Tahoma" w:hAnsi="Tahoma" w:cs="Tahoma"/>
                        <w:color w:val="025A50"/>
                        <w:sz w:val="14"/>
                        <w:szCs w:val="14"/>
                      </w:rPr>
                      <w:t xml:space="preserve">e-Doręczenia: </w:t>
                    </w:r>
                    <w:r w:rsidRPr="00B124CC">
                      <w:rPr>
                        <w:rFonts w:ascii="Tahoma" w:hAnsi="Tahoma" w:cs="Tahoma"/>
                        <w:color w:val="025A50"/>
                        <w:sz w:val="14"/>
                        <w:szCs w:val="14"/>
                      </w:rPr>
                      <w:t>AE:PL-63686-86536-REJSI-27</w:t>
                    </w:r>
                  </w:p>
                  <w:p w14:paraId="4F0FD256" w14:textId="77777777" w:rsidR="00D334F4" w:rsidRPr="007254B6" w:rsidRDefault="00D334F4" w:rsidP="00D334F4">
                    <w:pPr>
                      <w:rPr>
                        <w:rFonts w:ascii="Tahoma" w:hAnsi="Tahoma" w:cs="Tahoma"/>
                        <w:color w:val="444444"/>
                        <w:sz w:val="18"/>
                        <w:szCs w:val="18"/>
                      </w:rPr>
                    </w:pPr>
                  </w:p>
                  <w:p w14:paraId="2D050E5A" w14:textId="77777777" w:rsidR="00D334F4" w:rsidRPr="00CF3256" w:rsidRDefault="00D334F4" w:rsidP="00D334F4">
                    <w:pPr>
                      <w:rPr>
                        <w:rFonts w:ascii="Tahoma" w:hAnsi="Tahoma" w:cs="Tahoma"/>
                        <w:color w:val="025A50"/>
                        <w:sz w:val="14"/>
                        <w:szCs w:val="14"/>
                      </w:rPr>
                    </w:pPr>
                  </w:p>
                </w:txbxContent>
              </v:textbox>
            </v:shape>
          </w:pict>
        </mc:Fallback>
      </mc:AlternateContent>
    </w:r>
    <w:r w:rsidR="00D57D84" w:rsidRPr="000044CC">
      <w:rPr>
        <w:noProof/>
      </w:rPr>
      <w:drawing>
        <wp:anchor distT="0" distB="0" distL="114300" distR="114300" simplePos="0" relativeHeight="251715072" behindDoc="1" locked="0" layoutInCell="1" allowOverlap="1" wp14:anchorId="2A7D1C72" wp14:editId="58324816">
          <wp:simplePos x="0" y="0"/>
          <wp:positionH relativeFrom="margin">
            <wp:posOffset>-833120</wp:posOffset>
          </wp:positionH>
          <wp:positionV relativeFrom="paragraph">
            <wp:posOffset>-184785</wp:posOffset>
          </wp:positionV>
          <wp:extent cx="7848600" cy="541020"/>
          <wp:effectExtent l="0" t="0" r="0" b="0"/>
          <wp:wrapNone/>
          <wp:docPr id="2" name="Obraz 2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3" name="Obraz 3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7848600" cy="54102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A3DFC82" w14:textId="5708AE83" w:rsidR="000044CC" w:rsidRDefault="00D334F4">
    <w:pPr>
      <w:pStyle w:val="Stopka"/>
    </w:pPr>
    <w:r w:rsidRPr="000044CC">
      <w:rPr>
        <w:noProof/>
      </w:rPr>
      <w:drawing>
        <wp:anchor distT="0" distB="0" distL="114300" distR="114300" simplePos="0" relativeHeight="251656704" behindDoc="1" locked="0" layoutInCell="1" allowOverlap="1" wp14:anchorId="163D572A" wp14:editId="19FF1023">
          <wp:simplePos x="0" y="0"/>
          <wp:positionH relativeFrom="margin">
            <wp:posOffset>-1061720</wp:posOffset>
          </wp:positionH>
          <wp:positionV relativeFrom="paragraph">
            <wp:posOffset>-184785</wp:posOffset>
          </wp:positionV>
          <wp:extent cx="7848600" cy="598170"/>
          <wp:effectExtent l="0" t="0" r="0" b="0"/>
          <wp:wrapNone/>
          <wp:docPr id="3" name="Obraz 3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3" name="Obraz 3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7848600" cy="59817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Pr="000044CC">
      <w:rPr>
        <w:noProof/>
      </w:rPr>
      <mc:AlternateContent>
        <mc:Choice Requires="wps">
          <w:drawing>
            <wp:anchor distT="45720" distB="45720" distL="114300" distR="114300" simplePos="0" relativeHeight="251710976" behindDoc="1" locked="0" layoutInCell="1" allowOverlap="1" wp14:anchorId="6F326469" wp14:editId="031BAD89">
              <wp:simplePos x="0" y="0"/>
              <wp:positionH relativeFrom="column">
                <wp:posOffset>3317875</wp:posOffset>
              </wp:positionH>
              <wp:positionV relativeFrom="paragraph">
                <wp:posOffset>-262255</wp:posOffset>
              </wp:positionV>
              <wp:extent cx="2833370" cy="264160"/>
              <wp:effectExtent l="0" t="0" r="0" b="0"/>
              <wp:wrapNone/>
              <wp:docPr id="7" name="Pole tekstowe 2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833370" cy="26416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wps:spPr>
                    <wps:txbx>
                      <w:txbxContent>
                        <w:p w14:paraId="11B7C6EA" w14:textId="77777777" w:rsidR="00B124CC" w:rsidRPr="007254B6" w:rsidRDefault="000044CC" w:rsidP="00B124CC">
                          <w:pPr>
                            <w:rPr>
                              <w:rFonts w:ascii="Tahoma" w:hAnsi="Tahoma" w:cs="Tahoma"/>
                              <w:color w:val="444444"/>
                              <w:sz w:val="18"/>
                              <w:szCs w:val="18"/>
                            </w:rPr>
                          </w:pPr>
                          <w:r w:rsidRPr="00CF3256">
                            <w:rPr>
                              <w:rStyle w:val="Pogrubienie"/>
                              <w:rFonts w:ascii="Tahoma" w:hAnsi="Tahoma" w:cs="Tahoma"/>
                              <w:color w:val="025A50"/>
                              <w:sz w:val="14"/>
                              <w:szCs w:val="14"/>
                            </w:rPr>
                            <w:t xml:space="preserve">e-Doręczenia: </w:t>
                          </w:r>
                          <w:r w:rsidR="00B124CC" w:rsidRPr="00B124CC">
                            <w:rPr>
                              <w:rFonts w:ascii="Tahoma" w:hAnsi="Tahoma" w:cs="Tahoma"/>
                              <w:color w:val="025A50"/>
                              <w:sz w:val="14"/>
                              <w:szCs w:val="14"/>
                            </w:rPr>
                            <w:t>AE:PL-63686-86536-REJSI-27</w:t>
                          </w:r>
                        </w:p>
                        <w:p w14:paraId="1663AD48" w14:textId="5256C78A" w:rsidR="00ED4A10" w:rsidRPr="007254B6" w:rsidRDefault="00ED4A10" w:rsidP="00ED4A10">
                          <w:pPr>
                            <w:rPr>
                              <w:rFonts w:ascii="Tahoma" w:hAnsi="Tahoma" w:cs="Tahoma"/>
                              <w:color w:val="444444"/>
                              <w:sz w:val="18"/>
                              <w:szCs w:val="18"/>
                            </w:rPr>
                          </w:pPr>
                        </w:p>
                        <w:p w14:paraId="170CF227" w14:textId="08FB4E3E" w:rsidR="000044CC" w:rsidRPr="00CF3256" w:rsidRDefault="000044CC" w:rsidP="000044CC">
                          <w:pPr>
                            <w:rPr>
                              <w:rFonts w:ascii="Tahoma" w:hAnsi="Tahoma" w:cs="Tahoma"/>
                              <w:color w:val="025A50"/>
                              <w:sz w:val="14"/>
                              <w:szCs w:val="14"/>
                            </w:rPr>
                          </w:pPr>
                        </w:p>
                      </w:txbxContent>
                    </wps:txbx>
                    <wps:bodyPr rot="0" vert="horz" wrap="square" lIns="91440" tIns="45720" rIns="91440" bIns="45720" anchor="t" anchorCtr="0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6F326469" id="_x0000_t202" coordsize="21600,21600" o:spt="202" path="m,l,21600r21600,l21600,xe">
              <v:stroke joinstyle="miter"/>
              <v:path gradientshapeok="t" o:connecttype="rect"/>
            </v:shapetype>
            <v:shape id="_x0000_s1027" type="#_x0000_t202" style="position:absolute;margin-left:261.25pt;margin-top:-20.65pt;width:223.1pt;height:20.8pt;z-index:-251605504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Ahe11EQIAAP4DAAAOAAAAZHJzL2Uyb0RvYy54bWysU9tuGyEQfa/Uf0C812uvr1kZR2nSVJXS&#10;NlLaD8As60UBhgL2rvv1GVjHsdq3qvuAmB3mMOfMYX3dG00O0gcFltHJaEyJtAJqZXeM/vxx/2FF&#10;SYjc1lyDlYweZaDXm/fv1p2rZAkt6Fp6giA2VJ1jtI3RVUURRCsNDyNw0mKyAW94xNDvitrzDtGN&#10;LsrxeFF04GvnQcgQ8O/dkKSbjN80UsTvTRNkJJpR7C3m1ed1m9Zis+bVznPXKnFqg/9DF4Yri5ee&#10;oe545GTv1V9QRgkPAZo4EmAKaBolZOaAbCbjP9g8tdzJzAXFCe4sU/h/sOLb4dETVTO6pMRygyN6&#10;BC1JlM8hQidJmSTqXKjw5JPDs7H/CD2OOtMN7gHEcyAWbltud/LGe+hayWtscZIqi4vSASckkG33&#10;FWq8i+8jZKC+8Sbph4oQRMdRHc/jkX0kAn+Wq+l0usSUwFy5mE0WeX4Fr16rnQ/xswRD0oZRj+PP&#10;6PzwEGLqhlevR9JlFu6V1tkC2pKO0at5Oc8FFxmjIjpUK8Poapy+wTOJ5Cdb5+LIlR72eIG2J9aJ&#10;6EA59ts+a5wlSYpsoT6iDB4GQ+IDwk0L/jclHZqR0fBrz72kRH+xKOXVZDZL7s3BbL4sMfCXme1l&#10;hluBUIxGSobtbcyOHyjfoOSNymq8dXJqGU2WRTo9iOTiyzifenu2mxcAAAD//wMAUEsDBBQABgAI&#10;AAAAIQDr5fgI3gAAAAgBAAAPAAAAZHJzL2Rvd25yZXYueG1sTI9BT8JAEIXvJv6HzZB4g10KRSid&#10;EqPxqhHQxNvSHdrG7mzTXWj9964nPU7el/e+yXejbcWVet84RpjPFAji0pmGK4Tj4Xm6BuGDZqNb&#10;x4TwTR52xe1NrjPjBn6j6z5UIpawzzRCHUKXSenLmqz2M9cRx+zseqtDPPtKml4Psdy2MlFqJa1u&#10;OC7UuqPHmsqv/cUivL+cPz+W6rV6smk3uFFJthuJeDcZH7YgAo3hD4Zf/agORXQ6uQsbL1qENEnS&#10;iCJMl/MFiEhsVut7ECeEBcgil/8fKH4AAAD//wMAUEsBAi0AFAAGAAgAAAAhALaDOJL+AAAA4QEA&#10;ABMAAAAAAAAAAAAAAAAAAAAAAFtDb250ZW50X1R5cGVzXS54bWxQSwECLQAUAAYACAAAACEAOP0h&#10;/9YAAACUAQAACwAAAAAAAAAAAAAAAAAvAQAAX3JlbHMvLnJlbHNQSwECLQAUAAYACAAAACEAAIXt&#10;dRECAAD+AwAADgAAAAAAAAAAAAAAAAAuAgAAZHJzL2Uyb0RvYy54bWxQSwECLQAUAAYACAAAACEA&#10;6+X4CN4AAAAIAQAADwAAAAAAAAAAAAAAAABrBAAAZHJzL2Rvd25yZXYueG1sUEsFBgAAAAAEAAQA&#10;8wAAAHYFAAAAAA==&#10;" filled="f" stroked="f">
              <v:textbox>
                <w:txbxContent>
                  <w:p w14:paraId="11B7C6EA" w14:textId="77777777" w:rsidR="00B124CC" w:rsidRPr="007254B6" w:rsidRDefault="000044CC" w:rsidP="00B124CC">
                    <w:pPr>
                      <w:rPr>
                        <w:rFonts w:ascii="Tahoma" w:hAnsi="Tahoma" w:cs="Tahoma"/>
                        <w:color w:val="444444"/>
                        <w:sz w:val="18"/>
                        <w:szCs w:val="18"/>
                      </w:rPr>
                    </w:pPr>
                    <w:r w:rsidRPr="00CF3256">
                      <w:rPr>
                        <w:rStyle w:val="Pogrubienie"/>
                        <w:rFonts w:ascii="Tahoma" w:hAnsi="Tahoma" w:cs="Tahoma"/>
                        <w:color w:val="025A50"/>
                        <w:sz w:val="14"/>
                        <w:szCs w:val="14"/>
                      </w:rPr>
                      <w:t xml:space="preserve">e-Doręczenia: </w:t>
                    </w:r>
                    <w:r w:rsidR="00B124CC" w:rsidRPr="00B124CC">
                      <w:rPr>
                        <w:rFonts w:ascii="Tahoma" w:hAnsi="Tahoma" w:cs="Tahoma"/>
                        <w:color w:val="025A50"/>
                        <w:sz w:val="14"/>
                        <w:szCs w:val="14"/>
                      </w:rPr>
                      <w:t>AE:PL-63686-86536-REJSI-27</w:t>
                    </w:r>
                  </w:p>
                  <w:p w14:paraId="1663AD48" w14:textId="5256C78A" w:rsidR="00ED4A10" w:rsidRPr="007254B6" w:rsidRDefault="00ED4A10" w:rsidP="00ED4A10">
                    <w:pPr>
                      <w:rPr>
                        <w:rFonts w:ascii="Tahoma" w:hAnsi="Tahoma" w:cs="Tahoma"/>
                        <w:color w:val="444444"/>
                        <w:sz w:val="18"/>
                        <w:szCs w:val="18"/>
                      </w:rPr>
                    </w:pPr>
                  </w:p>
                  <w:p w14:paraId="170CF227" w14:textId="08FB4E3E" w:rsidR="000044CC" w:rsidRPr="00CF3256" w:rsidRDefault="000044CC" w:rsidP="000044CC">
                    <w:pPr>
                      <w:rPr>
                        <w:rFonts w:ascii="Tahoma" w:hAnsi="Tahoma" w:cs="Tahoma"/>
                        <w:color w:val="025A50"/>
                        <w:sz w:val="14"/>
                        <w:szCs w:val="14"/>
                      </w:rPr>
                    </w:pPr>
                  </w:p>
                </w:txbxContent>
              </v:textbox>
            </v:shape>
          </w:pict>
        </mc:Fallback>
      </mc:AlternateConten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256455AB" w14:textId="77777777" w:rsidR="000428B3" w:rsidRDefault="000428B3" w:rsidP="00DF1EDE">
      <w:r>
        <w:separator/>
      </w:r>
    </w:p>
  </w:footnote>
  <w:footnote w:type="continuationSeparator" w:id="0">
    <w:p w14:paraId="04C6A248" w14:textId="77777777" w:rsidR="000428B3" w:rsidRDefault="000428B3" w:rsidP="00DF1EDE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FAD3805" w14:textId="7B36675E" w:rsidR="00981C6B" w:rsidRDefault="003C0A1F" w:rsidP="003C0A1F">
    <w:pPr>
      <w:pStyle w:val="Nagwek"/>
      <w:tabs>
        <w:tab w:val="clear" w:pos="4536"/>
        <w:tab w:val="clear" w:pos="9072"/>
        <w:tab w:val="left" w:pos="2919"/>
      </w:tabs>
    </w:pPr>
    <w:r>
      <w:tab/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8B6153D" w14:textId="43D47C89" w:rsidR="000044CC" w:rsidRDefault="00D066B0">
    <w:pPr>
      <w:pStyle w:val="Nagwek"/>
    </w:pPr>
    <w:r>
      <w:rPr>
        <w:rFonts w:ascii="Tahoma" w:hAnsi="Tahoma" w:cs="Tahoma"/>
        <w:b/>
        <w:bCs/>
        <w:noProof/>
        <w:color w:val="025A50"/>
        <w:sz w:val="24"/>
        <w:szCs w:val="24"/>
        <w:lang w:eastAsia="pl-PL"/>
      </w:rPr>
      <w:t>Biuro Powiatowe w Olkuszu</w:t>
    </w:r>
    <w:r>
      <w:rPr>
        <w:noProof/>
      </w:rPr>
      <w:t xml:space="preserve"> </w:t>
    </w:r>
    <w:r w:rsidR="00363FC3">
      <w:rPr>
        <w:noProof/>
      </w:rPr>
      <w:drawing>
        <wp:anchor distT="0" distB="0" distL="114300" distR="114300" simplePos="0" relativeHeight="251713024" behindDoc="0" locked="0" layoutInCell="1" allowOverlap="1" wp14:anchorId="6B0060C3" wp14:editId="20AF910D">
          <wp:simplePos x="0" y="0"/>
          <wp:positionH relativeFrom="column">
            <wp:posOffset>-667231</wp:posOffset>
          </wp:positionH>
          <wp:positionV relativeFrom="paragraph">
            <wp:posOffset>-190588</wp:posOffset>
          </wp:positionV>
          <wp:extent cx="7101393" cy="818950"/>
          <wp:effectExtent l="0" t="0" r="4445" b="635"/>
          <wp:wrapNone/>
          <wp:docPr id="14" name="Obraz 14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4" name="Obraz 14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7101393" cy="818950"/>
                  </a:xfrm>
                  <a:prstGeom prst="rect">
                    <a:avLst/>
                  </a:prstGeom>
                  <a:effectLst>
                    <a:glow>
                      <a:schemeClr val="accent1"/>
                    </a:glow>
                  </a:effectLst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168052BF"/>
    <w:multiLevelType w:val="singleLevel"/>
    <w:tmpl w:val="07466602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</w:rPr>
    </w:lvl>
  </w:abstractNum>
  <w:abstractNum w:abstractNumId="1" w15:restartNumberingAfterBreak="0">
    <w:nsid w:val="27CA25FA"/>
    <w:multiLevelType w:val="hybridMultilevel"/>
    <w:tmpl w:val="3E906912"/>
    <w:lvl w:ilvl="0" w:tplc="04150011">
      <w:start w:val="1"/>
      <w:numFmt w:val="decimal"/>
      <w:lvlText w:val="%1)"/>
      <w:lvlJc w:val="left"/>
      <w:pPr>
        <w:ind w:left="360" w:hanging="360"/>
      </w:pPr>
    </w:lvl>
    <w:lvl w:ilvl="1" w:tplc="04150019" w:tentative="1">
      <w:start w:val="1"/>
      <w:numFmt w:val="lowerLetter"/>
      <w:lvlText w:val="%2."/>
      <w:lvlJc w:val="left"/>
      <w:pPr>
        <w:ind w:left="1080" w:hanging="360"/>
      </w:pPr>
    </w:lvl>
    <w:lvl w:ilvl="2" w:tplc="0415001B" w:tentative="1">
      <w:start w:val="1"/>
      <w:numFmt w:val="lowerRoman"/>
      <w:lvlText w:val="%3."/>
      <w:lvlJc w:val="right"/>
      <w:pPr>
        <w:ind w:left="1800" w:hanging="180"/>
      </w:pPr>
    </w:lvl>
    <w:lvl w:ilvl="3" w:tplc="0415000F" w:tentative="1">
      <w:start w:val="1"/>
      <w:numFmt w:val="decimal"/>
      <w:lvlText w:val="%4."/>
      <w:lvlJc w:val="left"/>
      <w:pPr>
        <w:ind w:left="2520" w:hanging="360"/>
      </w:pPr>
    </w:lvl>
    <w:lvl w:ilvl="4" w:tplc="04150019" w:tentative="1">
      <w:start w:val="1"/>
      <w:numFmt w:val="lowerLetter"/>
      <w:lvlText w:val="%5."/>
      <w:lvlJc w:val="left"/>
      <w:pPr>
        <w:ind w:left="3240" w:hanging="360"/>
      </w:pPr>
    </w:lvl>
    <w:lvl w:ilvl="5" w:tplc="0415001B" w:tentative="1">
      <w:start w:val="1"/>
      <w:numFmt w:val="lowerRoman"/>
      <w:lvlText w:val="%6."/>
      <w:lvlJc w:val="right"/>
      <w:pPr>
        <w:ind w:left="3960" w:hanging="180"/>
      </w:pPr>
    </w:lvl>
    <w:lvl w:ilvl="6" w:tplc="0415000F" w:tentative="1">
      <w:start w:val="1"/>
      <w:numFmt w:val="decimal"/>
      <w:lvlText w:val="%7."/>
      <w:lvlJc w:val="left"/>
      <w:pPr>
        <w:ind w:left="4680" w:hanging="360"/>
      </w:pPr>
    </w:lvl>
    <w:lvl w:ilvl="7" w:tplc="04150019" w:tentative="1">
      <w:start w:val="1"/>
      <w:numFmt w:val="lowerLetter"/>
      <w:lvlText w:val="%8."/>
      <w:lvlJc w:val="left"/>
      <w:pPr>
        <w:ind w:left="5400" w:hanging="360"/>
      </w:pPr>
    </w:lvl>
    <w:lvl w:ilvl="8" w:tplc="0415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2" w15:restartNumberingAfterBreak="0">
    <w:nsid w:val="3D0A767F"/>
    <w:multiLevelType w:val="hybridMultilevel"/>
    <w:tmpl w:val="81FACCAE"/>
    <w:lvl w:ilvl="0" w:tplc="041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403D36A8"/>
    <w:multiLevelType w:val="hybridMultilevel"/>
    <w:tmpl w:val="351CCAD0"/>
    <w:lvl w:ilvl="0" w:tplc="0F14D5E4">
      <w:start w:val="1"/>
      <w:numFmt w:val="decimal"/>
      <w:lvlText w:val="%1."/>
      <w:lvlJc w:val="left"/>
      <w:pPr>
        <w:tabs>
          <w:tab w:val="num" w:pos="502"/>
        </w:tabs>
        <w:ind w:left="502" w:hanging="360"/>
      </w:pPr>
      <w:rPr>
        <w:rFonts w:hint="default"/>
        <w:b w:val="0"/>
        <w:bCs w:val="0"/>
        <w:i w:val="0"/>
        <w:iCs w:val="0"/>
      </w:rPr>
    </w:lvl>
    <w:lvl w:ilvl="1" w:tplc="9B266984">
      <w:numFmt w:val="none"/>
      <w:lvlText w:val=""/>
      <w:lvlJc w:val="left"/>
      <w:pPr>
        <w:tabs>
          <w:tab w:val="num" w:pos="142"/>
        </w:tabs>
      </w:pPr>
    </w:lvl>
    <w:lvl w:ilvl="2" w:tplc="4C1E6946">
      <w:numFmt w:val="none"/>
      <w:lvlText w:val=""/>
      <w:lvlJc w:val="left"/>
      <w:pPr>
        <w:tabs>
          <w:tab w:val="num" w:pos="142"/>
        </w:tabs>
      </w:pPr>
    </w:lvl>
    <w:lvl w:ilvl="3" w:tplc="24204548">
      <w:numFmt w:val="none"/>
      <w:lvlText w:val=""/>
      <w:lvlJc w:val="left"/>
      <w:pPr>
        <w:tabs>
          <w:tab w:val="num" w:pos="142"/>
        </w:tabs>
      </w:pPr>
    </w:lvl>
    <w:lvl w:ilvl="4" w:tplc="2938D12A">
      <w:numFmt w:val="none"/>
      <w:lvlText w:val=""/>
      <w:lvlJc w:val="left"/>
      <w:pPr>
        <w:tabs>
          <w:tab w:val="num" w:pos="142"/>
        </w:tabs>
      </w:pPr>
    </w:lvl>
    <w:lvl w:ilvl="5" w:tplc="D9842C86">
      <w:numFmt w:val="none"/>
      <w:lvlText w:val=""/>
      <w:lvlJc w:val="left"/>
      <w:pPr>
        <w:tabs>
          <w:tab w:val="num" w:pos="142"/>
        </w:tabs>
      </w:pPr>
    </w:lvl>
    <w:lvl w:ilvl="6" w:tplc="87DEB998">
      <w:numFmt w:val="none"/>
      <w:lvlText w:val=""/>
      <w:lvlJc w:val="left"/>
      <w:pPr>
        <w:tabs>
          <w:tab w:val="num" w:pos="142"/>
        </w:tabs>
      </w:pPr>
    </w:lvl>
    <w:lvl w:ilvl="7" w:tplc="B32ADF62">
      <w:numFmt w:val="none"/>
      <w:lvlText w:val=""/>
      <w:lvlJc w:val="left"/>
      <w:pPr>
        <w:tabs>
          <w:tab w:val="num" w:pos="142"/>
        </w:tabs>
      </w:pPr>
    </w:lvl>
    <w:lvl w:ilvl="8" w:tplc="720EE252">
      <w:numFmt w:val="none"/>
      <w:lvlText w:val=""/>
      <w:lvlJc w:val="left"/>
      <w:pPr>
        <w:tabs>
          <w:tab w:val="num" w:pos="142"/>
        </w:tabs>
      </w:pPr>
    </w:lvl>
  </w:abstractNum>
  <w:abstractNum w:abstractNumId="4" w15:restartNumberingAfterBreak="0">
    <w:nsid w:val="48133D26"/>
    <w:multiLevelType w:val="hybridMultilevel"/>
    <w:tmpl w:val="58E24FA0"/>
    <w:lvl w:ilvl="0" w:tplc="0415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" w15:restartNumberingAfterBreak="0">
    <w:nsid w:val="4C3F4474"/>
    <w:multiLevelType w:val="hybridMultilevel"/>
    <w:tmpl w:val="CEE47C70"/>
    <w:lvl w:ilvl="0" w:tplc="0415000F">
      <w:start w:val="1"/>
      <w:numFmt w:val="decimal"/>
      <w:lvlText w:val="%1."/>
      <w:lvlJc w:val="left"/>
      <w:pPr>
        <w:ind w:left="720" w:hanging="360"/>
      </w:p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" w15:restartNumberingAfterBreak="0">
    <w:nsid w:val="66A21DB3"/>
    <w:multiLevelType w:val="multilevel"/>
    <w:tmpl w:val="F07C5C48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ascii="Times New Roman" w:eastAsia="Times New Roman" w:hAnsi="Times New Roman" w:cs="Times New Roman" w:hint="default"/>
        <w:i w:val="0"/>
        <w:sz w:val="22"/>
        <w:szCs w:val="24"/>
      </w:rPr>
    </w:lvl>
    <w:lvl w:ilvl="1">
      <w:start w:val="4"/>
      <w:numFmt w:val="decimal"/>
      <w:lvlText w:val="%2.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2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7" w15:restartNumberingAfterBreak="0">
    <w:nsid w:val="7AFF59E4"/>
    <w:multiLevelType w:val="hybridMultilevel"/>
    <w:tmpl w:val="B322A2B4"/>
    <w:lvl w:ilvl="0" w:tplc="041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041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041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041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>
    <w:abstractNumId w:val="4"/>
  </w:num>
  <w:num w:numId="2">
    <w:abstractNumId w:val="7"/>
  </w:num>
  <w:num w:numId="3">
    <w:abstractNumId w:val="2"/>
  </w:num>
  <w:num w:numId="4">
    <w:abstractNumId w:val="5"/>
  </w:num>
  <w:num w:numId="5">
    <w:abstractNumId w:val="6"/>
  </w:num>
  <w:num w:numId="6">
    <w:abstractNumId w:val="0"/>
  </w:num>
  <w:num w:numId="7">
    <w:abstractNumId w:val="3"/>
  </w:num>
  <w:num w:numId="8">
    <w:abstractNumId w:val="1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defaultTabStop w:val="708"/>
  <w:hyphenationZone w:val="425"/>
  <w:characterSpacingControl w:val="doNotCompress"/>
  <w:hdrShapeDefaults>
    <o:shapedefaults v:ext="edit" spidmax="36865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DF1EDE"/>
    <w:rsid w:val="000044CC"/>
    <w:rsid w:val="00012BC5"/>
    <w:rsid w:val="00025B31"/>
    <w:rsid w:val="000428B3"/>
    <w:rsid w:val="00076410"/>
    <w:rsid w:val="000A0958"/>
    <w:rsid w:val="000A4FAE"/>
    <w:rsid w:val="000C25EC"/>
    <w:rsid w:val="000C3923"/>
    <w:rsid w:val="000D488D"/>
    <w:rsid w:val="000E0654"/>
    <w:rsid w:val="001A7CB1"/>
    <w:rsid w:val="001C28A6"/>
    <w:rsid w:val="00271D47"/>
    <w:rsid w:val="0029069F"/>
    <w:rsid w:val="002C2977"/>
    <w:rsid w:val="002F2C6E"/>
    <w:rsid w:val="003053A2"/>
    <w:rsid w:val="00354657"/>
    <w:rsid w:val="00363FC3"/>
    <w:rsid w:val="003641DB"/>
    <w:rsid w:val="00386482"/>
    <w:rsid w:val="003C0A1F"/>
    <w:rsid w:val="003E547B"/>
    <w:rsid w:val="0041511F"/>
    <w:rsid w:val="00456FD3"/>
    <w:rsid w:val="004A0104"/>
    <w:rsid w:val="004A5F01"/>
    <w:rsid w:val="004C5D42"/>
    <w:rsid w:val="004D3C51"/>
    <w:rsid w:val="00500B19"/>
    <w:rsid w:val="00575414"/>
    <w:rsid w:val="005F00F1"/>
    <w:rsid w:val="0064379A"/>
    <w:rsid w:val="0066114F"/>
    <w:rsid w:val="006D51C8"/>
    <w:rsid w:val="006F214E"/>
    <w:rsid w:val="00707134"/>
    <w:rsid w:val="0073568A"/>
    <w:rsid w:val="00746638"/>
    <w:rsid w:val="007653AF"/>
    <w:rsid w:val="007D731B"/>
    <w:rsid w:val="00805A95"/>
    <w:rsid w:val="008456C5"/>
    <w:rsid w:val="008654F8"/>
    <w:rsid w:val="008937E8"/>
    <w:rsid w:val="00897285"/>
    <w:rsid w:val="008E3C06"/>
    <w:rsid w:val="00974BC2"/>
    <w:rsid w:val="009811B9"/>
    <w:rsid w:val="00981C6B"/>
    <w:rsid w:val="009D3ABD"/>
    <w:rsid w:val="009F72C8"/>
    <w:rsid w:val="00A003D3"/>
    <w:rsid w:val="00A04571"/>
    <w:rsid w:val="00A40728"/>
    <w:rsid w:val="00AA5A37"/>
    <w:rsid w:val="00AB14ED"/>
    <w:rsid w:val="00B124CC"/>
    <w:rsid w:val="00B16520"/>
    <w:rsid w:val="00B53196"/>
    <w:rsid w:val="00B86CFA"/>
    <w:rsid w:val="00BC7B1A"/>
    <w:rsid w:val="00BE0DAB"/>
    <w:rsid w:val="00C71540"/>
    <w:rsid w:val="00C72661"/>
    <w:rsid w:val="00C962FF"/>
    <w:rsid w:val="00CA42EE"/>
    <w:rsid w:val="00CA7255"/>
    <w:rsid w:val="00CE0A58"/>
    <w:rsid w:val="00D04282"/>
    <w:rsid w:val="00D066B0"/>
    <w:rsid w:val="00D334F4"/>
    <w:rsid w:val="00D57D84"/>
    <w:rsid w:val="00DE18F8"/>
    <w:rsid w:val="00DF1EDE"/>
    <w:rsid w:val="00E21D2A"/>
    <w:rsid w:val="00E27CD8"/>
    <w:rsid w:val="00E57D32"/>
    <w:rsid w:val="00E73FE7"/>
    <w:rsid w:val="00E84955"/>
    <w:rsid w:val="00E84F80"/>
    <w:rsid w:val="00E87BA2"/>
    <w:rsid w:val="00E932E2"/>
    <w:rsid w:val="00EA19CC"/>
    <w:rsid w:val="00EB7522"/>
    <w:rsid w:val="00ED4A10"/>
    <w:rsid w:val="00ED510A"/>
    <w:rsid w:val="00EF13CA"/>
    <w:rsid w:val="00F67A69"/>
    <w:rsid w:val="00FF61E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pl-PL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36865"/>
    <o:shapelayout v:ext="edit">
      <o:idmap v:ext="edit" data="1"/>
    </o:shapelayout>
  </w:shapeDefaults>
  <w:decimalSymbol w:val="."/>
  <w:listSeparator w:val=";"/>
  <w14:docId w14:val="79D756EE"/>
  <w15:chartTrackingRefBased/>
  <w15:docId w15:val="{CA22F71F-DD33-4931-9DE4-3D73FB98DB01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sz w:val="22"/>
        <w:szCs w:val="22"/>
        <w:lang w:val="pl-PL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0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iPriority="0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iPriority="0" w:unhideWhenUsed="1"/>
    <w:lsdException w:name="Body Text 3" w:semiHidden="1" w:unhideWhenUsed="1"/>
    <w:lsdException w:name="Body Text Indent 2" w:semiHidden="1" w:uiPriority="0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ny">
    <w:name w:val="Normal"/>
    <w:qFormat/>
    <w:rsid w:val="00FF61EC"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  <w:lang w:eastAsia="pl-PL"/>
    </w:rPr>
  </w:style>
  <w:style w:type="paragraph" w:styleId="Nagwek3">
    <w:name w:val="heading 3"/>
    <w:basedOn w:val="Normalny"/>
    <w:next w:val="Normalny"/>
    <w:link w:val="Nagwek3Znak"/>
    <w:qFormat/>
    <w:rsid w:val="004D3C51"/>
    <w:pPr>
      <w:keepNext/>
      <w:ind w:left="6372"/>
      <w:jc w:val="both"/>
      <w:outlineLvl w:val="2"/>
    </w:pPr>
    <w:rPr>
      <w:sz w:val="28"/>
    </w:rPr>
  </w:style>
  <w:style w:type="character" w:default="1" w:styleId="Domylnaczcionkaakapitu">
    <w:name w:val="Default Paragraph Font"/>
    <w:uiPriority w:val="1"/>
    <w:semiHidden/>
    <w:unhideWhenUsed/>
  </w:style>
  <w:style w:type="table" w:default="1" w:styleId="Standardowy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listy">
    <w:name w:val="No List"/>
    <w:uiPriority w:val="99"/>
    <w:semiHidden/>
    <w:unhideWhenUsed/>
  </w:style>
  <w:style w:type="paragraph" w:styleId="Nagwek">
    <w:name w:val="header"/>
    <w:basedOn w:val="Normalny"/>
    <w:link w:val="NagwekZnak"/>
    <w:uiPriority w:val="99"/>
    <w:unhideWhenUsed/>
    <w:rsid w:val="00DF1EDE"/>
    <w:pPr>
      <w:tabs>
        <w:tab w:val="center" w:pos="4536"/>
        <w:tab w:val="right" w:pos="9072"/>
      </w:tabs>
    </w:pPr>
    <w:rPr>
      <w:rFonts w:asciiTheme="minorHAnsi" w:eastAsiaTheme="minorHAnsi" w:hAnsiTheme="minorHAnsi" w:cstheme="minorBidi"/>
      <w:sz w:val="22"/>
      <w:szCs w:val="22"/>
      <w:lang w:eastAsia="en-US"/>
    </w:rPr>
  </w:style>
  <w:style w:type="character" w:customStyle="1" w:styleId="NagwekZnak">
    <w:name w:val="Nagłówek Znak"/>
    <w:basedOn w:val="Domylnaczcionkaakapitu"/>
    <w:link w:val="Nagwek"/>
    <w:uiPriority w:val="99"/>
    <w:rsid w:val="00DF1EDE"/>
  </w:style>
  <w:style w:type="paragraph" w:styleId="Stopka">
    <w:name w:val="footer"/>
    <w:basedOn w:val="Normalny"/>
    <w:link w:val="StopkaZnak"/>
    <w:uiPriority w:val="99"/>
    <w:unhideWhenUsed/>
    <w:rsid w:val="00DF1EDE"/>
    <w:pPr>
      <w:tabs>
        <w:tab w:val="center" w:pos="4536"/>
        <w:tab w:val="right" w:pos="9072"/>
      </w:tabs>
    </w:pPr>
    <w:rPr>
      <w:rFonts w:asciiTheme="minorHAnsi" w:eastAsiaTheme="minorHAnsi" w:hAnsiTheme="minorHAnsi" w:cstheme="minorBidi"/>
      <w:sz w:val="22"/>
      <w:szCs w:val="22"/>
      <w:lang w:eastAsia="en-US"/>
    </w:rPr>
  </w:style>
  <w:style w:type="character" w:customStyle="1" w:styleId="StopkaZnak">
    <w:name w:val="Stopka Znak"/>
    <w:basedOn w:val="Domylnaczcionkaakapitu"/>
    <w:link w:val="Stopka"/>
    <w:uiPriority w:val="99"/>
    <w:rsid w:val="00DF1EDE"/>
  </w:style>
  <w:style w:type="character" w:customStyle="1" w:styleId="hgkelc">
    <w:name w:val="hgkelc"/>
    <w:basedOn w:val="Domylnaczcionkaakapitu"/>
    <w:rsid w:val="00981C6B"/>
  </w:style>
  <w:style w:type="character" w:styleId="Pogrubienie">
    <w:name w:val="Strong"/>
    <w:basedOn w:val="Domylnaczcionkaakapitu"/>
    <w:uiPriority w:val="22"/>
    <w:qFormat/>
    <w:rsid w:val="00DE18F8"/>
    <w:rPr>
      <w:b/>
      <w:bCs/>
    </w:rPr>
  </w:style>
  <w:style w:type="character" w:styleId="Odwoaniedokomentarza">
    <w:name w:val="annotation reference"/>
    <w:semiHidden/>
    <w:unhideWhenUsed/>
    <w:rsid w:val="0029069F"/>
    <w:rPr>
      <w:sz w:val="16"/>
      <w:szCs w:val="16"/>
    </w:rPr>
  </w:style>
  <w:style w:type="paragraph" w:customStyle="1" w:styleId="Default">
    <w:name w:val="Default"/>
    <w:basedOn w:val="Normalny"/>
    <w:rsid w:val="004A5F01"/>
    <w:pPr>
      <w:autoSpaceDE w:val="0"/>
      <w:autoSpaceDN w:val="0"/>
    </w:pPr>
    <w:rPr>
      <w:rFonts w:ascii="Calibri" w:eastAsiaTheme="minorHAnsi" w:hAnsi="Calibri" w:cs="Calibri"/>
      <w:color w:val="000000"/>
      <w:lang w:eastAsia="en-US"/>
    </w:rPr>
  </w:style>
  <w:style w:type="paragraph" w:customStyle="1" w:styleId="Akapitzlist1">
    <w:name w:val="Akapit z listą1"/>
    <w:basedOn w:val="Normalny"/>
    <w:rsid w:val="008E3C06"/>
    <w:pPr>
      <w:spacing w:after="200"/>
      <w:ind w:left="720"/>
      <w:contextualSpacing/>
      <w:jc w:val="both"/>
    </w:pPr>
    <w:rPr>
      <w:rFonts w:ascii="Calibri" w:hAnsi="Calibri"/>
      <w:sz w:val="22"/>
      <w:szCs w:val="22"/>
      <w:lang w:eastAsia="en-US"/>
    </w:rPr>
  </w:style>
  <w:style w:type="paragraph" w:styleId="Akapitzlist">
    <w:name w:val="List Paragraph"/>
    <w:aliases w:val="L1,Akapit z listą numerowaną,Podsis rysunku,lp1,Bullet List,FooterText,numbered,Paragraphe de liste1,Bulletr List Paragraph,列出段落,列出段落1,List Paragraph21,Listeafsnit1,Parágrafo da Lista1,Párrafo de lista1,リスト段落1,Bullet list,List Paragraph11"/>
    <w:basedOn w:val="Normalny"/>
    <w:link w:val="AkapitzlistZnak"/>
    <w:uiPriority w:val="34"/>
    <w:qFormat/>
    <w:rsid w:val="00897285"/>
    <w:pPr>
      <w:spacing w:after="160" w:line="259" w:lineRule="auto"/>
      <w:ind w:left="720"/>
      <w:contextualSpacing/>
    </w:pPr>
    <w:rPr>
      <w:rFonts w:asciiTheme="minorHAnsi" w:eastAsiaTheme="minorHAnsi" w:hAnsiTheme="minorHAnsi" w:cstheme="minorBidi"/>
      <w:sz w:val="22"/>
      <w:szCs w:val="22"/>
      <w:lang w:eastAsia="en-US"/>
    </w:rPr>
  </w:style>
  <w:style w:type="character" w:customStyle="1" w:styleId="Nagwek3Znak">
    <w:name w:val="Nagłówek 3 Znak"/>
    <w:basedOn w:val="Domylnaczcionkaakapitu"/>
    <w:link w:val="Nagwek3"/>
    <w:rsid w:val="004D3C51"/>
    <w:rPr>
      <w:rFonts w:ascii="Times New Roman" w:eastAsia="Times New Roman" w:hAnsi="Times New Roman" w:cs="Times New Roman"/>
      <w:sz w:val="28"/>
      <w:szCs w:val="24"/>
      <w:lang w:eastAsia="pl-PL"/>
    </w:rPr>
  </w:style>
  <w:style w:type="paragraph" w:styleId="Tekstpodstawowy2">
    <w:name w:val="Body Text 2"/>
    <w:basedOn w:val="Normalny"/>
    <w:link w:val="Tekstpodstawowy2Znak"/>
    <w:rsid w:val="004D3C51"/>
    <w:pPr>
      <w:spacing w:line="360" w:lineRule="auto"/>
      <w:jc w:val="both"/>
    </w:pPr>
    <w:rPr>
      <w:szCs w:val="20"/>
    </w:rPr>
  </w:style>
  <w:style w:type="character" w:customStyle="1" w:styleId="Tekstpodstawowy2Znak">
    <w:name w:val="Tekst podstawowy 2 Znak"/>
    <w:basedOn w:val="Domylnaczcionkaakapitu"/>
    <w:link w:val="Tekstpodstawowy2"/>
    <w:rsid w:val="004D3C51"/>
    <w:rPr>
      <w:rFonts w:ascii="Times New Roman" w:eastAsia="Times New Roman" w:hAnsi="Times New Roman" w:cs="Times New Roman"/>
      <w:sz w:val="24"/>
      <w:szCs w:val="20"/>
      <w:lang w:eastAsia="pl-PL"/>
    </w:rPr>
  </w:style>
  <w:style w:type="paragraph" w:styleId="Tekstpodstawowywcity2">
    <w:name w:val="Body Text Indent 2"/>
    <w:basedOn w:val="Normalny"/>
    <w:link w:val="Tekstpodstawowywcity2Znak"/>
    <w:rsid w:val="004D3C51"/>
    <w:pPr>
      <w:spacing w:line="360" w:lineRule="auto"/>
      <w:ind w:left="180" w:firstLine="180"/>
      <w:jc w:val="both"/>
    </w:pPr>
  </w:style>
  <w:style w:type="character" w:customStyle="1" w:styleId="Tekstpodstawowywcity2Znak">
    <w:name w:val="Tekst podstawowy wcięty 2 Znak"/>
    <w:basedOn w:val="Domylnaczcionkaakapitu"/>
    <w:link w:val="Tekstpodstawowywcity2"/>
    <w:rsid w:val="004D3C51"/>
    <w:rPr>
      <w:rFonts w:ascii="Times New Roman" w:eastAsia="Times New Roman" w:hAnsi="Times New Roman" w:cs="Times New Roman"/>
      <w:sz w:val="24"/>
      <w:szCs w:val="24"/>
      <w:lang w:eastAsia="pl-PL"/>
    </w:rPr>
  </w:style>
  <w:style w:type="table" w:styleId="Tabela-Siatka">
    <w:name w:val="Table Grid"/>
    <w:basedOn w:val="Standardowy"/>
    <w:uiPriority w:val="39"/>
    <w:rsid w:val="004D3C51"/>
    <w:pPr>
      <w:spacing w:after="0" w:line="240" w:lineRule="auto"/>
    </w:pPr>
    <w:rPr>
      <w:rFonts w:ascii="Times New Roman" w:eastAsia="Times New Roman" w:hAnsi="Times New Roman" w:cs="Times New Roman"/>
      <w:sz w:val="20"/>
      <w:szCs w:val="20"/>
      <w:lang w:eastAsia="pl-PL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Tekstpodstawowy3">
    <w:name w:val="Body Text 3"/>
    <w:basedOn w:val="Normalny"/>
    <w:link w:val="Tekstpodstawowy3Znak"/>
    <w:uiPriority w:val="99"/>
    <w:semiHidden/>
    <w:unhideWhenUsed/>
    <w:rsid w:val="004D3C51"/>
    <w:pPr>
      <w:spacing w:after="120"/>
    </w:pPr>
    <w:rPr>
      <w:sz w:val="16"/>
      <w:szCs w:val="16"/>
    </w:rPr>
  </w:style>
  <w:style w:type="character" w:customStyle="1" w:styleId="Tekstpodstawowy3Znak">
    <w:name w:val="Tekst podstawowy 3 Znak"/>
    <w:basedOn w:val="Domylnaczcionkaakapitu"/>
    <w:link w:val="Tekstpodstawowy3"/>
    <w:uiPriority w:val="99"/>
    <w:semiHidden/>
    <w:rsid w:val="004D3C51"/>
    <w:rPr>
      <w:rFonts w:ascii="Times New Roman" w:eastAsia="Times New Roman" w:hAnsi="Times New Roman" w:cs="Times New Roman"/>
      <w:sz w:val="16"/>
      <w:szCs w:val="16"/>
      <w:lang w:eastAsia="pl-PL"/>
    </w:rPr>
  </w:style>
  <w:style w:type="character" w:customStyle="1" w:styleId="AkapitzlistZnak">
    <w:name w:val="Akapit z listą Znak"/>
    <w:aliases w:val="L1 Znak,Akapit z listą numerowaną Znak,Podsis rysunku Znak,lp1 Znak,Bullet List Znak,FooterText Znak,numbered Znak,Paragraphe de liste1 Znak,Bulletr List Paragraph Znak,列出段落 Znak,列出段落1 Znak,List Paragraph21 Znak,Listeafsnit1 Znak"/>
    <w:basedOn w:val="Domylnaczcionkaakapitu"/>
    <w:link w:val="Akapitzlist"/>
    <w:uiPriority w:val="34"/>
    <w:qFormat/>
    <w:rsid w:val="004D3C51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11369489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82935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35079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header" Target="header1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fontTable" Target="fontTable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header" Target="header2.xml"/><Relationship Id="rId10" Type="http://schemas.openxmlformats.org/officeDocument/2006/relationships/webSettings" Target="webSettings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footer" Target="footer1.xml"/></Relationships>
</file>

<file path=word/_rels/foot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g"/></Relationships>
</file>

<file path=word/_rels/foot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g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2.jpg"/></Relationships>
</file>

<file path=word/theme/theme1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D8079F39A46629418CAC8F3C7AF5226B" ma:contentTypeVersion="6" ma:contentTypeDescription="Utwórz nowy dokument." ma:contentTypeScope="" ma:versionID="8a147fdcd8e2648c713b303c79954084">
  <xsd:schema xmlns:xsd="http://www.w3.org/2001/XMLSchema" xmlns:xs="http://www.w3.org/2001/XMLSchema" xmlns:p="http://schemas.microsoft.com/office/2006/metadata/properties" xmlns:ns1="http://schemas.microsoft.com/sharepoint/v3" xmlns:ns2="39f7c1c4-9d1a-4107-9192-b1bcec9d9d0b" targetNamespace="http://schemas.microsoft.com/office/2006/metadata/properties" ma:root="true" ma:fieldsID="98c5cac0a1b04e0e77eb78a3c023301d" ns1:_="" ns2:_="">
    <xsd:import namespace="http://schemas.microsoft.com/sharepoint/v3"/>
    <xsd:import namespace="39f7c1c4-9d1a-4107-9192-b1bcec9d9d0b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1:AverageRating" minOccurs="0"/>
                <xsd:element ref="ns1:RatingCount" minOccurs="0"/>
                <xsd:element ref="ns1:RatedBy" minOccurs="0"/>
                <xsd:element ref="ns1:Ratings" minOccurs="0"/>
                <xsd:element ref="ns1:LikesCount" minOccurs="0"/>
                <xsd:element ref="ns1:LikedB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AverageRating" ma:index="11" nillable="true" ma:displayName="Ocena (0-5)" ma:decimals="2" ma:description="Średnia wartość wszystkich przesłanych ocen" ma:internalName="AverageRating" ma:readOnly="true">
      <xsd:simpleType>
        <xsd:restriction base="dms:Number"/>
      </xsd:simpleType>
    </xsd:element>
    <xsd:element name="RatingCount" ma:index="12" nillable="true" ma:displayName="Liczba ocen" ma:decimals="0" ma:description="Liczba przesłanych ocen" ma:internalName="RatingCount" ma:readOnly="true">
      <xsd:simpleType>
        <xsd:restriction base="dms:Number"/>
      </xsd:simpleType>
    </xsd:element>
    <xsd:element name="RatedBy" ma:index="13" nillable="true" ma:displayName="Ocenione przez" ma:description="Użytkownicy ocenili element." ma:hidden="true" ma:list="UserInfo" ma:internalName="RatedBy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Ratings" ma:index="14" nillable="true" ma:displayName="Oceny użytkownika" ma:description="Oceny użytkownika dla elementu" ma:hidden="true" ma:internalName="Ratings">
      <xsd:simpleType>
        <xsd:restriction base="dms:Note"/>
      </xsd:simpleType>
    </xsd:element>
    <xsd:element name="LikesCount" ma:index="15" nillable="true" ma:displayName="Liczba znaczników „lubię to”" ma:internalName="LikesCount">
      <xsd:simpleType>
        <xsd:restriction base="dms:Unknown"/>
      </xsd:simpleType>
    </xsd:element>
    <xsd:element name="LikedBy" ma:index="16" nillable="true" ma:displayName="Lubiane przez" ma:hidden="true" ma:list="UserInfo" ma:internalName="LikedBy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9f7c1c4-9d1a-4107-9192-b1bcec9d9d0b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Wartość identyfikatora dokumentu" ma:description="Wartość identyfikatora dokumentu przypisanego do tego elementu." ma:internalName="_dlc_DocId" ma:readOnly="true">
      <xsd:simpleType>
        <xsd:restriction base="dms:Text"/>
      </xsd:simpleType>
    </xsd:element>
    <xsd:element name="_dlc_DocIdUrl" ma:index="9" nillable="true" ma:displayName="Identyfikator dokumentu" ma:description="Łącze stałe do tego dokumentu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zawartości"/>
        <xsd:element ref="dc:title" minOccurs="0" maxOccurs="1" ma:index="4" ma:displayName="Tytuł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Version=15.0.0.0,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ikesCount xmlns="http://schemas.microsoft.com/sharepoint/v3" xsi:nil="true"/>
    <Ratings xmlns="http://schemas.microsoft.com/sharepoint/v3" xsi:nil="true"/>
    <LikedBy xmlns="http://schemas.microsoft.com/sharepoint/v3">
      <UserInfo>
        <DisplayName/>
        <AccountId xsi:nil="true"/>
        <AccountType/>
      </UserInfo>
    </LikedBy>
    <RatedBy xmlns="http://schemas.microsoft.com/sharepoint/v3">
      <UserInfo>
        <DisplayName/>
        <AccountId xsi:nil="true"/>
        <AccountType/>
      </UserInfo>
    </RatedBy>
    <_dlc_DocId xmlns="39f7c1c4-9d1a-4107-9192-b1bcec9d9d0b">4AUVVSWN3CTX-1500038033-448</_dlc_DocId>
    <_dlc_DocIdUrl xmlns="39f7c1c4-9d1a-4107-9192-b1bcec9d9d0b">
      <Url>https://portalarimr.arimr.gov.pl/Departamenty/BPr/_layouts/15/DocIdRedir.aspx?ID=4AUVVSWN3CTX-1500038033-448</Url>
      <Description>4AUVVSWN3CTX-1500038033-448</Description>
    </_dlc_DocIdUrl>
  </documentManagement>
</p:properties>
</file>

<file path=customXml/item5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6.xml><?xml version="1.0" encoding="utf-8"?>
<sisl xmlns:xsi="http://www.w3.org/2001/XMLSchema-instance" xmlns:xsd="http://www.w3.org/2001/XMLSchema" xmlns="http://www.boldonjames.com/2008/01/sie/internal/label" sislVersion="0" policy="992781dc-360b-4b31-9bcd-674abed97a40" origin="userSelected">
  <element uid="e3529ac4-ce9c-4660-aa85-64853fbeee80" value=""/>
</sisl>
</file>

<file path=customXml/itemProps1.xml><?xml version="1.0" encoding="utf-8"?>
<ds:datastoreItem xmlns:ds="http://schemas.openxmlformats.org/officeDocument/2006/customXml" ds:itemID="{090AB7E7-4474-469A-9900-18D4D58CB21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39f7c1c4-9d1a-4107-9192-b1bcec9d9d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9344BA1-E3AA-4934-981E-FF4370EAE0A8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E0D25450-C60E-4DC2-BB03-C0AF3AA30489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ED9E7810-1A98-4B95-86F5-E0A0BA43F588}">
  <ds:schemaRefs>
    <ds:schemaRef ds:uri="http://schemas.microsoft.com/office/2006/documentManagement/types"/>
    <ds:schemaRef ds:uri="http://schemas.microsoft.com/office/2006/metadata/properties"/>
    <ds:schemaRef ds:uri="http://schemas.microsoft.com/sharepoint/v3"/>
    <ds:schemaRef ds:uri="http://purl.org/dc/terms/"/>
    <ds:schemaRef ds:uri="http://schemas.openxmlformats.org/package/2006/metadata/core-properties"/>
    <ds:schemaRef ds:uri="http://purl.org/dc/dcmitype/"/>
    <ds:schemaRef ds:uri="39f7c1c4-9d1a-4107-9192-b1bcec9d9d0b"/>
    <ds:schemaRef ds:uri="http://schemas.microsoft.com/office/infopath/2007/PartnerControls"/>
    <ds:schemaRef ds:uri="http://www.w3.org/XML/1998/namespace"/>
    <ds:schemaRef ds:uri="http://purl.org/dc/elements/1.1/"/>
  </ds:schemaRefs>
</ds:datastoreItem>
</file>

<file path=customXml/itemProps5.xml><?xml version="1.0" encoding="utf-8"?>
<ds:datastoreItem xmlns:ds="http://schemas.openxmlformats.org/officeDocument/2006/customXml" ds:itemID="{4756FB22-A930-4E9C-9CC9-9AF86CA03B82}">
  <ds:schemaRefs>
    <ds:schemaRef ds:uri="http://schemas.openxmlformats.org/officeDocument/2006/bibliography"/>
  </ds:schemaRefs>
</ds:datastoreItem>
</file>

<file path=customXml/itemProps6.xml><?xml version="1.0" encoding="utf-8"?>
<ds:datastoreItem xmlns:ds="http://schemas.openxmlformats.org/officeDocument/2006/customXml" ds:itemID="{842BCFB6-7EB2-4A47-9FB6-D8BA238D12B3}">
  <ds:schemaRefs>
    <ds:schemaRef ds:uri="http://www.w3.org/2001/XMLSchema"/>
    <ds:schemaRef ds:uri="http://www.boldonjames.com/2008/01/sie/internal/labe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65</TotalTime>
  <Pages>3</Pages>
  <Words>792</Words>
  <Characters>4752</Characters>
  <Application>Microsoft Office Word</Application>
  <DocSecurity>0</DocSecurity>
  <Lines>39</Lines>
  <Paragraphs>11</Paragraphs>
  <ScaleCrop>false</ScaleCrop>
  <HeadingPairs>
    <vt:vector size="2" baseType="variant">
      <vt:variant>
        <vt:lpstr>Tytuł</vt:lpstr>
      </vt:variant>
      <vt:variant>
        <vt:i4>1</vt:i4>
      </vt:variant>
    </vt:vector>
  </HeadingPairs>
  <TitlesOfParts>
    <vt:vector size="1" baseType="lpstr">
      <vt:lpstr/>
    </vt:vector>
  </TitlesOfParts>
  <Company>ARiMR</Company>
  <LinksUpToDate>false</LinksUpToDate>
  <CharactersWithSpaces>5533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Kubat Artur</dc:creator>
  <cp:keywords/>
  <dc:description/>
  <cp:lastModifiedBy>Kaczka Monika</cp:lastModifiedBy>
  <cp:revision>28</cp:revision>
  <cp:lastPrinted>2025-02-26T13:35:00Z</cp:lastPrinted>
  <dcterms:created xsi:type="dcterms:W3CDTF">2025-01-17T12:00:00Z</dcterms:created>
  <dcterms:modified xsi:type="dcterms:W3CDTF">2025-05-15T06:19:00Z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ocIndexRef">
    <vt:lpwstr>c2604d3a-e465-4392-ae20-efe050391280</vt:lpwstr>
  </property>
  <property fmtid="{D5CDD505-2E9C-101B-9397-08002B2CF9AE}" pid="3" name="bjClsUserRVM">
    <vt:lpwstr>[]</vt:lpwstr>
  </property>
  <property fmtid="{D5CDD505-2E9C-101B-9397-08002B2CF9AE}" pid="4" name="bjSaver">
    <vt:lpwstr>P7jtXiFptK9iRH8CW/MTxK1/flaeSueZ</vt:lpwstr>
  </property>
  <property fmtid="{D5CDD505-2E9C-101B-9397-08002B2CF9AE}" pid="5" name="bjDocumentLabelXML">
    <vt:lpwstr>&lt;?xml version="1.0" encoding="us-ascii"?&gt;&lt;sisl xmlns:xsi="http://www.w3.org/2001/XMLSchema-instance" xmlns:xsd="http://www.w3.org/2001/XMLSchema" sislVersion="0" policy="992781dc-360b-4b31-9bcd-674abed97a40" origin="userSelected" xmlns="http://www.boldonj</vt:lpwstr>
  </property>
  <property fmtid="{D5CDD505-2E9C-101B-9397-08002B2CF9AE}" pid="6" name="bjDocumentLabelXML-0">
    <vt:lpwstr>ames.com/2008/01/sie/internal/label"&gt;&lt;element uid="e3529ac4-ce9c-4660-aa85-64853fbeee80" value="" /&gt;&lt;/sisl&gt;</vt:lpwstr>
  </property>
  <property fmtid="{D5CDD505-2E9C-101B-9397-08002B2CF9AE}" pid="7" name="bjDocumentSecurityLabel">
    <vt:lpwstr>Klasyfikacja: OGÓLNA</vt:lpwstr>
  </property>
  <property fmtid="{D5CDD505-2E9C-101B-9397-08002B2CF9AE}" pid="8" name="ContentTypeId">
    <vt:lpwstr>0x010100D8079F39A46629418CAC8F3C7AF5226B</vt:lpwstr>
  </property>
  <property fmtid="{D5CDD505-2E9C-101B-9397-08002B2CF9AE}" pid="9" name="_dlc_DocIdItemGuid">
    <vt:lpwstr>9cf55861-682a-43f0-8789-b983506e6242</vt:lpwstr>
  </property>
</Properties>
</file>