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59" r:id="rId4"/>
    <p:sldId id="260" r:id="rId5"/>
    <p:sldId id="276" r:id="rId6"/>
    <p:sldId id="262" r:id="rId7"/>
    <p:sldId id="269" r:id="rId8"/>
    <p:sldId id="271" r:id="rId9"/>
    <p:sldId id="270" r:id="rId10"/>
    <p:sldId id="272" r:id="rId11"/>
    <p:sldId id="274" r:id="rId12"/>
    <p:sldId id="273" r:id="rId13"/>
    <p:sldId id="275" r:id="rId14"/>
    <p:sldId id="265" r:id="rId15"/>
    <p:sldId id="266" r:id="rId16"/>
    <p:sldId id="267" r:id="rId17"/>
    <p:sldId id="277" r:id="rId1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78966" autoAdjust="0"/>
  </p:normalViewPr>
  <p:slideViewPr>
    <p:cSldViewPr snapToGrid="0">
      <p:cViewPr varScale="1">
        <p:scale>
          <a:sx n="88" d="100"/>
          <a:sy n="88" d="100"/>
        </p:scale>
        <p:origin x="-28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9CCBED-63B0-4955-9948-DA7523AA9D73}" type="datetimeFigureOut">
              <a:rPr lang="pl-PL" smtClean="0"/>
              <a:pPr/>
              <a:t>2019-01-08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76A4A0-72EB-4555-B80E-ED9616602FF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5208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Zakres podstawowy </a:t>
            </a:r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obejmuje czynności ratownicze wykonywane przez wszystkie jednostki ratowniczo-gaśnicze Państwowej Straży Pożarnej, a także inne jednostki ochrony przeciwpożarowej lub podmioty ratownicze deklarujące w gotowości operacyjnej zdolność do realizacji zadań według posiadanych możliwości organizacyjno-sprzętowych i wyszkolenia, </a:t>
            </a:r>
            <a:b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 systemie całodobowym i całorocznym.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Rozwój ratownictwa technicznego następować powinien w takim kierunku, aby zdolność do realizacji działań ratowniczych na poziomie podstawowym, stała się powszechna dla wszystkich podmiotów </a:t>
            </a:r>
            <a:r>
              <a:rPr lang="pl-P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ksrg</a:t>
            </a:r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pl-PL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Zakres specjalistyczny – </a:t>
            </a:r>
            <a:r>
              <a:rPr lang="pl-PL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obejmuje czynności ratownicze wykonywane przez Specjalistyczne Grupy Ratownictwa Technicznego.</a:t>
            </a:r>
            <a:endParaRPr lang="pl-PL" b="0" dirty="0">
              <a:solidFill>
                <a:srgbClr val="FF0000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2E4E5-EE75-4947-BFA2-EB12D846ABF6}" type="slidenum">
              <a:rPr lang="pl-PL" smtClean="0"/>
              <a:pPr/>
              <a:t>3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76A4A0-72EB-4555-B80E-ED9616602FFF}" type="slidenum">
              <a:rPr lang="pl-PL" smtClean="0"/>
              <a:pPr/>
              <a:t>4</a:t>
            </a:fld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2E4E5-EE75-4947-BFA2-EB12D846ABF6}" type="slidenum">
              <a:rPr lang="pl-PL" smtClean="0"/>
              <a:pPr/>
              <a:t>14</a:t>
            </a:fld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76A4A0-72EB-4555-B80E-ED9616602FFF}" type="slidenum">
              <a:rPr lang="pl-PL" smtClean="0"/>
              <a:pPr/>
              <a:t>15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000" b="1">
                <a:latin typeface="+mn-lt"/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 dirty="0"/>
          </a:p>
        </p:txBody>
      </p:sp>
      <p:sp>
        <p:nvSpPr>
          <p:cNvPr id="8" name="Prostokąt z rogami zaokrąglonymi po przekątnej 7"/>
          <p:cNvSpPr/>
          <p:nvPr userDrawn="1"/>
        </p:nvSpPr>
        <p:spPr>
          <a:xfrm>
            <a:off x="1524000" y="6278881"/>
            <a:ext cx="9144000" cy="316992"/>
          </a:xfrm>
          <a:prstGeom prst="round2DiagRect">
            <a:avLst/>
          </a:prstGeom>
          <a:gradFill>
            <a:gsLst>
              <a:gs pos="0">
                <a:srgbClr val="FF0000"/>
              </a:gs>
              <a:gs pos="0">
                <a:srgbClr val="FF0000">
                  <a:lumMod val="33000"/>
                  <a:lumOff val="67000"/>
                  <a:alpha val="52000"/>
                </a:srgbClr>
              </a:gs>
              <a:gs pos="100000">
                <a:srgbClr val="FF3300">
                  <a:alpha val="69000"/>
                  <a:lumMod val="81000"/>
                  <a:lumOff val="19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Szkoła</a:t>
            </a:r>
            <a:r>
              <a:rPr lang="pl-PL" baseline="0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 Aspirantów Państwowej Straży Pożarnej w Poznaniu</a:t>
            </a:r>
            <a:endParaRPr lang="pl-PL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10" name="Obraz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79" y="5958623"/>
            <a:ext cx="805785" cy="637250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0336" y="5827559"/>
            <a:ext cx="697919" cy="899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712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325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1365504"/>
            <a:ext cx="10515600" cy="4593119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Prostokąt z rogami zaokrąglonymi po przekątnej 6"/>
          <p:cNvSpPr/>
          <p:nvPr userDrawn="1"/>
        </p:nvSpPr>
        <p:spPr>
          <a:xfrm>
            <a:off x="1524000" y="6278881"/>
            <a:ext cx="9144000" cy="316992"/>
          </a:xfrm>
          <a:prstGeom prst="round2DiagRect">
            <a:avLst/>
          </a:prstGeom>
          <a:gradFill>
            <a:gsLst>
              <a:gs pos="0">
                <a:srgbClr val="FF0000"/>
              </a:gs>
              <a:gs pos="0">
                <a:srgbClr val="FF0000">
                  <a:lumMod val="33000"/>
                  <a:lumOff val="67000"/>
                  <a:alpha val="52000"/>
                </a:srgbClr>
              </a:gs>
              <a:gs pos="100000">
                <a:srgbClr val="FF3300">
                  <a:alpha val="69000"/>
                  <a:lumMod val="81000"/>
                  <a:lumOff val="19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Szkoła</a:t>
            </a:r>
            <a:r>
              <a:rPr lang="pl-PL" baseline="0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 Aspirantów Państwowej Straży Pożarnej w Poznaniu</a:t>
            </a:r>
            <a:endParaRPr lang="pl-PL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79" y="5958623"/>
            <a:ext cx="805785" cy="637250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0336" y="5827559"/>
            <a:ext cx="697919" cy="899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372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593498"/>
          </a:xfrm>
        </p:spPr>
        <p:txBody>
          <a:bodyPr vert="eaVert">
            <a:normAutofit/>
          </a:bodyPr>
          <a:lstStyle>
            <a:lvl1pPr>
              <a:defRPr sz="3600">
                <a:latin typeface="+mn-lt"/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59349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Prostokąt z rogami zaokrąglonymi po przekątnej 6"/>
          <p:cNvSpPr/>
          <p:nvPr userDrawn="1"/>
        </p:nvSpPr>
        <p:spPr>
          <a:xfrm>
            <a:off x="1524000" y="6278881"/>
            <a:ext cx="9144000" cy="316992"/>
          </a:xfrm>
          <a:prstGeom prst="round2DiagRect">
            <a:avLst/>
          </a:prstGeom>
          <a:gradFill>
            <a:gsLst>
              <a:gs pos="0">
                <a:srgbClr val="FF0000"/>
              </a:gs>
              <a:gs pos="0">
                <a:srgbClr val="FF0000">
                  <a:lumMod val="33000"/>
                  <a:lumOff val="67000"/>
                  <a:alpha val="52000"/>
                </a:srgbClr>
              </a:gs>
              <a:gs pos="100000">
                <a:srgbClr val="FF3300">
                  <a:alpha val="69000"/>
                  <a:lumMod val="81000"/>
                  <a:lumOff val="19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Szkoła</a:t>
            </a:r>
            <a:r>
              <a:rPr lang="pl-PL" baseline="0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 Aspirantów Państwowej Straży Pożarnej w Poznaniu</a:t>
            </a:r>
            <a:endParaRPr lang="pl-PL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79" y="5958623"/>
            <a:ext cx="805785" cy="637250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0336" y="5827559"/>
            <a:ext cx="697919" cy="899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655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Prostokąt z rogami zaokrąglonymi po przekątnej 6"/>
          <p:cNvSpPr/>
          <p:nvPr userDrawn="1"/>
        </p:nvSpPr>
        <p:spPr>
          <a:xfrm>
            <a:off x="1524000" y="6278881"/>
            <a:ext cx="9144000" cy="316992"/>
          </a:xfrm>
          <a:prstGeom prst="round2DiagRect">
            <a:avLst/>
          </a:prstGeom>
          <a:gradFill>
            <a:gsLst>
              <a:gs pos="0">
                <a:srgbClr val="FF0000"/>
              </a:gs>
              <a:gs pos="0">
                <a:srgbClr val="FF0000">
                  <a:lumMod val="33000"/>
                  <a:lumOff val="67000"/>
                  <a:alpha val="52000"/>
                </a:srgbClr>
              </a:gs>
              <a:gs pos="100000">
                <a:srgbClr val="FF3300">
                  <a:alpha val="69000"/>
                  <a:lumMod val="81000"/>
                  <a:lumOff val="19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Szkoła</a:t>
            </a:r>
            <a:r>
              <a:rPr lang="pl-PL" baseline="0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 Aspirantów Państwowej Straży Pożarnej w Poznaniu</a:t>
            </a:r>
            <a:endParaRPr lang="pl-PL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79" y="5958623"/>
            <a:ext cx="805785" cy="637250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0336" y="5827559"/>
            <a:ext cx="697919" cy="899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655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428405"/>
          </a:xfrm>
        </p:spPr>
        <p:txBody>
          <a:bodyPr anchor="b">
            <a:normAutofit/>
          </a:bodyPr>
          <a:lstStyle>
            <a:lvl1pPr>
              <a:defRPr sz="4800">
                <a:latin typeface="+mn-lt"/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23809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Prostokąt z rogami zaokrąglonymi po przekątnej 6"/>
          <p:cNvSpPr/>
          <p:nvPr userDrawn="1"/>
        </p:nvSpPr>
        <p:spPr>
          <a:xfrm>
            <a:off x="1524000" y="6278881"/>
            <a:ext cx="9144000" cy="316992"/>
          </a:xfrm>
          <a:prstGeom prst="round2DiagRect">
            <a:avLst/>
          </a:prstGeom>
          <a:gradFill>
            <a:gsLst>
              <a:gs pos="0">
                <a:srgbClr val="FF0000"/>
              </a:gs>
              <a:gs pos="0">
                <a:srgbClr val="FF0000">
                  <a:lumMod val="33000"/>
                  <a:lumOff val="67000"/>
                  <a:alpha val="52000"/>
                </a:srgbClr>
              </a:gs>
              <a:gs pos="100000">
                <a:srgbClr val="FF3300">
                  <a:alpha val="69000"/>
                  <a:lumMod val="81000"/>
                  <a:lumOff val="19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Szkoła</a:t>
            </a:r>
            <a:r>
              <a:rPr lang="pl-PL" baseline="0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 Aspirantów Państwowej Straży Pożarnej w Poznaniu</a:t>
            </a:r>
            <a:endParaRPr lang="pl-PL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79" y="5958623"/>
            <a:ext cx="805785" cy="637250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0336" y="5827559"/>
            <a:ext cx="697919" cy="899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781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7499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402080"/>
            <a:ext cx="5181600" cy="455654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402080"/>
            <a:ext cx="5181600" cy="455654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8" name="Prostokąt z rogami zaokrąglonymi po przekątnej 7"/>
          <p:cNvSpPr/>
          <p:nvPr userDrawn="1"/>
        </p:nvSpPr>
        <p:spPr>
          <a:xfrm>
            <a:off x="1524000" y="6278881"/>
            <a:ext cx="9144000" cy="316992"/>
          </a:xfrm>
          <a:prstGeom prst="round2DiagRect">
            <a:avLst/>
          </a:prstGeom>
          <a:gradFill>
            <a:gsLst>
              <a:gs pos="0">
                <a:srgbClr val="FF0000"/>
              </a:gs>
              <a:gs pos="0">
                <a:srgbClr val="FF0000">
                  <a:lumMod val="33000"/>
                  <a:lumOff val="67000"/>
                  <a:alpha val="52000"/>
                </a:srgbClr>
              </a:gs>
              <a:gs pos="100000">
                <a:srgbClr val="FF3300">
                  <a:alpha val="69000"/>
                  <a:lumMod val="81000"/>
                  <a:lumOff val="19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Szkoła</a:t>
            </a:r>
            <a:r>
              <a:rPr lang="pl-PL" baseline="0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 Aspirantów Państwowej Straży Pożarnej w Poznaniu</a:t>
            </a:r>
            <a:endParaRPr lang="pl-PL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79" y="5958623"/>
            <a:ext cx="805785" cy="637250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0336" y="5827559"/>
            <a:ext cx="697919" cy="899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664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678788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38722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45354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38722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5354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10" name="Prostokąt z rogami zaokrąglonymi po przekątnej 9"/>
          <p:cNvSpPr/>
          <p:nvPr userDrawn="1"/>
        </p:nvSpPr>
        <p:spPr>
          <a:xfrm>
            <a:off x="1524000" y="6278881"/>
            <a:ext cx="9144000" cy="316992"/>
          </a:xfrm>
          <a:prstGeom prst="round2DiagRect">
            <a:avLst/>
          </a:prstGeom>
          <a:gradFill>
            <a:gsLst>
              <a:gs pos="0">
                <a:srgbClr val="FF0000"/>
              </a:gs>
              <a:gs pos="0">
                <a:srgbClr val="FF0000">
                  <a:lumMod val="33000"/>
                  <a:lumOff val="67000"/>
                  <a:alpha val="52000"/>
                </a:srgbClr>
              </a:gs>
              <a:gs pos="100000">
                <a:srgbClr val="FF3300">
                  <a:alpha val="69000"/>
                  <a:lumMod val="81000"/>
                  <a:lumOff val="19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Szkoła</a:t>
            </a:r>
            <a:r>
              <a:rPr lang="pl-PL" baseline="0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 Aspirantów Państwowej Straży Pożarnej w Poznaniu</a:t>
            </a:r>
            <a:endParaRPr lang="pl-PL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79" y="5958623"/>
            <a:ext cx="805785" cy="637250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0336" y="5827559"/>
            <a:ext cx="697919" cy="899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336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6" name="Prostokąt z rogami zaokrąglonymi po przekątnej 5"/>
          <p:cNvSpPr/>
          <p:nvPr userDrawn="1"/>
        </p:nvSpPr>
        <p:spPr>
          <a:xfrm>
            <a:off x="1524000" y="6278881"/>
            <a:ext cx="9144000" cy="316992"/>
          </a:xfrm>
          <a:prstGeom prst="round2DiagRect">
            <a:avLst/>
          </a:prstGeom>
          <a:gradFill>
            <a:gsLst>
              <a:gs pos="0">
                <a:srgbClr val="FF0000"/>
              </a:gs>
              <a:gs pos="0">
                <a:srgbClr val="FF0000">
                  <a:lumMod val="33000"/>
                  <a:lumOff val="67000"/>
                  <a:alpha val="52000"/>
                </a:srgbClr>
              </a:gs>
              <a:gs pos="100000">
                <a:srgbClr val="FF3300">
                  <a:alpha val="69000"/>
                  <a:lumMod val="81000"/>
                  <a:lumOff val="19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Szkoła</a:t>
            </a:r>
            <a:r>
              <a:rPr lang="pl-PL" baseline="0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 Aspirantów Państwowej Straży Pożarnej w Poznaniu</a:t>
            </a:r>
            <a:endParaRPr lang="pl-PL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79" y="5958623"/>
            <a:ext cx="805785" cy="637250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0336" y="5827559"/>
            <a:ext cx="697919" cy="899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357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z rogami zaokrąglonymi po przekątnej 4"/>
          <p:cNvSpPr/>
          <p:nvPr userDrawn="1"/>
        </p:nvSpPr>
        <p:spPr>
          <a:xfrm>
            <a:off x="1524000" y="6278881"/>
            <a:ext cx="9144000" cy="316992"/>
          </a:xfrm>
          <a:prstGeom prst="round2DiagRect">
            <a:avLst/>
          </a:prstGeom>
          <a:gradFill>
            <a:gsLst>
              <a:gs pos="0">
                <a:srgbClr val="FF0000"/>
              </a:gs>
              <a:gs pos="0">
                <a:srgbClr val="FF0000">
                  <a:lumMod val="33000"/>
                  <a:lumOff val="67000"/>
                  <a:alpha val="52000"/>
                </a:srgbClr>
              </a:gs>
              <a:gs pos="100000">
                <a:srgbClr val="FF3300">
                  <a:alpha val="69000"/>
                  <a:lumMod val="81000"/>
                  <a:lumOff val="19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Szkoła</a:t>
            </a:r>
            <a:r>
              <a:rPr lang="pl-PL" baseline="0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 Aspirantów Państwowej Straży Pożarnej w Poznaniu</a:t>
            </a:r>
            <a:endParaRPr lang="pl-PL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79" y="5958623"/>
            <a:ext cx="805785" cy="637250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0336" y="5827559"/>
            <a:ext cx="697919" cy="899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35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Prostokąt z rogami zaokrąglonymi po przekątnej 7"/>
          <p:cNvSpPr/>
          <p:nvPr userDrawn="1"/>
        </p:nvSpPr>
        <p:spPr>
          <a:xfrm>
            <a:off x="1524000" y="6278881"/>
            <a:ext cx="9144000" cy="316992"/>
          </a:xfrm>
          <a:prstGeom prst="round2DiagRect">
            <a:avLst/>
          </a:prstGeom>
          <a:gradFill>
            <a:gsLst>
              <a:gs pos="0">
                <a:srgbClr val="FF0000"/>
              </a:gs>
              <a:gs pos="0">
                <a:srgbClr val="FF0000">
                  <a:lumMod val="33000"/>
                  <a:lumOff val="67000"/>
                  <a:alpha val="52000"/>
                </a:srgbClr>
              </a:gs>
              <a:gs pos="100000">
                <a:srgbClr val="FF3300">
                  <a:alpha val="69000"/>
                  <a:lumMod val="81000"/>
                  <a:lumOff val="19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Szkoła</a:t>
            </a:r>
            <a:r>
              <a:rPr lang="pl-PL" baseline="0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 Aspirantów Państwowej Straży Pożarnej w Poznaniu</a:t>
            </a:r>
            <a:endParaRPr lang="pl-PL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79" y="5958623"/>
            <a:ext cx="805785" cy="637250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0336" y="5827559"/>
            <a:ext cx="697919" cy="899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902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Prostokąt z rogami zaokrąglonymi po przekątnej 7"/>
          <p:cNvSpPr/>
          <p:nvPr userDrawn="1"/>
        </p:nvSpPr>
        <p:spPr>
          <a:xfrm>
            <a:off x="1524000" y="6278881"/>
            <a:ext cx="9144000" cy="316992"/>
          </a:xfrm>
          <a:prstGeom prst="round2DiagRect">
            <a:avLst/>
          </a:prstGeom>
          <a:gradFill>
            <a:gsLst>
              <a:gs pos="0">
                <a:srgbClr val="FF0000"/>
              </a:gs>
              <a:gs pos="0">
                <a:srgbClr val="FF0000">
                  <a:lumMod val="33000"/>
                  <a:lumOff val="67000"/>
                  <a:alpha val="52000"/>
                </a:srgbClr>
              </a:gs>
              <a:gs pos="100000">
                <a:srgbClr val="FF3300">
                  <a:alpha val="69000"/>
                  <a:lumMod val="81000"/>
                  <a:lumOff val="19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Szkoła</a:t>
            </a:r>
            <a:r>
              <a:rPr lang="pl-PL" baseline="0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 Aspirantów Państwowej Straży Pożarnej w Poznaniu</a:t>
            </a:r>
            <a:endParaRPr lang="pl-PL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79" y="5958623"/>
            <a:ext cx="805785" cy="637250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0336" y="5827559"/>
            <a:ext cx="697919" cy="899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027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32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Prostokąt z rogami zaokrąglonymi po przekątnej 6"/>
          <p:cNvSpPr/>
          <p:nvPr/>
        </p:nvSpPr>
        <p:spPr>
          <a:xfrm>
            <a:off x="1524000" y="6278881"/>
            <a:ext cx="9144000" cy="316992"/>
          </a:xfrm>
          <a:prstGeom prst="round2DiagRect">
            <a:avLst/>
          </a:prstGeom>
          <a:gradFill>
            <a:gsLst>
              <a:gs pos="0">
                <a:srgbClr val="FF0000"/>
              </a:gs>
              <a:gs pos="0">
                <a:srgbClr val="FF0000">
                  <a:lumMod val="33000"/>
                  <a:lumOff val="67000"/>
                  <a:alpha val="52000"/>
                </a:srgbClr>
              </a:gs>
              <a:gs pos="100000">
                <a:srgbClr val="FF3300">
                  <a:alpha val="69000"/>
                  <a:lumMod val="81000"/>
                  <a:lumOff val="19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Szkoła</a:t>
            </a:r>
            <a:r>
              <a:rPr lang="pl-PL" baseline="0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 Aspirantów Państwowej Straży Pożarnej w Poznaniu</a:t>
            </a:r>
            <a:endParaRPr lang="pl-PL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79" y="5958623"/>
            <a:ext cx="805785" cy="637250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0336" y="5827559"/>
            <a:ext cx="697919" cy="899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16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415143" y="1621972"/>
            <a:ext cx="9840686" cy="1060676"/>
          </a:xfrm>
        </p:spPr>
        <p:txBody>
          <a:bodyPr>
            <a:normAutofit/>
          </a:bodyPr>
          <a:lstStyle/>
          <a:p>
            <a:r>
              <a:rPr lang="pl-PL" sz="5400" b="1" dirty="0" smtClean="0"/>
              <a:t>Podstawowe działania ratownicze</a:t>
            </a:r>
            <a:endParaRPr lang="pl-PL" sz="54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003324"/>
            <a:ext cx="9144000" cy="1655762"/>
          </a:xfrm>
        </p:spPr>
        <p:txBody>
          <a:bodyPr>
            <a:normAutofit fontScale="92500" lnSpcReduction="20000"/>
          </a:bodyPr>
          <a:lstStyle/>
          <a:p>
            <a:r>
              <a:rPr lang="pl-PL" sz="3600" b="1" dirty="0" smtClean="0"/>
              <a:t>Wiadomości ogólne</a:t>
            </a:r>
          </a:p>
          <a:p>
            <a:endParaRPr lang="pl-PL" dirty="0" smtClean="0"/>
          </a:p>
          <a:p>
            <a:endParaRPr lang="pl-PL" dirty="0" smtClean="0"/>
          </a:p>
          <a:p>
            <a:r>
              <a:rPr lang="pl-PL" dirty="0" smtClean="0"/>
              <a:t>st. kpt. Tomasz Trybuła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dirty="0" smtClean="0"/>
              <a:t>Zadania realizowane w ramach ratownictwa technicznego w zakresie podstawowym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pl-PL" dirty="0" smtClean="0"/>
              <a:t>6. Ewakuacja zwierząt.</a:t>
            </a:r>
          </a:p>
          <a:p>
            <a:endParaRPr lang="pl-PL" dirty="0"/>
          </a:p>
        </p:txBody>
      </p:sp>
      <p:pic>
        <p:nvPicPr>
          <p:cNvPr id="1026" name="Picture 2" descr="C:\Users\ttrybula\Desktop\dsc0076-3006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5406" y="2819398"/>
            <a:ext cx="5769406" cy="28085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dirty="0" smtClean="0"/>
              <a:t>Zadania realizowane w ramach ratownictwa technicznego w zakresie podstawowym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5"/>
            <a:ext cx="10983686" cy="4132998"/>
          </a:xfrm>
        </p:spPr>
        <p:txBody>
          <a:bodyPr/>
          <a:lstStyle/>
          <a:p>
            <a:pPr lvl="0">
              <a:buNone/>
            </a:pPr>
            <a:r>
              <a:rPr lang="pl-PL" dirty="0" smtClean="0"/>
              <a:t>7. Likwidacja lub ograniczanie niewielkich, nagłych zagrożeń wywołanych przez substancje niebezpieczne lub inne czynniki szkodliwe dla środowiska.</a:t>
            </a:r>
          </a:p>
          <a:p>
            <a:endParaRPr lang="pl-PL" dirty="0"/>
          </a:p>
        </p:txBody>
      </p:sp>
      <p:pic>
        <p:nvPicPr>
          <p:cNvPr id="4098" name="Picture 2" descr="C:\Users\ttrybula\Desktop\s5_261_cwiczyli_ze_sprzetem_ratownictwa_chemiczne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1286" y="2830285"/>
            <a:ext cx="4419600" cy="31371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dirty="0" smtClean="0"/>
              <a:t>Zadania realizowane w ramach ratownictwa technicznego w zakresie podstawowym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pl-PL" dirty="0" smtClean="0"/>
              <a:t>8. Współdziałanie z innymi podmiotami </a:t>
            </a:r>
            <a:r>
              <a:rPr lang="pl-PL" dirty="0" err="1" smtClean="0"/>
              <a:t>ksrg</a:t>
            </a:r>
            <a:r>
              <a:rPr lang="pl-PL" dirty="0" smtClean="0"/>
              <a:t> realizującymi podstawowe</a:t>
            </a:r>
            <a:br>
              <a:rPr lang="pl-PL" dirty="0" smtClean="0"/>
            </a:br>
            <a:r>
              <a:rPr lang="pl-PL" dirty="0" smtClean="0"/>
              <a:t>i specjalistyczne czynności ratownicze.</a:t>
            </a:r>
          </a:p>
          <a:p>
            <a:pPr>
              <a:buNone/>
            </a:pPr>
            <a:endParaRPr lang="pl-PL" dirty="0"/>
          </a:p>
        </p:txBody>
      </p:sp>
      <p:pic>
        <p:nvPicPr>
          <p:cNvPr id="6146" name="Picture 2" descr="C:\Users\ttrybula\Desktop\1-662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3058" y="2852057"/>
            <a:ext cx="5519058" cy="31024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dirty="0" smtClean="0"/>
              <a:t>Zadania realizowane w ramach ratownictwa technicznego w zakresie podstawowym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pl-PL" dirty="0" smtClean="0"/>
              <a:t>9. Współdziałanie z innymi podmiotami zdolnymi do wykonywania ratownictwa technicznego.</a:t>
            </a:r>
          </a:p>
          <a:p>
            <a:endParaRPr lang="pl-PL" dirty="0"/>
          </a:p>
        </p:txBody>
      </p:sp>
      <p:pic>
        <p:nvPicPr>
          <p:cNvPr id="6" name="Picture 3" descr="C:\Users\ttrybula\Desktop\2016-11-11_0040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07229" y="2906485"/>
            <a:ext cx="4800600" cy="29282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53143" y="1785257"/>
            <a:ext cx="10972800" cy="442799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dirty="0" smtClean="0"/>
              <a:t>  Współpraca z:</a:t>
            </a:r>
          </a:p>
          <a:p>
            <a:pPr marL="631825" indent="-273050"/>
            <a:r>
              <a:rPr lang="pl-PL" dirty="0" smtClean="0"/>
              <a:t>ZRM,</a:t>
            </a:r>
          </a:p>
          <a:p>
            <a:pPr marL="631825" indent="-273050"/>
            <a:r>
              <a:rPr lang="pl-PL" dirty="0" smtClean="0"/>
              <a:t>LPR,</a:t>
            </a:r>
          </a:p>
          <a:p>
            <a:pPr marL="631825" indent="-273050"/>
            <a:r>
              <a:rPr lang="pl-PL" dirty="0" smtClean="0"/>
              <a:t>Policją,</a:t>
            </a:r>
          </a:p>
          <a:p>
            <a:pPr marL="631825" indent="-273050"/>
            <a:r>
              <a:rPr lang="pl-PL" dirty="0" smtClean="0"/>
              <a:t>właścicielem lub zarządcą drogi,</a:t>
            </a:r>
          </a:p>
          <a:p>
            <a:pPr marL="631825" indent="-273050"/>
            <a:r>
              <a:rPr lang="pl-PL" dirty="0" smtClean="0"/>
              <a:t>służbami komunalnymi,</a:t>
            </a:r>
          </a:p>
          <a:p>
            <a:pPr marL="631825" indent="-273050"/>
            <a:r>
              <a:rPr lang="pl-PL" dirty="0" smtClean="0"/>
              <a:t> pogotowiem energetycznym/gazowym,</a:t>
            </a:r>
          </a:p>
          <a:p>
            <a:pPr marL="631825" indent="-273050"/>
            <a:r>
              <a:rPr lang="pl-PL" dirty="0" smtClean="0"/>
              <a:t>ZSR.</a:t>
            </a:r>
          </a:p>
          <a:p>
            <a:endParaRPr lang="pl-PL" sz="2400" dirty="0" smtClean="0"/>
          </a:p>
          <a:p>
            <a:pPr>
              <a:buNone/>
            </a:pPr>
            <a:endParaRPr lang="pl-PL" sz="2400" dirty="0"/>
          </a:p>
        </p:txBody>
      </p:sp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r>
              <a:rPr lang="pl-PL" dirty="0" smtClean="0"/>
              <a:t>Współdziałanie z innymi służbami podczas działań w ratownictwie technicznym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09600" y="1491343"/>
            <a:ext cx="10972800" cy="4634821"/>
          </a:xfrm>
        </p:spPr>
        <p:txBody>
          <a:bodyPr>
            <a:normAutofit fontScale="92500"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pl-PL" sz="2600" dirty="0" smtClean="0">
                <a:solidFill>
                  <a:srgbClr val="FF0000"/>
                </a:solidFill>
              </a:rPr>
              <a:t>Dojazd</a:t>
            </a:r>
            <a:r>
              <a:rPr lang="pl-PL" sz="2600" dirty="0" smtClean="0"/>
              <a:t> </a:t>
            </a:r>
            <a:r>
              <a:rPr lang="pl-PL" sz="2600" dirty="0"/>
              <a:t>na miejsce zdarzenia i odpowiednie ustawienie pojazdów ratowniczych.</a:t>
            </a:r>
          </a:p>
          <a:p>
            <a:pPr marL="457200" lvl="0" indent="-457200">
              <a:buFont typeface="+mj-lt"/>
              <a:buAutoNum type="arabicPeriod"/>
            </a:pPr>
            <a:r>
              <a:rPr lang="pl-PL" sz="2600" dirty="0">
                <a:solidFill>
                  <a:srgbClr val="FF0000"/>
                </a:solidFill>
              </a:rPr>
              <a:t>Zabezpieczenie miejsca </a:t>
            </a:r>
            <a:r>
              <a:rPr lang="pl-PL" sz="2600" dirty="0"/>
              <a:t>działań dostępnym sprzętem.</a:t>
            </a:r>
          </a:p>
          <a:p>
            <a:pPr marL="457200" lvl="0" indent="-457200">
              <a:buFont typeface="+mj-lt"/>
              <a:buAutoNum type="arabicPeriod"/>
            </a:pPr>
            <a:r>
              <a:rPr lang="pl-PL" sz="2600" dirty="0">
                <a:solidFill>
                  <a:srgbClr val="FF0000"/>
                </a:solidFill>
              </a:rPr>
              <a:t>Rozpoznanie</a:t>
            </a:r>
            <a:r>
              <a:rPr lang="pl-PL" sz="2600" dirty="0"/>
              <a:t> </a:t>
            </a:r>
            <a:r>
              <a:rPr lang="pl-PL" sz="2600" dirty="0" smtClean="0"/>
              <a:t>– wszelkiego </a:t>
            </a:r>
            <a:r>
              <a:rPr lang="pl-PL" sz="2600" dirty="0"/>
              <a:t>typu i rodzaju.</a:t>
            </a:r>
          </a:p>
          <a:p>
            <a:pPr marL="457200" lvl="0" indent="-457200">
              <a:buFont typeface="+mj-lt"/>
              <a:buAutoNum type="arabicPeriod"/>
            </a:pPr>
            <a:r>
              <a:rPr lang="pl-PL" sz="2600" dirty="0">
                <a:solidFill>
                  <a:srgbClr val="FF0000"/>
                </a:solidFill>
              </a:rPr>
              <a:t>Podział terenu akcji </a:t>
            </a:r>
            <a:r>
              <a:rPr lang="pl-PL" sz="2600" dirty="0"/>
              <a:t>ratowniczej.</a:t>
            </a:r>
          </a:p>
          <a:p>
            <a:pPr marL="457200" lvl="0" indent="-457200">
              <a:buFont typeface="+mj-lt"/>
              <a:buAutoNum type="arabicPeriod"/>
            </a:pPr>
            <a:r>
              <a:rPr lang="pl-PL" sz="2600" dirty="0">
                <a:solidFill>
                  <a:srgbClr val="FF0000"/>
                </a:solidFill>
              </a:rPr>
              <a:t>Dezaktywacja</a:t>
            </a:r>
            <a:r>
              <a:rPr lang="pl-PL" sz="2600" dirty="0"/>
              <a:t> i/lub zabezpieczenie systemów bezpieczeństwa biernego oraz zagrożeń ze strony źródeł zasilania pojazdów.</a:t>
            </a:r>
          </a:p>
          <a:p>
            <a:pPr marL="457200" lvl="0" indent="-457200">
              <a:buFont typeface="+mj-lt"/>
              <a:buAutoNum type="arabicPeriod"/>
            </a:pPr>
            <a:r>
              <a:rPr lang="pl-PL" sz="2600" dirty="0">
                <a:solidFill>
                  <a:srgbClr val="FF0000"/>
                </a:solidFill>
              </a:rPr>
              <a:t>Zabezpieczenie przeciwpożarowe</a:t>
            </a:r>
            <a:r>
              <a:rPr lang="pl-PL" sz="2600" dirty="0"/>
              <a:t>.</a:t>
            </a:r>
          </a:p>
          <a:p>
            <a:pPr marL="457200" lvl="0" indent="-457200">
              <a:buFont typeface="+mj-lt"/>
              <a:buAutoNum type="arabicPeriod"/>
            </a:pPr>
            <a:r>
              <a:rPr lang="pl-PL" sz="2600" dirty="0"/>
              <a:t>Kwalifikowana pierwsza </a:t>
            </a:r>
            <a:r>
              <a:rPr lang="pl-PL" sz="2600" dirty="0" smtClean="0"/>
              <a:t>pomoc </a:t>
            </a:r>
            <a:r>
              <a:rPr lang="pl-PL" sz="2600" dirty="0" smtClean="0">
                <a:solidFill>
                  <a:srgbClr val="FF0000"/>
                </a:solidFill>
              </a:rPr>
              <a:t>(KPP), </a:t>
            </a:r>
            <a:r>
              <a:rPr lang="pl-PL" sz="2600" dirty="0"/>
              <a:t>czynne uczestnictwo </a:t>
            </a:r>
            <a:r>
              <a:rPr lang="pl-PL" sz="2600" dirty="0" smtClean="0"/>
              <a:t>w </a:t>
            </a:r>
            <a:r>
              <a:rPr lang="pl-PL" sz="2600" dirty="0"/>
              <a:t>ewakuacji osoby/osób poszkodowanych.</a:t>
            </a:r>
          </a:p>
          <a:p>
            <a:pPr marL="457200" lvl="0" indent="-457200">
              <a:buFont typeface="+mj-lt"/>
              <a:buAutoNum type="arabicPeriod"/>
            </a:pPr>
            <a:r>
              <a:rPr lang="pl-PL" sz="2600" dirty="0">
                <a:solidFill>
                  <a:srgbClr val="FF0000"/>
                </a:solidFill>
              </a:rPr>
              <a:t>Stabilizacja, uzyskiwanie dostępu </a:t>
            </a:r>
            <a:r>
              <a:rPr lang="pl-PL" sz="2600" dirty="0"/>
              <a:t>i przygotowanie kierunków ewakuacji osoby/osób poszkodowanych.</a:t>
            </a:r>
          </a:p>
          <a:p>
            <a:pPr>
              <a:buNone/>
            </a:pPr>
            <a:endParaRPr lang="pl-PL" sz="2400" b="1" dirty="0"/>
          </a:p>
        </p:txBody>
      </p:sp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l-PL" dirty="0" smtClean="0"/>
              <a:t>Etapy działań ratowniczych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idx="1"/>
          </p:nvPr>
        </p:nvSpPr>
        <p:spPr>
          <a:xfrm>
            <a:off x="609600" y="714357"/>
            <a:ext cx="11136086" cy="509861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pl-PL" sz="2400" i="1" dirty="0" smtClean="0">
                <a:cs typeface="Andalus" pitchFamily="18" charset="-78"/>
              </a:rPr>
              <a:t>     </a:t>
            </a:r>
            <a:r>
              <a:rPr lang="pl-PL" sz="4000" b="1" dirty="0" smtClean="0">
                <a:cs typeface="Andalus" pitchFamily="18" charset="-78"/>
              </a:rPr>
              <a:t>Materiał powstał w oparciu o:</a:t>
            </a:r>
          </a:p>
          <a:p>
            <a:pPr>
              <a:spcBef>
                <a:spcPts val="1800"/>
              </a:spcBef>
            </a:pPr>
            <a:r>
              <a:rPr lang="pl-PL" dirty="0" smtClean="0">
                <a:cs typeface="Andalus" pitchFamily="18" charset="-78"/>
              </a:rPr>
              <a:t>Ustawę o Państwowej Straży Pożarnej z dnia 24 sierpnia 1991 r. (z </a:t>
            </a:r>
            <a:r>
              <a:rPr lang="pl-PL" dirty="0" err="1" smtClean="0">
                <a:cs typeface="Andalus" pitchFamily="18" charset="-78"/>
              </a:rPr>
              <a:t>późn</a:t>
            </a:r>
            <a:r>
              <a:rPr lang="pl-PL" dirty="0" smtClean="0">
                <a:cs typeface="Andalus" pitchFamily="18" charset="-78"/>
              </a:rPr>
              <a:t>. zm.)</a:t>
            </a:r>
          </a:p>
          <a:p>
            <a:r>
              <a:rPr lang="pl-PL" dirty="0" smtClean="0">
                <a:cs typeface="Andalus" pitchFamily="18" charset="-78"/>
              </a:rPr>
              <a:t>Skrypt do szkolenia z ratownictwa technicznego realizowanego przez </a:t>
            </a:r>
            <a:r>
              <a:rPr lang="pl-PL" dirty="0" err="1" smtClean="0">
                <a:cs typeface="Andalus" pitchFamily="18" charset="-78"/>
              </a:rPr>
              <a:t>ksrg</a:t>
            </a:r>
            <a:r>
              <a:rPr lang="pl-PL" dirty="0" smtClean="0">
                <a:cs typeface="Andalus" pitchFamily="18" charset="-78"/>
              </a:rPr>
              <a:t> </a:t>
            </a:r>
            <a:br>
              <a:rPr lang="pl-PL" dirty="0" smtClean="0">
                <a:cs typeface="Andalus" pitchFamily="18" charset="-78"/>
              </a:rPr>
            </a:br>
            <a:r>
              <a:rPr lang="pl-PL" dirty="0" smtClean="0">
                <a:cs typeface="Andalus" pitchFamily="18" charset="-78"/>
              </a:rPr>
              <a:t>w zakresie podstawowym – Warszawa 2018 r.</a:t>
            </a:r>
          </a:p>
          <a:p>
            <a:pPr lvl="0"/>
            <a:r>
              <a:rPr lang="pl-PL" dirty="0" smtClean="0">
                <a:cs typeface="Andalus" pitchFamily="18" charset="-78"/>
              </a:rPr>
              <a:t>Zasady organizacji ratownictwa technicznego w krajowym systemie ratowniczo-gaśniczym – Warszawa 2013 r.</a:t>
            </a:r>
          </a:p>
          <a:p>
            <a:r>
              <a:rPr lang="pl-PL" dirty="0" smtClean="0">
                <a:cs typeface="Andalus" pitchFamily="18" charset="-78"/>
              </a:rPr>
              <a:t>Program szkolenia z ratownictwa technicznego realizowanego przez </a:t>
            </a:r>
            <a:r>
              <a:rPr lang="pl-PL" dirty="0" err="1" smtClean="0">
                <a:cs typeface="Andalus" pitchFamily="18" charset="-78"/>
              </a:rPr>
              <a:t>ksrg</a:t>
            </a:r>
            <a:r>
              <a:rPr lang="pl-PL" dirty="0" smtClean="0">
                <a:cs typeface="Andalus" pitchFamily="18" charset="-78"/>
              </a:rPr>
              <a:t> </a:t>
            </a:r>
            <a:br>
              <a:rPr lang="pl-PL" dirty="0" smtClean="0">
                <a:cs typeface="Andalus" pitchFamily="18" charset="-78"/>
              </a:rPr>
            </a:br>
            <a:r>
              <a:rPr lang="pl-PL" dirty="0" smtClean="0">
                <a:cs typeface="Andalus" pitchFamily="18" charset="-78"/>
              </a:rPr>
              <a:t>w zakresie podstawowym – Warszawa 2016 r.</a:t>
            </a:r>
          </a:p>
          <a:p>
            <a:pPr lvl="0"/>
            <a:r>
              <a:rPr lang="pl-PL" dirty="0" smtClean="0"/>
              <a:t>Rozporządzenie Ministra Spraw Wewnętrznych i Administracji z dnia 3 lipca 2017 r. w sprawie szczegółowej organizacji krajowego systemu ratowniczo-gaśniczego (Dz. U. poz. 1319)</a:t>
            </a:r>
          </a:p>
          <a:p>
            <a:pPr lvl="0"/>
            <a:r>
              <a:rPr lang="pl-PL" dirty="0" err="1" smtClean="0">
                <a:cs typeface="Andalus" pitchFamily="18" charset="-78"/>
              </a:rPr>
              <a:t>www.nto.pl</a:t>
            </a:r>
            <a:endParaRPr lang="pl-PL" dirty="0" smtClean="0">
              <a:cs typeface="Andalus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Metryczka prezentacji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/>
              <a:t>Data powstania pierwowzoru</a:t>
            </a:r>
            <a:r>
              <a:rPr lang="pl-PL" dirty="0"/>
              <a:t>: </a:t>
            </a:r>
            <a:r>
              <a:rPr lang="pl-PL" dirty="0" smtClean="0"/>
              <a:t>15.08.2018</a:t>
            </a:r>
            <a:endParaRPr lang="pl-PL" dirty="0"/>
          </a:p>
          <a:p>
            <a:r>
              <a:rPr lang="pl-PL" b="1" dirty="0"/>
              <a:t>Data ostatniej aktualizacji</a:t>
            </a:r>
            <a:r>
              <a:rPr lang="pl-PL" dirty="0"/>
              <a:t>: 7.01.2019</a:t>
            </a:r>
          </a:p>
          <a:p>
            <a:r>
              <a:rPr lang="pl-PL" b="1" dirty="0"/>
              <a:t>Bieżący numer wersji</a:t>
            </a:r>
            <a:r>
              <a:rPr lang="pl-PL" dirty="0"/>
              <a:t>: 1</a:t>
            </a:r>
          </a:p>
          <a:p>
            <a:r>
              <a:rPr lang="pl-PL" b="1" dirty="0"/>
              <a:t>Autor</a:t>
            </a:r>
            <a:r>
              <a:rPr lang="pl-PL" b="1" dirty="0" smtClean="0"/>
              <a:t>: </a:t>
            </a:r>
            <a:r>
              <a:rPr lang="pl-PL" dirty="0" smtClean="0"/>
              <a:t>st. </a:t>
            </a:r>
            <a:r>
              <a:rPr lang="pl-PL" dirty="0"/>
              <a:t>kpt. </a:t>
            </a:r>
            <a:r>
              <a:rPr lang="pl-PL" dirty="0" smtClean="0"/>
              <a:t>Tomasz Trybuła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70272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Przepisy regulujące organizację ratownictwa technicznego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199" y="2065117"/>
            <a:ext cx="10689771" cy="3486597"/>
          </a:xfrm>
        </p:spPr>
        <p:txBody>
          <a:bodyPr>
            <a:noAutofit/>
          </a:bodyPr>
          <a:lstStyle/>
          <a:p>
            <a:pPr lvl="0"/>
            <a:r>
              <a:rPr lang="pl-PL" dirty="0" smtClean="0"/>
              <a:t>Zasady organizacji ratownictwa technicznego w krajowym systemie ratowniczo-gaśniczym – Warszawa 2013 r.</a:t>
            </a:r>
          </a:p>
          <a:p>
            <a:pPr lvl="0"/>
            <a:r>
              <a:rPr lang="pl-PL" dirty="0" smtClean="0"/>
              <a:t>Program szkolenia z ratownictwa technicznego realizowanego przez </a:t>
            </a:r>
            <a:r>
              <a:rPr lang="pl-PL" dirty="0" err="1" smtClean="0"/>
              <a:t>ksrg</a:t>
            </a:r>
            <a:r>
              <a:rPr lang="pl-PL" dirty="0" smtClean="0"/>
              <a:t> </a:t>
            </a:r>
            <a:r>
              <a:rPr lang="pl-PL" dirty="0" smtClean="0"/>
              <a:t>w </a:t>
            </a:r>
            <a:r>
              <a:rPr lang="pl-PL" dirty="0" smtClean="0"/>
              <a:t>zakresie podstawowym – Warszawa 2016 r.</a:t>
            </a:r>
          </a:p>
          <a:p>
            <a:pPr lvl="0"/>
            <a:r>
              <a:rPr lang="pl-PL" dirty="0" smtClean="0"/>
              <a:t>Rozporządzenie Ministra Spraw Wewnętrznych i Administracji z dnia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3 </a:t>
            </a:r>
            <a:r>
              <a:rPr lang="pl-PL" dirty="0" smtClean="0"/>
              <a:t>lipca 2017 r. w sprawie szczegółowej organizacji krajowego systemu ratowniczo-gaśniczego (Dz. U. poz. 1319)</a:t>
            </a: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Definicje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05543" y="1531711"/>
            <a:ext cx="10515600" cy="413299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2400" b="1" dirty="0" smtClean="0"/>
              <a:t>   </a:t>
            </a:r>
            <a:r>
              <a:rPr lang="pl-PL" b="1" dirty="0" smtClean="0"/>
              <a:t>Ratownictwo techniczne </a:t>
            </a:r>
            <a:r>
              <a:rPr lang="pl-PL" dirty="0" smtClean="0"/>
              <a:t>–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smtClean="0"/>
              <a:t>to planowanie, organizowanie i realizacja działań ratowniczych niezbędnych do poszukiwania i dotarcia do zagrożonych lub poszkodowanych osób oraz zwierząt, a także zmniejszenia lub likwidacji zagrożenia dla życia, zdrowia, mienia lub środowiska.</a:t>
            </a:r>
          </a:p>
          <a:p>
            <a:pPr>
              <a:buNone/>
            </a:pPr>
            <a:r>
              <a:rPr lang="pl-PL" dirty="0" smtClean="0"/>
              <a:t> </a:t>
            </a:r>
          </a:p>
          <a:p>
            <a:pPr>
              <a:buNone/>
            </a:pPr>
            <a:r>
              <a:rPr lang="pl-PL" dirty="0" smtClean="0"/>
              <a:t>   Realizowane jest w zakresie:</a:t>
            </a:r>
          </a:p>
          <a:p>
            <a:pPr marL="446088" lvl="0"/>
            <a:r>
              <a:rPr lang="pl-PL" dirty="0" smtClean="0"/>
              <a:t>podstawowym,</a:t>
            </a:r>
          </a:p>
          <a:p>
            <a:pPr marL="446088" lvl="0"/>
            <a:r>
              <a:rPr lang="pl-PL" dirty="0" smtClean="0"/>
              <a:t>specjalistycznym.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Definicje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564369"/>
            <a:ext cx="10515600" cy="413299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l-PL" b="1" dirty="0" smtClean="0"/>
              <a:t>Akcja ratownicza </a:t>
            </a:r>
            <a:r>
              <a:rPr lang="pl-PL" dirty="0" smtClean="0"/>
              <a:t>– to działania ratownicze organizowane i kierowane przez PSP.</a:t>
            </a:r>
          </a:p>
          <a:p>
            <a:pPr>
              <a:buNone/>
            </a:pPr>
            <a:r>
              <a:rPr lang="pl-PL" b="1" dirty="0" smtClean="0"/>
              <a:t>Działania ratownicze</a:t>
            </a:r>
            <a:r>
              <a:rPr lang="pl-PL" dirty="0" smtClean="0"/>
              <a:t> – każda czynność podjęta w celu ochrony życia, zdrowia, mienia i środowiska, a także likwidacji przyczyn powstania pożaru, wystąpienia klęski żywiołowej lub innego miejscowego zagrożenia.</a:t>
            </a:r>
          </a:p>
          <a:p>
            <a:pPr>
              <a:buNone/>
            </a:pPr>
            <a:r>
              <a:rPr lang="pl-PL" b="1" dirty="0"/>
              <a:t>P</a:t>
            </a:r>
            <a:r>
              <a:rPr lang="pl-PL" b="1" dirty="0" smtClean="0"/>
              <a:t>omocnicze czynności ratownicze</a:t>
            </a:r>
            <a:r>
              <a:rPr lang="pl-PL" dirty="0" smtClean="0"/>
              <a:t> – działania PSP w ramach udzielonej pomocy innym służbom ratowniczym, z wyłączeniem działań porządkowo-ochronnych, zastrzeżonych dla innych jednostek podległych MSWiA.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dirty="0" smtClean="0"/>
              <a:t>Zadania realizowane w ramach ratownictwa technicznego w zakresie podstawowym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pl-PL" dirty="0" smtClean="0"/>
              <a:t>1. Rozpoznanie i ocena zagrożenia dla życia, zdrowia, środowiska oraz mienia. </a:t>
            </a:r>
          </a:p>
          <a:p>
            <a:endParaRPr lang="pl-PL" dirty="0"/>
          </a:p>
        </p:txBody>
      </p:sp>
      <p:pic>
        <p:nvPicPr>
          <p:cNvPr id="1026" name="Picture 2" descr="C:\Users\ttrybula\Desktop\w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9914" y="2514600"/>
            <a:ext cx="6672943" cy="32652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Zadania realizowane w ramach ratownictwa technicznego w zakresie podstawowym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>
              <a:buNone/>
            </a:pPr>
            <a:r>
              <a:rPr lang="pl-PL" dirty="0" smtClean="0"/>
              <a:t>2. Pomoc uwięzionym osobom, poprzez dotarcie do poszkodowanych lub zagrożonych ludzi i udzielenie im KPP,  a także przekazanie poszkodowanych, poza strefę zagrożenia, zespołom Państwowego Ratownictwa Medycznego.</a:t>
            </a:r>
          </a:p>
        </p:txBody>
      </p:sp>
      <p:pic>
        <p:nvPicPr>
          <p:cNvPr id="4" name="Obraz 3" descr="C:\Users\Rafał\Desktop\DSC_0635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79"/>
          <a:stretch/>
        </p:blipFill>
        <p:spPr bwMode="auto">
          <a:xfrm>
            <a:off x="6521774" y="3145972"/>
            <a:ext cx="2544793" cy="29659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dirty="0" smtClean="0"/>
              <a:t>Zadania realizowane w ramach ratownictwa technicznego w zakresie podstawowym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199" y="1792967"/>
            <a:ext cx="10842171" cy="4132998"/>
          </a:xfrm>
        </p:spPr>
        <p:txBody>
          <a:bodyPr/>
          <a:lstStyle/>
          <a:p>
            <a:pPr lvl="0">
              <a:buNone/>
            </a:pPr>
            <a:r>
              <a:rPr lang="pl-PL" dirty="0" smtClean="0"/>
              <a:t>3. Zabezpieczenie działań ratowniczych z uwzględnieniem asekuracji ratowników podczas działań ratowniczych prowadzonych bezpośrednio w strefie zagrożenia oraz w jej sąsiedztwie.</a:t>
            </a:r>
          </a:p>
          <a:p>
            <a:endParaRPr lang="pl-PL" dirty="0"/>
          </a:p>
        </p:txBody>
      </p:sp>
      <p:pic>
        <p:nvPicPr>
          <p:cNvPr id="3076" name="Picture 4" descr="C:\Users\ttrybula\Desktop\58de58f7cb152_o,size,1068x623,q,71,h,d743f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6229" y="3145971"/>
            <a:ext cx="5617028" cy="29391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dirty="0" smtClean="0"/>
              <a:t>Zadania realizowane w ramach ratownictwa technicznego w zakresie podstawowym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0743" y="1556657"/>
            <a:ext cx="11299371" cy="4401966"/>
          </a:xfrm>
        </p:spPr>
        <p:txBody>
          <a:bodyPr/>
          <a:lstStyle/>
          <a:p>
            <a:pPr lvl="0">
              <a:buNone/>
            </a:pPr>
            <a:r>
              <a:rPr lang="pl-PL" dirty="0" smtClean="0"/>
              <a:t>4. Stabilizacja, cięcie, rozpieranie, podnoszenie  lub przemieszczanie elementów konstrukcji, instalacji i urządzeń, a także części obiektów oraz przeszkód naturalnych i sztucznych w celu zlikwidowania lub ograniczenia zagrożenia dla osób, zwierząt, środowiska, infrastruktury i innego mienia </a:t>
            </a:r>
            <a:br>
              <a:rPr lang="pl-PL" dirty="0" smtClean="0"/>
            </a:br>
            <a:r>
              <a:rPr lang="pl-PL" dirty="0" smtClean="0"/>
              <a:t>w ramach posiadanego wyposażenia.</a:t>
            </a:r>
          </a:p>
          <a:p>
            <a:endParaRPr lang="pl-PL" dirty="0"/>
          </a:p>
        </p:txBody>
      </p:sp>
      <p:pic>
        <p:nvPicPr>
          <p:cNvPr id="4" name="Obraz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848" y="3265713"/>
            <a:ext cx="3145981" cy="2634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 descr="D:\stabilizacja pionki 2016\20161004_14403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90" y="3712030"/>
            <a:ext cx="2561340" cy="2483574"/>
          </a:xfrm>
          <a:prstGeom prst="rect">
            <a:avLst/>
          </a:prstGeom>
          <a:noFill/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dirty="0" smtClean="0"/>
              <a:t>Zadania realizowane w ramach ratownictwa technicznego w zakresie podstawowym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07571" y="1825625"/>
            <a:ext cx="10961915" cy="4132998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pl-PL" dirty="0" smtClean="0"/>
              <a:t>5. Ewakuacja ludzi z miejsc, gdzie występuje zagrożenie dla życia i zdrowia.</a:t>
            </a:r>
            <a:endParaRPr lang="pl-PL" dirty="0"/>
          </a:p>
        </p:txBody>
      </p:sp>
      <p:pic>
        <p:nvPicPr>
          <p:cNvPr id="2050" name="Picture 2" descr="C:\Users\ttrybula\Desktop\doba_pl_83198-e021e25c3ddefe272bd9dcb28cf8927d_550x3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54854" y="2511879"/>
            <a:ext cx="5238750" cy="3467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PSP_Poznan_SK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APSP_Poznan_SK.potx" id="{B0A88C42-E618-4035-8CC7-BD9B69A69101}" vid="{0D9A79EE-4953-41DD-A9B7-6423381ACC7F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SAPSP_Poznan_SK</Template>
  <TotalTime>346</TotalTime>
  <Words>627</Words>
  <Application>Microsoft Office PowerPoint</Application>
  <PresentationFormat>Niestandardowy</PresentationFormat>
  <Paragraphs>74</Paragraphs>
  <Slides>17</Slides>
  <Notes>4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18" baseType="lpstr">
      <vt:lpstr>SAPSP_Poznan_SK</vt:lpstr>
      <vt:lpstr>Podstawowe działania ratownicze</vt:lpstr>
      <vt:lpstr>Przepisy regulujące organizację ratownictwa technicznego</vt:lpstr>
      <vt:lpstr>Definicje</vt:lpstr>
      <vt:lpstr>Definicje</vt:lpstr>
      <vt:lpstr>Zadania realizowane w ramach ratownictwa technicznego w zakresie podstawowym</vt:lpstr>
      <vt:lpstr>Zadania realizowane w ramach ratownictwa technicznego w zakresie podstawowym</vt:lpstr>
      <vt:lpstr>Zadania realizowane w ramach ratownictwa technicznego w zakresie podstawowym</vt:lpstr>
      <vt:lpstr>Zadania realizowane w ramach ratownictwa technicznego w zakresie podstawowym</vt:lpstr>
      <vt:lpstr>Zadania realizowane w ramach ratownictwa technicznego w zakresie podstawowym</vt:lpstr>
      <vt:lpstr>Zadania realizowane w ramach ratownictwa technicznego w zakresie podstawowym</vt:lpstr>
      <vt:lpstr>Zadania realizowane w ramach ratownictwa technicznego w zakresie podstawowym</vt:lpstr>
      <vt:lpstr>Zadania realizowane w ramach ratownictwa technicznego w zakresie podstawowym</vt:lpstr>
      <vt:lpstr>Zadania realizowane w ramach ratownictwa technicznego w zakresie podstawowym</vt:lpstr>
      <vt:lpstr>Współdziałanie z innymi służbami podczas działań w ratownictwie technicznym</vt:lpstr>
      <vt:lpstr>Etapy działań ratowniczych</vt:lpstr>
      <vt:lpstr>Prezentacja programu PowerPoint</vt:lpstr>
      <vt:lpstr>Metryczka prezentacji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Jan</dc:creator>
  <cp:lastModifiedBy>Stajszczak Magdalena</cp:lastModifiedBy>
  <cp:revision>48</cp:revision>
  <dcterms:created xsi:type="dcterms:W3CDTF">2018-09-25T06:59:25Z</dcterms:created>
  <dcterms:modified xsi:type="dcterms:W3CDTF">2019-01-08T10:58:02Z</dcterms:modified>
</cp:coreProperties>
</file>