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76" r:id="rId3"/>
    <p:sldId id="332" r:id="rId4"/>
    <p:sldId id="329" r:id="rId5"/>
    <p:sldId id="330" r:id="rId6"/>
    <p:sldId id="322" r:id="rId7"/>
    <p:sldId id="321" r:id="rId8"/>
    <p:sldId id="313" r:id="rId9"/>
    <p:sldId id="314" r:id="rId10"/>
    <p:sldId id="319" r:id="rId11"/>
    <p:sldId id="323" r:id="rId12"/>
    <p:sldId id="318" r:id="rId13"/>
    <p:sldId id="315" r:id="rId14"/>
    <p:sldId id="317" r:id="rId15"/>
    <p:sldId id="327" r:id="rId16"/>
    <p:sldId id="324" r:id="rId17"/>
    <p:sldId id="325" r:id="rId18"/>
    <p:sldId id="328" r:id="rId19"/>
    <p:sldId id="326" r:id="rId20"/>
    <p:sldId id="320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7B2"/>
    <a:srgbClr val="FF6040"/>
    <a:srgbClr val="FFFFFF"/>
    <a:srgbClr val="052D64"/>
    <a:srgbClr val="0099CC"/>
    <a:srgbClr val="0066CC"/>
    <a:srgbClr val="6600FF"/>
    <a:srgbClr val="CC66FF"/>
    <a:srgbClr val="1F5FA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6283" autoAdjust="0"/>
  </p:normalViewPr>
  <p:slideViewPr>
    <p:cSldViewPr snapToGrid="0">
      <p:cViewPr varScale="1">
        <p:scale>
          <a:sx n="109" d="100"/>
          <a:sy n="10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21CBA-315C-4095-A5F1-413E0A9837D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A552DB9A-E830-4C1B-9767-D0884672F186}">
      <dgm:prSet phldrT="[Tekst]" custT="1"/>
      <dgm:spPr/>
      <dgm:t>
        <a:bodyPr/>
        <a:lstStyle/>
        <a:p>
          <a:endParaRPr lang="pl-PL" sz="1800" b="1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Lato" panose="020F0502020204030203" pitchFamily="34" charset="-18"/>
          </a:endParaRPr>
        </a:p>
        <a:p>
          <a:endParaRPr lang="pl-PL" sz="1600" b="1" dirty="0"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  <a:p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CENTRALNY</a:t>
          </a:r>
        </a:p>
        <a:p>
          <a: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ministerstwa </a:t>
          </a:r>
          <a:b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</a:br>
          <a: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i urzędy centralne</a:t>
          </a:r>
        </a:p>
        <a:p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Ministerstwo Edukacji Narodowej, </a:t>
          </a:r>
          <a:b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</a:br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Główny Inspektorat Ochrony Środowiska</a:t>
          </a:r>
        </a:p>
      </dgm:t>
    </dgm:pt>
    <dgm:pt modelId="{F20C9CB8-422E-4B30-A541-23769BF36668}" type="parTrans" cxnId="{6086BA75-506A-419B-A0D1-5A2C7B5E52DB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AE6FA7F9-9C45-43C2-8217-808953C01E07}" type="sibTrans" cxnId="{6086BA75-506A-419B-A0D1-5A2C7B5E52DB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89C1F154-9AA9-4C04-962F-564ABF35C7ED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WOJEWÓDZKI</a:t>
          </a:r>
        </a:p>
        <a:p>
          <a:pPr>
            <a:lnSpc>
              <a:spcPct val="100000"/>
            </a:lnSpc>
          </a:pPr>
          <a: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urzędy wojewódzkie, urzędy administracji zespolonej i niezespolonej</a:t>
          </a:r>
        </a:p>
        <a:p>
          <a:pPr>
            <a:lnSpc>
              <a:spcPct val="100000"/>
            </a:lnSpc>
          </a:pPr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Wojewódzki Inspektorat Weterynarii w Katowicach</a:t>
          </a:r>
          <a:endParaRPr lang="pl-PL" sz="1200" b="1" dirty="0">
            <a:solidFill>
              <a:schemeClr val="bg1">
                <a:lumMod val="85000"/>
              </a:schemeClr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</dgm:t>
    </dgm:pt>
    <dgm:pt modelId="{D14E5ECC-05CB-4A26-A424-F0F80971D8FA}" type="parTrans" cxnId="{C2901778-A916-4518-B3A1-D66173BBB5C9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871C4386-65CD-4979-B4EF-F994C6D28E76}" type="sibTrans" cxnId="{C2901778-A916-4518-B3A1-D66173BBB5C9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9AF98205-D417-4001-A806-BC3C2ACF0CDD}">
      <dgm:prSet phldrT="[Tekst]" custT="1"/>
      <dgm:spPr/>
      <dgm:t>
        <a:bodyPr/>
        <a:lstStyle/>
        <a:p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MIEJSKI</a:t>
          </a:r>
        </a:p>
        <a:p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Komenda Miejska Państwowej Straży Pożarnej w Radomiu (</a:t>
          </a:r>
          <a:r>
            <a:rPr lang="pl-PL" sz="1200" i="1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tylko pracownicy cywilni</a:t>
          </a:r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)</a:t>
          </a:r>
        </a:p>
        <a:p>
          <a:endParaRPr lang="pl-PL" sz="1200" dirty="0">
            <a:latin typeface="Lato" panose="020F0502020204030203" pitchFamily="34" charset="-18"/>
          </a:endParaRPr>
        </a:p>
        <a:p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POWIATOWY</a:t>
          </a:r>
        </a:p>
        <a:p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Powiatowy Inspektorat Nadzoru Budowlanego w Pruszczu Gdańskim</a:t>
          </a:r>
          <a:endParaRPr lang="pl-PL" sz="1100" dirty="0">
            <a:solidFill>
              <a:schemeClr val="bg1">
                <a:lumMod val="85000"/>
              </a:schemeClr>
            </a:solidFill>
            <a:latin typeface="Lato" panose="020F0502020204030203" pitchFamily="34" charset="-18"/>
          </a:endParaRPr>
        </a:p>
      </dgm:t>
    </dgm:pt>
    <dgm:pt modelId="{66C190F9-2793-488C-B0C4-A1B99A632186}" type="parTrans" cxnId="{9CA56C75-C09E-447A-9835-D63FC43538B3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EA8D6D1B-F786-4E6E-9D91-853025651FAA}" type="sibTrans" cxnId="{9CA56C75-C09E-447A-9835-D63FC43538B3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489A171B-C66E-4C18-A058-A09483E8AAF3}" type="pres">
      <dgm:prSet presAssocID="{BB721CBA-315C-4095-A5F1-413E0A9837D4}" presName="Name0" presStyleCnt="0">
        <dgm:presLayoutVars>
          <dgm:dir/>
          <dgm:animLvl val="lvl"/>
          <dgm:resizeHandles val="exact"/>
        </dgm:presLayoutVars>
      </dgm:prSet>
      <dgm:spPr/>
    </dgm:pt>
    <dgm:pt modelId="{78694C4B-3DFC-4104-8C8A-D87267C05610}" type="pres">
      <dgm:prSet presAssocID="{A552DB9A-E830-4C1B-9767-D0884672F186}" presName="Name8" presStyleCnt="0"/>
      <dgm:spPr/>
    </dgm:pt>
    <dgm:pt modelId="{6EC284F2-E1D8-49CD-9FCF-1AB57956E545}" type="pres">
      <dgm:prSet presAssocID="{A552DB9A-E830-4C1B-9767-D0884672F186}" presName="level" presStyleLbl="node1" presStyleIdx="0" presStyleCnt="3">
        <dgm:presLayoutVars>
          <dgm:chMax val="1"/>
          <dgm:bulletEnabled val="1"/>
        </dgm:presLayoutVars>
      </dgm:prSet>
      <dgm:spPr/>
    </dgm:pt>
    <dgm:pt modelId="{E4F0A57A-6570-4C4B-B563-4CED37E2EEA5}" type="pres">
      <dgm:prSet presAssocID="{A552DB9A-E830-4C1B-9767-D0884672F1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3BDA09E-AE92-48BB-A83B-0D4CCB361499}" type="pres">
      <dgm:prSet presAssocID="{89C1F154-9AA9-4C04-962F-564ABF35C7ED}" presName="Name8" presStyleCnt="0"/>
      <dgm:spPr/>
    </dgm:pt>
    <dgm:pt modelId="{E950CBEC-8F47-42AA-9EAA-8531C1DA64A4}" type="pres">
      <dgm:prSet presAssocID="{89C1F154-9AA9-4C04-962F-564ABF35C7ED}" presName="level" presStyleLbl="node1" presStyleIdx="1" presStyleCnt="3" custScaleY="64311">
        <dgm:presLayoutVars>
          <dgm:chMax val="1"/>
          <dgm:bulletEnabled val="1"/>
        </dgm:presLayoutVars>
      </dgm:prSet>
      <dgm:spPr/>
    </dgm:pt>
    <dgm:pt modelId="{D24DAE77-5AC8-493C-BF99-6525369EC056}" type="pres">
      <dgm:prSet presAssocID="{89C1F154-9AA9-4C04-962F-564ABF35C7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8C32F2-2232-42D8-98A8-CE2616D55F10}" type="pres">
      <dgm:prSet presAssocID="{9AF98205-D417-4001-A806-BC3C2ACF0CDD}" presName="Name8" presStyleCnt="0"/>
      <dgm:spPr/>
    </dgm:pt>
    <dgm:pt modelId="{B6C9E627-E74F-43E4-9C5A-18560B91A1B9}" type="pres">
      <dgm:prSet presAssocID="{9AF98205-D417-4001-A806-BC3C2ACF0CDD}" presName="level" presStyleLbl="node1" presStyleIdx="2" presStyleCnt="3">
        <dgm:presLayoutVars>
          <dgm:chMax val="1"/>
          <dgm:bulletEnabled val="1"/>
        </dgm:presLayoutVars>
      </dgm:prSet>
      <dgm:spPr/>
    </dgm:pt>
    <dgm:pt modelId="{9F2CDB6B-A58A-4DA3-B993-4E4E1275AE90}" type="pres">
      <dgm:prSet presAssocID="{9AF98205-D417-4001-A806-BC3C2ACF0CD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36DC760-B98B-4EBE-ADCF-6783C1EB091E}" type="presOf" srcId="{BB721CBA-315C-4095-A5F1-413E0A9837D4}" destId="{489A171B-C66E-4C18-A058-A09483E8AAF3}" srcOrd="0" destOrd="0" presId="urn:microsoft.com/office/officeart/2005/8/layout/pyramid1"/>
    <dgm:cxn modelId="{8B678163-67D8-46CD-BDF4-B9A334CF5223}" type="presOf" srcId="{A552DB9A-E830-4C1B-9767-D0884672F186}" destId="{E4F0A57A-6570-4C4B-B563-4CED37E2EEA5}" srcOrd="1" destOrd="0" presId="urn:microsoft.com/office/officeart/2005/8/layout/pyramid1"/>
    <dgm:cxn modelId="{9CA56C75-C09E-447A-9835-D63FC43538B3}" srcId="{BB721CBA-315C-4095-A5F1-413E0A9837D4}" destId="{9AF98205-D417-4001-A806-BC3C2ACF0CDD}" srcOrd="2" destOrd="0" parTransId="{66C190F9-2793-488C-B0C4-A1B99A632186}" sibTransId="{EA8D6D1B-F786-4E6E-9D91-853025651FAA}"/>
    <dgm:cxn modelId="{6086BA75-506A-419B-A0D1-5A2C7B5E52DB}" srcId="{BB721CBA-315C-4095-A5F1-413E0A9837D4}" destId="{A552DB9A-E830-4C1B-9767-D0884672F186}" srcOrd="0" destOrd="0" parTransId="{F20C9CB8-422E-4B30-A541-23769BF36668}" sibTransId="{AE6FA7F9-9C45-43C2-8217-808953C01E07}"/>
    <dgm:cxn modelId="{4D898477-CF6A-459B-96AB-A7E6C23E60B1}" type="presOf" srcId="{89C1F154-9AA9-4C04-962F-564ABF35C7ED}" destId="{E950CBEC-8F47-42AA-9EAA-8531C1DA64A4}" srcOrd="0" destOrd="0" presId="urn:microsoft.com/office/officeart/2005/8/layout/pyramid1"/>
    <dgm:cxn modelId="{C2901778-A916-4518-B3A1-D66173BBB5C9}" srcId="{BB721CBA-315C-4095-A5F1-413E0A9837D4}" destId="{89C1F154-9AA9-4C04-962F-564ABF35C7ED}" srcOrd="1" destOrd="0" parTransId="{D14E5ECC-05CB-4A26-A424-F0F80971D8FA}" sibTransId="{871C4386-65CD-4979-B4EF-F994C6D28E76}"/>
    <dgm:cxn modelId="{D369A7B5-9D0A-4EE6-BC8D-7B8FD9900A50}" type="presOf" srcId="{89C1F154-9AA9-4C04-962F-564ABF35C7ED}" destId="{D24DAE77-5AC8-493C-BF99-6525369EC056}" srcOrd="1" destOrd="0" presId="urn:microsoft.com/office/officeart/2005/8/layout/pyramid1"/>
    <dgm:cxn modelId="{EA9C49C3-559F-4DB4-BC87-E81AE49CC9DD}" type="presOf" srcId="{9AF98205-D417-4001-A806-BC3C2ACF0CDD}" destId="{9F2CDB6B-A58A-4DA3-B993-4E4E1275AE90}" srcOrd="1" destOrd="0" presId="urn:microsoft.com/office/officeart/2005/8/layout/pyramid1"/>
    <dgm:cxn modelId="{F3F323D2-3EAF-4F14-B62D-F1BB042E9E21}" type="presOf" srcId="{A552DB9A-E830-4C1B-9767-D0884672F186}" destId="{6EC284F2-E1D8-49CD-9FCF-1AB57956E545}" srcOrd="0" destOrd="0" presId="urn:microsoft.com/office/officeart/2005/8/layout/pyramid1"/>
    <dgm:cxn modelId="{F72D67F1-C235-4CC8-B2AE-ED2D592CE61E}" type="presOf" srcId="{9AF98205-D417-4001-A806-BC3C2ACF0CDD}" destId="{B6C9E627-E74F-43E4-9C5A-18560B91A1B9}" srcOrd="0" destOrd="0" presId="urn:microsoft.com/office/officeart/2005/8/layout/pyramid1"/>
    <dgm:cxn modelId="{E30CBD2E-9B0D-4884-BB3E-0178B926D49C}" type="presParOf" srcId="{489A171B-C66E-4C18-A058-A09483E8AAF3}" destId="{78694C4B-3DFC-4104-8C8A-D87267C05610}" srcOrd="0" destOrd="0" presId="urn:microsoft.com/office/officeart/2005/8/layout/pyramid1"/>
    <dgm:cxn modelId="{9FDCA7A2-4546-40A3-A40F-812706530F24}" type="presParOf" srcId="{78694C4B-3DFC-4104-8C8A-D87267C05610}" destId="{6EC284F2-E1D8-49CD-9FCF-1AB57956E545}" srcOrd="0" destOrd="0" presId="urn:microsoft.com/office/officeart/2005/8/layout/pyramid1"/>
    <dgm:cxn modelId="{80B08D09-5837-4A03-85E5-1D3E356A2700}" type="presParOf" srcId="{78694C4B-3DFC-4104-8C8A-D87267C05610}" destId="{E4F0A57A-6570-4C4B-B563-4CED37E2EEA5}" srcOrd="1" destOrd="0" presId="urn:microsoft.com/office/officeart/2005/8/layout/pyramid1"/>
    <dgm:cxn modelId="{7C8EBA6E-3BC0-4F61-BC7A-3FCA377252E8}" type="presParOf" srcId="{489A171B-C66E-4C18-A058-A09483E8AAF3}" destId="{13BDA09E-AE92-48BB-A83B-0D4CCB361499}" srcOrd="1" destOrd="0" presId="urn:microsoft.com/office/officeart/2005/8/layout/pyramid1"/>
    <dgm:cxn modelId="{92483CA7-045A-4720-A824-CF7959494711}" type="presParOf" srcId="{13BDA09E-AE92-48BB-A83B-0D4CCB361499}" destId="{E950CBEC-8F47-42AA-9EAA-8531C1DA64A4}" srcOrd="0" destOrd="0" presId="urn:microsoft.com/office/officeart/2005/8/layout/pyramid1"/>
    <dgm:cxn modelId="{2C3EBC37-FBFA-456E-B8E9-86CFA8F2E9E5}" type="presParOf" srcId="{13BDA09E-AE92-48BB-A83B-0D4CCB361499}" destId="{D24DAE77-5AC8-493C-BF99-6525369EC056}" srcOrd="1" destOrd="0" presId="urn:microsoft.com/office/officeart/2005/8/layout/pyramid1"/>
    <dgm:cxn modelId="{65567BBF-0DE6-4F20-B338-A39C482C6995}" type="presParOf" srcId="{489A171B-C66E-4C18-A058-A09483E8AAF3}" destId="{778C32F2-2232-42D8-98A8-CE2616D55F10}" srcOrd="2" destOrd="0" presId="urn:microsoft.com/office/officeart/2005/8/layout/pyramid1"/>
    <dgm:cxn modelId="{A3B15C21-F057-4695-8E17-81B86BC6A020}" type="presParOf" srcId="{778C32F2-2232-42D8-98A8-CE2616D55F10}" destId="{B6C9E627-E74F-43E4-9C5A-18560B91A1B9}" srcOrd="0" destOrd="0" presId="urn:microsoft.com/office/officeart/2005/8/layout/pyramid1"/>
    <dgm:cxn modelId="{186F4284-EFE5-4198-BF97-7E5669116841}" type="presParOf" srcId="{778C32F2-2232-42D8-98A8-CE2616D55F10}" destId="{9F2CDB6B-A58A-4DA3-B993-4E4E1275AE9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84F2-E1D8-49CD-9FCF-1AB57956E545}">
      <dsp:nvSpPr>
        <dsp:cNvPr id="0" name=""/>
        <dsp:cNvSpPr/>
      </dsp:nvSpPr>
      <dsp:spPr>
        <a:xfrm>
          <a:off x="3082031" y="0"/>
          <a:ext cx="3751461" cy="1843767"/>
        </a:xfrm>
        <a:prstGeom prst="trapezoid">
          <a:avLst>
            <a:gd name="adj" fmla="val 101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Lato" panose="020F0502020204030203" pitchFamily="34" charset="-1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CENTRALNY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ministerstwa </a:t>
          </a:r>
          <a:b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</a:br>
          <a: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i urzędy centralne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Ministerstwo Edukacji Narodowej, </a:t>
          </a:r>
          <a:b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</a:b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Główny Inspektorat Ochrony Środowiska</a:t>
          </a:r>
        </a:p>
      </dsp:txBody>
      <dsp:txXfrm>
        <a:off x="3082031" y="0"/>
        <a:ext cx="3751461" cy="1843767"/>
      </dsp:txXfrm>
    </dsp:sp>
    <dsp:sp modelId="{E950CBEC-8F47-42AA-9EAA-8531C1DA64A4}">
      <dsp:nvSpPr>
        <dsp:cNvPr id="0" name=""/>
        <dsp:cNvSpPr/>
      </dsp:nvSpPr>
      <dsp:spPr>
        <a:xfrm>
          <a:off x="1875730" y="1843767"/>
          <a:ext cx="6164063" cy="1185745"/>
        </a:xfrm>
        <a:prstGeom prst="trapezoid">
          <a:avLst>
            <a:gd name="adj" fmla="val 101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WOJEWÓDZKI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urzędy wojewódzkie, urzędy administracji zespolonej i niezespolonej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Wojewódzki Inspektorat Weterynarii w Katowicach</a:t>
          </a:r>
          <a:endParaRPr lang="pl-PL" sz="1200" b="1" kern="1200" dirty="0">
            <a:solidFill>
              <a:schemeClr val="bg1">
                <a:lumMod val="85000"/>
              </a:schemeClr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</dsp:txBody>
      <dsp:txXfrm>
        <a:off x="2954441" y="1843767"/>
        <a:ext cx="4006641" cy="1185745"/>
      </dsp:txXfrm>
    </dsp:sp>
    <dsp:sp modelId="{B6C9E627-E74F-43E4-9C5A-18560B91A1B9}">
      <dsp:nvSpPr>
        <dsp:cNvPr id="0" name=""/>
        <dsp:cNvSpPr/>
      </dsp:nvSpPr>
      <dsp:spPr>
        <a:xfrm>
          <a:off x="0" y="3029512"/>
          <a:ext cx="9915524" cy="1843767"/>
        </a:xfrm>
        <a:prstGeom prst="trapezoid">
          <a:avLst>
            <a:gd name="adj" fmla="val 101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MIEJSKI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Komenda Miejska Państwowej Straży Pożarnej w Radomiu (</a:t>
          </a:r>
          <a:r>
            <a:rPr lang="pl-PL" sz="1200" i="1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tylko pracownicy cywilni</a:t>
          </a: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>
            <a:latin typeface="Lato" panose="020F0502020204030203" pitchFamily="34" charset="-1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POWIATOWY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Powiatowy Inspektorat Nadzoru Budowlanego w Pruszczu Gdańskim</a:t>
          </a:r>
          <a:endParaRPr lang="pl-PL" sz="1100" kern="1200" dirty="0">
            <a:solidFill>
              <a:schemeClr val="bg1">
                <a:lumMod val="85000"/>
              </a:schemeClr>
            </a:solidFill>
            <a:latin typeface="Lato" panose="020F0502020204030203" pitchFamily="34" charset="-18"/>
          </a:endParaRPr>
        </a:p>
      </dsp:txBody>
      <dsp:txXfrm>
        <a:off x="1735216" y="3029512"/>
        <a:ext cx="6445091" cy="1843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F822-19E3-4012-999A-DEA6F09E953B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AF57-C653-444F-A1B7-CC4170E4CF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9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/>
              <a:t>Prezentacja – „Poznaj polską służbę cywilną” [inaczej] „Komu i czemu służy Służba Cywilna”</a:t>
            </a:r>
          </a:p>
          <a:p>
            <a:endParaRPr lang="pl-PL" dirty="0"/>
          </a:p>
          <a:p>
            <a:r>
              <a:rPr lang="pl-PL" b="1" dirty="0"/>
              <a:t>ISTOTNE UWAGI DLA</a:t>
            </a:r>
            <a:r>
              <a:rPr lang="pl-PL" b="1" baseline="0" dirty="0"/>
              <a:t> PROWADZĄCEGO PREZENTACJĘ DOT. EWENTUALNYCH PROBLEMÓW TECHNICZNYCH:</a:t>
            </a:r>
          </a:p>
          <a:p>
            <a:r>
              <a:rPr lang="pl-PL" baseline="0" dirty="0"/>
              <a:t>Prezentacja została przygotowana w konkretnej wersji programu (Microsoft PowerPoint w Office 365 Online) i z tego powodu:</a:t>
            </a:r>
          </a:p>
          <a:p>
            <a:pPr marL="171450" indent="-171450">
              <a:buFontTx/>
              <a:buChar char="-"/>
            </a:pPr>
            <a:r>
              <a:rPr lang="pl-PL" baseline="0" dirty="0"/>
              <a:t>w pewnych sytuacjach może wyświetlać się nieprawidłowo, np. gdy na komputerze do wyświetlania prezentacji:</a:t>
            </a:r>
          </a:p>
          <a:p>
            <a:pPr marL="628650" lvl="1" indent="-171450">
              <a:buFontTx/>
              <a:buChar char="-"/>
            </a:pPr>
            <a:r>
              <a:rPr lang="pl-PL" baseline="0" dirty="0"/>
              <a:t>jest zainstalowana starsza wersja programu PowerPoint (np. 2016 lub starsza, która nie wspiera niektórych typów grafik, efektów, kodeków multimedialnych)</a:t>
            </a:r>
          </a:p>
          <a:p>
            <a:pPr marL="628650" lvl="1" indent="-171450">
              <a:buFontTx/>
              <a:buChar char="-"/>
            </a:pPr>
            <a:r>
              <a:rPr lang="pl-PL" baseline="0" dirty="0"/>
              <a:t>jest zainstalowane alternatywne oprogramowanie biurowe (np. </a:t>
            </a:r>
            <a:r>
              <a:rPr lang="pl-PL" baseline="0" dirty="0" err="1"/>
              <a:t>OpenOffice</a:t>
            </a:r>
            <a:r>
              <a:rPr lang="pl-PL" baseline="0" dirty="0"/>
              <a:t>, </a:t>
            </a:r>
            <a:r>
              <a:rPr lang="pl-PL" baseline="0" dirty="0" err="1"/>
              <a:t>LibreOffice</a:t>
            </a:r>
            <a:r>
              <a:rPr lang="pl-PL" baseline="0" dirty="0"/>
              <a:t>, </a:t>
            </a:r>
            <a:r>
              <a:rPr lang="pl-PL" baseline="0" dirty="0" err="1"/>
              <a:t>OnlyOffice</a:t>
            </a:r>
            <a:r>
              <a:rPr lang="pl-PL" baseline="0" dirty="0"/>
              <a:t>, </a:t>
            </a:r>
            <a:r>
              <a:rPr lang="pl-PL" baseline="0" dirty="0" err="1"/>
              <a:t>ApacheOffice</a:t>
            </a:r>
            <a:r>
              <a:rPr lang="pl-PL" baseline="0" dirty="0"/>
              <a:t>, Google </a:t>
            </a:r>
            <a:r>
              <a:rPr lang="pl-PL" baseline="0" dirty="0" err="1"/>
              <a:t>Workspace</a:t>
            </a:r>
            <a:r>
              <a:rPr lang="pl-PL" baseline="0" dirty="0"/>
              <a:t> itp.).</a:t>
            </a:r>
          </a:p>
          <a:p>
            <a:pPr marL="628650" lvl="1" indent="-171450">
              <a:buFontTx/>
              <a:buChar char="-"/>
            </a:pPr>
            <a:r>
              <a:rPr lang="pl-PL" baseline="0" dirty="0"/>
              <a:t>W systemie nie jest zainstalowana oficjalna czcionka KPRM - </a:t>
            </a:r>
            <a:r>
              <a:rPr lang="pl-PL" baseline="0" dirty="0" err="1"/>
              <a:t>bezszeryfowy</a:t>
            </a:r>
            <a:r>
              <a:rPr lang="pl-PL" baseline="0" dirty="0"/>
              <a:t> </a:t>
            </a:r>
            <a:r>
              <a:rPr lang="pl-PL" baseline="0" dirty="0" err="1"/>
              <a:t>font</a:t>
            </a:r>
            <a:r>
              <a:rPr lang="pl-PL" baseline="0" dirty="0"/>
              <a:t> „LATO” [LATO Regularne (400)]</a:t>
            </a:r>
          </a:p>
          <a:p>
            <a:pPr marL="457200" lvl="1" indent="0">
              <a:buFontTx/>
              <a:buNone/>
            </a:pPr>
            <a:endParaRPr lang="pl-PL" baseline="0" dirty="0"/>
          </a:p>
          <a:p>
            <a:pPr marL="0" lvl="0" indent="0">
              <a:buFontTx/>
              <a:buNone/>
            </a:pPr>
            <a:r>
              <a:rPr lang="pl-PL" b="1" baseline="0" dirty="0"/>
              <a:t>Rozwiązania: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Sprawdź przed planowanymi zajęciami w szkole, czy na Twoim komputerze jest zainstalowana oficjalna czcionka administracji rządowej, tj. „LATO”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Jeśli nie ma tej czcionki, zainstaluj ją lub poproś osobę techniczną (Helpdesk) o zainstalowanie – LATO </a:t>
            </a:r>
            <a:r>
              <a:rPr lang="pl-PL" baseline="0" dirty="0" err="1"/>
              <a:t>Regular</a:t>
            </a:r>
            <a:r>
              <a:rPr lang="pl-PL" baseline="0" dirty="0"/>
              <a:t> 400 można pobrać z https://fonts.google.com/selection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Sprawdź czy formatowanie nie ‚rozjeżdża się’ w dziwny sposób, a także czy proporcje są w domyślnym układzie 16:9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W przypadku problemów z wyświetlaniem prezentacji z pliku PowerPoint (plik. PPTX), można użyć uniwersalnego formatu – PDF (rozwiązanie - zapisanie pliku PPTX jako PDF – opcja „Zapisz jako”)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O pomoc możesz poprosić też twórców prezentacji z Departamentu Służby Cywilnej KPRM (Wydział Komunikacji i Organizacji) - dsc@kprm.gov.pl</a:t>
            </a:r>
          </a:p>
          <a:p>
            <a:pPr marL="628650" lvl="1" indent="-171450">
              <a:buFontTx/>
              <a:buChar char="-"/>
            </a:pPr>
            <a:endParaRPr lang="pl-PL" baseline="0" dirty="0"/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14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07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43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39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36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Jej / Jego praca w Urzędzie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Opowiedz o swojej pracy - zadaniach, wyzwaniach, sukcesach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743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Jej / Jego praca w Urzędzie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Opowiedz o swojej pracy - zadaniach, wyzwaniach, sukcesach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704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Jakie są zalety pracy w urzędzie, w korpusie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specyfika tej pracy, ewentualnie proces naboru, rozwoju, awansów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649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Jakie są zalety pracy w urzędzie, w korpusie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specyfika tej pracy, ewentualnie proces naboru, rozwoju, awansów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73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Plusy i ewentualnie minusy podjęcia pracy w korpusie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Materiał pomocniczy - krótki film (2 minuty), który jest dostępny na YouTube – kanał Kancelarii Premiera - https://www.youtube.com/watch?v=6oIaSpXYybM&amp;t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Z przyczyn technicznych, niektóre starsze wersje pakietów biurowych MS Office nie pozwalają na wyświetlanie filmu bezpośrednio z poziomu slajdu (jako osadzone multimedia), dlatego podajemy odnośnik do wyświetlenia filmy z poziomu przeglądarki internetowej - https://www.youtube.com/watch?v=6oIaSpXYybM&amp;t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Kliknij przycisk „Przejdź do filmu” w prawej - górnej części slajdu -&gt; nastąpi przejście do odtwarzania filmu w domyślnej przeglądarce, która jest zainstalowana w Twoim (lub szkolnym) komputerze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14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</a:t>
            </a:r>
            <a:r>
              <a:rPr lang="pl-PL" baseline="0" dirty="0"/>
              <a:t> wyglądają nabory do służby cywilnej.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Kto może pasować do tego typu pracy – umiejętności, wykształcenie, nastawienie, usposobienie itp..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84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historyczne powstania służby cywilnej po odzyskaniu</a:t>
            </a:r>
            <a:r>
              <a:rPr lang="pl-PL" baseline="0" dirty="0"/>
              <a:t> przez Polskę niepodległości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Historia jest przedstawiona na krótkim filmie z 2021 roku (2 minuty), który jest dostępny na YouTube – kanał Kancelarii Premiera - https://youtu.be/_ebJhxK3tMs?si=c0kS0rM8haeGrs2B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Z przyczyn technicznych, niektóre starsze wersje pakietów biurowych MS Office nie pozwalają na wyświetlanie filmu bezpośrednio z poziomu slajdu (jako osadzone multimedia), dlatego podajemy odnośnik do wyświetlenia filmy z poziomu przeglądarki internetowej - https://youtu.be/_ebJhxK3tMs?si=c0kS0rM8haeGrs2B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Kliknij przycisk „Przejdź do filmu” w prawej - górnej części slajdu -&gt; nastąpi przejście do odtwarzania filmu w domyślnej przeglądarce, która jest zainstalowana w Twoim (lub szkolnym) komputerze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665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Gdzie mogą znaleźć więcej informacji oraz zdjęć na </a:t>
            </a:r>
            <a:r>
              <a:rPr lang="pl-PL"/>
              <a:t>temat</a:t>
            </a:r>
            <a:r>
              <a:rPr lang="pl-PL" baseline="0"/>
              <a:t> działań </a:t>
            </a:r>
            <a:r>
              <a:rPr lang="pl-PL" baseline="0" dirty="0"/>
              <a:t>korpusu służby cywilnej.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37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kulturowe, tj. fakt, że wybitni Polacy także w przeszłości podejmowali pracę urzędniczą – dla stabilizacji materialnej, prestiżu, chęci służenia Polsce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Tu warto zadać pytanie słuchaczom – Czy wiesz kim są te osoby? Jaki jest ich związek ze służbą cywilną? Dopiero w następnej kolejności pojawi się slajd z informacją na temat tych postaci.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12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kulturowe, tj. fakt, że wybitni Polacy także w przeszłości podejmowali pracę urzędniczą – dla stabilizacji materialnej, prestiżu, chęci służenia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51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kulturowe, tj. fakt, że wybitni Polacy także w przeszłości podejmowali pracę urzędniczą – dla stabilizacji materialnej, prestiżu, chęci służenia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24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 ze schematem,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na sferę polityczną i urzędniczą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stanowisk w urzędzie – w sferze urzędniczej i politycznej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 czym polega rozdział zadań pomiędzy tymi dwoma sferami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3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 ze schematem,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służby</a:t>
            </a:r>
            <a:r>
              <a:rPr lang="pl-PL" baseline="0" dirty="0"/>
              <a:t> cywilnej, w szczególności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na podgrupy zatrudnionych – na podstawie różnych przepisów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jakie wiążą się z tym przywileje i obowiązki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W Twojej narracji zachęcamy do używania form – Członkinie i Członkowie, Urzędniczki i Urzędnicy, Menedżerki i Menedżerowie itd..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11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na urzędy według lokalizacji i skali działalności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43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duża jest skala działalności korpusu służby cywilnej w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0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3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5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2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3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51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9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13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82C-F1DE-42CA-BBCA-5A3C303D06D7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hdphoto" Target="../media/hdphoto7.wdp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9.png"/><Relationship Id="rId4" Type="http://schemas.openxmlformats.org/officeDocument/2006/relationships/hyperlink" Target="https://www.youtube.com/watch?v=6oIaSpXYybM&amp;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3.jpeg"/><Relationship Id="rId4" Type="http://schemas.openxmlformats.org/officeDocument/2006/relationships/image" Target="../media/image43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youtu.be/_ebJhxK3tMs?si=32xpgM48Xr33Fwl7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company/sluzbacywilna/" TargetMode="External"/><Relationship Id="rId12" Type="http://schemas.openxmlformats.org/officeDocument/2006/relationships/image" Target="../media/image57.png"/><Relationship Id="rId17" Type="http://schemas.openxmlformats.org/officeDocument/2006/relationships/hyperlink" Target="https://www.gov.pl/web/sluzbacywilna" TargetMode="External"/><Relationship Id="rId2" Type="http://schemas.openxmlformats.org/officeDocument/2006/relationships/notesSlide" Target="../notesSlides/notesSlide20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company/sluzbacywilna" TargetMode="External"/><Relationship Id="rId11" Type="http://schemas.openxmlformats.org/officeDocument/2006/relationships/hyperlink" Target="https://www.instagram.com/sluzbacywilna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60.png"/><Relationship Id="rId10" Type="http://schemas.openxmlformats.org/officeDocument/2006/relationships/image" Target="../media/image56.svg"/><Relationship Id="rId19" Type="http://schemas.openxmlformats.org/officeDocument/2006/relationships/image" Target="../media/image62.svg"/><Relationship Id="rId4" Type="http://schemas.openxmlformats.org/officeDocument/2006/relationships/image" Target="../media/image1.png"/><Relationship Id="rId9" Type="http://schemas.openxmlformats.org/officeDocument/2006/relationships/image" Target="../media/image55.png"/><Relationship Id="rId14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103026" y="1003402"/>
            <a:ext cx="5276509" cy="37379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Komu i czemu </a:t>
            </a:r>
            <a:b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służy</a:t>
            </a:r>
            <a:b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Służba Cywilna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34A5192-C70F-0339-1EBE-C1D0D67DC1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4" name="Obraz 3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6709" y="1499313"/>
            <a:ext cx="188444" cy="3121055"/>
          </a:xfrm>
          <a:prstGeom prst="rect">
            <a:avLst/>
          </a:prstGeom>
          <a:blipFill>
            <a:blip r:embed="rId5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95" y="1589066"/>
            <a:ext cx="4320000" cy="43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C229754-1E50-F6DE-5320-490D1ECB8C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9476" y="2356399"/>
            <a:ext cx="44385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Wspieramy rozwój </a:t>
            </a:r>
          </a:p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usług cyfrowych</a:t>
            </a:r>
          </a:p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i 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szybkiego Internetu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3381B71-D609-0A0F-590C-DF254A6C69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125" y="2515624"/>
            <a:ext cx="1080000" cy="1080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05235F-BF1D-7FE6-F3AB-21FB32FAEF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9476" y="4289904"/>
            <a:ext cx="45299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Pracujemy nad ulepszeniem</a:t>
            </a:r>
          </a:p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programów kształcenia </a:t>
            </a:r>
            <a:b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w polskich szkołach </a:t>
            </a:r>
            <a:b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i na uczelniach wyższych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. </a:t>
            </a:r>
            <a:endParaRPr lang="pl-PL" sz="2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FD354ED0-FD76-DFB6-9136-F36E62BA2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214" y="4657843"/>
            <a:ext cx="1080000" cy="108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53A5BAB-B9A8-D2CD-6EE3-AC44F96189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1310" y="4505346"/>
            <a:ext cx="43206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Z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walczamy choroby zakaźne i dbamy </a:t>
            </a:r>
            <a:b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o zdrowie publiczne. </a:t>
            </a:r>
            <a:endParaRPr lang="pl-PL" sz="2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4B2BDD92-D035-274D-E268-4AB45F873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7048" y="4657844"/>
            <a:ext cx="1080000" cy="108000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9C05827-B28E-D3A5-B507-071B21A08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66114" y="2352652"/>
            <a:ext cx="3756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Dbamy o prawa konsumentów </a:t>
            </a:r>
          </a:p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i uczciwą konkurencję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pl-PL" sz="2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D0AD7A5D-F035-1499-0119-8BFA482D15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541333" y="2515624"/>
            <a:ext cx="1080000" cy="1080000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FA78133F-99E8-270A-41D2-E2B5DCFDD4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4B1CC06C-E57E-2471-DC29-6FAC70FEDDD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01F90EBC-F62E-9EF2-4A7C-0F315557F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6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76391A0-06A9-B3ED-5960-1C844D47CF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2356399"/>
            <a:ext cx="5740427" cy="1384995"/>
            <a:chOff x="556125" y="2356399"/>
            <a:chExt cx="5740427" cy="1384995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C229754-1E50-F6DE-5320-490D1ECB8C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2356399"/>
              <a:ext cx="44270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Rozbudowujemy sieć </a:t>
              </a:r>
            </a:p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dróg ekspresowych </a:t>
              </a:r>
            </a:p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autostrad</a:t>
              </a:r>
              <a:endPara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53381B71-D609-0A0F-590C-DF254A6C69F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5" y="2515624"/>
              <a:ext cx="1080000" cy="108000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638E5ED-CEDB-3EEF-2C9C-5B938E5EA63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45214" y="4505345"/>
            <a:ext cx="5666015" cy="1384995"/>
            <a:chOff x="545214" y="4505345"/>
            <a:chExt cx="5666015" cy="138499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3E05235F-BF1D-7FE6-F3AB-21FB32FAEF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4505345"/>
              <a:ext cx="434175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Dbamy, żeby podatki zasilały budżet państwa </a:t>
              </a:r>
            </a:p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finansowały jego rozwój.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FD354ED0-FD76-DFB6-9136-F36E62BA284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14" y="4657843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12C9E279-E395-BA07-059F-6BAA5527A06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7048" y="4505345"/>
            <a:ext cx="5178839" cy="1384995"/>
            <a:chOff x="6547048" y="4505345"/>
            <a:chExt cx="5178839" cy="1384995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C53A5BAB-B9A8-D2CD-6EE3-AC44F961893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4505345"/>
              <a:ext cx="385977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Rozbudowujemy armię i zdolności obronne naszego kraju.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4B2BDD92-D035-274D-E268-4AB45F873C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8" y="4657844"/>
              <a:ext cx="1080000" cy="1080000"/>
            </a:xfrm>
            <a:prstGeom prst="rect">
              <a:avLst/>
            </a:prstGeom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960F7916-DD5A-679A-EBAB-3243B3202D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1333" y="2352652"/>
            <a:ext cx="5081647" cy="1384995"/>
            <a:chOff x="6541333" y="2352652"/>
            <a:chExt cx="5081647" cy="1384995"/>
          </a:xfrm>
        </p:grpSpPr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79C05827-B28E-D3A5-B507-071B21A085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2352652"/>
              <a:ext cx="375686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Wspieramy polskich sportowców i rozwój kultury fizycznej.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D0AD7A5D-F035-1499-0119-8BFA482D15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541333" y="2515624"/>
              <a:ext cx="1080000" cy="1080000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4352D08-EF91-515A-0784-72AD94FE7C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A8513C48-784C-525C-46D8-7F3AA15DEE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D66FBFD5-202C-9572-02B7-90884B46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6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6633B74-3649-07DF-AABD-28501EC665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7048" y="4505348"/>
            <a:ext cx="5849012" cy="1384995"/>
            <a:chOff x="6547048" y="4505348"/>
            <a:chExt cx="5849012" cy="138499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5900B315-A17C-AA12-A239-C55088C2CD6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8" y="4657847"/>
              <a:ext cx="1080000" cy="1080000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C53A5BAB-B9A8-D2CD-6EE3-AC44F961893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4505348"/>
              <a:ext cx="452994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Wspieramy nowoczesne technologie przyjazne środowisku.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AB29C93-AA72-6393-D333-414E6B5BA4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4505349"/>
            <a:ext cx="5843297" cy="1384995"/>
            <a:chOff x="556125" y="4505349"/>
            <a:chExt cx="5843297" cy="1384995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73CD7D0C-3E43-7EC1-A3EA-B849664247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5" y="4657847"/>
              <a:ext cx="1080000" cy="1080000"/>
            </a:xfrm>
            <a:prstGeom prst="rect">
              <a:avLst/>
            </a:pr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3E05235F-BF1D-7FE6-F3AB-21FB32FAEF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4505349"/>
              <a:ext cx="452994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Wspieramy nasze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koleżanki i kolegów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w mundurach.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E03A659C-E6A1-65D4-4A0F-3861128D0C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2356399"/>
            <a:ext cx="5751857" cy="1384995"/>
            <a:chOff x="556125" y="2356399"/>
            <a:chExt cx="5751857" cy="1384995"/>
          </a:xfrm>
        </p:grpSpPr>
        <p:pic>
          <p:nvPicPr>
            <p:cNvPr id="19" name="Obraz 18" descr="Element dekoracyjny">
              <a:extLst>
                <a:ext uri="{FF2B5EF4-FFF2-40B4-BE49-F238E27FC236}">
                  <a16:creationId xmlns:a16="http://schemas.microsoft.com/office/drawing/2014/main" id="{5CD478C1-BEA0-56DA-95F1-0D2E7BBDC6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25" y="2505148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C229754-1E50-F6DE-5320-490D1ECB8C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2356399"/>
              <a:ext cx="443850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Zbieramy i udostępniamy dane statystyczne dot. życia publicznego.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43DC647-9AE2-A505-0D94-41EC6B262D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7048" y="2356399"/>
            <a:ext cx="5075932" cy="1384995"/>
            <a:chOff x="6547048" y="2356399"/>
            <a:chExt cx="5075932" cy="1384995"/>
          </a:xfrm>
        </p:grpSpPr>
        <p:pic>
          <p:nvPicPr>
            <p:cNvPr id="21" name="Obraz 20" descr="Element dekoracyjny">
              <a:extLst>
                <a:ext uri="{FF2B5EF4-FFF2-40B4-BE49-F238E27FC236}">
                  <a16:creationId xmlns:a16="http://schemas.microsoft.com/office/drawing/2014/main" id="{B6E18D4F-855C-B37A-02B5-9C85199462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048" y="2505148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79C05827-B28E-D3A5-B507-071B21A085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2356399"/>
              <a:ext cx="375686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Troszczymy się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o zabytki</a:t>
              </a:r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 architektury</a:t>
              </a:r>
            </a:p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sztuki w Polsce.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81EEB36D-521E-B1A4-8D4F-76E7F535EB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FDC55106-CB1F-904E-9B85-763DDBC71D2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70C2D927-E2F0-3626-55BE-369E2BDD0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2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DA57534-CBAB-6568-9097-A16155037F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6125" y="2275824"/>
            <a:ext cx="4110146" cy="1384995"/>
            <a:chOff x="646125" y="2275824"/>
            <a:chExt cx="4110146" cy="1384995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6DBAC148-6FE8-8FBB-4C3E-35A9E6521BE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9480" y="2275824"/>
              <a:ext cx="289679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</a:rPr>
                <a:t>Pielęgnujemy pamięć o naszej historii.</a:t>
              </a:r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703944AE-E14E-173A-5F2C-6D0EF3FA8F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334" t="3148" r="7912" b="2660"/>
            <a:stretch/>
          </p:blipFill>
          <p:spPr>
            <a:xfrm>
              <a:off x="646125" y="2428321"/>
              <a:ext cx="960323" cy="1080000"/>
            </a:xfrm>
            <a:prstGeom prst="rect">
              <a:avLst/>
            </a:prstGeom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01786418-58A0-6BE5-36D5-007A42D23F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78142" y="2202272"/>
            <a:ext cx="4895096" cy="1458547"/>
            <a:chOff x="6278142" y="2202272"/>
            <a:chExt cx="4895096" cy="1458547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B1244501-5506-8D43-E514-511301DB12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42" y="2490231"/>
              <a:ext cx="1170588" cy="1170588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A4E1242-9856-B4E5-4F4F-16C1882037D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1330" y="2202272"/>
              <a:ext cx="353190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Dążymy do poprawy bezpieczeństwa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pracy górników.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487A79A5-90E7-06E6-95E9-CF6CAB03FA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4056956"/>
            <a:ext cx="5482125" cy="1815882"/>
            <a:chOff x="556125" y="4056956"/>
            <a:chExt cx="5482125" cy="1815882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61ABEB5-443E-9CD4-88EB-FC1A7D0B9D6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5" y="4454712"/>
              <a:ext cx="1080000" cy="108000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F1196889-7B98-FEF4-12AD-33C3D8BBEDC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9480" y="4056956"/>
              <a:ext cx="417877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Dbamy, </a:t>
              </a:r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Calibri" panose="020F0502020204030204" pitchFamily="34" charset="0"/>
                </a:rPr>
                <a:t>żeby żywność </a:t>
              </a: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produkowana w kraju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oraz importowana była najwyższej jakości.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70389006-0DEA-3DB8-A37B-B90609FAE2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8730" y="4073287"/>
            <a:ext cx="5223194" cy="1815882"/>
            <a:chOff x="6368730" y="4073287"/>
            <a:chExt cx="5223194" cy="1815882"/>
          </a:xfrm>
        </p:grpSpPr>
        <p:pic>
          <p:nvPicPr>
            <p:cNvPr id="16" name="Obraz 15" descr="Element dekoracyjny">
              <a:extLst>
                <a:ext uri="{FF2B5EF4-FFF2-40B4-BE49-F238E27FC236}">
                  <a16:creationId xmlns:a16="http://schemas.microsoft.com/office/drawing/2014/main" id="{081D177A-DAED-4A63-00AE-53B460093B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730" y="4454712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C0812F50-BDBC-521A-CF2D-BD0637FAE17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1330" y="4073287"/>
              <a:ext cx="395059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Działamy na rzecz bezpieczeństwa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rozwoju lotnictwa cywilnego w Polsce.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2997CA87-4839-164B-9505-73FB48DFA6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EF67DBDB-6683-1B9C-DCAF-F54A3311E7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EB1A9747-C83E-5BBE-7432-8871D1E4A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1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Mój urząd − moja służba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214241A-269A-14D2-31C2-0EF990392EA7}"/>
              </a:ext>
            </a:extLst>
          </p:cNvPr>
          <p:cNvSpPr txBox="1"/>
          <p:nvPr/>
        </p:nvSpPr>
        <p:spPr>
          <a:xfrm>
            <a:off x="1812325" y="2218097"/>
            <a:ext cx="8750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Pracuję w </a:t>
            </a:r>
            <a:r>
              <a:rPr lang="pl-PL" sz="28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[tu wpisz nazwę swojego urzędu] </a:t>
            </a:r>
            <a:endParaRPr lang="pl-PL" sz="28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61E95FB5-E578-E9C5-E671-A09A74104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6125" y="2218097"/>
            <a:ext cx="1080000" cy="1080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456EFB6-529D-E251-AD49-019E12FA0A0E}"/>
              </a:ext>
            </a:extLst>
          </p:cNvPr>
          <p:cNvSpPr txBox="1"/>
          <p:nvPr/>
        </p:nvSpPr>
        <p:spPr>
          <a:xfrm>
            <a:off x="1812325" y="2993834"/>
            <a:ext cx="8750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[tu wpisz nazwę departamentu / wydziału lub biura] </a:t>
            </a:r>
            <a:endParaRPr lang="pl-PL" sz="28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9E137B7-ABF6-986D-2285-2FBF51A17DFB}"/>
              </a:ext>
            </a:extLst>
          </p:cNvPr>
          <p:cNvSpPr txBox="1"/>
          <p:nvPr/>
        </p:nvSpPr>
        <p:spPr>
          <a:xfrm>
            <a:off x="1812325" y="3769571"/>
            <a:ext cx="8750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Jako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28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[tu wpisz nazwę stanowiska / funkcję] </a:t>
            </a:r>
            <a:endParaRPr lang="pl-PL" sz="28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4A8811FB-27C5-F32B-26F3-C1494E8ED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125" y="4899797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14241A-269A-14D2-31C2-0EF990392EA7}"/>
              </a:ext>
            </a:extLst>
          </p:cNvPr>
          <p:cNvSpPr txBox="1"/>
          <p:nvPr/>
        </p:nvSpPr>
        <p:spPr>
          <a:xfrm>
            <a:off x="1812325" y="5178187"/>
            <a:ext cx="313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Czym się zajmuję? 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86329" y="5007797"/>
            <a:ext cx="5186470" cy="864000"/>
            <a:chOff x="5942449" y="4784775"/>
            <a:chExt cx="5186470" cy="864000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449" y="4784775"/>
              <a:ext cx="864000" cy="86400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E214241A-269A-14D2-31C2-0EF990392EA7}"/>
                </a:ext>
              </a:extLst>
            </p:cNvPr>
            <p:cNvSpPr txBox="1"/>
            <p:nvPr/>
          </p:nvSpPr>
          <p:spPr>
            <a:xfrm>
              <a:off x="6982774" y="4955165"/>
              <a:ext cx="414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Jaki jest cel mojej pracy? 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4F38EB2A-5C85-4AC2-E43A-D76EB19564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8BAFC559-4DDD-8830-BDC9-1B3AC131475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00167BB8-9304-7387-88F1-A6DEC47C4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9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Mój urząd − moja służba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456EFB6-529D-E251-AD49-019E12FA0A0E}"/>
              </a:ext>
            </a:extLst>
          </p:cNvPr>
          <p:cNvSpPr txBox="1"/>
          <p:nvPr/>
        </p:nvSpPr>
        <p:spPr>
          <a:xfrm>
            <a:off x="2059528" y="2298904"/>
            <a:ext cx="80729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</a:t>
            </a:r>
            <a:r>
              <a:rPr lang="pl-PL" sz="3200" dirty="0">
                <a:solidFill>
                  <a:schemeClr val="bg1"/>
                </a:solidFill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– według uznania – na tym slajdzie możesz zamieścić zdjęcie / zdjęcia ze swojej pracy, urzędu, biura, zadań w terenie </a:t>
            </a:r>
            <a:br>
              <a:rPr lang="pl-PL" sz="3200" dirty="0">
                <a:solidFill>
                  <a:schemeClr val="bg1"/>
                </a:solidFill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sz="3200" dirty="0">
                <a:solidFill>
                  <a:schemeClr val="bg1"/>
                </a:solidFill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– a następnie opowiedzieć uczniom o swojej aktywności związanej z tymi ilustracjami</a:t>
            </a:r>
            <a:r>
              <a:rPr lang="pl-PL" sz="32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] </a:t>
            </a:r>
            <a:endParaRPr lang="pl-PL" sz="32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6D9625-C27F-A855-6242-B42449A004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9EA7E73-1B1B-D58A-BAFE-32656F9FE92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4ADC19F-1DE2-CF73-A83C-B20944FBE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7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555035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Zalety pracy w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00" y="278500"/>
            <a:ext cx="1440000" cy="1449803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8D407C01-F1FE-48FE-C882-6FE7DE551A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7923" y="1772907"/>
            <a:ext cx="6714903" cy="1800000"/>
            <a:chOff x="1117923" y="1772907"/>
            <a:chExt cx="6714903" cy="1800000"/>
          </a:xfrm>
        </p:grpSpPr>
        <p:pic>
          <p:nvPicPr>
            <p:cNvPr id="9" name="Obraz 8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1772907"/>
              <a:ext cx="1800000" cy="180000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7FCE97C-B11C-FE9C-99AD-E85EBEE53E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2380519"/>
              <a:ext cx="4341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Stabilność zatrudnienia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9B692625-00FE-2B8D-6682-CFFE73BB21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7923" y="3946278"/>
            <a:ext cx="9018536" cy="1800000"/>
            <a:chOff x="1117923" y="3946278"/>
            <a:chExt cx="9018536" cy="1800000"/>
          </a:xfrm>
        </p:grpSpPr>
        <p:pic>
          <p:nvPicPr>
            <p:cNvPr id="10" name="Obraz 9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3946278"/>
              <a:ext cx="1800000" cy="1800000"/>
            </a:xfrm>
            <a:prstGeom prst="rect">
              <a:avLst/>
            </a:prstGeom>
          </p:spPr>
        </p:pic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87FD62D7-FC1D-94F6-C8CE-8ED49EEF12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4553890"/>
              <a:ext cx="6644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32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pl-PL" dirty="0"/>
                <a:t>Realny wpływ na sprawy obywateli   </a:t>
              </a: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7FD62D7-FC1D-94F6-C8CE-8ED49EEF12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1573" y="3467204"/>
            <a:ext cx="434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Służba państwu</a:t>
            </a:r>
          </a:p>
        </p:txBody>
      </p:sp>
      <p:pic>
        <p:nvPicPr>
          <p:cNvPr id="12" name="Obraz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95" y="3285634"/>
            <a:ext cx="1440000" cy="94791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597B8EDE-CF44-2A0C-6664-3DEC2085BD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9E3AAB4-A904-8842-C919-95A7E35C320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9C1FE82C-3ECD-F0CA-94FB-D8FCEA0FC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9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555035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Zalety pracy w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00" y="278500"/>
            <a:ext cx="1440000" cy="1449803"/>
          </a:xfrm>
          <a:prstGeom prst="rect">
            <a:avLst/>
          </a:prstGeom>
        </p:spPr>
      </p:pic>
      <p:grpSp>
        <p:nvGrpSpPr>
          <p:cNvPr id="6" name="Grupa 5"/>
          <p:cNvGrpSpPr>
            <a:grpSpLocks noGrp="1" noUngrp="1" noRot="1" noMove="1" noResize="1"/>
          </p:cNvGrpSpPr>
          <p:nvPr/>
        </p:nvGrpSpPr>
        <p:grpSpPr>
          <a:xfrm>
            <a:off x="1318926" y="4178559"/>
            <a:ext cx="7615791" cy="1800000"/>
            <a:chOff x="1117923" y="1728303"/>
            <a:chExt cx="7615791" cy="1800000"/>
          </a:xfrm>
        </p:grpSpPr>
        <p:pic>
          <p:nvPicPr>
            <p:cNvPr id="9" name="Obraz 8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1728303"/>
              <a:ext cx="1800000" cy="180000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7FCE97C-B11C-FE9C-99AD-E85EBEE53E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2089694"/>
              <a:ext cx="5242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Równowaga między życiem 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zawodowym i prywatnym</a:t>
              </a:r>
            </a:p>
          </p:txBody>
        </p:sp>
      </p:grpSp>
      <p:grpSp>
        <p:nvGrpSpPr>
          <p:cNvPr id="3" name="Grupa 2"/>
          <p:cNvGrpSpPr>
            <a:grpSpLocks noGrp="1" noUngrp="1" noRot="1" noMove="1" noResize="1"/>
          </p:cNvGrpSpPr>
          <p:nvPr/>
        </p:nvGrpSpPr>
        <p:grpSpPr>
          <a:xfrm>
            <a:off x="1318926" y="1913069"/>
            <a:ext cx="8162414" cy="1794783"/>
            <a:chOff x="1117923" y="3904282"/>
            <a:chExt cx="8162414" cy="1794783"/>
          </a:xfrm>
        </p:grpSpPr>
        <p:pic>
          <p:nvPicPr>
            <p:cNvPr id="10" name="Obraz 9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3904282"/>
              <a:ext cx="1800000" cy="1794783"/>
            </a:xfrm>
            <a:prstGeom prst="rect">
              <a:avLst/>
            </a:prstGeom>
          </p:spPr>
        </p:pic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87FD62D7-FC1D-94F6-C8CE-8ED49EEF12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4509285"/>
              <a:ext cx="5788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>
                <a:defRPr sz="32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pl-PL" dirty="0"/>
                <a:t>Ciekawe i różnorodne zadania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6DD7D429-348F-3169-2ED8-4EC291EC47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88773BFB-6131-ED00-21ED-F8991F57DE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0DBC465-ED32-C806-1479-6FAB2609A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1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Opinie zatrudnionych 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21" name="Obraz 20">
            <a:hlinkClick r:id="rId4"/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2" y="1729943"/>
            <a:ext cx="8420835" cy="4736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1" name="Grupa 50"/>
          <p:cNvGrpSpPr>
            <a:grpSpLocks noGrp="1" noUngrp="1" noRot="1" noMove="1" noResize="1"/>
          </p:cNvGrpSpPr>
          <p:nvPr/>
        </p:nvGrpSpPr>
        <p:grpSpPr>
          <a:xfrm>
            <a:off x="10444900" y="1711089"/>
            <a:ext cx="1310327" cy="1003830"/>
            <a:chOff x="10539167" y="1729943"/>
            <a:chExt cx="1310327" cy="1003830"/>
          </a:xfrm>
        </p:grpSpPr>
        <p:sp>
          <p:nvSpPr>
            <p:cNvPr id="48" name="Tytuł 1">
              <a:hlinkClick r:id="rId4"/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7" y="1781858"/>
              <a:ext cx="972169" cy="900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Przejdź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do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filmu</a:t>
              </a:r>
            </a:p>
          </p:txBody>
        </p:sp>
        <p:sp>
          <p:nvSpPr>
            <p:cNvPr id="50" name="Pięcioką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8" y="1729943"/>
              <a:ext cx="1310326" cy="1003830"/>
            </a:xfrm>
            <a:prstGeom prst="homePlate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062BF788-C0BF-A248-5109-83C9EB5E8E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363FB89-E166-CD39-C61C-A82E9B5C41E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F5A1C7B2-3045-CB69-0D9E-06C86CFB3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6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555035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Rekrutacja do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9" y="278500"/>
            <a:ext cx="1440000" cy="144980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C7C87B7-0809-C1A5-85D3-20E7DB7290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191" y="2583690"/>
            <a:ext cx="654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Zatrudniamy specjalistów </a:t>
            </a:r>
            <a:b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wielu dziedzin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F5C3E1-DC2D-02AA-9090-350E02D1DF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190" y="3776362"/>
            <a:ext cx="8026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Poszukujemy osób o różnych kwalifikacjach i poziomie wykształcenia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FFF069C-932F-91FF-5A95-317D01E416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191" y="4969035"/>
            <a:ext cx="7140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Rekrutujemy na podstawie umiejętności i doświadczenia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09964ED-D128-5AEC-9715-742B0B63CC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19C3843-6972-5BB5-363F-6DCB8E8B45A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174B8E-4262-E067-D237-C1873B65C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B855016-A55B-DEED-13F4-F24A4DC533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07406" y="1728303"/>
            <a:ext cx="3418403" cy="4747970"/>
            <a:chOff x="8007406" y="1728303"/>
            <a:chExt cx="3418403" cy="4747970"/>
          </a:xfrm>
        </p:grpSpPr>
        <p:sp>
          <p:nvSpPr>
            <p:cNvPr id="3" name="Schemat blokowy: łącznik 2">
              <a:extLst>
                <a:ext uri="{FF2B5EF4-FFF2-40B4-BE49-F238E27FC236}">
                  <a16:creationId xmlns:a16="http://schemas.microsoft.com/office/drawing/2014/main" id="{E2196E8E-6DA3-3904-1C2B-1856370708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5406" y="1779577"/>
              <a:ext cx="1440000" cy="144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0E130265-48E1-07BD-5657-0AE937BC56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9150" y="1728890"/>
              <a:ext cx="3406659" cy="4747383"/>
            </a:xfrm>
            <a:prstGeom prst="rect">
              <a:avLst/>
            </a:prstGeom>
          </p:spPr>
        </p:pic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69A6C42B-E47B-02A1-B404-43FEAFB41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43406" y="4945052"/>
              <a:ext cx="1404000" cy="14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406" y="4999052"/>
              <a:ext cx="1296000" cy="1296000"/>
            </a:xfrm>
            <a:prstGeom prst="ellipse">
              <a:avLst/>
            </a:prstGeom>
          </p:spPr>
        </p:pic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53B11A7D-95BB-11FB-5528-EF51449F98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07406" y="1728303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2" y="1769528"/>
              <a:ext cx="1409452" cy="1409452"/>
            </a:xfrm>
            <a:prstGeom prst="ellipse">
              <a:avLst/>
            </a:prstGeom>
          </p:spPr>
        </p:pic>
      </p:grpSp>
      <p:pic>
        <p:nvPicPr>
          <p:cNvPr id="11" name="Obraz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536" y="3059041"/>
            <a:ext cx="2016000" cy="201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75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Tło historyczne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21" name="Obraz 20">
            <a:hlinkClick r:id="rId4"/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0" y="1729943"/>
            <a:ext cx="8460000" cy="4736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Obraz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20" y="737314"/>
            <a:ext cx="576000" cy="576000"/>
          </a:xfrm>
          <a:prstGeom prst="rect">
            <a:avLst/>
          </a:prstGeom>
          <a:noFill/>
        </p:spPr>
      </p:pic>
      <p:sp>
        <p:nvSpPr>
          <p:cNvPr id="45" name="Tytuł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39402" y="413314"/>
            <a:ext cx="3587401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  <a:t>(Film           2 min)</a:t>
            </a:r>
          </a:p>
        </p:txBody>
      </p:sp>
      <p:grpSp>
        <p:nvGrpSpPr>
          <p:cNvPr id="51" name="Grupa 50"/>
          <p:cNvGrpSpPr>
            <a:grpSpLocks noGrp="1" noUngrp="1" noRot="1" noMove="1" noResize="1"/>
          </p:cNvGrpSpPr>
          <p:nvPr/>
        </p:nvGrpSpPr>
        <p:grpSpPr>
          <a:xfrm>
            <a:off x="10444900" y="1711089"/>
            <a:ext cx="1310327" cy="1003830"/>
            <a:chOff x="10539167" y="1729943"/>
            <a:chExt cx="1310327" cy="1003830"/>
          </a:xfrm>
        </p:grpSpPr>
        <p:sp>
          <p:nvSpPr>
            <p:cNvPr id="48" name="Tytuł 1">
              <a:hlinkClick r:id="rId4"/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7" y="1781858"/>
              <a:ext cx="972169" cy="900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Przejdź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do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filmu</a:t>
              </a:r>
            </a:p>
          </p:txBody>
        </p:sp>
        <p:sp>
          <p:nvSpPr>
            <p:cNvPr id="50" name="Pięcioką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8" y="1729943"/>
              <a:ext cx="1310326" cy="1003830"/>
            </a:xfrm>
            <a:prstGeom prst="homePlate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9D80E808-231A-60D5-2AA2-3FEDFFE548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58004A7-3636-82EF-E4AD-5A12898EBE4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96AE16A-C311-F9AE-F7E3-A307A03CD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1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Znajdziesz</a:t>
            </a:r>
            <a:r>
              <a:rPr lang="pt-BR" sz="5400" b="1" dirty="0">
                <a:solidFill>
                  <a:schemeClr val="bg1"/>
                </a:solidFill>
                <a:latin typeface="Lato" panose="020F0502020204030203" pitchFamily="34" charset="-18"/>
              </a:rPr>
              <a:t> nas</a:t>
            </a: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 na: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4BE5117F-2417-AE8D-9A99-1D9F7E0194CF}"/>
              </a:ext>
            </a:extLst>
          </p:cNvPr>
          <p:cNvGrpSpPr>
            <a:grpSpLocks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A0F23782-3BB9-B6D0-4664-323FDDF2E967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A5D9E8C1-BE85-757F-EF4D-D64DBF4D0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F68C2A31-E6D0-232D-F2EC-F78843BF77FC}"/>
              </a:ext>
            </a:extLst>
          </p:cNvPr>
          <p:cNvGrpSpPr>
            <a:grpSpLocks/>
          </p:cNvGrpSpPr>
          <p:nvPr/>
        </p:nvGrpSpPr>
        <p:grpSpPr>
          <a:xfrm>
            <a:off x="646125" y="3498723"/>
            <a:ext cx="7030022" cy="1152000"/>
            <a:chOff x="646125" y="3469701"/>
            <a:chExt cx="7030022" cy="1152000"/>
          </a:xfrm>
        </p:grpSpPr>
        <p:sp>
          <p:nvSpPr>
            <p:cNvPr id="6" name="pole tekstowe 5">
              <a:hlinkClick r:id="rId6"/>
              <a:extLst>
                <a:ext uri="{FF2B5EF4-FFF2-40B4-BE49-F238E27FC236}">
                  <a16:creationId xmlns:a16="http://schemas.microsoft.com/office/drawing/2014/main" id="{A4E6A79D-89E9-AFB2-DE6C-BD1FFC21C229}"/>
                </a:ext>
              </a:extLst>
            </p:cNvPr>
            <p:cNvSpPr txBox="1">
              <a:spLocks/>
            </p:cNvSpPr>
            <p:nvPr/>
          </p:nvSpPr>
          <p:spPr>
            <a:xfrm>
              <a:off x="2218939" y="3753315"/>
              <a:ext cx="2149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rgbClr val="2867B2"/>
                  </a:solidFill>
                  <a:latin typeface="Lato" panose="020F0502020204030203" pitchFamily="34" charset="-18"/>
                </a:rPr>
                <a:t>LinkedIn:</a:t>
              </a:r>
              <a:endParaRPr lang="pl-PL" sz="3200" b="1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E2D14178-5DFE-C472-E031-F192970A207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6125" y="3469701"/>
              <a:ext cx="1151677" cy="1152000"/>
              <a:chOff x="9305955" y="2414467"/>
              <a:chExt cx="1151677" cy="1152000"/>
            </a:xfrm>
          </p:grpSpPr>
          <p:sp>
            <p:nvSpPr>
              <p:cNvPr id="18" name="Prostokąt: zaokrąglone rogi 17">
                <a:extLst>
                  <a:ext uri="{FF2B5EF4-FFF2-40B4-BE49-F238E27FC236}">
                    <a16:creationId xmlns:a16="http://schemas.microsoft.com/office/drawing/2014/main" id="{B6EEAAE3-8CCE-C274-4774-691DA48FC2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7793" y="2486467"/>
                <a:ext cx="1008000" cy="1008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0" name="Obraz 9">
                <a:hlinkClick r:id="rId7"/>
                <a:extLst>
                  <a:ext uri="{FF2B5EF4-FFF2-40B4-BE49-F238E27FC236}">
                    <a16:creationId xmlns:a16="http://schemas.microsoft.com/office/drawing/2014/main" id="{EA595D34-9C68-5FA0-FF64-29A7B7DC5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985"/>
              <a:stretch/>
            </p:blipFill>
            <p:spPr>
              <a:xfrm>
                <a:off x="9305955" y="2414467"/>
                <a:ext cx="1151677" cy="1152000"/>
              </a:xfrm>
              <a:prstGeom prst="rect">
                <a:avLst/>
              </a:prstGeom>
            </p:spPr>
          </p:pic>
        </p:grpSp>
        <p:sp>
          <p:nvSpPr>
            <p:cNvPr id="17" name="pole tekstowe 16">
              <a:hlinkClick r:id="rId6"/>
              <a:extLst>
                <a:ext uri="{FF2B5EF4-FFF2-40B4-BE49-F238E27FC236}">
                  <a16:creationId xmlns:a16="http://schemas.microsoft.com/office/drawing/2014/main" id="{96CC6C18-51D8-AF18-5F79-1A16056E6F56}"/>
                </a:ext>
              </a:extLst>
            </p:cNvPr>
            <p:cNvSpPr txBox="1">
              <a:spLocks/>
            </p:cNvSpPr>
            <p:nvPr/>
          </p:nvSpPr>
          <p:spPr>
            <a:xfrm>
              <a:off x="4462849" y="3753314"/>
              <a:ext cx="3213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Służba cywilna</a:t>
              </a: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2CD67C10-5B7E-FD63-F66C-4861EDD353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1194" y="3444723"/>
            <a:ext cx="1260000" cy="1260000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CD82E299-648D-371F-B084-DC9A8AEA859F}"/>
              </a:ext>
            </a:extLst>
          </p:cNvPr>
          <p:cNvGrpSpPr>
            <a:grpSpLocks/>
          </p:cNvGrpSpPr>
          <p:nvPr/>
        </p:nvGrpSpPr>
        <p:grpSpPr>
          <a:xfrm>
            <a:off x="646125" y="5163640"/>
            <a:ext cx="6575813" cy="1152000"/>
            <a:chOff x="646125" y="5163640"/>
            <a:chExt cx="6575813" cy="1152000"/>
          </a:xfrm>
        </p:grpSpPr>
        <p:sp>
          <p:nvSpPr>
            <p:cNvPr id="8" name="pole tekstowe 7">
              <a:hlinkClick r:id="rId11"/>
              <a:extLst>
                <a:ext uri="{FF2B5EF4-FFF2-40B4-BE49-F238E27FC236}">
                  <a16:creationId xmlns:a16="http://schemas.microsoft.com/office/drawing/2014/main" id="{48A9CEC4-C2CA-4E77-9CE1-CBAFB5E5E1A9}"/>
                </a:ext>
              </a:extLst>
            </p:cNvPr>
            <p:cNvSpPr txBox="1">
              <a:spLocks/>
            </p:cNvSpPr>
            <p:nvPr/>
          </p:nvSpPr>
          <p:spPr>
            <a:xfrm>
              <a:off x="2218939" y="5447251"/>
              <a:ext cx="21499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rgbClr val="FF6040"/>
                  </a:solidFill>
                  <a:latin typeface="Lato" panose="020F0502020204030203" pitchFamily="34" charset="-18"/>
                </a:rPr>
                <a:t>Instagram:</a:t>
              </a:r>
            </a:p>
          </p:txBody>
        </p:sp>
        <p:pic>
          <p:nvPicPr>
            <p:cNvPr id="9" name="Obraz 8">
              <a:hlinkClick r:id="rId11"/>
              <a:extLst>
                <a:ext uri="{FF2B5EF4-FFF2-40B4-BE49-F238E27FC236}">
                  <a16:creationId xmlns:a16="http://schemas.microsoft.com/office/drawing/2014/main" id="{97FD9FF6-6E35-44FF-DF3D-B1BF2151F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25" y="5163640"/>
              <a:ext cx="1152000" cy="1152000"/>
            </a:xfrm>
            <a:prstGeom prst="rect">
              <a:avLst/>
            </a:prstGeom>
          </p:spPr>
        </p:pic>
        <p:sp>
          <p:nvSpPr>
            <p:cNvPr id="15" name="pole tekstowe 14">
              <a:hlinkClick r:id="rId11"/>
              <a:extLst>
                <a:ext uri="{FF2B5EF4-FFF2-40B4-BE49-F238E27FC236}">
                  <a16:creationId xmlns:a16="http://schemas.microsoft.com/office/drawing/2014/main" id="{11490514-A8C9-BB11-356A-4C3D39D6F08D}"/>
                </a:ext>
              </a:extLst>
            </p:cNvPr>
            <p:cNvSpPr txBox="1">
              <a:spLocks/>
            </p:cNvSpPr>
            <p:nvPr/>
          </p:nvSpPr>
          <p:spPr>
            <a:xfrm>
              <a:off x="4462849" y="5447252"/>
              <a:ext cx="2759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err="1">
                  <a:solidFill>
                    <a:schemeClr val="bg1"/>
                  </a:solidFill>
                  <a:latin typeface="Lato" panose="020F0502020204030203" pitchFamily="34" charset="-18"/>
                </a:rPr>
                <a:t>sluzbacywilna</a:t>
              </a:r>
              <a:endParaRPr lang="pl-PL" sz="3200" b="1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pic>
        <p:nvPicPr>
          <p:cNvPr id="25" name="Grafika 24">
            <a:extLst>
              <a:ext uri="{FF2B5EF4-FFF2-40B4-BE49-F238E27FC236}">
                <a16:creationId xmlns:a16="http://schemas.microsoft.com/office/drawing/2014/main" id="{9E5AB439-C101-C13D-5ABA-309EE245D7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01194" y="5109638"/>
            <a:ext cx="1260000" cy="1260000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03841FEC-0470-C374-7F9D-ABBD8CC7AC39}"/>
              </a:ext>
            </a:extLst>
          </p:cNvPr>
          <p:cNvGrpSpPr/>
          <p:nvPr/>
        </p:nvGrpSpPr>
        <p:grpSpPr>
          <a:xfrm>
            <a:off x="646125" y="1995341"/>
            <a:ext cx="8016845" cy="828000"/>
            <a:chOff x="646125" y="1995341"/>
            <a:chExt cx="8016845" cy="828000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66946294-DC3E-A511-0C45-95F9C7584A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125" y="1995341"/>
              <a:ext cx="2642198" cy="828000"/>
              <a:chOff x="4187639" y="3105250"/>
              <a:chExt cx="2066212" cy="647500"/>
            </a:xfrm>
          </p:grpSpPr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96EE95FB-FCD4-4CB7-325E-68833E0565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87639" y="3105250"/>
                <a:ext cx="2066212" cy="647500"/>
              </a:xfrm>
              <a:prstGeom prst="roundRect">
                <a:avLst/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l-PL"/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27EB6C53-D8DC-24FE-EF7E-AD3368803CC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5" cstate="screen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8871"/>
              <a:stretch/>
            </p:blipFill>
            <p:spPr>
              <a:xfrm>
                <a:off x="4281600" y="3199932"/>
                <a:ext cx="1855364" cy="458137"/>
              </a:xfrm>
              <a:prstGeom prst="rect">
                <a:avLst/>
              </a:prstGeom>
            </p:spPr>
          </p:pic>
        </p:grpSp>
        <p:sp>
          <p:nvSpPr>
            <p:cNvPr id="22" name="pole tekstowe 21">
              <a:hlinkClick r:id="rId17"/>
              <a:extLst>
                <a:ext uri="{FF2B5EF4-FFF2-40B4-BE49-F238E27FC236}">
                  <a16:creationId xmlns:a16="http://schemas.microsoft.com/office/drawing/2014/main" id="{115C1CB2-D155-467C-8D9A-602145B22034}"/>
                </a:ext>
              </a:extLst>
            </p:cNvPr>
            <p:cNvSpPr txBox="1">
              <a:spLocks/>
            </p:cNvSpPr>
            <p:nvPr/>
          </p:nvSpPr>
          <p:spPr>
            <a:xfrm>
              <a:off x="3476025" y="2147731"/>
              <a:ext cx="51869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</a:rPr>
                <a:t>www.gov.pl/web/sluzbacywilna</a:t>
              </a:r>
            </a:p>
          </p:txBody>
        </p:sp>
      </p:grpSp>
      <p:pic>
        <p:nvPicPr>
          <p:cNvPr id="27" name="Grafika 26">
            <a:extLst>
              <a:ext uri="{FF2B5EF4-FFF2-40B4-BE49-F238E27FC236}">
                <a16:creationId xmlns:a16="http://schemas.microsoft.com/office/drawing/2014/main" id="{1309FE71-86E9-4B30-EF6F-FAA4CD684E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01194" y="1779807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Sławni Polacy w urzędach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58260D-3DEE-40D4-19DF-B3CDDD2E4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5" y="1679542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79352-5709-4776-DDA6-BF4065B04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17" y="1679542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ED361B3-4651-9F94-BF14-CEB4CF71C7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3614" y="1668500"/>
            <a:ext cx="2614151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Juliusz </a:t>
            </a:r>
          </a:p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Słowacki </a:t>
            </a:r>
          </a:p>
          <a:p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</a:rPr>
              <a:t>(ur. 1809, zm. 1849)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A0EAACE-59F0-EB97-61F4-7BA050B99D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42090" y="1664746"/>
            <a:ext cx="2462443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pl-PL"/>
            </a:defPPr>
            <a:lvl1pPr>
              <a:defRPr sz="20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Marian </a:t>
            </a:r>
          </a:p>
          <a:p>
            <a:r>
              <a:rPr lang="pl-PL" dirty="0"/>
              <a:t>Rejewski </a:t>
            </a:r>
          </a:p>
          <a:p>
            <a:r>
              <a:rPr lang="pl-PL" b="0" dirty="0"/>
              <a:t>(ur. 1905, zm. 1980)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920A5A-FFF4-30C2-B057-4CFA1E42A2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240"/>
          <a:stretch/>
        </p:blipFill>
        <p:spPr>
          <a:xfrm>
            <a:off x="646125" y="4168209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05A7BB-D1EE-9A4F-B81C-B7E2FACAE2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927"/>
          <a:stretch/>
        </p:blipFill>
        <p:spPr>
          <a:xfrm>
            <a:off x="6627933" y="4168209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BE72CF-FAAB-0589-B81E-BEED9A6C68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30747" y="4168209"/>
            <a:ext cx="2519883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Maria </a:t>
            </a:r>
          </a:p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Dąbrowska </a:t>
            </a:r>
          </a:p>
          <a:p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</a:rPr>
              <a:t>(ur. 1889, zm. 1965)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84ADA88-453F-9297-CE6C-E9B059C4A1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42090" y="4177592"/>
            <a:ext cx="2222662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Pan </a:t>
            </a:r>
          </a:p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Samochodzik </a:t>
            </a:r>
          </a:p>
          <a:p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</a:rPr>
              <a:t>(postać literacka)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2C50716-D9C3-1AF1-2F4A-FEDC9D1894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7E18F7C-9206-AD3B-8FE4-08F2A883D82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07F9F947-EB29-6030-D187-F14953165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8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Sławni Polacy w urzędach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58260D-3DEE-40D4-19DF-B3CDDD2E4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4" y="2349000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79352-5709-4776-DDA6-BF4065B04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85" y="2349000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AC5843E4-344B-AC84-0582-6EB5908D87A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1640706"/>
            <a:ext cx="5399824" cy="4897254"/>
            <a:chOff x="556125" y="1640706"/>
            <a:chExt cx="5399824" cy="4897254"/>
          </a:xfrm>
        </p:grpSpPr>
        <p:sp>
          <p:nvSpPr>
            <p:cNvPr id="10" name="Prostokąt zaokrąglony 8">
              <a:extLst>
                <a:ext uri="{FF2B5EF4-FFF2-40B4-BE49-F238E27FC236}">
                  <a16:creationId xmlns:a16="http://schemas.microsoft.com/office/drawing/2014/main" id="{E4680F34-8C87-117D-87D6-D0DF43C52F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125" y="1640706"/>
              <a:ext cx="5399824" cy="489725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9DE3030B-CD64-774B-423F-9A0C2A21F08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23390" y="2349000"/>
              <a:ext cx="31029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1829 roku ukończył studia prawnicze.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l-PL" sz="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Za namową matki wyjechał do Warszawy, gdzie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rozpoczął pracę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jako urzędnik w Komisji Rządowej Przychodów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i Skarbu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l-PL" sz="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 roku awansował do stopnia aplikanta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dyrekcji kontroli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sekcji wypłat.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l-PL" sz="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 pracy oddawał się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pasji twórczej.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5ED361B3-4651-9F94-BF14-CEB4CF71C7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7461" y="1797324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Juliusz Słowacki (ur. 1809, zm. 1849)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CBE0A8F4-C619-7C9A-5749-83ABB54C32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244" y="4660566"/>
              <a:ext cx="2067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Wybitny pisarz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Poeta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Dramaturg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Epistolograf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CB6AF773-F468-DADB-E486-74E4F503C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36051" y="1644511"/>
            <a:ext cx="5399824" cy="4893449"/>
            <a:chOff x="6236051" y="1644511"/>
            <a:chExt cx="5399824" cy="4893449"/>
          </a:xfrm>
        </p:grpSpPr>
        <p:sp>
          <p:nvSpPr>
            <p:cNvPr id="13" name="Prostokąt zaokrąglony 8">
              <a:extLst>
                <a:ext uri="{FF2B5EF4-FFF2-40B4-BE49-F238E27FC236}">
                  <a16:creationId xmlns:a16="http://schemas.microsoft.com/office/drawing/2014/main" id="{C5F6EF7D-C173-02B9-7740-97DDBD0B4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6051" y="1644511"/>
              <a:ext cx="5399824" cy="4893449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AA0EAACE-59F0-EB97-61F4-7BA050B99D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387" y="1796701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Marian Rejewski (ur. 1905, zm. 1980)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D99B4641-8CEE-1446-66CE-EFF0F37D33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85" y="4660566"/>
              <a:ext cx="175750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Wybitny matematyk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Kryptolog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DF17B559-0E83-12D5-7611-E51BCE359D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8591" y="2349000"/>
              <a:ext cx="3427165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Wybitny kryptolog od 1930 r.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pracował w Biurze Szyfrów Sztabu Głównego WP, które podlegało pod Ministerstwo Spraw Wojskowych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 (w 1942 roku przemienione w MON).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sz="7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Rejewski w 1932 r. (razem z kolegami z Biura Szyfrów) złamał szyfr Enigmy, najważniejszej maszyny szyfrującej, którą skonstruowali hitlerowscy agresorzy.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F516F996-1E88-B9A0-CB3A-21DA4230C0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FCF74B2B-C954-90D2-3F06-AA2E901CB2D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B72A1311-3ED3-D9CE-60F6-BE7B0CF0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Sławni Polacy w urzędach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58260D-3DEE-40D4-19DF-B3CDDD2E4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240"/>
          <a:stretch/>
        </p:blipFill>
        <p:spPr>
          <a:xfrm>
            <a:off x="656244" y="2349000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79352-5709-4776-DDA6-BF4065B04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927"/>
          <a:stretch/>
        </p:blipFill>
        <p:spPr>
          <a:xfrm>
            <a:off x="6351085" y="2349000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7E48BA46-6559-E676-9F34-66E539D78E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1640706"/>
            <a:ext cx="5399824" cy="4897254"/>
            <a:chOff x="556125" y="1640706"/>
            <a:chExt cx="5399824" cy="4897254"/>
          </a:xfrm>
        </p:grpSpPr>
        <p:sp>
          <p:nvSpPr>
            <p:cNvPr id="10" name="Prostokąt zaokrąglony 8">
              <a:extLst>
                <a:ext uri="{FF2B5EF4-FFF2-40B4-BE49-F238E27FC236}">
                  <a16:creationId xmlns:a16="http://schemas.microsoft.com/office/drawing/2014/main" id="{E4680F34-8C87-117D-87D6-D0DF43C52F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125" y="1640706"/>
              <a:ext cx="5399824" cy="489725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9DE3030B-CD64-774B-423F-9A0C2A21F08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23390" y="2349000"/>
              <a:ext cx="3102901" cy="352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Nie każdy wie, że jedna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z najważniejszych polskich powieściopisarek XX wieku pracowała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kaliskiej szkole jako nauczycielka geografii.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sz="7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 przeprowadzce do Warszawy, w latach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1918-1924,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pracowała jako urzędniczka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w Ministerstwie Rolnictwa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5ED361B3-4651-9F94-BF14-CEB4CF71C7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7461" y="1797324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Maria Dąbrowska (ur. 1889, zm. 1965)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CBE0A8F4-C619-7C9A-5749-83ABB54C32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244" y="4660566"/>
              <a:ext cx="206714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Powieściopisarka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Dramatopisarka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Eseistka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Tłumaczka literatury obcojęzycznej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57F3C4C5-BD59-1D29-A4B8-27882DDB87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36051" y="1644511"/>
            <a:ext cx="5399824" cy="4893449"/>
            <a:chOff x="6236051" y="1644511"/>
            <a:chExt cx="5399824" cy="4893449"/>
          </a:xfrm>
        </p:grpSpPr>
        <p:sp>
          <p:nvSpPr>
            <p:cNvPr id="13" name="Prostokąt zaokrąglony 8">
              <a:extLst>
                <a:ext uri="{FF2B5EF4-FFF2-40B4-BE49-F238E27FC236}">
                  <a16:creationId xmlns:a16="http://schemas.microsoft.com/office/drawing/2014/main" id="{C5F6EF7D-C173-02B9-7740-97DDBD0B4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6051" y="1644511"/>
              <a:ext cx="5399824" cy="4893449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AA0EAACE-59F0-EB97-61F4-7BA050B99D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387" y="1796701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Pan Samochodzik (postać literacka)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D99B4641-8CEE-1446-66CE-EFF0F37D33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85" y="4660566"/>
              <a:ext cx="1477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Historyk sztuki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Łowca przygód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DF17B559-0E83-12D5-7611-E51BCE359D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8591" y="2349000"/>
              <a:ext cx="3321409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Postać literacka, którą stworzył Zbigniew Nienacki (od  tomu „Pan Samochodzik i templariusze” z 1966 roku), jest przedstawiana jako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pracownik Departamentu Ochrony Zabytków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w  Ministerstwie Kultury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i Sztuki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sz="7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Powieść doczekała się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2 ekranizacji: 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1971 r. jako serial TV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2023 r. jako film fabularny na </a:t>
              </a:r>
              <a:r>
                <a:rPr lang="pl-PL" dirty="0" err="1">
                  <a:solidFill>
                    <a:schemeClr val="bg1"/>
                  </a:solidFill>
                  <a:latin typeface="Lato" panose="020F0502020204030203" pitchFamily="34" charset="-18"/>
                </a:rPr>
                <a:t>Netflixie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D66932C-886F-36A9-4856-3673EC4DF7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7B6CAE64-C697-5B32-32D3-5B88D5E124D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58718468-10DE-445E-480B-150B092F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4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Politycy a urzędnicy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98FFC07D-7DD2-0A1B-B826-AD3A706459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33230" y="1895394"/>
            <a:ext cx="4862771" cy="1636688"/>
            <a:chOff x="1233230" y="1895394"/>
            <a:chExt cx="4862771" cy="1636688"/>
          </a:xfrm>
        </p:grpSpPr>
        <p:sp>
          <p:nvSpPr>
            <p:cNvPr id="3" name="Prostokąt: zaokrąglone rogi 2">
              <a:extLst>
                <a:ext uri="{FF2B5EF4-FFF2-40B4-BE49-F238E27FC236}">
                  <a16:creationId xmlns:a16="http://schemas.microsoft.com/office/drawing/2014/main" id="{B91838B9-0842-C256-2EBD-76616542D5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165" y="1895394"/>
              <a:ext cx="4857836" cy="432000"/>
            </a:xfrm>
            <a:prstGeom prst="roundRect">
              <a:avLst/>
            </a:prstGeom>
            <a:solidFill>
              <a:srgbClr val="C000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latin typeface="Lato" panose="020F0502020204030203" pitchFamily="34" charset="-18"/>
                </a:rPr>
                <a:t>Minister</a:t>
              </a:r>
              <a:endParaRPr lang="pl-PL" dirty="0">
                <a:latin typeface="Lato" panose="020F0502020204030203" pitchFamily="34" charset="-18"/>
              </a:endParaRPr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37CB7C2B-88C1-65BF-2AF2-14BF128203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162" y="2401375"/>
              <a:ext cx="3700632" cy="432000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Lato" panose="020F0502020204030203" pitchFamily="34" charset="-18"/>
                </a:rPr>
                <a:t>Sekretarz Stanu („wiceminister”)</a:t>
              </a:r>
              <a:endParaRPr lang="pl-PL" sz="1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1FC30325-1793-7D40-C65B-46E3342ECC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3230" y="2915009"/>
              <a:ext cx="1188000" cy="61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Podsekretarz Stanu</a:t>
              </a:r>
            </a:p>
          </p:txBody>
        </p:sp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ECDE8314-B7CD-ACE8-5001-300C8AF387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2012" y="2915009"/>
              <a:ext cx="1188000" cy="61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Podsekretarz Stanu</a:t>
              </a:r>
            </a:p>
          </p:txBody>
        </p:sp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FA479490-6428-C2E1-E037-F9CD7B10C1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0794" y="2915009"/>
              <a:ext cx="1188000" cy="61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Podsekretarz Stanu</a:t>
              </a:r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8C451AD-EB81-7A86-5716-866FC001BB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9576" y="2401375"/>
              <a:ext cx="1068571" cy="113070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Gabinet</a:t>
              </a:r>
              <a:br>
                <a:rPr lang="pl-PL" sz="1200" dirty="0">
                  <a:latin typeface="Lato" panose="020F0502020204030203" pitchFamily="34" charset="-18"/>
                </a:rPr>
              </a:br>
              <a:r>
                <a:rPr lang="pl-PL" sz="1200" dirty="0">
                  <a:latin typeface="Lato" panose="020F0502020204030203" pitchFamily="34" charset="-18"/>
                </a:rPr>
                <a:t>polityczny</a:t>
              </a:r>
            </a:p>
          </p:txBody>
        </p:sp>
      </p:grpSp>
      <p:sp>
        <p:nvSpPr>
          <p:cNvPr id="32" name="Prostokąt: zaokrąglone rogi po przekątnej 31">
            <a:extLst>
              <a:ext uri="{FF2B5EF4-FFF2-40B4-BE49-F238E27FC236}">
                <a16:creationId xmlns:a16="http://schemas.microsoft.com/office/drawing/2014/main" id="{9C3882FC-8C0C-1CFC-BA32-7362D01F6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0727" y="1701211"/>
            <a:ext cx="5284381" cy="1993016"/>
          </a:xfrm>
          <a:custGeom>
            <a:avLst/>
            <a:gdLst>
              <a:gd name="csX0" fmla="*/ 332176 w 5284381"/>
              <a:gd name="csY0" fmla="*/ 0 h 1993016"/>
              <a:gd name="csX1" fmla="*/ 951202 w 5284381"/>
              <a:gd name="csY1" fmla="*/ 0 h 1993016"/>
              <a:gd name="csX2" fmla="*/ 1471183 w 5284381"/>
              <a:gd name="csY2" fmla="*/ 0 h 1993016"/>
              <a:gd name="csX3" fmla="*/ 1991165 w 5284381"/>
              <a:gd name="csY3" fmla="*/ 0 h 1993016"/>
              <a:gd name="csX4" fmla="*/ 2560668 w 5284381"/>
              <a:gd name="csY4" fmla="*/ 0 h 1993016"/>
              <a:gd name="csX5" fmla="*/ 3031128 w 5284381"/>
              <a:gd name="csY5" fmla="*/ 0 h 1993016"/>
              <a:gd name="csX6" fmla="*/ 3699675 w 5284381"/>
              <a:gd name="csY6" fmla="*/ 0 h 1993016"/>
              <a:gd name="csX7" fmla="*/ 4368223 w 5284381"/>
              <a:gd name="csY7" fmla="*/ 0 h 1993016"/>
              <a:gd name="csX8" fmla="*/ 5284381 w 5284381"/>
              <a:gd name="csY8" fmla="*/ 0 h 1993016"/>
              <a:gd name="csX9" fmla="*/ 5284381 w 5284381"/>
              <a:gd name="csY9" fmla="*/ 0 h 1993016"/>
              <a:gd name="csX10" fmla="*/ 5284381 w 5284381"/>
              <a:gd name="csY10" fmla="*/ 520397 h 1993016"/>
              <a:gd name="csX11" fmla="*/ 5284381 w 5284381"/>
              <a:gd name="csY11" fmla="*/ 1074010 h 1993016"/>
              <a:gd name="csX12" fmla="*/ 5284381 w 5284381"/>
              <a:gd name="csY12" fmla="*/ 1660840 h 1993016"/>
              <a:gd name="csX13" fmla="*/ 4952205 w 5284381"/>
              <a:gd name="csY13" fmla="*/ 1993016 h 1993016"/>
              <a:gd name="csX14" fmla="*/ 4283657 w 5284381"/>
              <a:gd name="csY14" fmla="*/ 1993016 h 1993016"/>
              <a:gd name="csX15" fmla="*/ 3714154 w 5284381"/>
              <a:gd name="csY15" fmla="*/ 1993016 h 1993016"/>
              <a:gd name="csX16" fmla="*/ 3243694 w 5284381"/>
              <a:gd name="csY16" fmla="*/ 1993016 h 1993016"/>
              <a:gd name="csX17" fmla="*/ 2723713 w 5284381"/>
              <a:gd name="csY17" fmla="*/ 1993016 h 1993016"/>
              <a:gd name="csX18" fmla="*/ 2005643 w 5284381"/>
              <a:gd name="csY18" fmla="*/ 1993016 h 1993016"/>
              <a:gd name="csX19" fmla="*/ 1436139 w 5284381"/>
              <a:gd name="csY19" fmla="*/ 1993016 h 1993016"/>
              <a:gd name="csX20" fmla="*/ 965680 w 5284381"/>
              <a:gd name="csY20" fmla="*/ 1993016 h 1993016"/>
              <a:gd name="csX21" fmla="*/ 0 w 5284381"/>
              <a:gd name="csY21" fmla="*/ 1993016 h 1993016"/>
              <a:gd name="csX22" fmla="*/ 0 w 5284381"/>
              <a:gd name="csY22" fmla="*/ 1993016 h 1993016"/>
              <a:gd name="csX23" fmla="*/ 0 w 5284381"/>
              <a:gd name="csY23" fmla="*/ 1439403 h 1993016"/>
              <a:gd name="csX24" fmla="*/ 0 w 5284381"/>
              <a:gd name="csY24" fmla="*/ 919006 h 1993016"/>
              <a:gd name="csX25" fmla="*/ 0 w 5284381"/>
              <a:gd name="csY25" fmla="*/ 332176 h 1993016"/>
              <a:gd name="csX26" fmla="*/ 332176 w 5284381"/>
              <a:gd name="csY26" fmla="*/ 0 h 19930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5284381" h="1993016" extrusionOk="0">
                <a:moveTo>
                  <a:pt x="332176" y="0"/>
                </a:moveTo>
                <a:cubicBezTo>
                  <a:pt x="543376" y="532"/>
                  <a:pt x="785830" y="-15928"/>
                  <a:pt x="951202" y="0"/>
                </a:cubicBezTo>
                <a:cubicBezTo>
                  <a:pt x="1116574" y="15928"/>
                  <a:pt x="1236698" y="14999"/>
                  <a:pt x="1471183" y="0"/>
                </a:cubicBezTo>
                <a:cubicBezTo>
                  <a:pt x="1705668" y="-14999"/>
                  <a:pt x="1870381" y="17801"/>
                  <a:pt x="1991165" y="0"/>
                </a:cubicBezTo>
                <a:cubicBezTo>
                  <a:pt x="2111949" y="-17801"/>
                  <a:pt x="2324040" y="18450"/>
                  <a:pt x="2560668" y="0"/>
                </a:cubicBezTo>
                <a:cubicBezTo>
                  <a:pt x="2797296" y="-18450"/>
                  <a:pt x="2838218" y="-17754"/>
                  <a:pt x="3031128" y="0"/>
                </a:cubicBezTo>
                <a:cubicBezTo>
                  <a:pt x="3224038" y="17754"/>
                  <a:pt x="3375398" y="5748"/>
                  <a:pt x="3699675" y="0"/>
                </a:cubicBezTo>
                <a:cubicBezTo>
                  <a:pt x="4023952" y="-5748"/>
                  <a:pt x="4053293" y="-8751"/>
                  <a:pt x="4368223" y="0"/>
                </a:cubicBezTo>
                <a:cubicBezTo>
                  <a:pt x="4683153" y="8751"/>
                  <a:pt x="5081542" y="5309"/>
                  <a:pt x="5284381" y="0"/>
                </a:cubicBezTo>
                <a:lnTo>
                  <a:pt x="5284381" y="0"/>
                </a:lnTo>
                <a:cubicBezTo>
                  <a:pt x="5296908" y="163616"/>
                  <a:pt x="5265823" y="385067"/>
                  <a:pt x="5284381" y="520397"/>
                </a:cubicBezTo>
                <a:cubicBezTo>
                  <a:pt x="5302939" y="655727"/>
                  <a:pt x="5273155" y="840801"/>
                  <a:pt x="5284381" y="1074010"/>
                </a:cubicBezTo>
                <a:cubicBezTo>
                  <a:pt x="5295607" y="1307219"/>
                  <a:pt x="5312868" y="1475641"/>
                  <a:pt x="5284381" y="1660840"/>
                </a:cubicBezTo>
                <a:cubicBezTo>
                  <a:pt x="5275471" y="1854189"/>
                  <a:pt x="5178473" y="1984328"/>
                  <a:pt x="4952205" y="1993016"/>
                </a:cubicBezTo>
                <a:cubicBezTo>
                  <a:pt x="4618046" y="1984914"/>
                  <a:pt x="4569429" y="1963889"/>
                  <a:pt x="4283657" y="1993016"/>
                </a:cubicBezTo>
                <a:cubicBezTo>
                  <a:pt x="3997885" y="2022143"/>
                  <a:pt x="3897270" y="1993239"/>
                  <a:pt x="3714154" y="1993016"/>
                </a:cubicBezTo>
                <a:cubicBezTo>
                  <a:pt x="3531038" y="1992793"/>
                  <a:pt x="3427641" y="1974862"/>
                  <a:pt x="3243694" y="1993016"/>
                </a:cubicBezTo>
                <a:cubicBezTo>
                  <a:pt x="3059747" y="2011170"/>
                  <a:pt x="2883992" y="1991642"/>
                  <a:pt x="2723713" y="1993016"/>
                </a:cubicBezTo>
                <a:cubicBezTo>
                  <a:pt x="2563434" y="1994390"/>
                  <a:pt x="2242235" y="2019004"/>
                  <a:pt x="2005643" y="1993016"/>
                </a:cubicBezTo>
                <a:cubicBezTo>
                  <a:pt x="1769051" y="1967029"/>
                  <a:pt x="1682726" y="2019541"/>
                  <a:pt x="1436139" y="1993016"/>
                </a:cubicBezTo>
                <a:cubicBezTo>
                  <a:pt x="1189552" y="1966491"/>
                  <a:pt x="1061704" y="2000100"/>
                  <a:pt x="965680" y="1993016"/>
                </a:cubicBezTo>
                <a:cubicBezTo>
                  <a:pt x="869656" y="1985932"/>
                  <a:pt x="446415" y="2015441"/>
                  <a:pt x="0" y="1993016"/>
                </a:cubicBezTo>
                <a:lnTo>
                  <a:pt x="0" y="1993016"/>
                </a:lnTo>
                <a:cubicBezTo>
                  <a:pt x="-11034" y="1793824"/>
                  <a:pt x="22962" y="1699120"/>
                  <a:pt x="0" y="1439403"/>
                </a:cubicBezTo>
                <a:cubicBezTo>
                  <a:pt x="-22962" y="1179686"/>
                  <a:pt x="4527" y="1086972"/>
                  <a:pt x="0" y="919006"/>
                </a:cubicBezTo>
                <a:cubicBezTo>
                  <a:pt x="-4527" y="751040"/>
                  <a:pt x="-9164" y="498127"/>
                  <a:pt x="0" y="332176"/>
                </a:cubicBezTo>
                <a:cubicBezTo>
                  <a:pt x="-40513" y="168516"/>
                  <a:pt x="115866" y="-9677"/>
                  <a:pt x="332176" y="0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794449748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ymek mowy: owalny 35">
            <a:extLst>
              <a:ext uri="{FF2B5EF4-FFF2-40B4-BE49-F238E27FC236}">
                <a16:creationId xmlns:a16="http://schemas.microsoft.com/office/drawing/2014/main" id="{D643CD9D-3D88-4E8B-4072-6ED0F15979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73387" y="4066773"/>
            <a:ext cx="2360304" cy="893603"/>
          </a:xfrm>
          <a:custGeom>
            <a:avLst/>
            <a:gdLst>
              <a:gd name="csX0" fmla="*/ -369317 w 2360304"/>
              <a:gd name="csY0" fmla="*/ 523911 h 893603"/>
              <a:gd name="csX1" fmla="*/ 2216 w 2360304"/>
              <a:gd name="csY1" fmla="*/ 419434 h 893603"/>
              <a:gd name="csX2" fmla="*/ 1173870 w 2360304"/>
              <a:gd name="csY2" fmla="*/ 6 h 893603"/>
              <a:gd name="csX3" fmla="*/ 2349579 w 2360304"/>
              <a:gd name="csY3" fmla="*/ 386704 h 893603"/>
              <a:gd name="csX4" fmla="*/ 1219835 w 2360304"/>
              <a:gd name="csY4" fmla="*/ 893352 h 893603"/>
              <a:gd name="csX5" fmla="*/ 60909 w 2360304"/>
              <a:gd name="csY5" fmla="*/ 588489 h 893603"/>
              <a:gd name="csX6" fmla="*/ -369317 w 2360304"/>
              <a:gd name="csY6" fmla="*/ 523911 h 8936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360304" h="893603" extrusionOk="0">
                <a:moveTo>
                  <a:pt x="-369317" y="523911"/>
                </a:moveTo>
                <a:cubicBezTo>
                  <a:pt x="-234308" y="451678"/>
                  <a:pt x="-103779" y="462245"/>
                  <a:pt x="2216" y="419434"/>
                </a:cubicBezTo>
                <a:cubicBezTo>
                  <a:pt x="91880" y="195523"/>
                  <a:pt x="530024" y="1976"/>
                  <a:pt x="1173870" y="6"/>
                </a:cubicBezTo>
                <a:cubicBezTo>
                  <a:pt x="1737423" y="27387"/>
                  <a:pt x="2262134" y="206894"/>
                  <a:pt x="2349579" y="386704"/>
                </a:cubicBezTo>
                <a:cubicBezTo>
                  <a:pt x="2395462" y="622590"/>
                  <a:pt x="1953128" y="901045"/>
                  <a:pt x="1219835" y="893352"/>
                </a:cubicBezTo>
                <a:cubicBezTo>
                  <a:pt x="728833" y="903668"/>
                  <a:pt x="247083" y="733655"/>
                  <a:pt x="60909" y="588489"/>
                </a:cubicBezTo>
                <a:cubicBezTo>
                  <a:pt x="-31642" y="558213"/>
                  <a:pt x="-254605" y="543668"/>
                  <a:pt x="-369317" y="52391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65647"/>
                      <a:gd name="adj2" fmla="val 862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Wyższe stanowiska </a:t>
            </a:r>
            <a:br>
              <a:rPr lang="pl-PL" sz="1400" dirty="0">
                <a:latin typeface="Lato" panose="020F0502020204030203" pitchFamily="34" charset="-18"/>
              </a:rPr>
            </a:br>
            <a:r>
              <a:rPr lang="pl-PL" sz="1400" dirty="0">
                <a:latin typeface="Lato" panose="020F0502020204030203" pitchFamily="34" charset="-18"/>
              </a:rPr>
              <a:t>w służbie cywilnej</a:t>
            </a:r>
          </a:p>
        </p:txBody>
      </p:sp>
      <p:sp>
        <p:nvSpPr>
          <p:cNvPr id="37" name="Dymek mowy: owalny 36">
            <a:extLst>
              <a:ext uri="{FF2B5EF4-FFF2-40B4-BE49-F238E27FC236}">
                <a16:creationId xmlns:a16="http://schemas.microsoft.com/office/drawing/2014/main" id="{6C268140-73CE-AB80-D80F-64318F94C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28587" y="5106579"/>
            <a:ext cx="2326300" cy="666175"/>
          </a:xfrm>
          <a:custGeom>
            <a:avLst/>
            <a:gdLst>
              <a:gd name="csX0" fmla="*/ -340547 w 2326300"/>
              <a:gd name="csY0" fmla="*/ 338563 h 666175"/>
              <a:gd name="csX1" fmla="*/ 18641 w 2326300"/>
              <a:gd name="csY1" fmla="*/ 273694 h 666175"/>
              <a:gd name="csX2" fmla="*/ 1171159 w 2326300"/>
              <a:gd name="csY2" fmla="*/ 7 h 666175"/>
              <a:gd name="csX3" fmla="*/ 2326200 w 2326300"/>
              <a:gd name="csY3" fmla="*/ 328705 h 666175"/>
              <a:gd name="csX4" fmla="*/ 1173671 w 2326300"/>
              <a:gd name="csY4" fmla="*/ 666161 h 666175"/>
              <a:gd name="csX5" fmla="*/ 24285 w 2326300"/>
              <a:gd name="csY5" fmla="*/ 400795 h 666175"/>
              <a:gd name="csX6" fmla="*/ -340547 w 2326300"/>
              <a:gd name="csY6" fmla="*/ 338563 h 666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326300" h="666175" extrusionOk="0">
                <a:moveTo>
                  <a:pt x="-340547" y="338563"/>
                </a:moveTo>
                <a:cubicBezTo>
                  <a:pt x="-238095" y="331998"/>
                  <a:pt x="-131437" y="297542"/>
                  <a:pt x="18641" y="273694"/>
                </a:cubicBezTo>
                <a:cubicBezTo>
                  <a:pt x="192289" y="129705"/>
                  <a:pt x="560112" y="343"/>
                  <a:pt x="1171159" y="7"/>
                </a:cubicBezTo>
                <a:cubicBezTo>
                  <a:pt x="1797264" y="8273"/>
                  <a:pt x="2312806" y="175342"/>
                  <a:pt x="2326200" y="328705"/>
                </a:cubicBezTo>
                <a:cubicBezTo>
                  <a:pt x="2242736" y="462881"/>
                  <a:pt x="1886995" y="697506"/>
                  <a:pt x="1173671" y="666161"/>
                </a:cubicBezTo>
                <a:cubicBezTo>
                  <a:pt x="650164" y="671357"/>
                  <a:pt x="143727" y="542926"/>
                  <a:pt x="24285" y="400795"/>
                </a:cubicBezTo>
                <a:cubicBezTo>
                  <a:pt x="-30760" y="361276"/>
                  <a:pt x="-166040" y="367388"/>
                  <a:pt x="-340547" y="33856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64639"/>
                      <a:gd name="adj2" fmla="val 82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Kierownicy</a:t>
            </a:r>
            <a:br>
              <a:rPr lang="pl-PL" sz="1400" dirty="0">
                <a:latin typeface="Lato" panose="020F0502020204030203" pitchFamily="34" charset="-18"/>
              </a:rPr>
            </a:br>
            <a:r>
              <a:rPr lang="pl-PL" sz="1400" dirty="0">
                <a:latin typeface="Lato" panose="020F0502020204030203" pitchFamily="34" charset="-18"/>
              </a:rPr>
              <a:t>(liderzy zespołów)</a:t>
            </a:r>
          </a:p>
        </p:txBody>
      </p:sp>
      <p:sp>
        <p:nvSpPr>
          <p:cNvPr id="40" name="Nawias klamrowy zamykający 39">
            <a:extLst>
              <a:ext uri="{FF2B5EF4-FFF2-40B4-BE49-F238E27FC236}">
                <a16:creationId xmlns:a16="http://schemas.microsoft.com/office/drawing/2014/main" id="{56251590-CF6B-4C42-6B0F-81FB460E3E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13437" y="1637906"/>
            <a:ext cx="562539" cy="2141383"/>
          </a:xfrm>
          <a:custGeom>
            <a:avLst/>
            <a:gdLst>
              <a:gd name="csX0" fmla="*/ 0 w 562539"/>
              <a:gd name="csY0" fmla="*/ 0 h 2141383"/>
              <a:gd name="csX1" fmla="*/ 281270 w 562539"/>
              <a:gd name="csY1" fmla="*/ 46876 h 2141383"/>
              <a:gd name="csX2" fmla="*/ 281270 w 562539"/>
              <a:gd name="csY2" fmla="*/ 506037 h 2141383"/>
              <a:gd name="csX3" fmla="*/ 281270 w 562539"/>
              <a:gd name="csY3" fmla="*/ 1023815 h 2141383"/>
              <a:gd name="csX4" fmla="*/ 562540 w 562539"/>
              <a:gd name="csY4" fmla="*/ 1070691 h 2141383"/>
              <a:gd name="csX5" fmla="*/ 281270 w 562539"/>
              <a:gd name="csY5" fmla="*/ 1117567 h 2141383"/>
              <a:gd name="csX6" fmla="*/ 281270 w 562539"/>
              <a:gd name="csY6" fmla="*/ 1615806 h 2141383"/>
              <a:gd name="csX7" fmla="*/ 281270 w 562539"/>
              <a:gd name="csY7" fmla="*/ 2094507 h 2141383"/>
              <a:gd name="csX8" fmla="*/ 0 w 562539"/>
              <a:gd name="csY8" fmla="*/ 2141383 h 2141383"/>
              <a:gd name="csX9" fmla="*/ 0 w 562539"/>
              <a:gd name="csY9" fmla="*/ 1627451 h 2141383"/>
              <a:gd name="csX10" fmla="*/ 0 w 562539"/>
              <a:gd name="csY10" fmla="*/ 1049278 h 2141383"/>
              <a:gd name="csX11" fmla="*/ 0 w 562539"/>
              <a:gd name="csY11" fmla="*/ 471104 h 2141383"/>
              <a:gd name="csX12" fmla="*/ 0 w 562539"/>
              <a:gd name="csY12" fmla="*/ 0 h 2141383"/>
              <a:gd name="csX0" fmla="*/ 0 w 562539"/>
              <a:gd name="csY0" fmla="*/ 0 h 2141383"/>
              <a:gd name="csX1" fmla="*/ 281270 w 562539"/>
              <a:gd name="csY1" fmla="*/ 46876 h 2141383"/>
              <a:gd name="csX2" fmla="*/ 281270 w 562539"/>
              <a:gd name="csY2" fmla="*/ 506037 h 2141383"/>
              <a:gd name="csX3" fmla="*/ 281270 w 562539"/>
              <a:gd name="csY3" fmla="*/ 1023815 h 2141383"/>
              <a:gd name="csX4" fmla="*/ 562540 w 562539"/>
              <a:gd name="csY4" fmla="*/ 1070691 h 2141383"/>
              <a:gd name="csX5" fmla="*/ 281270 w 562539"/>
              <a:gd name="csY5" fmla="*/ 1117567 h 2141383"/>
              <a:gd name="csX6" fmla="*/ 281270 w 562539"/>
              <a:gd name="csY6" fmla="*/ 1625576 h 2141383"/>
              <a:gd name="csX7" fmla="*/ 281270 w 562539"/>
              <a:gd name="csY7" fmla="*/ 2094507 h 2141383"/>
              <a:gd name="csX8" fmla="*/ 0 w 562539"/>
              <a:gd name="csY8" fmla="*/ 2141383 h 21413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2539" h="2141383" stroke="0" extrusionOk="0">
                <a:moveTo>
                  <a:pt x="0" y="0"/>
                </a:moveTo>
                <a:cubicBezTo>
                  <a:pt x="155248" y="1638"/>
                  <a:pt x="284198" y="21574"/>
                  <a:pt x="281270" y="46876"/>
                </a:cubicBezTo>
                <a:cubicBezTo>
                  <a:pt x="307918" y="218425"/>
                  <a:pt x="240002" y="329512"/>
                  <a:pt x="281270" y="506037"/>
                </a:cubicBezTo>
                <a:cubicBezTo>
                  <a:pt x="322538" y="682562"/>
                  <a:pt x="235188" y="865830"/>
                  <a:pt x="281270" y="1023815"/>
                </a:cubicBezTo>
                <a:cubicBezTo>
                  <a:pt x="291495" y="1078842"/>
                  <a:pt x="386994" y="1071212"/>
                  <a:pt x="562540" y="1070691"/>
                </a:cubicBezTo>
                <a:cubicBezTo>
                  <a:pt x="407035" y="1069916"/>
                  <a:pt x="284725" y="1090246"/>
                  <a:pt x="281270" y="1117567"/>
                </a:cubicBezTo>
                <a:cubicBezTo>
                  <a:pt x="316248" y="1262226"/>
                  <a:pt x="260424" y="1499238"/>
                  <a:pt x="281270" y="1615806"/>
                </a:cubicBezTo>
                <a:cubicBezTo>
                  <a:pt x="302116" y="1732374"/>
                  <a:pt x="275763" y="1918253"/>
                  <a:pt x="281270" y="2094507"/>
                </a:cubicBezTo>
                <a:cubicBezTo>
                  <a:pt x="314858" y="2118195"/>
                  <a:pt x="135596" y="2155496"/>
                  <a:pt x="0" y="2141383"/>
                </a:cubicBezTo>
                <a:cubicBezTo>
                  <a:pt x="-48868" y="1917851"/>
                  <a:pt x="12657" y="1829811"/>
                  <a:pt x="0" y="1627451"/>
                </a:cubicBezTo>
                <a:cubicBezTo>
                  <a:pt x="-12657" y="1425091"/>
                  <a:pt x="47832" y="1166562"/>
                  <a:pt x="0" y="1049278"/>
                </a:cubicBezTo>
                <a:cubicBezTo>
                  <a:pt x="-47832" y="931994"/>
                  <a:pt x="47850" y="683981"/>
                  <a:pt x="0" y="471104"/>
                </a:cubicBezTo>
                <a:cubicBezTo>
                  <a:pt x="-47850" y="258227"/>
                  <a:pt x="46544" y="164707"/>
                  <a:pt x="0" y="0"/>
                </a:cubicBezTo>
                <a:close/>
              </a:path>
              <a:path w="562539" h="2141383" fill="none" extrusionOk="0">
                <a:moveTo>
                  <a:pt x="0" y="0"/>
                </a:moveTo>
                <a:cubicBezTo>
                  <a:pt x="160183" y="-16"/>
                  <a:pt x="285113" y="19283"/>
                  <a:pt x="281270" y="46876"/>
                </a:cubicBezTo>
                <a:cubicBezTo>
                  <a:pt x="284861" y="228870"/>
                  <a:pt x="227120" y="307712"/>
                  <a:pt x="281270" y="506037"/>
                </a:cubicBezTo>
                <a:cubicBezTo>
                  <a:pt x="335420" y="704362"/>
                  <a:pt x="260116" y="886353"/>
                  <a:pt x="281270" y="1023815"/>
                </a:cubicBezTo>
                <a:cubicBezTo>
                  <a:pt x="285430" y="1050766"/>
                  <a:pt x="407519" y="1073577"/>
                  <a:pt x="562540" y="1070691"/>
                </a:cubicBezTo>
                <a:cubicBezTo>
                  <a:pt x="408261" y="1071305"/>
                  <a:pt x="281304" y="1090152"/>
                  <a:pt x="281270" y="1117567"/>
                </a:cubicBezTo>
                <a:cubicBezTo>
                  <a:pt x="316989" y="1293106"/>
                  <a:pt x="274340" y="1505774"/>
                  <a:pt x="281270" y="1625576"/>
                </a:cubicBezTo>
                <a:cubicBezTo>
                  <a:pt x="288200" y="1745378"/>
                  <a:pt x="241093" y="1909760"/>
                  <a:pt x="281270" y="2094507"/>
                </a:cubicBezTo>
                <a:cubicBezTo>
                  <a:pt x="314527" y="2133466"/>
                  <a:pt x="127529" y="2159926"/>
                  <a:pt x="0" y="2141383"/>
                </a:cubicBezTo>
              </a:path>
            </a:pathLst>
          </a:custGeom>
          <a:noFill/>
          <a:ln w="50800" cap="flat" cmpd="sng">
            <a:solidFill>
              <a:srgbClr val="0070C0"/>
            </a:solidFill>
            <a:round/>
            <a:extLst>
              <a:ext uri="{C807C97D-BFC1-408E-A445-0C87EB9F89A2}">
                <ask:lineSketchStyleProps xmlns:ask="http://schemas.microsoft.com/office/drawing/2018/sketchyshapes" sd="295792476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Nawias klamrowy zamykający 40">
            <a:extLst>
              <a:ext uri="{FF2B5EF4-FFF2-40B4-BE49-F238E27FC236}">
                <a16:creationId xmlns:a16="http://schemas.microsoft.com/office/drawing/2014/main" id="{F873220C-57FD-1D0F-FD70-669B1AB121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13436" y="3993738"/>
            <a:ext cx="562539" cy="2349927"/>
          </a:xfrm>
          <a:custGeom>
            <a:avLst/>
            <a:gdLst>
              <a:gd name="csX0" fmla="*/ 0 w 562539"/>
              <a:gd name="csY0" fmla="*/ 0 h 2349927"/>
              <a:gd name="csX1" fmla="*/ 281270 w 562539"/>
              <a:gd name="csY1" fmla="*/ 46876 h 2349927"/>
              <a:gd name="csX2" fmla="*/ 281270 w 562539"/>
              <a:gd name="csY2" fmla="*/ 555045 h 2349927"/>
              <a:gd name="csX3" fmla="*/ 281270 w 562539"/>
              <a:gd name="csY3" fmla="*/ 1128087 h 2349927"/>
              <a:gd name="csX4" fmla="*/ 562540 w 562539"/>
              <a:gd name="csY4" fmla="*/ 1174963 h 2349927"/>
              <a:gd name="csX5" fmla="*/ 281270 w 562539"/>
              <a:gd name="csY5" fmla="*/ 1221839 h 2349927"/>
              <a:gd name="csX6" fmla="*/ 281270 w 562539"/>
              <a:gd name="csY6" fmla="*/ 1773257 h 2349927"/>
              <a:gd name="csX7" fmla="*/ 281270 w 562539"/>
              <a:gd name="csY7" fmla="*/ 2303051 h 2349927"/>
              <a:gd name="csX8" fmla="*/ 0 w 562539"/>
              <a:gd name="csY8" fmla="*/ 2349927 h 2349927"/>
              <a:gd name="csX9" fmla="*/ 0 w 562539"/>
              <a:gd name="csY9" fmla="*/ 1785945 h 2349927"/>
              <a:gd name="csX10" fmla="*/ 0 w 562539"/>
              <a:gd name="csY10" fmla="*/ 1151464 h 2349927"/>
              <a:gd name="csX11" fmla="*/ 0 w 562539"/>
              <a:gd name="csY11" fmla="*/ 516984 h 2349927"/>
              <a:gd name="csX12" fmla="*/ 0 w 562539"/>
              <a:gd name="csY12" fmla="*/ 0 h 2349927"/>
              <a:gd name="csX0" fmla="*/ 0 w 562539"/>
              <a:gd name="csY0" fmla="*/ 0 h 2349927"/>
              <a:gd name="csX1" fmla="*/ 281270 w 562539"/>
              <a:gd name="csY1" fmla="*/ 46876 h 2349927"/>
              <a:gd name="csX2" fmla="*/ 281270 w 562539"/>
              <a:gd name="csY2" fmla="*/ 555045 h 2349927"/>
              <a:gd name="csX3" fmla="*/ 281270 w 562539"/>
              <a:gd name="csY3" fmla="*/ 1128087 h 2349927"/>
              <a:gd name="csX4" fmla="*/ 562540 w 562539"/>
              <a:gd name="csY4" fmla="*/ 1174963 h 2349927"/>
              <a:gd name="csX5" fmla="*/ 281270 w 562539"/>
              <a:gd name="csY5" fmla="*/ 1221839 h 2349927"/>
              <a:gd name="csX6" fmla="*/ 281270 w 562539"/>
              <a:gd name="csY6" fmla="*/ 1784069 h 2349927"/>
              <a:gd name="csX7" fmla="*/ 281270 w 562539"/>
              <a:gd name="csY7" fmla="*/ 2303051 h 2349927"/>
              <a:gd name="csX8" fmla="*/ 0 w 562539"/>
              <a:gd name="csY8" fmla="*/ 2349927 h 23499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2539" h="2349927" stroke="0" extrusionOk="0">
                <a:moveTo>
                  <a:pt x="0" y="0"/>
                </a:moveTo>
                <a:cubicBezTo>
                  <a:pt x="155248" y="1638"/>
                  <a:pt x="284198" y="21574"/>
                  <a:pt x="281270" y="46876"/>
                </a:cubicBezTo>
                <a:cubicBezTo>
                  <a:pt x="303656" y="261422"/>
                  <a:pt x="244686" y="334458"/>
                  <a:pt x="281270" y="555045"/>
                </a:cubicBezTo>
                <a:cubicBezTo>
                  <a:pt x="317854" y="775632"/>
                  <a:pt x="225457" y="910083"/>
                  <a:pt x="281270" y="1128087"/>
                </a:cubicBezTo>
                <a:cubicBezTo>
                  <a:pt x="291495" y="1183114"/>
                  <a:pt x="386994" y="1175484"/>
                  <a:pt x="562540" y="1174963"/>
                </a:cubicBezTo>
                <a:cubicBezTo>
                  <a:pt x="407035" y="1174188"/>
                  <a:pt x="284725" y="1194518"/>
                  <a:pt x="281270" y="1221839"/>
                </a:cubicBezTo>
                <a:cubicBezTo>
                  <a:pt x="318321" y="1456071"/>
                  <a:pt x="231698" y="1498835"/>
                  <a:pt x="281270" y="1773257"/>
                </a:cubicBezTo>
                <a:cubicBezTo>
                  <a:pt x="330842" y="2047679"/>
                  <a:pt x="227170" y="2085733"/>
                  <a:pt x="281270" y="2303051"/>
                </a:cubicBezTo>
                <a:cubicBezTo>
                  <a:pt x="314858" y="2326739"/>
                  <a:pt x="135596" y="2364040"/>
                  <a:pt x="0" y="2349927"/>
                </a:cubicBezTo>
                <a:cubicBezTo>
                  <a:pt x="-19694" y="2183935"/>
                  <a:pt x="38614" y="1998151"/>
                  <a:pt x="0" y="1785945"/>
                </a:cubicBezTo>
                <a:cubicBezTo>
                  <a:pt x="-38614" y="1573739"/>
                  <a:pt x="43685" y="1343243"/>
                  <a:pt x="0" y="1151464"/>
                </a:cubicBezTo>
                <a:cubicBezTo>
                  <a:pt x="-43685" y="959685"/>
                  <a:pt x="72413" y="739145"/>
                  <a:pt x="0" y="516984"/>
                </a:cubicBezTo>
                <a:cubicBezTo>
                  <a:pt x="-72413" y="294823"/>
                  <a:pt x="50010" y="194789"/>
                  <a:pt x="0" y="0"/>
                </a:cubicBezTo>
                <a:close/>
              </a:path>
              <a:path w="562539" h="2349927" fill="none" extrusionOk="0">
                <a:moveTo>
                  <a:pt x="0" y="0"/>
                </a:moveTo>
                <a:cubicBezTo>
                  <a:pt x="160183" y="-16"/>
                  <a:pt x="285113" y="19283"/>
                  <a:pt x="281270" y="46876"/>
                </a:cubicBezTo>
                <a:cubicBezTo>
                  <a:pt x="322556" y="149030"/>
                  <a:pt x="220633" y="442294"/>
                  <a:pt x="281270" y="555045"/>
                </a:cubicBezTo>
                <a:cubicBezTo>
                  <a:pt x="341907" y="667796"/>
                  <a:pt x="229669" y="985313"/>
                  <a:pt x="281270" y="1128087"/>
                </a:cubicBezTo>
                <a:cubicBezTo>
                  <a:pt x="285430" y="1155038"/>
                  <a:pt x="407519" y="1177849"/>
                  <a:pt x="562540" y="1174963"/>
                </a:cubicBezTo>
                <a:cubicBezTo>
                  <a:pt x="408261" y="1175577"/>
                  <a:pt x="281304" y="1194424"/>
                  <a:pt x="281270" y="1221839"/>
                </a:cubicBezTo>
                <a:cubicBezTo>
                  <a:pt x="306915" y="1455854"/>
                  <a:pt x="230801" y="1607217"/>
                  <a:pt x="281270" y="1784069"/>
                </a:cubicBezTo>
                <a:cubicBezTo>
                  <a:pt x="331739" y="1960921"/>
                  <a:pt x="276454" y="2105354"/>
                  <a:pt x="281270" y="2303051"/>
                </a:cubicBezTo>
                <a:cubicBezTo>
                  <a:pt x="314527" y="2342010"/>
                  <a:pt x="127529" y="2368470"/>
                  <a:pt x="0" y="2349927"/>
                </a:cubicBezTo>
              </a:path>
            </a:pathLst>
          </a:custGeom>
          <a:noFill/>
          <a:ln w="50800" cap="flat" cmpd="sng">
            <a:solidFill>
              <a:srgbClr val="0070C0"/>
            </a:solidFill>
            <a:round/>
            <a:extLst>
              <a:ext uri="{C807C97D-BFC1-408E-A445-0C87EB9F89A2}">
                <ask:lineSketchStyleProps xmlns:ask="http://schemas.microsoft.com/office/drawing/2018/sketchyshapes" sd="295792476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F89DCB80-0941-C597-3DAD-AB8CF783C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8742" y="1637906"/>
            <a:ext cx="664006" cy="21413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600" b="1" spc="200" dirty="0">
                <a:latin typeface="Lato" panose="020F0502020204030203" pitchFamily="34" charset="-18"/>
              </a:rPr>
              <a:t>POZIOM </a:t>
            </a:r>
            <a:r>
              <a:rPr lang="pl-PL" sz="1600" b="1" spc="200" dirty="0">
                <a:solidFill>
                  <a:srgbClr val="FFFF00"/>
                </a:solidFill>
                <a:latin typeface="Lato" panose="020F0502020204030203" pitchFamily="34" charset="-18"/>
              </a:rPr>
              <a:t>POLITYCZNY</a:t>
            </a:r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FD9ED62E-97A1-57A4-7428-45D8EC0F14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46125" y="3871747"/>
            <a:ext cx="10461908" cy="4253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: zaokrąglone rogi 45">
            <a:extLst>
              <a:ext uri="{FF2B5EF4-FFF2-40B4-BE49-F238E27FC236}">
                <a16:creationId xmlns:a16="http://schemas.microsoft.com/office/drawing/2014/main" id="{4BD3F77C-D499-6996-810D-48DB91D89B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2284" y="4039717"/>
            <a:ext cx="963179" cy="2349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600" b="1" spc="200" dirty="0">
                <a:latin typeface="Lato" panose="020F0502020204030203" pitchFamily="34" charset="-18"/>
              </a:rPr>
              <a:t>POZIOM </a:t>
            </a:r>
            <a:r>
              <a:rPr lang="pl-PL" sz="1600" b="1" spc="200" dirty="0">
                <a:solidFill>
                  <a:srgbClr val="FFFF00"/>
                </a:solidFill>
                <a:latin typeface="Lato" panose="020F0502020204030203" pitchFamily="34" charset="-18"/>
              </a:rPr>
              <a:t>URZĘDNICZY</a:t>
            </a:r>
            <a:br>
              <a:rPr lang="pl-PL" sz="1600" b="1" spc="200" dirty="0">
                <a:solidFill>
                  <a:srgbClr val="FFFF00"/>
                </a:solidFill>
                <a:latin typeface="Lato" panose="020F0502020204030203" pitchFamily="34" charset="-18"/>
              </a:rPr>
            </a:br>
            <a:r>
              <a:rPr lang="pl-PL" sz="1600" b="1" spc="200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Lato" panose="020F0502020204030203" pitchFamily="34" charset="-18"/>
              </a:rPr>
              <a:t>( Służba Cywilna )</a:t>
            </a:r>
          </a:p>
        </p:txBody>
      </p:sp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E302574E-0CFC-13AA-374D-980D699443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25114" y="1684003"/>
            <a:ext cx="2468668" cy="1149371"/>
          </a:xfrm>
          <a:custGeom>
            <a:avLst/>
            <a:gdLst>
              <a:gd name="csX0" fmla="*/ 0 w 2468668"/>
              <a:gd name="csY0" fmla="*/ 191566 h 1149371"/>
              <a:gd name="csX1" fmla="*/ 191566 w 2468668"/>
              <a:gd name="csY1" fmla="*/ 0 h 1149371"/>
              <a:gd name="csX2" fmla="*/ 411445 w 2468668"/>
              <a:gd name="csY2" fmla="*/ 0 h 1149371"/>
              <a:gd name="csX3" fmla="*/ 411445 w 2468668"/>
              <a:gd name="csY3" fmla="*/ 0 h 1149371"/>
              <a:gd name="csX4" fmla="*/ 1028612 w 2468668"/>
              <a:gd name="csY4" fmla="*/ 0 h 1149371"/>
              <a:gd name="csX5" fmla="*/ 2277102 w 2468668"/>
              <a:gd name="csY5" fmla="*/ 0 h 1149371"/>
              <a:gd name="csX6" fmla="*/ 2468668 w 2468668"/>
              <a:gd name="csY6" fmla="*/ 191566 h 1149371"/>
              <a:gd name="csX7" fmla="*/ 2468668 w 2468668"/>
              <a:gd name="csY7" fmla="*/ 670466 h 1149371"/>
              <a:gd name="csX8" fmla="*/ 2468668 w 2468668"/>
              <a:gd name="csY8" fmla="*/ 670466 h 1149371"/>
              <a:gd name="csX9" fmla="*/ 2468668 w 2468668"/>
              <a:gd name="csY9" fmla="*/ 957809 h 1149371"/>
              <a:gd name="csX10" fmla="*/ 2468668 w 2468668"/>
              <a:gd name="csY10" fmla="*/ 957805 h 1149371"/>
              <a:gd name="csX11" fmla="*/ 2277102 w 2468668"/>
              <a:gd name="csY11" fmla="*/ 1149371 h 1149371"/>
              <a:gd name="csX12" fmla="*/ 1028612 w 2468668"/>
              <a:gd name="csY12" fmla="*/ 1149371 h 1149371"/>
              <a:gd name="csX13" fmla="*/ 411445 w 2468668"/>
              <a:gd name="csY13" fmla="*/ 1149371 h 1149371"/>
              <a:gd name="csX14" fmla="*/ 411445 w 2468668"/>
              <a:gd name="csY14" fmla="*/ 1149371 h 1149371"/>
              <a:gd name="csX15" fmla="*/ 191566 w 2468668"/>
              <a:gd name="csY15" fmla="*/ 1149371 h 1149371"/>
              <a:gd name="csX16" fmla="*/ 0 w 2468668"/>
              <a:gd name="csY16" fmla="*/ 957805 h 1149371"/>
              <a:gd name="csX17" fmla="*/ 0 w 2468668"/>
              <a:gd name="csY17" fmla="*/ 957809 h 1149371"/>
              <a:gd name="csX18" fmla="*/ -225068 w 2468668"/>
              <a:gd name="csY18" fmla="*/ 843179 h 1149371"/>
              <a:gd name="csX19" fmla="*/ 0 w 2468668"/>
              <a:gd name="csY19" fmla="*/ 670466 h 1149371"/>
              <a:gd name="csX20" fmla="*/ 0 w 2468668"/>
              <a:gd name="csY20" fmla="*/ 191566 h 11493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468668" h="1149371" extrusionOk="0">
                <a:moveTo>
                  <a:pt x="0" y="191566"/>
                </a:moveTo>
                <a:cubicBezTo>
                  <a:pt x="1910" y="96735"/>
                  <a:pt x="76981" y="8541"/>
                  <a:pt x="191566" y="0"/>
                </a:cubicBezTo>
                <a:cubicBezTo>
                  <a:pt x="253240" y="-13440"/>
                  <a:pt x="388711" y="-18865"/>
                  <a:pt x="411445" y="0"/>
                </a:cubicBezTo>
                <a:lnTo>
                  <a:pt x="411445" y="0"/>
                </a:lnTo>
                <a:cubicBezTo>
                  <a:pt x="604058" y="52891"/>
                  <a:pt x="730395" y="-25909"/>
                  <a:pt x="1028612" y="0"/>
                </a:cubicBezTo>
                <a:cubicBezTo>
                  <a:pt x="1349332" y="101663"/>
                  <a:pt x="1688468" y="-19588"/>
                  <a:pt x="2277102" y="0"/>
                </a:cubicBezTo>
                <a:cubicBezTo>
                  <a:pt x="2393924" y="-13815"/>
                  <a:pt x="2457414" y="72956"/>
                  <a:pt x="2468668" y="191566"/>
                </a:cubicBezTo>
                <a:cubicBezTo>
                  <a:pt x="2429661" y="360806"/>
                  <a:pt x="2452863" y="527889"/>
                  <a:pt x="2468668" y="670466"/>
                </a:cubicBezTo>
                <a:lnTo>
                  <a:pt x="2468668" y="670466"/>
                </a:lnTo>
                <a:cubicBezTo>
                  <a:pt x="2470110" y="811484"/>
                  <a:pt x="2448312" y="824292"/>
                  <a:pt x="2468668" y="957809"/>
                </a:cubicBezTo>
                <a:lnTo>
                  <a:pt x="2468668" y="957805"/>
                </a:lnTo>
                <a:cubicBezTo>
                  <a:pt x="2453072" y="1062807"/>
                  <a:pt x="2381641" y="1136630"/>
                  <a:pt x="2277102" y="1149371"/>
                </a:cubicBezTo>
                <a:cubicBezTo>
                  <a:pt x="1966449" y="1167280"/>
                  <a:pt x="1552043" y="1200931"/>
                  <a:pt x="1028612" y="1149371"/>
                </a:cubicBezTo>
                <a:cubicBezTo>
                  <a:pt x="800793" y="1122201"/>
                  <a:pt x="579030" y="1190584"/>
                  <a:pt x="411445" y="1149371"/>
                </a:cubicBezTo>
                <a:lnTo>
                  <a:pt x="411445" y="1149371"/>
                </a:lnTo>
                <a:cubicBezTo>
                  <a:pt x="368482" y="1157273"/>
                  <a:pt x="234115" y="1150608"/>
                  <a:pt x="191566" y="1149371"/>
                </a:cubicBezTo>
                <a:cubicBezTo>
                  <a:pt x="86655" y="1146665"/>
                  <a:pt x="-2960" y="1067356"/>
                  <a:pt x="0" y="957805"/>
                </a:cubicBezTo>
                <a:lnTo>
                  <a:pt x="0" y="957809"/>
                </a:lnTo>
                <a:cubicBezTo>
                  <a:pt x="-72957" y="912015"/>
                  <a:pt x="-164008" y="896931"/>
                  <a:pt x="-225068" y="843179"/>
                </a:cubicBezTo>
                <a:cubicBezTo>
                  <a:pt x="-166615" y="812911"/>
                  <a:pt x="-47378" y="688032"/>
                  <a:pt x="0" y="670466"/>
                </a:cubicBezTo>
                <a:cubicBezTo>
                  <a:pt x="-37707" y="491911"/>
                  <a:pt x="4095" y="307576"/>
                  <a:pt x="0" y="191566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95544514">
                  <a:prstGeom prst="wedgeRoundRectCallout">
                    <a:avLst>
                      <a:gd name="adj1" fmla="val -59117"/>
                      <a:gd name="adj2" fmla="val 2336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Stanowiska kadencyjne, obsadzane według uznania</a:t>
            </a:r>
          </a:p>
          <a:p>
            <a:pPr algn="ctr"/>
            <a:r>
              <a:rPr lang="pl-PL" sz="1400" dirty="0">
                <a:latin typeface="Lato" panose="020F0502020204030203" pitchFamily="34" charset="-18"/>
              </a:rPr>
              <a:t>przez większość sejmową</a:t>
            </a:r>
          </a:p>
          <a:p>
            <a:pPr algn="ctr"/>
            <a:r>
              <a:rPr lang="pl-PL" sz="1400" dirty="0">
                <a:latin typeface="Lato" panose="020F0502020204030203" pitchFamily="34" charset="-18"/>
              </a:rPr>
              <a:t>(po wyborach do Sejmu RP)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348D856-52D5-C5F3-69F6-7B319E4B998C}"/>
              </a:ext>
            </a:extLst>
          </p:cNvPr>
          <p:cNvGrpSpPr>
            <a:grpSpLocks/>
          </p:cNvGrpSpPr>
          <p:nvPr/>
        </p:nvGrpSpPr>
        <p:grpSpPr>
          <a:xfrm>
            <a:off x="646125" y="3996102"/>
            <a:ext cx="5980511" cy="2340804"/>
            <a:chOff x="646125" y="3996102"/>
            <a:chExt cx="5980511" cy="2340804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BBD347CC-0C57-ED65-B11C-56D746D66765}"/>
                </a:ext>
              </a:extLst>
            </p:cNvPr>
            <p:cNvSpPr>
              <a:spLocks/>
            </p:cNvSpPr>
            <p:nvPr/>
          </p:nvSpPr>
          <p:spPr>
            <a:xfrm>
              <a:off x="1233232" y="4006383"/>
              <a:ext cx="4839983" cy="432000"/>
            </a:xfrm>
            <a:prstGeom prst="roundRect">
              <a:avLst/>
            </a:prstGeom>
            <a:solidFill>
              <a:srgbClr val="C00000"/>
            </a:solidFill>
            <a:ln w="2540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latin typeface="Lato" panose="020F0502020204030203" pitchFamily="34" charset="-18"/>
                </a:rPr>
                <a:t>Dyrektor Generalny Urzędu</a:t>
              </a:r>
              <a:endParaRPr lang="pl-PL" dirty="0">
                <a:latin typeface="Lato" panose="020F0502020204030203" pitchFamily="34" charset="-18"/>
              </a:endParaRPr>
            </a:p>
          </p:txBody>
        </p:sp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EA172E0D-A467-3F9D-0A2D-7A81C78826CA}"/>
                </a:ext>
              </a:extLst>
            </p:cNvPr>
            <p:cNvSpPr>
              <a:spLocks/>
            </p:cNvSpPr>
            <p:nvPr/>
          </p:nvSpPr>
          <p:spPr>
            <a:xfrm>
              <a:off x="1233230" y="4518144"/>
              <a:ext cx="1572771" cy="636284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Dyrektorzy </a:t>
              </a:r>
              <a:b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i wicedyrektorzy departamentów</a:t>
              </a:r>
              <a:endParaRPr lang="pl-PL" sz="11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A9562BC8-8251-823B-319B-ACC67CA602CC}"/>
                </a:ext>
              </a:extLst>
            </p:cNvPr>
            <p:cNvSpPr>
              <a:spLocks/>
            </p:cNvSpPr>
            <p:nvPr/>
          </p:nvSpPr>
          <p:spPr>
            <a:xfrm>
              <a:off x="1233230" y="5234189"/>
              <a:ext cx="1572770" cy="410956"/>
            </a:xfrm>
            <a:prstGeom prst="roundRect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Naczelnicy wydziałów</a:t>
              </a:r>
            </a:p>
          </p:txBody>
        </p:sp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A0FF2B4A-32FA-3425-C262-E892A974ACAB}"/>
                </a:ext>
              </a:extLst>
            </p:cNvPr>
            <p:cNvSpPr>
              <a:spLocks/>
            </p:cNvSpPr>
            <p:nvPr/>
          </p:nvSpPr>
          <p:spPr>
            <a:xfrm>
              <a:off x="2868416" y="4518144"/>
              <a:ext cx="1572771" cy="636284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Dyrektorzy </a:t>
              </a:r>
              <a:b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i wicedyrektorzy departamentów</a:t>
              </a:r>
              <a:endParaRPr lang="pl-PL" sz="11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299387E8-6A8E-F6B8-8B45-E74F57285A2C}"/>
                </a:ext>
              </a:extLst>
            </p:cNvPr>
            <p:cNvSpPr>
              <a:spLocks/>
            </p:cNvSpPr>
            <p:nvPr/>
          </p:nvSpPr>
          <p:spPr>
            <a:xfrm>
              <a:off x="4500444" y="4518144"/>
              <a:ext cx="1572771" cy="636284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Dyrektorzy </a:t>
              </a:r>
              <a:b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i wicedyrektorzy departamentów</a:t>
              </a:r>
              <a:endParaRPr lang="pl-PL" sz="11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729F1B28-94E7-BA8B-273D-3CD31A674ED4}"/>
                </a:ext>
              </a:extLst>
            </p:cNvPr>
            <p:cNvSpPr>
              <a:spLocks/>
            </p:cNvSpPr>
            <p:nvPr/>
          </p:nvSpPr>
          <p:spPr>
            <a:xfrm>
              <a:off x="2868417" y="5234189"/>
              <a:ext cx="1572770" cy="410956"/>
            </a:xfrm>
            <a:prstGeom prst="roundRect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Naczelnicy wydziałów</a:t>
              </a:r>
            </a:p>
          </p:txBody>
        </p:sp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2BD17B0C-86DA-56E7-2A7C-00A7D8D00D0F}"/>
                </a:ext>
              </a:extLst>
            </p:cNvPr>
            <p:cNvSpPr>
              <a:spLocks/>
            </p:cNvSpPr>
            <p:nvPr/>
          </p:nvSpPr>
          <p:spPr>
            <a:xfrm>
              <a:off x="4500445" y="5234189"/>
              <a:ext cx="1572770" cy="410956"/>
            </a:xfrm>
            <a:prstGeom prst="roundRect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Naczelnicy wydziałów</a:t>
              </a:r>
            </a:p>
          </p:txBody>
        </p:sp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C44F1E7C-3D30-6CF7-522E-C59217F780E2}"/>
                </a:ext>
              </a:extLst>
            </p:cNvPr>
            <p:cNvSpPr>
              <a:spLocks/>
            </p:cNvSpPr>
            <p:nvPr/>
          </p:nvSpPr>
          <p:spPr>
            <a:xfrm>
              <a:off x="1233230" y="5724906"/>
              <a:ext cx="1572770" cy="612000"/>
            </a:xfrm>
            <a:prstGeom prst="roundRect">
              <a:avLst/>
            </a:prstGeom>
            <a:solidFill>
              <a:srgbClr val="9297CF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>
                  <a:latin typeface="Lato" panose="020F0502020204030203" pitchFamily="34" charset="-18"/>
                </a:rPr>
                <a:t>Pracownicy wydziałów: radcowie, specjaliści, referendarze</a:t>
              </a:r>
            </a:p>
          </p:txBody>
        </p:sp>
        <p:sp>
          <p:nvSpPr>
            <p:cNvPr id="28" name="Prostokąt: zaokrąglone rogi 27">
              <a:extLst>
                <a:ext uri="{FF2B5EF4-FFF2-40B4-BE49-F238E27FC236}">
                  <a16:creationId xmlns:a16="http://schemas.microsoft.com/office/drawing/2014/main" id="{498D805B-A46D-BEAA-8AAF-C973B74164BC}"/>
                </a:ext>
              </a:extLst>
            </p:cNvPr>
            <p:cNvSpPr>
              <a:spLocks/>
            </p:cNvSpPr>
            <p:nvPr/>
          </p:nvSpPr>
          <p:spPr>
            <a:xfrm>
              <a:off x="2868417" y="5724906"/>
              <a:ext cx="1572770" cy="612000"/>
            </a:xfrm>
            <a:prstGeom prst="roundRect">
              <a:avLst/>
            </a:prstGeom>
            <a:solidFill>
              <a:srgbClr val="9297CF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>
                  <a:latin typeface="Lato" panose="020F0502020204030203" pitchFamily="34" charset="-18"/>
                </a:rPr>
                <a:t>Pracownicy wydziałów: radcowie, specjaliści, referendarze</a:t>
              </a:r>
            </a:p>
          </p:txBody>
        </p:sp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CC6ADDF6-EC43-4507-7D91-E0C255B84457}"/>
                </a:ext>
              </a:extLst>
            </p:cNvPr>
            <p:cNvSpPr>
              <a:spLocks/>
            </p:cNvSpPr>
            <p:nvPr/>
          </p:nvSpPr>
          <p:spPr>
            <a:xfrm>
              <a:off x="4500445" y="5724906"/>
              <a:ext cx="1572770" cy="612000"/>
            </a:xfrm>
            <a:prstGeom prst="roundRect">
              <a:avLst/>
            </a:prstGeom>
            <a:solidFill>
              <a:srgbClr val="9297CF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>
                  <a:latin typeface="Lato" panose="020F0502020204030203" pitchFamily="34" charset="-18"/>
                </a:rPr>
                <a:t>Pracownicy wydziałów: radcowie, specjaliści, referendarze</a:t>
              </a:r>
            </a:p>
          </p:txBody>
        </p:sp>
        <p:sp>
          <p:nvSpPr>
            <p:cNvPr id="33" name="Nawias klamrowy zamykający 32">
              <a:extLst>
                <a:ext uri="{FF2B5EF4-FFF2-40B4-BE49-F238E27FC236}">
                  <a16:creationId xmlns:a16="http://schemas.microsoft.com/office/drawing/2014/main" id="{3ABB7394-17A4-CAD4-E825-9F8FB51EECAF}"/>
                </a:ext>
              </a:extLst>
            </p:cNvPr>
            <p:cNvSpPr>
              <a:spLocks/>
            </p:cNvSpPr>
            <p:nvPr/>
          </p:nvSpPr>
          <p:spPr>
            <a:xfrm>
              <a:off x="6132472" y="3996102"/>
              <a:ext cx="478465" cy="1158326"/>
            </a:xfrm>
            <a:custGeom>
              <a:avLst/>
              <a:gdLst>
                <a:gd name="csX0" fmla="*/ 0 w 478465"/>
                <a:gd name="csY0" fmla="*/ 0 h 1158326"/>
                <a:gd name="csX1" fmla="*/ 239233 w 478465"/>
                <a:gd name="csY1" fmla="*/ 39870 h 1158326"/>
                <a:gd name="csX2" fmla="*/ 239233 w 478465"/>
                <a:gd name="csY2" fmla="*/ 539293 h 1158326"/>
                <a:gd name="csX3" fmla="*/ 478466 w 478465"/>
                <a:gd name="csY3" fmla="*/ 579163 h 1158326"/>
                <a:gd name="csX4" fmla="*/ 239233 w 478465"/>
                <a:gd name="csY4" fmla="*/ 619033 h 1158326"/>
                <a:gd name="csX5" fmla="*/ 239233 w 478465"/>
                <a:gd name="csY5" fmla="*/ 1118456 h 1158326"/>
                <a:gd name="csX6" fmla="*/ 0 w 478465"/>
                <a:gd name="csY6" fmla="*/ 1158326 h 1158326"/>
                <a:gd name="csX7" fmla="*/ 0 w 478465"/>
                <a:gd name="csY7" fmla="*/ 602330 h 1158326"/>
                <a:gd name="csX8" fmla="*/ 0 w 478465"/>
                <a:gd name="csY8" fmla="*/ 0 h 1158326"/>
                <a:gd name="csX0" fmla="*/ 0 w 478465"/>
                <a:gd name="csY0" fmla="*/ 0 h 1158326"/>
                <a:gd name="csX1" fmla="*/ 239233 w 478465"/>
                <a:gd name="csY1" fmla="*/ 39870 h 1158326"/>
                <a:gd name="csX2" fmla="*/ 239233 w 478465"/>
                <a:gd name="csY2" fmla="*/ 539293 h 1158326"/>
                <a:gd name="csX3" fmla="*/ 478466 w 478465"/>
                <a:gd name="csY3" fmla="*/ 579163 h 1158326"/>
                <a:gd name="csX4" fmla="*/ 239233 w 478465"/>
                <a:gd name="csY4" fmla="*/ 619033 h 1158326"/>
                <a:gd name="csX5" fmla="*/ 239233 w 478465"/>
                <a:gd name="csY5" fmla="*/ 1118456 h 1158326"/>
                <a:gd name="csX6" fmla="*/ 0 w 478465"/>
                <a:gd name="csY6" fmla="*/ 1158326 h 1158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78465" h="1158326" stroke="0" extrusionOk="0">
                  <a:moveTo>
                    <a:pt x="0" y="0"/>
                  </a:moveTo>
                  <a:cubicBezTo>
                    <a:pt x="131876" y="4386"/>
                    <a:pt x="241123" y="18229"/>
                    <a:pt x="239233" y="39870"/>
                  </a:cubicBezTo>
                  <a:cubicBezTo>
                    <a:pt x="249971" y="196786"/>
                    <a:pt x="182312" y="404164"/>
                    <a:pt x="239233" y="539293"/>
                  </a:cubicBezTo>
                  <a:cubicBezTo>
                    <a:pt x="211510" y="574031"/>
                    <a:pt x="347103" y="572125"/>
                    <a:pt x="478466" y="579163"/>
                  </a:cubicBezTo>
                  <a:cubicBezTo>
                    <a:pt x="342058" y="577400"/>
                    <a:pt x="238424" y="602662"/>
                    <a:pt x="239233" y="619033"/>
                  </a:cubicBezTo>
                  <a:cubicBezTo>
                    <a:pt x="267937" y="839288"/>
                    <a:pt x="216878" y="931024"/>
                    <a:pt x="239233" y="1118456"/>
                  </a:cubicBezTo>
                  <a:cubicBezTo>
                    <a:pt x="270429" y="1144388"/>
                    <a:pt x="133776" y="1153556"/>
                    <a:pt x="0" y="1158326"/>
                  </a:cubicBezTo>
                  <a:cubicBezTo>
                    <a:pt x="-17063" y="1034817"/>
                    <a:pt x="53553" y="872113"/>
                    <a:pt x="0" y="602330"/>
                  </a:cubicBezTo>
                  <a:cubicBezTo>
                    <a:pt x="-53553" y="332547"/>
                    <a:pt x="17474" y="263375"/>
                    <a:pt x="0" y="0"/>
                  </a:cubicBezTo>
                  <a:close/>
                </a:path>
                <a:path w="478465" h="1158326" fill="none" extrusionOk="0">
                  <a:moveTo>
                    <a:pt x="0" y="0"/>
                  </a:moveTo>
                  <a:cubicBezTo>
                    <a:pt x="132755" y="5688"/>
                    <a:pt x="239736" y="18141"/>
                    <a:pt x="239233" y="39870"/>
                  </a:cubicBezTo>
                  <a:cubicBezTo>
                    <a:pt x="253969" y="193262"/>
                    <a:pt x="185385" y="324318"/>
                    <a:pt x="239233" y="539293"/>
                  </a:cubicBezTo>
                  <a:cubicBezTo>
                    <a:pt x="229872" y="558200"/>
                    <a:pt x="344463" y="583587"/>
                    <a:pt x="478466" y="579163"/>
                  </a:cubicBezTo>
                  <a:cubicBezTo>
                    <a:pt x="346502" y="579771"/>
                    <a:pt x="236015" y="600352"/>
                    <a:pt x="239233" y="619033"/>
                  </a:cubicBezTo>
                  <a:cubicBezTo>
                    <a:pt x="263499" y="864282"/>
                    <a:pt x="192993" y="915297"/>
                    <a:pt x="239233" y="1118456"/>
                  </a:cubicBezTo>
                  <a:cubicBezTo>
                    <a:pt x="218989" y="1135231"/>
                    <a:pt x="138949" y="1160584"/>
                    <a:pt x="0" y="1158326"/>
                  </a:cubicBezTo>
                </a:path>
                <a:path w="478465" h="1158326" fill="none" stroke="0" extrusionOk="0">
                  <a:moveTo>
                    <a:pt x="0" y="0"/>
                  </a:moveTo>
                  <a:cubicBezTo>
                    <a:pt x="133628" y="-666"/>
                    <a:pt x="236303" y="22689"/>
                    <a:pt x="239233" y="39870"/>
                  </a:cubicBezTo>
                  <a:cubicBezTo>
                    <a:pt x="252261" y="150316"/>
                    <a:pt x="233582" y="430845"/>
                    <a:pt x="239233" y="539293"/>
                  </a:cubicBezTo>
                  <a:cubicBezTo>
                    <a:pt x="224429" y="577646"/>
                    <a:pt x="353501" y="582260"/>
                    <a:pt x="478466" y="579163"/>
                  </a:cubicBezTo>
                  <a:cubicBezTo>
                    <a:pt x="344880" y="582651"/>
                    <a:pt x="236998" y="602461"/>
                    <a:pt x="239233" y="619033"/>
                  </a:cubicBezTo>
                  <a:cubicBezTo>
                    <a:pt x="286517" y="765479"/>
                    <a:pt x="208317" y="898862"/>
                    <a:pt x="239233" y="1118456"/>
                  </a:cubicBezTo>
                  <a:cubicBezTo>
                    <a:pt x="251209" y="1115961"/>
                    <a:pt x="154476" y="1164032"/>
                    <a:pt x="0" y="1158326"/>
                  </a:cubicBezTo>
                </a:path>
              </a:pathLst>
            </a:custGeom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5792476">
                    <a:prstGeom prst="righ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Nawias klamrowy zamykający 33">
              <a:extLst>
                <a:ext uri="{FF2B5EF4-FFF2-40B4-BE49-F238E27FC236}">
                  <a16:creationId xmlns:a16="http://schemas.microsoft.com/office/drawing/2014/main" id="{022BD199-4F06-4765-3FCE-BB020931778C}"/>
                </a:ext>
              </a:extLst>
            </p:cNvPr>
            <p:cNvSpPr>
              <a:spLocks/>
            </p:cNvSpPr>
            <p:nvPr/>
          </p:nvSpPr>
          <p:spPr>
            <a:xfrm>
              <a:off x="6146649" y="5234189"/>
              <a:ext cx="478465" cy="410956"/>
            </a:xfrm>
            <a:custGeom>
              <a:avLst/>
              <a:gdLst>
                <a:gd name="csX0" fmla="*/ 0 w 478465"/>
                <a:gd name="csY0" fmla="*/ 0 h 410956"/>
                <a:gd name="csX1" fmla="*/ 239233 w 478465"/>
                <a:gd name="csY1" fmla="*/ 34245 h 410956"/>
                <a:gd name="csX2" fmla="*/ 239233 w 478465"/>
                <a:gd name="csY2" fmla="*/ 171233 h 410956"/>
                <a:gd name="csX3" fmla="*/ 478466 w 478465"/>
                <a:gd name="csY3" fmla="*/ 205478 h 410956"/>
                <a:gd name="csX4" fmla="*/ 239233 w 478465"/>
                <a:gd name="csY4" fmla="*/ 239723 h 410956"/>
                <a:gd name="csX5" fmla="*/ 239233 w 478465"/>
                <a:gd name="csY5" fmla="*/ 376711 h 410956"/>
                <a:gd name="csX6" fmla="*/ 0 w 478465"/>
                <a:gd name="csY6" fmla="*/ 410956 h 410956"/>
                <a:gd name="csX7" fmla="*/ 0 w 478465"/>
                <a:gd name="csY7" fmla="*/ 0 h 410956"/>
                <a:gd name="csX0" fmla="*/ 0 w 478465"/>
                <a:gd name="csY0" fmla="*/ 0 h 410956"/>
                <a:gd name="csX1" fmla="*/ 239233 w 478465"/>
                <a:gd name="csY1" fmla="*/ 34245 h 410956"/>
                <a:gd name="csX2" fmla="*/ 239233 w 478465"/>
                <a:gd name="csY2" fmla="*/ 171233 h 410956"/>
                <a:gd name="csX3" fmla="*/ 478466 w 478465"/>
                <a:gd name="csY3" fmla="*/ 205478 h 410956"/>
                <a:gd name="csX4" fmla="*/ 239233 w 478465"/>
                <a:gd name="csY4" fmla="*/ 239723 h 410956"/>
                <a:gd name="csX5" fmla="*/ 239233 w 478465"/>
                <a:gd name="csY5" fmla="*/ 376711 h 410956"/>
                <a:gd name="csX6" fmla="*/ 0 w 478465"/>
                <a:gd name="csY6" fmla="*/ 410956 h 4109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78465" h="410956" stroke="0" extrusionOk="0">
                  <a:moveTo>
                    <a:pt x="0" y="0"/>
                  </a:moveTo>
                  <a:cubicBezTo>
                    <a:pt x="131974" y="2656"/>
                    <a:pt x="241521" y="15791"/>
                    <a:pt x="239233" y="34245"/>
                  </a:cubicBezTo>
                  <a:cubicBezTo>
                    <a:pt x="241515" y="98144"/>
                    <a:pt x="232241" y="106571"/>
                    <a:pt x="239233" y="171233"/>
                  </a:cubicBezTo>
                  <a:cubicBezTo>
                    <a:pt x="234010" y="192542"/>
                    <a:pt x="348477" y="185738"/>
                    <a:pt x="478466" y="205478"/>
                  </a:cubicBezTo>
                  <a:cubicBezTo>
                    <a:pt x="342144" y="203750"/>
                    <a:pt x="238749" y="224194"/>
                    <a:pt x="239233" y="239723"/>
                  </a:cubicBezTo>
                  <a:cubicBezTo>
                    <a:pt x="241480" y="302099"/>
                    <a:pt x="230398" y="341045"/>
                    <a:pt x="239233" y="376711"/>
                  </a:cubicBezTo>
                  <a:cubicBezTo>
                    <a:pt x="256065" y="397735"/>
                    <a:pt x="136218" y="399129"/>
                    <a:pt x="0" y="410956"/>
                  </a:cubicBezTo>
                  <a:cubicBezTo>
                    <a:pt x="-11660" y="262878"/>
                    <a:pt x="643" y="99215"/>
                    <a:pt x="0" y="0"/>
                  </a:cubicBezTo>
                  <a:close/>
                </a:path>
                <a:path w="478465" h="410956" fill="none" extrusionOk="0">
                  <a:moveTo>
                    <a:pt x="0" y="0"/>
                  </a:moveTo>
                  <a:cubicBezTo>
                    <a:pt x="128924" y="-2596"/>
                    <a:pt x="236820" y="15897"/>
                    <a:pt x="239233" y="34245"/>
                  </a:cubicBezTo>
                  <a:cubicBezTo>
                    <a:pt x="239791" y="66136"/>
                    <a:pt x="223532" y="129291"/>
                    <a:pt x="239233" y="171233"/>
                  </a:cubicBezTo>
                  <a:cubicBezTo>
                    <a:pt x="222340" y="178280"/>
                    <a:pt x="347682" y="202798"/>
                    <a:pt x="478466" y="205478"/>
                  </a:cubicBezTo>
                  <a:cubicBezTo>
                    <a:pt x="346482" y="204949"/>
                    <a:pt x="242939" y="223479"/>
                    <a:pt x="239233" y="239723"/>
                  </a:cubicBezTo>
                  <a:cubicBezTo>
                    <a:pt x="240947" y="291749"/>
                    <a:pt x="227759" y="341090"/>
                    <a:pt x="239233" y="376711"/>
                  </a:cubicBezTo>
                  <a:cubicBezTo>
                    <a:pt x="215623" y="410021"/>
                    <a:pt x="140203" y="414682"/>
                    <a:pt x="0" y="410956"/>
                  </a:cubicBezTo>
                </a:path>
                <a:path w="478465" h="410956" fill="none" stroke="0" extrusionOk="0">
                  <a:moveTo>
                    <a:pt x="0" y="0"/>
                  </a:moveTo>
                  <a:cubicBezTo>
                    <a:pt x="132551" y="-830"/>
                    <a:pt x="238469" y="14246"/>
                    <a:pt x="239233" y="34245"/>
                  </a:cubicBezTo>
                  <a:cubicBezTo>
                    <a:pt x="245482" y="102214"/>
                    <a:pt x="227312" y="103102"/>
                    <a:pt x="239233" y="171233"/>
                  </a:cubicBezTo>
                  <a:cubicBezTo>
                    <a:pt x="247171" y="199014"/>
                    <a:pt x="345697" y="190096"/>
                    <a:pt x="478466" y="205478"/>
                  </a:cubicBezTo>
                  <a:cubicBezTo>
                    <a:pt x="345027" y="204971"/>
                    <a:pt x="240604" y="220806"/>
                    <a:pt x="239233" y="239723"/>
                  </a:cubicBezTo>
                  <a:cubicBezTo>
                    <a:pt x="242931" y="279818"/>
                    <a:pt x="237849" y="337384"/>
                    <a:pt x="239233" y="376711"/>
                  </a:cubicBezTo>
                  <a:cubicBezTo>
                    <a:pt x="242014" y="385211"/>
                    <a:pt x="143416" y="404856"/>
                    <a:pt x="0" y="410956"/>
                  </a:cubicBezTo>
                </a:path>
              </a:pathLst>
            </a:custGeom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5792476">
                    <a:prstGeom prst="righ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8" name="Nawias klamrowy zamykający 37">
              <a:extLst>
                <a:ext uri="{FF2B5EF4-FFF2-40B4-BE49-F238E27FC236}">
                  <a16:creationId xmlns:a16="http://schemas.microsoft.com/office/drawing/2014/main" id="{D1E66BAF-7E46-D00C-3919-75D80D7B155D}"/>
                </a:ext>
              </a:extLst>
            </p:cNvPr>
            <p:cNvSpPr>
              <a:spLocks/>
            </p:cNvSpPr>
            <p:nvPr/>
          </p:nvSpPr>
          <p:spPr>
            <a:xfrm>
              <a:off x="6148171" y="5724906"/>
              <a:ext cx="478465" cy="612000"/>
            </a:xfrm>
            <a:custGeom>
              <a:avLst/>
              <a:gdLst>
                <a:gd name="csX0" fmla="*/ 0 w 478465"/>
                <a:gd name="csY0" fmla="*/ 0 h 612000"/>
                <a:gd name="csX1" fmla="*/ 239233 w 478465"/>
                <a:gd name="csY1" fmla="*/ 39870 h 612000"/>
                <a:gd name="csX2" fmla="*/ 239233 w 478465"/>
                <a:gd name="csY2" fmla="*/ 266130 h 612000"/>
                <a:gd name="csX3" fmla="*/ 478466 w 478465"/>
                <a:gd name="csY3" fmla="*/ 306000 h 612000"/>
                <a:gd name="csX4" fmla="*/ 239233 w 478465"/>
                <a:gd name="csY4" fmla="*/ 345870 h 612000"/>
                <a:gd name="csX5" fmla="*/ 239233 w 478465"/>
                <a:gd name="csY5" fmla="*/ 572130 h 612000"/>
                <a:gd name="csX6" fmla="*/ 0 w 478465"/>
                <a:gd name="csY6" fmla="*/ 612000 h 612000"/>
                <a:gd name="csX7" fmla="*/ 0 w 478465"/>
                <a:gd name="csY7" fmla="*/ 318240 h 612000"/>
                <a:gd name="csX8" fmla="*/ 0 w 478465"/>
                <a:gd name="csY8" fmla="*/ 0 h 612000"/>
                <a:gd name="csX0" fmla="*/ 0 w 478465"/>
                <a:gd name="csY0" fmla="*/ 0 h 612000"/>
                <a:gd name="csX1" fmla="*/ 239233 w 478465"/>
                <a:gd name="csY1" fmla="*/ 39870 h 612000"/>
                <a:gd name="csX2" fmla="*/ 239233 w 478465"/>
                <a:gd name="csY2" fmla="*/ 266130 h 612000"/>
                <a:gd name="csX3" fmla="*/ 478466 w 478465"/>
                <a:gd name="csY3" fmla="*/ 306000 h 612000"/>
                <a:gd name="csX4" fmla="*/ 239233 w 478465"/>
                <a:gd name="csY4" fmla="*/ 345870 h 612000"/>
                <a:gd name="csX5" fmla="*/ 239233 w 478465"/>
                <a:gd name="csY5" fmla="*/ 572130 h 612000"/>
                <a:gd name="csX6" fmla="*/ 0 w 478465"/>
                <a:gd name="csY6" fmla="*/ 612000 h 61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78465" h="612000" stroke="0" extrusionOk="0">
                  <a:moveTo>
                    <a:pt x="0" y="0"/>
                  </a:moveTo>
                  <a:cubicBezTo>
                    <a:pt x="131876" y="4386"/>
                    <a:pt x="241123" y="18229"/>
                    <a:pt x="239233" y="39870"/>
                  </a:cubicBezTo>
                  <a:cubicBezTo>
                    <a:pt x="239549" y="149057"/>
                    <a:pt x="228052" y="184397"/>
                    <a:pt x="239233" y="266130"/>
                  </a:cubicBezTo>
                  <a:cubicBezTo>
                    <a:pt x="211510" y="300868"/>
                    <a:pt x="347103" y="298962"/>
                    <a:pt x="478466" y="306000"/>
                  </a:cubicBezTo>
                  <a:cubicBezTo>
                    <a:pt x="342058" y="304237"/>
                    <a:pt x="238424" y="329499"/>
                    <a:pt x="239233" y="345870"/>
                  </a:cubicBezTo>
                  <a:cubicBezTo>
                    <a:pt x="260317" y="434826"/>
                    <a:pt x="230622" y="486887"/>
                    <a:pt x="239233" y="572130"/>
                  </a:cubicBezTo>
                  <a:cubicBezTo>
                    <a:pt x="270429" y="598062"/>
                    <a:pt x="133776" y="607230"/>
                    <a:pt x="0" y="612000"/>
                  </a:cubicBezTo>
                  <a:cubicBezTo>
                    <a:pt x="-29618" y="516571"/>
                    <a:pt x="16799" y="430191"/>
                    <a:pt x="0" y="318240"/>
                  </a:cubicBezTo>
                  <a:cubicBezTo>
                    <a:pt x="-16799" y="206289"/>
                    <a:pt x="10780" y="80475"/>
                    <a:pt x="0" y="0"/>
                  </a:cubicBezTo>
                  <a:close/>
                </a:path>
                <a:path w="478465" h="612000" fill="none" extrusionOk="0">
                  <a:moveTo>
                    <a:pt x="0" y="0"/>
                  </a:moveTo>
                  <a:cubicBezTo>
                    <a:pt x="132755" y="5688"/>
                    <a:pt x="239736" y="18141"/>
                    <a:pt x="239233" y="39870"/>
                  </a:cubicBezTo>
                  <a:cubicBezTo>
                    <a:pt x="266053" y="138290"/>
                    <a:pt x="223611" y="185102"/>
                    <a:pt x="239233" y="266130"/>
                  </a:cubicBezTo>
                  <a:cubicBezTo>
                    <a:pt x="229872" y="285037"/>
                    <a:pt x="344463" y="310424"/>
                    <a:pt x="478466" y="306000"/>
                  </a:cubicBezTo>
                  <a:cubicBezTo>
                    <a:pt x="346502" y="306608"/>
                    <a:pt x="236015" y="327189"/>
                    <a:pt x="239233" y="345870"/>
                  </a:cubicBezTo>
                  <a:cubicBezTo>
                    <a:pt x="242554" y="397972"/>
                    <a:pt x="236281" y="515043"/>
                    <a:pt x="239233" y="572130"/>
                  </a:cubicBezTo>
                  <a:cubicBezTo>
                    <a:pt x="218989" y="588905"/>
                    <a:pt x="138949" y="614258"/>
                    <a:pt x="0" y="612000"/>
                  </a:cubicBezTo>
                </a:path>
                <a:path w="478465" h="612000" fill="none" stroke="0" extrusionOk="0">
                  <a:moveTo>
                    <a:pt x="0" y="0"/>
                  </a:moveTo>
                  <a:cubicBezTo>
                    <a:pt x="133628" y="-666"/>
                    <a:pt x="236303" y="22689"/>
                    <a:pt x="239233" y="39870"/>
                  </a:cubicBezTo>
                  <a:cubicBezTo>
                    <a:pt x="242688" y="102603"/>
                    <a:pt x="222308" y="189436"/>
                    <a:pt x="239233" y="266130"/>
                  </a:cubicBezTo>
                  <a:cubicBezTo>
                    <a:pt x="224429" y="304483"/>
                    <a:pt x="353501" y="309097"/>
                    <a:pt x="478466" y="306000"/>
                  </a:cubicBezTo>
                  <a:cubicBezTo>
                    <a:pt x="344880" y="309488"/>
                    <a:pt x="236998" y="329298"/>
                    <a:pt x="239233" y="345870"/>
                  </a:cubicBezTo>
                  <a:cubicBezTo>
                    <a:pt x="240250" y="415652"/>
                    <a:pt x="222769" y="513236"/>
                    <a:pt x="239233" y="572130"/>
                  </a:cubicBezTo>
                  <a:cubicBezTo>
                    <a:pt x="251209" y="569635"/>
                    <a:pt x="154476" y="617706"/>
                    <a:pt x="0" y="612000"/>
                  </a:cubicBezTo>
                </a:path>
              </a:pathLst>
            </a:custGeom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5792476">
                    <a:prstGeom prst="righ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4588FBE8-A113-9A0C-5A46-009A94DD1120}"/>
                </a:ext>
              </a:extLst>
            </p:cNvPr>
            <p:cNvSpPr>
              <a:spLocks/>
            </p:cNvSpPr>
            <p:nvPr/>
          </p:nvSpPr>
          <p:spPr>
            <a:xfrm>
              <a:off x="646125" y="4517183"/>
              <a:ext cx="403148" cy="17974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l-PL" sz="1050" b="1" spc="200" dirty="0">
                  <a:latin typeface="Lato" panose="020F0502020204030203" pitchFamily="34" charset="-18"/>
                </a:rPr>
                <a:t>NABORY </a:t>
              </a:r>
              <a:br>
                <a:rPr lang="pl-PL" sz="1050" b="1" spc="200" dirty="0">
                  <a:latin typeface="Lato" panose="020F0502020204030203" pitchFamily="34" charset="-18"/>
                </a:rPr>
              </a:br>
              <a:r>
                <a:rPr lang="pl-PL" sz="1050" b="1" spc="200" dirty="0">
                  <a:latin typeface="Lato" panose="020F0502020204030203" pitchFamily="34" charset="-18"/>
                </a:rPr>
                <a:t>Z KONKURSÓW</a:t>
              </a:r>
            </a:p>
          </p:txBody>
        </p: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C78B819F-1D6D-EFFA-0E36-00E6FFA5D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476" y="5441302"/>
              <a:ext cx="1907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EE290B9-E898-C66B-525D-45F33A79A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476" y="6038200"/>
              <a:ext cx="190754" cy="0"/>
            </a:xfrm>
            <a:prstGeom prst="line">
              <a:avLst/>
            </a:prstGeom>
            <a:ln w="38100">
              <a:solidFill>
                <a:srgbClr val="4A66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ymek mowy: owalny 46">
            <a:extLst>
              <a:ext uri="{FF2B5EF4-FFF2-40B4-BE49-F238E27FC236}">
                <a16:creationId xmlns:a16="http://schemas.microsoft.com/office/drawing/2014/main" id="{28E5BD9F-3F80-3464-DC30-8E4F14473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1132" y="5900063"/>
            <a:ext cx="2326300" cy="489581"/>
          </a:xfrm>
          <a:custGeom>
            <a:avLst/>
            <a:gdLst>
              <a:gd name="csX0" fmla="*/ -280389 w 2326300"/>
              <a:gd name="csY0" fmla="*/ 157077 h 489581"/>
              <a:gd name="csX1" fmla="*/ 127741 w 2326300"/>
              <a:gd name="csY1" fmla="*/ 133260 h 489581"/>
              <a:gd name="csX2" fmla="*/ 1184048 w 2326300"/>
              <a:gd name="csY2" fmla="*/ 39 h 489581"/>
              <a:gd name="csX3" fmla="*/ 2277251 w 2326300"/>
              <a:gd name="csY3" fmla="*/ 315127 h 489581"/>
              <a:gd name="csX4" fmla="*/ 1153128 w 2326300"/>
              <a:gd name="csY4" fmla="*/ 489572 h 489581"/>
              <a:gd name="csX5" fmla="*/ 4614 w 2326300"/>
              <a:gd name="csY5" fmla="*/ 223010 h 489581"/>
              <a:gd name="csX6" fmla="*/ -280389 w 2326300"/>
              <a:gd name="csY6" fmla="*/ 157077 h 489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326300" h="489581" extrusionOk="0">
                <a:moveTo>
                  <a:pt x="-280389" y="157077"/>
                </a:moveTo>
                <a:cubicBezTo>
                  <a:pt x="-173856" y="171723"/>
                  <a:pt x="-14131" y="168686"/>
                  <a:pt x="127741" y="133260"/>
                </a:cubicBezTo>
                <a:cubicBezTo>
                  <a:pt x="340909" y="52326"/>
                  <a:pt x="687121" y="40"/>
                  <a:pt x="1184048" y="39"/>
                </a:cubicBezTo>
                <a:cubicBezTo>
                  <a:pt x="1932004" y="24787"/>
                  <a:pt x="2490041" y="207270"/>
                  <a:pt x="2277251" y="315127"/>
                </a:cubicBezTo>
                <a:cubicBezTo>
                  <a:pt x="2087209" y="396778"/>
                  <a:pt x="1703177" y="506133"/>
                  <a:pt x="1153128" y="489572"/>
                </a:cubicBezTo>
                <a:cubicBezTo>
                  <a:pt x="481964" y="489297"/>
                  <a:pt x="-44037" y="341143"/>
                  <a:pt x="4614" y="223010"/>
                </a:cubicBezTo>
                <a:cubicBezTo>
                  <a:pt x="-111752" y="172729"/>
                  <a:pt x="-224235" y="185283"/>
                  <a:pt x="-280389" y="15707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62053"/>
                      <a:gd name="adj2" fmla="val -1791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Samodzielni specjaliści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093E6301-C4A9-BDDF-E099-6F7A6F106A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8A8E5AD7-C758-F426-A7BB-B063BDD310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6FA2D50A-A2F5-002E-7A49-AF0EE5F41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6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6" grpId="0" animBg="1"/>
      <p:bldP spid="1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Korpus służby cywilnej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9" name="Prostokąt zaokrąglony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6000" y="2055042"/>
            <a:ext cx="9360000" cy="435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37" y="1851172"/>
            <a:ext cx="4689127" cy="407739"/>
          </a:xfrm>
          <a:prstGeom prst="roundRect">
            <a:avLst/>
          </a:prstGeom>
          <a:solidFill>
            <a:srgbClr val="052D64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CZŁONKOWIE KORPUSU SŁUŻBY CYWILNEJ</a:t>
            </a:r>
          </a:p>
        </p:txBody>
      </p:sp>
      <p:sp>
        <p:nvSpPr>
          <p:cNvPr id="11" name="Prostokąt zaokrąglony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2361" y="2424574"/>
            <a:ext cx="4794694" cy="363837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PRACOWNICY </a:t>
            </a:r>
          </a:p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SŁUŻBY CYWILNEJ</a:t>
            </a:r>
          </a:p>
          <a:p>
            <a:pPr algn="ctr"/>
            <a:endParaRPr lang="pl-PL" sz="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zatrudnione na podstawie </a:t>
            </a:r>
          </a:p>
          <a:p>
            <a:pPr algn="ctr"/>
            <a:r>
              <a:rPr lang="pl-PL" sz="1600" b="1" spc="3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umowy o pracę</a:t>
            </a:r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ctr"/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zgodnie z zasadami określonymi </a:t>
            </a:r>
          </a:p>
          <a:p>
            <a:pPr algn="ctr"/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ustawie o służbie cywilnej.</a:t>
            </a:r>
          </a:p>
        </p:txBody>
      </p:sp>
      <p:sp>
        <p:nvSpPr>
          <p:cNvPr id="12" name="Prostokąt zaokrąglony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824" y="2424574"/>
            <a:ext cx="3825712" cy="2057052"/>
          </a:xfrm>
          <a:prstGeom prst="roundRect">
            <a:avLst/>
          </a:prstGeom>
          <a:solidFill>
            <a:srgbClr val="0099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URZĘDNICY </a:t>
            </a:r>
          </a:p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SŁUŻBY CYWILNEJ</a:t>
            </a:r>
          </a:p>
          <a:p>
            <a:pPr algn="ctr"/>
            <a:endParaRPr lang="pl-PL" sz="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zatrudnione na podstawie </a:t>
            </a:r>
          </a:p>
          <a:p>
            <a:pPr algn="ctr"/>
            <a:r>
              <a:rPr lang="pl-PL" sz="1600" b="1" spc="3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mianowania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zgodnie z zasadami określonymi </a:t>
            </a: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ustawie o służbie cywilnej.</a:t>
            </a:r>
          </a:p>
        </p:txBody>
      </p:sp>
      <p:sp>
        <p:nvSpPr>
          <p:cNvPr id="13" name="Prostokąt zaokrąglony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416" y="4685496"/>
            <a:ext cx="3825916" cy="1377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WYŻSZE STANOWISKA</a:t>
            </a:r>
          </a:p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SŁUŻBIE CYWILNEJ</a:t>
            </a:r>
          </a:p>
          <a:p>
            <a:pPr algn="ctr"/>
            <a:endParaRPr lang="pl-PL" sz="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zatrudnione na podstawie</a:t>
            </a:r>
          </a:p>
          <a:p>
            <a:pPr algn="ctr"/>
            <a:r>
              <a:rPr lang="pl-PL" sz="1600" b="1" spc="3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powołania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służbie cywilnej. 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ED8A6EA-568C-804C-6D2C-58D05E21CD9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6457752C-E386-C3FA-745D-DD166A8121B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F2BD0F3-05ED-44B8-F0C4-2E4B4966B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Gdzie działamy?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0" name="Zwój: pionowy 19">
            <a:extLst>
              <a:ext uri="{FF2B5EF4-FFF2-40B4-BE49-F238E27FC236}">
                <a16:creationId xmlns:a16="http://schemas.microsoft.com/office/drawing/2014/main" id="{64682DBE-FD0D-0D8E-0691-55429A44C7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2071" y="2743200"/>
            <a:ext cx="1938494" cy="1155387"/>
          </a:xfrm>
          <a:custGeom>
            <a:avLst/>
            <a:gdLst>
              <a:gd name="csX0" fmla="*/ 72212 w 1938494"/>
              <a:gd name="csY0" fmla="*/ 1155387 h 1155387"/>
              <a:gd name="csX1" fmla="*/ 144424 w 1938494"/>
              <a:gd name="csY1" fmla="*/ 1083175 h 1155387"/>
              <a:gd name="csX2" fmla="*/ 72212 w 1938494"/>
              <a:gd name="csY2" fmla="*/ 1083175 h 1155387"/>
              <a:gd name="csX3" fmla="*/ 108318 w 1938494"/>
              <a:gd name="csY3" fmla="*/ 1047069 h 1155387"/>
              <a:gd name="csX4" fmla="*/ 72212 w 1938494"/>
              <a:gd name="csY4" fmla="*/ 1010963 h 1155387"/>
              <a:gd name="csX5" fmla="*/ 144423 w 1938494"/>
              <a:gd name="csY5" fmla="*/ 1010964 h 1155387"/>
              <a:gd name="csX6" fmla="*/ 144423 w 1938494"/>
              <a:gd name="csY6" fmla="*/ 541588 h 1155387"/>
              <a:gd name="csX7" fmla="*/ 144423 w 1938494"/>
              <a:gd name="csY7" fmla="*/ 72212 h 1155387"/>
              <a:gd name="csX8" fmla="*/ 216635 w 1938494"/>
              <a:gd name="csY8" fmla="*/ 0 h 1155387"/>
              <a:gd name="csX9" fmla="*/ 766517 w 1938494"/>
              <a:gd name="csY9" fmla="*/ 0 h 1155387"/>
              <a:gd name="csX10" fmla="*/ 1349393 w 1938494"/>
              <a:gd name="csY10" fmla="*/ 0 h 1155387"/>
              <a:gd name="csX11" fmla="*/ 1866282 w 1938494"/>
              <a:gd name="csY11" fmla="*/ 0 h 1155387"/>
              <a:gd name="csX12" fmla="*/ 1938494 w 1938494"/>
              <a:gd name="csY12" fmla="*/ 72212 h 1155387"/>
              <a:gd name="csX13" fmla="*/ 1866282 w 1938494"/>
              <a:gd name="csY13" fmla="*/ 144424 h 1155387"/>
              <a:gd name="csX14" fmla="*/ 1794071 w 1938494"/>
              <a:gd name="csY14" fmla="*/ 144423 h 1155387"/>
              <a:gd name="csX15" fmla="*/ 1794071 w 1938494"/>
              <a:gd name="csY15" fmla="*/ 613799 h 1155387"/>
              <a:gd name="csX16" fmla="*/ 1794071 w 1938494"/>
              <a:gd name="csY16" fmla="*/ 1083175 h 1155387"/>
              <a:gd name="csX17" fmla="*/ 1721859 w 1938494"/>
              <a:gd name="csY17" fmla="*/ 1155387 h 1155387"/>
              <a:gd name="csX18" fmla="*/ 1221466 w 1938494"/>
              <a:gd name="csY18" fmla="*/ 1155387 h 1155387"/>
              <a:gd name="csX19" fmla="*/ 721073 w 1938494"/>
              <a:gd name="csY19" fmla="*/ 1155387 h 1155387"/>
              <a:gd name="csX20" fmla="*/ 72212 w 1938494"/>
              <a:gd name="csY20" fmla="*/ 1155387 h 1155387"/>
              <a:gd name="csX21" fmla="*/ 288847 w 1938494"/>
              <a:gd name="csY21" fmla="*/ 72212 h 1155387"/>
              <a:gd name="csX22" fmla="*/ 216635 w 1938494"/>
              <a:gd name="csY22" fmla="*/ 144424 h 1155387"/>
              <a:gd name="csX23" fmla="*/ 180529 w 1938494"/>
              <a:gd name="csY23" fmla="*/ 108318 h 1155387"/>
              <a:gd name="csX24" fmla="*/ 216635 w 1938494"/>
              <a:gd name="csY24" fmla="*/ 72212 h 1155387"/>
              <a:gd name="csX25" fmla="*/ 288847 w 1938494"/>
              <a:gd name="csY25" fmla="*/ 72212 h 1155387"/>
              <a:gd name="csX0" fmla="*/ 288847 w 1938494"/>
              <a:gd name="csY0" fmla="*/ 72212 h 1155387"/>
              <a:gd name="csX1" fmla="*/ 216635 w 1938494"/>
              <a:gd name="csY1" fmla="*/ 144424 h 1155387"/>
              <a:gd name="csX2" fmla="*/ 180529 w 1938494"/>
              <a:gd name="csY2" fmla="*/ 108318 h 1155387"/>
              <a:gd name="csX3" fmla="*/ 216635 w 1938494"/>
              <a:gd name="csY3" fmla="*/ 72212 h 1155387"/>
              <a:gd name="csX4" fmla="*/ 288847 w 1938494"/>
              <a:gd name="csY4" fmla="*/ 72212 h 1155387"/>
              <a:gd name="csX5" fmla="*/ 144423 w 1938494"/>
              <a:gd name="csY5" fmla="*/ 1083175 h 1155387"/>
              <a:gd name="csX6" fmla="*/ 72211 w 1938494"/>
              <a:gd name="csY6" fmla="*/ 1155387 h 1155387"/>
              <a:gd name="csX7" fmla="*/ -1 w 1938494"/>
              <a:gd name="csY7" fmla="*/ 1083175 h 1155387"/>
              <a:gd name="csX8" fmla="*/ 72211 w 1938494"/>
              <a:gd name="csY8" fmla="*/ 1010963 h 1155387"/>
              <a:gd name="csX9" fmla="*/ 108317 w 1938494"/>
              <a:gd name="csY9" fmla="*/ 1047069 h 1155387"/>
              <a:gd name="csX10" fmla="*/ 72211 w 1938494"/>
              <a:gd name="csY10" fmla="*/ 1083175 h 1155387"/>
              <a:gd name="csX11" fmla="*/ 144423 w 1938494"/>
              <a:gd name="csY11" fmla="*/ 1083175 h 1155387"/>
              <a:gd name="csX0" fmla="*/ 144423 w 1938494"/>
              <a:gd name="csY0" fmla="*/ 1010964 h 1155387"/>
              <a:gd name="csX1" fmla="*/ 144423 w 1938494"/>
              <a:gd name="csY1" fmla="*/ 569751 h 1155387"/>
              <a:gd name="csX2" fmla="*/ 144423 w 1938494"/>
              <a:gd name="csY2" fmla="*/ 72212 h 1155387"/>
              <a:gd name="csX3" fmla="*/ 216635 w 1938494"/>
              <a:gd name="csY3" fmla="*/ 0 h 1155387"/>
              <a:gd name="csX4" fmla="*/ 783014 w 1938494"/>
              <a:gd name="csY4" fmla="*/ 0 h 1155387"/>
              <a:gd name="csX5" fmla="*/ 1349393 w 1938494"/>
              <a:gd name="csY5" fmla="*/ 0 h 1155387"/>
              <a:gd name="csX6" fmla="*/ 1866282 w 1938494"/>
              <a:gd name="csY6" fmla="*/ 0 h 1155387"/>
              <a:gd name="csX7" fmla="*/ 1938494 w 1938494"/>
              <a:gd name="csY7" fmla="*/ 72212 h 1155387"/>
              <a:gd name="csX8" fmla="*/ 1866282 w 1938494"/>
              <a:gd name="csY8" fmla="*/ 144424 h 1155387"/>
              <a:gd name="csX9" fmla="*/ 1794071 w 1938494"/>
              <a:gd name="csY9" fmla="*/ 144423 h 1155387"/>
              <a:gd name="csX10" fmla="*/ 1794071 w 1938494"/>
              <a:gd name="csY10" fmla="*/ 623187 h 1155387"/>
              <a:gd name="csX11" fmla="*/ 1794071 w 1938494"/>
              <a:gd name="csY11" fmla="*/ 1083175 h 1155387"/>
              <a:gd name="csX12" fmla="*/ 1721859 w 1938494"/>
              <a:gd name="csY12" fmla="*/ 1155387 h 1155387"/>
              <a:gd name="csX13" fmla="*/ 1171977 w 1938494"/>
              <a:gd name="csY13" fmla="*/ 1155387 h 1155387"/>
              <a:gd name="csX14" fmla="*/ 671584 w 1938494"/>
              <a:gd name="csY14" fmla="*/ 1155387 h 1155387"/>
              <a:gd name="csX15" fmla="*/ 72212 w 1938494"/>
              <a:gd name="csY15" fmla="*/ 1155387 h 1155387"/>
              <a:gd name="csX16" fmla="*/ 0 w 1938494"/>
              <a:gd name="csY16" fmla="*/ 1083175 h 1155387"/>
              <a:gd name="csX17" fmla="*/ 72212 w 1938494"/>
              <a:gd name="csY17" fmla="*/ 1010963 h 1155387"/>
              <a:gd name="csX18" fmla="*/ 144423 w 1938494"/>
              <a:gd name="csY18" fmla="*/ 1010964 h 1155387"/>
              <a:gd name="csX19" fmla="*/ 216635 w 1938494"/>
              <a:gd name="csY19" fmla="*/ 0 h 1155387"/>
              <a:gd name="csX20" fmla="*/ 288847 w 1938494"/>
              <a:gd name="csY20" fmla="*/ 72212 h 1155387"/>
              <a:gd name="csX21" fmla="*/ 216635 w 1938494"/>
              <a:gd name="csY21" fmla="*/ 144424 h 1155387"/>
              <a:gd name="csX22" fmla="*/ 180529 w 1938494"/>
              <a:gd name="csY22" fmla="*/ 108318 h 1155387"/>
              <a:gd name="csX23" fmla="*/ 216635 w 1938494"/>
              <a:gd name="csY23" fmla="*/ 72212 h 1155387"/>
              <a:gd name="csX24" fmla="*/ 288847 w 1938494"/>
              <a:gd name="csY24" fmla="*/ 72212 h 1155387"/>
              <a:gd name="csX25" fmla="*/ 1794071 w 1938494"/>
              <a:gd name="csY25" fmla="*/ 144423 h 1155387"/>
              <a:gd name="csX26" fmla="*/ 1268259 w 1938494"/>
              <a:gd name="csY26" fmla="*/ 144423 h 1155387"/>
              <a:gd name="csX27" fmla="*/ 742447 w 1938494"/>
              <a:gd name="csY27" fmla="*/ 144423 h 1155387"/>
              <a:gd name="csX28" fmla="*/ 216635 w 1938494"/>
              <a:gd name="csY28" fmla="*/ 144423 h 1155387"/>
              <a:gd name="csX29" fmla="*/ 72212 w 1938494"/>
              <a:gd name="csY29" fmla="*/ 1010964 h 1155387"/>
              <a:gd name="csX30" fmla="*/ 108318 w 1938494"/>
              <a:gd name="csY30" fmla="*/ 1047070 h 1155387"/>
              <a:gd name="csX31" fmla="*/ 72212 w 1938494"/>
              <a:gd name="csY31" fmla="*/ 1083176 h 1155387"/>
              <a:gd name="csX32" fmla="*/ 144423 w 1938494"/>
              <a:gd name="csY32" fmla="*/ 1083175 h 1155387"/>
              <a:gd name="csX33" fmla="*/ 72212 w 1938494"/>
              <a:gd name="csY33" fmla="*/ 1155387 h 1155387"/>
              <a:gd name="csX34" fmla="*/ 144424 w 1938494"/>
              <a:gd name="csY34" fmla="*/ 1083175 h 1155387"/>
              <a:gd name="csX35" fmla="*/ 144423 w 1938494"/>
              <a:gd name="csY35" fmla="*/ 1010964 h 11553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938494" h="1155387" stroke="0" extrusionOk="0">
                <a:moveTo>
                  <a:pt x="72212" y="1155387"/>
                </a:moveTo>
                <a:cubicBezTo>
                  <a:pt x="110975" y="1155441"/>
                  <a:pt x="148021" y="1121492"/>
                  <a:pt x="144424" y="1083175"/>
                </a:cubicBezTo>
                <a:cubicBezTo>
                  <a:pt x="125710" y="1082065"/>
                  <a:pt x="90481" y="1082264"/>
                  <a:pt x="72212" y="1083175"/>
                </a:cubicBezTo>
                <a:cubicBezTo>
                  <a:pt x="96786" y="1083471"/>
                  <a:pt x="104281" y="1064622"/>
                  <a:pt x="108318" y="1047069"/>
                </a:cubicBezTo>
                <a:cubicBezTo>
                  <a:pt x="106698" y="1031271"/>
                  <a:pt x="95045" y="1013612"/>
                  <a:pt x="72212" y="1010963"/>
                </a:cubicBezTo>
                <a:cubicBezTo>
                  <a:pt x="100982" y="1008476"/>
                  <a:pt x="126895" y="1012664"/>
                  <a:pt x="144423" y="1010964"/>
                </a:cubicBezTo>
                <a:cubicBezTo>
                  <a:pt x="148819" y="904433"/>
                  <a:pt x="152851" y="716709"/>
                  <a:pt x="144423" y="541588"/>
                </a:cubicBezTo>
                <a:cubicBezTo>
                  <a:pt x="135995" y="366467"/>
                  <a:pt x="148339" y="260158"/>
                  <a:pt x="144423" y="72212"/>
                </a:cubicBezTo>
                <a:cubicBezTo>
                  <a:pt x="151882" y="34678"/>
                  <a:pt x="174718" y="2681"/>
                  <a:pt x="216635" y="0"/>
                </a:cubicBezTo>
                <a:cubicBezTo>
                  <a:pt x="333466" y="-879"/>
                  <a:pt x="635104" y="18185"/>
                  <a:pt x="766517" y="0"/>
                </a:cubicBezTo>
                <a:cubicBezTo>
                  <a:pt x="897930" y="-18185"/>
                  <a:pt x="1139355" y="-23771"/>
                  <a:pt x="1349393" y="0"/>
                </a:cubicBezTo>
                <a:cubicBezTo>
                  <a:pt x="1559431" y="23771"/>
                  <a:pt x="1613671" y="-8036"/>
                  <a:pt x="1866282" y="0"/>
                </a:cubicBezTo>
                <a:cubicBezTo>
                  <a:pt x="1902225" y="-331"/>
                  <a:pt x="1939779" y="36290"/>
                  <a:pt x="1938494" y="72212"/>
                </a:cubicBezTo>
                <a:cubicBezTo>
                  <a:pt x="1938801" y="109465"/>
                  <a:pt x="1909424" y="145873"/>
                  <a:pt x="1866282" y="144424"/>
                </a:cubicBezTo>
                <a:cubicBezTo>
                  <a:pt x="1831163" y="146821"/>
                  <a:pt x="1828405" y="146891"/>
                  <a:pt x="1794071" y="144423"/>
                </a:cubicBezTo>
                <a:cubicBezTo>
                  <a:pt x="1806489" y="364949"/>
                  <a:pt x="1809843" y="438208"/>
                  <a:pt x="1794071" y="613799"/>
                </a:cubicBezTo>
                <a:cubicBezTo>
                  <a:pt x="1778299" y="789390"/>
                  <a:pt x="1810185" y="980631"/>
                  <a:pt x="1794071" y="1083175"/>
                </a:cubicBezTo>
                <a:cubicBezTo>
                  <a:pt x="1788199" y="1124493"/>
                  <a:pt x="1764568" y="1157097"/>
                  <a:pt x="1721859" y="1155387"/>
                </a:cubicBezTo>
                <a:cubicBezTo>
                  <a:pt x="1600659" y="1179517"/>
                  <a:pt x="1403071" y="1156272"/>
                  <a:pt x="1221466" y="1155387"/>
                </a:cubicBezTo>
                <a:cubicBezTo>
                  <a:pt x="1039861" y="1154502"/>
                  <a:pt x="963362" y="1142572"/>
                  <a:pt x="721073" y="1155387"/>
                </a:cubicBezTo>
                <a:cubicBezTo>
                  <a:pt x="478784" y="1168202"/>
                  <a:pt x="365234" y="1178937"/>
                  <a:pt x="72212" y="1155387"/>
                </a:cubicBezTo>
                <a:close/>
                <a:moveTo>
                  <a:pt x="288847" y="72212"/>
                </a:moveTo>
                <a:cubicBezTo>
                  <a:pt x="298224" y="113449"/>
                  <a:pt x="253865" y="146424"/>
                  <a:pt x="216635" y="144424"/>
                </a:cubicBezTo>
                <a:cubicBezTo>
                  <a:pt x="197934" y="144051"/>
                  <a:pt x="183466" y="132207"/>
                  <a:pt x="180529" y="108318"/>
                </a:cubicBezTo>
                <a:cubicBezTo>
                  <a:pt x="177532" y="89467"/>
                  <a:pt x="195656" y="71542"/>
                  <a:pt x="216635" y="72212"/>
                </a:cubicBezTo>
                <a:cubicBezTo>
                  <a:pt x="242804" y="74294"/>
                  <a:pt x="258181" y="74154"/>
                  <a:pt x="288847" y="72212"/>
                </a:cubicBezTo>
                <a:close/>
              </a:path>
              <a:path w="1938494" h="1155387" fill="darkenLess" stroke="0" extrusionOk="0">
                <a:moveTo>
                  <a:pt x="288847" y="72212"/>
                </a:moveTo>
                <a:cubicBezTo>
                  <a:pt x="289760" y="108683"/>
                  <a:pt x="254285" y="141996"/>
                  <a:pt x="216635" y="144424"/>
                </a:cubicBezTo>
                <a:cubicBezTo>
                  <a:pt x="198755" y="143564"/>
                  <a:pt x="180806" y="128873"/>
                  <a:pt x="180529" y="108318"/>
                </a:cubicBezTo>
                <a:cubicBezTo>
                  <a:pt x="185291" y="88317"/>
                  <a:pt x="193688" y="73930"/>
                  <a:pt x="216635" y="72212"/>
                </a:cubicBezTo>
                <a:cubicBezTo>
                  <a:pt x="241258" y="73074"/>
                  <a:pt x="272985" y="69232"/>
                  <a:pt x="288847" y="72212"/>
                </a:cubicBezTo>
                <a:close/>
                <a:moveTo>
                  <a:pt x="144423" y="1083175"/>
                </a:moveTo>
                <a:cubicBezTo>
                  <a:pt x="143259" y="1131076"/>
                  <a:pt x="108833" y="1146444"/>
                  <a:pt x="72211" y="1155387"/>
                </a:cubicBezTo>
                <a:cubicBezTo>
                  <a:pt x="27014" y="1156081"/>
                  <a:pt x="3289" y="1123094"/>
                  <a:pt x="-1" y="1083175"/>
                </a:cubicBezTo>
                <a:cubicBezTo>
                  <a:pt x="-4508" y="1042358"/>
                  <a:pt x="29428" y="1003931"/>
                  <a:pt x="72211" y="1010963"/>
                </a:cubicBezTo>
                <a:cubicBezTo>
                  <a:pt x="91152" y="1011063"/>
                  <a:pt x="108954" y="1022719"/>
                  <a:pt x="108317" y="1047069"/>
                </a:cubicBezTo>
                <a:cubicBezTo>
                  <a:pt x="110722" y="1067118"/>
                  <a:pt x="89176" y="1083338"/>
                  <a:pt x="72211" y="1083175"/>
                </a:cubicBezTo>
                <a:cubicBezTo>
                  <a:pt x="98759" y="1084651"/>
                  <a:pt x="129459" y="1081817"/>
                  <a:pt x="144423" y="1083175"/>
                </a:cubicBezTo>
                <a:close/>
              </a:path>
              <a:path w="1938494" h="1155387" fill="none" extrusionOk="0">
                <a:moveTo>
                  <a:pt x="144423" y="1010964"/>
                </a:moveTo>
                <a:cubicBezTo>
                  <a:pt x="123466" y="890956"/>
                  <a:pt x="163162" y="701808"/>
                  <a:pt x="144423" y="569751"/>
                </a:cubicBezTo>
                <a:cubicBezTo>
                  <a:pt x="125684" y="437694"/>
                  <a:pt x="120839" y="244524"/>
                  <a:pt x="144423" y="72212"/>
                </a:cubicBezTo>
                <a:cubicBezTo>
                  <a:pt x="138676" y="34113"/>
                  <a:pt x="182402" y="5113"/>
                  <a:pt x="216635" y="0"/>
                </a:cubicBezTo>
                <a:cubicBezTo>
                  <a:pt x="493248" y="-19274"/>
                  <a:pt x="545710" y="20435"/>
                  <a:pt x="783014" y="0"/>
                </a:cubicBezTo>
                <a:cubicBezTo>
                  <a:pt x="1020318" y="-20435"/>
                  <a:pt x="1100734" y="-6626"/>
                  <a:pt x="1349393" y="0"/>
                </a:cubicBezTo>
                <a:cubicBezTo>
                  <a:pt x="1598052" y="6626"/>
                  <a:pt x="1651320" y="-21560"/>
                  <a:pt x="1866282" y="0"/>
                </a:cubicBezTo>
                <a:cubicBezTo>
                  <a:pt x="1910384" y="-5051"/>
                  <a:pt x="1945573" y="32643"/>
                  <a:pt x="1938494" y="72212"/>
                </a:cubicBezTo>
                <a:cubicBezTo>
                  <a:pt x="1943093" y="109916"/>
                  <a:pt x="1910757" y="137600"/>
                  <a:pt x="1866282" y="144424"/>
                </a:cubicBezTo>
                <a:cubicBezTo>
                  <a:pt x="1851492" y="144143"/>
                  <a:pt x="1829408" y="146329"/>
                  <a:pt x="1794071" y="144423"/>
                </a:cubicBezTo>
                <a:cubicBezTo>
                  <a:pt x="1776699" y="308002"/>
                  <a:pt x="1785042" y="467644"/>
                  <a:pt x="1794071" y="623187"/>
                </a:cubicBezTo>
                <a:cubicBezTo>
                  <a:pt x="1803100" y="778730"/>
                  <a:pt x="1792078" y="873922"/>
                  <a:pt x="1794071" y="1083175"/>
                </a:cubicBezTo>
                <a:cubicBezTo>
                  <a:pt x="1798721" y="1130405"/>
                  <a:pt x="1761301" y="1156602"/>
                  <a:pt x="1721859" y="1155387"/>
                </a:cubicBezTo>
                <a:cubicBezTo>
                  <a:pt x="1573990" y="1171274"/>
                  <a:pt x="1377752" y="1147079"/>
                  <a:pt x="1171977" y="1155387"/>
                </a:cubicBezTo>
                <a:cubicBezTo>
                  <a:pt x="966202" y="1163695"/>
                  <a:pt x="790168" y="1166051"/>
                  <a:pt x="671584" y="1155387"/>
                </a:cubicBezTo>
                <a:cubicBezTo>
                  <a:pt x="553000" y="1144723"/>
                  <a:pt x="275917" y="1157836"/>
                  <a:pt x="72212" y="1155387"/>
                </a:cubicBezTo>
                <a:cubicBezTo>
                  <a:pt x="35452" y="1160570"/>
                  <a:pt x="393" y="1120521"/>
                  <a:pt x="0" y="1083175"/>
                </a:cubicBezTo>
                <a:cubicBezTo>
                  <a:pt x="-857" y="1047431"/>
                  <a:pt x="38258" y="1007271"/>
                  <a:pt x="72212" y="1010963"/>
                </a:cubicBezTo>
                <a:cubicBezTo>
                  <a:pt x="97590" y="1012336"/>
                  <a:pt x="117859" y="1011135"/>
                  <a:pt x="144423" y="1010964"/>
                </a:cubicBezTo>
                <a:close/>
                <a:moveTo>
                  <a:pt x="216635" y="0"/>
                </a:moveTo>
                <a:cubicBezTo>
                  <a:pt x="251536" y="5302"/>
                  <a:pt x="285851" y="33255"/>
                  <a:pt x="288847" y="72212"/>
                </a:cubicBezTo>
                <a:cubicBezTo>
                  <a:pt x="284548" y="114855"/>
                  <a:pt x="251782" y="142086"/>
                  <a:pt x="216635" y="144424"/>
                </a:cubicBezTo>
                <a:cubicBezTo>
                  <a:pt x="194091" y="140769"/>
                  <a:pt x="179006" y="128190"/>
                  <a:pt x="180529" y="108318"/>
                </a:cubicBezTo>
                <a:cubicBezTo>
                  <a:pt x="179004" y="88172"/>
                  <a:pt x="198546" y="71811"/>
                  <a:pt x="216635" y="72212"/>
                </a:cubicBezTo>
                <a:cubicBezTo>
                  <a:pt x="236217" y="75110"/>
                  <a:pt x="272526" y="68672"/>
                  <a:pt x="288847" y="72212"/>
                </a:cubicBezTo>
                <a:moveTo>
                  <a:pt x="1794071" y="144423"/>
                </a:moveTo>
                <a:cubicBezTo>
                  <a:pt x="1593285" y="146525"/>
                  <a:pt x="1445705" y="135204"/>
                  <a:pt x="1268259" y="144423"/>
                </a:cubicBezTo>
                <a:cubicBezTo>
                  <a:pt x="1090813" y="153642"/>
                  <a:pt x="916730" y="119963"/>
                  <a:pt x="742447" y="144423"/>
                </a:cubicBezTo>
                <a:cubicBezTo>
                  <a:pt x="568164" y="168883"/>
                  <a:pt x="427810" y="154906"/>
                  <a:pt x="216635" y="144423"/>
                </a:cubicBezTo>
                <a:moveTo>
                  <a:pt x="72212" y="1010964"/>
                </a:moveTo>
                <a:cubicBezTo>
                  <a:pt x="93615" y="1006407"/>
                  <a:pt x="110365" y="1023965"/>
                  <a:pt x="108318" y="1047070"/>
                </a:cubicBezTo>
                <a:cubicBezTo>
                  <a:pt x="112925" y="1068260"/>
                  <a:pt x="91157" y="1082644"/>
                  <a:pt x="72212" y="1083176"/>
                </a:cubicBezTo>
                <a:cubicBezTo>
                  <a:pt x="106481" y="1082805"/>
                  <a:pt x="121655" y="1080097"/>
                  <a:pt x="144423" y="1083175"/>
                </a:cubicBezTo>
                <a:moveTo>
                  <a:pt x="72212" y="1155387"/>
                </a:moveTo>
                <a:cubicBezTo>
                  <a:pt x="107208" y="1151802"/>
                  <a:pt x="152197" y="1119194"/>
                  <a:pt x="144424" y="1083175"/>
                </a:cubicBezTo>
                <a:cubicBezTo>
                  <a:pt x="144898" y="1060494"/>
                  <a:pt x="146120" y="1039242"/>
                  <a:pt x="144423" y="1010964"/>
                </a:cubicBezTo>
              </a:path>
              <a:path w="1938494" h="1155387" fill="none" stroke="0" extrusionOk="0">
                <a:moveTo>
                  <a:pt x="144423" y="1010964"/>
                </a:moveTo>
                <a:cubicBezTo>
                  <a:pt x="167530" y="844795"/>
                  <a:pt x="128727" y="735234"/>
                  <a:pt x="144423" y="541588"/>
                </a:cubicBezTo>
                <a:cubicBezTo>
                  <a:pt x="160119" y="347942"/>
                  <a:pt x="125955" y="302253"/>
                  <a:pt x="144423" y="72212"/>
                </a:cubicBezTo>
                <a:cubicBezTo>
                  <a:pt x="143924" y="31149"/>
                  <a:pt x="172670" y="-434"/>
                  <a:pt x="216635" y="0"/>
                </a:cubicBezTo>
                <a:cubicBezTo>
                  <a:pt x="357650" y="-7778"/>
                  <a:pt x="512422" y="27599"/>
                  <a:pt x="783014" y="0"/>
                </a:cubicBezTo>
                <a:cubicBezTo>
                  <a:pt x="1053606" y="-27599"/>
                  <a:pt x="1184833" y="15967"/>
                  <a:pt x="1316400" y="0"/>
                </a:cubicBezTo>
                <a:cubicBezTo>
                  <a:pt x="1447967" y="-15967"/>
                  <a:pt x="1682348" y="14807"/>
                  <a:pt x="1866282" y="0"/>
                </a:cubicBezTo>
                <a:cubicBezTo>
                  <a:pt x="1903535" y="135"/>
                  <a:pt x="1936970" y="30698"/>
                  <a:pt x="1938494" y="72212"/>
                </a:cubicBezTo>
                <a:cubicBezTo>
                  <a:pt x="1937498" y="121159"/>
                  <a:pt x="1907066" y="138833"/>
                  <a:pt x="1866282" y="144424"/>
                </a:cubicBezTo>
                <a:cubicBezTo>
                  <a:pt x="1842542" y="148034"/>
                  <a:pt x="1814036" y="146161"/>
                  <a:pt x="1794071" y="144423"/>
                </a:cubicBezTo>
                <a:cubicBezTo>
                  <a:pt x="1775644" y="309064"/>
                  <a:pt x="1800884" y="416502"/>
                  <a:pt x="1794071" y="623187"/>
                </a:cubicBezTo>
                <a:cubicBezTo>
                  <a:pt x="1787258" y="829872"/>
                  <a:pt x="1782226" y="879556"/>
                  <a:pt x="1794071" y="1083175"/>
                </a:cubicBezTo>
                <a:cubicBezTo>
                  <a:pt x="1801362" y="1127717"/>
                  <a:pt x="1763999" y="1152377"/>
                  <a:pt x="1721859" y="1155387"/>
                </a:cubicBezTo>
                <a:cubicBezTo>
                  <a:pt x="1504015" y="1171530"/>
                  <a:pt x="1427287" y="1135476"/>
                  <a:pt x="1188473" y="1155387"/>
                </a:cubicBezTo>
                <a:cubicBezTo>
                  <a:pt x="949659" y="1175298"/>
                  <a:pt x="856708" y="1151794"/>
                  <a:pt x="688080" y="1155387"/>
                </a:cubicBezTo>
                <a:cubicBezTo>
                  <a:pt x="519452" y="1158980"/>
                  <a:pt x="361416" y="1125283"/>
                  <a:pt x="72212" y="1155387"/>
                </a:cubicBezTo>
                <a:cubicBezTo>
                  <a:pt x="33883" y="1146847"/>
                  <a:pt x="-714" y="1124219"/>
                  <a:pt x="0" y="1083175"/>
                </a:cubicBezTo>
                <a:cubicBezTo>
                  <a:pt x="978" y="1043036"/>
                  <a:pt x="31741" y="1006190"/>
                  <a:pt x="72212" y="1010963"/>
                </a:cubicBezTo>
                <a:cubicBezTo>
                  <a:pt x="105348" y="1013686"/>
                  <a:pt x="110635" y="1007926"/>
                  <a:pt x="144423" y="1010964"/>
                </a:cubicBezTo>
                <a:close/>
                <a:moveTo>
                  <a:pt x="216635" y="0"/>
                </a:moveTo>
                <a:cubicBezTo>
                  <a:pt x="252651" y="4939"/>
                  <a:pt x="287288" y="31057"/>
                  <a:pt x="288847" y="72212"/>
                </a:cubicBezTo>
                <a:cubicBezTo>
                  <a:pt x="288963" y="116543"/>
                  <a:pt x="249574" y="146696"/>
                  <a:pt x="216635" y="144424"/>
                </a:cubicBezTo>
                <a:cubicBezTo>
                  <a:pt x="194698" y="141591"/>
                  <a:pt x="182062" y="123977"/>
                  <a:pt x="180529" y="108318"/>
                </a:cubicBezTo>
                <a:cubicBezTo>
                  <a:pt x="177940" y="91104"/>
                  <a:pt x="196143" y="74460"/>
                  <a:pt x="216635" y="72212"/>
                </a:cubicBezTo>
                <a:cubicBezTo>
                  <a:pt x="244518" y="71598"/>
                  <a:pt x="264593" y="74621"/>
                  <a:pt x="288847" y="72212"/>
                </a:cubicBezTo>
                <a:moveTo>
                  <a:pt x="1794071" y="144423"/>
                </a:moveTo>
                <a:cubicBezTo>
                  <a:pt x="1579286" y="139915"/>
                  <a:pt x="1360402" y="163798"/>
                  <a:pt x="1236710" y="144423"/>
                </a:cubicBezTo>
                <a:cubicBezTo>
                  <a:pt x="1113018" y="125048"/>
                  <a:pt x="823729" y="118752"/>
                  <a:pt x="710898" y="144423"/>
                </a:cubicBezTo>
                <a:cubicBezTo>
                  <a:pt x="598067" y="170094"/>
                  <a:pt x="371801" y="146224"/>
                  <a:pt x="216635" y="144423"/>
                </a:cubicBezTo>
                <a:moveTo>
                  <a:pt x="72212" y="1010964"/>
                </a:moveTo>
                <a:cubicBezTo>
                  <a:pt x="87501" y="1011507"/>
                  <a:pt x="104477" y="1027877"/>
                  <a:pt x="108318" y="1047070"/>
                </a:cubicBezTo>
                <a:cubicBezTo>
                  <a:pt x="109173" y="1068971"/>
                  <a:pt x="91649" y="1079867"/>
                  <a:pt x="72212" y="1083176"/>
                </a:cubicBezTo>
                <a:cubicBezTo>
                  <a:pt x="95564" y="1082832"/>
                  <a:pt x="108641" y="1082519"/>
                  <a:pt x="144423" y="1083175"/>
                </a:cubicBezTo>
                <a:moveTo>
                  <a:pt x="72212" y="1155387"/>
                </a:moveTo>
                <a:cubicBezTo>
                  <a:pt x="111262" y="1158129"/>
                  <a:pt x="148898" y="1121794"/>
                  <a:pt x="144424" y="1083175"/>
                </a:cubicBezTo>
                <a:cubicBezTo>
                  <a:pt x="139892" y="1062473"/>
                  <a:pt x="146294" y="1033534"/>
                  <a:pt x="144423" y="1010964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1839462520">
                  <a:prstGeom prst="vertic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Lato" panose="020F0502020204030203" pitchFamily="34" charset="-18"/>
              </a:rPr>
              <a:t>Wiele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</a:rPr>
              <a:t>poziomów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E9FF91D8-3E68-1042-9477-480DF19F6E73}"/>
              </a:ext>
            </a:extLst>
          </p:cNvPr>
          <p:cNvGrpSpPr>
            <a:grpSpLocks/>
          </p:cNvGrpSpPr>
          <p:nvPr/>
        </p:nvGrpSpPr>
        <p:grpSpPr>
          <a:xfrm>
            <a:off x="1138237" y="1442361"/>
            <a:ext cx="9915525" cy="4873280"/>
            <a:chOff x="1138237" y="1442361"/>
            <a:chExt cx="9915525" cy="487328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E2C312A-CEC4-3AC0-EA98-E1BA159CE04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4042820"/>
                </p:ext>
              </p:extLst>
            </p:nvPr>
          </p:nvGraphicFramePr>
          <p:xfrm>
            <a:off x="1138237" y="1442361"/>
            <a:ext cx="9915525" cy="4873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AC03F8FB-24F2-74DC-6540-BE622446B0FD}"/>
                </a:ext>
              </a:extLst>
            </p:cNvPr>
            <p:cNvCxnSpPr>
              <a:cxnSpLocks/>
            </p:cNvCxnSpPr>
            <p:nvPr/>
          </p:nvCxnSpPr>
          <p:spPr>
            <a:xfrm>
              <a:off x="2174902" y="4474213"/>
              <a:ext cx="791839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C0AB2D41-8758-1A9E-05A1-2FE7DE71A9D5}"/>
                </a:ext>
              </a:extLst>
            </p:cNvPr>
            <p:cNvCxnSpPr>
              <a:cxnSpLocks/>
            </p:cNvCxnSpPr>
            <p:nvPr/>
          </p:nvCxnSpPr>
          <p:spPr>
            <a:xfrm>
              <a:off x="3632999" y="3281602"/>
              <a:ext cx="50212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wój: pionowy 2">
            <a:extLst>
              <a:ext uri="{FF2B5EF4-FFF2-40B4-BE49-F238E27FC236}">
                <a16:creationId xmlns:a16="http://schemas.microsoft.com/office/drawing/2014/main" id="{0B7047D1-B030-2773-661F-FA65383393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951435" y="2743201"/>
            <a:ext cx="1938494" cy="1155386"/>
          </a:xfrm>
          <a:custGeom>
            <a:avLst/>
            <a:gdLst>
              <a:gd name="csX0" fmla="*/ 72212 w 1938494"/>
              <a:gd name="csY0" fmla="*/ 1155386 h 1155386"/>
              <a:gd name="csX1" fmla="*/ 144424 w 1938494"/>
              <a:gd name="csY1" fmla="*/ 1083174 h 1155386"/>
              <a:gd name="csX2" fmla="*/ 72212 w 1938494"/>
              <a:gd name="csY2" fmla="*/ 1083174 h 1155386"/>
              <a:gd name="csX3" fmla="*/ 108318 w 1938494"/>
              <a:gd name="csY3" fmla="*/ 1047068 h 1155386"/>
              <a:gd name="csX4" fmla="*/ 72212 w 1938494"/>
              <a:gd name="csY4" fmla="*/ 1010962 h 1155386"/>
              <a:gd name="csX5" fmla="*/ 144423 w 1938494"/>
              <a:gd name="csY5" fmla="*/ 1010963 h 1155386"/>
              <a:gd name="csX6" fmla="*/ 144423 w 1938494"/>
              <a:gd name="csY6" fmla="*/ 541588 h 1155386"/>
              <a:gd name="csX7" fmla="*/ 144423 w 1938494"/>
              <a:gd name="csY7" fmla="*/ 72212 h 1155386"/>
              <a:gd name="csX8" fmla="*/ 216635 w 1938494"/>
              <a:gd name="csY8" fmla="*/ 0 h 1155386"/>
              <a:gd name="csX9" fmla="*/ 766517 w 1938494"/>
              <a:gd name="csY9" fmla="*/ 0 h 1155386"/>
              <a:gd name="csX10" fmla="*/ 1349393 w 1938494"/>
              <a:gd name="csY10" fmla="*/ 0 h 1155386"/>
              <a:gd name="csX11" fmla="*/ 1866282 w 1938494"/>
              <a:gd name="csY11" fmla="*/ 0 h 1155386"/>
              <a:gd name="csX12" fmla="*/ 1938494 w 1938494"/>
              <a:gd name="csY12" fmla="*/ 72212 h 1155386"/>
              <a:gd name="csX13" fmla="*/ 1866282 w 1938494"/>
              <a:gd name="csY13" fmla="*/ 144424 h 1155386"/>
              <a:gd name="csX14" fmla="*/ 1794071 w 1938494"/>
              <a:gd name="csY14" fmla="*/ 144423 h 1155386"/>
              <a:gd name="csX15" fmla="*/ 1794071 w 1938494"/>
              <a:gd name="csY15" fmla="*/ 613799 h 1155386"/>
              <a:gd name="csX16" fmla="*/ 1794071 w 1938494"/>
              <a:gd name="csY16" fmla="*/ 1083174 h 1155386"/>
              <a:gd name="csX17" fmla="*/ 1721859 w 1938494"/>
              <a:gd name="csY17" fmla="*/ 1155386 h 1155386"/>
              <a:gd name="csX18" fmla="*/ 1221466 w 1938494"/>
              <a:gd name="csY18" fmla="*/ 1155386 h 1155386"/>
              <a:gd name="csX19" fmla="*/ 721073 w 1938494"/>
              <a:gd name="csY19" fmla="*/ 1155386 h 1155386"/>
              <a:gd name="csX20" fmla="*/ 72212 w 1938494"/>
              <a:gd name="csY20" fmla="*/ 1155386 h 1155386"/>
              <a:gd name="csX21" fmla="*/ 288847 w 1938494"/>
              <a:gd name="csY21" fmla="*/ 72212 h 1155386"/>
              <a:gd name="csX22" fmla="*/ 216635 w 1938494"/>
              <a:gd name="csY22" fmla="*/ 144424 h 1155386"/>
              <a:gd name="csX23" fmla="*/ 180529 w 1938494"/>
              <a:gd name="csY23" fmla="*/ 108318 h 1155386"/>
              <a:gd name="csX24" fmla="*/ 216635 w 1938494"/>
              <a:gd name="csY24" fmla="*/ 72212 h 1155386"/>
              <a:gd name="csX25" fmla="*/ 288847 w 1938494"/>
              <a:gd name="csY25" fmla="*/ 72212 h 1155386"/>
              <a:gd name="csX0" fmla="*/ 288847 w 1938494"/>
              <a:gd name="csY0" fmla="*/ 72212 h 1155386"/>
              <a:gd name="csX1" fmla="*/ 216635 w 1938494"/>
              <a:gd name="csY1" fmla="*/ 144424 h 1155386"/>
              <a:gd name="csX2" fmla="*/ 180529 w 1938494"/>
              <a:gd name="csY2" fmla="*/ 108318 h 1155386"/>
              <a:gd name="csX3" fmla="*/ 216635 w 1938494"/>
              <a:gd name="csY3" fmla="*/ 72212 h 1155386"/>
              <a:gd name="csX4" fmla="*/ 288847 w 1938494"/>
              <a:gd name="csY4" fmla="*/ 72212 h 1155386"/>
              <a:gd name="csX5" fmla="*/ 144423 w 1938494"/>
              <a:gd name="csY5" fmla="*/ 1083174 h 1155386"/>
              <a:gd name="csX6" fmla="*/ 72211 w 1938494"/>
              <a:gd name="csY6" fmla="*/ 1155386 h 1155386"/>
              <a:gd name="csX7" fmla="*/ -1 w 1938494"/>
              <a:gd name="csY7" fmla="*/ 1083174 h 1155386"/>
              <a:gd name="csX8" fmla="*/ 72211 w 1938494"/>
              <a:gd name="csY8" fmla="*/ 1010962 h 1155386"/>
              <a:gd name="csX9" fmla="*/ 108317 w 1938494"/>
              <a:gd name="csY9" fmla="*/ 1047068 h 1155386"/>
              <a:gd name="csX10" fmla="*/ 72211 w 1938494"/>
              <a:gd name="csY10" fmla="*/ 1083174 h 1155386"/>
              <a:gd name="csX11" fmla="*/ 144423 w 1938494"/>
              <a:gd name="csY11" fmla="*/ 1083174 h 1155386"/>
              <a:gd name="csX0" fmla="*/ 144423 w 1938494"/>
              <a:gd name="csY0" fmla="*/ 1010963 h 1155386"/>
              <a:gd name="csX1" fmla="*/ 144423 w 1938494"/>
              <a:gd name="csY1" fmla="*/ 569750 h 1155386"/>
              <a:gd name="csX2" fmla="*/ 144423 w 1938494"/>
              <a:gd name="csY2" fmla="*/ 72212 h 1155386"/>
              <a:gd name="csX3" fmla="*/ 216635 w 1938494"/>
              <a:gd name="csY3" fmla="*/ 0 h 1155386"/>
              <a:gd name="csX4" fmla="*/ 783014 w 1938494"/>
              <a:gd name="csY4" fmla="*/ 0 h 1155386"/>
              <a:gd name="csX5" fmla="*/ 1349393 w 1938494"/>
              <a:gd name="csY5" fmla="*/ 0 h 1155386"/>
              <a:gd name="csX6" fmla="*/ 1866282 w 1938494"/>
              <a:gd name="csY6" fmla="*/ 0 h 1155386"/>
              <a:gd name="csX7" fmla="*/ 1938494 w 1938494"/>
              <a:gd name="csY7" fmla="*/ 72212 h 1155386"/>
              <a:gd name="csX8" fmla="*/ 1866282 w 1938494"/>
              <a:gd name="csY8" fmla="*/ 144424 h 1155386"/>
              <a:gd name="csX9" fmla="*/ 1794071 w 1938494"/>
              <a:gd name="csY9" fmla="*/ 144423 h 1155386"/>
              <a:gd name="csX10" fmla="*/ 1794071 w 1938494"/>
              <a:gd name="csY10" fmla="*/ 623186 h 1155386"/>
              <a:gd name="csX11" fmla="*/ 1794071 w 1938494"/>
              <a:gd name="csY11" fmla="*/ 1083174 h 1155386"/>
              <a:gd name="csX12" fmla="*/ 1721859 w 1938494"/>
              <a:gd name="csY12" fmla="*/ 1155386 h 1155386"/>
              <a:gd name="csX13" fmla="*/ 1171977 w 1938494"/>
              <a:gd name="csY13" fmla="*/ 1155386 h 1155386"/>
              <a:gd name="csX14" fmla="*/ 671584 w 1938494"/>
              <a:gd name="csY14" fmla="*/ 1155386 h 1155386"/>
              <a:gd name="csX15" fmla="*/ 72212 w 1938494"/>
              <a:gd name="csY15" fmla="*/ 1155386 h 1155386"/>
              <a:gd name="csX16" fmla="*/ 0 w 1938494"/>
              <a:gd name="csY16" fmla="*/ 1083174 h 1155386"/>
              <a:gd name="csX17" fmla="*/ 72212 w 1938494"/>
              <a:gd name="csY17" fmla="*/ 1010962 h 1155386"/>
              <a:gd name="csX18" fmla="*/ 144423 w 1938494"/>
              <a:gd name="csY18" fmla="*/ 1010963 h 1155386"/>
              <a:gd name="csX19" fmla="*/ 216635 w 1938494"/>
              <a:gd name="csY19" fmla="*/ 0 h 1155386"/>
              <a:gd name="csX20" fmla="*/ 288847 w 1938494"/>
              <a:gd name="csY20" fmla="*/ 72212 h 1155386"/>
              <a:gd name="csX21" fmla="*/ 216635 w 1938494"/>
              <a:gd name="csY21" fmla="*/ 144424 h 1155386"/>
              <a:gd name="csX22" fmla="*/ 180529 w 1938494"/>
              <a:gd name="csY22" fmla="*/ 108318 h 1155386"/>
              <a:gd name="csX23" fmla="*/ 216635 w 1938494"/>
              <a:gd name="csY23" fmla="*/ 72212 h 1155386"/>
              <a:gd name="csX24" fmla="*/ 288847 w 1938494"/>
              <a:gd name="csY24" fmla="*/ 72212 h 1155386"/>
              <a:gd name="csX25" fmla="*/ 1794071 w 1938494"/>
              <a:gd name="csY25" fmla="*/ 144423 h 1155386"/>
              <a:gd name="csX26" fmla="*/ 1268259 w 1938494"/>
              <a:gd name="csY26" fmla="*/ 144423 h 1155386"/>
              <a:gd name="csX27" fmla="*/ 742447 w 1938494"/>
              <a:gd name="csY27" fmla="*/ 144423 h 1155386"/>
              <a:gd name="csX28" fmla="*/ 216635 w 1938494"/>
              <a:gd name="csY28" fmla="*/ 144423 h 1155386"/>
              <a:gd name="csX29" fmla="*/ 72212 w 1938494"/>
              <a:gd name="csY29" fmla="*/ 1010963 h 1155386"/>
              <a:gd name="csX30" fmla="*/ 108318 w 1938494"/>
              <a:gd name="csY30" fmla="*/ 1047069 h 1155386"/>
              <a:gd name="csX31" fmla="*/ 72212 w 1938494"/>
              <a:gd name="csY31" fmla="*/ 1083175 h 1155386"/>
              <a:gd name="csX32" fmla="*/ 144423 w 1938494"/>
              <a:gd name="csY32" fmla="*/ 1083174 h 1155386"/>
              <a:gd name="csX33" fmla="*/ 72212 w 1938494"/>
              <a:gd name="csY33" fmla="*/ 1155386 h 1155386"/>
              <a:gd name="csX34" fmla="*/ 144424 w 1938494"/>
              <a:gd name="csY34" fmla="*/ 1083174 h 1155386"/>
              <a:gd name="csX35" fmla="*/ 144423 w 1938494"/>
              <a:gd name="csY35" fmla="*/ 1010963 h 11553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938494" h="1155386" stroke="0" extrusionOk="0">
                <a:moveTo>
                  <a:pt x="72212" y="1155386"/>
                </a:moveTo>
                <a:cubicBezTo>
                  <a:pt x="110975" y="1155440"/>
                  <a:pt x="148021" y="1121491"/>
                  <a:pt x="144424" y="1083174"/>
                </a:cubicBezTo>
                <a:cubicBezTo>
                  <a:pt x="125710" y="1082064"/>
                  <a:pt x="90481" y="1082263"/>
                  <a:pt x="72212" y="1083174"/>
                </a:cubicBezTo>
                <a:cubicBezTo>
                  <a:pt x="96786" y="1083470"/>
                  <a:pt x="104281" y="1064621"/>
                  <a:pt x="108318" y="1047068"/>
                </a:cubicBezTo>
                <a:cubicBezTo>
                  <a:pt x="106698" y="1031270"/>
                  <a:pt x="95045" y="1013611"/>
                  <a:pt x="72212" y="1010962"/>
                </a:cubicBezTo>
                <a:cubicBezTo>
                  <a:pt x="100982" y="1008475"/>
                  <a:pt x="126895" y="1012663"/>
                  <a:pt x="144423" y="1010963"/>
                </a:cubicBezTo>
                <a:cubicBezTo>
                  <a:pt x="152695" y="901712"/>
                  <a:pt x="157317" y="712854"/>
                  <a:pt x="144423" y="541588"/>
                </a:cubicBezTo>
                <a:cubicBezTo>
                  <a:pt x="131529" y="370323"/>
                  <a:pt x="148339" y="260158"/>
                  <a:pt x="144423" y="72212"/>
                </a:cubicBezTo>
                <a:cubicBezTo>
                  <a:pt x="151882" y="34678"/>
                  <a:pt x="174718" y="2681"/>
                  <a:pt x="216635" y="0"/>
                </a:cubicBezTo>
                <a:cubicBezTo>
                  <a:pt x="333466" y="-879"/>
                  <a:pt x="635104" y="18185"/>
                  <a:pt x="766517" y="0"/>
                </a:cubicBezTo>
                <a:cubicBezTo>
                  <a:pt x="897930" y="-18185"/>
                  <a:pt x="1139355" y="-23771"/>
                  <a:pt x="1349393" y="0"/>
                </a:cubicBezTo>
                <a:cubicBezTo>
                  <a:pt x="1559431" y="23771"/>
                  <a:pt x="1613671" y="-8036"/>
                  <a:pt x="1866282" y="0"/>
                </a:cubicBezTo>
                <a:cubicBezTo>
                  <a:pt x="1902225" y="-331"/>
                  <a:pt x="1939779" y="36290"/>
                  <a:pt x="1938494" y="72212"/>
                </a:cubicBezTo>
                <a:cubicBezTo>
                  <a:pt x="1938801" y="109465"/>
                  <a:pt x="1909424" y="145873"/>
                  <a:pt x="1866282" y="144424"/>
                </a:cubicBezTo>
                <a:cubicBezTo>
                  <a:pt x="1831163" y="146821"/>
                  <a:pt x="1828405" y="146891"/>
                  <a:pt x="1794071" y="144423"/>
                </a:cubicBezTo>
                <a:cubicBezTo>
                  <a:pt x="1806489" y="364949"/>
                  <a:pt x="1809843" y="438208"/>
                  <a:pt x="1794071" y="613799"/>
                </a:cubicBezTo>
                <a:cubicBezTo>
                  <a:pt x="1778299" y="789390"/>
                  <a:pt x="1803484" y="983106"/>
                  <a:pt x="1794071" y="1083174"/>
                </a:cubicBezTo>
                <a:cubicBezTo>
                  <a:pt x="1788199" y="1124492"/>
                  <a:pt x="1764568" y="1157096"/>
                  <a:pt x="1721859" y="1155386"/>
                </a:cubicBezTo>
                <a:cubicBezTo>
                  <a:pt x="1600659" y="1179516"/>
                  <a:pt x="1403071" y="1156271"/>
                  <a:pt x="1221466" y="1155386"/>
                </a:cubicBezTo>
                <a:cubicBezTo>
                  <a:pt x="1039861" y="1154501"/>
                  <a:pt x="963362" y="1142571"/>
                  <a:pt x="721073" y="1155386"/>
                </a:cubicBezTo>
                <a:cubicBezTo>
                  <a:pt x="478784" y="1168201"/>
                  <a:pt x="365234" y="1178936"/>
                  <a:pt x="72212" y="1155386"/>
                </a:cubicBezTo>
                <a:close/>
                <a:moveTo>
                  <a:pt x="288847" y="72212"/>
                </a:moveTo>
                <a:cubicBezTo>
                  <a:pt x="298224" y="113449"/>
                  <a:pt x="253865" y="146424"/>
                  <a:pt x="216635" y="144424"/>
                </a:cubicBezTo>
                <a:cubicBezTo>
                  <a:pt x="197934" y="144051"/>
                  <a:pt x="183466" y="132207"/>
                  <a:pt x="180529" y="108318"/>
                </a:cubicBezTo>
                <a:cubicBezTo>
                  <a:pt x="177532" y="89467"/>
                  <a:pt x="195656" y="71542"/>
                  <a:pt x="216635" y="72212"/>
                </a:cubicBezTo>
                <a:cubicBezTo>
                  <a:pt x="242804" y="74294"/>
                  <a:pt x="258181" y="74154"/>
                  <a:pt x="288847" y="72212"/>
                </a:cubicBezTo>
                <a:close/>
              </a:path>
              <a:path w="1938494" h="1155386" fill="darkenLess" stroke="0" extrusionOk="0">
                <a:moveTo>
                  <a:pt x="288847" y="72212"/>
                </a:moveTo>
                <a:cubicBezTo>
                  <a:pt x="289760" y="108683"/>
                  <a:pt x="254285" y="141996"/>
                  <a:pt x="216635" y="144424"/>
                </a:cubicBezTo>
                <a:cubicBezTo>
                  <a:pt x="198755" y="143564"/>
                  <a:pt x="180806" y="128873"/>
                  <a:pt x="180529" y="108318"/>
                </a:cubicBezTo>
                <a:cubicBezTo>
                  <a:pt x="185291" y="88317"/>
                  <a:pt x="193688" y="73930"/>
                  <a:pt x="216635" y="72212"/>
                </a:cubicBezTo>
                <a:cubicBezTo>
                  <a:pt x="241258" y="73074"/>
                  <a:pt x="272985" y="69232"/>
                  <a:pt x="288847" y="72212"/>
                </a:cubicBezTo>
                <a:close/>
                <a:moveTo>
                  <a:pt x="144423" y="1083174"/>
                </a:moveTo>
                <a:cubicBezTo>
                  <a:pt x="143259" y="1131075"/>
                  <a:pt x="108833" y="1146443"/>
                  <a:pt x="72211" y="1155386"/>
                </a:cubicBezTo>
                <a:cubicBezTo>
                  <a:pt x="27014" y="1156080"/>
                  <a:pt x="3289" y="1123093"/>
                  <a:pt x="-1" y="1083174"/>
                </a:cubicBezTo>
                <a:cubicBezTo>
                  <a:pt x="-4508" y="1042357"/>
                  <a:pt x="29428" y="1003930"/>
                  <a:pt x="72211" y="1010962"/>
                </a:cubicBezTo>
                <a:cubicBezTo>
                  <a:pt x="91152" y="1011062"/>
                  <a:pt x="108954" y="1022718"/>
                  <a:pt x="108317" y="1047068"/>
                </a:cubicBezTo>
                <a:cubicBezTo>
                  <a:pt x="110722" y="1067117"/>
                  <a:pt x="89176" y="1083337"/>
                  <a:pt x="72211" y="1083174"/>
                </a:cubicBezTo>
                <a:cubicBezTo>
                  <a:pt x="98759" y="1084650"/>
                  <a:pt x="129459" y="1081816"/>
                  <a:pt x="144423" y="1083174"/>
                </a:cubicBezTo>
                <a:close/>
              </a:path>
              <a:path w="1938494" h="1155386" fill="none" extrusionOk="0">
                <a:moveTo>
                  <a:pt x="144423" y="1010963"/>
                </a:moveTo>
                <a:cubicBezTo>
                  <a:pt x="123466" y="890955"/>
                  <a:pt x="163162" y="701807"/>
                  <a:pt x="144423" y="569750"/>
                </a:cubicBezTo>
                <a:cubicBezTo>
                  <a:pt x="125684" y="437693"/>
                  <a:pt x="123270" y="238417"/>
                  <a:pt x="144423" y="72212"/>
                </a:cubicBezTo>
                <a:cubicBezTo>
                  <a:pt x="138676" y="34113"/>
                  <a:pt x="182402" y="5113"/>
                  <a:pt x="216635" y="0"/>
                </a:cubicBezTo>
                <a:cubicBezTo>
                  <a:pt x="493248" y="-19274"/>
                  <a:pt x="545710" y="20435"/>
                  <a:pt x="783014" y="0"/>
                </a:cubicBezTo>
                <a:cubicBezTo>
                  <a:pt x="1020318" y="-20435"/>
                  <a:pt x="1100734" y="-6626"/>
                  <a:pt x="1349393" y="0"/>
                </a:cubicBezTo>
                <a:cubicBezTo>
                  <a:pt x="1598052" y="6626"/>
                  <a:pt x="1651320" y="-21560"/>
                  <a:pt x="1866282" y="0"/>
                </a:cubicBezTo>
                <a:cubicBezTo>
                  <a:pt x="1910384" y="-5051"/>
                  <a:pt x="1945573" y="32643"/>
                  <a:pt x="1938494" y="72212"/>
                </a:cubicBezTo>
                <a:cubicBezTo>
                  <a:pt x="1943093" y="109916"/>
                  <a:pt x="1910757" y="137600"/>
                  <a:pt x="1866282" y="144424"/>
                </a:cubicBezTo>
                <a:cubicBezTo>
                  <a:pt x="1851492" y="144143"/>
                  <a:pt x="1829408" y="146329"/>
                  <a:pt x="1794071" y="144423"/>
                </a:cubicBezTo>
                <a:cubicBezTo>
                  <a:pt x="1815944" y="308413"/>
                  <a:pt x="1784582" y="468058"/>
                  <a:pt x="1794071" y="623186"/>
                </a:cubicBezTo>
                <a:cubicBezTo>
                  <a:pt x="1803560" y="778314"/>
                  <a:pt x="1792078" y="873921"/>
                  <a:pt x="1794071" y="1083174"/>
                </a:cubicBezTo>
                <a:cubicBezTo>
                  <a:pt x="1798721" y="1130404"/>
                  <a:pt x="1761301" y="1156601"/>
                  <a:pt x="1721859" y="1155386"/>
                </a:cubicBezTo>
                <a:cubicBezTo>
                  <a:pt x="1573990" y="1171273"/>
                  <a:pt x="1377752" y="1147078"/>
                  <a:pt x="1171977" y="1155386"/>
                </a:cubicBezTo>
                <a:cubicBezTo>
                  <a:pt x="966202" y="1163694"/>
                  <a:pt x="790168" y="1166050"/>
                  <a:pt x="671584" y="1155386"/>
                </a:cubicBezTo>
                <a:cubicBezTo>
                  <a:pt x="553000" y="1144722"/>
                  <a:pt x="275917" y="1157835"/>
                  <a:pt x="72212" y="1155386"/>
                </a:cubicBezTo>
                <a:cubicBezTo>
                  <a:pt x="35452" y="1160569"/>
                  <a:pt x="393" y="1120520"/>
                  <a:pt x="0" y="1083174"/>
                </a:cubicBezTo>
                <a:cubicBezTo>
                  <a:pt x="-857" y="1047430"/>
                  <a:pt x="38258" y="1007270"/>
                  <a:pt x="72212" y="1010962"/>
                </a:cubicBezTo>
                <a:cubicBezTo>
                  <a:pt x="97590" y="1012335"/>
                  <a:pt x="117859" y="1011134"/>
                  <a:pt x="144423" y="1010963"/>
                </a:cubicBezTo>
                <a:close/>
                <a:moveTo>
                  <a:pt x="216635" y="0"/>
                </a:moveTo>
                <a:cubicBezTo>
                  <a:pt x="251536" y="5302"/>
                  <a:pt x="285851" y="33255"/>
                  <a:pt x="288847" y="72212"/>
                </a:cubicBezTo>
                <a:cubicBezTo>
                  <a:pt x="284548" y="114855"/>
                  <a:pt x="251782" y="142086"/>
                  <a:pt x="216635" y="144424"/>
                </a:cubicBezTo>
                <a:cubicBezTo>
                  <a:pt x="194091" y="140769"/>
                  <a:pt x="179006" y="128190"/>
                  <a:pt x="180529" y="108318"/>
                </a:cubicBezTo>
                <a:cubicBezTo>
                  <a:pt x="179004" y="88172"/>
                  <a:pt x="198546" y="71811"/>
                  <a:pt x="216635" y="72212"/>
                </a:cubicBezTo>
                <a:cubicBezTo>
                  <a:pt x="236217" y="75110"/>
                  <a:pt x="272526" y="68672"/>
                  <a:pt x="288847" y="72212"/>
                </a:cubicBezTo>
                <a:moveTo>
                  <a:pt x="1794071" y="144423"/>
                </a:moveTo>
                <a:cubicBezTo>
                  <a:pt x="1593285" y="146525"/>
                  <a:pt x="1445705" y="135204"/>
                  <a:pt x="1268259" y="144423"/>
                </a:cubicBezTo>
                <a:cubicBezTo>
                  <a:pt x="1090813" y="153642"/>
                  <a:pt x="916730" y="119963"/>
                  <a:pt x="742447" y="144423"/>
                </a:cubicBezTo>
                <a:cubicBezTo>
                  <a:pt x="568164" y="168883"/>
                  <a:pt x="427810" y="154906"/>
                  <a:pt x="216635" y="144423"/>
                </a:cubicBezTo>
                <a:moveTo>
                  <a:pt x="72212" y="1010963"/>
                </a:moveTo>
                <a:cubicBezTo>
                  <a:pt x="93615" y="1006406"/>
                  <a:pt x="110365" y="1023964"/>
                  <a:pt x="108318" y="1047069"/>
                </a:cubicBezTo>
                <a:cubicBezTo>
                  <a:pt x="112925" y="1068259"/>
                  <a:pt x="91157" y="1082643"/>
                  <a:pt x="72212" y="1083175"/>
                </a:cubicBezTo>
                <a:cubicBezTo>
                  <a:pt x="106481" y="1082804"/>
                  <a:pt x="121655" y="1080096"/>
                  <a:pt x="144423" y="1083174"/>
                </a:cubicBezTo>
                <a:moveTo>
                  <a:pt x="72212" y="1155386"/>
                </a:moveTo>
                <a:cubicBezTo>
                  <a:pt x="107208" y="1151801"/>
                  <a:pt x="152197" y="1119193"/>
                  <a:pt x="144424" y="1083174"/>
                </a:cubicBezTo>
                <a:cubicBezTo>
                  <a:pt x="144898" y="1060493"/>
                  <a:pt x="146120" y="1039241"/>
                  <a:pt x="144423" y="1010963"/>
                </a:cubicBezTo>
              </a:path>
              <a:path w="1938494" h="1155386" fill="none" stroke="0" extrusionOk="0">
                <a:moveTo>
                  <a:pt x="144423" y="1010963"/>
                </a:moveTo>
                <a:cubicBezTo>
                  <a:pt x="124658" y="840619"/>
                  <a:pt x="137797" y="731944"/>
                  <a:pt x="144423" y="541588"/>
                </a:cubicBezTo>
                <a:cubicBezTo>
                  <a:pt x="151049" y="351232"/>
                  <a:pt x="125955" y="302253"/>
                  <a:pt x="144423" y="72212"/>
                </a:cubicBezTo>
                <a:cubicBezTo>
                  <a:pt x="143924" y="31149"/>
                  <a:pt x="172670" y="-434"/>
                  <a:pt x="216635" y="0"/>
                </a:cubicBezTo>
                <a:cubicBezTo>
                  <a:pt x="357650" y="-7778"/>
                  <a:pt x="512422" y="27599"/>
                  <a:pt x="783014" y="0"/>
                </a:cubicBezTo>
                <a:cubicBezTo>
                  <a:pt x="1053606" y="-27599"/>
                  <a:pt x="1184833" y="15967"/>
                  <a:pt x="1316400" y="0"/>
                </a:cubicBezTo>
                <a:cubicBezTo>
                  <a:pt x="1447967" y="-15967"/>
                  <a:pt x="1682348" y="14807"/>
                  <a:pt x="1866282" y="0"/>
                </a:cubicBezTo>
                <a:cubicBezTo>
                  <a:pt x="1903535" y="135"/>
                  <a:pt x="1936970" y="30698"/>
                  <a:pt x="1938494" y="72212"/>
                </a:cubicBezTo>
                <a:cubicBezTo>
                  <a:pt x="1937498" y="121159"/>
                  <a:pt x="1907066" y="138833"/>
                  <a:pt x="1866282" y="144424"/>
                </a:cubicBezTo>
                <a:cubicBezTo>
                  <a:pt x="1842542" y="148034"/>
                  <a:pt x="1814036" y="146161"/>
                  <a:pt x="1794071" y="144423"/>
                </a:cubicBezTo>
                <a:cubicBezTo>
                  <a:pt x="1817224" y="315444"/>
                  <a:pt x="1793952" y="419315"/>
                  <a:pt x="1794071" y="623186"/>
                </a:cubicBezTo>
                <a:cubicBezTo>
                  <a:pt x="1794190" y="827057"/>
                  <a:pt x="1782226" y="879555"/>
                  <a:pt x="1794071" y="1083174"/>
                </a:cubicBezTo>
                <a:cubicBezTo>
                  <a:pt x="1801362" y="1127716"/>
                  <a:pt x="1763999" y="1152376"/>
                  <a:pt x="1721859" y="1155386"/>
                </a:cubicBezTo>
                <a:cubicBezTo>
                  <a:pt x="1504015" y="1171529"/>
                  <a:pt x="1427287" y="1135475"/>
                  <a:pt x="1188473" y="1155386"/>
                </a:cubicBezTo>
                <a:cubicBezTo>
                  <a:pt x="949659" y="1175297"/>
                  <a:pt x="856708" y="1151793"/>
                  <a:pt x="688080" y="1155386"/>
                </a:cubicBezTo>
                <a:cubicBezTo>
                  <a:pt x="519452" y="1158979"/>
                  <a:pt x="361416" y="1125282"/>
                  <a:pt x="72212" y="1155386"/>
                </a:cubicBezTo>
                <a:cubicBezTo>
                  <a:pt x="33883" y="1146846"/>
                  <a:pt x="-714" y="1124218"/>
                  <a:pt x="0" y="1083174"/>
                </a:cubicBezTo>
                <a:cubicBezTo>
                  <a:pt x="978" y="1043035"/>
                  <a:pt x="31741" y="1006189"/>
                  <a:pt x="72212" y="1010962"/>
                </a:cubicBezTo>
                <a:cubicBezTo>
                  <a:pt x="105348" y="1013685"/>
                  <a:pt x="110635" y="1007925"/>
                  <a:pt x="144423" y="1010963"/>
                </a:cubicBezTo>
                <a:close/>
                <a:moveTo>
                  <a:pt x="216635" y="0"/>
                </a:moveTo>
                <a:cubicBezTo>
                  <a:pt x="252651" y="4939"/>
                  <a:pt x="287288" y="31057"/>
                  <a:pt x="288847" y="72212"/>
                </a:cubicBezTo>
                <a:cubicBezTo>
                  <a:pt x="288963" y="116543"/>
                  <a:pt x="249574" y="146696"/>
                  <a:pt x="216635" y="144424"/>
                </a:cubicBezTo>
                <a:cubicBezTo>
                  <a:pt x="194698" y="141591"/>
                  <a:pt x="182062" y="123977"/>
                  <a:pt x="180529" y="108318"/>
                </a:cubicBezTo>
                <a:cubicBezTo>
                  <a:pt x="177940" y="91104"/>
                  <a:pt x="196143" y="74460"/>
                  <a:pt x="216635" y="72212"/>
                </a:cubicBezTo>
                <a:cubicBezTo>
                  <a:pt x="244518" y="71598"/>
                  <a:pt x="264593" y="74621"/>
                  <a:pt x="288847" y="72212"/>
                </a:cubicBezTo>
                <a:moveTo>
                  <a:pt x="1794071" y="144423"/>
                </a:moveTo>
                <a:cubicBezTo>
                  <a:pt x="1579286" y="139915"/>
                  <a:pt x="1360402" y="163798"/>
                  <a:pt x="1236710" y="144423"/>
                </a:cubicBezTo>
                <a:cubicBezTo>
                  <a:pt x="1113018" y="125048"/>
                  <a:pt x="823729" y="118752"/>
                  <a:pt x="710898" y="144423"/>
                </a:cubicBezTo>
                <a:cubicBezTo>
                  <a:pt x="598067" y="170094"/>
                  <a:pt x="371801" y="146224"/>
                  <a:pt x="216635" y="144423"/>
                </a:cubicBezTo>
                <a:moveTo>
                  <a:pt x="72212" y="1010963"/>
                </a:moveTo>
                <a:cubicBezTo>
                  <a:pt x="87501" y="1011506"/>
                  <a:pt x="104477" y="1027876"/>
                  <a:pt x="108318" y="1047069"/>
                </a:cubicBezTo>
                <a:cubicBezTo>
                  <a:pt x="109173" y="1068970"/>
                  <a:pt x="91649" y="1079866"/>
                  <a:pt x="72212" y="1083175"/>
                </a:cubicBezTo>
                <a:cubicBezTo>
                  <a:pt x="95564" y="1082831"/>
                  <a:pt x="108641" y="1082518"/>
                  <a:pt x="144423" y="1083174"/>
                </a:cubicBezTo>
                <a:moveTo>
                  <a:pt x="72212" y="1155386"/>
                </a:moveTo>
                <a:cubicBezTo>
                  <a:pt x="111262" y="1158128"/>
                  <a:pt x="148898" y="1121793"/>
                  <a:pt x="144424" y="1083174"/>
                </a:cubicBezTo>
                <a:cubicBezTo>
                  <a:pt x="139892" y="1062472"/>
                  <a:pt x="146294" y="1033533"/>
                  <a:pt x="144423" y="1010963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1839462520">
                  <a:prstGeom prst="vertic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Lato" panose="020F0502020204030203" pitchFamily="34" charset="-18"/>
              </a:rPr>
              <a:t>Wiele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</a:rPr>
              <a:t>lokalizacji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4429837-C838-1637-1A63-D79B44E17C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F5C7E8C9-C584-D2D6-B12D-34F5F7918D5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CB2440A3-880E-81D5-4D2E-D1FD562C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6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Gdzie działamy?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37F9D99-6C43-E6D2-BE00-B994709D85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0732" y="2664943"/>
            <a:ext cx="568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1742 urzędy w całej Polsce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5AD24AD-EE0E-5341-5759-7E8C4F96D5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0732" y="3765609"/>
            <a:ext cx="527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123 200 zatrudnionych¹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90283E0-AE69-278E-2C1F-DF880B2136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510361" y="6310898"/>
            <a:ext cx="539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</a:rPr>
              <a:t>¹Przeciętne zatrudnienie w 2025 r. na etatach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8ECE934-4356-F0C3-4365-3CEE3504D8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b="10722"/>
          <a:stretch/>
        </p:blipFill>
        <p:spPr>
          <a:xfrm>
            <a:off x="932359" y="1833786"/>
            <a:ext cx="4576375" cy="408568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3D3442A-3DCF-3EAC-6098-1CA7CA5FB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734" y="3697864"/>
            <a:ext cx="720000" cy="72000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9C684151-7D17-1555-058A-145BC9C1D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8734" y="2597331"/>
            <a:ext cx="720000" cy="72000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FA47BC06-ED90-CC14-AB1F-07EC00F983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B7729571-5E53-E09A-1968-A240EAD003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33FCD3AC-A92A-8243-A393-B546BB3FB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8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4229</TotalTime>
  <Words>2139</Words>
  <Application>Microsoft Office PowerPoint</Application>
  <PresentationFormat>Panoramiczny</PresentationFormat>
  <Paragraphs>289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Courier New</vt:lpstr>
      <vt:lpstr>Lato</vt:lpstr>
      <vt:lpstr>Wingdings</vt:lpstr>
      <vt:lpstr>Motyw pakietu Office</vt:lpstr>
      <vt:lpstr>Komu i czemu  służy Służba Cywilna</vt:lpstr>
      <vt:lpstr>Tło historyczne</vt:lpstr>
      <vt:lpstr>Sławni Polacy w urzędach</vt:lpstr>
      <vt:lpstr>Sławni Polacy w urzędach</vt:lpstr>
      <vt:lpstr>Sławni Polacy w urzędach</vt:lpstr>
      <vt:lpstr>Politycy a urzędnicy</vt:lpstr>
      <vt:lpstr>Korpus służby cywilnej</vt:lpstr>
      <vt:lpstr>Gdzie działamy?</vt:lpstr>
      <vt:lpstr>Gdzie działamy?</vt:lpstr>
      <vt:lpstr>Czym się zajmujemy?</vt:lpstr>
      <vt:lpstr>Czym się zajmujemy?</vt:lpstr>
      <vt:lpstr>Czym się zajmujemy?</vt:lpstr>
      <vt:lpstr>Czym się zajmujemy?</vt:lpstr>
      <vt:lpstr>Mój urząd − moja służba</vt:lpstr>
      <vt:lpstr>Mój urząd − moja służba</vt:lpstr>
      <vt:lpstr>Zalety pracy w</vt:lpstr>
      <vt:lpstr>Zalety pracy w</vt:lpstr>
      <vt:lpstr>Opinie zatrudnionych </vt:lpstr>
      <vt:lpstr>Rekrutacja do</vt:lpstr>
      <vt:lpstr>Znajdziesz nas na:</vt:lpstr>
    </vt:vector>
  </TitlesOfParts>
  <Company>Kancelaria Prezesa Rady Ministrów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Ambasadorzy służby cywilnej - lekcje dla uczniów szkół średnich</dc:title>
  <dc:creator>Departament Służby Cywilnej KPRM</dc:creator>
  <cp:keywords>służba cywilna;urzędy;edukacja obywatelska</cp:keywords>
  <cp:lastModifiedBy>Stachowiak Artur</cp:lastModifiedBy>
  <cp:revision>204</cp:revision>
  <dcterms:created xsi:type="dcterms:W3CDTF">2022-11-10T10:57:06Z</dcterms:created>
  <dcterms:modified xsi:type="dcterms:W3CDTF">2026-03-10T16:44:53Z</dcterms:modified>
</cp:coreProperties>
</file>