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79" r:id="rId3"/>
    <p:sldId id="346" r:id="rId4"/>
    <p:sldId id="341" r:id="rId5"/>
    <p:sldId id="347" r:id="rId6"/>
    <p:sldId id="348" r:id="rId7"/>
    <p:sldId id="350" r:id="rId8"/>
    <p:sldId id="352" r:id="rId9"/>
    <p:sldId id="353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5" r:id="rId19"/>
    <p:sldId id="364" r:id="rId20"/>
    <p:sldId id="366" r:id="rId21"/>
    <p:sldId id="368" r:id="rId22"/>
    <p:sldId id="370" r:id="rId23"/>
    <p:sldId id="372" r:id="rId24"/>
    <p:sldId id="374" r:id="rId25"/>
    <p:sldId id="375" r:id="rId26"/>
    <p:sldId id="376" r:id="rId27"/>
    <p:sldId id="377" r:id="rId28"/>
    <p:sldId id="329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47" autoAdjust="0"/>
  </p:normalViewPr>
  <p:slideViewPr>
    <p:cSldViewPr snapToGrid="0">
      <p:cViewPr>
        <p:scale>
          <a:sx n="73" d="100"/>
          <a:sy n="73" d="100"/>
        </p:scale>
        <p:origin x="-126" y="-312"/>
      </p:cViewPr>
      <p:guideLst>
        <p:guide orient="horz" pos="222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1E9-64BE-4381-8DE4-1EAD57472F53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0F663-F819-40BB-8916-EB9ACE2883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42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działaniach poszukiwawczo-ratowniczych wykorzystywany do podnoszenia, opuszczania, zabezpieczania lub przemieszczania elementów konstrukcji budowlanych.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105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W ramach prowadzonych działań ratowniczych, związanych z katastrofą budowlaną, wykorzystywać można również sprzęt ratowniczy, który nie został wykazany w normatywie dla poziomu podstawowego. </a:t>
            </a:r>
            <a:r>
              <a:rPr lang="pl-PL" sz="1200" u="sng" dirty="0"/>
              <a:t>Proponowany sprzęt dodatkowy pozwala na sprawniejsze wykonanie podstawowych technik ratowniczych. Sprzęt ten może być również przydatny w trakcie działań ratowniczych podczas likwidacji innego rodzaju zagrożeń</a:t>
            </a:r>
            <a:r>
              <a:rPr lang="pl-PL" sz="1200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817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00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Maksymalna wysokość stabilizowanych (zabezpieczanych) elementów uzależniona będzie od rodzaju użytego systemu (jest to określone w charakterystyce technicznej użytego systemu).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504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Zestaw klocków i klinów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stabilizacji umożliwiający wykonanie stabilizacji do wysokości 1 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Zestaw składa się z 30 kantówek o przekroju 10 cm x 10 cm i długości 100 cm oraz 15 par klinów o wymiarach 10 cm x 5 cm i długości 30 cm.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Wymienione elementy mają być wykonane z drewna o klasie konstrukcyjnej minimum C16.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565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2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Podręczny sprzęt burzący i pomocniczy: wielofunkcyjne narzędzie ratownicze (łom wielofunkcyjny), łom prosty o długości 130 cm, młot ręczny 5 kg, szpadel, szufla, kilof, przecinak ręczny, przebijak ręczny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Sprzęt służący do wykonania dostępu do osób poszkodowanych z zastosowaniem prostych technik ratowniczych, takich jak odgruzowywanie lub przebicia.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18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Nożyce do cięcia prętów i drutu o średnicy min. 10 mm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87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200" dirty="0"/>
              <a:t>Z asortymentem:</a:t>
            </a:r>
            <a:r>
              <a:rPr lang="pl-PL" sz="1200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pl-PL" sz="1200" baseline="0" dirty="0"/>
              <a:t>łańcuch i prowadnica</a:t>
            </a:r>
          </a:p>
          <a:p>
            <a:pPr marL="171450" indent="-171450">
              <a:buFontTx/>
              <a:buChar char="-"/>
            </a:pPr>
            <a:r>
              <a:rPr lang="pl-PL" sz="1200" dirty="0"/>
              <a:t>zapasowe tarcze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92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sz="1200" dirty="0"/>
              <a:t>Umożliwiający efektywne oświetlenie miejsca akcji.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70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844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6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18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64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82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8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7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6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94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8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75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1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89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08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5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05349" y="731524"/>
            <a:ext cx="8328442" cy="381925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+mn-lt"/>
              </a:rPr>
              <a:t>Szkolenie z działań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poszukiwawczo-ratowniczych realizowanych przez ksrg </a:t>
            </a:r>
            <a:r>
              <a:rPr lang="pl-PL" b="1" dirty="0" smtClean="0">
                <a:latin typeface="+mn-lt"/>
              </a:rPr>
              <a:t/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w </a:t>
            </a:r>
            <a:r>
              <a:rPr lang="pl-PL" b="1" dirty="0">
                <a:latin typeface="+mn-lt"/>
              </a:rPr>
              <a:t>zakresie podstawowym</a:t>
            </a: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5231295" y="6453676"/>
            <a:ext cx="1729409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Warszawa 2020 r.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6413">
            <a:off x="1306783" y="2785396"/>
            <a:ext cx="2581279" cy="36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Rozpieracz ramieniowy z akcesoriami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2 zamki łańcuchowe </a:t>
            </a:r>
          </a:p>
          <a:p>
            <a:r>
              <a:rPr lang="pl-PL" dirty="0"/>
              <a:t>2 łańcuchy z hakami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3175" y="1474153"/>
            <a:ext cx="4833087" cy="4702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81037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85114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Hydrauliczne nożyce do cięcia</a:t>
            </a:r>
            <a:endParaRPr lang="pl-PL" sz="3600" dirty="0">
              <a:latin typeface="+mn-lt"/>
            </a:endParaRPr>
          </a:p>
        </p:txBody>
      </p:sp>
      <p:pic>
        <p:nvPicPr>
          <p:cNvPr id="4" name="Obraz 3" descr="C:\Users\Adam_Pietka\AppData\Local\Microsoft\Windows\INetCache\Content.Word\noży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41" y="2276402"/>
            <a:ext cx="7686040" cy="34737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224351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Cylindry rozpierające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 zestawem końcówek wymiennych: </a:t>
            </a:r>
          </a:p>
          <a:p>
            <a:r>
              <a:rPr lang="pl-PL" dirty="0"/>
              <a:t>krzyżowych, </a:t>
            </a:r>
          </a:p>
          <a:p>
            <a:r>
              <a:rPr lang="pl-PL" dirty="0"/>
              <a:t>klinową, </a:t>
            </a:r>
          </a:p>
          <a:p>
            <a:r>
              <a:rPr lang="pl-PL" dirty="0"/>
              <a:t>stożkową.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Dwa urządzenia </a:t>
            </a:r>
          </a:p>
          <a:p>
            <a:pPr marL="0" indent="0">
              <a:buNone/>
            </a:pPr>
            <a:r>
              <a:rPr lang="pl-PL" dirty="0"/>
              <a:t>o różnych długościach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0378" y="2384652"/>
            <a:ext cx="6779622" cy="3598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308213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Agregat zasilający do narzędzi hydraulicznych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modelu pracy min. ATO </a:t>
            </a:r>
          </a:p>
          <a:p>
            <a:r>
              <a:rPr lang="pl-PL" dirty="0"/>
              <a:t>masa: do 20 kg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80" y="1690688"/>
            <a:ext cx="4882243" cy="41092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215785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Zestaw węży hydraulicznych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398" y="2429691"/>
            <a:ext cx="4284619" cy="3250884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długość: min. 5 m</a:t>
            </a:r>
          </a:p>
          <a:p>
            <a:r>
              <a:rPr lang="pl-PL" dirty="0"/>
              <a:t>2 zestawy</a:t>
            </a:r>
          </a:p>
        </p:txBody>
      </p:sp>
      <p:pic>
        <p:nvPicPr>
          <p:cNvPr id="4" name="Obraz 3" descr="C:\Users\Adam_Pietka\AppData\Local\Microsoft\Windows\INetCache\Content.Word\wąż hydrauliczn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61" y="1825625"/>
            <a:ext cx="4843053" cy="4274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195110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482691"/>
            <a:ext cx="10515599" cy="1325563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+mn-lt"/>
              </a:rPr>
              <a:t>Ratownicze zestawy pneumatyczne siłowe </a:t>
            </a:r>
            <a:r>
              <a:rPr lang="pl-PL" sz="3600" b="1" dirty="0" smtClean="0">
                <a:latin typeface="+mn-lt"/>
              </a:rPr>
              <a:t/>
            </a:r>
            <a:br>
              <a:rPr lang="pl-PL" sz="3600" b="1" dirty="0" smtClean="0">
                <a:latin typeface="+mn-lt"/>
              </a:rPr>
            </a:br>
            <a:r>
              <a:rPr lang="pl-PL" sz="3600" b="1" dirty="0" smtClean="0">
                <a:latin typeface="+mn-lt"/>
              </a:rPr>
              <a:t>– </a:t>
            </a:r>
            <a:r>
              <a:rPr lang="pl-PL" sz="3600" b="1" dirty="0">
                <a:latin typeface="+mn-lt"/>
              </a:rPr>
              <a:t>wysokociśnieniowe (wysokociśnieniowe poduszki pneumatyczne)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sz="2600" dirty="0"/>
          </a:p>
          <a:p>
            <a:r>
              <a:rPr lang="pl-PL" dirty="0"/>
              <a:t>nośność: od 50 do 300 kN</a:t>
            </a:r>
          </a:p>
          <a:p>
            <a:r>
              <a:rPr lang="pl-PL" dirty="0"/>
              <a:t>dwie szt. o różnej nośności</a:t>
            </a:r>
          </a:p>
        </p:txBody>
      </p:sp>
      <p:pic>
        <p:nvPicPr>
          <p:cNvPr id="4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8" y="1698171"/>
            <a:ext cx="4051664" cy="415562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332245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Osprzęt do zasilania z butli sprężonego powietrza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340" y="1825625"/>
            <a:ext cx="10919460" cy="4351338"/>
          </a:xfrm>
        </p:spPr>
        <p:txBody>
          <a:bodyPr>
            <a:normAutofit/>
          </a:bodyPr>
          <a:lstStyle/>
          <a:p>
            <a:endParaRPr lang="pl-PL" sz="2600" dirty="0"/>
          </a:p>
          <a:p>
            <a:endParaRPr lang="pl-PL" sz="2600" dirty="0"/>
          </a:p>
          <a:p>
            <a:r>
              <a:rPr lang="pl-PL" dirty="0"/>
              <a:t>węże powietrzne,</a:t>
            </a:r>
          </a:p>
          <a:p>
            <a:r>
              <a:rPr lang="pl-PL" dirty="0"/>
              <a:t>wąż odcinający z zaworem bezpieczeństwa</a:t>
            </a:r>
          </a:p>
          <a:p>
            <a:r>
              <a:rPr lang="pl-PL" dirty="0"/>
              <a:t>sterownik,</a:t>
            </a:r>
          </a:p>
          <a:p>
            <a:r>
              <a:rPr lang="pl-PL" dirty="0"/>
              <a:t>reduktor ciśnienia.</a:t>
            </a:r>
          </a:p>
        </p:txBody>
      </p:sp>
      <p:pic>
        <p:nvPicPr>
          <p:cNvPr id="4" name="pictu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15" y="1580606"/>
            <a:ext cx="4748893" cy="424053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2440249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8130" y="131762"/>
            <a:ext cx="592836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Butla na sprężone powietrze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9190" y="1457325"/>
            <a:ext cx="3576502" cy="597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pojemność: min 6 dm</a:t>
            </a:r>
            <a:r>
              <a:rPr lang="pl-PL" baseline="30000" dirty="0"/>
              <a:t>3</a:t>
            </a:r>
          </a:p>
        </p:txBody>
      </p:sp>
      <p:pic>
        <p:nvPicPr>
          <p:cNvPr id="4" name="pictu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36" y="2190592"/>
            <a:ext cx="2122442" cy="4001202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7456170" y="1093310"/>
            <a:ext cx="3585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+mn-lt"/>
              </a:rPr>
              <a:t>Megafon ręczny</a:t>
            </a:r>
            <a:endParaRPr lang="pl-PL" sz="3600" dirty="0">
              <a:latin typeface="+mn-lt"/>
            </a:endParaRPr>
          </a:p>
        </p:txBody>
      </p:sp>
      <p:pic>
        <p:nvPicPr>
          <p:cNvPr id="6" name="pictur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51" y="2320290"/>
            <a:ext cx="3845959" cy="342392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2880936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Urządzenie pomiarowe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4818017" cy="3569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Umożliwiające pomiar:</a:t>
            </a:r>
          </a:p>
          <a:p>
            <a:r>
              <a:rPr lang="pl-PL" dirty="0"/>
              <a:t>stężeń wybuchowych,</a:t>
            </a:r>
          </a:p>
          <a:p>
            <a:r>
              <a:rPr lang="pl-PL" dirty="0"/>
              <a:t>tlenu,</a:t>
            </a:r>
          </a:p>
          <a:p>
            <a:r>
              <a:rPr lang="pl-PL" dirty="0"/>
              <a:t>tlenku węgla,</a:t>
            </a:r>
          </a:p>
          <a:p>
            <a:r>
              <a:rPr lang="pl-PL" dirty="0"/>
              <a:t>siarkowodoru,</a:t>
            </a:r>
          </a:p>
          <a:p>
            <a:r>
              <a:rPr lang="pl-PL" dirty="0"/>
              <a:t>CO₂.</a:t>
            </a:r>
          </a:p>
        </p:txBody>
      </p:sp>
      <p:pic>
        <p:nvPicPr>
          <p:cNvPr id="4" name="pictu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0676"/>
            <a:ext cx="4667250" cy="471011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1025264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Urządzenie wykrywające promieniowanie jonizujące</a:t>
            </a:r>
            <a:endParaRPr lang="pl-PL" sz="3600" dirty="0">
              <a:latin typeface="+mn-lt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2365" y="1619794"/>
            <a:ext cx="3646715" cy="457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253647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9012" y="692332"/>
            <a:ext cx="10515600" cy="55473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dirty="0" smtClean="0"/>
              <a:t>	</a:t>
            </a:r>
            <a:r>
              <a:rPr lang="pl-PL" sz="3200" i="1" dirty="0"/>
              <a:t>Niniejsza prezentacja, opracowana przez mł. bryg. mgr inż. Pawła Bruneckiego, powstała na podstawie skryptu do szkolenia z działań poszukiwawczo-ratowniczych realizowanych przez ksrg w zakresie podstawowym, autorstwa: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/>
              <a:t>mł. bryg. Mariusza </a:t>
            </a:r>
            <a:r>
              <a:rPr lang="pl-PL" sz="3200" i="1" dirty="0" err="1"/>
              <a:t>Chomoncika</a:t>
            </a:r>
            <a:r>
              <a:rPr lang="pl-PL" sz="3200" i="1" dirty="0"/>
              <a:t>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/>
              <a:t>bryg. Piotra Gancarczyka,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 err="1"/>
              <a:t>asp</a:t>
            </a:r>
            <a:r>
              <a:rPr lang="pl-PL" sz="3200" i="1" dirty="0"/>
              <a:t>. sztab. Krzysztofa Grucy,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/>
              <a:t>bryg. Roberta </a:t>
            </a:r>
            <a:r>
              <a:rPr lang="pl-PL" sz="3200" i="1" dirty="0" err="1"/>
              <a:t>Kłębczyka</a:t>
            </a:r>
            <a:r>
              <a:rPr lang="pl-PL" sz="3200" i="1" dirty="0"/>
              <a:t>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/>
              <a:t>kpt. Adama Piętki.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l-PL" sz="3200" i="1" dirty="0"/>
              <a:t>	Prezentacja została zweryfikowana </a:t>
            </a:r>
            <a:r>
              <a:rPr lang="pl-PL" sz="3200" i="1" dirty="0" smtClean="0"/>
              <a:t>przez </a:t>
            </a:r>
            <a:r>
              <a:rPr lang="pl-PL" sz="3200" i="1" dirty="0"/>
              <a:t>autorów skryptu i specjalistów z zakresu działań poszukiwawczo-ratowniczych.</a:t>
            </a:r>
          </a:p>
        </p:txBody>
      </p:sp>
    </p:spTree>
    <p:extLst>
      <p:ext uri="{BB962C8B-B14F-4D97-AF65-F5344CB8AC3E}">
        <p14:creationId xmlns:p14="http://schemas.microsoft.com/office/powerpoint/2010/main" val="41970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7413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Dodatkowy sprzęt wykorzystywany podczas działań poszukiwawczo-ratowniczych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223260"/>
            <a:ext cx="10515600" cy="29537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ramach prowadzonych działań ratowniczych, związanych z katastrofą budowlaną, wykorzystywać można również sprzęt ratowniczy, który nie został wykazany w normatywie dla poziomu podstawowego.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774914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Nosze typu „półsked” 			Nosze miękkie</a:t>
            </a:r>
            <a:endParaRPr lang="pl-PL" sz="3600" dirty="0">
              <a:latin typeface="+mn-lt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140" y="1988819"/>
            <a:ext cx="4126230" cy="365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4" descr="C:\Users\Adam_Pietka\Desktop\Nowy obraz mapy bitowej (13).bmp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23010"/>
            <a:ext cx="5650229" cy="510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2125026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3411" y="365125"/>
            <a:ext cx="525780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Młot udarowo-obrotowy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370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 kompletem końcówek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11" y="2001521"/>
            <a:ext cx="5867400" cy="454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358890" y="365125"/>
            <a:ext cx="541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latin typeface="+mn-lt"/>
              </a:rPr>
              <a:t>Tarcza diamentowa do piły tarczowej</a:t>
            </a:r>
            <a:endParaRPr lang="pl-PL" sz="3600" dirty="0">
              <a:latin typeface="+mn-lt"/>
            </a:endParaRPr>
          </a:p>
        </p:txBody>
      </p:sp>
      <p:pic>
        <p:nvPicPr>
          <p:cNvPr id="6" name="Obraz 5" descr="C:\Users\Adam_Pietka\Desktop\Nowy obraz mapy bitowej (16)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3260" y="2114549"/>
            <a:ext cx="4030980" cy="398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21583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760" y="135412"/>
            <a:ext cx="573024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System podpór gotowych ratowniczych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95725" y="1620044"/>
            <a:ext cx="4400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dirty="0"/>
              <a:t>z kompletem przedłużek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końcówek roboczych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140" y="1460976"/>
            <a:ext cx="2564130" cy="50157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363017" y="135413"/>
            <a:ext cx="5532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+mn-lt"/>
              </a:rPr>
              <a:t>System podpór gotowych budowlanych</a:t>
            </a:r>
            <a:endParaRPr lang="pl-PL" sz="3600" dirty="0">
              <a:latin typeface="+mn-lt"/>
            </a:endParaRPr>
          </a:p>
        </p:txBody>
      </p:sp>
      <p:pic>
        <p:nvPicPr>
          <p:cNvPr id="6" name="Obraz 5" descr="C:\Users\Adam_Pietka\Pictures\filarow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730" y="1337310"/>
            <a:ext cx="3017521" cy="536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741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Zestaw klocków i klinów</a:t>
            </a:r>
            <a:endParaRPr lang="pl-PL" sz="3600" dirty="0">
              <a:latin typeface="+mn-lt"/>
            </a:endParaRPr>
          </a:p>
        </p:txBody>
      </p:sp>
      <p:pic>
        <p:nvPicPr>
          <p:cNvPr id="4" name="Obraz 3" descr="C:\Users\Adam_Pietka\Pictures\bezgwoździow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342" y="1698171"/>
            <a:ext cx="5658395" cy="440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279305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Młotek ciesielski     Taśma miernicza</a:t>
            </a:r>
            <a:r>
              <a:rPr lang="pl-PL" sz="3600" dirty="0">
                <a:latin typeface="+mn-lt"/>
              </a:rPr>
              <a:t>       </a:t>
            </a:r>
            <a:r>
              <a:rPr lang="pl-PL" sz="3600" b="1" dirty="0">
                <a:latin typeface="+mn-lt"/>
              </a:rPr>
              <a:t>Gwoździe</a:t>
            </a:r>
            <a:endParaRPr lang="pl-PL" sz="3600" dirty="0">
              <a:latin typeface="+mn-lt"/>
            </a:endParaRP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" y="2068830"/>
            <a:ext cx="365759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Adam_Pietka\Desktop\Nowy obraz mapy bitowej (18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630" y="2971800"/>
            <a:ext cx="3886200" cy="214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Adam_Pietka\Desktop\Nowy obraz mapy bitowej (19).bmp"/>
          <p:cNvPicPr/>
          <p:nvPr/>
        </p:nvPicPr>
        <p:blipFill rotWithShape="1">
          <a:blip r:embed="rId4" cstate="print"/>
          <a:srcRect t="18147" b="22223"/>
          <a:stretch/>
        </p:blipFill>
        <p:spPr bwMode="auto">
          <a:xfrm>
            <a:off x="8663940" y="2971800"/>
            <a:ext cx="2528570" cy="1874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1151975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Sprzęt pożarniczy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70459"/>
            <a:ext cx="10515600" cy="27366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zależności od rodzaju prowadzonych działań poszukiwawczo-ratowniczych w zakresie podstawowym, konieczne może być wykorzystanie innego sprzętu pożarniczego znajdującego się na wyposażeniu jednostek ratowniczo-gaśniczych w zakresie podstawowym.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716530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133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FF0000"/>
                </a:solidFill>
                <a:latin typeface="+mn-lt"/>
              </a:rPr>
              <a:t>UWAGA !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NALEŻY PAMIĘTAĆ,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ABY KONSERWACJĘ I PRZEGLĄDY SPRZĘTU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DOKONYWAĆ ZGODNIE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Z ZALECENIAMI PRODUCENTA.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2464896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Metryka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91678" y="2802835"/>
            <a:ext cx="8362122" cy="3374128"/>
          </a:xfrm>
        </p:spPr>
        <p:txBody>
          <a:bodyPr/>
          <a:lstStyle/>
          <a:p>
            <a:r>
              <a:rPr lang="pl-PL" b="1" dirty="0"/>
              <a:t>Data powstania pierwowzoru</a:t>
            </a:r>
            <a:r>
              <a:rPr lang="pl-PL" dirty="0"/>
              <a:t>: 10.06.2020 r.</a:t>
            </a:r>
          </a:p>
          <a:p>
            <a:r>
              <a:rPr lang="pl-PL" b="1" dirty="0"/>
              <a:t>Data ostatniej aktualizacji</a:t>
            </a:r>
            <a:r>
              <a:rPr lang="pl-PL" dirty="0"/>
              <a:t>: </a:t>
            </a:r>
            <a:r>
              <a:rPr lang="pl-PL" dirty="0" smtClean="0"/>
              <a:t>24.07.2020 </a:t>
            </a:r>
            <a:r>
              <a:rPr lang="pl-PL" dirty="0"/>
              <a:t>r.</a:t>
            </a:r>
          </a:p>
          <a:p>
            <a:r>
              <a:rPr lang="pl-PL" b="1" dirty="0"/>
              <a:t>Bieżący numer wersji</a:t>
            </a:r>
            <a:r>
              <a:rPr lang="pl-PL" dirty="0"/>
              <a:t>: 2</a:t>
            </a:r>
          </a:p>
          <a:p>
            <a:r>
              <a:rPr lang="pl-PL" b="1" dirty="0"/>
              <a:t>Autor: </a:t>
            </a:r>
            <a:r>
              <a:rPr lang="pl-PL" dirty="0"/>
              <a:t>mł. bryg. Paweł Brunecki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91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8200" y="904352"/>
            <a:ext cx="10515600" cy="5164852"/>
          </a:xfrm>
        </p:spPr>
        <p:txBody>
          <a:bodyPr>
            <a:noAutofit/>
          </a:bodyPr>
          <a:lstStyle/>
          <a:p>
            <a:pPr marL="715962">
              <a:lnSpc>
                <a:spcPct val="150000"/>
              </a:lnSpc>
            </a:pPr>
            <a:r>
              <a:rPr lang="pl-PL" b="1" dirty="0">
                <a:latin typeface="+mn-lt"/>
              </a:rPr>
              <a:t>Sprzęt wykorzystywany do działań poszukiwawczo-ratowniczych w zakresie podstawowym.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838200" y="365125"/>
            <a:ext cx="5045765" cy="107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Temat 2.</a:t>
            </a:r>
          </a:p>
        </p:txBody>
      </p:sp>
    </p:spTree>
    <p:extLst>
      <p:ext uri="{BB962C8B-B14F-4D97-AF65-F5344CB8AC3E}">
        <p14:creationId xmlns:p14="http://schemas.microsoft.com/office/powerpoint/2010/main" val="161490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Ściągacz linowy (przeciągarka ręczna) wraz z linkami</a:t>
            </a:r>
            <a:endParaRPr lang="pl-PL" sz="3600" dirty="0">
              <a:latin typeface="+mn-lt"/>
            </a:endParaRPr>
          </a:p>
        </p:txBody>
      </p:sp>
      <p:pic>
        <p:nvPicPr>
          <p:cNvPr id="4" name="picture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91" y="1690688"/>
            <a:ext cx="5841063" cy="433128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190944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129993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Podręczny sprzęt burzący i pomocniczy</a:t>
            </a:r>
            <a:endParaRPr lang="pl-PL" sz="3600" dirty="0">
              <a:latin typeface="+mn-lt"/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46" y="1316209"/>
            <a:ext cx="7632246" cy="487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236016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3860" y="323849"/>
            <a:ext cx="670560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Nożyce do cięcia prętów i drutu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4636770" cy="1157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możliwości ciecia elementu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średnicy </a:t>
            </a:r>
            <a:r>
              <a:rPr lang="pl-PL" dirty="0"/>
              <a:t>min. 10 mm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80" y="2699067"/>
            <a:ext cx="480949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827520" y="1568528"/>
            <a:ext cx="4922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+mn-lt"/>
              </a:rPr>
              <a:t>Piła ręczna do metalu</a:t>
            </a:r>
            <a:endParaRPr lang="pl-PL" sz="3600" dirty="0">
              <a:latin typeface="+mn-lt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627620" y="2975292"/>
            <a:ext cx="2247900" cy="1123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z zapasowymi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brzeszczotami</a:t>
            </a:r>
          </a:p>
        </p:txBody>
      </p:sp>
      <p:pic>
        <p:nvPicPr>
          <p:cNvPr id="7" name="Obraz 6" descr="C:\Users\Adam_Pietka\Pictures\Brzeszczot_do_pil_Stanley_Junior-207808-92531.jpg"/>
          <p:cNvPicPr/>
          <p:nvPr/>
        </p:nvPicPr>
        <p:blipFill rotWithShape="1">
          <a:blip r:embed="rId4" cstate="print"/>
          <a:srcRect t="18495" b="23511"/>
          <a:stretch/>
        </p:blipFill>
        <p:spPr bwMode="auto">
          <a:xfrm>
            <a:off x="6652260" y="4098607"/>
            <a:ext cx="4709160" cy="2489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30775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" y="102871"/>
            <a:ext cx="5981700" cy="158781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latin typeface="+mn-lt"/>
              </a:rPr>
              <a:t>Pilarka łańcuchowa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do drewna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o napędzie spalinowym</a:t>
            </a:r>
            <a:endParaRPr lang="pl-PL" sz="3600" dirty="0">
              <a:latin typeface="+mn-lt"/>
            </a:endParaRPr>
          </a:p>
        </p:txBody>
      </p:sp>
      <p:pic>
        <p:nvPicPr>
          <p:cNvPr id="4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1" y="1825624"/>
            <a:ext cx="5101046" cy="4470673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096000" y="102871"/>
            <a:ext cx="5257800" cy="158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latin typeface="+mn-lt"/>
              </a:rPr>
              <a:t>Piła tarczowa do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stali i betonu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o napędzie spalinowym</a:t>
            </a:r>
            <a:endParaRPr lang="pl-PL" sz="3600" dirty="0">
              <a:latin typeface="+mn-lt"/>
            </a:endParaRPr>
          </a:p>
        </p:txBody>
      </p:sp>
      <p:pic>
        <p:nvPicPr>
          <p:cNvPr id="7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0" y="1825624"/>
            <a:ext cx="5424351" cy="447067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115705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Agregat prądotwórczy o napędzie spalinowym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8031" y="16982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 mocy dostosowanej </a:t>
            </a:r>
          </a:p>
          <a:p>
            <a:pPr marL="0" indent="0">
              <a:buNone/>
            </a:pPr>
            <a:r>
              <a:rPr lang="pl-PL" dirty="0"/>
              <a:t>do posiadanego sprzętu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30" y="1825624"/>
            <a:ext cx="6071870" cy="47923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335544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7398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Przedłużacz elektryczny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3082290" cy="1146175"/>
          </a:xfrm>
        </p:spPr>
        <p:txBody>
          <a:bodyPr>
            <a:noAutofit/>
          </a:bodyPr>
          <a:lstStyle/>
          <a:p>
            <a:r>
              <a:rPr lang="pl-PL" dirty="0"/>
              <a:t>napięcie: 230 V </a:t>
            </a:r>
          </a:p>
          <a:p>
            <a:r>
              <a:rPr lang="pl-PL" dirty="0"/>
              <a:t>długość: min. 20 m</a:t>
            </a:r>
          </a:p>
        </p:txBody>
      </p:sp>
      <p:pic>
        <p:nvPicPr>
          <p:cNvPr id="4" name="Obraz 3" descr="C:\Users\Adam_Pietka\Desktop\Nowy obraz mapy bitowej (8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85490"/>
            <a:ext cx="3703319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953250" y="59213"/>
            <a:ext cx="4773930" cy="855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+mn-lt"/>
              </a:rPr>
              <a:t>Zestaw oświetleniowy</a:t>
            </a:r>
            <a:endParaRPr lang="pl-PL" sz="3600" dirty="0">
              <a:latin typeface="+mn-lt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328535" y="914400"/>
            <a:ext cx="3836670" cy="1134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600" dirty="0"/>
          </a:p>
        </p:txBody>
      </p:sp>
      <p:pic>
        <p:nvPicPr>
          <p:cNvPr id="7" name="Obraz 6" descr="C:\Users\Adam_Pietka\Desktop\Nowy obraz mapy bitowej (7)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8535" y="796833"/>
            <a:ext cx="4024312" cy="521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8386366" y="6426943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2. </a:t>
            </a:r>
            <a:r>
              <a:rPr lang="pl-PL" sz="1000" dirty="0"/>
              <a:t>Sprzęt wykorzystywany do działań poszukiwawczo-ratowniczych w zakresie podstawowym.</a:t>
            </a:r>
          </a:p>
        </p:txBody>
      </p:sp>
    </p:spTree>
    <p:extLst>
      <p:ext uri="{BB962C8B-B14F-4D97-AF65-F5344CB8AC3E}">
        <p14:creationId xmlns:p14="http://schemas.microsoft.com/office/powerpoint/2010/main" val="15543949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876</Words>
  <Application>Microsoft Office PowerPoint</Application>
  <PresentationFormat>Niestandardowy</PresentationFormat>
  <Paragraphs>156</Paragraphs>
  <Slides>28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Motyw pakietu Office</vt:lpstr>
      <vt:lpstr>Szkolenie z działań  poszukiwawczo-ratowniczych realizowanych przez ksrg  w zakresie podstawowym</vt:lpstr>
      <vt:lpstr>Prezentacja programu PowerPoint</vt:lpstr>
      <vt:lpstr>Sprzęt wykorzystywany do działań poszukiwawczo-ratowniczych w zakresie podstawowym.</vt:lpstr>
      <vt:lpstr>Ściągacz linowy (przeciągarka ręczna) wraz z linkami</vt:lpstr>
      <vt:lpstr>Podręczny sprzęt burzący i pomocniczy</vt:lpstr>
      <vt:lpstr>Nożyce do cięcia prętów i drutu</vt:lpstr>
      <vt:lpstr>Pilarka łańcuchowa  do drewna  o napędzie spalinowym</vt:lpstr>
      <vt:lpstr>Agregat prądotwórczy o napędzie spalinowym</vt:lpstr>
      <vt:lpstr>Przedłużacz elektryczny</vt:lpstr>
      <vt:lpstr>Rozpieracz ramieniowy z akcesoriami</vt:lpstr>
      <vt:lpstr>Hydrauliczne nożyce do cięcia</vt:lpstr>
      <vt:lpstr>Cylindry rozpierające</vt:lpstr>
      <vt:lpstr>Agregat zasilający do narzędzi hydraulicznych</vt:lpstr>
      <vt:lpstr>Zestaw węży hydraulicznych</vt:lpstr>
      <vt:lpstr>Ratownicze zestawy pneumatyczne siłowe  – wysokociśnieniowe (wysokociśnieniowe poduszki pneumatyczne)</vt:lpstr>
      <vt:lpstr>Osprzęt do zasilania z butli sprężonego powietrza</vt:lpstr>
      <vt:lpstr>Butla na sprężone powietrze</vt:lpstr>
      <vt:lpstr>Urządzenie pomiarowe</vt:lpstr>
      <vt:lpstr>Urządzenie wykrywające promieniowanie jonizujące</vt:lpstr>
      <vt:lpstr>Dodatkowy sprzęt wykorzystywany podczas działań poszukiwawczo-ratowniczych</vt:lpstr>
      <vt:lpstr>Nosze typu „półsked”    Nosze miękkie</vt:lpstr>
      <vt:lpstr>Młot udarowo-obrotowy</vt:lpstr>
      <vt:lpstr>System podpór gotowych ratowniczych</vt:lpstr>
      <vt:lpstr>Zestaw klocków i klinów</vt:lpstr>
      <vt:lpstr>Młotek ciesielski     Taśma miernicza       Gwoździe</vt:lpstr>
      <vt:lpstr>Sprzęt pożarniczy</vt:lpstr>
      <vt:lpstr>UWAGA !</vt:lpstr>
      <vt:lpstr>Metryka prezentacji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z ratownictwa wysokościowego realizowanego przez ksrg w zakresie podstawowym</dc:title>
  <dc:creator>Brunecki Paweł</dc:creator>
  <cp:lastModifiedBy>Stajszczak Magdalena</cp:lastModifiedBy>
  <cp:revision>225</cp:revision>
  <dcterms:created xsi:type="dcterms:W3CDTF">2019-05-07T09:56:03Z</dcterms:created>
  <dcterms:modified xsi:type="dcterms:W3CDTF">2020-07-24T14:43:39Z</dcterms:modified>
</cp:coreProperties>
</file>