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79" r:id="rId3"/>
    <p:sldId id="346" r:id="rId4"/>
    <p:sldId id="341" r:id="rId5"/>
    <p:sldId id="347" r:id="rId6"/>
    <p:sldId id="348" r:id="rId7"/>
    <p:sldId id="350" r:id="rId8"/>
    <p:sldId id="352" r:id="rId9"/>
    <p:sldId id="353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5" r:id="rId19"/>
    <p:sldId id="364" r:id="rId20"/>
    <p:sldId id="366" r:id="rId21"/>
    <p:sldId id="368" r:id="rId22"/>
    <p:sldId id="370" r:id="rId23"/>
    <p:sldId id="372" r:id="rId24"/>
    <p:sldId id="374" r:id="rId25"/>
    <p:sldId id="375" r:id="rId26"/>
    <p:sldId id="376" r:id="rId27"/>
    <p:sldId id="377" r:id="rId28"/>
    <p:sldId id="329" r:id="rId2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>
        <p:scale>
          <a:sx n="73" d="100"/>
          <a:sy n="73" d="100"/>
        </p:scale>
        <p:origin x="-126" y="-312"/>
      </p:cViewPr>
      <p:guideLst>
        <p:guide orient="horz" pos="2228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działaniach poszukiwawczo-ratowniczych wykorzystywany do podnoszenia, opuszczania, zabezpieczania lub przemieszczania elementów konstrukcji budowlanych.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0105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W ramach prowadzonych działań ratowniczych, związanych z katastrofą budowlaną, wykorzystywać można również sprzęt ratowniczy, który nie został wykazany w normatywie dla poziomu podstawowego. </a:t>
            </a:r>
            <a:r>
              <a:rPr lang="pl-PL" sz="1200" u="sng" dirty="0"/>
              <a:t>Proponowany sprzęt dodatkowy pozwala na sprawniejsze wykonanie podstawowych technik ratowniczych. Sprzęt ten może być również przydatny w trakcie działań ratowniczych podczas likwidacji innego rodzaju zagrożeń</a:t>
            </a:r>
            <a:r>
              <a:rPr lang="pl-PL" sz="1200" dirty="0"/>
              <a:t>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7817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00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Maksymalna wysokość stabilizowanych (zabezpieczanych) elementów uzależniona będzie od rodzaju użytego systemu (jest to określone w charakterystyce technicznej użytego systemu).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8504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Zestaw klocków i klinów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 stabilizacji umożliwiający wykonanie stabilizacji do wysokości 1 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Zestaw składa się z 30 kantówek o przekroju 10 cm x 10 cm i długości 100 cm oraz 15 par klinów o wymiarach 10 cm x 5 cm i długości 30 cm.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Wymienione elementy mają być wykonane z drewna o klasie konstrukcyjnej minimum C16.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565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129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Podręczny sprzęt burzący i pomocniczy: wielofunkcyjne narzędzie ratownicze (łom wielofunkcyjny), łom prosty o długości 130 cm, młot ręczny 5 kg, szpadel, szufla, kilof, przecinak ręczny, przebijak ręczny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Sprzęt służący do wykonania dostępu do osób poszkodowanych z zastosowaniem prostych technik ratowniczych, takich jak odgruzowywanie lub przebicia.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184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Nożyce do cięcia prętów i drutu o średnicy min. 10 mm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9875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1200" dirty="0"/>
              <a:t>Z asortymentem:</a:t>
            </a:r>
            <a:r>
              <a:rPr lang="pl-PL" sz="1200" baseline="0" dirty="0"/>
              <a:t> </a:t>
            </a:r>
          </a:p>
          <a:p>
            <a:pPr marL="171450" indent="-171450">
              <a:buFontTx/>
              <a:buChar char="-"/>
            </a:pPr>
            <a:r>
              <a:rPr lang="pl-PL" sz="1200" baseline="0" dirty="0"/>
              <a:t>łańcuch i prowadnica</a:t>
            </a:r>
          </a:p>
          <a:p>
            <a:pPr marL="171450" indent="-171450">
              <a:buFontTx/>
              <a:buChar char="-"/>
            </a:pPr>
            <a:r>
              <a:rPr lang="pl-PL" sz="1200" dirty="0"/>
              <a:t>zapasowe tarcze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921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sz="1200" dirty="0"/>
              <a:t>Umożliwiający efektywne oświetlenie miejsca akcji.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970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844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862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41847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3645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2020-07-24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605349" y="731524"/>
            <a:ext cx="8328442" cy="3819253"/>
          </a:xfrm>
        </p:spPr>
        <p:txBody>
          <a:bodyPr>
            <a:normAutofit fontScale="90000"/>
          </a:bodyPr>
          <a:lstStyle/>
          <a:p>
            <a:r>
              <a:rPr lang="pl-PL" b="1" dirty="0">
                <a:latin typeface="+mn-lt"/>
              </a:rPr>
              <a:t>Szkolenie z działań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poszukiwawczo-ratowniczych realizowanych przez ksrg </a:t>
            </a:r>
            <a:r>
              <a:rPr lang="pl-PL" b="1" dirty="0" smtClean="0">
                <a:latin typeface="+mn-lt"/>
              </a:rPr>
              <a:t/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w </a:t>
            </a:r>
            <a:r>
              <a:rPr lang="pl-PL" b="1" dirty="0">
                <a:latin typeface="+mn-lt"/>
              </a:rPr>
              <a:t>zakresie podstawowym</a:t>
            </a:r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/>
              <a:t>Warszawa 2020 r.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56413">
            <a:off x="1306783" y="2785396"/>
            <a:ext cx="2581279" cy="36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Rozpieracz ramieniowy z akcesoriami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r>
              <a:rPr lang="pl-PL" dirty="0"/>
              <a:t>2 zamki łańcuchowe </a:t>
            </a:r>
          </a:p>
          <a:p>
            <a:r>
              <a:rPr lang="pl-PL" dirty="0"/>
              <a:t>2 łańcuchy z hakami</a:t>
            </a:r>
          </a:p>
        </p:txBody>
      </p:sp>
      <p:pic>
        <p:nvPicPr>
          <p:cNvPr id="4" name="Obraz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93175" y="1474153"/>
            <a:ext cx="4833087" cy="47028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810373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085114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Hydrauliczne nożyce do cięcia</a:t>
            </a:r>
            <a:endParaRPr lang="pl-PL" sz="3600" dirty="0">
              <a:latin typeface="+mn-lt"/>
            </a:endParaRPr>
          </a:p>
        </p:txBody>
      </p:sp>
      <p:pic>
        <p:nvPicPr>
          <p:cNvPr id="4" name="Obraz 3" descr="C:\Users\Adam_Pietka\AppData\Local\Microsoft\Windows\INetCache\Content.Word\nożyc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541" y="2276402"/>
            <a:ext cx="7686040" cy="34737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243512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Cylindry rozpierające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 zestawem końcówek wymiennych: </a:t>
            </a:r>
          </a:p>
          <a:p>
            <a:r>
              <a:rPr lang="pl-PL" dirty="0"/>
              <a:t>krzyżowych, </a:t>
            </a:r>
          </a:p>
          <a:p>
            <a:r>
              <a:rPr lang="pl-PL" dirty="0"/>
              <a:t>klinową, </a:t>
            </a:r>
          </a:p>
          <a:p>
            <a:r>
              <a:rPr lang="pl-PL" dirty="0"/>
              <a:t>stożkową.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Dwa urządzenia </a:t>
            </a:r>
          </a:p>
          <a:p>
            <a:pPr marL="0" indent="0">
              <a:buNone/>
            </a:pPr>
            <a:r>
              <a:rPr lang="pl-PL" dirty="0"/>
              <a:t>o różnych długościach</a:t>
            </a:r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0378" y="2384652"/>
            <a:ext cx="6779622" cy="35981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3082139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Agregat zasilający do narzędzi hydraulicznych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r>
              <a:rPr lang="pl-PL" dirty="0"/>
              <a:t>modelu pracy min. ATO </a:t>
            </a:r>
          </a:p>
          <a:p>
            <a:r>
              <a:rPr lang="pl-PL" dirty="0"/>
              <a:t>masa: do 20 kg</a:t>
            </a:r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80" y="1690688"/>
            <a:ext cx="4882243" cy="410922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157859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Zestaw węży hydraulicznych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4398" y="2429691"/>
            <a:ext cx="4284619" cy="3250884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r>
              <a:rPr lang="pl-PL" dirty="0"/>
              <a:t>długość: min. 5 m</a:t>
            </a:r>
          </a:p>
          <a:p>
            <a:r>
              <a:rPr lang="pl-PL" dirty="0"/>
              <a:t>2 zestawy</a:t>
            </a:r>
          </a:p>
        </p:txBody>
      </p:sp>
      <p:pic>
        <p:nvPicPr>
          <p:cNvPr id="4" name="Obraz 3" descr="C:\Users\Adam_Pietka\AppData\Local\Microsoft\Windows\INetCache\Content.Word\wąż hydrauliczny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061" y="1825625"/>
            <a:ext cx="4843053" cy="42747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1951101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482691"/>
            <a:ext cx="10515599" cy="1325563"/>
          </a:xfrm>
        </p:spPr>
        <p:txBody>
          <a:bodyPr>
            <a:noAutofit/>
          </a:bodyPr>
          <a:lstStyle/>
          <a:p>
            <a:r>
              <a:rPr lang="pl-PL" sz="3600" b="1" dirty="0">
                <a:latin typeface="+mn-lt"/>
              </a:rPr>
              <a:t>Ratownicze zestawy pneumatyczne siłowe </a:t>
            </a:r>
            <a:r>
              <a:rPr lang="pl-PL" sz="3600" b="1" dirty="0" smtClean="0">
                <a:latin typeface="+mn-lt"/>
              </a:rPr>
              <a:t/>
            </a:r>
            <a:br>
              <a:rPr lang="pl-PL" sz="3600" b="1" dirty="0" smtClean="0">
                <a:latin typeface="+mn-lt"/>
              </a:rPr>
            </a:br>
            <a:r>
              <a:rPr lang="pl-PL" sz="3600" b="1" dirty="0" smtClean="0">
                <a:latin typeface="+mn-lt"/>
              </a:rPr>
              <a:t>– </a:t>
            </a:r>
            <a:r>
              <a:rPr lang="pl-PL" sz="3600" b="1" dirty="0">
                <a:latin typeface="+mn-lt"/>
              </a:rPr>
              <a:t>wysokociśnieniowe (wysokociśnieniowe poduszki pneumatyczne)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  <a:p>
            <a:endParaRPr lang="pl-PL" sz="2600" dirty="0"/>
          </a:p>
          <a:p>
            <a:r>
              <a:rPr lang="pl-PL" dirty="0"/>
              <a:t>nośność: od 50 do 300 kN</a:t>
            </a:r>
          </a:p>
          <a:p>
            <a:r>
              <a:rPr lang="pl-PL" dirty="0"/>
              <a:t>dwie szt. o różnej nośności</a:t>
            </a:r>
          </a:p>
        </p:txBody>
      </p:sp>
      <p:pic>
        <p:nvPicPr>
          <p:cNvPr id="4" name="pictur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28" y="1698171"/>
            <a:ext cx="4051664" cy="4155621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332245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Osprzęt do zasilania z butli sprężonego powietrza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4340" y="1825625"/>
            <a:ext cx="10919460" cy="4351338"/>
          </a:xfrm>
        </p:spPr>
        <p:txBody>
          <a:bodyPr>
            <a:normAutofit/>
          </a:bodyPr>
          <a:lstStyle/>
          <a:p>
            <a:endParaRPr lang="pl-PL" sz="2600" dirty="0"/>
          </a:p>
          <a:p>
            <a:endParaRPr lang="pl-PL" sz="2600" dirty="0"/>
          </a:p>
          <a:p>
            <a:r>
              <a:rPr lang="pl-PL" dirty="0"/>
              <a:t>węże powietrzne,</a:t>
            </a:r>
          </a:p>
          <a:p>
            <a:r>
              <a:rPr lang="pl-PL" dirty="0"/>
              <a:t>wąż odcinający z zaworem bezpieczeństwa</a:t>
            </a:r>
          </a:p>
          <a:p>
            <a:r>
              <a:rPr lang="pl-PL" dirty="0"/>
              <a:t>sterownik,</a:t>
            </a:r>
          </a:p>
          <a:p>
            <a:r>
              <a:rPr lang="pl-PL" dirty="0"/>
              <a:t>reduktor ciśnienia.</a:t>
            </a:r>
          </a:p>
        </p:txBody>
      </p:sp>
      <p:pic>
        <p:nvPicPr>
          <p:cNvPr id="4" name="pictur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15" y="1580606"/>
            <a:ext cx="4748893" cy="424053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440249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8130" y="131762"/>
            <a:ext cx="592836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Butla na sprężone powietrze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39190" y="1457325"/>
            <a:ext cx="3576502" cy="5975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/>
              <a:t>pojemność: min 6 dm</a:t>
            </a:r>
            <a:r>
              <a:rPr lang="pl-PL" baseline="30000" dirty="0"/>
              <a:t>3</a:t>
            </a:r>
          </a:p>
        </p:txBody>
      </p:sp>
      <p:pic>
        <p:nvPicPr>
          <p:cNvPr id="4" name="pictur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736" y="2190592"/>
            <a:ext cx="2122442" cy="4001202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7456170" y="1093310"/>
            <a:ext cx="35852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+mn-lt"/>
              </a:rPr>
              <a:t>Megafon ręczny</a:t>
            </a:r>
            <a:endParaRPr lang="pl-PL" sz="3600" dirty="0">
              <a:latin typeface="+mn-lt"/>
            </a:endParaRPr>
          </a:p>
        </p:txBody>
      </p:sp>
      <p:pic>
        <p:nvPicPr>
          <p:cNvPr id="6" name="picture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151" y="2320290"/>
            <a:ext cx="3845959" cy="3423920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880936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Urządzenie pomiarowe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4818017" cy="3569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Umożliwiające pomiar:</a:t>
            </a:r>
          </a:p>
          <a:p>
            <a:r>
              <a:rPr lang="pl-PL" dirty="0"/>
              <a:t>stężeń wybuchowych,</a:t>
            </a:r>
          </a:p>
          <a:p>
            <a:r>
              <a:rPr lang="pl-PL" dirty="0"/>
              <a:t>tlenu,</a:t>
            </a:r>
          </a:p>
          <a:p>
            <a:r>
              <a:rPr lang="pl-PL" dirty="0"/>
              <a:t>tlenku węgla,</a:t>
            </a:r>
          </a:p>
          <a:p>
            <a:r>
              <a:rPr lang="pl-PL" dirty="0"/>
              <a:t>siarkowodoru,</a:t>
            </a:r>
          </a:p>
          <a:p>
            <a:r>
              <a:rPr lang="pl-PL" dirty="0"/>
              <a:t>CO₂.</a:t>
            </a:r>
          </a:p>
        </p:txBody>
      </p:sp>
      <p:pic>
        <p:nvPicPr>
          <p:cNvPr id="4" name="pictur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20676"/>
            <a:ext cx="4667250" cy="4710112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1025264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Urządzenie wykrywające promieniowanie jonizujące</a:t>
            </a:r>
            <a:endParaRPr lang="pl-PL" sz="3600" dirty="0">
              <a:latin typeface="+mn-lt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2365" y="1619794"/>
            <a:ext cx="3646715" cy="4575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53647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99012" y="692332"/>
            <a:ext cx="10515600" cy="554736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3200" i="1" dirty="0"/>
              <a:t>Niniejsza prezentacja, opracowana przez mł. bryg. mgr inż. Pawła Bruneckiego, powstała na podstawie skryptu do szkolenia z działań poszukiwawczo-ratowniczych realizowanych przez ksrg w zakresie podstawowym, autorstwa: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mł. bryg. Mariusza </a:t>
            </a:r>
            <a:r>
              <a:rPr lang="pl-PL" sz="3200" i="1" dirty="0" err="1"/>
              <a:t>Chomoncika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Piotra Gancarczyka,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 err="1"/>
              <a:t>asp</a:t>
            </a:r>
            <a:r>
              <a:rPr lang="pl-PL" sz="3200" i="1" dirty="0"/>
              <a:t>. sztab. Krzysztofa Grucy,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bryg. Roberta </a:t>
            </a:r>
            <a:r>
              <a:rPr lang="pl-PL" sz="3200" i="1" dirty="0" err="1"/>
              <a:t>Kłębczyka</a:t>
            </a:r>
            <a:r>
              <a:rPr lang="pl-PL" sz="3200" i="1" dirty="0"/>
              <a:t>,</a:t>
            </a:r>
          </a:p>
          <a:p>
            <a:pPr marL="536575" indent="0" algn="just">
              <a:lnSpc>
                <a:spcPct val="160000"/>
              </a:lnSpc>
              <a:buNone/>
            </a:pPr>
            <a:r>
              <a:rPr lang="pl-PL" sz="3200" i="1" dirty="0"/>
              <a:t>kpt. Adama Piętki.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3200" i="1" dirty="0"/>
              <a:t>	Prezentacja została zweryfikowana </a:t>
            </a:r>
            <a:r>
              <a:rPr lang="pl-PL" sz="3200" i="1" dirty="0" smtClean="0"/>
              <a:t>przez </a:t>
            </a:r>
            <a:r>
              <a:rPr lang="pl-PL" sz="3200" i="1" dirty="0"/>
              <a:t>autorów skryptu i specjalistów z zakresu działań poszukiwawczo-ratowniczych.</a:t>
            </a:r>
          </a:p>
        </p:txBody>
      </p:sp>
    </p:spTree>
    <p:extLst>
      <p:ext uri="{BB962C8B-B14F-4D97-AF65-F5344CB8AC3E}">
        <p14:creationId xmlns:p14="http://schemas.microsoft.com/office/powerpoint/2010/main" val="419708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574131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Dodatkowy sprzęt wykorzystywany podczas działań poszukiwawczo-ratowniczych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223260"/>
            <a:ext cx="10515600" cy="29537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W ramach prowadzonych działań ratowniczych, związanych z katastrofą budowlaną, wykorzystywać można również sprzęt ratowniczy, który nie został wykazany w normatywie dla poziomu podstawowego. 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7749149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Nosze typu „półsked” 			Nosze miękkie</a:t>
            </a:r>
            <a:endParaRPr lang="pl-PL" sz="3600" dirty="0">
              <a:latin typeface="+mn-lt"/>
            </a:endParaRPr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140" y="1988819"/>
            <a:ext cx="4126230" cy="365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ymbol zastępczy zawartości 4" descr="C:\Users\Adam_Pietka\Desktop\Nowy obraz mapy bitowej (13).bmp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223010"/>
            <a:ext cx="5650229" cy="510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125026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3411" y="365125"/>
            <a:ext cx="52578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Młot udarowo-obrotowy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370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z kompletem końcówek</a:t>
            </a:r>
          </a:p>
        </p:txBody>
      </p:sp>
      <p:pic>
        <p:nvPicPr>
          <p:cNvPr id="4" name="Obraz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611" y="2001521"/>
            <a:ext cx="5867400" cy="4541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6358890" y="365125"/>
            <a:ext cx="5410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latin typeface="+mn-lt"/>
              </a:rPr>
              <a:t>Tarcza diamentowa do piły tarczowej</a:t>
            </a:r>
            <a:endParaRPr lang="pl-PL" sz="3600" dirty="0">
              <a:latin typeface="+mn-lt"/>
            </a:endParaRPr>
          </a:p>
        </p:txBody>
      </p:sp>
      <p:pic>
        <p:nvPicPr>
          <p:cNvPr id="6" name="Obraz 5" descr="C:\Users\Adam_Pietka\Desktop\Nowy obraz mapy bitowej (16)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3260" y="2114549"/>
            <a:ext cx="4030980" cy="3982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ole tekstowe 6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15834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5760" y="135412"/>
            <a:ext cx="573024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System podpór gotowych ratowniczych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95725" y="1620044"/>
            <a:ext cx="44005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600" dirty="0"/>
          </a:p>
          <a:p>
            <a:pPr marL="0" indent="0">
              <a:buNone/>
            </a:pPr>
            <a:endParaRPr lang="pl-PL" sz="2600" dirty="0"/>
          </a:p>
          <a:p>
            <a:pPr marL="0" indent="0">
              <a:buNone/>
            </a:pPr>
            <a:r>
              <a:rPr lang="pl-PL" dirty="0"/>
              <a:t>z kompletem przedłużek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końcówek roboczych</a:t>
            </a:r>
          </a:p>
        </p:txBody>
      </p:sp>
      <p:pic>
        <p:nvPicPr>
          <p:cNvPr id="4" name="Obraz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140" y="1460976"/>
            <a:ext cx="2564130" cy="50157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6363017" y="135413"/>
            <a:ext cx="55321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+mn-lt"/>
              </a:rPr>
              <a:t>System podpór gotowych budowlanych</a:t>
            </a:r>
            <a:endParaRPr lang="pl-PL" sz="3600" dirty="0">
              <a:latin typeface="+mn-lt"/>
            </a:endParaRPr>
          </a:p>
        </p:txBody>
      </p:sp>
      <p:pic>
        <p:nvPicPr>
          <p:cNvPr id="6" name="Obraz 5" descr="C:\Users\Adam_Pietka\Pictures\filarow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6730" y="1337310"/>
            <a:ext cx="3017521" cy="536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1741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Zestaw klocków i klinów</a:t>
            </a:r>
            <a:endParaRPr lang="pl-PL" sz="3600" dirty="0">
              <a:latin typeface="+mn-lt"/>
            </a:endParaRPr>
          </a:p>
        </p:txBody>
      </p:sp>
      <p:pic>
        <p:nvPicPr>
          <p:cNvPr id="4" name="Obraz 3" descr="C:\Users\Adam_Pietka\Pictures\bezgwoździow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96342" y="1698171"/>
            <a:ext cx="5658395" cy="440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79305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Młotek ciesielski     Taśma miernicza</a:t>
            </a:r>
            <a:r>
              <a:rPr lang="pl-PL" sz="3600" dirty="0">
                <a:latin typeface="+mn-lt"/>
              </a:rPr>
              <a:t>       </a:t>
            </a:r>
            <a:r>
              <a:rPr lang="pl-PL" sz="3600" b="1" dirty="0">
                <a:latin typeface="+mn-lt"/>
              </a:rPr>
              <a:t>Gwoździe</a:t>
            </a:r>
            <a:endParaRPr lang="pl-PL" sz="3600" dirty="0">
              <a:latin typeface="+mn-lt"/>
            </a:endParaRPr>
          </a:p>
        </p:txBody>
      </p:sp>
      <p:pic>
        <p:nvPicPr>
          <p:cNvPr id="4" name="Obraz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" y="2068830"/>
            <a:ext cx="3657599" cy="342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Adam_Pietka\Desktop\Nowy obraz mapy bitowej (18)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7630" y="2971800"/>
            <a:ext cx="3886200" cy="2148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 descr="C:\Users\Adam_Pietka\Desktop\Nowy obraz mapy bitowej (19).bmp"/>
          <p:cNvPicPr/>
          <p:nvPr/>
        </p:nvPicPr>
        <p:blipFill rotWithShape="1">
          <a:blip r:embed="rId4" cstate="print"/>
          <a:srcRect t="18147" b="22223"/>
          <a:stretch/>
        </p:blipFill>
        <p:spPr bwMode="auto">
          <a:xfrm>
            <a:off x="8663940" y="2971800"/>
            <a:ext cx="2528570" cy="18745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11519757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Sprzęt pożarniczy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070459"/>
            <a:ext cx="10515600" cy="27366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W zależności od rodzaju prowadzonych działań poszukiwawczo-ratowniczych w zakresie podstawowym, konieczne może być wykorzystanie innego sprzętu pożarniczego znajdującego się na wyposażeniu jednostek ratowniczo-gaśniczych w zakresie podstawowym.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716530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6133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rgbClr val="FF0000"/>
                </a:solidFill>
                <a:latin typeface="+mn-lt"/>
              </a:rPr>
              <a:t>UWAGA !</a:t>
            </a:r>
            <a:endParaRPr lang="pl-PL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l-PL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NALEŻY PAMIĘTAĆ, </a:t>
            </a: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ABY KONSERWACJĘ I PRZEGLĄDY SPRZĘTU </a:t>
            </a: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DOKONYWAĆ ZGODNIE </a:t>
            </a:r>
          </a:p>
          <a:p>
            <a:pPr marL="0" indent="0" algn="ctr">
              <a:buNone/>
            </a:pPr>
            <a:r>
              <a:rPr lang="pl-PL" b="1" dirty="0">
                <a:solidFill>
                  <a:srgbClr val="FF0000"/>
                </a:solidFill>
              </a:rPr>
              <a:t>Z ZALECENIAMI PRODUCENTA.</a:t>
            </a:r>
            <a:endParaRPr lang="pl-PL" dirty="0">
              <a:solidFill>
                <a:srgbClr val="FF0000"/>
              </a:solidFill>
            </a:endParaRPr>
          </a:p>
          <a:p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464896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10.06.2020 r.</a:t>
            </a:r>
          </a:p>
          <a:p>
            <a:r>
              <a:rPr lang="pl-PL" b="1" dirty="0"/>
              <a:t>Data ostatniej aktualizacji</a:t>
            </a:r>
            <a:r>
              <a:rPr lang="pl-PL" dirty="0"/>
              <a:t>: </a:t>
            </a:r>
            <a:r>
              <a:rPr lang="pl-PL" dirty="0" smtClean="0"/>
              <a:t>24.07.2020 </a:t>
            </a:r>
            <a:r>
              <a:rPr lang="pl-PL" dirty="0"/>
              <a:t>r.</a:t>
            </a:r>
          </a:p>
          <a:p>
            <a:r>
              <a:rPr lang="pl-PL" b="1" dirty="0"/>
              <a:t>Bieżący numer wersji</a:t>
            </a:r>
            <a:r>
              <a:rPr lang="pl-PL" dirty="0"/>
              <a:t>: 2</a:t>
            </a:r>
          </a:p>
          <a:p>
            <a:r>
              <a:rPr lang="pl-PL" b="1" dirty="0"/>
              <a:t>Autor: </a:t>
            </a:r>
            <a:r>
              <a:rPr lang="pl-PL" dirty="0"/>
              <a:t>mł. bryg. Paweł Brunecki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>
                <a:latin typeface="+mn-lt"/>
              </a:rPr>
              <a:t>Sprzęt wykorzystywany do działań poszukiwawczo-ratowniczych w zakresie podstawowym.</a:t>
            </a:r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/>
              <a:t>Temat 2.</a:t>
            </a:r>
          </a:p>
        </p:txBody>
      </p:sp>
    </p:spTree>
    <p:extLst>
      <p:ext uri="{BB962C8B-B14F-4D97-AF65-F5344CB8AC3E}">
        <p14:creationId xmlns:p14="http://schemas.microsoft.com/office/powerpoint/2010/main" val="161490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Ściągacz linowy (przeciągarka ręczna) wraz z linkami</a:t>
            </a:r>
            <a:endParaRPr lang="pl-PL" sz="3600" dirty="0">
              <a:latin typeface="+mn-lt"/>
            </a:endParaRPr>
          </a:p>
        </p:txBody>
      </p:sp>
      <p:pic>
        <p:nvPicPr>
          <p:cNvPr id="4" name="picture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91" y="1690688"/>
            <a:ext cx="5841063" cy="433128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1909443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199" y="129993"/>
            <a:ext cx="1051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Podręczny sprzęt burzący i pomocniczy</a:t>
            </a:r>
            <a:endParaRPr lang="pl-PL" sz="3600" dirty="0">
              <a:latin typeface="+mn-lt"/>
            </a:endParaRPr>
          </a:p>
        </p:txBody>
      </p:sp>
      <p:pic>
        <p:nvPicPr>
          <p:cNvPr id="4" name="Obraz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646" y="1316209"/>
            <a:ext cx="7632246" cy="487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2360165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03860" y="323849"/>
            <a:ext cx="670560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Nożyce do cięcia prętów i drutu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4636770" cy="11576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możliwości ciecia elementu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średnicy </a:t>
            </a:r>
            <a:r>
              <a:rPr lang="pl-PL" dirty="0"/>
              <a:t>min. 10 mm</a:t>
            </a:r>
          </a:p>
        </p:txBody>
      </p:sp>
      <p:pic>
        <p:nvPicPr>
          <p:cNvPr id="4" name="Obraz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480" y="2699067"/>
            <a:ext cx="4809490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6827520" y="1568528"/>
            <a:ext cx="49225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+mn-lt"/>
              </a:rPr>
              <a:t>Piła ręczna do metalu</a:t>
            </a:r>
            <a:endParaRPr lang="pl-PL" sz="3600" dirty="0">
              <a:latin typeface="+mn-lt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7627620" y="2975292"/>
            <a:ext cx="2247900" cy="1123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z zapasowymi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dirty="0"/>
              <a:t>brzeszczotami</a:t>
            </a:r>
          </a:p>
        </p:txBody>
      </p:sp>
      <p:pic>
        <p:nvPicPr>
          <p:cNvPr id="7" name="Obraz 6" descr="C:\Users\Adam_Pietka\Pictures\Brzeszczot_do_pil_Stanley_Junior-207808-92531.jpg"/>
          <p:cNvPicPr/>
          <p:nvPr/>
        </p:nvPicPr>
        <p:blipFill rotWithShape="1">
          <a:blip r:embed="rId4" cstate="print"/>
          <a:srcRect t="18495" b="23511"/>
          <a:stretch/>
        </p:blipFill>
        <p:spPr bwMode="auto">
          <a:xfrm>
            <a:off x="6652260" y="4098607"/>
            <a:ext cx="4709160" cy="2489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pole tekstowe 7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307750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300" y="102871"/>
            <a:ext cx="5981700" cy="1587818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latin typeface="+mn-lt"/>
              </a:rPr>
              <a:t>Pilarka łańcuchowa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do drewna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o napędzie spalinowym</a:t>
            </a:r>
            <a:endParaRPr lang="pl-PL" sz="3600" dirty="0">
              <a:latin typeface="+mn-lt"/>
            </a:endParaRPr>
          </a:p>
        </p:txBody>
      </p:sp>
      <p:pic>
        <p:nvPicPr>
          <p:cNvPr id="4" name="pictur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1" y="1825624"/>
            <a:ext cx="5101046" cy="4470673"/>
          </a:xfrm>
          <a:prstGeom prst="rect">
            <a:avLst/>
          </a:prstGeom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6096000" y="102871"/>
            <a:ext cx="5257800" cy="15878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latin typeface="+mn-lt"/>
              </a:rPr>
              <a:t>Piła tarczowa do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stali i betonu </a:t>
            </a:r>
            <a:br>
              <a:rPr lang="pl-PL" sz="3600" b="1" dirty="0">
                <a:latin typeface="+mn-lt"/>
              </a:rPr>
            </a:br>
            <a:r>
              <a:rPr lang="pl-PL" sz="3600" b="1" dirty="0">
                <a:latin typeface="+mn-lt"/>
              </a:rPr>
              <a:t>o napędzie spalinowym</a:t>
            </a:r>
            <a:endParaRPr lang="pl-PL" sz="3600" dirty="0">
              <a:latin typeface="+mn-lt"/>
            </a:endParaRPr>
          </a:p>
        </p:txBody>
      </p:sp>
      <p:pic>
        <p:nvPicPr>
          <p:cNvPr id="7" name="pictur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780" y="1825624"/>
            <a:ext cx="5424351" cy="4470673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1157052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Agregat prądotwórczy o napędzie spalinowym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28031" y="169820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 mocy dostosowanej </a:t>
            </a:r>
          </a:p>
          <a:p>
            <a:pPr marL="0" indent="0">
              <a:buNone/>
            </a:pPr>
            <a:r>
              <a:rPr lang="pl-PL" dirty="0"/>
              <a:t>do posiadanego sprzętu</a:t>
            </a:r>
          </a:p>
        </p:txBody>
      </p:sp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930" y="1825624"/>
            <a:ext cx="6071870" cy="47923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3355443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73980" cy="1325563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+mn-lt"/>
              </a:rPr>
              <a:t>Przedłużacz elektryczny</a:t>
            </a:r>
            <a:endParaRPr lang="pl-PL" sz="36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5"/>
            <a:ext cx="3082290" cy="1146175"/>
          </a:xfrm>
        </p:spPr>
        <p:txBody>
          <a:bodyPr>
            <a:noAutofit/>
          </a:bodyPr>
          <a:lstStyle/>
          <a:p>
            <a:r>
              <a:rPr lang="pl-PL" dirty="0"/>
              <a:t>napięcie: 230 V </a:t>
            </a:r>
          </a:p>
          <a:p>
            <a:r>
              <a:rPr lang="pl-PL" dirty="0"/>
              <a:t>długość: min. 20 m</a:t>
            </a:r>
          </a:p>
        </p:txBody>
      </p:sp>
      <p:pic>
        <p:nvPicPr>
          <p:cNvPr id="4" name="Obraz 3" descr="C:\Users\Adam_Pietka\Desktop\Nowy obraz mapy bitowej (8)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285490"/>
            <a:ext cx="3703319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ytuł 1"/>
          <p:cNvSpPr txBox="1">
            <a:spLocks/>
          </p:cNvSpPr>
          <p:nvPr/>
        </p:nvSpPr>
        <p:spPr>
          <a:xfrm>
            <a:off x="6953250" y="59213"/>
            <a:ext cx="4773930" cy="855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latin typeface="+mn-lt"/>
              </a:rPr>
              <a:t>Zestaw oświetleniowy</a:t>
            </a:r>
            <a:endParaRPr lang="pl-PL" sz="3600" dirty="0">
              <a:latin typeface="+mn-lt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7328535" y="914400"/>
            <a:ext cx="3836670" cy="1134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pl-PL" sz="2600" dirty="0"/>
          </a:p>
        </p:txBody>
      </p:sp>
      <p:pic>
        <p:nvPicPr>
          <p:cNvPr id="7" name="Obraz 6" descr="C:\Users\Adam_Pietka\Desktop\Nowy obraz mapy bitowej (7).bmp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8535" y="796833"/>
            <a:ext cx="4024312" cy="521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8386366" y="6426943"/>
            <a:ext cx="36967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Temat 2. </a:t>
            </a:r>
            <a:r>
              <a:rPr lang="pl-PL" sz="1000" dirty="0"/>
              <a:t>Sprzęt wykorzystywany do działań poszukiwawczo-ratowniczych w zakresie podstawowym.</a:t>
            </a:r>
          </a:p>
        </p:txBody>
      </p:sp>
    </p:spTree>
    <p:extLst>
      <p:ext uri="{BB962C8B-B14F-4D97-AF65-F5344CB8AC3E}">
        <p14:creationId xmlns:p14="http://schemas.microsoft.com/office/powerpoint/2010/main" val="15543949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2760</TotalTime>
  <Words>876</Words>
  <Application>Microsoft Office PowerPoint</Application>
  <PresentationFormat>Niestandardowy</PresentationFormat>
  <Paragraphs>156</Paragraphs>
  <Slides>28</Slides>
  <Notes>14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Motyw pakietu Office</vt:lpstr>
      <vt:lpstr>Szkolenie z działań  poszukiwawczo-ratowniczych realizowanych przez ksrg  w zakresie podstawowym</vt:lpstr>
      <vt:lpstr>Prezentacja programu PowerPoint</vt:lpstr>
      <vt:lpstr>Sprzęt wykorzystywany do działań poszukiwawczo-ratowniczych w zakresie podstawowym.</vt:lpstr>
      <vt:lpstr>Ściągacz linowy (przeciągarka ręczna) wraz z linkami</vt:lpstr>
      <vt:lpstr>Podręczny sprzęt burzący i pomocniczy</vt:lpstr>
      <vt:lpstr>Nożyce do cięcia prętów i drutu</vt:lpstr>
      <vt:lpstr>Pilarka łańcuchowa  do drewna  o napędzie spalinowym</vt:lpstr>
      <vt:lpstr>Agregat prądotwórczy o napędzie spalinowym</vt:lpstr>
      <vt:lpstr>Przedłużacz elektryczny</vt:lpstr>
      <vt:lpstr>Rozpieracz ramieniowy z akcesoriami</vt:lpstr>
      <vt:lpstr>Hydrauliczne nożyce do cięcia</vt:lpstr>
      <vt:lpstr>Cylindry rozpierające</vt:lpstr>
      <vt:lpstr>Agregat zasilający do narzędzi hydraulicznych</vt:lpstr>
      <vt:lpstr>Zestaw węży hydraulicznych</vt:lpstr>
      <vt:lpstr>Ratownicze zestawy pneumatyczne siłowe  – wysokociśnieniowe (wysokociśnieniowe poduszki pneumatyczne)</vt:lpstr>
      <vt:lpstr>Osprzęt do zasilania z butli sprężonego powietrza</vt:lpstr>
      <vt:lpstr>Butla na sprężone powietrze</vt:lpstr>
      <vt:lpstr>Urządzenie pomiarowe</vt:lpstr>
      <vt:lpstr>Urządzenie wykrywające promieniowanie jonizujące</vt:lpstr>
      <vt:lpstr>Dodatkowy sprzęt wykorzystywany podczas działań poszukiwawczo-ratowniczych</vt:lpstr>
      <vt:lpstr>Nosze typu „półsked”    Nosze miękkie</vt:lpstr>
      <vt:lpstr>Młot udarowo-obrotowy</vt:lpstr>
      <vt:lpstr>System podpór gotowych ratowniczych</vt:lpstr>
      <vt:lpstr>Zestaw klocków i klinów</vt:lpstr>
      <vt:lpstr>Młotek ciesielski     Taśma miernicza       Gwoździe</vt:lpstr>
      <vt:lpstr>Sprzęt pożarniczy</vt:lpstr>
      <vt:lpstr>UWAGA !</vt:lpstr>
      <vt:lpstr>Metryka prezentacji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Stajszczak Magdalena</cp:lastModifiedBy>
  <cp:revision>225</cp:revision>
  <dcterms:created xsi:type="dcterms:W3CDTF">2019-05-07T09:56:03Z</dcterms:created>
  <dcterms:modified xsi:type="dcterms:W3CDTF">2020-07-24T14:43:39Z</dcterms:modified>
</cp:coreProperties>
</file>