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4" r:id="rId2"/>
    <p:sldId id="265" r:id="rId3"/>
    <p:sldId id="267" r:id="rId4"/>
    <p:sldId id="266" r:id="rId5"/>
    <p:sldId id="268" r:id="rId6"/>
    <p:sldId id="269" r:id="rId7"/>
    <p:sldId id="277" r:id="rId8"/>
    <p:sldId id="271" r:id="rId9"/>
    <p:sldId id="278" r:id="rId10"/>
    <p:sldId id="273" r:id="rId11"/>
    <p:sldId id="279" r:id="rId12"/>
    <p:sldId id="274" r:id="rId13"/>
    <p:sldId id="275" r:id="rId14"/>
    <p:sldId id="276" r:id="rId15"/>
    <p:sldId id="261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ina Giżowska" initials="PG" lastIdx="12" clrIdx="0">
    <p:extLst>
      <p:ext uri="{19B8F6BF-5375-455C-9EA6-DF929625EA0E}">
        <p15:presenceInfo xmlns:p15="http://schemas.microsoft.com/office/powerpoint/2012/main" userId="S-1-5-21-1602822324-2446514062-17448087-28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/>
    <p:restoredTop sz="95268" autoAdjust="0"/>
  </p:normalViewPr>
  <p:slideViewPr>
    <p:cSldViewPr snapToGrid="0" showGuides="1">
      <p:cViewPr varScale="1">
        <p:scale>
          <a:sx n="109" d="100"/>
          <a:sy n="109" d="100"/>
        </p:scale>
        <p:origin x="654" y="12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075D4D-0EC5-41BE-B88B-D973922DCCB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97C3441-9F55-4761-A783-F4BEBD17865C}">
      <dgm:prSet phldrT="[Tekst]"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pl-PL" sz="2000" dirty="0"/>
            <a:t>Construction</a:t>
          </a:r>
        </a:p>
      </dgm:t>
    </dgm:pt>
    <dgm:pt modelId="{49F20784-C919-480B-B33F-B45C0D0A49CE}" type="parTrans" cxnId="{07F5FFDF-1CE7-4CA7-82B5-2CB8293BD4EB}">
      <dgm:prSet/>
      <dgm:spPr/>
      <dgm:t>
        <a:bodyPr/>
        <a:lstStyle/>
        <a:p>
          <a:endParaRPr lang="pl-PL"/>
        </a:p>
      </dgm:t>
    </dgm:pt>
    <dgm:pt modelId="{F5583D86-B302-4658-96D2-17BE32C0F603}" type="sibTrans" cxnId="{07F5FFDF-1CE7-4CA7-82B5-2CB8293BD4EB}">
      <dgm:prSet/>
      <dgm:spPr>
        <a:ln>
          <a:solidFill>
            <a:schemeClr val="tx1"/>
          </a:solidFill>
        </a:ln>
      </dgm:spPr>
      <dgm:t>
        <a:bodyPr/>
        <a:lstStyle/>
        <a:p>
          <a:endParaRPr lang="pl-PL"/>
        </a:p>
      </dgm:t>
    </dgm:pt>
    <dgm:pt modelId="{8D4775ED-C855-488C-947A-1808A4EB8785}">
      <dgm:prSet phldrT="[Tekst]"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pl-PL" sz="2000" dirty="0" err="1"/>
            <a:t>Commissioning</a:t>
          </a:r>
          <a:endParaRPr lang="pl-PL" sz="2000" dirty="0"/>
        </a:p>
      </dgm:t>
    </dgm:pt>
    <dgm:pt modelId="{3B51305E-D9D3-4E4F-A1A3-CB421FAC62C5}" type="parTrans" cxnId="{7326A5CD-A95A-4B11-B28C-5B76C103537C}">
      <dgm:prSet/>
      <dgm:spPr/>
      <dgm:t>
        <a:bodyPr/>
        <a:lstStyle/>
        <a:p>
          <a:endParaRPr lang="pl-PL"/>
        </a:p>
      </dgm:t>
    </dgm:pt>
    <dgm:pt modelId="{AD93D7E0-5695-451F-98FC-8B61FD29F261}" type="sibTrans" cxnId="{7326A5CD-A95A-4B11-B28C-5B76C103537C}">
      <dgm:prSet/>
      <dgm:spPr>
        <a:ln>
          <a:solidFill>
            <a:schemeClr val="tx1"/>
          </a:solidFill>
        </a:ln>
      </dgm:spPr>
      <dgm:t>
        <a:bodyPr/>
        <a:lstStyle/>
        <a:p>
          <a:endParaRPr lang="pl-PL"/>
        </a:p>
      </dgm:t>
    </dgm:pt>
    <dgm:pt modelId="{BE1FADA2-3A87-4F37-BCB8-2813FD32AC3D}">
      <dgm:prSet phldrT="[Tekst]"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pl-PL" sz="2000" dirty="0" err="1"/>
            <a:t>Operation</a:t>
          </a:r>
          <a:endParaRPr lang="pl-PL" sz="2000" dirty="0"/>
        </a:p>
      </dgm:t>
    </dgm:pt>
    <dgm:pt modelId="{973F1D1B-BB19-4405-8203-C56FB58C1972}" type="parTrans" cxnId="{54AE3BFC-41C3-4397-B99B-232763AE6B27}">
      <dgm:prSet/>
      <dgm:spPr/>
      <dgm:t>
        <a:bodyPr/>
        <a:lstStyle/>
        <a:p>
          <a:endParaRPr lang="pl-PL"/>
        </a:p>
      </dgm:t>
    </dgm:pt>
    <dgm:pt modelId="{B1657A54-8533-46D6-AD31-E66C250B3DFB}" type="sibTrans" cxnId="{54AE3BFC-41C3-4397-B99B-232763AE6B27}">
      <dgm:prSet/>
      <dgm:spPr>
        <a:ln>
          <a:solidFill>
            <a:schemeClr val="tx1"/>
          </a:solidFill>
        </a:ln>
      </dgm:spPr>
      <dgm:t>
        <a:bodyPr/>
        <a:lstStyle/>
        <a:p>
          <a:endParaRPr lang="pl-PL"/>
        </a:p>
      </dgm:t>
    </dgm:pt>
    <dgm:pt modelId="{8FF63032-4F78-4FE6-B594-856C8036B08F}">
      <dgm:prSet custT="1"/>
      <dgm:spPr>
        <a:solidFill>
          <a:srgbClr val="FF0000"/>
        </a:solidFill>
        <a:ln>
          <a:solidFill>
            <a:schemeClr val="tx2"/>
          </a:solidFill>
        </a:ln>
      </dgm:spPr>
      <dgm:t>
        <a:bodyPr/>
        <a:lstStyle/>
        <a:p>
          <a:r>
            <a:rPr lang="pl-PL" sz="2000" dirty="0" err="1"/>
            <a:t>Deommissioning</a:t>
          </a:r>
          <a:endParaRPr lang="pl-PL" sz="2000" dirty="0"/>
        </a:p>
      </dgm:t>
    </dgm:pt>
    <dgm:pt modelId="{A7ABF650-9C86-4658-B8B4-62704C87622E}" type="parTrans" cxnId="{7EFC1CE8-3CDC-478A-859D-072E1013721A}">
      <dgm:prSet/>
      <dgm:spPr/>
      <dgm:t>
        <a:bodyPr/>
        <a:lstStyle/>
        <a:p>
          <a:endParaRPr lang="pl-PL"/>
        </a:p>
      </dgm:t>
    </dgm:pt>
    <dgm:pt modelId="{0D734417-6E95-401D-B8B7-D977A1ED0199}" type="sibTrans" cxnId="{7EFC1CE8-3CDC-478A-859D-072E1013721A}">
      <dgm:prSet/>
      <dgm:spPr/>
      <dgm:t>
        <a:bodyPr/>
        <a:lstStyle/>
        <a:p>
          <a:endParaRPr lang="pl-PL"/>
        </a:p>
      </dgm:t>
    </dgm:pt>
    <dgm:pt modelId="{7F7B22F5-582D-46E5-86C1-35AB8C9FD95F}" type="pres">
      <dgm:prSet presAssocID="{EC075D4D-0EC5-41BE-B88B-D973922DCCBB}" presName="Name0" presStyleCnt="0">
        <dgm:presLayoutVars>
          <dgm:dir/>
          <dgm:resizeHandles val="exact"/>
        </dgm:presLayoutVars>
      </dgm:prSet>
      <dgm:spPr/>
    </dgm:pt>
    <dgm:pt modelId="{3ACCE296-DC93-4801-9B33-A5B620202DFE}" type="pres">
      <dgm:prSet presAssocID="{E97C3441-9F55-4761-A783-F4BEBD17865C}" presName="node" presStyleLbl="node1" presStyleIdx="0" presStyleCnt="4">
        <dgm:presLayoutVars>
          <dgm:bulletEnabled val="1"/>
        </dgm:presLayoutVars>
      </dgm:prSet>
      <dgm:spPr/>
    </dgm:pt>
    <dgm:pt modelId="{B8CDFC91-18B5-4B08-A9D4-21C0B06F2290}" type="pres">
      <dgm:prSet presAssocID="{F5583D86-B302-4658-96D2-17BE32C0F603}" presName="sibTrans" presStyleLbl="sibTrans2D1" presStyleIdx="0" presStyleCnt="3" custScaleX="128559"/>
      <dgm:spPr/>
    </dgm:pt>
    <dgm:pt modelId="{B41CC2C1-695F-4760-A105-90D41EFC9D59}" type="pres">
      <dgm:prSet presAssocID="{F5583D86-B302-4658-96D2-17BE32C0F603}" presName="connectorText" presStyleLbl="sibTrans2D1" presStyleIdx="0" presStyleCnt="3"/>
      <dgm:spPr/>
    </dgm:pt>
    <dgm:pt modelId="{84D43268-9FEE-45FC-8C9A-25D9FC844322}" type="pres">
      <dgm:prSet presAssocID="{8D4775ED-C855-488C-947A-1808A4EB8785}" presName="node" presStyleLbl="node1" presStyleIdx="1" presStyleCnt="4" custScaleX="114953" custLinFactNeighborX="-2136" custLinFactNeighborY="1119">
        <dgm:presLayoutVars>
          <dgm:bulletEnabled val="1"/>
        </dgm:presLayoutVars>
      </dgm:prSet>
      <dgm:spPr/>
    </dgm:pt>
    <dgm:pt modelId="{D69A0DA0-1D63-45FF-A2D7-D4C2DC7B0244}" type="pres">
      <dgm:prSet presAssocID="{AD93D7E0-5695-451F-98FC-8B61FD29F261}" presName="sibTrans" presStyleLbl="sibTrans2D1" presStyleIdx="1" presStyleCnt="3" custScaleX="118335"/>
      <dgm:spPr/>
    </dgm:pt>
    <dgm:pt modelId="{A2617591-26B6-48BF-8012-6D8B28211748}" type="pres">
      <dgm:prSet presAssocID="{AD93D7E0-5695-451F-98FC-8B61FD29F261}" presName="connectorText" presStyleLbl="sibTrans2D1" presStyleIdx="1" presStyleCnt="3"/>
      <dgm:spPr/>
    </dgm:pt>
    <dgm:pt modelId="{90822352-AC5D-4DF5-A926-334712C7957D}" type="pres">
      <dgm:prSet presAssocID="{BE1FADA2-3A87-4F37-BCB8-2813FD32AC3D}" presName="node" presStyleLbl="node1" presStyleIdx="2" presStyleCnt="4" custScaleX="118727" custScaleY="100764">
        <dgm:presLayoutVars>
          <dgm:bulletEnabled val="1"/>
        </dgm:presLayoutVars>
      </dgm:prSet>
      <dgm:spPr/>
    </dgm:pt>
    <dgm:pt modelId="{E901695E-C388-412A-B3DA-3B8130F3A519}" type="pres">
      <dgm:prSet presAssocID="{B1657A54-8533-46D6-AD31-E66C250B3DFB}" presName="sibTrans" presStyleLbl="sibTrans2D1" presStyleIdx="2" presStyleCnt="3" custScaleX="111291"/>
      <dgm:spPr/>
    </dgm:pt>
    <dgm:pt modelId="{96756629-60D1-4EEF-A8B5-9D715956F4EF}" type="pres">
      <dgm:prSet presAssocID="{B1657A54-8533-46D6-AD31-E66C250B3DFB}" presName="connectorText" presStyleLbl="sibTrans2D1" presStyleIdx="2" presStyleCnt="3"/>
      <dgm:spPr/>
    </dgm:pt>
    <dgm:pt modelId="{8232E4D4-2D6B-4776-995B-FECCE60D0321}" type="pres">
      <dgm:prSet presAssocID="{8FF63032-4F78-4FE6-B594-856C8036B08F}" presName="node" presStyleLbl="node1" presStyleIdx="3" presStyleCnt="4" custScaleX="110387" custLinFactNeighborX="-1149" custLinFactNeighborY="-168">
        <dgm:presLayoutVars>
          <dgm:bulletEnabled val="1"/>
        </dgm:presLayoutVars>
      </dgm:prSet>
      <dgm:spPr/>
    </dgm:pt>
  </dgm:ptLst>
  <dgm:cxnLst>
    <dgm:cxn modelId="{40F44707-974C-4134-B771-DC863E2F4CCC}" type="presOf" srcId="{EC075D4D-0EC5-41BE-B88B-D973922DCCBB}" destId="{7F7B22F5-582D-46E5-86C1-35AB8C9FD95F}" srcOrd="0" destOrd="0" presId="urn:microsoft.com/office/officeart/2005/8/layout/process1"/>
    <dgm:cxn modelId="{03E88617-65E7-4108-BAD8-4B974C282846}" type="presOf" srcId="{8D4775ED-C855-488C-947A-1808A4EB8785}" destId="{84D43268-9FEE-45FC-8C9A-25D9FC844322}" srcOrd="0" destOrd="0" presId="urn:microsoft.com/office/officeart/2005/8/layout/process1"/>
    <dgm:cxn modelId="{F161711C-581D-476A-AEB3-B15050058524}" type="presOf" srcId="{BE1FADA2-3A87-4F37-BCB8-2813FD32AC3D}" destId="{90822352-AC5D-4DF5-A926-334712C7957D}" srcOrd="0" destOrd="0" presId="urn:microsoft.com/office/officeart/2005/8/layout/process1"/>
    <dgm:cxn modelId="{5FC5CB1C-B225-440C-AF3B-B4D50ECF37BC}" type="presOf" srcId="{F5583D86-B302-4658-96D2-17BE32C0F603}" destId="{B41CC2C1-695F-4760-A105-90D41EFC9D59}" srcOrd="1" destOrd="0" presId="urn:microsoft.com/office/officeart/2005/8/layout/process1"/>
    <dgm:cxn modelId="{EB2CA433-79D7-4113-A813-325AAEB91C89}" type="presOf" srcId="{E97C3441-9F55-4761-A783-F4BEBD17865C}" destId="{3ACCE296-DC93-4801-9B33-A5B620202DFE}" srcOrd="0" destOrd="0" presId="urn:microsoft.com/office/officeart/2005/8/layout/process1"/>
    <dgm:cxn modelId="{A4B2E564-9342-4E76-ACF3-5FFB397E09EA}" type="presOf" srcId="{AD93D7E0-5695-451F-98FC-8B61FD29F261}" destId="{A2617591-26B6-48BF-8012-6D8B28211748}" srcOrd="1" destOrd="0" presId="urn:microsoft.com/office/officeart/2005/8/layout/process1"/>
    <dgm:cxn modelId="{B5DFAA76-01F4-485A-ACBD-F07DDDE5B04C}" type="presOf" srcId="{B1657A54-8533-46D6-AD31-E66C250B3DFB}" destId="{E901695E-C388-412A-B3DA-3B8130F3A519}" srcOrd="0" destOrd="0" presId="urn:microsoft.com/office/officeart/2005/8/layout/process1"/>
    <dgm:cxn modelId="{38FDA858-1336-4523-AD05-75AA92F592D9}" type="presOf" srcId="{F5583D86-B302-4658-96D2-17BE32C0F603}" destId="{B8CDFC91-18B5-4B08-A9D4-21C0B06F2290}" srcOrd="0" destOrd="0" presId="urn:microsoft.com/office/officeart/2005/8/layout/process1"/>
    <dgm:cxn modelId="{6C4E4B86-8A11-476E-B2FA-13A9ACEEAF25}" type="presOf" srcId="{AD93D7E0-5695-451F-98FC-8B61FD29F261}" destId="{D69A0DA0-1D63-45FF-A2D7-D4C2DC7B0244}" srcOrd="0" destOrd="0" presId="urn:microsoft.com/office/officeart/2005/8/layout/process1"/>
    <dgm:cxn modelId="{048476BF-2ECF-423C-A7FB-CC1A23C4BD90}" type="presOf" srcId="{B1657A54-8533-46D6-AD31-E66C250B3DFB}" destId="{96756629-60D1-4EEF-A8B5-9D715956F4EF}" srcOrd="1" destOrd="0" presId="urn:microsoft.com/office/officeart/2005/8/layout/process1"/>
    <dgm:cxn modelId="{7326A5CD-A95A-4B11-B28C-5B76C103537C}" srcId="{EC075D4D-0EC5-41BE-B88B-D973922DCCBB}" destId="{8D4775ED-C855-488C-947A-1808A4EB8785}" srcOrd="1" destOrd="0" parTransId="{3B51305E-D9D3-4E4F-A1A3-CB421FAC62C5}" sibTransId="{AD93D7E0-5695-451F-98FC-8B61FD29F261}"/>
    <dgm:cxn modelId="{0DDE54D8-2F92-442D-B924-1EA88D25F981}" type="presOf" srcId="{8FF63032-4F78-4FE6-B594-856C8036B08F}" destId="{8232E4D4-2D6B-4776-995B-FECCE60D0321}" srcOrd="0" destOrd="0" presId="urn:microsoft.com/office/officeart/2005/8/layout/process1"/>
    <dgm:cxn modelId="{07F5FFDF-1CE7-4CA7-82B5-2CB8293BD4EB}" srcId="{EC075D4D-0EC5-41BE-B88B-D973922DCCBB}" destId="{E97C3441-9F55-4761-A783-F4BEBD17865C}" srcOrd="0" destOrd="0" parTransId="{49F20784-C919-480B-B33F-B45C0D0A49CE}" sibTransId="{F5583D86-B302-4658-96D2-17BE32C0F603}"/>
    <dgm:cxn modelId="{7EFC1CE8-3CDC-478A-859D-072E1013721A}" srcId="{EC075D4D-0EC5-41BE-B88B-D973922DCCBB}" destId="{8FF63032-4F78-4FE6-B594-856C8036B08F}" srcOrd="3" destOrd="0" parTransId="{A7ABF650-9C86-4658-B8B4-62704C87622E}" sibTransId="{0D734417-6E95-401D-B8B7-D977A1ED0199}"/>
    <dgm:cxn modelId="{54AE3BFC-41C3-4397-B99B-232763AE6B27}" srcId="{EC075D4D-0EC5-41BE-B88B-D973922DCCBB}" destId="{BE1FADA2-3A87-4F37-BCB8-2813FD32AC3D}" srcOrd="2" destOrd="0" parTransId="{973F1D1B-BB19-4405-8203-C56FB58C1972}" sibTransId="{B1657A54-8533-46D6-AD31-E66C250B3DFB}"/>
    <dgm:cxn modelId="{2F121B0A-4738-4518-BA33-A7FD2E3AADB5}" type="presParOf" srcId="{7F7B22F5-582D-46E5-86C1-35AB8C9FD95F}" destId="{3ACCE296-DC93-4801-9B33-A5B620202DFE}" srcOrd="0" destOrd="0" presId="urn:microsoft.com/office/officeart/2005/8/layout/process1"/>
    <dgm:cxn modelId="{11D60CAD-1D06-4A84-B63A-64901A01C6F6}" type="presParOf" srcId="{7F7B22F5-582D-46E5-86C1-35AB8C9FD95F}" destId="{B8CDFC91-18B5-4B08-A9D4-21C0B06F2290}" srcOrd="1" destOrd="0" presId="urn:microsoft.com/office/officeart/2005/8/layout/process1"/>
    <dgm:cxn modelId="{EB323851-AC81-4615-9AE0-37CF31C7E381}" type="presParOf" srcId="{B8CDFC91-18B5-4B08-A9D4-21C0B06F2290}" destId="{B41CC2C1-695F-4760-A105-90D41EFC9D59}" srcOrd="0" destOrd="0" presId="urn:microsoft.com/office/officeart/2005/8/layout/process1"/>
    <dgm:cxn modelId="{CCA0BBEA-995F-492B-B81B-B4088A637168}" type="presParOf" srcId="{7F7B22F5-582D-46E5-86C1-35AB8C9FD95F}" destId="{84D43268-9FEE-45FC-8C9A-25D9FC844322}" srcOrd="2" destOrd="0" presId="urn:microsoft.com/office/officeart/2005/8/layout/process1"/>
    <dgm:cxn modelId="{778E8FC3-F614-4576-A3BA-7CE649F2AE41}" type="presParOf" srcId="{7F7B22F5-582D-46E5-86C1-35AB8C9FD95F}" destId="{D69A0DA0-1D63-45FF-A2D7-D4C2DC7B0244}" srcOrd="3" destOrd="0" presId="urn:microsoft.com/office/officeart/2005/8/layout/process1"/>
    <dgm:cxn modelId="{9B763BE1-04E9-44D9-AF70-43BC50CAD3E2}" type="presParOf" srcId="{D69A0DA0-1D63-45FF-A2D7-D4C2DC7B0244}" destId="{A2617591-26B6-48BF-8012-6D8B28211748}" srcOrd="0" destOrd="0" presId="urn:microsoft.com/office/officeart/2005/8/layout/process1"/>
    <dgm:cxn modelId="{8A338693-F207-44EA-B0F8-B20E2C55E046}" type="presParOf" srcId="{7F7B22F5-582D-46E5-86C1-35AB8C9FD95F}" destId="{90822352-AC5D-4DF5-A926-334712C7957D}" srcOrd="4" destOrd="0" presId="urn:microsoft.com/office/officeart/2005/8/layout/process1"/>
    <dgm:cxn modelId="{8C46659F-99D3-4329-AA5A-C5A43E74988A}" type="presParOf" srcId="{7F7B22F5-582D-46E5-86C1-35AB8C9FD95F}" destId="{E901695E-C388-412A-B3DA-3B8130F3A519}" srcOrd="5" destOrd="0" presId="urn:microsoft.com/office/officeart/2005/8/layout/process1"/>
    <dgm:cxn modelId="{449F8BD1-0CA2-46D3-A493-4DFC3CB0DE9C}" type="presParOf" srcId="{E901695E-C388-412A-B3DA-3B8130F3A519}" destId="{96756629-60D1-4EEF-A8B5-9D715956F4EF}" srcOrd="0" destOrd="0" presId="urn:microsoft.com/office/officeart/2005/8/layout/process1"/>
    <dgm:cxn modelId="{E3E8E640-5DB5-44B7-9B2C-77D97950ED3F}" type="presParOf" srcId="{7F7B22F5-582D-46E5-86C1-35AB8C9FD95F}" destId="{8232E4D4-2D6B-4776-995B-FECCE60D032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CE296-DC93-4801-9B33-A5B620202DFE}">
      <dsp:nvSpPr>
        <dsp:cNvPr id="0" name=""/>
        <dsp:cNvSpPr/>
      </dsp:nvSpPr>
      <dsp:spPr>
        <a:xfrm>
          <a:off x="6393" y="1318119"/>
          <a:ext cx="1903350" cy="1142010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Construction</a:t>
          </a:r>
        </a:p>
      </dsp:txBody>
      <dsp:txXfrm>
        <a:off x="39841" y="1351567"/>
        <a:ext cx="1836454" cy="1075114"/>
      </dsp:txXfrm>
    </dsp:sp>
    <dsp:sp modelId="{B8CDFC91-18B5-4B08-A9D4-21C0B06F2290}">
      <dsp:nvSpPr>
        <dsp:cNvPr id="0" name=""/>
        <dsp:cNvSpPr/>
      </dsp:nvSpPr>
      <dsp:spPr>
        <a:xfrm rot="15728">
          <a:off x="2040062" y="1659224"/>
          <a:ext cx="509390" cy="4720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/>
        </a:p>
      </dsp:txBody>
      <dsp:txXfrm>
        <a:off x="2040063" y="1753306"/>
        <a:ext cx="367781" cy="283219"/>
      </dsp:txXfrm>
    </dsp:sp>
    <dsp:sp modelId="{84D43268-9FEE-45FC-8C9A-25D9FC844322}">
      <dsp:nvSpPr>
        <dsp:cNvPr id="0" name=""/>
        <dsp:cNvSpPr/>
      </dsp:nvSpPr>
      <dsp:spPr>
        <a:xfrm>
          <a:off x="2657342" y="1330898"/>
          <a:ext cx="2187959" cy="1142010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 err="1"/>
            <a:t>Commissioning</a:t>
          </a:r>
          <a:endParaRPr lang="pl-PL" sz="2000" kern="1200" dirty="0"/>
        </a:p>
      </dsp:txBody>
      <dsp:txXfrm>
        <a:off x="2690790" y="1364346"/>
        <a:ext cx="2121063" cy="1075114"/>
      </dsp:txXfrm>
    </dsp:sp>
    <dsp:sp modelId="{D69A0DA0-1D63-45FF-A2D7-D4C2DC7B0244}">
      <dsp:nvSpPr>
        <dsp:cNvPr id="0" name=""/>
        <dsp:cNvSpPr/>
      </dsp:nvSpPr>
      <dsp:spPr>
        <a:xfrm rot="21585351">
          <a:off x="5001410" y="1659526"/>
          <a:ext cx="486117" cy="4720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/>
        </a:p>
      </dsp:txBody>
      <dsp:txXfrm>
        <a:off x="5001411" y="1754234"/>
        <a:ext cx="344508" cy="283219"/>
      </dsp:txXfrm>
    </dsp:sp>
    <dsp:sp modelId="{90822352-AC5D-4DF5-A926-334712C7957D}">
      <dsp:nvSpPr>
        <dsp:cNvPr id="0" name=""/>
        <dsp:cNvSpPr/>
      </dsp:nvSpPr>
      <dsp:spPr>
        <a:xfrm>
          <a:off x="5620384" y="1313757"/>
          <a:ext cx="2259791" cy="1150735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 err="1"/>
            <a:t>Operation</a:t>
          </a:r>
          <a:endParaRPr lang="pl-PL" sz="2000" kern="1200" dirty="0"/>
        </a:p>
      </dsp:txBody>
      <dsp:txXfrm>
        <a:off x="5654088" y="1347461"/>
        <a:ext cx="2192383" cy="1083327"/>
      </dsp:txXfrm>
    </dsp:sp>
    <dsp:sp modelId="{E901695E-C388-412A-B3DA-3B8130F3A519}">
      <dsp:nvSpPr>
        <dsp:cNvPr id="0" name=""/>
        <dsp:cNvSpPr/>
      </dsp:nvSpPr>
      <dsp:spPr>
        <a:xfrm rot="21597752">
          <a:off x="8046000" y="1652116"/>
          <a:ext cx="444434" cy="4720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/>
        </a:p>
      </dsp:txBody>
      <dsp:txXfrm>
        <a:off x="8046000" y="1746566"/>
        <a:ext cx="311104" cy="283219"/>
      </dsp:txXfrm>
    </dsp:sp>
    <dsp:sp modelId="{8232E4D4-2D6B-4776-995B-FECCE60D0321}">
      <dsp:nvSpPr>
        <dsp:cNvPr id="0" name=""/>
        <dsp:cNvSpPr/>
      </dsp:nvSpPr>
      <dsp:spPr>
        <a:xfrm>
          <a:off x="8633656" y="1316201"/>
          <a:ext cx="2101052" cy="1142010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 err="1"/>
            <a:t>Deommissioning</a:t>
          </a:r>
          <a:endParaRPr lang="pl-PL" sz="2000" kern="1200" dirty="0"/>
        </a:p>
      </dsp:txBody>
      <dsp:txXfrm>
        <a:off x="8667104" y="1349649"/>
        <a:ext cx="2034156" cy="1075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9D79A-ECE1-441D-8DB3-524524C17BB9}" type="datetimeFigureOut">
              <a:rPr lang="pl-PL" smtClean="0"/>
              <a:t>18.08.2025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F3840-B4C8-4042-A92C-098EEA766E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388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F3840-B4C8-4042-A92C-098EEA766EC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0632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F3840-B4C8-4042-A92C-098EEA766ECF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6443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F3840-B4C8-4042-A92C-098EEA766ECF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1299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F3840-B4C8-4042-A92C-098EEA766ECF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0076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F3840-B4C8-4042-A92C-098EEA766ECF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03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F3840-B4C8-4042-A92C-098EEA766EC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2090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F3840-B4C8-4042-A92C-098EEA766EC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1426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F3840-B4C8-4042-A92C-098EEA766EC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826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F3840-B4C8-4042-A92C-098EEA766EC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6549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F3840-B4C8-4042-A92C-098EEA766EC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830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F3840-B4C8-4042-A92C-098EEA766EC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546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F3840-B4C8-4042-A92C-098EEA766ECF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8592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F3840-B4C8-4042-A92C-098EEA766EC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540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A720E9-3518-7ACA-692B-766D748389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0596" y="2257540"/>
            <a:ext cx="5256212" cy="1332820"/>
          </a:xfrm>
          <a:noFill/>
        </p:spPr>
        <p:txBody>
          <a:bodyPr anchor="ctr">
            <a:noAutofit/>
          </a:bodyPr>
          <a:lstStyle>
            <a:lvl1pPr marL="9525" indent="0" algn="l">
              <a:tabLst/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E07430E-ED7C-6867-174C-AF50EC3CAD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8" y="3720663"/>
            <a:ext cx="2902872" cy="549048"/>
          </a:xfrm>
          <a:prstGeom prst="rect">
            <a:avLst/>
          </a:prstGeom>
          <a:solidFill>
            <a:srgbClr val="ED1A39"/>
          </a:solidFill>
        </p:spPr>
        <p:txBody>
          <a:bodyPr anchor="ctr"/>
          <a:lstStyle>
            <a:lvl1pPr marL="230188" indent="0" algn="l"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Autor prezentacji</a:t>
            </a:r>
          </a:p>
        </p:txBody>
      </p:sp>
      <p:pic>
        <p:nvPicPr>
          <p:cNvPr id="8" name="Obraz 7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5F37FD8B-5888-D677-7A5E-CE1DD2D77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560159"/>
            <a:ext cx="2469469" cy="600682"/>
          </a:xfrm>
          <a:prstGeom prst="rect">
            <a:avLst/>
          </a:prstGeo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C9830DC-BDC0-8DD0-FEAE-CAAD034A98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596" y="4380643"/>
            <a:ext cx="5345404" cy="715996"/>
          </a:xfrm>
        </p:spPr>
        <p:txBody>
          <a:bodyPr>
            <a:normAutofit/>
          </a:bodyPr>
          <a:lstStyle>
            <a:lvl1pPr marL="11113" indent="0">
              <a:tabLst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Departament autora</a:t>
            </a:r>
          </a:p>
        </p:txBody>
      </p:sp>
      <p:sp>
        <p:nvSpPr>
          <p:cNvPr id="6" name="Symbol zastępczy tekstu 4">
            <a:extLst>
              <a:ext uri="{FF2B5EF4-FFF2-40B4-BE49-F238E27FC236}">
                <a16:creationId xmlns:a16="http://schemas.microsoft.com/office/drawing/2014/main" id="{50CA2B87-22CA-9190-413F-A54EC1BA96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5096639"/>
            <a:ext cx="5233067" cy="667665"/>
          </a:xfrm>
        </p:spPr>
        <p:txBody>
          <a:bodyPr>
            <a:noAutofit/>
          </a:bodyPr>
          <a:lstStyle>
            <a:lvl1pPr marL="9525" indent="0" algn="r">
              <a:lnSpc>
                <a:spcPct val="120000"/>
              </a:lnSpc>
              <a:tabLst/>
              <a:defRPr lang="pl-PL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Dopisek</a:t>
            </a:r>
            <a:br>
              <a:rPr lang="pl-PL" dirty="0"/>
            </a:br>
            <a:r>
              <a:rPr lang="pl-PL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0674279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F4205AA-6B9E-D2CA-CEDE-19ECDECB16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66469-813C-5948-B700-6EB416010E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673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Pusty">
    <p:bg>
      <p:bgPr>
        <a:gradFill>
          <a:gsLst>
            <a:gs pos="20000">
              <a:srgbClr val="00AFCB"/>
            </a:gs>
            <a:gs pos="50000">
              <a:srgbClr val="009CDC"/>
            </a:gs>
            <a:gs pos="80000">
              <a:srgbClr val="007AC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F4205AA-6B9E-D2CA-CEDE-19ECDECB16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66469-813C-5948-B700-6EB416010EE3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2" name="Obraz 1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77A5B6F5-4F4A-8E5F-B0C6-8C2366045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87" y="6311899"/>
            <a:ext cx="1501381" cy="3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7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012D00-231F-7F5A-7614-21994178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EF0BD8-3D7C-A9B3-830F-0C70FD17A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8625756-CF1A-92EA-F74A-BD4549A1F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D4E326D-2A7F-3359-BFAD-E728E51DDD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66469-813C-5948-B700-6EB416010E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4227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Zawartość z podpisem">
    <p:bg>
      <p:bgPr>
        <a:gradFill>
          <a:gsLst>
            <a:gs pos="20000">
              <a:srgbClr val="00AFCB"/>
            </a:gs>
            <a:gs pos="50000">
              <a:srgbClr val="009CDC"/>
            </a:gs>
            <a:gs pos="80000">
              <a:srgbClr val="007AC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012D00-231F-7F5A-7614-21994178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2956035" cy="1262289"/>
          </a:xfrm>
          <a:solidFill>
            <a:srgbClr val="ED1A39"/>
          </a:solidFill>
        </p:spPr>
        <p:txBody>
          <a:bodyPr anchor="ctr"/>
          <a:lstStyle>
            <a:lvl1pPr marL="95250" indent="0">
              <a:tabLst/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EF0BD8-3D7C-A9B3-830F-0C70FD17A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8625756-CF1A-92EA-F74A-BD4549A1F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4514"/>
            <a:ext cx="3932237" cy="331447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FD4E326D-2A7F-3359-BFAD-E728E51DDD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66469-813C-5948-B700-6EB416010EE3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C6ADA271-A08F-F7BD-9CF8-9BBF09031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87" y="6311899"/>
            <a:ext cx="1501381" cy="3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02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24A205-301D-EDC3-1BA1-E174F5B2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7271D55-DBFE-8349-E9C1-1C1EDE48D6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2C2AFDE-E46A-844F-862B-2806D0F86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285D2611-4F7A-F8B6-6FE1-23B7DC73C4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66469-813C-5948-B700-6EB416010E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0724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az z podpisem">
    <p:bg>
      <p:bgPr>
        <a:gradFill>
          <a:gsLst>
            <a:gs pos="20000">
              <a:srgbClr val="00AFCB"/>
            </a:gs>
            <a:gs pos="50000">
              <a:srgbClr val="009CDC"/>
            </a:gs>
            <a:gs pos="80000">
              <a:srgbClr val="007AC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7271D55-DBFE-8349-E9C1-1C1EDE48D6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285D2611-4F7A-F8B6-6FE1-23B7DC73C4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66469-813C-5948-B700-6EB416010EE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7C59B1AF-291F-8202-89EE-8111D48A8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7424"/>
            <a:ext cx="3158054" cy="1262289"/>
          </a:xfrm>
          <a:solidFill>
            <a:srgbClr val="ED1A39"/>
          </a:solidFill>
        </p:spPr>
        <p:txBody>
          <a:bodyPr anchor="ctr"/>
          <a:lstStyle>
            <a:lvl1pPr marL="179388" indent="0">
              <a:tabLst/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2CDC13DD-BF04-71F0-AA0E-ABC049AFA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4514"/>
            <a:ext cx="3932237" cy="33144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35805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główek sekcji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ED3DD86-99A1-A172-24A4-F26E3C47A2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66469-813C-5948-B700-6EB416010EE3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A174586A-0265-47B1-6BB3-BF83306730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560159"/>
            <a:ext cx="2469469" cy="600682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00296617-EC0A-C8FA-6AFE-438B9A981D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1565" y="3429000"/>
            <a:ext cx="9154817" cy="1332820"/>
          </a:xfrm>
          <a:noFill/>
        </p:spPr>
        <p:txBody>
          <a:bodyPr anchor="ctr">
            <a:noAutofit/>
          </a:bodyPr>
          <a:lstStyle>
            <a:lvl1pPr marL="9525" indent="0" algn="l">
              <a:tabLst/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0A03682B-7FCF-F470-2CFB-C3DA28732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4911953"/>
            <a:ext cx="6390352" cy="549048"/>
          </a:xfrm>
          <a:prstGeom prst="rect">
            <a:avLst/>
          </a:prstGeom>
          <a:solidFill>
            <a:srgbClr val="ED1A39"/>
          </a:solidFill>
        </p:spPr>
        <p:txBody>
          <a:bodyPr anchor="ctr"/>
          <a:lstStyle>
            <a:lvl1pPr marL="231775" indent="0" algn="l"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7853031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5073CE-E233-24A2-E09B-A59B89A36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97176" cy="719396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33EB5F-7428-444D-E68A-62A566B96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191"/>
            <a:ext cx="10515600" cy="46777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457200" indent="0">
              <a:lnSpc>
                <a:spcPct val="120000"/>
              </a:lnSpc>
              <a:buNone/>
              <a:defRPr/>
            </a:lvl2pPr>
            <a:lvl3pPr marL="914400" indent="0">
              <a:lnSpc>
                <a:spcPct val="120000"/>
              </a:lnSpc>
              <a:buNone/>
              <a:defRPr/>
            </a:lvl3pPr>
            <a:lvl4pPr marL="1371600" indent="0">
              <a:lnSpc>
                <a:spcPct val="120000"/>
              </a:lnSpc>
              <a:buNone/>
              <a:defRPr/>
            </a:lvl4pPr>
            <a:lvl5pPr marL="1828800" indent="0">
              <a:lnSpc>
                <a:spcPct val="120000"/>
              </a:lnSpc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11687AA-EB75-C453-21F6-66E03151D3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66469-813C-5948-B700-6EB416010E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482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ytuł i zawartość">
    <p:bg>
      <p:bgPr>
        <a:gradFill>
          <a:gsLst>
            <a:gs pos="20000">
              <a:srgbClr val="00AFCB"/>
            </a:gs>
            <a:gs pos="50000">
              <a:srgbClr val="009CDC"/>
            </a:gs>
            <a:gs pos="80000">
              <a:srgbClr val="007AC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5073CE-E233-24A2-E09B-A59B89A36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240"/>
            <a:ext cx="5690191" cy="720240"/>
          </a:xfrm>
          <a:solidFill>
            <a:srgbClr val="ED1A39"/>
          </a:solidFill>
        </p:spPr>
        <p:txBody>
          <a:bodyPr/>
          <a:lstStyle>
            <a:lvl1pPr marL="179388" indent="0">
              <a:tabLst/>
              <a:defRPr b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33EB5F-7428-444D-E68A-62A566B96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456"/>
            <a:ext cx="10515600" cy="46565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11687AA-EB75-C453-21F6-66E03151D3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66469-813C-5948-B700-6EB416010EE3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Obraz 3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474C83FB-1FA8-9919-48B6-8694AC1A32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87" y="6311899"/>
            <a:ext cx="1501381" cy="3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6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2BFB69-0AD0-FB07-57F1-60D8E2446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97176" cy="719396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D331CA-6178-A929-7479-FF96C1794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0456"/>
            <a:ext cx="5181600" cy="46565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AB435D1-0FC3-5131-9451-63FE5F622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20456"/>
            <a:ext cx="5181600" cy="46565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39AAA48F-CBAC-876C-02B2-0832A49288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66469-813C-5948-B700-6EB416010E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84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wa elementy zawartości">
    <p:bg>
      <p:bgPr>
        <a:gradFill>
          <a:gsLst>
            <a:gs pos="20000">
              <a:srgbClr val="00AFCB"/>
            </a:gs>
            <a:gs pos="50000">
              <a:srgbClr val="009CDC"/>
            </a:gs>
            <a:gs pos="80000">
              <a:srgbClr val="007AC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D331CA-6178-A929-7479-FF96C1794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0456"/>
            <a:ext cx="5181600" cy="46565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AB435D1-0FC3-5131-9451-63FE5F622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20456"/>
            <a:ext cx="5181600" cy="46565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39AAA48F-CBAC-876C-02B2-0832A49288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66469-813C-5948-B700-6EB416010EE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0E17828E-94B7-F1D8-C9CA-B99FE5DB6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81240"/>
            <a:ext cx="5753986" cy="720240"/>
          </a:xfrm>
          <a:solidFill>
            <a:srgbClr val="ED1A39"/>
          </a:solidFill>
        </p:spPr>
        <p:txBody>
          <a:bodyPr/>
          <a:lstStyle>
            <a:lvl1pPr marL="179388" indent="0">
              <a:tabLst/>
              <a:defRPr b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2" name="Obraz 1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3FFFD456-2CEC-5E35-6F95-D4661D6793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87" y="6311899"/>
            <a:ext cx="1501381" cy="3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FF611E-B449-51C2-06BD-A53E10061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19396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59851E-BB5A-37C7-A09A-4F523E173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82842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9AEB75F-A5A1-2021-9A8C-C2806B456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75E16A9-B10F-416C-787E-00F55A6A20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82842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295FF11-69A3-F651-EF61-82B01284DB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35C3031D-1E0C-6EFF-5A8B-200D08D3E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66469-813C-5948-B700-6EB416010E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210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orównanie">
    <p:bg>
      <p:bgPr>
        <a:gradFill>
          <a:gsLst>
            <a:gs pos="20000">
              <a:srgbClr val="00AFCB"/>
            </a:gs>
            <a:gs pos="50000">
              <a:srgbClr val="009CDC"/>
            </a:gs>
            <a:gs pos="80000">
              <a:srgbClr val="007AC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59851E-BB5A-37C7-A09A-4F523E173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4132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9AEB75F-A5A1-2021-9A8C-C2806B456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75E16A9-B10F-416C-787E-00F55A6A20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4132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295FF11-69A3-F651-EF61-82B01284DB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35C3031D-1E0C-6EFF-5A8B-200D08D3E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66469-813C-5948-B700-6EB416010EE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79A74D3-EFF9-EAB2-C49B-E8DB22267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81240"/>
            <a:ext cx="5753986" cy="720240"/>
          </a:xfrm>
          <a:solidFill>
            <a:srgbClr val="ED1A39"/>
          </a:solidFill>
        </p:spPr>
        <p:txBody>
          <a:bodyPr/>
          <a:lstStyle>
            <a:lvl1pPr marL="179388" indent="0">
              <a:tabLst/>
              <a:defRPr b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2" name="Obraz 1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69EDEDB7-0F65-E9F9-DA2C-E09A596FD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87" y="6311899"/>
            <a:ext cx="1501381" cy="3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8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FA6065-E0B7-93D3-E19A-751956033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97176" cy="719396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D4EACF-5B46-95AC-D9A7-1729F29E0A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66469-813C-5948-B700-6EB416010E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6294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lko tytuł">
    <p:bg>
      <p:bgPr>
        <a:gradFill>
          <a:gsLst>
            <a:gs pos="20000">
              <a:srgbClr val="00AFCB"/>
            </a:gs>
            <a:gs pos="50000">
              <a:srgbClr val="009CDC"/>
            </a:gs>
            <a:gs pos="80000">
              <a:srgbClr val="007AC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D4EACF-5B46-95AC-D9A7-1729F29E0A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66469-813C-5948-B700-6EB416010EE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C5E3C6DD-B2BC-4054-5306-BF74439B9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240"/>
            <a:ext cx="5775251" cy="720240"/>
          </a:xfrm>
          <a:solidFill>
            <a:srgbClr val="ED1A39"/>
          </a:solidFill>
        </p:spPr>
        <p:txBody>
          <a:bodyPr/>
          <a:lstStyle>
            <a:lvl1pPr marL="187325" indent="0">
              <a:tabLst/>
              <a:defRPr b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2" name="Obraz 1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E5037CF3-5229-5A6B-2CE0-2CBCB259A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87" y="6311899"/>
            <a:ext cx="1501381" cy="3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6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F3F1AA9-F50D-1E6F-CA48-F6662AEE8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971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495C0B0-46E9-430A-6655-88C8A0111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  <a:p>
            <a:pPr lvl="0"/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E2B52B-B076-3789-B5AB-3C31DD87E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1428" y="6311900"/>
            <a:ext cx="580571" cy="365125"/>
          </a:xfrm>
          <a:prstGeom prst="rect">
            <a:avLst/>
          </a:prstGeom>
          <a:solidFill>
            <a:srgbClr val="ED1A39"/>
          </a:solidFill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fld id="{71466469-813C-5948-B700-6EB416010EE3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 descr="Obraz zawierający krąg, zrzut ekranu, Sztuka fraktalna&#10;&#10;Opis wygenerowany automatycznie">
            <a:extLst>
              <a:ext uri="{FF2B5EF4-FFF2-40B4-BE49-F238E27FC236}">
                <a16:creationId xmlns:a16="http://schemas.microsoft.com/office/drawing/2014/main" id="{5AE01640-0539-7602-3D08-8AB532A0831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3414" y="-349985"/>
            <a:ext cx="2454516" cy="2040673"/>
          </a:xfrm>
          <a:prstGeom prst="rect">
            <a:avLst/>
          </a:prstGeom>
        </p:spPr>
      </p:pic>
      <p:pic>
        <p:nvPicPr>
          <p:cNvPr id="10" name="Obraz 9" descr="Obraz zawierający Grafika, serce&#10;&#10;Opis wygenerowany automatycznie">
            <a:extLst>
              <a:ext uri="{FF2B5EF4-FFF2-40B4-BE49-F238E27FC236}">
                <a16:creationId xmlns:a16="http://schemas.microsoft.com/office/drawing/2014/main" id="{BE5C7679-0F33-68AC-9E2D-E2C8C050F3C5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03" y="6311900"/>
            <a:ext cx="1496896" cy="3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1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2" r:id="rId4"/>
    <p:sldLayoutId id="2147483659" r:id="rId5"/>
    <p:sldLayoutId id="2147483653" r:id="rId6"/>
    <p:sldLayoutId id="2147483660" r:id="rId7"/>
    <p:sldLayoutId id="2147483654" r:id="rId8"/>
    <p:sldLayoutId id="2147483661" r:id="rId9"/>
    <p:sldLayoutId id="2147483655" r:id="rId10"/>
    <p:sldLayoutId id="2147483662" r:id="rId11"/>
    <p:sldLayoutId id="2147483656" r:id="rId12"/>
    <p:sldLayoutId id="2147483663" r:id="rId13"/>
    <p:sldLayoutId id="2147483657" r:id="rId14"/>
    <p:sldLayoutId id="2147483664" r:id="rId15"/>
    <p:sldLayoutId id="214748365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ED1A39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paa/wydane-ogolne-opinie-prezesa-pa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37C8DD-4CC5-329F-354B-A5AA24BE1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595" y="2257540"/>
            <a:ext cx="7942143" cy="1332820"/>
          </a:xfrm>
        </p:spPr>
        <p:txBody>
          <a:bodyPr/>
          <a:lstStyle/>
          <a:p>
            <a:r>
              <a:rPr lang="pl-PL" dirty="0" err="1"/>
              <a:t>Polish</a:t>
            </a:r>
            <a:r>
              <a:rPr lang="pl-PL" dirty="0"/>
              <a:t> regulatory </a:t>
            </a:r>
            <a:r>
              <a:rPr lang="pl-PL" dirty="0" err="1"/>
              <a:t>framework</a:t>
            </a:r>
            <a:r>
              <a:rPr lang="pl-PL" dirty="0"/>
              <a:t> </a:t>
            </a:r>
            <a:r>
              <a:rPr lang="pl-PL" dirty="0" err="1"/>
              <a:t>related</a:t>
            </a:r>
            <a:r>
              <a:rPr lang="pl-PL" dirty="0"/>
              <a:t> to </a:t>
            </a:r>
            <a:r>
              <a:rPr lang="pl-PL" dirty="0" err="1"/>
              <a:t>licensing</a:t>
            </a:r>
            <a:r>
              <a:rPr lang="pl-PL" dirty="0"/>
              <a:t> of </a:t>
            </a:r>
            <a:br>
              <a:rPr lang="pl-PL" dirty="0"/>
            </a:br>
            <a:r>
              <a:rPr lang="pl-PL" dirty="0" err="1"/>
              <a:t>nuclear</a:t>
            </a:r>
            <a:r>
              <a:rPr lang="pl-PL" dirty="0"/>
              <a:t> </a:t>
            </a:r>
            <a:r>
              <a:rPr lang="pl-PL" dirty="0" err="1"/>
              <a:t>facilities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93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32AAF7-CDED-5E15-A767-67E68629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11088" cy="719396"/>
          </a:xfrm>
        </p:spPr>
        <p:txBody>
          <a:bodyPr>
            <a:normAutofit/>
          </a:bodyPr>
          <a:lstStyle/>
          <a:p>
            <a:r>
              <a:rPr lang="en-US" dirty="0"/>
              <a:t>Dialogue tools – opinions of </a:t>
            </a:r>
            <a:r>
              <a:rPr lang="pl-PL" dirty="0"/>
              <a:t>PAA </a:t>
            </a:r>
            <a:r>
              <a:rPr lang="en-US" dirty="0"/>
              <a:t>President</a:t>
            </a:r>
          </a:p>
        </p:txBody>
      </p:sp>
      <p:sp>
        <p:nvSpPr>
          <p:cNvPr id="4" name="Symbol zastępczy numeru slajdu 6">
            <a:extLst>
              <a:ext uri="{FF2B5EF4-FFF2-40B4-BE49-F238E27FC236}">
                <a16:creationId xmlns:a16="http://schemas.microsoft.com/office/drawing/2014/main" id="{A2740533-BA9C-0FD4-4B1E-A9092DA565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1428" y="6311900"/>
            <a:ext cx="580571" cy="365125"/>
          </a:xfrm>
        </p:spPr>
        <p:txBody>
          <a:bodyPr/>
          <a:lstStyle/>
          <a:p>
            <a:fld id="{71466469-813C-5948-B700-6EB416010EE3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4D1EDE8-AC87-4221-AB2C-43CAC6F8A584}"/>
              </a:ext>
            </a:extLst>
          </p:cNvPr>
          <p:cNvSpPr txBox="1">
            <a:spLocks/>
          </p:cNvSpPr>
          <p:nvPr/>
        </p:nvSpPr>
        <p:spPr>
          <a:xfrm>
            <a:off x="545605" y="1183702"/>
            <a:ext cx="11100789" cy="5246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One of the voluntary forms of dialogue between investors and the Polish nuclear regulatory authority are the opinions of </a:t>
            </a:r>
            <a:r>
              <a:rPr lang="pl-PL" sz="2400" dirty="0"/>
              <a:t>PAA</a:t>
            </a:r>
            <a:r>
              <a:rPr lang="en-US" sz="2400" dirty="0"/>
              <a:t> President. These can generally be divided into: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general opinions of </a:t>
            </a:r>
            <a:r>
              <a:rPr lang="pl-PL" sz="2400" b="1" dirty="0"/>
              <a:t>PAA </a:t>
            </a:r>
            <a:r>
              <a:rPr lang="en-US" sz="2400" b="1" dirty="0"/>
              <a:t>President </a:t>
            </a:r>
            <a:r>
              <a:rPr lang="en-US" sz="2400" dirty="0"/>
              <a:t>concerning planned organizational and technical solutions in future activities and draft documents,</a:t>
            </a:r>
            <a:endParaRPr lang="pl-PL" sz="2400" dirty="0"/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preliminary opinions of </a:t>
            </a:r>
            <a:r>
              <a:rPr lang="pl-PL" sz="2400" b="1" dirty="0"/>
              <a:t>PAA </a:t>
            </a:r>
            <a:r>
              <a:rPr lang="en-US" sz="2400" b="1" dirty="0"/>
              <a:t>President </a:t>
            </a:r>
            <a:r>
              <a:rPr lang="en-US" sz="2400" dirty="0"/>
              <a:t>concerning the planned location of a nuclear facility or specific aspects of the location of a nuclear facility, submitted before the application for a construction </a:t>
            </a:r>
            <a:r>
              <a:rPr lang="pl-PL" sz="2400" dirty="0" err="1"/>
              <a:t>license</a:t>
            </a:r>
            <a:r>
              <a:rPr lang="en-US" sz="2400" dirty="0"/>
              <a:t> for a nuclear facility,</a:t>
            </a:r>
            <a:endParaRPr lang="pl-PL" sz="2400" dirty="0"/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opinions of </a:t>
            </a:r>
            <a:r>
              <a:rPr lang="pl-PL" sz="2400" b="1" dirty="0"/>
              <a:t>PAA </a:t>
            </a:r>
            <a:r>
              <a:rPr lang="en-US" sz="2400" b="1" dirty="0"/>
              <a:t>President </a:t>
            </a:r>
            <a:r>
              <a:rPr lang="en-US" sz="2400" dirty="0"/>
              <a:t>in the field of nuclear safety and radiation protection regarding the preliminary site report.</a:t>
            </a:r>
          </a:p>
        </p:txBody>
      </p:sp>
    </p:spTree>
    <p:extLst>
      <p:ext uri="{BB962C8B-B14F-4D97-AF65-F5344CB8AC3E}">
        <p14:creationId xmlns:p14="http://schemas.microsoft.com/office/powerpoint/2010/main" val="3914966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32AAF7-CDED-5E15-A767-67E68629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11088" cy="719396"/>
          </a:xfrm>
        </p:spPr>
        <p:txBody>
          <a:bodyPr>
            <a:normAutofit/>
          </a:bodyPr>
          <a:lstStyle/>
          <a:p>
            <a:r>
              <a:rPr lang="pl-PL" dirty="0"/>
              <a:t>General </a:t>
            </a:r>
            <a:r>
              <a:rPr lang="pl-PL" dirty="0" err="1"/>
              <a:t>opinion</a:t>
            </a:r>
            <a:r>
              <a:rPr lang="pl-PL" dirty="0"/>
              <a:t> of PAA </a:t>
            </a:r>
            <a:r>
              <a:rPr lang="pl-PL" dirty="0" err="1"/>
              <a:t>President</a:t>
            </a:r>
            <a:endParaRPr lang="pl-PL" dirty="0"/>
          </a:p>
        </p:txBody>
      </p:sp>
      <p:sp>
        <p:nvSpPr>
          <p:cNvPr id="4" name="Symbol zastępczy numeru slajdu 6">
            <a:extLst>
              <a:ext uri="{FF2B5EF4-FFF2-40B4-BE49-F238E27FC236}">
                <a16:creationId xmlns:a16="http://schemas.microsoft.com/office/drawing/2014/main" id="{A2740533-BA9C-0FD4-4B1E-A9092DA565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1428" y="6311900"/>
            <a:ext cx="580571" cy="365125"/>
          </a:xfrm>
        </p:spPr>
        <p:txBody>
          <a:bodyPr/>
          <a:lstStyle/>
          <a:p>
            <a:fld id="{71466469-813C-5948-B700-6EB416010EE3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4D1EDE8-AC87-4221-AB2C-43CAC6F8A584}"/>
              </a:ext>
            </a:extLst>
          </p:cNvPr>
          <p:cNvSpPr txBox="1">
            <a:spLocks/>
          </p:cNvSpPr>
          <p:nvPr/>
        </p:nvSpPr>
        <p:spPr>
          <a:xfrm>
            <a:off x="545605" y="1183702"/>
            <a:ext cx="11100789" cy="5246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PAA President’s </a:t>
            </a:r>
            <a:r>
              <a:rPr lang="pl-PL" b="1" dirty="0"/>
              <a:t>g</a:t>
            </a:r>
            <a:r>
              <a:rPr lang="en-GB" b="1" dirty="0" err="1"/>
              <a:t>eneral</a:t>
            </a:r>
            <a:r>
              <a:rPr lang="en-GB" b="1" dirty="0"/>
              <a:t> opinion</a:t>
            </a:r>
            <a:r>
              <a:rPr lang="pl-PL" b="1" dirty="0"/>
              <a:t> in the </a:t>
            </a:r>
            <a:r>
              <a:rPr lang="pl-PL" b="1" dirty="0" err="1"/>
              <a:t>Atomic</a:t>
            </a:r>
            <a:r>
              <a:rPr lang="pl-PL" b="1" dirty="0"/>
              <a:t> </a:t>
            </a:r>
            <a:r>
              <a:rPr lang="pl-PL" b="1" dirty="0" err="1"/>
              <a:t>Act</a:t>
            </a:r>
            <a:r>
              <a:rPr lang="pl-PL" b="1" dirty="0"/>
              <a:t>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2000" dirty="0"/>
              <a:t> </a:t>
            </a:r>
            <a:r>
              <a:rPr lang="en-GB" sz="2000" dirty="0"/>
              <a:t>Before applying for a licence, </a:t>
            </a:r>
            <a:r>
              <a:rPr lang="en-US" sz="2000" dirty="0"/>
              <a:t>the investor may request the </a:t>
            </a:r>
            <a:r>
              <a:rPr lang="pl-PL" sz="2000" dirty="0"/>
              <a:t>PAA </a:t>
            </a:r>
            <a:r>
              <a:rPr lang="en-US" sz="2000" dirty="0"/>
              <a:t>to issue a general opinion</a:t>
            </a:r>
            <a:r>
              <a:rPr lang="en-GB" sz="2000" dirty="0"/>
              <a:t> </a:t>
            </a:r>
            <a:r>
              <a:rPr lang="pl-PL" sz="2000" dirty="0"/>
              <a:t>on:</a:t>
            </a:r>
            <a:r>
              <a:rPr lang="en-GB" sz="2000" dirty="0"/>
              <a:t> </a:t>
            </a:r>
            <a:endParaRPr lang="pl-PL"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buAutoNum type="alphaLcParenR"/>
            </a:pPr>
            <a:r>
              <a:rPr lang="pl-PL" sz="2000" dirty="0"/>
              <a:t> the </a:t>
            </a:r>
            <a:r>
              <a:rPr lang="en-GB" sz="2000" dirty="0"/>
              <a:t>planned</a:t>
            </a:r>
            <a:r>
              <a:rPr lang="en-GB" sz="2000" b="1" dirty="0"/>
              <a:t> organisational and technical solutions</a:t>
            </a:r>
            <a:r>
              <a:rPr lang="pl-PL" sz="2000" dirty="0"/>
              <a:t>,</a:t>
            </a:r>
            <a:endParaRPr lang="pl-PL" sz="2000" b="1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AutoNum type="alphaLcParenR"/>
            </a:pPr>
            <a:r>
              <a:rPr lang="pl-PL" sz="2000" dirty="0"/>
              <a:t> </a:t>
            </a:r>
            <a:r>
              <a:rPr lang="en-GB" sz="2000" b="1" dirty="0"/>
              <a:t>draft versions of documents </a:t>
            </a:r>
            <a:r>
              <a:rPr lang="en-GB" sz="2000" dirty="0"/>
              <a:t>to be submitted along with </a:t>
            </a:r>
            <a:r>
              <a:rPr lang="pl-PL" sz="2000" dirty="0"/>
              <a:t>the </a:t>
            </a:r>
            <a:r>
              <a:rPr lang="en-GB" sz="2000" dirty="0"/>
              <a:t>licence application.</a:t>
            </a:r>
            <a:endParaRPr lang="pl-PL"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pl-PL" sz="2000" dirty="0"/>
              <a:t> </a:t>
            </a:r>
            <a:r>
              <a:rPr lang="pl-PL" sz="2000" b="1" dirty="0"/>
              <a:t>T</a:t>
            </a:r>
            <a:r>
              <a:rPr lang="en-US" sz="2000" b="1" dirty="0"/>
              <a:t>he investor shall attach </a:t>
            </a:r>
            <a:r>
              <a:rPr lang="pl-PL" sz="2000" b="1" dirty="0"/>
              <a:t>t</a:t>
            </a:r>
            <a:r>
              <a:rPr lang="en-US" sz="2000" b="1" dirty="0"/>
              <a:t>o the application </a:t>
            </a:r>
            <a:r>
              <a:rPr lang="en-US" sz="2000" dirty="0"/>
              <a:t>for a</a:t>
            </a:r>
            <a:r>
              <a:rPr lang="pl-PL" sz="2000" dirty="0"/>
              <a:t> </a:t>
            </a:r>
            <a:r>
              <a:rPr lang="pl-PL" sz="2000" dirty="0" err="1"/>
              <a:t>general</a:t>
            </a:r>
            <a:r>
              <a:rPr lang="en-US" sz="2000" dirty="0"/>
              <a:t> opinion </a:t>
            </a:r>
            <a:r>
              <a:rPr lang="pl-PL" sz="2000" dirty="0"/>
              <a:t>(</a:t>
            </a:r>
            <a:r>
              <a:rPr lang="en-US" sz="2000" dirty="0"/>
              <a:t>depending on the scope of the application</a:t>
            </a:r>
            <a:r>
              <a:rPr lang="pl-PL" sz="2000" dirty="0"/>
              <a:t>)</a:t>
            </a:r>
            <a:r>
              <a:rPr lang="en-US" sz="2000" dirty="0"/>
              <a:t>:</a:t>
            </a:r>
            <a:endParaRPr lang="pl-PL" sz="20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l-PL" sz="2000" dirty="0"/>
              <a:t>a) </a:t>
            </a:r>
            <a:r>
              <a:rPr lang="en-US" sz="2000" dirty="0"/>
              <a:t>documentation of planned organizational and technical solutions, in particular:</a:t>
            </a:r>
            <a:endParaRPr lang="pl-PL" sz="2000" dirty="0"/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description or documentation of </a:t>
            </a:r>
            <a:r>
              <a:rPr lang="pl-PL" sz="2000" dirty="0"/>
              <a:t>the </a:t>
            </a:r>
            <a:r>
              <a:rPr lang="pl-PL" sz="2000" b="1" dirty="0"/>
              <a:t>I</a:t>
            </a:r>
            <a:r>
              <a:rPr lang="en-US" sz="2000" b="1" dirty="0" err="1"/>
              <a:t>ntegrated</a:t>
            </a:r>
            <a:r>
              <a:rPr lang="en-US" sz="2000" b="1" dirty="0"/>
              <a:t> </a:t>
            </a:r>
            <a:r>
              <a:rPr lang="pl-PL" sz="2000" b="1" dirty="0"/>
              <a:t>M</a:t>
            </a:r>
            <a:r>
              <a:rPr lang="en-US" sz="2000" b="1" dirty="0" err="1"/>
              <a:t>anagement</a:t>
            </a:r>
            <a:r>
              <a:rPr lang="en-US" sz="2000" b="1" dirty="0"/>
              <a:t> </a:t>
            </a:r>
            <a:r>
              <a:rPr lang="pl-PL" sz="2000" b="1" dirty="0"/>
              <a:t>S</a:t>
            </a:r>
            <a:r>
              <a:rPr lang="en-US" sz="2000" b="1" dirty="0" err="1"/>
              <a:t>ystem</a:t>
            </a:r>
            <a:r>
              <a:rPr lang="pl-PL" sz="2000" b="1" dirty="0"/>
              <a:t>,</a:t>
            </a:r>
            <a:endParaRPr lang="pl-PL" sz="2000" dirty="0"/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description or documentation of </a:t>
            </a:r>
            <a:r>
              <a:rPr lang="en-US" sz="2000" b="1" dirty="0"/>
              <a:t>Systems</a:t>
            </a:r>
            <a:r>
              <a:rPr lang="pl-PL" sz="2000" b="1" dirty="0"/>
              <a:t>, </a:t>
            </a:r>
            <a:r>
              <a:rPr lang="en-US" sz="2000" b="1" dirty="0"/>
              <a:t>Structures and Components</a:t>
            </a:r>
            <a:r>
              <a:rPr lang="pl-PL" sz="2000" b="1" dirty="0"/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625368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32AAF7-CDED-5E15-A767-67E68629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11088" cy="719396"/>
          </a:xfrm>
        </p:spPr>
        <p:txBody>
          <a:bodyPr>
            <a:normAutofit/>
          </a:bodyPr>
          <a:lstStyle/>
          <a:p>
            <a:r>
              <a:rPr lang="pl-PL" dirty="0"/>
              <a:t>General </a:t>
            </a:r>
            <a:r>
              <a:rPr lang="pl-PL" dirty="0" err="1"/>
              <a:t>opinion</a:t>
            </a:r>
            <a:r>
              <a:rPr lang="pl-PL" dirty="0"/>
              <a:t> of PAA </a:t>
            </a:r>
            <a:r>
              <a:rPr lang="pl-PL" dirty="0" err="1"/>
              <a:t>President</a:t>
            </a:r>
            <a:endParaRPr lang="pl-PL" dirty="0"/>
          </a:p>
        </p:txBody>
      </p:sp>
      <p:sp>
        <p:nvSpPr>
          <p:cNvPr id="4" name="Symbol zastępczy numeru slajdu 6">
            <a:extLst>
              <a:ext uri="{FF2B5EF4-FFF2-40B4-BE49-F238E27FC236}">
                <a16:creationId xmlns:a16="http://schemas.microsoft.com/office/drawing/2014/main" id="{A2740533-BA9C-0FD4-4B1E-A9092DA565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1428" y="6311900"/>
            <a:ext cx="580571" cy="365125"/>
          </a:xfrm>
        </p:spPr>
        <p:txBody>
          <a:bodyPr/>
          <a:lstStyle/>
          <a:p>
            <a:fld id="{71466469-813C-5948-B700-6EB416010EE3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4D1EDE8-AC87-4221-AB2C-43CAC6F8A584}"/>
              </a:ext>
            </a:extLst>
          </p:cNvPr>
          <p:cNvSpPr txBox="1">
            <a:spLocks/>
          </p:cNvSpPr>
          <p:nvPr/>
        </p:nvSpPr>
        <p:spPr>
          <a:xfrm>
            <a:off x="545605" y="1183702"/>
            <a:ext cx="11100789" cy="51281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0" indent="-36000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000" dirty="0">
                <a:solidFill>
                  <a:srgbClr val="000000"/>
                </a:solidFill>
              </a:rPr>
              <a:t>b)  </a:t>
            </a:r>
            <a:r>
              <a:rPr lang="en-US" sz="2000" dirty="0">
                <a:solidFill>
                  <a:srgbClr val="000000"/>
                </a:solidFill>
              </a:rPr>
              <a:t>drafts of relevant documents </a:t>
            </a:r>
            <a:r>
              <a:rPr lang="pl-PL" sz="2000" dirty="0" err="1">
                <a:solidFill>
                  <a:srgbClr val="000000"/>
                </a:solidFill>
              </a:rPr>
              <a:t>referred</a:t>
            </a:r>
            <a:r>
              <a:rPr lang="pl-PL" sz="2000" dirty="0">
                <a:solidFill>
                  <a:srgbClr val="000000"/>
                </a:solidFill>
              </a:rPr>
              <a:t> to in the </a:t>
            </a:r>
            <a:r>
              <a:rPr lang="en-US" sz="2000" dirty="0">
                <a:solidFill>
                  <a:srgbClr val="000000"/>
                </a:solidFill>
              </a:rPr>
              <a:t>Regulation on documents required when submitting an application for the issuance of a license to construct </a:t>
            </a:r>
            <a:r>
              <a:rPr lang="pl-PL" sz="2000" dirty="0" err="1">
                <a:solidFill>
                  <a:srgbClr val="000000"/>
                </a:solidFill>
              </a:rPr>
              <a:t>an</a:t>
            </a:r>
            <a:r>
              <a:rPr lang="en-US" sz="2000" dirty="0">
                <a:solidFill>
                  <a:srgbClr val="000000"/>
                </a:solidFill>
              </a:rPr>
              <a:t> NPP, e.g.</a:t>
            </a:r>
            <a:r>
              <a:rPr lang="pl-PL" sz="2000" dirty="0"/>
              <a:t>: </a:t>
            </a:r>
          </a:p>
          <a:p>
            <a:pPr marL="360000" lvl="0" indent="-36000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pl-PL" sz="1900" dirty="0" err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Siting</a:t>
            </a:r>
            <a:r>
              <a:rPr lang="pl-PL" sz="19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report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pl-PL" sz="190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0000" lvl="0" indent="-36000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pl-PL" sz="1900" dirty="0"/>
              <a:t>Preliminary </a:t>
            </a:r>
            <a:r>
              <a:rPr lang="pl-PL" sz="1900" dirty="0" err="1"/>
              <a:t>safety</a:t>
            </a:r>
            <a:r>
              <a:rPr lang="pl-PL" sz="1900" dirty="0"/>
              <a:t> </a:t>
            </a:r>
            <a:r>
              <a:rPr lang="pl-PL" sz="1900" dirty="0" err="1"/>
              <a:t>analyses</a:t>
            </a:r>
            <a:r>
              <a:rPr lang="pl-PL" sz="1900" dirty="0"/>
              <a:t> report</a:t>
            </a:r>
            <a:r>
              <a:rPr lang="pl-PL" sz="19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360000" lvl="0" indent="-36000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en-US" sz="1900" dirty="0"/>
              <a:t>Source reports on PSA of the 1st and 2nd level</a:t>
            </a:r>
            <a:r>
              <a:rPr lang="pl-PL" sz="1900" dirty="0">
                <a:solidFill>
                  <a:srgbClr val="000000"/>
                </a:solidFill>
                <a:cs typeface="Calibri" panose="020F0502020204030204" pitchFamily="34" charset="0"/>
              </a:rPr>
              <a:t>.</a:t>
            </a:r>
          </a:p>
          <a:p>
            <a:pPr marL="360000" lvl="0" indent="-36000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en-US" sz="1900" dirty="0"/>
              <a:t>Description and results of </a:t>
            </a:r>
            <a:r>
              <a:rPr lang="pl-PL" sz="1900" dirty="0"/>
              <a:t>the </a:t>
            </a:r>
            <a:r>
              <a:rPr lang="en-US" sz="1900" dirty="0"/>
              <a:t>verification of the safety analyses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pl-PL" sz="190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0000" lvl="0" indent="-36000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en-US" sz="1900" dirty="0"/>
              <a:t>Documentation regarding the safety classification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pl-PL" sz="190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0000" lvl="0" indent="-36000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en-US" sz="1900" dirty="0"/>
              <a:t>List and characteristics of the content of design documentation of the nuclear facility</a:t>
            </a:r>
            <a:r>
              <a:rPr lang="pl-PL" sz="1900" dirty="0"/>
              <a:t>. </a:t>
            </a:r>
          </a:p>
          <a:p>
            <a:pPr marL="360000" lvl="0" indent="-36000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en-US" sz="1900" dirty="0"/>
              <a:t>Documentation describing </a:t>
            </a:r>
            <a:r>
              <a:rPr lang="pl-PL" sz="1900" dirty="0"/>
              <a:t>the</a:t>
            </a:r>
            <a:r>
              <a:rPr lang="en-US" sz="1900" dirty="0"/>
              <a:t> Integrated Management System for the construction </a:t>
            </a:r>
            <a:r>
              <a:rPr lang="pl-PL" sz="1900" dirty="0" err="1"/>
              <a:t>phase</a:t>
            </a:r>
            <a:r>
              <a:rPr lang="en-US" sz="1900" dirty="0"/>
              <a:t> of the nuclear facility</a:t>
            </a:r>
            <a:r>
              <a:rPr lang="en-US" sz="19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pl-PL" sz="190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0000" lvl="0" indent="-36000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pl-PL" sz="1900" dirty="0" err="1"/>
              <a:t>Nuclear</a:t>
            </a:r>
            <a:r>
              <a:rPr lang="pl-PL" sz="1900" dirty="0"/>
              <a:t> </a:t>
            </a:r>
            <a:r>
              <a:rPr lang="pl-PL" sz="1900" dirty="0" err="1"/>
              <a:t>facility</a:t>
            </a:r>
            <a:r>
              <a:rPr lang="pl-PL" sz="1900" dirty="0"/>
              <a:t> </a:t>
            </a:r>
            <a:r>
              <a:rPr lang="pl-PL" sz="1900" dirty="0" err="1"/>
              <a:t>decommissioning</a:t>
            </a:r>
            <a:r>
              <a:rPr lang="pl-PL" sz="1900" dirty="0"/>
              <a:t> </a:t>
            </a:r>
            <a:r>
              <a:rPr lang="pl-PL" sz="1900" dirty="0" err="1"/>
              <a:t>programme</a:t>
            </a:r>
            <a:r>
              <a:rPr lang="pl-PL" sz="19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360000" indent="-36000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1900" dirty="0"/>
              <a:t>Plan of the physical protection system for the nuclear facility and nuclear materials</a:t>
            </a:r>
            <a:r>
              <a:rPr lang="en-US" sz="1900" dirty="0"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pl-PL" sz="19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0000" indent="-36000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pl-PL" sz="1900" dirty="0"/>
              <a:t>Construction </a:t>
            </a:r>
            <a:r>
              <a:rPr lang="pl-PL" sz="1900" dirty="0" err="1"/>
              <a:t>schedule</a:t>
            </a:r>
            <a:r>
              <a:rPr lang="pl-PL" sz="1900" dirty="0"/>
              <a:t>.</a:t>
            </a:r>
            <a:endParaRPr lang="pl-PL" sz="1900" dirty="0">
              <a:cs typeface="Calibri" panose="020F0502020204030204" pitchFamily="34" charset="0"/>
            </a:endParaRPr>
          </a:p>
          <a:p>
            <a:pPr marL="360000" indent="-36000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1900" dirty="0">
                <a:ea typeface="Times New Roman" panose="02020603050405020304" pitchFamily="18" charset="0"/>
                <a:cs typeface="Calibri" panose="020F0502020204030204" pitchFamily="34" charset="0"/>
              </a:rPr>
              <a:t>Environmental radiation monitoring program</a:t>
            </a:r>
            <a:r>
              <a:rPr lang="pl-PL" sz="1900" dirty="0"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360000" indent="-36000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1900" dirty="0"/>
              <a:t>Basic information on the system of managing radiation emergencies.</a:t>
            </a:r>
            <a:endParaRPr lang="pl-PL" sz="19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60000" indent="-36000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endParaRPr lang="pl-PL" sz="18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endParaRPr lang="pl-PL" sz="18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402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32AAF7-CDED-5E15-A767-67E68629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11088" cy="719396"/>
          </a:xfrm>
        </p:spPr>
        <p:txBody>
          <a:bodyPr>
            <a:normAutofit/>
          </a:bodyPr>
          <a:lstStyle/>
          <a:p>
            <a:r>
              <a:rPr lang="pl-PL" dirty="0"/>
              <a:t>General </a:t>
            </a:r>
            <a:r>
              <a:rPr lang="pl-PL" dirty="0" err="1"/>
              <a:t>opinion</a:t>
            </a:r>
            <a:r>
              <a:rPr lang="pl-PL" dirty="0"/>
              <a:t> of PAA </a:t>
            </a:r>
            <a:r>
              <a:rPr lang="pl-PL" dirty="0" err="1"/>
              <a:t>President</a:t>
            </a:r>
            <a:endParaRPr lang="pl-PL" dirty="0"/>
          </a:p>
        </p:txBody>
      </p:sp>
      <p:sp>
        <p:nvSpPr>
          <p:cNvPr id="4" name="Symbol zastępczy numeru slajdu 6">
            <a:extLst>
              <a:ext uri="{FF2B5EF4-FFF2-40B4-BE49-F238E27FC236}">
                <a16:creationId xmlns:a16="http://schemas.microsoft.com/office/drawing/2014/main" id="{A2740533-BA9C-0FD4-4B1E-A9092DA565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1428" y="6311900"/>
            <a:ext cx="580571" cy="365125"/>
          </a:xfrm>
        </p:spPr>
        <p:txBody>
          <a:bodyPr/>
          <a:lstStyle/>
          <a:p>
            <a:fld id="{71466469-813C-5948-B700-6EB416010EE3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4D1EDE8-AC87-4221-AB2C-43CAC6F8A584}"/>
              </a:ext>
            </a:extLst>
          </p:cNvPr>
          <p:cNvSpPr txBox="1">
            <a:spLocks/>
          </p:cNvSpPr>
          <p:nvPr/>
        </p:nvSpPr>
        <p:spPr>
          <a:xfrm>
            <a:off x="545605" y="1183702"/>
            <a:ext cx="11100789" cy="5128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>
              <a:spcAft>
                <a:spcPts val="600"/>
              </a:spcAft>
            </a:pPr>
            <a:r>
              <a:rPr lang="en-GB" sz="2000" b="1" u="sng" dirty="0"/>
              <a:t>General opinion </a:t>
            </a:r>
            <a:r>
              <a:rPr lang="pl-PL" sz="2000" b="1" u="sng" dirty="0"/>
              <a:t>of the PAA </a:t>
            </a:r>
            <a:r>
              <a:rPr lang="pl-PL" sz="2000" b="1" u="sng" dirty="0" err="1"/>
              <a:t>President</a:t>
            </a:r>
            <a:r>
              <a:rPr lang="pl-PL" sz="2000" b="1" dirty="0"/>
              <a:t> </a:t>
            </a:r>
            <a:r>
              <a:rPr lang="pl-PL" sz="2000" dirty="0"/>
              <a:t>on </a:t>
            </a:r>
            <a:r>
              <a:rPr lang="en-GB" sz="2000" dirty="0"/>
              <a:t>the </a:t>
            </a:r>
            <a:r>
              <a:rPr lang="en-GB" sz="2000" b="1" dirty="0"/>
              <a:t>planned organizational and technical solutions </a:t>
            </a:r>
            <a:r>
              <a:rPr lang="en-GB" sz="2000" dirty="0"/>
              <a:t>or </a:t>
            </a:r>
            <a:r>
              <a:rPr lang="en-GB" sz="2000" b="1" dirty="0"/>
              <a:t>drafts of documents</a:t>
            </a:r>
            <a:r>
              <a:rPr lang="pl-PL" sz="2000" b="1" dirty="0"/>
              <a:t> </a:t>
            </a:r>
            <a:r>
              <a:rPr lang="en-GB" sz="2000" dirty="0"/>
              <a:t>to be submitted along with </a:t>
            </a:r>
            <a:r>
              <a:rPr lang="pl-PL" sz="2000" dirty="0"/>
              <a:t>the </a:t>
            </a:r>
            <a:r>
              <a:rPr lang="en-GB" sz="2000" dirty="0"/>
              <a:t>licence application</a:t>
            </a:r>
            <a:r>
              <a:rPr lang="pl-PL" sz="20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700" b="1" dirty="0" err="1"/>
              <a:t>Opinion</a:t>
            </a:r>
            <a:r>
              <a:rPr lang="pl-PL" sz="1700" b="1" dirty="0"/>
              <a:t> </a:t>
            </a:r>
            <a:r>
              <a:rPr lang="pl-PL" sz="1700" b="1" dirty="0" err="1"/>
              <a:t>is</a:t>
            </a:r>
            <a:r>
              <a:rPr lang="pl-PL" sz="1700" b="1" dirty="0"/>
              <a:t> not </a:t>
            </a:r>
            <a:r>
              <a:rPr lang="pl-PL" sz="1700" b="1" dirty="0" err="1"/>
              <a:t>mandatory</a:t>
            </a:r>
            <a:r>
              <a:rPr lang="pl-PL" sz="1700" b="1" dirty="0"/>
              <a:t> </a:t>
            </a:r>
            <a:r>
              <a:rPr lang="pl-PL" sz="1700" dirty="0"/>
              <a:t>– </a:t>
            </a:r>
            <a:r>
              <a:rPr lang="pl-PL" sz="1700" dirty="0" err="1"/>
              <a:t>scope</a:t>
            </a:r>
            <a:r>
              <a:rPr lang="pl-PL" sz="1700" dirty="0"/>
              <a:t> </a:t>
            </a:r>
            <a:r>
              <a:rPr lang="pl-PL" sz="1700" dirty="0" err="1"/>
              <a:t>is</a:t>
            </a:r>
            <a:r>
              <a:rPr lang="pl-PL" sz="1700" dirty="0"/>
              <a:t> </a:t>
            </a:r>
            <a:r>
              <a:rPr lang="pl-PL" sz="1700" dirty="0" err="1"/>
              <a:t>defined</a:t>
            </a:r>
            <a:r>
              <a:rPr lang="pl-PL" sz="1700" dirty="0"/>
              <a:t> by </a:t>
            </a:r>
            <a:r>
              <a:rPr lang="pl-PL" sz="1700" dirty="0" err="1"/>
              <a:t>applicant</a:t>
            </a:r>
            <a:r>
              <a:rPr lang="pl-PL" sz="17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/>
              <a:t>The application </a:t>
            </a:r>
            <a:r>
              <a:rPr lang="en-US" sz="1700" b="1" dirty="0"/>
              <a:t>fee is 350</a:t>
            </a:r>
            <a:r>
              <a:rPr lang="pl-PL" sz="1700" b="1" dirty="0"/>
              <a:t> </a:t>
            </a:r>
            <a:r>
              <a:rPr lang="en-US" sz="1700" b="1" dirty="0"/>
              <a:t>000 PLN</a:t>
            </a:r>
            <a:r>
              <a:rPr lang="pl-PL" sz="1700" dirty="0"/>
              <a:t> (~82 000 EUR).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/>
              <a:t>The general opinion will be issued</a:t>
            </a:r>
            <a:r>
              <a:rPr lang="pl-PL" sz="1700" dirty="0"/>
              <a:t> </a:t>
            </a:r>
            <a:r>
              <a:rPr lang="en-GB" sz="1700" b="1" dirty="0"/>
              <a:t>within 6 months or</a:t>
            </a:r>
            <a:r>
              <a:rPr lang="en-GB" sz="1700" dirty="0"/>
              <a:t> in particularly complex cases</a:t>
            </a:r>
            <a:r>
              <a:rPr lang="pl-PL" sz="1700" dirty="0"/>
              <a:t> –</a:t>
            </a:r>
            <a:r>
              <a:rPr lang="en-GB" sz="1700" dirty="0"/>
              <a:t> </a:t>
            </a:r>
            <a:r>
              <a:rPr lang="en-GB" sz="1700" b="1" dirty="0"/>
              <a:t>within 9 months </a:t>
            </a:r>
            <a:r>
              <a:rPr lang="en-GB" sz="1700" dirty="0"/>
              <a:t>from the date of submission of the application.</a:t>
            </a:r>
            <a:endParaRPr lang="pl-PL" sz="1700" dirty="0"/>
          </a:p>
          <a:p>
            <a:endParaRPr lang="pl-PL" dirty="0"/>
          </a:p>
        </p:txBody>
      </p:sp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id="{7938F7E6-3FB6-4773-BA0B-399618F89619}"/>
              </a:ext>
            </a:extLst>
          </p:cNvPr>
          <p:cNvCxnSpPr>
            <a:cxnSpLocks/>
          </p:cNvCxnSpPr>
          <p:nvPr/>
        </p:nvCxnSpPr>
        <p:spPr>
          <a:xfrm>
            <a:off x="1684877" y="5109262"/>
            <a:ext cx="856895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Prostokąt 25">
            <a:extLst>
              <a:ext uri="{FF2B5EF4-FFF2-40B4-BE49-F238E27FC236}">
                <a16:creationId xmlns:a16="http://schemas.microsoft.com/office/drawing/2014/main" id="{95F1FDE1-AD2D-4290-97B8-7151B55CCA71}"/>
              </a:ext>
            </a:extLst>
          </p:cNvPr>
          <p:cNvSpPr/>
          <p:nvPr/>
        </p:nvSpPr>
        <p:spPr>
          <a:xfrm>
            <a:off x="7323202" y="3933478"/>
            <a:ext cx="2843549" cy="9279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Regulatory </a:t>
            </a:r>
            <a:r>
              <a:rPr lang="pl-PL" b="1" dirty="0" err="1">
                <a:solidFill>
                  <a:schemeClr val="bg1"/>
                </a:solidFill>
              </a:rPr>
              <a:t>review</a:t>
            </a:r>
            <a:r>
              <a:rPr lang="pl-PL" b="1" dirty="0">
                <a:solidFill>
                  <a:schemeClr val="bg1"/>
                </a:solidFill>
              </a:rPr>
              <a:t> of the </a:t>
            </a:r>
            <a:r>
              <a:rPr lang="pl-PL" b="1" dirty="0" err="1">
                <a:solidFill>
                  <a:schemeClr val="bg1"/>
                </a:solidFill>
              </a:rPr>
              <a:t>application</a:t>
            </a:r>
            <a:r>
              <a:rPr lang="pl-PL" b="1" dirty="0">
                <a:solidFill>
                  <a:schemeClr val="bg1"/>
                </a:solidFill>
              </a:rPr>
              <a:t> for LTC</a:t>
            </a: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46E73A92-A4F7-40A8-B822-6703FD52C360}"/>
              </a:ext>
            </a:extLst>
          </p:cNvPr>
          <p:cNvSpPr/>
          <p:nvPr/>
        </p:nvSpPr>
        <p:spPr>
          <a:xfrm>
            <a:off x="1684877" y="3935776"/>
            <a:ext cx="5653641" cy="92772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>
                <a:solidFill>
                  <a:schemeClr val="bg1"/>
                </a:solidFill>
              </a:rPr>
              <a:t>Preparation</a:t>
            </a:r>
            <a:r>
              <a:rPr lang="pl-PL" b="1" dirty="0">
                <a:solidFill>
                  <a:schemeClr val="bg1"/>
                </a:solidFill>
              </a:rPr>
              <a:t> of </a:t>
            </a:r>
            <a:r>
              <a:rPr lang="pl-PL" b="1" dirty="0" err="1">
                <a:solidFill>
                  <a:schemeClr val="bg1"/>
                </a:solidFill>
              </a:rPr>
              <a:t>application</a:t>
            </a:r>
            <a:r>
              <a:rPr lang="pl-PL" b="1" dirty="0">
                <a:solidFill>
                  <a:schemeClr val="bg1"/>
                </a:solidFill>
              </a:rPr>
              <a:t> for </a:t>
            </a:r>
            <a:r>
              <a:rPr lang="pl-PL" b="1" dirty="0" err="1">
                <a:solidFill>
                  <a:schemeClr val="bg1"/>
                </a:solidFill>
              </a:rPr>
              <a:t>licence</a:t>
            </a:r>
            <a:r>
              <a:rPr lang="pl-PL" b="1" dirty="0">
                <a:solidFill>
                  <a:schemeClr val="bg1"/>
                </a:solidFill>
              </a:rPr>
              <a:t> to </a:t>
            </a:r>
            <a:r>
              <a:rPr lang="pl-PL" b="1" dirty="0" err="1">
                <a:solidFill>
                  <a:schemeClr val="bg1"/>
                </a:solidFill>
              </a:rPr>
              <a:t>construct</a:t>
            </a:r>
            <a:r>
              <a:rPr lang="pl-PL" b="1" dirty="0">
                <a:solidFill>
                  <a:schemeClr val="bg1"/>
                </a:solidFill>
              </a:rPr>
              <a:t> (LTC) by the </a:t>
            </a:r>
            <a:r>
              <a:rPr lang="pl-PL" b="1" dirty="0" err="1">
                <a:solidFill>
                  <a:schemeClr val="bg1"/>
                </a:solidFill>
              </a:rPr>
              <a:t>investor</a:t>
            </a:r>
            <a:r>
              <a:rPr lang="pl-PL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023C41D5-BA48-4863-948E-867CCC8C625B}"/>
              </a:ext>
            </a:extLst>
          </p:cNvPr>
          <p:cNvSpPr txBox="1"/>
          <p:nvPr/>
        </p:nvSpPr>
        <p:spPr>
          <a:xfrm>
            <a:off x="6654617" y="5288584"/>
            <a:ext cx="1349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Application for </a:t>
            </a:r>
            <a:r>
              <a:rPr lang="pl-PL" sz="1600" b="1" dirty="0" err="1"/>
              <a:t>construction</a:t>
            </a:r>
            <a:r>
              <a:rPr lang="pl-PL" sz="1600" b="1" dirty="0"/>
              <a:t> </a:t>
            </a:r>
            <a:r>
              <a:rPr lang="pl-PL" sz="1600" b="1" dirty="0" err="1"/>
              <a:t>licence</a:t>
            </a:r>
            <a:endParaRPr lang="pl-PL" sz="1600" b="1" dirty="0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A29ED322-0DDC-4BF0-872C-1F4571D6CF43}"/>
              </a:ext>
            </a:extLst>
          </p:cNvPr>
          <p:cNvSpPr txBox="1"/>
          <p:nvPr/>
        </p:nvSpPr>
        <p:spPr>
          <a:xfrm>
            <a:off x="1540861" y="5304532"/>
            <a:ext cx="1368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Application for the </a:t>
            </a:r>
            <a:r>
              <a:rPr lang="pl-PL" sz="1600" dirty="0" err="1"/>
              <a:t>general</a:t>
            </a:r>
            <a:r>
              <a:rPr lang="pl-PL" sz="1600" dirty="0"/>
              <a:t> </a:t>
            </a:r>
            <a:r>
              <a:rPr lang="pl-PL" sz="1600" dirty="0" err="1"/>
              <a:t>opinion</a:t>
            </a:r>
            <a:endParaRPr lang="pl-PL" sz="1600" dirty="0"/>
          </a:p>
        </p:txBody>
      </p:sp>
      <p:cxnSp>
        <p:nvCxnSpPr>
          <p:cNvPr id="30" name="Łącznik prosty 29">
            <a:extLst>
              <a:ext uri="{FF2B5EF4-FFF2-40B4-BE49-F238E27FC236}">
                <a16:creationId xmlns:a16="http://schemas.microsoft.com/office/drawing/2014/main" id="{153E0334-F945-418C-A2FA-5035B5797CD8}"/>
              </a:ext>
            </a:extLst>
          </p:cNvPr>
          <p:cNvCxnSpPr/>
          <p:nvPr/>
        </p:nvCxnSpPr>
        <p:spPr>
          <a:xfrm>
            <a:off x="7325792" y="4929242"/>
            <a:ext cx="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Owal 30">
            <a:extLst>
              <a:ext uri="{FF2B5EF4-FFF2-40B4-BE49-F238E27FC236}">
                <a16:creationId xmlns:a16="http://schemas.microsoft.com/office/drawing/2014/main" id="{C82E4092-212D-46E1-8095-82D731CABD87}"/>
              </a:ext>
            </a:extLst>
          </p:cNvPr>
          <p:cNvSpPr/>
          <p:nvPr/>
        </p:nvSpPr>
        <p:spPr>
          <a:xfrm>
            <a:off x="7253785" y="5028873"/>
            <a:ext cx="144012" cy="1523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688ECAB5-0FEE-4411-8154-C94DC618AFA7}"/>
              </a:ext>
            </a:extLst>
          </p:cNvPr>
          <p:cNvCxnSpPr/>
          <p:nvPr/>
        </p:nvCxnSpPr>
        <p:spPr>
          <a:xfrm>
            <a:off x="2230327" y="4937212"/>
            <a:ext cx="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Owal 32">
            <a:extLst>
              <a:ext uri="{FF2B5EF4-FFF2-40B4-BE49-F238E27FC236}">
                <a16:creationId xmlns:a16="http://schemas.microsoft.com/office/drawing/2014/main" id="{E4F2129B-B23C-4E4C-A82E-53BC96FDE9A6}"/>
              </a:ext>
            </a:extLst>
          </p:cNvPr>
          <p:cNvSpPr/>
          <p:nvPr/>
        </p:nvSpPr>
        <p:spPr>
          <a:xfrm>
            <a:off x="2158320" y="5036843"/>
            <a:ext cx="144012" cy="1523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0F5FB07C-FFFF-4467-9312-009ABB19C233}"/>
              </a:ext>
            </a:extLst>
          </p:cNvPr>
          <p:cNvCxnSpPr/>
          <p:nvPr/>
        </p:nvCxnSpPr>
        <p:spPr>
          <a:xfrm>
            <a:off x="6054995" y="4941590"/>
            <a:ext cx="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181CE69B-5F58-40B3-97EC-00836324C6D5}"/>
              </a:ext>
            </a:extLst>
          </p:cNvPr>
          <p:cNvSpPr txBox="1"/>
          <p:nvPr/>
        </p:nvSpPr>
        <p:spPr>
          <a:xfrm>
            <a:off x="5503220" y="5296558"/>
            <a:ext cx="1176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/>
              <a:t>General </a:t>
            </a:r>
            <a:r>
              <a:rPr lang="pl-PL" sz="1600" i="1" dirty="0" err="1"/>
              <a:t>opinion</a:t>
            </a:r>
            <a:r>
              <a:rPr lang="pl-PL" sz="1600" i="1" dirty="0"/>
              <a:t> </a:t>
            </a:r>
            <a:br>
              <a:rPr lang="pl-PL" sz="1600" i="1" dirty="0"/>
            </a:br>
            <a:r>
              <a:rPr lang="pl-PL" sz="1600" i="1" dirty="0"/>
              <a:t>of PAA </a:t>
            </a:r>
            <a:r>
              <a:rPr lang="pl-PL" sz="1600" i="1" dirty="0" err="1"/>
              <a:t>President</a:t>
            </a:r>
            <a:endParaRPr lang="pl-PL" sz="1600" i="1" dirty="0"/>
          </a:p>
        </p:txBody>
      </p:sp>
      <p:sp>
        <p:nvSpPr>
          <p:cNvPr id="36" name="Owal 35">
            <a:extLst>
              <a:ext uri="{FF2B5EF4-FFF2-40B4-BE49-F238E27FC236}">
                <a16:creationId xmlns:a16="http://schemas.microsoft.com/office/drawing/2014/main" id="{99ECBE8D-E4D7-480C-B465-A149ADCC1FE8}"/>
              </a:ext>
            </a:extLst>
          </p:cNvPr>
          <p:cNvSpPr/>
          <p:nvPr/>
        </p:nvSpPr>
        <p:spPr>
          <a:xfrm>
            <a:off x="5982989" y="5041221"/>
            <a:ext cx="144012" cy="1523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rgbClr val="92D05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7AA5E6A3-43A7-404F-9B82-AE1832133AD2}"/>
              </a:ext>
            </a:extLst>
          </p:cNvPr>
          <p:cNvSpPr txBox="1"/>
          <p:nvPr/>
        </p:nvSpPr>
        <p:spPr>
          <a:xfrm>
            <a:off x="4251931" y="5304532"/>
            <a:ext cx="1285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Application for the </a:t>
            </a:r>
            <a:r>
              <a:rPr lang="pl-PL" sz="1600" dirty="0" err="1"/>
              <a:t>general</a:t>
            </a:r>
            <a:r>
              <a:rPr lang="pl-PL" sz="1600" dirty="0"/>
              <a:t> </a:t>
            </a:r>
            <a:r>
              <a:rPr lang="pl-PL" sz="1600" dirty="0" err="1"/>
              <a:t>opinion</a:t>
            </a:r>
            <a:endParaRPr lang="pl-PL" sz="1600" dirty="0"/>
          </a:p>
        </p:txBody>
      </p:sp>
      <p:cxnSp>
        <p:nvCxnSpPr>
          <p:cNvPr id="38" name="Łącznik prosty 37">
            <a:extLst>
              <a:ext uri="{FF2B5EF4-FFF2-40B4-BE49-F238E27FC236}">
                <a16:creationId xmlns:a16="http://schemas.microsoft.com/office/drawing/2014/main" id="{871C1ABB-6822-4855-82B7-3C7E4F9A36CD}"/>
              </a:ext>
            </a:extLst>
          </p:cNvPr>
          <p:cNvCxnSpPr/>
          <p:nvPr/>
        </p:nvCxnSpPr>
        <p:spPr>
          <a:xfrm>
            <a:off x="4894623" y="4938287"/>
            <a:ext cx="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Owal 38">
            <a:extLst>
              <a:ext uri="{FF2B5EF4-FFF2-40B4-BE49-F238E27FC236}">
                <a16:creationId xmlns:a16="http://schemas.microsoft.com/office/drawing/2014/main" id="{E3E58C72-636F-4BC6-AFA4-C5FBD453BD68}"/>
              </a:ext>
            </a:extLst>
          </p:cNvPr>
          <p:cNvSpPr/>
          <p:nvPr/>
        </p:nvSpPr>
        <p:spPr>
          <a:xfrm>
            <a:off x="4822616" y="5037918"/>
            <a:ext cx="144012" cy="15238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0" name="Łącznik prosty 39">
            <a:extLst>
              <a:ext uri="{FF2B5EF4-FFF2-40B4-BE49-F238E27FC236}">
                <a16:creationId xmlns:a16="http://schemas.microsoft.com/office/drawing/2014/main" id="{A64184D9-6971-4EEC-9E9C-494D458C541E}"/>
              </a:ext>
            </a:extLst>
          </p:cNvPr>
          <p:cNvCxnSpPr/>
          <p:nvPr/>
        </p:nvCxnSpPr>
        <p:spPr>
          <a:xfrm>
            <a:off x="3532796" y="4941590"/>
            <a:ext cx="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3D62E709-9762-4949-AB52-7D58D1085F45}"/>
              </a:ext>
            </a:extLst>
          </p:cNvPr>
          <p:cNvSpPr txBox="1"/>
          <p:nvPr/>
        </p:nvSpPr>
        <p:spPr>
          <a:xfrm>
            <a:off x="2968991" y="5296558"/>
            <a:ext cx="1176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/>
              <a:t>General </a:t>
            </a:r>
            <a:r>
              <a:rPr lang="pl-PL" sz="1600" i="1" dirty="0" err="1"/>
              <a:t>opinion</a:t>
            </a:r>
            <a:r>
              <a:rPr lang="pl-PL" sz="1600" i="1" dirty="0"/>
              <a:t> </a:t>
            </a:r>
            <a:br>
              <a:rPr lang="pl-PL" sz="1600" i="1" dirty="0"/>
            </a:br>
            <a:r>
              <a:rPr lang="pl-PL" sz="1600" i="1" dirty="0"/>
              <a:t>of PAA </a:t>
            </a:r>
            <a:r>
              <a:rPr lang="pl-PL" sz="1600" i="1" dirty="0" err="1"/>
              <a:t>President</a:t>
            </a:r>
            <a:endParaRPr lang="pl-PL" sz="1600" i="1" dirty="0"/>
          </a:p>
        </p:txBody>
      </p:sp>
      <p:sp>
        <p:nvSpPr>
          <p:cNvPr id="42" name="Owal 41">
            <a:extLst>
              <a:ext uri="{FF2B5EF4-FFF2-40B4-BE49-F238E27FC236}">
                <a16:creationId xmlns:a16="http://schemas.microsoft.com/office/drawing/2014/main" id="{858CC700-0BD6-44AA-94DF-56F667FF10CB}"/>
              </a:ext>
            </a:extLst>
          </p:cNvPr>
          <p:cNvSpPr/>
          <p:nvPr/>
        </p:nvSpPr>
        <p:spPr>
          <a:xfrm>
            <a:off x="3460790" y="5041221"/>
            <a:ext cx="144012" cy="1523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rgbClr val="92D050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75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32AAF7-CDED-5E15-A767-67E68629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11088" cy="719396"/>
          </a:xfrm>
        </p:spPr>
        <p:txBody>
          <a:bodyPr>
            <a:normAutofit/>
          </a:bodyPr>
          <a:lstStyle/>
          <a:p>
            <a:r>
              <a:rPr lang="pl-PL" dirty="0"/>
              <a:t>General </a:t>
            </a:r>
            <a:r>
              <a:rPr lang="pl-PL" dirty="0" err="1"/>
              <a:t>opinion</a:t>
            </a:r>
            <a:r>
              <a:rPr lang="pl-PL" dirty="0"/>
              <a:t> of PAA </a:t>
            </a:r>
            <a:r>
              <a:rPr lang="pl-PL" dirty="0" err="1"/>
              <a:t>President</a:t>
            </a:r>
            <a:endParaRPr lang="pl-PL" dirty="0"/>
          </a:p>
        </p:txBody>
      </p:sp>
      <p:sp>
        <p:nvSpPr>
          <p:cNvPr id="4" name="Symbol zastępczy numeru slajdu 6">
            <a:extLst>
              <a:ext uri="{FF2B5EF4-FFF2-40B4-BE49-F238E27FC236}">
                <a16:creationId xmlns:a16="http://schemas.microsoft.com/office/drawing/2014/main" id="{A2740533-BA9C-0FD4-4B1E-A9092DA565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1428" y="6311900"/>
            <a:ext cx="580571" cy="365125"/>
          </a:xfrm>
        </p:spPr>
        <p:txBody>
          <a:bodyPr/>
          <a:lstStyle/>
          <a:p>
            <a:fld id="{71466469-813C-5948-B700-6EB416010EE3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4D1EDE8-AC87-4221-AB2C-43CAC6F8A584}"/>
              </a:ext>
            </a:extLst>
          </p:cNvPr>
          <p:cNvSpPr txBox="1">
            <a:spLocks/>
          </p:cNvSpPr>
          <p:nvPr/>
        </p:nvSpPr>
        <p:spPr>
          <a:xfrm>
            <a:off x="545605" y="1183702"/>
            <a:ext cx="11100789" cy="5128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550" dirty="0"/>
              <a:t>The PAA President has so far issued the following general opinions: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1550" dirty="0"/>
              <a:t>23 </a:t>
            </a:r>
            <a:r>
              <a:rPr lang="en-US" sz="1550" dirty="0"/>
              <a:t>May 2023 at the request of </a:t>
            </a:r>
            <a:r>
              <a:rPr lang="en-US" sz="1550" b="1" dirty="0"/>
              <a:t>ORLEN </a:t>
            </a:r>
            <a:r>
              <a:rPr lang="en-US" sz="1550" b="1" dirty="0" err="1"/>
              <a:t>Synthos</a:t>
            </a:r>
            <a:r>
              <a:rPr lang="en-US" sz="1550" b="1" dirty="0"/>
              <a:t> Green Energy </a:t>
            </a:r>
            <a:r>
              <a:rPr lang="en-US" sz="1550" dirty="0"/>
              <a:t>– general opinion on </a:t>
            </a:r>
            <a:r>
              <a:rPr lang="en-US" sz="1550" b="1" dirty="0"/>
              <a:t>selected technical assumptions of BWRX-300 reactor technology</a:t>
            </a:r>
            <a:r>
              <a:rPr lang="en-US" sz="155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1550" dirty="0"/>
              <a:t>9 </a:t>
            </a:r>
            <a:r>
              <a:rPr lang="en-US" sz="1550" dirty="0"/>
              <a:t>June 2023 at the request of </a:t>
            </a:r>
            <a:r>
              <a:rPr lang="en-US" sz="1550" b="1" dirty="0" err="1"/>
              <a:t>Polskie</a:t>
            </a:r>
            <a:r>
              <a:rPr lang="en-US" sz="1550" b="1" dirty="0"/>
              <a:t> </a:t>
            </a:r>
            <a:r>
              <a:rPr lang="en-US" sz="1550" b="1" dirty="0" err="1"/>
              <a:t>Elektrownie</a:t>
            </a:r>
            <a:r>
              <a:rPr lang="en-US" sz="1550" b="1" dirty="0"/>
              <a:t> </a:t>
            </a:r>
            <a:r>
              <a:rPr lang="en-US" sz="1550" b="1" dirty="0" err="1"/>
              <a:t>Jądrowe</a:t>
            </a:r>
            <a:r>
              <a:rPr lang="en-US" sz="1550" b="1" dirty="0"/>
              <a:t> </a:t>
            </a:r>
            <a:r>
              <a:rPr lang="en-US" sz="1550" dirty="0"/>
              <a:t>– general opinion on the </a:t>
            </a:r>
            <a:r>
              <a:rPr lang="en-US" sz="1550" b="1" dirty="0"/>
              <a:t>description (scope and detail) of the independent verification of safety analyses</a:t>
            </a:r>
            <a:r>
              <a:rPr lang="en-US" sz="155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1550" dirty="0"/>
              <a:t>22 </a:t>
            </a:r>
            <a:r>
              <a:rPr lang="en-US" sz="1550" dirty="0"/>
              <a:t>December 2023 at the request of </a:t>
            </a:r>
            <a:r>
              <a:rPr lang="en-US" sz="1550" b="1" dirty="0"/>
              <a:t>KGHM </a:t>
            </a:r>
            <a:r>
              <a:rPr lang="en-US" sz="1550" b="1" dirty="0" err="1"/>
              <a:t>Polska</a:t>
            </a:r>
            <a:r>
              <a:rPr lang="en-US" sz="1550" b="1" dirty="0"/>
              <a:t> </a:t>
            </a:r>
            <a:r>
              <a:rPr lang="en-US" sz="1550" b="1" dirty="0" err="1"/>
              <a:t>Miedź</a:t>
            </a:r>
            <a:r>
              <a:rPr lang="en-US" sz="1550" b="1" dirty="0"/>
              <a:t> </a:t>
            </a:r>
            <a:r>
              <a:rPr lang="en-US" sz="1550" dirty="0"/>
              <a:t>– general opinion on</a:t>
            </a:r>
            <a:r>
              <a:rPr lang="pl-PL" sz="1550" dirty="0"/>
              <a:t> </a:t>
            </a:r>
            <a:r>
              <a:rPr lang="en-US" sz="1550" b="1" dirty="0"/>
              <a:t>selected</a:t>
            </a:r>
            <a:r>
              <a:rPr lang="pl-PL" sz="1550" b="1" dirty="0"/>
              <a:t> </a:t>
            </a:r>
            <a:r>
              <a:rPr lang="en-US" sz="1550" b="1" dirty="0"/>
              <a:t>technical assumptions of NuScale reactor technology</a:t>
            </a:r>
            <a:r>
              <a:rPr lang="en-US" sz="155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1550" dirty="0"/>
              <a:t>26 </a:t>
            </a:r>
            <a:r>
              <a:rPr lang="en-US" sz="1550" dirty="0"/>
              <a:t>April 2024 at the request of </a:t>
            </a:r>
            <a:r>
              <a:rPr lang="en-US" sz="1550" b="1" dirty="0"/>
              <a:t>KGHM </a:t>
            </a:r>
            <a:r>
              <a:rPr lang="en-US" sz="1550" b="1" dirty="0" err="1"/>
              <a:t>Polska</a:t>
            </a:r>
            <a:r>
              <a:rPr lang="en-US" sz="1550" b="1" dirty="0"/>
              <a:t> </a:t>
            </a:r>
            <a:r>
              <a:rPr lang="en-US" sz="1550" b="1" dirty="0" err="1"/>
              <a:t>Mie</a:t>
            </a:r>
            <a:r>
              <a:rPr lang="en-US" sz="1550" dirty="0" err="1"/>
              <a:t>dź</a:t>
            </a:r>
            <a:r>
              <a:rPr lang="en-US" sz="1550" dirty="0"/>
              <a:t> – general opinion on the </a:t>
            </a:r>
            <a:r>
              <a:rPr lang="en-US" sz="1550" b="1" dirty="0"/>
              <a:t>safety analysis methods used by technology provider NuScale NPM-20 in the field of basic safety</a:t>
            </a:r>
            <a:r>
              <a:rPr lang="en-US" sz="155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1550" dirty="0"/>
              <a:t>30 </a:t>
            </a:r>
            <a:r>
              <a:rPr lang="en-US" sz="1550" dirty="0"/>
              <a:t>August 2024 at the request of </a:t>
            </a:r>
            <a:r>
              <a:rPr lang="en-US" sz="1550" b="1" dirty="0" err="1"/>
              <a:t>Polskie</a:t>
            </a:r>
            <a:r>
              <a:rPr lang="en-US" sz="1550" b="1" dirty="0"/>
              <a:t> </a:t>
            </a:r>
            <a:r>
              <a:rPr lang="en-US" sz="1550" b="1" dirty="0" err="1"/>
              <a:t>Elektrownie</a:t>
            </a:r>
            <a:r>
              <a:rPr lang="en-US" sz="1550" b="1" dirty="0"/>
              <a:t> </a:t>
            </a:r>
            <a:r>
              <a:rPr lang="en-US" sz="1550" b="1" dirty="0" err="1"/>
              <a:t>Jądrowe</a:t>
            </a:r>
            <a:r>
              <a:rPr lang="en-US" sz="1550" b="1" dirty="0"/>
              <a:t> </a:t>
            </a:r>
            <a:r>
              <a:rPr lang="en-US" sz="1550" dirty="0"/>
              <a:t>– general opinion on </a:t>
            </a:r>
            <a:r>
              <a:rPr lang="en-US" sz="1550" b="1" dirty="0"/>
              <a:t>safety classification</a:t>
            </a:r>
            <a:r>
              <a:rPr lang="en-US" sz="1550" dirty="0"/>
              <a:t>.</a:t>
            </a:r>
            <a:endParaRPr lang="pl-PL" sz="155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1550" dirty="0"/>
              <a:t>28 March </a:t>
            </a:r>
            <a:r>
              <a:rPr lang="en-US" sz="1550" dirty="0"/>
              <a:t>202</a:t>
            </a:r>
            <a:r>
              <a:rPr lang="pl-PL" sz="1550" dirty="0"/>
              <a:t>5</a:t>
            </a:r>
            <a:r>
              <a:rPr lang="en-US" sz="1550" dirty="0"/>
              <a:t> at the request of </a:t>
            </a:r>
            <a:r>
              <a:rPr lang="en-US" sz="1550" b="1" dirty="0" err="1"/>
              <a:t>Polskie</a:t>
            </a:r>
            <a:r>
              <a:rPr lang="en-US" sz="1550" b="1" dirty="0"/>
              <a:t> </a:t>
            </a:r>
            <a:r>
              <a:rPr lang="en-US" sz="1550" b="1" dirty="0" err="1"/>
              <a:t>Elektrownie</a:t>
            </a:r>
            <a:r>
              <a:rPr lang="en-US" sz="1550" b="1" dirty="0"/>
              <a:t> </a:t>
            </a:r>
            <a:r>
              <a:rPr lang="en-US" sz="1550" b="1" dirty="0" err="1"/>
              <a:t>Jądrowe</a:t>
            </a:r>
            <a:r>
              <a:rPr lang="en-US" sz="1550" b="1" dirty="0"/>
              <a:t> </a:t>
            </a:r>
            <a:r>
              <a:rPr lang="en-US" sz="1550" dirty="0"/>
              <a:t>– general opinion on </a:t>
            </a:r>
            <a:r>
              <a:rPr lang="en-US" sz="1550" b="1" dirty="0"/>
              <a:t>the Circulating Water System at a nuclear power plant</a:t>
            </a:r>
            <a:r>
              <a:rPr lang="en-US" sz="1550" dirty="0"/>
              <a:t>.</a:t>
            </a:r>
            <a:endParaRPr lang="pl-PL" sz="1550" dirty="0"/>
          </a:p>
          <a:p>
            <a:pPr algn="just"/>
            <a:endParaRPr lang="pl-PL" sz="1500" dirty="0"/>
          </a:p>
          <a:p>
            <a:pPr algn="just"/>
            <a:r>
              <a:rPr lang="en-US" sz="1500" dirty="0"/>
              <a:t>The PAA President's general opinions are available (in Polish</a:t>
            </a:r>
            <a:r>
              <a:rPr lang="pl-PL" sz="1500" dirty="0"/>
              <a:t>) </a:t>
            </a:r>
            <a:r>
              <a:rPr lang="en-US" sz="1500" dirty="0"/>
              <a:t>at</a:t>
            </a:r>
            <a:r>
              <a:rPr lang="pl-PL" sz="1500" dirty="0"/>
              <a:t>: </a:t>
            </a:r>
            <a:r>
              <a:rPr lang="pl-PL" sz="1500" dirty="0">
                <a:hlinkClick r:id="rId3"/>
              </a:rPr>
              <a:t>https://www.gov.pl/web/paa/wydane-ogolne-opinie-prezesa-paa</a:t>
            </a:r>
            <a:r>
              <a:rPr lang="pl-PL" sz="1500" dirty="0"/>
              <a:t> </a:t>
            </a:r>
          </a:p>
          <a:p>
            <a:pPr algn="just"/>
            <a:endParaRPr lang="pl-PL" sz="1550" dirty="0"/>
          </a:p>
          <a:p>
            <a:pPr algn="just"/>
            <a:endParaRPr lang="pl-PL" sz="1550" dirty="0"/>
          </a:p>
          <a:p>
            <a:pPr algn="just"/>
            <a:endParaRPr lang="pl-PL" sz="1550" dirty="0"/>
          </a:p>
          <a:p>
            <a:endParaRPr lang="pl-PL" sz="1550" dirty="0"/>
          </a:p>
        </p:txBody>
      </p:sp>
    </p:spTree>
    <p:extLst>
      <p:ext uri="{BB962C8B-B14F-4D97-AF65-F5344CB8AC3E}">
        <p14:creationId xmlns:p14="http://schemas.microsoft.com/office/powerpoint/2010/main" val="852564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0508D0-82F4-3414-7D96-3F9D72856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671" y="3016405"/>
            <a:ext cx="7763885" cy="1633992"/>
          </a:xfrm>
        </p:spPr>
        <p:txBody>
          <a:bodyPr/>
          <a:lstStyle/>
          <a:p>
            <a:r>
              <a:rPr lang="en-US" dirty="0"/>
              <a:t>Thank you for your attention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138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32AAF7-CDED-5E15-A767-67E68629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11088" cy="719396"/>
          </a:xfrm>
        </p:spPr>
        <p:txBody>
          <a:bodyPr>
            <a:normAutofit/>
          </a:bodyPr>
          <a:lstStyle/>
          <a:p>
            <a:r>
              <a:rPr lang="pl-PL" dirty="0"/>
              <a:t>Presentation plan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42F73C-F857-5C67-9363-A8902F1AA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057"/>
            <a:ext cx="10515600" cy="194490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pl-PL" b="1" dirty="0"/>
              <a:t> Regulatory </a:t>
            </a:r>
            <a:r>
              <a:rPr lang="pl-PL" b="1" dirty="0" err="1"/>
              <a:t>framework</a:t>
            </a:r>
            <a:r>
              <a:rPr lang="pl-PL" b="1" dirty="0"/>
              <a:t> in Poland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 </a:t>
            </a:r>
            <a:r>
              <a:rPr lang="pl-PL" dirty="0" err="1"/>
              <a:t>Licensing</a:t>
            </a:r>
            <a:r>
              <a:rPr lang="pl-PL" dirty="0"/>
              <a:t> </a:t>
            </a:r>
            <a:r>
              <a:rPr lang="pl-PL" dirty="0" err="1"/>
              <a:t>process</a:t>
            </a:r>
            <a:endParaRPr lang="pl-PL" dirty="0"/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 General </a:t>
            </a:r>
            <a:r>
              <a:rPr lang="pl-PL" dirty="0" err="1"/>
              <a:t>opinion</a:t>
            </a:r>
            <a:r>
              <a:rPr lang="pl-PL" dirty="0"/>
              <a:t> of the PAA </a:t>
            </a:r>
            <a:r>
              <a:rPr lang="pl-PL" dirty="0" err="1"/>
              <a:t>President</a:t>
            </a:r>
            <a:endParaRPr lang="pl-PL" dirty="0"/>
          </a:p>
        </p:txBody>
      </p:sp>
      <p:sp>
        <p:nvSpPr>
          <p:cNvPr id="4" name="Symbol zastępczy numeru slajdu 6">
            <a:extLst>
              <a:ext uri="{FF2B5EF4-FFF2-40B4-BE49-F238E27FC236}">
                <a16:creationId xmlns:a16="http://schemas.microsoft.com/office/drawing/2014/main" id="{A2740533-BA9C-0FD4-4B1E-A9092DA565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1428" y="6311900"/>
            <a:ext cx="580571" cy="365125"/>
          </a:xfrm>
        </p:spPr>
        <p:txBody>
          <a:bodyPr/>
          <a:lstStyle/>
          <a:p>
            <a:fld id="{71466469-813C-5948-B700-6EB416010EE3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65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32AAF7-CDED-5E15-A767-67E68629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11088" cy="719396"/>
          </a:xfrm>
        </p:spPr>
        <p:txBody>
          <a:bodyPr>
            <a:normAutofit/>
          </a:bodyPr>
          <a:lstStyle/>
          <a:p>
            <a:r>
              <a:rPr lang="pl-PL" dirty="0"/>
              <a:t>Regulatory </a:t>
            </a:r>
            <a:r>
              <a:rPr lang="pl-PL" dirty="0" err="1"/>
              <a:t>framework</a:t>
            </a:r>
            <a:endParaRPr lang="pl-PL" dirty="0"/>
          </a:p>
        </p:txBody>
      </p:sp>
      <p:sp>
        <p:nvSpPr>
          <p:cNvPr id="4" name="Symbol zastępczy numeru slajdu 6">
            <a:extLst>
              <a:ext uri="{FF2B5EF4-FFF2-40B4-BE49-F238E27FC236}">
                <a16:creationId xmlns:a16="http://schemas.microsoft.com/office/drawing/2014/main" id="{A2740533-BA9C-0FD4-4B1E-A9092DA565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1428" y="6311900"/>
            <a:ext cx="580571" cy="365125"/>
          </a:xfrm>
        </p:spPr>
        <p:txBody>
          <a:bodyPr/>
          <a:lstStyle/>
          <a:p>
            <a:fld id="{71466469-813C-5948-B700-6EB416010EE3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21" name="Trójkąt równoramienny 20">
            <a:extLst>
              <a:ext uri="{FF2B5EF4-FFF2-40B4-BE49-F238E27FC236}">
                <a16:creationId xmlns:a16="http://schemas.microsoft.com/office/drawing/2014/main" id="{9B7864C6-2BBA-45EC-B6A8-7A2F409AFD5B}"/>
              </a:ext>
            </a:extLst>
          </p:cNvPr>
          <p:cNvSpPr/>
          <p:nvPr/>
        </p:nvSpPr>
        <p:spPr>
          <a:xfrm>
            <a:off x="2645343" y="926022"/>
            <a:ext cx="5124398" cy="3866090"/>
          </a:xfrm>
          <a:prstGeom prst="triangle">
            <a:avLst/>
          </a:prstGeom>
          <a:solidFill>
            <a:srgbClr val="D9EF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AD9D8100-7276-4FD5-AE32-3701A050CC54}"/>
              </a:ext>
            </a:extLst>
          </p:cNvPr>
          <p:cNvCxnSpPr>
            <a:cxnSpLocks/>
          </p:cNvCxnSpPr>
          <p:nvPr/>
        </p:nvCxnSpPr>
        <p:spPr>
          <a:xfrm>
            <a:off x="3301027" y="3813560"/>
            <a:ext cx="38157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1325B155-283A-4BBF-9D55-8368B3B4DDC9}"/>
              </a:ext>
            </a:extLst>
          </p:cNvPr>
          <p:cNvSpPr txBox="1"/>
          <p:nvPr/>
        </p:nvSpPr>
        <p:spPr>
          <a:xfrm>
            <a:off x="4534313" y="4118171"/>
            <a:ext cx="157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Regulations</a:t>
            </a:r>
            <a:endParaRPr lang="pl-PL" dirty="0"/>
          </a:p>
        </p:txBody>
      </p: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4B09CB22-8B85-4CAA-9A11-40261F0AEEEE}"/>
              </a:ext>
            </a:extLst>
          </p:cNvPr>
          <p:cNvCxnSpPr>
            <a:cxnSpLocks/>
          </p:cNvCxnSpPr>
          <p:nvPr/>
        </p:nvCxnSpPr>
        <p:spPr>
          <a:xfrm>
            <a:off x="3908722" y="2899160"/>
            <a:ext cx="25984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109121D1-C18E-4193-8A77-7EDCB486D6AD}"/>
              </a:ext>
            </a:extLst>
          </p:cNvPr>
          <p:cNvSpPr txBox="1"/>
          <p:nvPr/>
        </p:nvSpPr>
        <p:spPr>
          <a:xfrm>
            <a:off x="4265150" y="2256527"/>
            <a:ext cx="188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Constitution</a:t>
            </a:r>
            <a:endParaRPr lang="pl-PL" dirty="0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B6F126F9-0917-4A0B-AC1B-AAF61EF8D881}"/>
              </a:ext>
            </a:extLst>
          </p:cNvPr>
          <p:cNvSpPr txBox="1"/>
          <p:nvPr/>
        </p:nvSpPr>
        <p:spPr>
          <a:xfrm>
            <a:off x="4338042" y="3171694"/>
            <a:ext cx="193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Act</a:t>
            </a:r>
            <a:r>
              <a:rPr lang="pl-PL" dirty="0"/>
              <a:t> – </a:t>
            </a:r>
            <a:r>
              <a:rPr lang="pl-PL" dirty="0" err="1"/>
              <a:t>Atomic</a:t>
            </a:r>
            <a:r>
              <a:rPr lang="pl-PL" dirty="0"/>
              <a:t> Law</a:t>
            </a:r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8CF32A58-7384-453B-BDA8-D9881E10A4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5014" y="5046043"/>
            <a:ext cx="7964905" cy="1496553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E9D3ED8A-E16A-4C57-B628-E6AB3B4278FB}"/>
              </a:ext>
            </a:extLst>
          </p:cNvPr>
          <p:cNvSpPr txBox="1"/>
          <p:nvPr/>
        </p:nvSpPr>
        <p:spPr>
          <a:xfrm>
            <a:off x="2815084" y="5680527"/>
            <a:ext cx="476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PAA </a:t>
            </a:r>
            <a:r>
              <a:rPr lang="pl-PL" dirty="0" err="1"/>
              <a:t>President's</a:t>
            </a:r>
            <a:r>
              <a:rPr lang="pl-PL" dirty="0"/>
              <a:t> </a:t>
            </a:r>
            <a:r>
              <a:rPr lang="pl-PL" dirty="0" err="1"/>
              <a:t>Recommendations</a:t>
            </a:r>
            <a:endParaRPr lang="pl-PL" dirty="0"/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DF7C9215-4739-4118-B8A7-295BF1F03000}"/>
              </a:ext>
            </a:extLst>
          </p:cNvPr>
          <p:cNvCxnSpPr>
            <a:cxnSpLocks/>
          </p:cNvCxnSpPr>
          <p:nvPr/>
        </p:nvCxnSpPr>
        <p:spPr>
          <a:xfrm>
            <a:off x="2668203" y="5046043"/>
            <a:ext cx="506385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Nawias klamrowy zamykający 29">
            <a:extLst>
              <a:ext uri="{FF2B5EF4-FFF2-40B4-BE49-F238E27FC236}">
                <a16:creationId xmlns:a16="http://schemas.microsoft.com/office/drawing/2014/main" id="{4FCD0A9B-B709-43E4-BBC6-43FE0B026EC3}"/>
              </a:ext>
            </a:extLst>
          </p:cNvPr>
          <p:cNvSpPr/>
          <p:nvPr/>
        </p:nvSpPr>
        <p:spPr>
          <a:xfrm>
            <a:off x="9086630" y="5046042"/>
            <a:ext cx="580571" cy="14468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Nawias klamrowy zamykający 30">
            <a:extLst>
              <a:ext uri="{FF2B5EF4-FFF2-40B4-BE49-F238E27FC236}">
                <a16:creationId xmlns:a16="http://schemas.microsoft.com/office/drawing/2014/main" id="{954B1118-6CFE-4B77-BE2B-414550218A7D}"/>
              </a:ext>
            </a:extLst>
          </p:cNvPr>
          <p:cNvSpPr/>
          <p:nvPr/>
        </p:nvSpPr>
        <p:spPr>
          <a:xfrm>
            <a:off x="9096580" y="926022"/>
            <a:ext cx="570621" cy="38660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A85FEB49-8553-488D-BC29-1493018CF0D1}"/>
              </a:ext>
            </a:extLst>
          </p:cNvPr>
          <p:cNvSpPr txBox="1"/>
          <p:nvPr/>
        </p:nvSpPr>
        <p:spPr>
          <a:xfrm>
            <a:off x="9667201" y="2659012"/>
            <a:ext cx="1884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/>
              <a:t>Legally</a:t>
            </a:r>
            <a:r>
              <a:rPr lang="pl-PL" sz="2000" b="1" dirty="0"/>
              <a:t> </a:t>
            </a:r>
            <a:r>
              <a:rPr lang="pl-PL" sz="2000" b="1" dirty="0" err="1"/>
              <a:t>binding</a:t>
            </a:r>
            <a:endParaRPr lang="pl-PL" sz="2000" b="1" dirty="0"/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383373F6-8911-4776-8D5F-DDF3CB33E7CD}"/>
              </a:ext>
            </a:extLst>
          </p:cNvPr>
          <p:cNvSpPr txBox="1"/>
          <p:nvPr/>
        </p:nvSpPr>
        <p:spPr>
          <a:xfrm>
            <a:off x="9667201" y="5569403"/>
            <a:ext cx="2011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Non-</a:t>
            </a:r>
            <a:r>
              <a:rPr lang="pl-PL" sz="2000" b="1" dirty="0" err="1"/>
              <a:t>binding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007106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32AAF7-CDED-5E15-A767-67E68629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11088" cy="719396"/>
          </a:xfrm>
        </p:spPr>
        <p:txBody>
          <a:bodyPr>
            <a:normAutofit/>
          </a:bodyPr>
          <a:lstStyle/>
          <a:p>
            <a:r>
              <a:rPr lang="pl-PL" dirty="0"/>
              <a:t>Regulatory </a:t>
            </a:r>
            <a:r>
              <a:rPr lang="pl-PL" dirty="0" err="1"/>
              <a:t>framework</a:t>
            </a:r>
            <a:endParaRPr lang="pl-PL" dirty="0"/>
          </a:p>
        </p:txBody>
      </p:sp>
      <p:sp>
        <p:nvSpPr>
          <p:cNvPr id="4" name="Symbol zastępczy numeru slajdu 6">
            <a:extLst>
              <a:ext uri="{FF2B5EF4-FFF2-40B4-BE49-F238E27FC236}">
                <a16:creationId xmlns:a16="http://schemas.microsoft.com/office/drawing/2014/main" id="{A2740533-BA9C-0FD4-4B1E-A9092DA565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1428" y="6311900"/>
            <a:ext cx="580571" cy="365125"/>
          </a:xfrm>
        </p:spPr>
        <p:txBody>
          <a:bodyPr/>
          <a:lstStyle/>
          <a:p>
            <a:fld id="{71466469-813C-5948-B700-6EB416010EE3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4D1EDE8-AC87-4221-AB2C-43CAC6F8A584}"/>
              </a:ext>
            </a:extLst>
          </p:cNvPr>
          <p:cNvSpPr txBox="1">
            <a:spLocks/>
          </p:cNvSpPr>
          <p:nvPr/>
        </p:nvSpPr>
        <p:spPr>
          <a:xfrm>
            <a:off x="545605" y="1183702"/>
            <a:ext cx="11100789" cy="5246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en-US" sz="2500" b="1" u="sng" dirty="0"/>
              <a:t>Act of 29 November 2000 – Atomic Law</a:t>
            </a:r>
            <a:endParaRPr lang="pl-PL" sz="2500" b="1" u="sng" dirty="0"/>
          </a:p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Introduces a unified system </a:t>
            </a:r>
            <a:r>
              <a:rPr lang="en-US" sz="2400" b="1" dirty="0"/>
              <a:t>to ensure nuclear safety and radiological protection </a:t>
            </a:r>
            <a:r>
              <a:rPr lang="en-US" sz="2400" dirty="0"/>
              <a:t>for workers and the general public in Poland.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D93FFBC-DC47-4194-B0A4-EF5EFA87FD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749" y="3107849"/>
            <a:ext cx="5372755" cy="2833310"/>
          </a:xfrm>
          <a:prstGeom prst="rect">
            <a:avLst/>
          </a:prstGeom>
        </p:spPr>
      </p:pic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8E030AC0-B31A-478D-9FF2-B2F708C2D925}"/>
              </a:ext>
            </a:extLst>
          </p:cNvPr>
          <p:cNvSpPr txBox="1">
            <a:spLocks/>
          </p:cNvSpPr>
          <p:nvPr/>
        </p:nvSpPr>
        <p:spPr>
          <a:xfrm>
            <a:off x="545605" y="3107849"/>
            <a:ext cx="5842838" cy="31559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800" dirty="0"/>
              <a:t>The </a:t>
            </a:r>
            <a:r>
              <a:rPr lang="pl-PL" sz="1800" dirty="0" err="1"/>
              <a:t>Act</a:t>
            </a:r>
            <a:r>
              <a:rPr lang="pl-PL" sz="1800" dirty="0"/>
              <a:t> </a:t>
            </a:r>
            <a:r>
              <a:rPr lang="pl-PL" sz="1800" dirty="0" err="1"/>
              <a:t>regulates</a:t>
            </a:r>
            <a:r>
              <a:rPr lang="pl-PL" sz="1800" dirty="0"/>
              <a:t> </a:t>
            </a:r>
            <a:r>
              <a:rPr lang="pl-PL" sz="1800" dirty="0" err="1"/>
              <a:t>all</a:t>
            </a:r>
            <a:r>
              <a:rPr lang="pl-PL" sz="1800" dirty="0"/>
              <a:t> </a:t>
            </a:r>
            <a:r>
              <a:rPr lang="pl-PL" sz="1800" dirty="0" err="1"/>
              <a:t>types</a:t>
            </a:r>
            <a:r>
              <a:rPr lang="pl-PL" sz="1800" dirty="0"/>
              <a:t> of </a:t>
            </a:r>
            <a:r>
              <a:rPr lang="en-US" sz="1800" b="1" dirty="0"/>
              <a:t>activities involving exposure to ionizing radiation</a:t>
            </a:r>
            <a:r>
              <a:rPr lang="pl-PL" sz="1800" dirty="0"/>
              <a:t>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Its most relevant provisions co</a:t>
            </a:r>
            <a:r>
              <a:rPr lang="pl-PL" sz="1800" dirty="0" err="1"/>
              <a:t>ver</a:t>
            </a:r>
            <a:r>
              <a:rPr lang="en-US" sz="1800" dirty="0"/>
              <a:t>: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/>
              <a:t>T</a:t>
            </a:r>
            <a:r>
              <a:rPr lang="en-US" sz="1800" dirty="0"/>
              <a:t>he </a:t>
            </a:r>
            <a:r>
              <a:rPr lang="en-US" sz="1800" b="1" dirty="0"/>
              <a:t>issuance of</a:t>
            </a:r>
            <a:r>
              <a:rPr lang="pl-PL" sz="1800" b="1" dirty="0"/>
              <a:t> </a:t>
            </a:r>
            <a:r>
              <a:rPr lang="en-US" sz="1800" b="1" dirty="0"/>
              <a:t>permits</a:t>
            </a:r>
            <a:r>
              <a:rPr lang="pl-PL" sz="1800" b="1" dirty="0"/>
              <a:t> / </a:t>
            </a:r>
            <a:r>
              <a:rPr lang="pl-PL" sz="1800" b="1" dirty="0" err="1"/>
              <a:t>licenses</a:t>
            </a:r>
            <a:r>
              <a:rPr lang="pl-PL" sz="1800" b="1" dirty="0"/>
              <a:t> </a:t>
            </a:r>
            <a:r>
              <a:rPr lang="en-US" sz="1800" dirty="0"/>
              <a:t>for </a:t>
            </a:r>
            <a:r>
              <a:rPr lang="pl-PL" sz="1800" dirty="0" err="1"/>
              <a:t>these</a:t>
            </a:r>
            <a:r>
              <a:rPr lang="pl-PL" sz="1800" dirty="0"/>
              <a:t> </a:t>
            </a:r>
            <a:r>
              <a:rPr lang="en-US" sz="1800" dirty="0"/>
              <a:t>activities</a:t>
            </a:r>
            <a:r>
              <a:rPr lang="pl-PL" sz="1800" dirty="0"/>
              <a:t>.</a:t>
            </a:r>
            <a:endParaRPr lang="en-US" sz="18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/>
              <a:t>T</a:t>
            </a:r>
            <a:r>
              <a:rPr lang="en-US" sz="1800" dirty="0"/>
              <a:t>he </a:t>
            </a:r>
            <a:r>
              <a:rPr lang="en-US" sz="1800" b="1" dirty="0"/>
              <a:t>responsibilities of</a:t>
            </a:r>
            <a:r>
              <a:rPr lang="pl-PL" sz="1800" b="1" dirty="0"/>
              <a:t> the </a:t>
            </a:r>
            <a:r>
              <a:rPr lang="pl-PL" sz="1800" b="1" dirty="0" err="1"/>
              <a:t>heads</a:t>
            </a:r>
            <a:r>
              <a:rPr lang="en-US" sz="1800" b="1" dirty="0"/>
              <a:t> of organizational units</a:t>
            </a:r>
            <a:r>
              <a:rPr lang="pl-PL" sz="1800" b="1" dirty="0"/>
              <a:t> </a:t>
            </a:r>
            <a:r>
              <a:rPr lang="en-US" sz="1800" dirty="0"/>
              <a:t>conducting activities</a:t>
            </a:r>
            <a:r>
              <a:rPr lang="pl-PL" sz="1800" dirty="0"/>
              <a:t>.</a:t>
            </a:r>
            <a:endParaRPr lang="en-US" sz="1800" dirty="0"/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dirty="0"/>
              <a:t>T</a:t>
            </a:r>
            <a:r>
              <a:rPr lang="en-US" sz="1800" dirty="0"/>
              <a:t>he </a:t>
            </a:r>
            <a:r>
              <a:rPr lang="en-US" sz="1800" b="1" dirty="0"/>
              <a:t>supervisory power of the</a:t>
            </a:r>
            <a:r>
              <a:rPr lang="pl-PL" sz="1800" b="1" dirty="0"/>
              <a:t> </a:t>
            </a:r>
            <a:r>
              <a:rPr lang="en-US" sz="1800" b="1" dirty="0"/>
              <a:t>PAA President to </a:t>
            </a:r>
            <a:r>
              <a:rPr lang="pl-PL" sz="1800" b="1" dirty="0" err="1"/>
              <a:t>oversee</a:t>
            </a:r>
            <a:r>
              <a:rPr lang="pl-PL" sz="1800" b="1" dirty="0"/>
              <a:t> </a:t>
            </a:r>
            <a:r>
              <a:rPr lang="en-US" sz="1800" dirty="0"/>
              <a:t>these activities.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25646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32AAF7-CDED-5E15-A767-67E68629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11088" cy="719396"/>
          </a:xfrm>
        </p:spPr>
        <p:txBody>
          <a:bodyPr>
            <a:normAutofit/>
          </a:bodyPr>
          <a:lstStyle/>
          <a:p>
            <a:r>
              <a:rPr lang="pl-PL" dirty="0"/>
              <a:t>Regulatory </a:t>
            </a:r>
            <a:r>
              <a:rPr lang="pl-PL" dirty="0" err="1"/>
              <a:t>framework</a:t>
            </a:r>
            <a:endParaRPr lang="pl-PL" dirty="0"/>
          </a:p>
        </p:txBody>
      </p:sp>
      <p:sp>
        <p:nvSpPr>
          <p:cNvPr id="4" name="Symbol zastępczy numeru slajdu 6">
            <a:extLst>
              <a:ext uri="{FF2B5EF4-FFF2-40B4-BE49-F238E27FC236}">
                <a16:creationId xmlns:a16="http://schemas.microsoft.com/office/drawing/2014/main" id="{A2740533-BA9C-0FD4-4B1E-A9092DA565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1428" y="6311900"/>
            <a:ext cx="580571" cy="365125"/>
          </a:xfrm>
        </p:spPr>
        <p:txBody>
          <a:bodyPr/>
          <a:lstStyle/>
          <a:p>
            <a:fld id="{71466469-813C-5948-B700-6EB416010EE3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4D1EDE8-AC87-4221-AB2C-43CAC6F8A584}"/>
              </a:ext>
            </a:extLst>
          </p:cNvPr>
          <p:cNvSpPr txBox="1">
            <a:spLocks/>
          </p:cNvSpPr>
          <p:nvPr/>
        </p:nvSpPr>
        <p:spPr>
          <a:xfrm>
            <a:off x="545605" y="1183702"/>
            <a:ext cx="11100789" cy="52468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2700" b="1" u="sng" dirty="0" err="1"/>
              <a:t>Regulations</a:t>
            </a:r>
            <a:endParaRPr lang="pl-PL" sz="2700" u="sng" dirty="0"/>
          </a:p>
          <a:p>
            <a:pPr algn="just">
              <a:lnSpc>
                <a:spcPts val="25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400" dirty="0" err="1"/>
              <a:t>Examples</a:t>
            </a:r>
            <a:r>
              <a:rPr lang="pl-PL" sz="2400" dirty="0"/>
              <a:t>:</a:t>
            </a:r>
          </a:p>
          <a:p>
            <a:pPr algn="just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400" dirty="0"/>
              <a:t> </a:t>
            </a:r>
            <a:r>
              <a:rPr lang="pl-PL" sz="2400" dirty="0" err="1"/>
              <a:t>Regulation</a:t>
            </a:r>
            <a:r>
              <a:rPr lang="pl-PL" sz="2400" dirty="0"/>
              <a:t> </a:t>
            </a:r>
            <a:r>
              <a:rPr lang="en-US" sz="2400" dirty="0"/>
              <a:t>on nuclear safety and radiological protection requirements which must be fulfilled by a </a:t>
            </a:r>
            <a:r>
              <a:rPr lang="en-US" sz="2400" b="1" dirty="0"/>
              <a:t>nuclear facility design</a:t>
            </a:r>
            <a:r>
              <a:rPr lang="pl-PL" sz="2400" dirty="0"/>
              <a:t>.</a:t>
            </a:r>
          </a:p>
          <a:p>
            <a:pPr algn="just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400" dirty="0"/>
              <a:t> </a:t>
            </a:r>
            <a:r>
              <a:rPr lang="pl-PL" sz="2400" dirty="0" err="1"/>
              <a:t>Regulation</a:t>
            </a:r>
            <a:r>
              <a:rPr lang="pl-PL" sz="2400" dirty="0"/>
              <a:t> </a:t>
            </a:r>
            <a:r>
              <a:rPr lang="en-US" sz="2400" dirty="0"/>
              <a:t>on the scope and method for the performance of </a:t>
            </a:r>
            <a:r>
              <a:rPr lang="en-US" sz="2400" b="1" dirty="0"/>
              <a:t>safety analyses </a:t>
            </a:r>
            <a:r>
              <a:rPr lang="en-US" sz="2400" dirty="0"/>
              <a:t>prior to the submission of an application requesting the issue of a license for the construction of a nuclear facility and the scope of the </a:t>
            </a:r>
            <a:r>
              <a:rPr lang="en-US" sz="2400" b="1" dirty="0"/>
              <a:t>preliminary safety report </a:t>
            </a:r>
            <a:r>
              <a:rPr lang="en-US" sz="2400" dirty="0"/>
              <a:t>for a nuclear facility</a:t>
            </a:r>
            <a:r>
              <a:rPr lang="pl-PL" sz="2400" dirty="0"/>
              <a:t>.</a:t>
            </a:r>
          </a:p>
          <a:p>
            <a:pPr algn="just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400" dirty="0"/>
              <a:t> </a:t>
            </a:r>
            <a:r>
              <a:rPr lang="pl-PL" sz="2400" dirty="0" err="1"/>
              <a:t>Regulation</a:t>
            </a:r>
            <a:r>
              <a:rPr lang="pl-PL" sz="2400" dirty="0"/>
              <a:t> </a:t>
            </a:r>
            <a:r>
              <a:rPr lang="en-US" sz="2400" dirty="0"/>
              <a:t>on detailed scope of assessment with regard to land intended for the </a:t>
            </a:r>
            <a:r>
              <a:rPr lang="en-US" sz="2400" b="1" dirty="0"/>
              <a:t>location of a nuclear facility</a:t>
            </a:r>
            <a:r>
              <a:rPr lang="en-US" sz="2400" dirty="0"/>
              <a:t>, cases excluding land to be considered eligible for the location of a nuclear facility and on requirements concerning location report for a nuclear facility</a:t>
            </a:r>
            <a:r>
              <a:rPr lang="pl-PL" sz="2400" dirty="0"/>
              <a:t>.</a:t>
            </a:r>
          </a:p>
          <a:p>
            <a:pPr algn="just">
              <a:lnSpc>
                <a:spcPts val="25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dirty="0"/>
              <a:t> </a:t>
            </a:r>
            <a:r>
              <a:rPr lang="pl-PL" sz="2400" dirty="0" err="1"/>
              <a:t>Regulation</a:t>
            </a:r>
            <a:r>
              <a:rPr lang="pl-PL" sz="2400" dirty="0"/>
              <a:t> </a:t>
            </a:r>
            <a:r>
              <a:rPr lang="en-US" sz="2400" dirty="0"/>
              <a:t>on </a:t>
            </a:r>
            <a:r>
              <a:rPr lang="en-US" sz="2400" b="1" dirty="0"/>
              <a:t>documents required when submitting an application </a:t>
            </a:r>
            <a:r>
              <a:rPr lang="en-US" sz="2400" dirty="0"/>
              <a:t>for the issuance of a license to perform an activity related to exposure to ionizing radiation</a:t>
            </a:r>
            <a:r>
              <a:rPr lang="pl-P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856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32AAF7-CDED-5E15-A767-67E68629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11088" cy="719396"/>
          </a:xfrm>
        </p:spPr>
        <p:txBody>
          <a:bodyPr>
            <a:normAutofit/>
          </a:bodyPr>
          <a:lstStyle/>
          <a:p>
            <a:r>
              <a:rPr lang="pl-PL" dirty="0"/>
              <a:t>Regulatory </a:t>
            </a:r>
            <a:r>
              <a:rPr lang="pl-PL" dirty="0" err="1"/>
              <a:t>framework</a:t>
            </a:r>
            <a:endParaRPr lang="pl-PL" dirty="0"/>
          </a:p>
        </p:txBody>
      </p:sp>
      <p:sp>
        <p:nvSpPr>
          <p:cNvPr id="4" name="Symbol zastępczy numeru slajdu 6">
            <a:extLst>
              <a:ext uri="{FF2B5EF4-FFF2-40B4-BE49-F238E27FC236}">
                <a16:creationId xmlns:a16="http://schemas.microsoft.com/office/drawing/2014/main" id="{A2740533-BA9C-0FD4-4B1E-A9092DA565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1428" y="6311900"/>
            <a:ext cx="580571" cy="365125"/>
          </a:xfrm>
        </p:spPr>
        <p:txBody>
          <a:bodyPr/>
          <a:lstStyle/>
          <a:p>
            <a:fld id="{71466469-813C-5948-B700-6EB416010EE3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4D1EDE8-AC87-4221-AB2C-43CAC6F8A584}"/>
              </a:ext>
            </a:extLst>
          </p:cNvPr>
          <p:cNvSpPr txBox="1">
            <a:spLocks/>
          </p:cNvSpPr>
          <p:nvPr/>
        </p:nvSpPr>
        <p:spPr>
          <a:xfrm>
            <a:off x="545605" y="1183703"/>
            <a:ext cx="11100789" cy="50240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sz="2900" b="1" u="sng" dirty="0"/>
              <a:t>PAA </a:t>
            </a:r>
            <a:r>
              <a:rPr lang="pl-PL" sz="2900" b="1" u="sng" dirty="0" err="1"/>
              <a:t>President's</a:t>
            </a:r>
            <a:r>
              <a:rPr lang="pl-PL" sz="2900" b="1" u="sng" dirty="0"/>
              <a:t> </a:t>
            </a:r>
            <a:r>
              <a:rPr lang="pl-PL" sz="2900" b="1" u="sng" dirty="0" err="1"/>
              <a:t>Recommendations</a:t>
            </a:r>
            <a:endParaRPr lang="pl-PL" sz="2900" b="1" u="sng" dirty="0"/>
          </a:p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The President of the PAA issues </a:t>
            </a:r>
            <a:r>
              <a:rPr lang="en-US" sz="2400" b="1" dirty="0"/>
              <a:t>technical and organizational recommendations </a:t>
            </a:r>
            <a:r>
              <a:rPr lang="en-US" sz="2400" dirty="0"/>
              <a:t>in matters of nuclear safety and radiological protection, which </a:t>
            </a:r>
            <a:r>
              <a:rPr lang="en-US" sz="2400" b="1" dirty="0"/>
              <a:t>may serve as guidelines</a:t>
            </a:r>
            <a:r>
              <a:rPr lang="pl-PL" sz="2400" b="1" dirty="0"/>
              <a:t>.</a:t>
            </a:r>
            <a:endParaRPr lang="pl-PL" sz="2400" b="1" baseline="300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900" dirty="0"/>
              <a:t>The PAA President issued the following recommendations related to nuclear facilities</a:t>
            </a:r>
            <a:r>
              <a:rPr lang="pl-PL" sz="1900" dirty="0"/>
              <a:t>:</a:t>
            </a:r>
            <a:endParaRPr lang="en-US" sz="1900" dirty="0"/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Recommendations for assessing ground seismicity for the location of nuclear facilities.</a:t>
            </a:r>
            <a:endParaRPr lang="pl-PL" sz="1900" dirty="0"/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Recommendations for assessing the tectonic stability of the ground and fault activity for the location of nuclear facilities.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Recommendations for assessing geological-engineering and hydrogeological conditions for the location of nuclear facilities.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Recommendations for defining Emergency Planning Zones and Extended Planning Distance around an organizational unit performing activities classified as Category I or II hazards.</a:t>
            </a:r>
          </a:p>
        </p:txBody>
      </p:sp>
    </p:spTree>
    <p:extLst>
      <p:ext uri="{BB962C8B-B14F-4D97-AF65-F5344CB8AC3E}">
        <p14:creationId xmlns:p14="http://schemas.microsoft.com/office/powerpoint/2010/main" val="45819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32AAF7-CDED-5E15-A767-67E68629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11088" cy="719396"/>
          </a:xfrm>
        </p:spPr>
        <p:txBody>
          <a:bodyPr>
            <a:normAutofit/>
          </a:bodyPr>
          <a:lstStyle/>
          <a:p>
            <a:r>
              <a:rPr lang="pl-PL" dirty="0"/>
              <a:t>Presentation plan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42F73C-F857-5C67-9363-A8902F1AA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057"/>
            <a:ext cx="10515600" cy="194490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 Regulatory </a:t>
            </a:r>
            <a:r>
              <a:rPr lang="pl-PL" dirty="0" err="1"/>
              <a:t>framework</a:t>
            </a:r>
            <a:r>
              <a:rPr lang="pl-PL" dirty="0"/>
              <a:t> in Poland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pl-PL" b="1" dirty="0"/>
              <a:t> </a:t>
            </a:r>
            <a:r>
              <a:rPr lang="pl-PL" b="1" dirty="0" err="1"/>
              <a:t>Licensing</a:t>
            </a:r>
            <a:r>
              <a:rPr lang="pl-PL" b="1" dirty="0"/>
              <a:t> </a:t>
            </a:r>
            <a:r>
              <a:rPr lang="pl-PL" b="1" dirty="0" err="1"/>
              <a:t>process</a:t>
            </a:r>
            <a:endParaRPr lang="pl-PL" b="1" dirty="0"/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 General </a:t>
            </a:r>
            <a:r>
              <a:rPr lang="pl-PL" dirty="0" err="1"/>
              <a:t>opinion</a:t>
            </a:r>
            <a:r>
              <a:rPr lang="pl-PL" dirty="0"/>
              <a:t> of the PAA </a:t>
            </a:r>
            <a:r>
              <a:rPr lang="pl-PL" dirty="0" err="1"/>
              <a:t>President</a:t>
            </a:r>
            <a:endParaRPr lang="pl-PL" dirty="0"/>
          </a:p>
        </p:txBody>
      </p:sp>
      <p:sp>
        <p:nvSpPr>
          <p:cNvPr id="4" name="Symbol zastępczy numeru slajdu 6">
            <a:extLst>
              <a:ext uri="{FF2B5EF4-FFF2-40B4-BE49-F238E27FC236}">
                <a16:creationId xmlns:a16="http://schemas.microsoft.com/office/drawing/2014/main" id="{A2740533-BA9C-0FD4-4B1E-A9092DA565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1428" y="6311900"/>
            <a:ext cx="580571" cy="365125"/>
          </a:xfrm>
        </p:spPr>
        <p:txBody>
          <a:bodyPr/>
          <a:lstStyle/>
          <a:p>
            <a:fld id="{71466469-813C-5948-B700-6EB416010EE3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011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32AAF7-CDED-5E15-A767-67E68629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11088" cy="719396"/>
          </a:xfrm>
        </p:spPr>
        <p:txBody>
          <a:bodyPr>
            <a:normAutofit/>
          </a:bodyPr>
          <a:lstStyle/>
          <a:p>
            <a:r>
              <a:rPr lang="pl-PL" dirty="0" err="1"/>
              <a:t>Licensing</a:t>
            </a:r>
            <a:r>
              <a:rPr lang="pl-PL" dirty="0"/>
              <a:t> </a:t>
            </a:r>
            <a:r>
              <a:rPr lang="pl-PL" dirty="0" err="1"/>
              <a:t>Process</a:t>
            </a:r>
            <a:r>
              <a:rPr lang="pl-PL" dirty="0"/>
              <a:t> of </a:t>
            </a:r>
            <a:r>
              <a:rPr lang="pl-PL" dirty="0" err="1"/>
              <a:t>nuclear</a:t>
            </a:r>
            <a:r>
              <a:rPr lang="pl-PL" dirty="0"/>
              <a:t> </a:t>
            </a:r>
            <a:r>
              <a:rPr lang="pl-PL" dirty="0" err="1"/>
              <a:t>power</a:t>
            </a:r>
            <a:r>
              <a:rPr lang="pl-PL" dirty="0"/>
              <a:t> </a:t>
            </a:r>
            <a:r>
              <a:rPr lang="pl-PL" dirty="0" err="1"/>
              <a:t>plants</a:t>
            </a:r>
            <a:endParaRPr lang="pl-PL" dirty="0"/>
          </a:p>
        </p:txBody>
      </p:sp>
      <p:sp>
        <p:nvSpPr>
          <p:cNvPr id="4" name="Symbol zastępczy numeru slajdu 6">
            <a:extLst>
              <a:ext uri="{FF2B5EF4-FFF2-40B4-BE49-F238E27FC236}">
                <a16:creationId xmlns:a16="http://schemas.microsoft.com/office/drawing/2014/main" id="{A2740533-BA9C-0FD4-4B1E-A9092DA565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1428" y="6311900"/>
            <a:ext cx="580571" cy="365125"/>
          </a:xfrm>
        </p:spPr>
        <p:txBody>
          <a:bodyPr/>
          <a:lstStyle/>
          <a:p>
            <a:fld id="{71466469-813C-5948-B700-6EB416010EE3}" type="slidenum">
              <a:rPr lang="pl-PL" smtClean="0"/>
              <a:pPr/>
              <a:t>8</a:t>
            </a:fld>
            <a:endParaRPr lang="pl-PL"/>
          </a:p>
        </p:txBody>
      </p:sp>
      <p:graphicFrame>
        <p:nvGraphicFramePr>
          <p:cNvPr id="30" name="Symbol zastępczy zawartości 12">
            <a:extLst>
              <a:ext uri="{FF2B5EF4-FFF2-40B4-BE49-F238E27FC236}">
                <a16:creationId xmlns:a16="http://schemas.microsoft.com/office/drawing/2014/main" id="{C40FD256-5B60-452C-86CF-650603CFF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888367"/>
              </p:ext>
            </p:extLst>
          </p:nvPr>
        </p:nvGraphicFramePr>
        <p:xfrm>
          <a:off x="426903" y="1600200"/>
          <a:ext cx="10748962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Prostokąt: zaokrąglone rogi 30">
            <a:extLst>
              <a:ext uri="{FF2B5EF4-FFF2-40B4-BE49-F238E27FC236}">
                <a16:creationId xmlns:a16="http://schemas.microsoft.com/office/drawing/2014/main" id="{5A82DCF9-E6E3-42D5-8CDC-8C3A25AB2ACF}"/>
              </a:ext>
            </a:extLst>
          </p:cNvPr>
          <p:cNvSpPr/>
          <p:nvPr/>
        </p:nvSpPr>
        <p:spPr>
          <a:xfrm>
            <a:off x="529831" y="1600200"/>
            <a:ext cx="1584325" cy="863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License to </a:t>
            </a:r>
            <a:r>
              <a:rPr lang="pl-PL" dirty="0" err="1"/>
              <a:t>construct</a:t>
            </a:r>
            <a:endParaRPr lang="pl-PL" dirty="0"/>
          </a:p>
        </p:txBody>
      </p:sp>
      <p:sp>
        <p:nvSpPr>
          <p:cNvPr id="32" name="Prostokąt: zaokrąglone rogi 31">
            <a:extLst>
              <a:ext uri="{FF2B5EF4-FFF2-40B4-BE49-F238E27FC236}">
                <a16:creationId xmlns:a16="http://schemas.microsoft.com/office/drawing/2014/main" id="{A6BC283F-E5C1-4624-B5FC-8CA6D4C2A1C3}"/>
              </a:ext>
            </a:extLst>
          </p:cNvPr>
          <p:cNvSpPr/>
          <p:nvPr/>
        </p:nvSpPr>
        <p:spPr>
          <a:xfrm>
            <a:off x="6266797" y="1600200"/>
            <a:ext cx="1754188" cy="863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License to </a:t>
            </a:r>
            <a:r>
              <a:rPr lang="pl-PL" dirty="0" err="1"/>
              <a:t>operate</a:t>
            </a:r>
            <a:endParaRPr lang="pl-PL" dirty="0"/>
          </a:p>
        </p:txBody>
      </p:sp>
      <p:sp>
        <p:nvSpPr>
          <p:cNvPr id="33" name="Prostokąt: zaokrąglone rogi 32">
            <a:extLst>
              <a:ext uri="{FF2B5EF4-FFF2-40B4-BE49-F238E27FC236}">
                <a16:creationId xmlns:a16="http://schemas.microsoft.com/office/drawing/2014/main" id="{B0A31D29-F554-4561-9CCD-CDA96FCBB426}"/>
              </a:ext>
            </a:extLst>
          </p:cNvPr>
          <p:cNvSpPr/>
          <p:nvPr/>
        </p:nvSpPr>
        <p:spPr>
          <a:xfrm>
            <a:off x="3437466" y="4584700"/>
            <a:ext cx="1584325" cy="863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License to </a:t>
            </a:r>
            <a:r>
              <a:rPr lang="pl-PL" dirty="0" err="1"/>
              <a:t>commission</a:t>
            </a:r>
            <a:endParaRPr lang="pl-PL" dirty="0"/>
          </a:p>
        </p:txBody>
      </p:sp>
      <p:sp>
        <p:nvSpPr>
          <p:cNvPr id="34" name="Prostokąt: zaokrąglone rogi 33">
            <a:extLst>
              <a:ext uri="{FF2B5EF4-FFF2-40B4-BE49-F238E27FC236}">
                <a16:creationId xmlns:a16="http://schemas.microsoft.com/office/drawing/2014/main" id="{A74DE513-F61A-4A39-987B-59754D4DC516}"/>
              </a:ext>
            </a:extLst>
          </p:cNvPr>
          <p:cNvSpPr/>
          <p:nvPr/>
        </p:nvSpPr>
        <p:spPr>
          <a:xfrm>
            <a:off x="9288379" y="4584700"/>
            <a:ext cx="1732341" cy="863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License to </a:t>
            </a:r>
            <a:r>
              <a:rPr lang="pl-PL" dirty="0" err="1"/>
              <a:t>decommission</a:t>
            </a:r>
            <a:endParaRPr lang="pl-PL" dirty="0"/>
          </a:p>
        </p:txBody>
      </p:sp>
      <p:sp>
        <p:nvSpPr>
          <p:cNvPr id="35" name="Strzałka: w dół 34">
            <a:extLst>
              <a:ext uri="{FF2B5EF4-FFF2-40B4-BE49-F238E27FC236}">
                <a16:creationId xmlns:a16="http://schemas.microsoft.com/office/drawing/2014/main" id="{92EAF93A-8A81-4A47-B9C4-3359FEA0CC8B}"/>
              </a:ext>
            </a:extLst>
          </p:cNvPr>
          <p:cNvSpPr/>
          <p:nvPr/>
        </p:nvSpPr>
        <p:spPr>
          <a:xfrm>
            <a:off x="1177530" y="2498888"/>
            <a:ext cx="288925" cy="35877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6" name="Strzałka: w dół 35">
            <a:extLst>
              <a:ext uri="{FF2B5EF4-FFF2-40B4-BE49-F238E27FC236}">
                <a16:creationId xmlns:a16="http://schemas.microsoft.com/office/drawing/2014/main" id="{E7426772-9054-4052-AA04-0070C97ED98C}"/>
              </a:ext>
            </a:extLst>
          </p:cNvPr>
          <p:cNvSpPr/>
          <p:nvPr/>
        </p:nvSpPr>
        <p:spPr>
          <a:xfrm>
            <a:off x="6999428" y="2514173"/>
            <a:ext cx="288925" cy="35877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7" name="Strzałka: w dół 36">
            <a:extLst>
              <a:ext uri="{FF2B5EF4-FFF2-40B4-BE49-F238E27FC236}">
                <a16:creationId xmlns:a16="http://schemas.microsoft.com/office/drawing/2014/main" id="{4AD765D3-4DC4-481F-B3ED-C12AA6AF11C8}"/>
              </a:ext>
            </a:extLst>
          </p:cNvPr>
          <p:cNvSpPr/>
          <p:nvPr/>
        </p:nvSpPr>
        <p:spPr>
          <a:xfrm rot="10800000">
            <a:off x="4085167" y="4172761"/>
            <a:ext cx="288925" cy="35877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8" name="Strzałka: w dół 37">
            <a:extLst>
              <a:ext uri="{FF2B5EF4-FFF2-40B4-BE49-F238E27FC236}">
                <a16:creationId xmlns:a16="http://schemas.microsoft.com/office/drawing/2014/main" id="{2470244F-6EAE-40F5-B782-9373A3807241}"/>
              </a:ext>
            </a:extLst>
          </p:cNvPr>
          <p:cNvSpPr/>
          <p:nvPr/>
        </p:nvSpPr>
        <p:spPr>
          <a:xfrm rot="10800000">
            <a:off x="10003886" y="4150519"/>
            <a:ext cx="288925" cy="35877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80D588E4-F2A7-49FC-BF54-21A8D475305B}"/>
              </a:ext>
            </a:extLst>
          </p:cNvPr>
          <p:cNvSpPr txBox="1"/>
          <p:nvPr/>
        </p:nvSpPr>
        <p:spPr>
          <a:xfrm>
            <a:off x="5021791" y="4734580"/>
            <a:ext cx="1104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9 </a:t>
            </a:r>
            <a:r>
              <a:rPr lang="pl-PL" sz="1400" dirty="0" err="1"/>
              <a:t>months</a:t>
            </a:r>
            <a:endParaRPr lang="pl-PL" sz="1400" dirty="0"/>
          </a:p>
          <a:p>
            <a:r>
              <a:rPr lang="pl-PL" sz="1400" dirty="0"/>
              <a:t>1,9 mln PLN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47B4C470-87DE-4F76-9075-3FE13DFB59E9}"/>
              </a:ext>
            </a:extLst>
          </p:cNvPr>
          <p:cNvSpPr txBox="1"/>
          <p:nvPr/>
        </p:nvSpPr>
        <p:spPr>
          <a:xfrm>
            <a:off x="8020985" y="1770390"/>
            <a:ext cx="1071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6 </a:t>
            </a:r>
            <a:r>
              <a:rPr lang="pl-PL" sz="1400" dirty="0" err="1"/>
              <a:t>months</a:t>
            </a:r>
            <a:endParaRPr lang="pl-PL" sz="1400" dirty="0"/>
          </a:p>
          <a:p>
            <a:r>
              <a:rPr lang="pl-PL" sz="1400" dirty="0"/>
              <a:t>1,9 mln PLN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F373E50C-7599-4A76-A3DE-9301FCEA8C6C}"/>
              </a:ext>
            </a:extLst>
          </p:cNvPr>
          <p:cNvSpPr txBox="1"/>
          <p:nvPr/>
        </p:nvSpPr>
        <p:spPr>
          <a:xfrm>
            <a:off x="2114155" y="1770390"/>
            <a:ext cx="1185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24 </a:t>
            </a:r>
            <a:r>
              <a:rPr lang="pl-PL" sz="1400" dirty="0" err="1"/>
              <a:t>months</a:t>
            </a:r>
            <a:endParaRPr lang="pl-PL" sz="1400" dirty="0"/>
          </a:p>
          <a:p>
            <a:r>
              <a:rPr lang="pl-PL" sz="1400" dirty="0"/>
              <a:t>5 mln PLN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375CE1D3-8636-4CC2-85A8-839C094C0F9D}"/>
              </a:ext>
            </a:extLst>
          </p:cNvPr>
          <p:cNvSpPr txBox="1"/>
          <p:nvPr/>
        </p:nvSpPr>
        <p:spPr>
          <a:xfrm>
            <a:off x="11052804" y="4754890"/>
            <a:ext cx="1039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9 </a:t>
            </a:r>
            <a:r>
              <a:rPr lang="pl-PL" sz="1400" dirty="0" err="1"/>
              <a:t>months</a:t>
            </a:r>
            <a:endParaRPr lang="pl-PL" sz="1400" dirty="0"/>
          </a:p>
          <a:p>
            <a:r>
              <a:rPr lang="pl-PL" sz="1400" dirty="0"/>
              <a:t>2 mln PLN</a:t>
            </a:r>
          </a:p>
        </p:txBody>
      </p:sp>
    </p:spTree>
    <p:extLst>
      <p:ext uri="{BB962C8B-B14F-4D97-AF65-F5344CB8AC3E}">
        <p14:creationId xmlns:p14="http://schemas.microsoft.com/office/powerpoint/2010/main" val="2195250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32AAF7-CDED-5E15-A767-67E68629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11088" cy="719396"/>
          </a:xfrm>
        </p:spPr>
        <p:txBody>
          <a:bodyPr>
            <a:normAutofit/>
          </a:bodyPr>
          <a:lstStyle/>
          <a:p>
            <a:r>
              <a:rPr lang="pl-PL" dirty="0"/>
              <a:t>Presentation plan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42F73C-F857-5C67-9363-A8902F1AA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057"/>
            <a:ext cx="10515600" cy="194490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 Regulatory </a:t>
            </a:r>
            <a:r>
              <a:rPr lang="pl-PL" dirty="0" err="1"/>
              <a:t>framework</a:t>
            </a:r>
            <a:r>
              <a:rPr lang="pl-PL" dirty="0"/>
              <a:t> in Poland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 </a:t>
            </a:r>
            <a:r>
              <a:rPr lang="pl-PL" dirty="0" err="1"/>
              <a:t>Licensing</a:t>
            </a:r>
            <a:r>
              <a:rPr lang="pl-PL" dirty="0"/>
              <a:t> </a:t>
            </a:r>
            <a:r>
              <a:rPr lang="pl-PL" dirty="0" err="1"/>
              <a:t>process</a:t>
            </a:r>
            <a:endParaRPr lang="pl-PL" dirty="0"/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pl-PL" b="1" dirty="0"/>
              <a:t> General </a:t>
            </a:r>
            <a:r>
              <a:rPr lang="pl-PL" b="1" dirty="0" err="1"/>
              <a:t>opinion</a:t>
            </a:r>
            <a:r>
              <a:rPr lang="pl-PL" b="1" dirty="0"/>
              <a:t> of the PAA </a:t>
            </a:r>
            <a:r>
              <a:rPr lang="pl-PL" b="1" dirty="0" err="1"/>
              <a:t>President</a:t>
            </a:r>
            <a:endParaRPr lang="pl-PL" b="1" dirty="0"/>
          </a:p>
        </p:txBody>
      </p:sp>
      <p:sp>
        <p:nvSpPr>
          <p:cNvPr id="4" name="Symbol zastępczy numeru slajdu 6">
            <a:extLst>
              <a:ext uri="{FF2B5EF4-FFF2-40B4-BE49-F238E27FC236}">
                <a16:creationId xmlns:a16="http://schemas.microsoft.com/office/drawing/2014/main" id="{A2740533-BA9C-0FD4-4B1E-A9092DA565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1428" y="6311900"/>
            <a:ext cx="580571" cy="365125"/>
          </a:xfrm>
        </p:spPr>
        <p:txBody>
          <a:bodyPr/>
          <a:lstStyle/>
          <a:p>
            <a:fld id="{71466469-813C-5948-B700-6EB416010EE3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19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A - kolory KIW 2024">
      <a:dk1>
        <a:srgbClr val="000000"/>
      </a:dk1>
      <a:lt1>
        <a:srgbClr val="FFFFFF"/>
      </a:lt1>
      <a:dk2>
        <a:srgbClr val="32598A"/>
      </a:dk2>
      <a:lt2>
        <a:srgbClr val="E7E6E6"/>
      </a:lt2>
      <a:accent1>
        <a:srgbClr val="009CDC"/>
      </a:accent1>
      <a:accent2>
        <a:srgbClr val="0079C2"/>
      </a:accent2>
      <a:accent3>
        <a:srgbClr val="00AFCB"/>
      </a:accent3>
      <a:accent4>
        <a:srgbClr val="C8E614"/>
      </a:accent4>
      <a:accent5>
        <a:srgbClr val="ED1A38"/>
      </a:accent5>
      <a:accent6>
        <a:srgbClr val="89313F"/>
      </a:accent6>
      <a:hlink>
        <a:srgbClr val="059F93"/>
      </a:hlink>
      <a:folHlink>
        <a:srgbClr val="919191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1170</Words>
  <Application>Microsoft Office PowerPoint</Application>
  <PresentationFormat>Panoramiczny</PresentationFormat>
  <Paragraphs>139</Paragraphs>
  <Slides>15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Ubuntu</vt:lpstr>
      <vt:lpstr>Motyw pakietu Office</vt:lpstr>
      <vt:lpstr>Polish regulatory framework related to licensing of  nuclear facilities</vt:lpstr>
      <vt:lpstr>Presentation plan</vt:lpstr>
      <vt:lpstr>Regulatory framework</vt:lpstr>
      <vt:lpstr>Regulatory framework</vt:lpstr>
      <vt:lpstr>Regulatory framework</vt:lpstr>
      <vt:lpstr>Regulatory framework</vt:lpstr>
      <vt:lpstr>Presentation plan</vt:lpstr>
      <vt:lpstr>Licensing Process of nuclear power plants</vt:lpstr>
      <vt:lpstr>Presentation plan</vt:lpstr>
      <vt:lpstr>Dialogue tools – opinions of PAA President</vt:lpstr>
      <vt:lpstr>General opinion of PAA President</vt:lpstr>
      <vt:lpstr>General opinion of PAA President</vt:lpstr>
      <vt:lpstr>General opinion of PAA President</vt:lpstr>
      <vt:lpstr>General opinion of PAA President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Zuzanna Zembrzuska</dc:creator>
  <cp:lastModifiedBy>Dominik Rauchut</cp:lastModifiedBy>
  <cp:revision>56</cp:revision>
  <dcterms:created xsi:type="dcterms:W3CDTF">2024-11-25T18:06:31Z</dcterms:created>
  <dcterms:modified xsi:type="dcterms:W3CDTF">2025-08-18T11:36:08Z</dcterms:modified>
</cp:coreProperties>
</file>