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4" r:id="rId16"/>
    <p:sldId id="275" r:id="rId17"/>
    <p:sldId id="271" r:id="rId18"/>
    <p:sldId id="272" r:id="rId19"/>
    <p:sldId id="273" r:id="rId20"/>
    <p:sldId id="276" r:id="rId2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9DF8FE-65CB-496C-AD4F-22AFC55CC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959429"/>
            <a:ext cx="7766936" cy="2091407"/>
          </a:xfrm>
        </p:spPr>
        <p:txBody>
          <a:bodyPr/>
          <a:lstStyle/>
          <a:p>
            <a:pPr algn="ctr"/>
            <a:br>
              <a:rPr lang="pl-PL" sz="5400" dirty="0"/>
            </a:b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Konferencja „ Życie wspomagane – możliwości i wyzwania pomocy instytucjonalnej</a:t>
            </a:r>
            <a:br>
              <a:rPr lang="pl-PL" sz="5400" dirty="0"/>
            </a:br>
            <a:r>
              <a:rPr lang="pl-PL" sz="5400" b="1" dirty="0"/>
              <a:t> 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7815A29-17FA-D41E-DDE3-4773A507E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739951"/>
            <a:ext cx="7766936" cy="718457"/>
          </a:xfrm>
        </p:spPr>
        <p:txBody>
          <a:bodyPr/>
          <a:lstStyle/>
          <a:p>
            <a:pPr algn="ctr"/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Mikołajki, 11 kwietnia 2025 r.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C8EDCEF-250A-4305-8650-A8FC3B7B1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584" y="380073"/>
            <a:ext cx="4353059" cy="108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016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917306-E64B-584E-CBB2-BBCA2731F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Warunki organizacyjne - nieprawidłowości</a:t>
            </a:r>
            <a:endParaRPr lang="pl-PL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438A24-712B-DCB4-748D-FF8C1F7D9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184" y="1520889"/>
            <a:ext cx="8760818" cy="51411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 73 % DPS ujawniono choć jedną procedurę, której postanowienia stwarzały ryzyko lub skutkowały naruszeniem praw mieszkańców np. </a:t>
            </a:r>
            <a:r>
              <a:rPr lang="pl-PL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procedura użycia gazu obezwładniającego.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nie dostosowanie warunków mieszkalnych do potrzeb osób z niepełnosprawnościami np. brak lub zepsuta winda, bariery architektoniczne, niesprawny system </a:t>
            </a:r>
            <a:r>
              <a:rPr lang="pl-PL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przyzywowo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– alarmowy lub niedostępny dla wszystkich.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nie stworzenie warunków zapewniających poczucie intymności lub godności np. brak zasłon w kabinach prysznicowych, zamieszkiwanie w monitorowanym pokoju wyposażonym w kraty w oknach. 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7572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F41BBF-DE4E-506C-F7D8-E2E499C2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Sposób realizacji usług – nieprawidłowości </a:t>
            </a:r>
            <a:endParaRPr lang="pl-PL" sz="32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F41D60-1794-422F-2171-A0656F3BD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 ograniczanie możliwości samodzielnego opuszczania DPS, bez zastosowania trybu przewidzianego w obowiązujących przepisach tj. w art. 55 ust.2 b ustawy o pomocy społecznej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pl-PL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przypadku gdy brak opieki zagraża życiu lub poważnie zagraża zdrowiu mieszkańca domu będącego osobą z zaburzeniami psychicznymi, dyrektor lub kierownik tego domu może ograniczyć możliwość samodzielnego opuszczania przez tego mieszkańca terenu domu pomocy społecznej na podstawie zaświadczenia lekarza wydanego na czas oznaczony, nie dłuższy niż 6 miesięcy, wskazującego zasadność takiego ograniczenia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pPr marL="0" indent="0" algn="ctr">
              <a:buNone/>
            </a:pPr>
            <a:endParaRPr lang="pl-PL" sz="19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19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Ustalenia kontrolerów WPS:  </a:t>
            </a:r>
            <a:r>
              <a:rPr lang="pl-PL" sz="19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przypadku, gdy osoba z zaburzeniami psychicznymi chce samodzielnie opuścić placówkę, a Dyrektor DPS uważa, iż osoba ta zagraża swojemu życiu i zdrowiu i nie pozwala  jej na opuszczenie placówki, musi posiadać zaświadczenia lekarskie w tej sprawie i poinformować Sąd o zastosowaniu tego ograniczenia.</a:t>
            </a:r>
            <a:endParaRPr lang="pl-PL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0501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5A46E2-4953-80EE-6DFF-49C3C1DC0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Sposób realizacji usług – nieprawidłowości </a:t>
            </a:r>
            <a:endParaRPr lang="pl-PL" sz="32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95EE84-1E66-8DCF-A376-63B7732DA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6915"/>
            <a:ext cx="8596668" cy="460444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umieszczenie mieszkańca w izolacji, która trwała </a:t>
            </a:r>
            <a:r>
              <a:rPr lang="pl-PL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od 6 do 8 godzin</a:t>
            </a: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, a w jednym przypadku nawet </a:t>
            </a:r>
            <a:r>
              <a:rPr lang="pl-PL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15 godzin.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nie zapewniano cyklicznych badań stanu zdrowia psychicznego mieszkańców w zakresie uzasadniającym dalszy pobyt ( art. 38 ust.5 ustawy o ochronie zdrowia psychicznego).</a:t>
            </a:r>
          </a:p>
          <a:p>
            <a:pPr marL="0" indent="0">
              <a:buNone/>
            </a:pPr>
            <a:r>
              <a:rPr lang="pl-PL" sz="21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38. </a:t>
            </a:r>
            <a:r>
              <a:rPr lang="pl-PL" sz="21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Osoba, która wskutek choroby psychicznej lub upośledzenia umysłowego nie jest zdolna do zaspokajania podstawowych potrzeb życiowych i nie ma możliwości korzystania z opieki innych osób oraz potrzebuje stałej opieki i pielęgnacji, lecz nie wymaga leczenia szpitalnego, może być za jej zgodą lub zgodą jej przedstawiciela ustawowego przyjęta do domu pomocy społecznej. </a:t>
            </a:r>
          </a:p>
          <a:p>
            <a:pPr marL="0" indent="0">
              <a:buNone/>
            </a:pPr>
            <a:r>
              <a:rPr lang="pl-PL" sz="21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Osoba, o której mowa w ust. 1, podlega okresowym badaniom stanu zdrowia psychicznego w zakresie uzasadniającym jej pobyt w domu pomocy społecznej. </a:t>
            </a:r>
            <a:r>
              <a:rPr lang="pl-PL" sz="21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Badania przeprowadza się co najmniej raz na 6 miesięcy. </a:t>
            </a:r>
            <a:endParaRPr lang="pl-PL" sz="21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2216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197207-E764-188E-D998-FE41A9136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BFEABC-243E-B756-C6BA-302B54004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9469"/>
            <a:ext cx="8596668" cy="50385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wykonywanie przez pracowników ochrony czynności, do których nie byli uprawnieni np. kontrola zakupów, przeszukania, pomoc przy kąpieli mieszkańca.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nierzetelnie prowadzona dokumentacja medyczna dot. stosowania przymusu bezpośredniego,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brak uzyskania przez opiekunów prawnych zgody sądu opiekuńczego na podanie zabezpieczenia antykoncepcyjnego całkowicie ubezwłasnowolnionym mieszkankom DPS,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wykwalifikowani opiekunowie medyczni najczęściej nie wykonywali zadań wynikających z posiadanych przez nich kwalifikacji. 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4948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563FAC-D9E3-872F-CE0C-0972B7E75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Bezpieczeństwo i prawo do ochrony zdrowia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73C186-AB7C-C8C7-4C02-75CEE4DC3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nieprawidłowo realizowano farmakoterapię np. podawanie zastrzyków antykoncepcyjnych, mimo braku zlecenia w dokumentacji medycznej.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nie dokumentowano podania każdej dawki leków doustnych,  </a:t>
            </a:r>
          </a:p>
          <a:p>
            <a:pPr marL="0" indent="0">
              <a:buNone/>
            </a:pPr>
            <a:r>
              <a:rPr lang="pl-PL" b="1" u="sng" dirty="0">
                <a:latin typeface="Calibri" panose="020F0502020204030204" pitchFamily="34" charset="0"/>
                <a:cs typeface="Calibri" panose="020F0502020204030204" pitchFamily="34" charset="0"/>
              </a:rPr>
              <a:t>Wskazane jest aby:</a:t>
            </a:r>
          </a:p>
          <a:p>
            <a:pPr>
              <a:buFontTx/>
              <a:buChar char="-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ze względu na specyfikę placówek dla osób chorych psychicznie i niepełnosprawnych intelektualnie oraz bezpieczeństwo ich podopiecznych  personel pielęgniarski był </a:t>
            </a:r>
            <a:r>
              <a:rPr lang="pl-PL" u="sng" dirty="0">
                <a:latin typeface="Calibri" panose="020F0502020204030204" pitchFamily="34" charset="0"/>
                <a:cs typeface="Calibri" panose="020F0502020204030204" pitchFamily="34" charset="0"/>
              </a:rPr>
              <a:t>dostępny w tych dwóch typach domów przez całą dobę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Dlaczego: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to pielęgniarka jest jedyną osobą upoważnioną do wykonywania domięśniowej iniekcji,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 razie konieczności to pielęgniarka decyduje o zastosowaniu przymusu bezpośredniego i osobiście nadzoruje jego wykonanie.  </a:t>
            </a:r>
          </a:p>
        </p:txBody>
      </p:sp>
    </p:spTree>
    <p:extLst>
      <p:ext uri="{BB962C8B-B14F-4D97-AF65-F5344CB8AC3E}">
        <p14:creationId xmlns:p14="http://schemas.microsoft.com/office/powerpoint/2010/main" val="213147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E8B7A0-DF55-56B7-B8E6-73CD32636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Transparentność wydatkowania środków ubezwłasnowolnionych mieszkańców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757C98-19E5-9EDA-0926-8C492277D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wydatki dokonywane przez pracowników DPS, którzy jednocześnie pełnili funkcję przedstawicieli prawnych ubezwłasnowolnionych mieszkańców, nie były dokumentowane ( nie prowadzono zeszytów rozliczeń lub nie gromadzono rachunków, paragonów)</a:t>
            </a:r>
          </a:p>
        </p:txBody>
      </p:sp>
    </p:spTree>
    <p:extLst>
      <p:ext uri="{BB962C8B-B14F-4D97-AF65-F5344CB8AC3E}">
        <p14:creationId xmlns:p14="http://schemas.microsoft.com/office/powerpoint/2010/main" val="2714957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DC0466-4DCA-9696-DFC6-F8B266012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19" y="506964"/>
            <a:ext cx="8596668" cy="1320800"/>
          </a:xfrm>
        </p:spPr>
        <p:txBody>
          <a:bodyPr>
            <a:normAutofit/>
          </a:bodyPr>
          <a:lstStyle/>
          <a:p>
            <a:r>
              <a:rPr lang="pl-PL" sz="32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Postępowanie z depozytami po zmarłych mieszkańcach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273949-F765-24BD-0447-B856FC3CB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Nieprawidłowy sposób postępowania ze środkami finansowymi pozostałymi po zmarłych mieszkańcach DPS np. depozyty po zmarłych mieszkańcach wypłacono osobom nieuprawnionym, likwidacja depozytu bez postanowienia sądu. </a:t>
            </a:r>
          </a:p>
        </p:txBody>
      </p:sp>
    </p:spTree>
    <p:extLst>
      <p:ext uri="{BB962C8B-B14F-4D97-AF65-F5344CB8AC3E}">
        <p14:creationId xmlns:p14="http://schemas.microsoft.com/office/powerpoint/2010/main" val="3522962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9F2299-9DB4-9BDC-388A-ED4FA5334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Wnioski dot. ewentualnych zmian w obowiązującym prawie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879061-AE2E-D142-3122-4FB5BABB4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Minister Rodziny, Pracy i Polityki Społecznej – przygotowanie projektu nowelizacji ustawy o pomocy społecznej w celu wprowadzenia zmian polegających na: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prawnym uregulowaniu statusu pracowników samorządowych zatrudnionych w DPS na stanowiskach pielęgniarki i opiekuna medycznego oraz wprowadzeniu zasad dokumentowania świadczonych przez nich usług w celu zapewnienia bezpieczeństwa mieszkańców i możliwości monitorowania skuteczności zleconej farmakoterapii;</a:t>
            </a:r>
          </a:p>
        </p:txBody>
      </p:sp>
    </p:spTree>
    <p:extLst>
      <p:ext uri="{BB962C8B-B14F-4D97-AF65-F5344CB8AC3E}">
        <p14:creationId xmlns:p14="http://schemas.microsoft.com/office/powerpoint/2010/main" val="2851300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34FBD3-9FD1-C4F0-AFB7-AE8E30914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7194B8-415E-1FCA-B8F2-E60C64701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określeniu warunków przeprowadzania audytu DPS dla osób z zaburzeniami psychicznymi w zakresie wskazań do pobytu osób w nich przebywających, z uwzględnieniem możliwości ich powrotu do społeczności lokalnej, w sposób zapewniający jego transparentność i niezależność, przez określenie kto, kiedy i z jaką częstotliwością przeprowadza te działania;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określeniu zasad wydatkowania środków finansowych należących do mieszkańców DPS i ich dokumentowania, w szczególności przez pracowników DPS będących przedstawicielami ustawowymi mieszkańców ubezwłasnowolnionych.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9074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D1253E-9EB1-CAAB-322C-72AE59FD5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0270"/>
            <a:ext cx="8596668" cy="1320800"/>
          </a:xfrm>
        </p:spPr>
        <p:txBody>
          <a:bodyPr>
            <a:normAutofit/>
          </a:bodyPr>
          <a:lstStyle/>
          <a:p>
            <a:r>
              <a:rPr lang="pl-PL" sz="32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Minister Sprawiedliwości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F7B692-6C98-B9E8-A803-D10623076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określenie w ustawie z dnia 18 października 2006 r. o likwidacji niepodjętych depozytów kwoty, w przypadku której depozyt po zmarłym, którego następcy prawni nie są znani lub nie są zainteresowani dziedziczeniem, ze względu na zachowanie reguł gospodarności i ekonomikę postępowania, automatycznie przechodzi na rzecz Skarbu Państwa. </a:t>
            </a:r>
          </a:p>
        </p:txBody>
      </p:sp>
    </p:spTree>
    <p:extLst>
      <p:ext uri="{BB962C8B-B14F-4D97-AF65-F5344CB8AC3E}">
        <p14:creationId xmlns:p14="http://schemas.microsoft.com/office/powerpoint/2010/main" val="3138319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7DF07F-A6CC-02F6-1797-72A1BABAA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3D4C2E-4F8A-FE65-8665-260F1F58E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Przestrzeganie praw mieszkańców domów pomocy społecznej, przeznaczonych dla osób dorosłych z niepełnosprawnościami intelektualnymi oraz dla osób przewlekle psychicznie chorych  - </a:t>
            </a:r>
            <a:r>
              <a:rPr lang="pl-PL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kontrole przeprowadzone przez Najwyższą Izbę Kontroli</a:t>
            </a:r>
            <a:endParaRPr lang="pl-PL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7798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7432ED-C7D4-4668-9307-D211EB922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         Dziękuję za uwagę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EA3A8EF-2251-AA20-5375-E6125AF09A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Joanna Ołoszewska</a:t>
            </a:r>
          </a:p>
          <a:p>
            <a:r>
              <a:rPr lang="pl-PL" dirty="0"/>
              <a:t>Kierownik Oddziału Spraw Społecznych</a:t>
            </a:r>
          </a:p>
          <a:p>
            <a:r>
              <a:rPr lang="pl-PL" dirty="0"/>
              <a:t>Warmińsko – Mazurski Urząd Wojewódzki w Olsztynie</a:t>
            </a:r>
          </a:p>
        </p:txBody>
      </p:sp>
    </p:spTree>
    <p:extLst>
      <p:ext uri="{BB962C8B-B14F-4D97-AF65-F5344CB8AC3E}">
        <p14:creationId xmlns:p14="http://schemas.microsoft.com/office/powerpoint/2010/main" val="260224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E6FCEC-16AA-1498-C4B4-528D9ACB4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Dane statystyczne:</a:t>
            </a:r>
            <a:endParaRPr lang="pl-PL" sz="32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5EE2E1-B795-20D5-2F21-12651499A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kontrola obejmowała lata 2021 – 2024,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skontrolowano: 15 domów pomocy społecznej (DPS), 10 powiatowych centrów pomocy rodzinie ( PCPR), 8 starostw powiatowych.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największy i najmniejszy DPS: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Górze Kalwarii – 400 mieszkańców,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Skubarczewie – 51 mieszkańców,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4805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F89734-3288-1996-96F5-89B89AF76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Ocena przestrzegania praw mieszkańców DPS</a:t>
            </a:r>
            <a:endParaRPr lang="pl-PL" sz="32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1AA7CB-99B9-D74B-5DA6-0A4F6FEE1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NIK negatywnie oceniła sposób sprawowania opieki nad mieszkańcami DPS dla osób dorosłych z niepełnosprawnościami intelektualnymi oraz przewlekle psychicznie chorych.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Dyrektorzy nie zapewnili mieszkańcom przestrzegania niektórych podstawowych praw, o których mowa w rozdziale III Konstytucji Rzeczypospolitej Polskiej i w art. 55 ust. 2 ustawy o pomocy społecznej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1144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A57BD9-A8E2-8FC1-3C93-1DE7BDF2E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Rozdział II Konstytucji Rzeczypospolitej Polskiej</a:t>
            </a:r>
            <a:endParaRPr lang="pl-PL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14DB0A-9668-2449-7648-93AFF69AD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35495"/>
            <a:ext cx="8596668" cy="430586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Nikt nie może być poddany torturom ani okrutnemu, nieludzkiemu lub poniżającemu traktowaniu i karaniu. Zakazuje się stosowania kar cielesnych ( art. 40)</a:t>
            </a:r>
            <a:endParaRPr lang="pl-PL" sz="2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2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Każdemu zapewnia się nietykalność osobistą i wolność osobistą ( art. 41)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Każdy ma prawo do ochrony prawnej życia prywatnego, rodzinnego, czci i dobrego imienia oraz do decydowania o swoim życiu osobistym ( art.47)</a:t>
            </a:r>
            <a:endParaRPr lang="pl-PL" sz="2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2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Zapewnia się wolność i ochronę tajemnicy komunikowania się ( art.49)</a:t>
            </a:r>
            <a:endParaRPr lang="pl-PL" sz="2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5011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84D0C4-B477-96B3-18C7-524FA62F5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EEAB06-B9D5-CCF4-DA98-3C8817ED5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Każdemu zapewnia się wolność sumienia i religii. </a:t>
            </a:r>
            <a:r>
              <a:rPr lang="pl-PL" sz="2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(art.53)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Każdemu zapewnia się wolność wyrażania swoich poglądów oraz pozyskiwania i rozpowszechniania informacji (art.54)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l-PL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Każdy ma prawo do ochrony zdrowia (art.68)</a:t>
            </a: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8590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B009E1-2890-5CCB-EE10-96B60C97B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55 ust. 2 ustawy o pomocy społecznej </a:t>
            </a:r>
            <a:endParaRPr lang="pl-PL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8D5C30-834D-E6E4-A283-5602979FE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Organizacja domu pomocy społecznej, zakres i poziom usług świadczonych przez dom uwzględnia w szczególności </a:t>
            </a:r>
            <a:r>
              <a:rPr lang="pl-PL" sz="24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wolność, intymność, godność i poczucie bezpieczeństwa mieszkańców domu oraz stopień ich fizycznej i psychicznej sprawności</a:t>
            </a: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415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26075D-1E49-2097-9D48-DD624AE52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Najważniejsze ustalenia:</a:t>
            </a:r>
            <a:endParaRPr lang="pl-PL" sz="3200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949C55-AA45-7CA1-3043-91531D86E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Do najistotniejszych naruszanych praw należało prawo do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wolności,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nietykalności osobistej,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ochrony zdrowia,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bezpieczeństwa,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intymności i godności.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0235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4CCAD9-976E-4167-D5CB-FE18E65AE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Natomiast we wszystkich domach pomocy społecznej zagwarantowano jego mieszkańcom: </a:t>
            </a:r>
            <a:endParaRPr lang="pl-PL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6A450F-D41C-29E7-6DC1-1FD067A5C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prawo do kontaktu z rodziną,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możliwość wyrażania poglądów i udziału w wyborach,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zapewniono wolność zrzeszania się oraz proponowano terapię zajęciową z uwzględnieniem stopnia fizycznej i psychicznej sprawności,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możliwość uczestnictwa w wydarzeniach kulturalnych, rozrywkowych oraz wycieczkach,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600" dirty="0">
                <a:latin typeface="Calibri" panose="020F0502020204030204" pitchFamily="34" charset="0"/>
                <a:cs typeface="Calibri" panose="020F0502020204030204" pitchFamily="34" charset="0"/>
              </a:rPr>
              <a:t>dostęp do badań diagnostycznych i konsultacji specjalistycznych w placówkach medycznych.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563457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1217</Words>
  <Application>Microsoft Office PowerPoint</Application>
  <PresentationFormat>Panoramiczny</PresentationFormat>
  <Paragraphs>77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Trebuchet MS</vt:lpstr>
      <vt:lpstr>Wingdings</vt:lpstr>
      <vt:lpstr>Wingdings 3</vt:lpstr>
      <vt:lpstr>Faseta</vt:lpstr>
      <vt:lpstr> Konferencja „ Życie wspomagane – możliwości i wyzwania pomocy instytucjonalnej  </vt:lpstr>
      <vt:lpstr>Prezentacja programu PowerPoint</vt:lpstr>
      <vt:lpstr>Dane statystyczne:</vt:lpstr>
      <vt:lpstr>Ocena przestrzegania praw mieszkańców DPS</vt:lpstr>
      <vt:lpstr>Rozdział II Konstytucji Rzeczypospolitej Polskiej</vt:lpstr>
      <vt:lpstr>Prezentacja programu PowerPoint</vt:lpstr>
      <vt:lpstr>Art. 55 ust. 2 ustawy o pomocy społecznej </vt:lpstr>
      <vt:lpstr>Najważniejsze ustalenia:</vt:lpstr>
      <vt:lpstr>Natomiast we wszystkich domach pomocy społecznej zagwarantowano jego mieszkańcom: </vt:lpstr>
      <vt:lpstr>Warunki organizacyjne - nieprawidłowości</vt:lpstr>
      <vt:lpstr>Sposób realizacji usług – nieprawidłowości </vt:lpstr>
      <vt:lpstr>Sposób realizacji usług – nieprawidłowości </vt:lpstr>
      <vt:lpstr>Prezentacja programu PowerPoint</vt:lpstr>
      <vt:lpstr>Bezpieczeństwo i prawo do ochrony zdrowia</vt:lpstr>
      <vt:lpstr>Transparentność wydatkowania środków ubezwłasnowolnionych mieszkańców</vt:lpstr>
      <vt:lpstr>Postępowanie z depozytami po zmarłych mieszkańcach</vt:lpstr>
      <vt:lpstr>Wnioski dot. ewentualnych zmian w obowiązującym prawie</vt:lpstr>
      <vt:lpstr>Prezentacja programu PowerPoint</vt:lpstr>
      <vt:lpstr>Minister Sprawiedliwości</vt:lpstr>
      <vt:lpstr>         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Joanna Ołoszewska</dc:creator>
  <cp:lastModifiedBy>Joanna Ołoszewska</cp:lastModifiedBy>
  <cp:revision>3</cp:revision>
  <cp:lastPrinted>2025-04-08T07:44:28Z</cp:lastPrinted>
  <dcterms:created xsi:type="dcterms:W3CDTF">2025-04-07T10:05:09Z</dcterms:created>
  <dcterms:modified xsi:type="dcterms:W3CDTF">2025-04-08T07:44:31Z</dcterms:modified>
</cp:coreProperties>
</file>