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3" r:id="rId3"/>
    <p:sldId id="340" r:id="rId4"/>
    <p:sldId id="350" r:id="rId5"/>
    <p:sldId id="337" r:id="rId6"/>
    <p:sldId id="274" r:id="rId7"/>
    <p:sldId id="305" r:id="rId8"/>
    <p:sldId id="343" r:id="rId9"/>
    <p:sldId id="334" r:id="rId10"/>
    <p:sldId id="352" r:id="rId11"/>
    <p:sldId id="353" r:id="rId12"/>
    <p:sldId id="351" r:id="rId13"/>
    <p:sldId id="338" r:id="rId14"/>
    <p:sldId id="335" r:id="rId15"/>
    <p:sldId id="260" r:id="rId16"/>
  </p:sldIdLst>
  <p:sldSz cx="9144000" cy="6858000" type="screen4x3"/>
  <p:notesSz cx="6797675" cy="9928225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Styl z motywem 2 — Ak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Styl z motywem 2 — Ak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Styl z motywem 1 — Ak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6" autoAdjust="0"/>
    <p:restoredTop sz="98561" autoAdjust="0"/>
  </p:normalViewPr>
  <p:slideViewPr>
    <p:cSldViewPr>
      <p:cViewPr>
        <p:scale>
          <a:sx n="94" d="100"/>
          <a:sy n="94" d="100"/>
        </p:scale>
        <p:origin x="-846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'VOD klasyczne'!$C$20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cat>
            <c:strRef>
              <c:f>'VOD klasyczne'!$B$21:$B$33</c:f>
              <c:strCache>
                <c:ptCount val="13"/>
                <c:pt idx="0">
                  <c:v>playpuls</c:v>
                </c:pt>
                <c:pt idx="1">
                  <c:v>ipla.tv</c:v>
                </c:pt>
                <c:pt idx="2">
                  <c:v>mmtv</c:v>
                </c:pt>
                <c:pt idx="3">
                  <c:v>orange</c:v>
                </c:pt>
                <c:pt idx="4">
                  <c:v>eskago</c:v>
                </c:pt>
                <c:pt idx="5">
                  <c:v>player</c:v>
                </c:pt>
                <c:pt idx="6">
                  <c:v>outfilm</c:v>
                </c:pt>
                <c:pt idx="7">
                  <c:v>kinoplex</c:v>
                </c:pt>
                <c:pt idx="8">
                  <c:v>cineman</c:v>
                </c:pt>
                <c:pt idx="9">
                  <c:v>vod.pl</c:v>
                </c:pt>
                <c:pt idx="10">
                  <c:v>strefa.vod</c:v>
                </c:pt>
                <c:pt idx="11">
                  <c:v>vod.interia.tv</c:v>
                </c:pt>
                <c:pt idx="12">
                  <c:v>toya vod</c:v>
                </c:pt>
              </c:strCache>
            </c:strRef>
          </c:cat>
          <c:val>
            <c:numRef>
              <c:f>'VOD klasyczne'!$C$21:$C$33</c:f>
              <c:numCache>
                <c:formatCode>General</c:formatCode>
                <c:ptCount val="13"/>
                <c:pt idx="1">
                  <c:v>3</c:v>
                </c:pt>
                <c:pt idx="5">
                  <c:v>9</c:v>
                </c:pt>
                <c:pt idx="6">
                  <c:v>9</c:v>
                </c:pt>
                <c:pt idx="7">
                  <c:v>12</c:v>
                </c:pt>
                <c:pt idx="8">
                  <c:v>9</c:v>
                </c:pt>
                <c:pt idx="9">
                  <c:v>5</c:v>
                </c:pt>
                <c:pt idx="10">
                  <c:v>6</c:v>
                </c:pt>
                <c:pt idx="11">
                  <c:v>4</c:v>
                </c:pt>
              </c:numCache>
            </c:numRef>
          </c:val>
        </c:ser>
        <c:ser>
          <c:idx val="1"/>
          <c:order val="1"/>
          <c:tx>
            <c:strRef>
              <c:f>'VOD klasyczne'!$D$20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cat>
            <c:strRef>
              <c:f>'VOD klasyczne'!$B$21:$B$33</c:f>
              <c:strCache>
                <c:ptCount val="13"/>
                <c:pt idx="0">
                  <c:v>playpuls</c:v>
                </c:pt>
                <c:pt idx="1">
                  <c:v>ipla.tv</c:v>
                </c:pt>
                <c:pt idx="2">
                  <c:v>mmtv</c:v>
                </c:pt>
                <c:pt idx="3">
                  <c:v>orange</c:v>
                </c:pt>
                <c:pt idx="4">
                  <c:v>eskago</c:v>
                </c:pt>
                <c:pt idx="5">
                  <c:v>player</c:v>
                </c:pt>
                <c:pt idx="6">
                  <c:v>outfilm</c:v>
                </c:pt>
                <c:pt idx="7">
                  <c:v>kinoplex</c:v>
                </c:pt>
                <c:pt idx="8">
                  <c:v>cineman</c:v>
                </c:pt>
                <c:pt idx="9">
                  <c:v>vod.pl</c:v>
                </c:pt>
                <c:pt idx="10">
                  <c:v>strefa.vod</c:v>
                </c:pt>
                <c:pt idx="11">
                  <c:v>vod.interia.tv</c:v>
                </c:pt>
                <c:pt idx="12">
                  <c:v>toya vod</c:v>
                </c:pt>
              </c:strCache>
            </c:strRef>
          </c:cat>
          <c:val>
            <c:numRef>
              <c:f>'VOD klasyczne'!$D$21:$D$33</c:f>
              <c:numCache>
                <c:formatCode>General</c:formatCode>
                <c:ptCount val="13"/>
                <c:pt idx="0">
                  <c:v>11</c:v>
                </c:pt>
                <c:pt idx="1">
                  <c:v>12</c:v>
                </c:pt>
                <c:pt idx="2">
                  <c:v>10</c:v>
                </c:pt>
                <c:pt idx="3">
                  <c:v>10</c:v>
                </c:pt>
                <c:pt idx="4">
                  <c:v>11</c:v>
                </c:pt>
                <c:pt idx="5">
                  <c:v>12</c:v>
                </c:pt>
                <c:pt idx="6">
                  <c:v>13</c:v>
                </c:pt>
                <c:pt idx="7">
                  <c:v>12</c:v>
                </c:pt>
                <c:pt idx="8">
                  <c:v>11</c:v>
                </c:pt>
                <c:pt idx="9">
                  <c:v>12</c:v>
                </c:pt>
                <c:pt idx="10">
                  <c:v>13</c:v>
                </c:pt>
                <c:pt idx="11">
                  <c:v>13</c:v>
                </c:pt>
              </c:numCache>
            </c:numRef>
          </c:val>
        </c:ser>
        <c:ser>
          <c:idx val="2"/>
          <c:order val="2"/>
          <c:tx>
            <c:strRef>
              <c:f>'VOD klasyczne'!$E$20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>
              <c:idx val="11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'VOD klasyczne'!$B$21:$B$33</c:f>
              <c:strCache>
                <c:ptCount val="13"/>
                <c:pt idx="0">
                  <c:v>playpuls</c:v>
                </c:pt>
                <c:pt idx="1">
                  <c:v>ipla.tv</c:v>
                </c:pt>
                <c:pt idx="2">
                  <c:v>mmtv</c:v>
                </c:pt>
                <c:pt idx="3">
                  <c:v>orange</c:v>
                </c:pt>
                <c:pt idx="4">
                  <c:v>eskago</c:v>
                </c:pt>
                <c:pt idx="5">
                  <c:v>player</c:v>
                </c:pt>
                <c:pt idx="6">
                  <c:v>outfilm</c:v>
                </c:pt>
                <c:pt idx="7">
                  <c:v>kinoplex</c:v>
                </c:pt>
                <c:pt idx="8">
                  <c:v>cineman</c:v>
                </c:pt>
                <c:pt idx="9">
                  <c:v>vod.pl</c:v>
                </c:pt>
                <c:pt idx="10">
                  <c:v>strefa.vod</c:v>
                </c:pt>
                <c:pt idx="11">
                  <c:v>vod.interia.tv</c:v>
                </c:pt>
                <c:pt idx="12">
                  <c:v>toya vod</c:v>
                </c:pt>
              </c:strCache>
            </c:strRef>
          </c:cat>
          <c:val>
            <c:numRef>
              <c:f>'VOD klasyczne'!$E$21:$E$33</c:f>
              <c:numCache>
                <c:formatCode>General</c:formatCode>
                <c:ptCount val="13"/>
                <c:pt idx="0">
                  <c:v>9</c:v>
                </c:pt>
                <c:pt idx="1">
                  <c:v>11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11</c:v>
                </c:pt>
                <c:pt idx="6">
                  <c:v>11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13</c:v>
                </c:pt>
                <c:pt idx="11">
                  <c:v>14</c:v>
                </c:pt>
                <c:pt idx="12">
                  <c:v>10</c:v>
                </c:pt>
              </c:numCache>
            </c:numRef>
          </c:val>
        </c:ser>
        <c:ser>
          <c:idx val="3"/>
          <c:order val="3"/>
          <c:tx>
            <c:strRef>
              <c:f>'VOD klasyczne'!$F$20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'VOD klasyczne'!$B$21:$B$33</c:f>
              <c:strCache>
                <c:ptCount val="13"/>
                <c:pt idx="0">
                  <c:v>playpuls</c:v>
                </c:pt>
                <c:pt idx="1">
                  <c:v>ipla.tv</c:v>
                </c:pt>
                <c:pt idx="2">
                  <c:v>mmtv</c:v>
                </c:pt>
                <c:pt idx="3">
                  <c:v>orange</c:v>
                </c:pt>
                <c:pt idx="4">
                  <c:v>eskago</c:v>
                </c:pt>
                <c:pt idx="5">
                  <c:v>player</c:v>
                </c:pt>
                <c:pt idx="6">
                  <c:v>outfilm</c:v>
                </c:pt>
                <c:pt idx="7">
                  <c:v>kinoplex</c:v>
                </c:pt>
                <c:pt idx="8">
                  <c:v>cineman</c:v>
                </c:pt>
                <c:pt idx="9">
                  <c:v>vod.pl</c:v>
                </c:pt>
                <c:pt idx="10">
                  <c:v>strefa.vod</c:v>
                </c:pt>
                <c:pt idx="11">
                  <c:v>vod.interia.tv</c:v>
                </c:pt>
                <c:pt idx="12">
                  <c:v>toya vod</c:v>
                </c:pt>
              </c:strCache>
            </c:strRef>
          </c:cat>
          <c:val>
            <c:numRef>
              <c:f>'VOD klasyczne'!$F$21:$F$33</c:f>
              <c:numCache>
                <c:formatCode>General</c:formatCode>
                <c:ptCount val="13"/>
                <c:pt idx="0">
                  <c:v>9</c:v>
                </c:pt>
                <c:pt idx="1">
                  <c:v>9</c:v>
                </c:pt>
                <c:pt idx="2">
                  <c:v>11</c:v>
                </c:pt>
                <c:pt idx="3">
                  <c:v>11</c:v>
                </c:pt>
                <c:pt idx="4">
                  <c:v>11</c:v>
                </c:pt>
                <c:pt idx="5">
                  <c:v>12</c:v>
                </c:pt>
                <c:pt idx="6">
                  <c:v>12</c:v>
                </c:pt>
                <c:pt idx="7">
                  <c:v>13</c:v>
                </c:pt>
                <c:pt idx="8">
                  <c:v>13</c:v>
                </c:pt>
                <c:pt idx="9">
                  <c:v>13</c:v>
                </c:pt>
                <c:pt idx="10">
                  <c:v>13</c:v>
                </c:pt>
                <c:pt idx="11">
                  <c:v>13</c:v>
                </c:pt>
                <c:pt idx="12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948992"/>
        <c:axId val="33527424"/>
      </c:barChart>
      <c:catAx>
        <c:axId val="6894899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pl-PL"/>
          </a:p>
        </c:txPr>
        <c:crossAx val="33527424"/>
        <c:crosses val="autoZero"/>
        <c:auto val="1"/>
        <c:lblAlgn val="ctr"/>
        <c:lblOffset val="100"/>
        <c:noMultiLvlLbl val="0"/>
      </c:catAx>
      <c:valAx>
        <c:axId val="33527424"/>
        <c:scaling>
          <c:orientation val="minMax"/>
          <c:max val="14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68948992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200"/>
          </a:pPr>
          <a:endParaRPr lang="pl-PL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'VOD klasyczne'!$I$28</c:f>
              <c:strCache>
                <c:ptCount val="1"/>
                <c:pt idx="0">
                  <c:v>oznaczenia -wybór audycji z katalogu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-2.0350302957790951E-2"/>
                  <c:y val="5.255721652696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'VOD klasyczne'!$J$27:$M$27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'VOD klasyczne'!$J$28:$M$28</c:f>
              <c:numCache>
                <c:formatCode>0%</c:formatCode>
                <c:ptCount val="4"/>
                <c:pt idx="0">
                  <c:v>0.43</c:v>
                </c:pt>
                <c:pt idx="1">
                  <c:v>0.93</c:v>
                </c:pt>
                <c:pt idx="2">
                  <c:v>0.94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'VOD klasyczne'!$I$29</c:f>
              <c:strCache>
                <c:ptCount val="1"/>
                <c:pt idx="0">
                  <c:v>oznaczenia- w trakcie trwania audycji 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2.0350302957791014E-2"/>
                  <c:y val="5.255721652696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'VOD klasyczne'!$J$27:$M$27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'VOD klasyczne'!$J$29:$M$29</c:f>
              <c:numCache>
                <c:formatCode>0%</c:formatCode>
                <c:ptCount val="4"/>
                <c:pt idx="0">
                  <c:v>0.43</c:v>
                </c:pt>
                <c:pt idx="1">
                  <c:v>0.87</c:v>
                </c:pt>
                <c:pt idx="2">
                  <c:v>0.88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947968"/>
        <c:axId val="33976256"/>
      </c:barChart>
      <c:catAx>
        <c:axId val="68947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pl-PL"/>
          </a:p>
        </c:txPr>
        <c:crossAx val="33976256"/>
        <c:crosses val="autoZero"/>
        <c:auto val="1"/>
        <c:lblAlgn val="ctr"/>
        <c:lblOffset val="100"/>
        <c:noMultiLvlLbl val="0"/>
      </c:catAx>
      <c:valAx>
        <c:axId val="33976256"/>
        <c:scaling>
          <c:orientation val="minMax"/>
          <c:max val="1"/>
        </c:scaling>
        <c:delete val="1"/>
        <c:axPos val="l"/>
        <c:numFmt formatCode="0%" sourceLinked="1"/>
        <c:majorTickMark val="out"/>
        <c:minorTickMark val="none"/>
        <c:tickLblPos val="nextTo"/>
        <c:crossAx val="689479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018889461000056"/>
          <c:y val="0.44409484739662852"/>
          <c:w val="0.28963595391110392"/>
          <c:h val="0.18910032951110833"/>
        </c:manualLayout>
      </c:layout>
      <c:overlay val="0"/>
      <c:txPr>
        <a:bodyPr/>
        <a:lstStyle/>
        <a:p>
          <a:pPr>
            <a:defRPr sz="1200" b="1"/>
          </a:pPr>
          <a:endParaRPr lang="pl-PL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'VOD klasyczne'!$J$31</c:f>
              <c:strCache>
                <c:ptCount val="1"/>
                <c:pt idx="0">
                  <c:v>wskazanie krrit jako organu właściwego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'VOD klasyczne'!$I$32:$I$35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'VOD klasyczne'!$J$32:$J$35</c:f>
              <c:numCache>
                <c:formatCode>0%</c:formatCode>
                <c:ptCount val="4"/>
                <c:pt idx="0">
                  <c:v>0.24</c:v>
                </c:pt>
                <c:pt idx="1">
                  <c:v>0.73</c:v>
                </c:pt>
                <c:pt idx="2">
                  <c:v>0.75</c:v>
                </c:pt>
                <c:pt idx="3">
                  <c:v>0.78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951552"/>
        <c:axId val="33979136"/>
      </c:barChart>
      <c:catAx>
        <c:axId val="68951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pl-PL"/>
          </a:p>
        </c:txPr>
        <c:crossAx val="33979136"/>
        <c:crosses val="autoZero"/>
        <c:auto val="1"/>
        <c:lblAlgn val="ctr"/>
        <c:lblOffset val="100"/>
        <c:noMultiLvlLbl val="0"/>
      </c:catAx>
      <c:valAx>
        <c:axId val="3397913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6895155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'VOD klasyczne'!$I$23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'VOD klasyczne'!$J$22:$M$22</c:f>
              <c:strCache>
                <c:ptCount val="4"/>
                <c:pt idx="0">
                  <c:v>informacje o kraju produkcji </c:v>
                </c:pt>
                <c:pt idx="1">
                  <c:v>wyszukiwarki audycji przez kraj produkcji  </c:v>
                </c:pt>
                <c:pt idx="2">
                  <c:v>odrębne katalogi zawierające audycje europejskie</c:v>
                </c:pt>
                <c:pt idx="3">
                  <c:v>audycje z udogodnieniami dla niepełnosprawnych </c:v>
                </c:pt>
              </c:strCache>
            </c:strRef>
          </c:cat>
          <c:val>
            <c:numRef>
              <c:f>'VOD klasyczne'!$J$23:$M$23</c:f>
              <c:numCache>
                <c:formatCode>0%</c:formatCode>
                <c:ptCount val="4"/>
                <c:pt idx="0">
                  <c:v>0.93</c:v>
                </c:pt>
                <c:pt idx="1">
                  <c:v>0.36</c:v>
                </c:pt>
                <c:pt idx="2">
                  <c:v>0.56999999999999995</c:v>
                </c:pt>
                <c:pt idx="3">
                  <c:v>0.13</c:v>
                </c:pt>
              </c:numCache>
            </c:numRef>
          </c:val>
        </c:ser>
        <c:ser>
          <c:idx val="1"/>
          <c:order val="1"/>
          <c:tx>
            <c:strRef>
              <c:f>'VOD klasyczne'!$I$24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'VOD klasyczne'!$J$22:$M$22</c:f>
              <c:strCache>
                <c:ptCount val="4"/>
                <c:pt idx="0">
                  <c:v>informacje o kraju produkcji </c:v>
                </c:pt>
                <c:pt idx="1">
                  <c:v>wyszukiwarki audycji przez kraj produkcji  </c:v>
                </c:pt>
                <c:pt idx="2">
                  <c:v>odrębne katalogi zawierające audycje europejskie</c:v>
                </c:pt>
                <c:pt idx="3">
                  <c:v>audycje z udogodnieniami dla niepełnosprawnych </c:v>
                </c:pt>
              </c:strCache>
            </c:strRef>
          </c:cat>
          <c:val>
            <c:numRef>
              <c:f>'VOD klasyczne'!$J$24:$M$24</c:f>
              <c:numCache>
                <c:formatCode>0%</c:formatCode>
                <c:ptCount val="4"/>
                <c:pt idx="0">
                  <c:v>0.8125</c:v>
                </c:pt>
                <c:pt idx="1">
                  <c:v>0.3125</c:v>
                </c:pt>
                <c:pt idx="2">
                  <c:v>0.375</c:v>
                </c:pt>
                <c:pt idx="3">
                  <c:v>0.13</c:v>
                </c:pt>
              </c:numCache>
            </c:numRef>
          </c:val>
        </c:ser>
        <c:ser>
          <c:idx val="2"/>
          <c:order val="2"/>
          <c:tx>
            <c:strRef>
              <c:f>'VOD klasyczne'!$I$25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'VOD klasyczne'!$J$22:$M$22</c:f>
              <c:strCache>
                <c:ptCount val="4"/>
                <c:pt idx="0">
                  <c:v>informacje o kraju produkcji </c:v>
                </c:pt>
                <c:pt idx="1">
                  <c:v>wyszukiwarki audycji przez kraj produkcji  </c:v>
                </c:pt>
                <c:pt idx="2">
                  <c:v>odrębne katalogi zawierające audycje europejskie</c:v>
                </c:pt>
                <c:pt idx="3">
                  <c:v>audycje z udogodnieniami dla niepełnosprawnych </c:v>
                </c:pt>
              </c:strCache>
            </c:strRef>
          </c:cat>
          <c:val>
            <c:numRef>
              <c:f>'VOD klasyczne'!$J$25:$M$25</c:f>
              <c:numCache>
                <c:formatCode>0%</c:formatCode>
                <c:ptCount val="4"/>
                <c:pt idx="0">
                  <c:v>0.77</c:v>
                </c:pt>
                <c:pt idx="1">
                  <c:v>0.31</c:v>
                </c:pt>
                <c:pt idx="2">
                  <c:v>0.54</c:v>
                </c:pt>
                <c:pt idx="3">
                  <c:v>0.13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5697664"/>
        <c:axId val="83527360"/>
      </c:barChart>
      <c:catAx>
        <c:axId val="756976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pl-PL"/>
          </a:p>
        </c:txPr>
        <c:crossAx val="83527360"/>
        <c:crosses val="autoZero"/>
        <c:auto val="1"/>
        <c:lblAlgn val="ctr"/>
        <c:lblOffset val="100"/>
        <c:noMultiLvlLbl val="0"/>
      </c:catAx>
      <c:valAx>
        <c:axId val="8352736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7569766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'VOD info publ'!$B$18:$B$33</c:f>
              <c:strCache>
                <c:ptCount val="16"/>
                <c:pt idx="0">
                  <c:v>tv.rp</c:v>
                </c:pt>
                <c:pt idx="1">
                  <c:v>kalata.tv </c:v>
                </c:pt>
                <c:pt idx="2">
                  <c:v>miniregion</c:v>
                </c:pt>
                <c:pt idx="3">
                  <c:v>vod.gazetapolska.pl</c:v>
                </c:pt>
                <c:pt idx="4">
                  <c:v>gorlice.tv</c:v>
                </c:pt>
                <c:pt idx="5">
                  <c:v>republika.tv</c:v>
                </c:pt>
                <c:pt idx="6">
                  <c:v>strimeo.tv</c:v>
                </c:pt>
                <c:pt idx="7">
                  <c:v>razem.tv</c:v>
                </c:pt>
                <c:pt idx="8">
                  <c:v>tv-trwam.pl</c:v>
                </c:pt>
                <c:pt idx="9">
                  <c:v>wp.tv</c:v>
                </c:pt>
                <c:pt idx="10">
                  <c:v>telewizja.radom.pl</c:v>
                </c:pt>
                <c:pt idx="11">
                  <c:v>wtkplay</c:v>
                </c:pt>
                <c:pt idx="12">
                  <c:v>gazeta.tv</c:v>
                </c:pt>
                <c:pt idx="13">
                  <c:v>interia.tv</c:v>
                </c:pt>
                <c:pt idx="14">
                  <c:v>onet.tv</c:v>
                </c:pt>
                <c:pt idx="15">
                  <c:v>superexpress.tv</c:v>
                </c:pt>
              </c:strCache>
            </c:strRef>
          </c:cat>
          <c:val>
            <c:numRef>
              <c:f>'VOD info publ'!$C$18:$C$33</c:f>
              <c:numCache>
                <c:formatCode>General</c:formatCode>
                <c:ptCount val="16"/>
                <c:pt idx="0">
                  <c:v>0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9</c:v>
                </c:pt>
                <c:pt idx="10">
                  <c:v>9</c:v>
                </c:pt>
                <c:pt idx="11">
                  <c:v>9</c:v>
                </c:pt>
                <c:pt idx="12">
                  <c:v>10</c:v>
                </c:pt>
                <c:pt idx="13">
                  <c:v>10</c:v>
                </c:pt>
                <c:pt idx="14">
                  <c:v>10</c:v>
                </c:pt>
                <c:pt idx="15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6781440"/>
        <c:axId val="83531392"/>
      </c:barChart>
      <c:catAx>
        <c:axId val="8678144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pl-PL"/>
          </a:p>
        </c:txPr>
        <c:crossAx val="83531392"/>
        <c:crosses val="autoZero"/>
        <c:auto val="1"/>
        <c:lblAlgn val="ctr"/>
        <c:lblOffset val="100"/>
        <c:noMultiLvlLbl val="0"/>
      </c:catAx>
      <c:valAx>
        <c:axId val="83531392"/>
        <c:scaling>
          <c:orientation val="minMax"/>
          <c:max val="11"/>
          <c:min val="0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867814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'VOD muzyczne'!$D$8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cat>
            <c:strRef>
              <c:f>'VOD muzyczne'!$C$9:$C$13</c:f>
              <c:strCache>
                <c:ptCount val="5"/>
                <c:pt idx="0">
                  <c:v>4fun.tv</c:v>
                </c:pt>
                <c:pt idx="1">
                  <c:v>eska.tv</c:v>
                </c:pt>
                <c:pt idx="2">
                  <c:v>rebel.tv</c:v>
                </c:pt>
                <c:pt idx="3">
                  <c:v>polo.tv</c:v>
                </c:pt>
                <c:pt idx="4">
                  <c:v>voxmusic.tv</c:v>
                </c:pt>
              </c:strCache>
            </c:strRef>
          </c:cat>
          <c:val>
            <c:numRef>
              <c:f>'VOD muzyczne'!$D$9:$D$13</c:f>
              <c:numCache>
                <c:formatCode>General</c:formatCode>
                <c:ptCount val="5"/>
                <c:pt idx="0">
                  <c:v>6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</c:numCache>
            </c:numRef>
          </c:val>
        </c:ser>
        <c:ser>
          <c:idx val="1"/>
          <c:order val="1"/>
          <c:tx>
            <c:strRef>
              <c:f>'VOD muzyczne'!$E$8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cat>
            <c:strRef>
              <c:f>'VOD muzyczne'!$C$9:$C$13</c:f>
              <c:strCache>
                <c:ptCount val="5"/>
                <c:pt idx="0">
                  <c:v>4fun.tv</c:v>
                </c:pt>
                <c:pt idx="1">
                  <c:v>eska.tv</c:v>
                </c:pt>
                <c:pt idx="2">
                  <c:v>rebel.tv</c:v>
                </c:pt>
                <c:pt idx="3">
                  <c:v>polo.tv</c:v>
                </c:pt>
                <c:pt idx="4">
                  <c:v>voxmusic.tv</c:v>
                </c:pt>
              </c:strCache>
            </c:strRef>
          </c:cat>
          <c:val>
            <c:numRef>
              <c:f>'VOD muzyczne'!$E$9:$E$13</c:f>
              <c:numCache>
                <c:formatCode>General</c:formatCode>
                <c:ptCount val="5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</c:numCache>
            </c:numRef>
          </c:val>
        </c:ser>
        <c:ser>
          <c:idx val="2"/>
          <c:order val="2"/>
          <c:tx>
            <c:strRef>
              <c:f>'VOD muzyczne'!$F$8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cat>
            <c:strRef>
              <c:f>'VOD muzyczne'!$C$9:$C$13</c:f>
              <c:strCache>
                <c:ptCount val="5"/>
                <c:pt idx="0">
                  <c:v>4fun.tv</c:v>
                </c:pt>
                <c:pt idx="1">
                  <c:v>eska.tv</c:v>
                </c:pt>
                <c:pt idx="2">
                  <c:v>rebel.tv</c:v>
                </c:pt>
                <c:pt idx="3">
                  <c:v>polo.tv</c:v>
                </c:pt>
                <c:pt idx="4">
                  <c:v>voxmusic.tv</c:v>
                </c:pt>
              </c:strCache>
            </c:strRef>
          </c:cat>
          <c:val>
            <c:numRef>
              <c:f>'VOD muzyczne'!$F$9:$F$13</c:f>
              <c:numCache>
                <c:formatCode>General</c:formatCode>
                <c:ptCount val="5"/>
                <c:pt idx="0">
                  <c:v>3</c:v>
                </c:pt>
                <c:pt idx="1">
                  <c:v>3</c:v>
                </c:pt>
                <c:pt idx="2">
                  <c:v>9</c:v>
                </c:pt>
                <c:pt idx="3">
                  <c:v>10</c:v>
                </c:pt>
                <c:pt idx="4">
                  <c:v>10</c:v>
                </c:pt>
              </c:numCache>
            </c:numRef>
          </c:val>
        </c:ser>
        <c:ser>
          <c:idx val="3"/>
          <c:order val="3"/>
          <c:tx>
            <c:strRef>
              <c:f>'VOD muzyczne'!$G$8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'VOD muzyczne'!$C$9:$C$13</c:f>
              <c:strCache>
                <c:ptCount val="5"/>
                <c:pt idx="0">
                  <c:v>4fun.tv</c:v>
                </c:pt>
                <c:pt idx="1">
                  <c:v>eska.tv</c:v>
                </c:pt>
                <c:pt idx="2">
                  <c:v>rebel.tv</c:v>
                </c:pt>
                <c:pt idx="3">
                  <c:v>polo.tv</c:v>
                </c:pt>
                <c:pt idx="4">
                  <c:v>voxmusic.tv</c:v>
                </c:pt>
              </c:strCache>
            </c:strRef>
          </c:cat>
          <c:val>
            <c:numRef>
              <c:f>'VOD muzyczne'!$G$9:$G$13</c:f>
              <c:numCache>
                <c:formatCode>General</c:formatCode>
                <c:ptCount val="5"/>
                <c:pt idx="0">
                  <c:v>9</c:v>
                </c:pt>
                <c:pt idx="1">
                  <c:v>11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9354752"/>
        <c:axId val="39305792"/>
      </c:barChart>
      <c:catAx>
        <c:axId val="8935475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pl-PL"/>
          </a:p>
        </c:txPr>
        <c:crossAx val="39305792"/>
        <c:crosses val="autoZero"/>
        <c:auto val="1"/>
        <c:lblAlgn val="ctr"/>
        <c:lblOffset val="100"/>
        <c:noMultiLvlLbl val="0"/>
      </c:catAx>
      <c:valAx>
        <c:axId val="3930579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8935475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'VOD- calosc'!$J$58:$J$60</c:f>
              <c:strCache>
                <c:ptCount val="3"/>
                <c:pt idx="0">
                  <c:v>Oferta bezpłatna</c:v>
                </c:pt>
                <c:pt idx="1">
                  <c:v>Oferta mieszana </c:v>
                </c:pt>
                <c:pt idx="2">
                  <c:v>Oferta płatna</c:v>
                </c:pt>
              </c:strCache>
            </c:strRef>
          </c:cat>
          <c:val>
            <c:numRef>
              <c:f>'VOD- calosc'!$K$58:$K$60</c:f>
              <c:numCache>
                <c:formatCode>0%</c:formatCode>
                <c:ptCount val="3"/>
                <c:pt idx="0">
                  <c:v>0.72727272727272729</c:v>
                </c:pt>
                <c:pt idx="1">
                  <c:v>0.22727272727272727</c:v>
                </c:pt>
                <c:pt idx="2">
                  <c:v>4.5454545454545456E-2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7834677319803969"/>
          <c:y val="0.26441070817839413"/>
          <c:w val="0.17429480572117501"/>
          <c:h val="0.42967965433034672"/>
        </c:manualLayout>
      </c:layout>
      <c:overlay val="0"/>
      <c:txPr>
        <a:bodyPr/>
        <a:lstStyle/>
        <a:p>
          <a:pPr>
            <a:defRPr sz="1600"/>
          </a:pPr>
          <a:endParaRPr lang="pl-PL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'VOD- calosc'!$O$61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'VOD- calosc'!$N$62:$N$64</c:f>
              <c:strCache>
                <c:ptCount val="3"/>
                <c:pt idx="0">
                  <c:v>Reklamy na stronie przed audycjami</c:v>
                </c:pt>
                <c:pt idx="1">
                  <c:v>Banery reklamowe na stronach</c:v>
                </c:pt>
                <c:pt idx="2">
                  <c:v>Filmy z serwisu youtube</c:v>
                </c:pt>
              </c:strCache>
            </c:strRef>
          </c:cat>
          <c:val>
            <c:numRef>
              <c:f>'VOD- calosc'!$O$62:$O$64</c:f>
              <c:numCache>
                <c:formatCode>0%</c:formatCode>
                <c:ptCount val="3"/>
                <c:pt idx="0">
                  <c:v>0.63</c:v>
                </c:pt>
                <c:pt idx="1">
                  <c:v>0.51</c:v>
                </c:pt>
                <c:pt idx="2">
                  <c:v>0.15</c:v>
                </c:pt>
              </c:numCache>
            </c:numRef>
          </c:val>
        </c:ser>
        <c:ser>
          <c:idx val="1"/>
          <c:order val="1"/>
          <c:tx>
            <c:strRef>
              <c:f>'VOD- calosc'!$P$61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'VOD- calosc'!$N$62:$N$64</c:f>
              <c:strCache>
                <c:ptCount val="3"/>
                <c:pt idx="0">
                  <c:v>Reklamy na stronie przed audycjami</c:v>
                </c:pt>
                <c:pt idx="1">
                  <c:v>Banery reklamowe na stronach</c:v>
                </c:pt>
                <c:pt idx="2">
                  <c:v>Filmy z serwisu youtube</c:v>
                </c:pt>
              </c:strCache>
            </c:strRef>
          </c:cat>
          <c:val>
            <c:numRef>
              <c:f>'VOD- calosc'!$P$62:$P$64</c:f>
              <c:numCache>
                <c:formatCode>0%</c:formatCode>
                <c:ptCount val="3"/>
                <c:pt idx="0">
                  <c:v>0.56818181818181823</c:v>
                </c:pt>
                <c:pt idx="1">
                  <c:v>0.56818181818181823</c:v>
                </c:pt>
                <c:pt idx="2">
                  <c:v>0.25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9357824"/>
        <c:axId val="39312128"/>
      </c:barChart>
      <c:catAx>
        <c:axId val="893578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pl-PL"/>
          </a:p>
        </c:txPr>
        <c:crossAx val="39312128"/>
        <c:crosses val="autoZero"/>
        <c:auto val="1"/>
        <c:lblAlgn val="ctr"/>
        <c:lblOffset val="100"/>
        <c:noMultiLvlLbl val="0"/>
      </c:catAx>
      <c:valAx>
        <c:axId val="39312128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8935782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8340383203609187"/>
          <c:y val="0.10149456913832104"/>
          <c:w val="0.15607729315479107"/>
          <c:h val="0.22259706846681657"/>
        </c:manualLayout>
      </c:layout>
      <c:overlay val="0"/>
      <c:txPr>
        <a:bodyPr/>
        <a:lstStyle/>
        <a:p>
          <a:pPr>
            <a:defRPr sz="1400"/>
          </a:pPr>
          <a:endParaRPr lang="pl-PL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'VOD- calosc'!$N$67:$N$68</c:f>
              <c:strCache>
                <c:ptCount val="2"/>
                <c:pt idx="0">
                  <c:v>Odsetek stron na których znajduje się oferta dla dzieci </c:v>
                </c:pt>
                <c:pt idx="1">
                  <c:v>Odsetek stron filmowych na których znajduje się oferta dla dzieci </c:v>
                </c:pt>
              </c:strCache>
            </c:strRef>
          </c:cat>
          <c:val>
            <c:numRef>
              <c:f>'VOD- calosc'!$O$67:$O$68</c:f>
              <c:numCache>
                <c:formatCode>0%</c:formatCode>
                <c:ptCount val="2"/>
                <c:pt idx="0">
                  <c:v>0.29545454545454547</c:v>
                </c:pt>
                <c:pt idx="1">
                  <c:v>0.7142857142857143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9760768"/>
        <c:axId val="75531968"/>
      </c:barChart>
      <c:catAx>
        <c:axId val="897607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pl-PL"/>
          </a:p>
        </c:txPr>
        <c:crossAx val="75531968"/>
        <c:crosses val="autoZero"/>
        <c:auto val="1"/>
        <c:lblAlgn val="ctr"/>
        <c:lblOffset val="100"/>
        <c:noMultiLvlLbl val="0"/>
      </c:catAx>
      <c:valAx>
        <c:axId val="75531968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897607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5" y="5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5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8DE146C-8D2F-460A-B0EF-8E7048B0ABEC}" type="datetimeFigureOut">
              <a:rPr lang="pl-PL"/>
              <a:pPr>
                <a:defRPr/>
              </a:pPr>
              <a:t>2020-09-28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5" y="4715634"/>
            <a:ext cx="5438775" cy="44679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5" y="9429675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9675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F56BEAC-7DE6-467F-B30C-DEC5E56804E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23978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909AF17-893B-4B56-B21D-2AC5713968D6}" type="slidenum">
              <a:rPr lang="pl-PL" smtClean="0"/>
              <a:pPr>
                <a:defRPr/>
              </a:pPr>
              <a:t>1</a:t>
            </a:fld>
            <a:endParaRPr lang="pl-PL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17E213-F6AA-4473-86E5-EBA7BE37D630}" type="slidenum">
              <a:rPr lang="pl-PL" smtClean="0"/>
              <a:pPr>
                <a:defRPr/>
              </a:pPr>
              <a:t>2</a:t>
            </a:fld>
            <a:endParaRPr lang="pl-PL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17E213-F6AA-4473-86E5-EBA7BE37D630}" type="slidenum">
              <a:rPr lang="pl-PL" smtClean="0"/>
              <a:pPr>
                <a:defRPr/>
              </a:pPr>
              <a:t>3</a:t>
            </a:fld>
            <a:endParaRPr lang="pl-PL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23C3311-C13C-4747-B2E0-B9CD338F9F9F}" type="slidenum">
              <a:rPr lang="pl-PL" smtClean="0"/>
              <a:pPr>
                <a:defRPr/>
              </a:pPr>
              <a:t>5</a:t>
            </a:fld>
            <a:endParaRPr lang="pl-PL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D09AB-744D-4782-ADCD-A59A34D45AB9}" type="slidenum">
              <a:rPr lang="pl-PL" smtClean="0"/>
              <a:pPr>
                <a:defRPr/>
              </a:pPr>
              <a:t>6</a:t>
            </a:fld>
            <a:endParaRPr lang="pl-PL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C2E9D9C-82E6-482F-B141-6F7D7DEC342D}" type="slidenum">
              <a:rPr lang="pl-PL" smtClean="0"/>
              <a:pPr>
                <a:defRPr/>
              </a:pPr>
              <a:t>7</a:t>
            </a:fld>
            <a:endParaRPr lang="pl-PL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C2E9D9C-82E6-482F-B141-6F7D7DEC342D}" type="slidenum">
              <a:rPr lang="pl-PL" smtClean="0"/>
              <a:pPr>
                <a:defRPr/>
              </a:pPr>
              <a:t>8</a:t>
            </a:fld>
            <a:endParaRPr lang="pl-PL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7B21020-320A-45F4-9D79-567D895C06C9}" type="slidenum">
              <a:rPr lang="pl-PL" smtClean="0"/>
              <a:pPr>
                <a:defRPr/>
              </a:pPr>
              <a:t>14</a:t>
            </a:fld>
            <a:endParaRPr lang="pl-PL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EC09183-B0FB-4B45-914F-581891937827}" type="slidenum">
              <a:rPr lang="pl-PL" smtClean="0"/>
              <a:pPr>
                <a:defRPr/>
              </a:pPr>
              <a:t>15</a:t>
            </a:fld>
            <a:endParaRPr lang="pl-P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F7F99-BCAA-4F61-97B1-D20DA355F0EF}" type="datetime1">
              <a:rPr lang="pl-PL" smtClean="0"/>
              <a:t>2020-09-28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88836-8CC0-4EE1-8D68-8F45B9C51CC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37272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E30D0-F0A7-4E48-B6AA-ECEFCA1CF2FC}" type="datetime1">
              <a:rPr lang="pl-PL" smtClean="0"/>
              <a:t>2020-09-28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F0A05-5EFF-4C42-9217-33DCF5B2B31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9051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AD023-4099-4332-B89F-10BED96A87D0}" type="datetime1">
              <a:rPr lang="pl-PL" smtClean="0"/>
              <a:t>2020-09-28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964B3-BAA0-4C33-A633-158F02A52BC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46051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A97E7-C847-4976-B39E-BD06D68D6A31}" type="datetime1">
              <a:rPr lang="pl-PL" smtClean="0"/>
              <a:t>2020-09-28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C3E3E-DE8A-42A0-ACAA-DCC84043D0F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9642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DE768-2D11-43AF-9CCE-B6580AE718E7}" type="datetime1">
              <a:rPr lang="pl-PL" smtClean="0"/>
              <a:t>2020-09-28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14872-7C59-4A7A-9EC0-7357E259F40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4347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5164E-2910-4AFD-8E13-A41A8405A6C4}" type="datetime1">
              <a:rPr lang="pl-PL" smtClean="0"/>
              <a:t>2020-09-28</a:t>
            </a:fld>
            <a:endParaRPr lang="pl-PL" dirty="0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E4837-6357-40AE-9FD3-FEFFBF5AF85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91629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1C2F7-990A-4E6D-ADA4-BB66F03B1FD6}" type="datetime1">
              <a:rPr lang="pl-PL" smtClean="0"/>
              <a:t>2020-09-28</a:t>
            </a:fld>
            <a:endParaRPr lang="pl-PL" dirty="0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B053B-4843-4F9A-B914-ED07F60BC29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19935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DB4C5-D25E-4886-888A-4AB19C8F5A8E}" type="datetime1">
              <a:rPr lang="pl-PL" smtClean="0"/>
              <a:t>2020-09-28</a:t>
            </a:fld>
            <a:endParaRPr lang="pl-PL" dirty="0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7AAE9-02CF-4920-9014-FDD20029263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66313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4AD33-1F2C-4BC4-A889-5C678FDF5C6C}" type="datetime1">
              <a:rPr lang="pl-PL" smtClean="0"/>
              <a:t>2020-09-28</a:t>
            </a:fld>
            <a:endParaRPr lang="pl-PL" dirty="0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B6389-0465-4417-AAE8-98DF4D2BC9C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594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1EE22-8B0D-40F8-B800-54B1AE0CB0B4}" type="datetime1">
              <a:rPr lang="pl-PL" smtClean="0"/>
              <a:t>2020-09-28</a:t>
            </a:fld>
            <a:endParaRPr lang="pl-PL" dirty="0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C8FFA-4226-4DF0-B2C6-46AD5739B53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89824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47560-7AB1-4A7E-8EF3-880B16F0D31C}" type="datetime1">
              <a:rPr lang="pl-PL" smtClean="0"/>
              <a:t>2020-09-28</a:t>
            </a:fld>
            <a:endParaRPr lang="pl-PL" dirty="0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B5C6C-7B4E-49EB-803F-D842B3F0BCE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1154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B19DFB4-9C88-4238-B7B4-088F4C540C6B}" type="datetime1">
              <a:rPr lang="pl-PL" smtClean="0"/>
              <a:t>2020-09-28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6C4B5F-1B76-42F0-BC0D-A6C8BCF569C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tm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Wyniki kontroli internetowych dostawców audiowizualnych usług na żądanie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8836-8CC0-4EE1-8D68-8F45B9C51CC5}" type="slidenum">
              <a:rPr lang="pl-PL" smtClean="0"/>
              <a:pPr/>
              <a:t>1</a:t>
            </a:fld>
            <a:endParaRPr lang="pl-PL" dirty="0"/>
          </a:p>
        </p:txBody>
      </p:sp>
      <p:pic>
        <p:nvPicPr>
          <p:cNvPr id="2052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5C3E3E-DE8A-42A0-ACAA-DCC84043D0F2}" type="slidenum">
              <a:rPr lang="pl-PL" smtClean="0"/>
              <a:pPr>
                <a:defRPr/>
              </a:pPr>
              <a:t>10</a:t>
            </a:fld>
            <a:endParaRPr lang="pl-PL" dirty="0"/>
          </a:p>
        </p:txBody>
      </p:sp>
      <p:pic>
        <p:nvPicPr>
          <p:cNvPr id="8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913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ytuł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81808" cy="648071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700" b="1" dirty="0" smtClean="0">
                <a:solidFill>
                  <a:schemeClr val="accent1">
                    <a:lumMod val="75000"/>
                  </a:schemeClr>
                </a:solidFill>
              </a:rPr>
              <a:t> VOD muzyczne</a:t>
            </a: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 </a:t>
            </a:r>
            <a:endParaRPr lang="pl-PL" sz="2400" b="1" dirty="0"/>
          </a:p>
        </p:txBody>
      </p:sp>
      <p:sp>
        <p:nvSpPr>
          <p:cNvPr id="13" name="Tytuł 1"/>
          <p:cNvSpPr txBox="1">
            <a:spLocks/>
          </p:cNvSpPr>
          <p:nvPr/>
        </p:nvSpPr>
        <p:spPr bwMode="auto">
          <a:xfrm>
            <a:off x="632856" y="6021288"/>
            <a:ext cx="7878283" cy="7482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endParaRPr lang="pl-PL" sz="1600" b="1" dirty="0"/>
          </a:p>
        </p:txBody>
      </p:sp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3953090"/>
              </p:ext>
            </p:extLst>
          </p:nvPr>
        </p:nvGraphicFramePr>
        <p:xfrm>
          <a:off x="467544" y="1484784"/>
          <a:ext cx="7920880" cy="3315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ytuł 1"/>
          <p:cNvSpPr txBox="1">
            <a:spLocks/>
          </p:cNvSpPr>
          <p:nvPr/>
        </p:nvSpPr>
        <p:spPr bwMode="auto">
          <a:xfrm>
            <a:off x="632856" y="5273020"/>
            <a:ext cx="7878283" cy="7482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pl-PL" sz="1600" b="1" dirty="0" smtClean="0"/>
              <a:t>Wszystkie strony oznakowują audycje symbolami graficznymi. Brak jakichkolwiek form promocji audycji europejskich.   </a:t>
            </a:r>
            <a:endParaRPr lang="pl-PL" sz="1600" b="1" dirty="0"/>
          </a:p>
        </p:txBody>
      </p:sp>
    </p:spTree>
    <p:extLst>
      <p:ext uri="{BB962C8B-B14F-4D97-AF65-F5344CB8AC3E}">
        <p14:creationId xmlns:p14="http://schemas.microsoft.com/office/powerpoint/2010/main" val="381456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5C3E3E-DE8A-42A0-ACAA-DCC84043D0F2}" type="slidenum">
              <a:rPr lang="pl-PL" smtClean="0"/>
              <a:pPr>
                <a:defRPr/>
              </a:pPr>
              <a:t>11</a:t>
            </a:fld>
            <a:endParaRPr lang="pl-PL" dirty="0"/>
          </a:p>
        </p:txBody>
      </p:sp>
      <p:pic>
        <p:nvPicPr>
          <p:cNvPr id="8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913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ytuł 1"/>
          <p:cNvSpPr>
            <a:spLocks noGrp="1"/>
          </p:cNvSpPr>
          <p:nvPr>
            <p:ph type="title"/>
          </p:nvPr>
        </p:nvSpPr>
        <p:spPr>
          <a:xfrm>
            <a:off x="2699792" y="112527"/>
            <a:ext cx="4897432" cy="648071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700" b="1" dirty="0" smtClean="0">
                <a:solidFill>
                  <a:schemeClr val="accent1">
                    <a:lumMod val="75000"/>
                  </a:schemeClr>
                </a:solidFill>
              </a:rPr>
              <a:t> Pozostałe </a:t>
            </a: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 </a:t>
            </a:r>
            <a:endParaRPr lang="pl-PL" sz="2400" b="1" dirty="0"/>
          </a:p>
        </p:txBody>
      </p:sp>
      <p:sp>
        <p:nvSpPr>
          <p:cNvPr id="13" name="Tytuł 1"/>
          <p:cNvSpPr txBox="1">
            <a:spLocks/>
          </p:cNvSpPr>
          <p:nvPr/>
        </p:nvSpPr>
        <p:spPr bwMode="auto">
          <a:xfrm>
            <a:off x="632856" y="6021288"/>
            <a:ext cx="7878283" cy="7482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endParaRPr lang="pl-PL" sz="1600" b="1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275668"/>
              </p:ext>
            </p:extLst>
          </p:nvPr>
        </p:nvGraphicFramePr>
        <p:xfrm>
          <a:off x="107504" y="836712"/>
          <a:ext cx="9001000" cy="5111291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39015"/>
                <a:gridCol w="936336"/>
                <a:gridCol w="729900"/>
                <a:gridCol w="615029"/>
                <a:gridCol w="576064"/>
                <a:gridCol w="576064"/>
                <a:gridCol w="864096"/>
                <a:gridCol w="936104"/>
                <a:gridCol w="792088"/>
                <a:gridCol w="796541"/>
                <a:gridCol w="839213"/>
                <a:gridCol w="734674"/>
                <a:gridCol w="365876"/>
              </a:tblGrid>
              <a:tr h="100811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lp.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Adres strony internetowej 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Charakter 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 smtClean="0">
                          <a:effectLst/>
                        </a:rPr>
                        <a:t>Nazwa podmiotu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 smtClean="0">
                          <a:effectLst/>
                        </a:rPr>
                        <a:t>Adres</a:t>
                      </a:r>
                    </a:p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 smtClean="0">
                          <a:effectLst/>
                        </a:rPr>
                        <a:t>Adres</a:t>
                      </a:r>
                    </a:p>
                    <a:p>
                      <a:pPr algn="ctr" fontAlgn="ctr"/>
                      <a:r>
                        <a:rPr lang="pl-PL" sz="1100" u="none" strike="noStrike" dirty="0" smtClean="0">
                          <a:effectLst/>
                        </a:rPr>
                        <a:t>email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W</a:t>
                      </a:r>
                      <a:r>
                        <a:rPr lang="pl-PL" sz="1100" u="none" strike="noStrike" dirty="0" smtClean="0">
                          <a:effectLst/>
                        </a:rPr>
                        <a:t>skazanie </a:t>
                      </a:r>
                    </a:p>
                    <a:p>
                      <a:pPr algn="ctr" fontAlgn="ctr"/>
                      <a:r>
                        <a:rPr lang="pl-PL" sz="1100" u="none" strike="noStrike" dirty="0" smtClean="0">
                          <a:effectLst/>
                        </a:rPr>
                        <a:t>KRRiT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O</a:t>
                      </a:r>
                      <a:r>
                        <a:rPr lang="pl-PL" sz="1100" u="none" strike="noStrike" dirty="0" smtClean="0">
                          <a:effectLst/>
                        </a:rPr>
                        <a:t>znaczenia -wybór </a:t>
                      </a:r>
                      <a:r>
                        <a:rPr lang="pl-PL" sz="1100" u="none" strike="noStrike" dirty="0">
                          <a:effectLst/>
                        </a:rPr>
                        <a:t>audycji z katalogu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 smtClean="0">
                          <a:effectLst/>
                        </a:rPr>
                        <a:t>Oznaczenia       </a:t>
                      </a:r>
                      <a:br>
                        <a:rPr lang="pl-PL" sz="1100" u="none" strike="noStrike" dirty="0" smtClean="0">
                          <a:effectLst/>
                        </a:rPr>
                      </a:br>
                      <a:r>
                        <a:rPr lang="pl-PL" sz="1100" u="none" strike="noStrike" dirty="0" smtClean="0">
                          <a:effectLst/>
                        </a:rPr>
                        <a:t>   </a:t>
                      </a:r>
                      <a:r>
                        <a:rPr lang="pl-PL" sz="1100" u="none" strike="noStrike" dirty="0">
                          <a:effectLst/>
                        </a:rPr>
                        <a:t>w trakcie trwania audycji 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 smtClean="0">
                          <a:effectLst/>
                        </a:rPr>
                        <a:t>Informacje </a:t>
                      </a:r>
                      <a:r>
                        <a:rPr lang="pl-PL" sz="1100" u="none" strike="noStrike" dirty="0">
                          <a:effectLst/>
                        </a:rPr>
                        <a:t>o kraju produkcji 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 smtClean="0">
                          <a:effectLst/>
                        </a:rPr>
                        <a:t>Wyszukiwarki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 smtClean="0">
                          <a:effectLst/>
                        </a:rPr>
                        <a:t>Katalogi</a:t>
                      </a:r>
                    </a:p>
                    <a:p>
                      <a:pPr algn="ctr" fontAlgn="ctr"/>
                      <a:r>
                        <a:rPr lang="pl-PL" sz="1100" u="none" strike="noStrike" baseline="0" dirty="0" smtClean="0">
                          <a:effectLst/>
                        </a:rPr>
                        <a:t>europejskie 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SUMA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</a:tr>
              <a:tr h="23997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f</a:t>
                      </a:r>
                      <a:r>
                        <a:rPr lang="pl-PL" sz="1100" u="none" strike="noStrike" dirty="0" smtClean="0">
                          <a:effectLst/>
                        </a:rPr>
                        <a:t>ilmweb.pl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 smtClean="0">
                          <a:effectLst/>
                        </a:rPr>
                        <a:t>zwiastuny</a:t>
                      </a:r>
                      <a:r>
                        <a:rPr lang="pl-PL" sz="1100" u="none" strike="noStrike" baseline="0" dirty="0" smtClean="0">
                          <a:effectLst/>
                        </a:rPr>
                        <a:t> filmowe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3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3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12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</a:tr>
              <a:tr h="62440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2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f</a:t>
                      </a:r>
                      <a:r>
                        <a:rPr lang="pl-PL" sz="1100" u="none" strike="noStrike" dirty="0" smtClean="0">
                          <a:effectLst/>
                        </a:rPr>
                        <a:t>okus.tv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poradniczo- edukacyjny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3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3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11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</a:tr>
              <a:tr h="23997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3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 smtClean="0">
                          <a:effectLst/>
                        </a:rPr>
                        <a:t>kafeteria.tv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 smtClean="0">
                          <a:effectLst/>
                        </a:rPr>
                        <a:t>plotkarski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3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3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10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</a:tr>
              <a:tr h="46794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4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 smtClean="0">
                          <a:effectLst/>
                        </a:rPr>
                        <a:t>pudelek.tv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 smtClean="0">
                          <a:effectLst/>
                        </a:rPr>
                        <a:t>plotkarski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3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nie dotyczy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nie dotyczy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nie dotyczy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7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</a:tr>
              <a:tr h="23997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5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c</a:t>
                      </a:r>
                      <a:r>
                        <a:rPr lang="pl-PL" sz="1100" u="none" strike="noStrike" dirty="0" smtClean="0">
                          <a:effectLst/>
                        </a:rPr>
                        <a:t>anal</a:t>
                      </a:r>
                      <a:r>
                        <a:rPr lang="pl-PL" sz="1100" u="none" strike="noStrike" dirty="0">
                          <a:effectLst/>
                        </a:rPr>
                        <a:t>+ </a:t>
                      </a:r>
                      <a:r>
                        <a:rPr lang="pl-PL" sz="1100" u="none" strike="noStrike" dirty="0" err="1" smtClean="0">
                          <a:effectLst/>
                        </a:rPr>
                        <a:t>vod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 smtClean="0">
                          <a:effectLst/>
                        </a:rPr>
                        <a:t>zwiastuny</a:t>
                      </a:r>
                      <a:r>
                        <a:rPr lang="pl-PL" sz="1100" u="none" strike="noStrike" baseline="0" dirty="0" smtClean="0">
                          <a:effectLst/>
                        </a:rPr>
                        <a:t> filmowe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3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6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</a:tr>
              <a:tr h="62440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6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 smtClean="0">
                          <a:effectLst/>
                        </a:rPr>
                        <a:t>murator.tv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poradniczo- edukacyjny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nie dotyczy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nie dotyczy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nie dotyczy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nie dotyczy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nie dotyczy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4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</a:tr>
              <a:tr h="41901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7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 smtClean="0">
                          <a:effectLst/>
                        </a:rPr>
                        <a:t>edusat.pl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uniwersalny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nie dotyczy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nie dotyczy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nie dotyczy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nie dotyczy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nie dotyczy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4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</a:tr>
              <a:tr h="41901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l</a:t>
                      </a:r>
                      <a:r>
                        <a:rPr lang="pl-PL" sz="1100" u="none" strike="noStrike" dirty="0" smtClean="0">
                          <a:effectLst/>
                        </a:rPr>
                        <a:t>ulek.tv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 smtClean="0">
                          <a:effectLst/>
                        </a:rPr>
                        <a:t>dla</a:t>
                      </a:r>
                      <a:r>
                        <a:rPr lang="pl-PL" sz="1100" u="none" strike="noStrike" baseline="0" dirty="0" smtClean="0">
                          <a:effectLst/>
                        </a:rPr>
                        <a:t> dzieci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nie dotyczy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nie dotyczy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nie dotyczy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nie dotyczy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nie dotyczy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3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</a:tr>
              <a:tr h="62440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t</a:t>
                      </a:r>
                      <a:r>
                        <a:rPr lang="pl-PL" sz="1100" u="none" strike="noStrike" dirty="0" smtClean="0">
                          <a:effectLst/>
                        </a:rPr>
                        <a:t>v.auto-świat.pl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poradniczo- edukacyjny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nie dotyczy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nie dotyczy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nie dotyczy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nie dotyczy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nie dotyczy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2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24" marR="6724" marT="672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50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5C3E3E-DE8A-42A0-ACAA-DCC84043D0F2}" type="slidenum">
              <a:rPr lang="pl-PL" smtClean="0"/>
              <a:pPr>
                <a:defRPr/>
              </a:pPr>
              <a:t>12</a:t>
            </a:fld>
            <a:endParaRPr lang="pl-PL" dirty="0"/>
          </a:p>
        </p:txBody>
      </p:sp>
      <p:pic>
        <p:nvPicPr>
          <p:cNvPr id="8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913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ytuł 1"/>
          <p:cNvSpPr>
            <a:spLocks noGrp="1"/>
          </p:cNvSpPr>
          <p:nvPr>
            <p:ph type="title"/>
          </p:nvPr>
        </p:nvSpPr>
        <p:spPr>
          <a:xfrm>
            <a:off x="467544" y="684212"/>
            <a:ext cx="8208912" cy="872579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Modele biznesowe polskich legalnie działających dostawców VOD</a:t>
            </a:r>
            <a:endParaRPr lang="pl-PL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ytuł 1"/>
          <p:cNvSpPr txBox="1">
            <a:spLocks/>
          </p:cNvSpPr>
          <p:nvPr/>
        </p:nvSpPr>
        <p:spPr bwMode="auto">
          <a:xfrm>
            <a:off x="608984" y="5229200"/>
            <a:ext cx="7878283" cy="11083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pl-PL" sz="1600" b="1" dirty="0" smtClean="0"/>
              <a:t>Przed rokiem: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sz="1600" b="1" dirty="0" smtClean="0"/>
              <a:t>Oferta płatna- 9%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sz="1600" b="1" dirty="0" smtClean="0"/>
              <a:t>Mieszana- 23%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sz="1600" b="1" dirty="0" smtClean="0"/>
              <a:t>Bezpłatna- 68%</a:t>
            </a:r>
            <a:endParaRPr lang="pl-PL" sz="1600" b="1" dirty="0"/>
          </a:p>
        </p:txBody>
      </p:sp>
      <p:graphicFrame>
        <p:nvGraphicFramePr>
          <p:cNvPr id="12" name="Wykres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6130563"/>
              </p:ext>
            </p:extLst>
          </p:nvPr>
        </p:nvGraphicFramePr>
        <p:xfrm>
          <a:off x="755576" y="1526064"/>
          <a:ext cx="7776864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9905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5C3E3E-DE8A-42A0-ACAA-DCC84043D0F2}" type="slidenum">
              <a:rPr lang="pl-PL" smtClean="0"/>
              <a:pPr>
                <a:defRPr/>
              </a:pPr>
              <a:t>13</a:t>
            </a:fld>
            <a:endParaRPr lang="pl-PL" dirty="0"/>
          </a:p>
        </p:txBody>
      </p:sp>
      <p:pic>
        <p:nvPicPr>
          <p:cNvPr id="8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913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ytuł 1"/>
          <p:cNvSpPr>
            <a:spLocks noGrp="1"/>
          </p:cNvSpPr>
          <p:nvPr>
            <p:ph type="title"/>
          </p:nvPr>
        </p:nvSpPr>
        <p:spPr>
          <a:xfrm>
            <a:off x="467544" y="589280"/>
            <a:ext cx="8208912" cy="679479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Modele biznesowe dostawców VOD</a:t>
            </a:r>
            <a:endParaRPr lang="pl-PL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ytuł 1"/>
          <p:cNvSpPr txBox="1">
            <a:spLocks/>
          </p:cNvSpPr>
          <p:nvPr/>
        </p:nvSpPr>
        <p:spPr bwMode="auto">
          <a:xfrm>
            <a:off x="899592" y="6021287"/>
            <a:ext cx="7552456" cy="4766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l-PL" sz="2000" b="1" dirty="0" smtClean="0"/>
              <a:t>Średni czas trwania reklam przed audycją 1 min. 20 sek. </a:t>
            </a:r>
            <a:endParaRPr lang="pl-PL" sz="2000" b="1" dirty="0"/>
          </a:p>
        </p:txBody>
      </p:sp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2145892"/>
              </p:ext>
            </p:extLst>
          </p:nvPr>
        </p:nvGraphicFramePr>
        <p:xfrm>
          <a:off x="1043608" y="1556792"/>
          <a:ext cx="7344816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3881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84" y="188913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F88836-8CC0-4EE1-8D68-8F45B9C51CC5}" type="slidenum">
              <a:rPr lang="pl-PL" smtClean="0"/>
              <a:pPr>
                <a:defRPr/>
              </a:pPr>
              <a:t>14</a:t>
            </a:fld>
            <a:endParaRPr lang="pl-PL" dirty="0"/>
          </a:p>
        </p:txBody>
      </p:sp>
      <p:sp>
        <p:nvSpPr>
          <p:cNvPr id="6" name="Tytuł 1"/>
          <p:cNvSpPr txBox="1">
            <a:spLocks/>
          </p:cNvSpPr>
          <p:nvPr/>
        </p:nvSpPr>
        <p:spPr bwMode="auto">
          <a:xfrm>
            <a:off x="2699792" y="188913"/>
            <a:ext cx="5930731" cy="758014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</a:rPr>
              <a:t>Przekazy handlowe w ofercie dla dzieci. </a:t>
            </a:r>
          </a:p>
        </p:txBody>
      </p:sp>
      <p:graphicFrame>
        <p:nvGraphicFramePr>
          <p:cNvPr id="9" name="Wykres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4451515"/>
              </p:ext>
            </p:extLst>
          </p:nvPr>
        </p:nvGraphicFramePr>
        <p:xfrm>
          <a:off x="539552" y="1052736"/>
          <a:ext cx="7848872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Podtytuł 2"/>
          <p:cNvSpPr txBox="1">
            <a:spLocks/>
          </p:cNvSpPr>
          <p:nvPr/>
        </p:nvSpPr>
        <p:spPr bwMode="auto">
          <a:xfrm>
            <a:off x="197559" y="5157192"/>
            <a:ext cx="8640959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 eaLnBrk="1" hangingPunct="1">
              <a:buFont typeface="Wingdings" pitchFamily="2" charset="2"/>
              <a:buChar char="q"/>
              <a:defRPr/>
            </a:pPr>
            <a:r>
              <a:rPr lang="pl-PL" sz="1800" dirty="0" smtClean="0">
                <a:solidFill>
                  <a:schemeClr val="tx1"/>
                </a:solidFill>
              </a:rPr>
              <a:t> 13 monitorowanych serwisów posiadało audycje dla dzieci i młodzieży </a:t>
            </a:r>
            <a:br>
              <a:rPr lang="pl-PL" sz="1800" dirty="0" smtClean="0">
                <a:solidFill>
                  <a:schemeClr val="tx1"/>
                </a:solidFill>
              </a:rPr>
            </a:br>
            <a:r>
              <a:rPr lang="pl-PL" sz="1800" dirty="0" smtClean="0">
                <a:solidFill>
                  <a:schemeClr val="tx1"/>
                </a:solidFill>
              </a:rPr>
              <a:t>z czego </a:t>
            </a:r>
            <a:r>
              <a:rPr lang="pl-PL" sz="1800" dirty="0">
                <a:solidFill>
                  <a:schemeClr val="tx1"/>
                </a:solidFill>
              </a:rPr>
              <a:t>8</a:t>
            </a:r>
            <a:r>
              <a:rPr lang="pl-PL" sz="1800" dirty="0" smtClean="0">
                <a:solidFill>
                  <a:schemeClr val="tx1"/>
                </a:solidFill>
              </a:rPr>
              <a:t> przed audycjami udostępniało reklamy. </a:t>
            </a:r>
          </a:p>
          <a:p>
            <a:pPr marL="457200" indent="-457200" algn="just" eaLnBrk="1" hangingPunct="1">
              <a:buFont typeface="Wingdings" pitchFamily="2" charset="2"/>
              <a:buChar char="q"/>
              <a:defRPr/>
            </a:pPr>
            <a:r>
              <a:rPr lang="pl-PL" sz="1800" dirty="0" smtClean="0">
                <a:solidFill>
                  <a:schemeClr val="tx1"/>
                </a:solidFill>
              </a:rPr>
              <a:t>Wśród reklam przed audycjami dla dzieci były reklamy farmaceutyków </a:t>
            </a:r>
            <a:br>
              <a:rPr lang="pl-PL" sz="1800" dirty="0" smtClean="0">
                <a:solidFill>
                  <a:schemeClr val="tx1"/>
                </a:solidFill>
              </a:rPr>
            </a:br>
            <a:r>
              <a:rPr lang="pl-PL" sz="1800" dirty="0" smtClean="0">
                <a:solidFill>
                  <a:schemeClr val="tx1"/>
                </a:solidFill>
              </a:rPr>
              <a:t>(w 3 przypadkach), raz odnotowano reklamę piwa. </a:t>
            </a:r>
          </a:p>
          <a:p>
            <a:pPr algn="just" eaLnBrk="1" hangingPunct="1">
              <a:defRPr/>
            </a:pPr>
            <a:endParaRPr lang="pl-PL" sz="1800" dirty="0" smtClean="0">
              <a:solidFill>
                <a:schemeClr val="tx1"/>
              </a:solidFill>
            </a:endParaRPr>
          </a:p>
          <a:p>
            <a:pPr algn="just" eaLnBrk="1" hangingPunct="1">
              <a:defRPr/>
            </a:pPr>
            <a:endParaRPr lang="pl-PL" sz="1800" dirty="0" smtClean="0">
              <a:solidFill>
                <a:schemeClr val="tx1"/>
              </a:solidFill>
            </a:endParaRPr>
          </a:p>
          <a:p>
            <a:pPr algn="just" eaLnBrk="1" hangingPunct="1">
              <a:defRPr/>
            </a:pPr>
            <a:endParaRPr lang="pl-PL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48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idx="1"/>
          </p:nvPr>
        </p:nvSpPr>
        <p:spPr>
          <a:xfrm>
            <a:off x="467544" y="4293096"/>
            <a:ext cx="8229600" cy="1872208"/>
          </a:xfrm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1900" b="1" dirty="0" smtClean="0"/>
              <a:t>Monitoring przeprowadzili: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1900" dirty="0" smtClean="0"/>
              <a:t>Ewa Brzozowska, Jacek Cieplak, Michał Fijałkowski, Grażyna Krassowska, Paulina Staszczak, Michał Wiśniewski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1900" b="1" dirty="0" smtClean="0"/>
              <a:t>Opracowanie wyników: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1900" dirty="0" smtClean="0"/>
              <a:t>Michał Wiśniewski   </a:t>
            </a:r>
            <a:endParaRPr lang="pl-PL" sz="2400" dirty="0"/>
          </a:p>
        </p:txBody>
      </p:sp>
      <p:pic>
        <p:nvPicPr>
          <p:cNvPr id="19460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1250950" y="1772816"/>
            <a:ext cx="6768752" cy="7078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4000" b="1" dirty="0" smtClean="0">
                <a:solidFill>
                  <a:schemeClr val="accent1">
                    <a:lumMod val="75000"/>
                  </a:schemeClr>
                </a:solidFill>
              </a:rPr>
              <a:t>Dziękuje za uwagę</a:t>
            </a:r>
            <a:endParaRPr lang="pl-PL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5C3E3E-DE8A-42A0-ACAA-DCC84043D0F2}" type="slidenum">
              <a:rPr lang="pl-PL" smtClean="0"/>
              <a:pPr>
                <a:defRPr/>
              </a:pPr>
              <a:t>15</a:t>
            </a:fld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76" y="188913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F88836-8CC0-4EE1-8D68-8F45B9C51CC5}" type="slidenum">
              <a:rPr lang="pl-PL" smtClean="0"/>
              <a:pPr>
                <a:defRPr/>
              </a:pPr>
              <a:t>2</a:t>
            </a:fld>
            <a:endParaRPr lang="pl-PL" dirty="0"/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 bwMode="auto">
          <a:xfrm>
            <a:off x="334576" y="980728"/>
            <a:ext cx="8373616" cy="56886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1800" b="1" dirty="0" smtClean="0">
                <a:solidFill>
                  <a:schemeClr val="accent2">
                    <a:lumMod val="75000"/>
                  </a:schemeClr>
                </a:solidFill>
              </a:rPr>
              <a:t>W pierwszej połowie 2016 roku </a:t>
            </a:r>
            <a:r>
              <a:rPr lang="pl-PL" sz="1800" b="1" dirty="0">
                <a:solidFill>
                  <a:schemeClr val="accent2">
                    <a:lumMod val="75000"/>
                  </a:schemeClr>
                </a:solidFill>
              </a:rPr>
              <a:t>monitoringiem </a:t>
            </a:r>
            <a:r>
              <a:rPr lang="pl-PL" sz="1800" b="1" dirty="0" smtClean="0">
                <a:solidFill>
                  <a:schemeClr val="accent2">
                    <a:lumMod val="75000"/>
                  </a:schemeClr>
                </a:solidFill>
              </a:rPr>
              <a:t>objęto 55 witryn internetowych zawierających audiowizualne usługi medialne na żądanie. </a:t>
            </a:r>
          </a:p>
          <a:p>
            <a:pPr algn="just"/>
            <a:endParaRPr lang="pl-PL" sz="1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pl-PL" sz="1800" dirty="0" smtClean="0">
                <a:solidFill>
                  <a:schemeClr val="tx1"/>
                </a:solidFill>
              </a:rPr>
              <a:t>Podzielono je, ze względu na specyfikę zawartości na cztery kategorie:</a:t>
            </a:r>
          </a:p>
          <a:p>
            <a:pPr algn="just"/>
            <a:r>
              <a:rPr lang="pl-PL" sz="1800" b="1" dirty="0" smtClean="0">
                <a:solidFill>
                  <a:schemeClr val="tx1"/>
                </a:solidFill>
              </a:rPr>
              <a:t>1. „Filmowe VOD”- </a:t>
            </a:r>
            <a:r>
              <a:rPr lang="pl-PL" sz="1800" dirty="0" smtClean="0">
                <a:solidFill>
                  <a:schemeClr val="tx1"/>
                </a:solidFill>
              </a:rPr>
              <a:t>serwisy zawierające niemal wyłącznie filmy oraz seriale, do tej kategorii zaklasyfikowano 14 witryn. </a:t>
            </a:r>
          </a:p>
          <a:p>
            <a:pPr algn="just"/>
            <a:r>
              <a:rPr lang="pl-PL" sz="1800" b="1" dirty="0" smtClean="0">
                <a:solidFill>
                  <a:schemeClr val="tx1"/>
                </a:solidFill>
              </a:rPr>
              <a:t>2. </a:t>
            </a:r>
            <a:r>
              <a:rPr lang="pl-PL" sz="1800" b="1" dirty="0">
                <a:solidFill>
                  <a:schemeClr val="tx1"/>
                </a:solidFill>
              </a:rPr>
              <a:t>„</a:t>
            </a:r>
            <a:r>
              <a:rPr lang="pl-PL" sz="1800" b="1" dirty="0" smtClean="0">
                <a:solidFill>
                  <a:schemeClr val="tx1"/>
                </a:solidFill>
              </a:rPr>
              <a:t>VOD informacyjno- publicystyczne” </a:t>
            </a:r>
            <a:r>
              <a:rPr lang="pl-PL" sz="1800" dirty="0" smtClean="0">
                <a:solidFill>
                  <a:schemeClr val="tx1"/>
                </a:solidFill>
              </a:rPr>
              <a:t>– zawierające największą liczbę audycji, głownie są to informacje z kraju i z konkretnego regionu (tematyka lokalna)- 16 witryn. </a:t>
            </a:r>
          </a:p>
          <a:p>
            <a:pPr algn="just"/>
            <a:r>
              <a:rPr lang="pl-PL" sz="1800" b="1" dirty="0" smtClean="0">
                <a:solidFill>
                  <a:schemeClr val="tx1"/>
                </a:solidFill>
              </a:rPr>
              <a:t>3. „VOD muzyczne”- </a:t>
            </a:r>
            <a:r>
              <a:rPr lang="pl-PL" sz="1800" dirty="0" smtClean="0">
                <a:solidFill>
                  <a:schemeClr val="tx1"/>
                </a:solidFill>
              </a:rPr>
              <a:t>muzyczne- teledyski, ciekawostki muzyczne - 5 witryn. </a:t>
            </a:r>
            <a:endParaRPr lang="pl-PL" sz="1800" dirty="0">
              <a:solidFill>
                <a:schemeClr val="tx1"/>
              </a:solidFill>
            </a:endParaRPr>
          </a:p>
          <a:p>
            <a:pPr algn="just"/>
            <a:r>
              <a:rPr lang="pl-PL" sz="1800" b="1" dirty="0">
                <a:solidFill>
                  <a:schemeClr val="tx1"/>
                </a:solidFill>
              </a:rPr>
              <a:t>4</a:t>
            </a:r>
            <a:r>
              <a:rPr lang="pl-PL" sz="1800" b="1" dirty="0" smtClean="0">
                <a:solidFill>
                  <a:schemeClr val="tx1"/>
                </a:solidFill>
              </a:rPr>
              <a:t>. </a:t>
            </a:r>
            <a:r>
              <a:rPr lang="pl-PL" sz="1800" b="1" dirty="0">
                <a:solidFill>
                  <a:schemeClr val="tx1"/>
                </a:solidFill>
              </a:rPr>
              <a:t>„Inne</a:t>
            </a:r>
            <a:r>
              <a:rPr lang="pl-PL" sz="1800" b="1" dirty="0" smtClean="0">
                <a:solidFill>
                  <a:schemeClr val="tx1"/>
                </a:solidFill>
              </a:rPr>
              <a:t>”- </a:t>
            </a:r>
            <a:r>
              <a:rPr lang="pl-PL" sz="1800" dirty="0">
                <a:solidFill>
                  <a:schemeClr val="tx1"/>
                </a:solidFill>
              </a:rPr>
              <a:t>pozostałe serwisy zawierające audycje inne niż wyżej wymienione- np.: plotki z życia gwiazd </a:t>
            </a:r>
            <a:r>
              <a:rPr lang="pl-PL" sz="1800" dirty="0" smtClean="0">
                <a:solidFill>
                  <a:schemeClr val="tx1"/>
                </a:solidFill>
              </a:rPr>
              <a:t>(np.: pudelek.tv), </a:t>
            </a:r>
            <a:r>
              <a:rPr lang="pl-PL" sz="1800" dirty="0">
                <a:solidFill>
                  <a:schemeClr val="tx1"/>
                </a:solidFill>
              </a:rPr>
              <a:t>serwisy </a:t>
            </a:r>
            <a:r>
              <a:rPr lang="pl-PL" sz="1800" dirty="0" smtClean="0">
                <a:solidFill>
                  <a:schemeClr val="tx1"/>
                </a:solidFill>
              </a:rPr>
              <a:t>poradnikowo- edukacyjne (np.: tv.auto-swiat.pl), </a:t>
            </a:r>
            <a:r>
              <a:rPr lang="pl-PL" sz="1800" dirty="0">
                <a:solidFill>
                  <a:schemeClr val="tx1"/>
                </a:solidFill>
              </a:rPr>
              <a:t>zwiastuny filmowe </a:t>
            </a:r>
            <a:r>
              <a:rPr lang="pl-PL" sz="1800" dirty="0" smtClean="0">
                <a:solidFill>
                  <a:schemeClr val="tx1"/>
                </a:solidFill>
              </a:rPr>
              <a:t>(filmweb.pl),  strony adresowane do dzieci (np.: lulek.tv) </a:t>
            </a:r>
            <a:r>
              <a:rPr lang="pl-PL" sz="1800" dirty="0">
                <a:solidFill>
                  <a:schemeClr val="tx1"/>
                </a:solidFill>
              </a:rPr>
              <a:t>-</a:t>
            </a:r>
            <a:r>
              <a:rPr lang="pl-PL" sz="1800" dirty="0" smtClean="0">
                <a:solidFill>
                  <a:schemeClr val="tx1"/>
                </a:solidFill>
              </a:rPr>
              <a:t>łącznie </a:t>
            </a:r>
            <a:r>
              <a:rPr lang="pl-PL" sz="1800" dirty="0">
                <a:solidFill>
                  <a:schemeClr val="tx1"/>
                </a:solidFill>
              </a:rPr>
              <a:t>9</a:t>
            </a:r>
            <a:r>
              <a:rPr lang="pl-PL" sz="1800" dirty="0" smtClean="0">
                <a:solidFill>
                  <a:schemeClr val="tx1"/>
                </a:solidFill>
              </a:rPr>
              <a:t> witryn.  </a:t>
            </a:r>
          </a:p>
          <a:p>
            <a:pPr algn="just"/>
            <a:endParaRPr lang="pl-PL" sz="1800" dirty="0">
              <a:solidFill>
                <a:schemeClr val="tx1"/>
              </a:solidFill>
            </a:endParaRPr>
          </a:p>
          <a:p>
            <a:pPr algn="just"/>
            <a:r>
              <a:rPr lang="pl-PL" sz="1800" dirty="0" smtClean="0">
                <a:solidFill>
                  <a:schemeClr val="tx1"/>
                </a:solidFill>
              </a:rPr>
              <a:t>Ponadto w toku monitoringu stwierdzono że 4 strony zamknęły działalność (strony nieaktywne), kolejne cztery zaklasyfikowano jako strony, które nie udostępniają </a:t>
            </a:r>
            <a:r>
              <a:rPr lang="pl-PL" sz="1800" dirty="0" err="1" smtClean="0">
                <a:solidFill>
                  <a:schemeClr val="tx1"/>
                </a:solidFill>
              </a:rPr>
              <a:t>VoD</a:t>
            </a:r>
            <a:r>
              <a:rPr lang="pl-PL" sz="1800" dirty="0" smtClean="0">
                <a:solidFill>
                  <a:schemeClr val="tx1"/>
                </a:solidFill>
              </a:rPr>
              <a:t>. Skontrolowano również trzy strony, które są skierowane do polskiej publiczności, ale nie należą do polskiego dostawcy (w tym </a:t>
            </a:r>
            <a:r>
              <a:rPr lang="pl-PL" sz="1800" b="1" dirty="0" err="1" smtClean="0">
                <a:solidFill>
                  <a:schemeClr val="tx1"/>
                </a:solidFill>
              </a:rPr>
              <a:t>hbogo</a:t>
            </a:r>
            <a:r>
              <a:rPr lang="pl-PL" sz="1800" dirty="0" smtClean="0">
                <a:solidFill>
                  <a:schemeClr val="tx1"/>
                </a:solidFill>
              </a:rPr>
              <a:t> oraz nowość na </a:t>
            </a:r>
            <a:r>
              <a:rPr lang="pl-PL" sz="1800" dirty="0">
                <a:solidFill>
                  <a:schemeClr val="tx1"/>
                </a:solidFill>
              </a:rPr>
              <a:t>polskim rynku- </a:t>
            </a:r>
            <a:r>
              <a:rPr lang="pl-PL" sz="1800" b="1" dirty="0" smtClean="0">
                <a:solidFill>
                  <a:schemeClr val="tx1"/>
                </a:solidFill>
              </a:rPr>
              <a:t>netflix.com</a:t>
            </a:r>
            <a:r>
              <a:rPr lang="pl-PL" sz="1800" dirty="0" smtClean="0">
                <a:solidFill>
                  <a:schemeClr val="tx1"/>
                </a:solidFill>
              </a:rPr>
              <a:t>). </a:t>
            </a:r>
            <a:endParaRPr lang="pl-PL" sz="1800" dirty="0">
              <a:solidFill>
                <a:schemeClr val="tx1"/>
              </a:solidFill>
            </a:endParaRPr>
          </a:p>
          <a:p>
            <a:pPr algn="just"/>
            <a:endParaRPr lang="pl-PL" sz="1600" dirty="0" smtClean="0">
              <a:solidFill>
                <a:schemeClr val="tx1"/>
              </a:solidFill>
            </a:endParaRPr>
          </a:p>
          <a:p>
            <a:pPr algn="just"/>
            <a:endParaRPr lang="pl-PL" sz="1600" dirty="0">
              <a:solidFill>
                <a:schemeClr val="tx1"/>
              </a:solidFill>
            </a:endParaRPr>
          </a:p>
          <a:p>
            <a:pPr algn="just"/>
            <a:endParaRPr lang="pl-PL" sz="1600" dirty="0" smtClean="0">
              <a:solidFill>
                <a:schemeClr val="tx1"/>
              </a:solidFill>
            </a:endParaRPr>
          </a:p>
          <a:p>
            <a:pPr algn="just"/>
            <a:endParaRPr lang="pl-PL" sz="1600" dirty="0">
              <a:solidFill>
                <a:schemeClr val="tx1"/>
              </a:solidFill>
            </a:endParaRPr>
          </a:p>
          <a:p>
            <a:pPr algn="just"/>
            <a:endParaRPr lang="pl-PL" sz="2000" dirty="0" smtClean="0">
              <a:solidFill>
                <a:schemeClr val="tx1"/>
              </a:solidFill>
            </a:endParaRPr>
          </a:p>
        </p:txBody>
      </p:sp>
      <p:sp>
        <p:nvSpPr>
          <p:cNvPr id="7" name="Tytuł 1"/>
          <p:cNvSpPr>
            <a:spLocks noGrp="1"/>
          </p:cNvSpPr>
          <p:nvPr>
            <p:ph type="ctrTitle"/>
          </p:nvPr>
        </p:nvSpPr>
        <p:spPr>
          <a:xfrm>
            <a:off x="2555776" y="184786"/>
            <a:ext cx="4856272" cy="778435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700" b="1" dirty="0" smtClean="0">
                <a:solidFill>
                  <a:schemeClr val="accent1">
                    <a:lumMod val="75000"/>
                  </a:schemeClr>
                </a:solidFill>
              </a:rPr>
              <a:t>PRZEDMIOT BADANIA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 </a:t>
            </a:r>
            <a:endParaRPr lang="pl-PL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76" y="188913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F88836-8CC0-4EE1-8D68-8F45B9C51CC5}" type="slidenum">
              <a:rPr lang="pl-PL" smtClean="0"/>
              <a:pPr>
                <a:defRPr/>
              </a:pPr>
              <a:t>3</a:t>
            </a:fld>
            <a:endParaRPr lang="pl-PL" dirty="0"/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 bwMode="auto">
          <a:xfrm>
            <a:off x="334576" y="1700808"/>
            <a:ext cx="8373616" cy="4608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1800" b="1" dirty="0" smtClean="0">
                <a:solidFill>
                  <a:schemeClr val="tx1"/>
                </a:solidFill>
              </a:rPr>
              <a:t>Filmowe Witryny VOD mogły otrzymać maksymalnie </a:t>
            </a:r>
            <a:r>
              <a:rPr lang="pl-PL" sz="1800" b="1" dirty="0" smtClean="0">
                <a:solidFill>
                  <a:schemeClr val="accent2">
                    <a:lumMod val="75000"/>
                  </a:schemeClr>
                </a:solidFill>
              </a:rPr>
              <a:t>14 punktów</a:t>
            </a:r>
          </a:p>
          <a:p>
            <a:pPr algn="just"/>
            <a:endParaRPr lang="pl-PL" sz="1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pl-PL" sz="1800" dirty="0">
                <a:solidFill>
                  <a:schemeClr val="tx1"/>
                </a:solidFill>
              </a:rPr>
              <a:t>- </a:t>
            </a:r>
            <a:r>
              <a:rPr lang="pl-PL" sz="1800" b="1" dirty="0">
                <a:solidFill>
                  <a:schemeClr val="accent2">
                    <a:lumMod val="75000"/>
                  </a:schemeClr>
                </a:solidFill>
              </a:rPr>
              <a:t>6 </a:t>
            </a:r>
            <a:r>
              <a:rPr lang="pl-PL" sz="1800" b="1" dirty="0" smtClean="0">
                <a:solidFill>
                  <a:schemeClr val="accent2">
                    <a:lumMod val="75000"/>
                  </a:schemeClr>
                </a:solidFill>
              </a:rPr>
              <a:t>pkt </a:t>
            </a:r>
            <a:r>
              <a:rPr lang="pl-PL" sz="1800" dirty="0">
                <a:solidFill>
                  <a:schemeClr val="tx1"/>
                </a:solidFill>
              </a:rPr>
              <a:t>za oznaczenia audycji symbolami graficznymi wskazującymi na przeznaczenie </a:t>
            </a:r>
            <a:r>
              <a:rPr lang="pl-PL" sz="1800" dirty="0" smtClean="0">
                <a:solidFill>
                  <a:schemeClr val="tx1"/>
                </a:solidFill>
              </a:rPr>
              <a:t>dla określonej </a:t>
            </a:r>
            <a:r>
              <a:rPr lang="pl-PL" sz="1800" dirty="0">
                <a:solidFill>
                  <a:schemeClr val="tx1"/>
                </a:solidFill>
              </a:rPr>
              <a:t>kategorii wiekowej: podczas </a:t>
            </a:r>
            <a:r>
              <a:rPr lang="pl-PL" sz="1800" dirty="0" smtClean="0">
                <a:solidFill>
                  <a:schemeClr val="tx1"/>
                </a:solidFill>
              </a:rPr>
              <a:t>wyboru audycji z </a:t>
            </a:r>
            <a:r>
              <a:rPr lang="pl-PL" sz="1800" dirty="0">
                <a:solidFill>
                  <a:schemeClr val="tx1"/>
                </a:solidFill>
              </a:rPr>
              <a:t>katalogu (3 </a:t>
            </a:r>
            <a:r>
              <a:rPr lang="pl-PL" sz="1800" dirty="0" smtClean="0">
                <a:solidFill>
                  <a:schemeClr val="tx1"/>
                </a:solidFill>
              </a:rPr>
              <a:t>pkt), </a:t>
            </a:r>
            <a:r>
              <a:rPr lang="pl-PL" sz="1800" dirty="0">
                <a:solidFill>
                  <a:schemeClr val="tx1"/>
                </a:solidFill>
              </a:rPr>
              <a:t>podczas trwania audycji (3 </a:t>
            </a:r>
            <a:r>
              <a:rPr lang="pl-PL" sz="1800" dirty="0" smtClean="0">
                <a:solidFill>
                  <a:schemeClr val="tx1"/>
                </a:solidFill>
              </a:rPr>
              <a:t>pkt);</a:t>
            </a:r>
            <a:endParaRPr lang="pl-PL" sz="1800" dirty="0">
              <a:solidFill>
                <a:schemeClr val="tx1"/>
              </a:solidFill>
            </a:endParaRPr>
          </a:p>
          <a:p>
            <a:pPr algn="just"/>
            <a:r>
              <a:rPr lang="pl-PL" sz="1800" dirty="0" smtClean="0">
                <a:solidFill>
                  <a:schemeClr val="tx1"/>
                </a:solidFill>
              </a:rPr>
              <a:t>- </a:t>
            </a:r>
            <a:r>
              <a:rPr lang="pl-PL" sz="1800" b="1" dirty="0" smtClean="0">
                <a:solidFill>
                  <a:schemeClr val="accent2">
                    <a:lumMod val="75000"/>
                  </a:schemeClr>
                </a:solidFill>
              </a:rPr>
              <a:t>3 pkt </a:t>
            </a:r>
            <a:r>
              <a:rPr lang="pl-PL" sz="1800" dirty="0">
                <a:solidFill>
                  <a:schemeClr val="tx1"/>
                </a:solidFill>
              </a:rPr>
              <a:t>za podanie pełnych danych o </a:t>
            </a:r>
            <a:r>
              <a:rPr lang="pl-PL" sz="1800" dirty="0" smtClean="0">
                <a:solidFill>
                  <a:schemeClr val="tx1"/>
                </a:solidFill>
              </a:rPr>
              <a:t>podmiocie dostawcy usług: nazwie dostawcy</a:t>
            </a:r>
            <a:br>
              <a:rPr lang="pl-PL" sz="1800" dirty="0" smtClean="0">
                <a:solidFill>
                  <a:schemeClr val="tx1"/>
                </a:solidFill>
              </a:rPr>
            </a:br>
            <a:r>
              <a:rPr lang="pl-PL" sz="1800" dirty="0" smtClean="0">
                <a:solidFill>
                  <a:schemeClr val="tx1"/>
                </a:solidFill>
              </a:rPr>
              <a:t> </a:t>
            </a:r>
            <a:r>
              <a:rPr lang="pl-PL" sz="1800" dirty="0">
                <a:solidFill>
                  <a:schemeClr val="tx1"/>
                </a:solidFill>
              </a:rPr>
              <a:t>(1 </a:t>
            </a:r>
            <a:r>
              <a:rPr lang="pl-PL" sz="1800" dirty="0" smtClean="0">
                <a:solidFill>
                  <a:schemeClr val="tx1"/>
                </a:solidFill>
              </a:rPr>
              <a:t>pkt), </a:t>
            </a:r>
            <a:r>
              <a:rPr lang="pl-PL" sz="1800" dirty="0">
                <a:solidFill>
                  <a:schemeClr val="tx1"/>
                </a:solidFill>
              </a:rPr>
              <a:t>podanie adresu korespondencyjnego (1 </a:t>
            </a:r>
            <a:r>
              <a:rPr lang="pl-PL" sz="1800" dirty="0" smtClean="0">
                <a:solidFill>
                  <a:schemeClr val="tx1"/>
                </a:solidFill>
              </a:rPr>
              <a:t>pkt), </a:t>
            </a:r>
            <a:r>
              <a:rPr lang="pl-PL" sz="1800" dirty="0">
                <a:solidFill>
                  <a:schemeClr val="tx1"/>
                </a:solidFill>
              </a:rPr>
              <a:t>podanie adresu email (1 </a:t>
            </a:r>
            <a:r>
              <a:rPr lang="pl-PL" sz="1800" dirty="0" smtClean="0">
                <a:solidFill>
                  <a:schemeClr val="tx1"/>
                </a:solidFill>
              </a:rPr>
              <a:t>pkt);</a:t>
            </a:r>
            <a:endParaRPr lang="pl-PL" sz="1800" dirty="0">
              <a:solidFill>
                <a:schemeClr val="tx1"/>
              </a:solidFill>
            </a:endParaRPr>
          </a:p>
          <a:p>
            <a:pPr algn="just"/>
            <a:r>
              <a:rPr lang="pl-PL" sz="1800" dirty="0" smtClean="0">
                <a:solidFill>
                  <a:schemeClr val="tx1"/>
                </a:solidFill>
              </a:rPr>
              <a:t>- </a:t>
            </a:r>
            <a:r>
              <a:rPr lang="pl-PL" sz="1800" b="1" dirty="0" smtClean="0">
                <a:solidFill>
                  <a:schemeClr val="accent2">
                    <a:lumMod val="75000"/>
                  </a:schemeClr>
                </a:solidFill>
              </a:rPr>
              <a:t>3 pkt </a:t>
            </a:r>
            <a:r>
              <a:rPr lang="pl-PL" sz="1800" dirty="0">
                <a:solidFill>
                  <a:schemeClr val="tx1"/>
                </a:solidFill>
              </a:rPr>
              <a:t>za promowanie audycji europejskich: podawanie informacji o kraju produkcji danej audycji (1 </a:t>
            </a:r>
            <a:r>
              <a:rPr lang="pl-PL" sz="1800" dirty="0" smtClean="0">
                <a:solidFill>
                  <a:schemeClr val="tx1"/>
                </a:solidFill>
              </a:rPr>
              <a:t>pkt), posiadanie na stronie wyszukiwarek audycji ze względu na kraj pochodzenia (1 pkt), </a:t>
            </a:r>
            <a:r>
              <a:rPr lang="pl-PL" sz="1800" dirty="0">
                <a:solidFill>
                  <a:schemeClr val="tx1"/>
                </a:solidFill>
              </a:rPr>
              <a:t>za obecność na stronie osobnych katalogów zawierających audycje </a:t>
            </a:r>
            <a:r>
              <a:rPr lang="pl-PL" sz="1800" dirty="0" smtClean="0">
                <a:solidFill>
                  <a:schemeClr val="tx1"/>
                </a:solidFill>
              </a:rPr>
              <a:t>europejskie, w </a:t>
            </a:r>
            <a:r>
              <a:rPr lang="pl-PL" sz="1800" dirty="0">
                <a:solidFill>
                  <a:schemeClr val="tx1"/>
                </a:solidFill>
              </a:rPr>
              <a:t>tym </a:t>
            </a:r>
            <a:r>
              <a:rPr lang="pl-PL" sz="1800" dirty="0" smtClean="0">
                <a:solidFill>
                  <a:schemeClr val="tx1"/>
                </a:solidFill>
              </a:rPr>
              <a:t>polskie (1 pkt);</a:t>
            </a:r>
            <a:endParaRPr lang="pl-PL" sz="1800" dirty="0">
              <a:solidFill>
                <a:schemeClr val="tx1"/>
              </a:solidFill>
            </a:endParaRPr>
          </a:p>
          <a:p>
            <a:pPr algn="just"/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smtClean="0">
                <a:solidFill>
                  <a:schemeClr val="tx1"/>
                </a:solidFill>
              </a:rPr>
              <a:t>- </a:t>
            </a:r>
            <a:r>
              <a:rPr lang="pl-PL" sz="1800" b="1" dirty="0" smtClean="0">
                <a:solidFill>
                  <a:schemeClr val="accent2">
                    <a:lumMod val="75000"/>
                  </a:schemeClr>
                </a:solidFill>
              </a:rPr>
              <a:t>1 pkt </a:t>
            </a:r>
            <a:r>
              <a:rPr lang="pl-PL" sz="1800" dirty="0">
                <a:solidFill>
                  <a:schemeClr val="tx1"/>
                </a:solidFill>
              </a:rPr>
              <a:t>za wskazanie Krajowej Rady jako organu właściwego w sprawach audiowizualnych usług medialnych na żądanie;</a:t>
            </a:r>
          </a:p>
          <a:p>
            <a:pPr algn="just"/>
            <a:r>
              <a:rPr lang="pl-PL" sz="1800" dirty="0" smtClean="0">
                <a:solidFill>
                  <a:schemeClr val="tx1"/>
                </a:solidFill>
              </a:rPr>
              <a:t>- </a:t>
            </a:r>
            <a:r>
              <a:rPr lang="pl-PL" sz="1800" b="1" dirty="0" smtClean="0">
                <a:solidFill>
                  <a:schemeClr val="accent2">
                    <a:lumMod val="75000"/>
                  </a:schemeClr>
                </a:solidFill>
              </a:rPr>
              <a:t>1 pkt </a:t>
            </a:r>
            <a:r>
              <a:rPr lang="pl-PL" sz="1800" dirty="0">
                <a:solidFill>
                  <a:schemeClr val="tx1"/>
                </a:solidFill>
              </a:rPr>
              <a:t>za obecność w udostępnianych audycjach udogodnień dla osób niepełnosprawnych (audiodeskrypcji, tłumaczeń na język migowy</a:t>
            </a:r>
            <a:r>
              <a:rPr lang="pl-PL" sz="1800" dirty="0" smtClean="0">
                <a:solidFill>
                  <a:schemeClr val="tx1"/>
                </a:solidFill>
              </a:rPr>
              <a:t>).</a:t>
            </a:r>
            <a:endParaRPr lang="pl-PL" sz="1800" dirty="0">
              <a:solidFill>
                <a:schemeClr val="tx1"/>
              </a:solidFill>
            </a:endParaRPr>
          </a:p>
          <a:p>
            <a:pPr algn="just"/>
            <a:endParaRPr lang="pl-PL" sz="1800" dirty="0" smtClean="0">
              <a:solidFill>
                <a:schemeClr val="tx1"/>
              </a:solidFill>
            </a:endParaRPr>
          </a:p>
        </p:txBody>
      </p:sp>
      <p:sp>
        <p:nvSpPr>
          <p:cNvPr id="9" name="Tytuł 1"/>
          <p:cNvSpPr>
            <a:spLocks noGrp="1"/>
          </p:cNvSpPr>
          <p:nvPr>
            <p:ph type="ctrTitle"/>
          </p:nvPr>
        </p:nvSpPr>
        <p:spPr>
          <a:xfrm>
            <a:off x="334576" y="684213"/>
            <a:ext cx="8373616" cy="778435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700" b="1" dirty="0" smtClean="0">
                <a:solidFill>
                  <a:schemeClr val="accent1">
                    <a:lumMod val="75000"/>
                  </a:schemeClr>
                </a:solidFill>
              </a:rPr>
              <a:t> METODOLOGIA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 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291697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5C3E3E-DE8A-42A0-ACAA-DCC84043D0F2}" type="slidenum">
              <a:rPr lang="pl-PL" smtClean="0"/>
              <a:pPr>
                <a:defRPr/>
              </a:pPr>
              <a:t>4</a:t>
            </a:fld>
            <a:endParaRPr lang="pl-PL" dirty="0"/>
          </a:p>
        </p:txBody>
      </p:sp>
      <p:sp>
        <p:nvSpPr>
          <p:cNvPr id="7" name="Tytuł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81808" cy="648071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700" b="1" dirty="0" smtClean="0">
                <a:solidFill>
                  <a:schemeClr val="accent1">
                    <a:lumMod val="75000"/>
                  </a:schemeClr>
                </a:solidFill>
              </a:rPr>
              <a:t>Filmowe VOD kontrole 2013-2016</a:t>
            </a: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 </a:t>
            </a:r>
            <a:endParaRPr lang="pl-PL" sz="2400" b="1" dirty="0"/>
          </a:p>
        </p:txBody>
      </p:sp>
      <p:pic>
        <p:nvPicPr>
          <p:cNvPr id="8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76" y="188913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6235853"/>
              </p:ext>
            </p:extLst>
          </p:nvPr>
        </p:nvGraphicFramePr>
        <p:xfrm>
          <a:off x="827584" y="1628800"/>
          <a:ext cx="756084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125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23850" y="908050"/>
            <a:ext cx="8132763" cy="5048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 </a:t>
            </a:r>
            <a:endParaRPr lang="pl-PL" sz="2400" b="1" dirty="0"/>
          </a:p>
        </p:txBody>
      </p:sp>
      <p:pic>
        <p:nvPicPr>
          <p:cNvPr id="12291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ytuł 1"/>
          <p:cNvSpPr txBox="1">
            <a:spLocks/>
          </p:cNvSpPr>
          <p:nvPr/>
        </p:nvSpPr>
        <p:spPr bwMode="auto">
          <a:xfrm>
            <a:off x="259938" y="684213"/>
            <a:ext cx="8604795" cy="8005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</a:rPr>
              <a:t>Filmowe </a:t>
            </a:r>
            <a:r>
              <a:rPr lang="pl-PL" sz="2400" b="1" dirty="0" err="1" smtClean="0">
                <a:solidFill>
                  <a:schemeClr val="accent1">
                    <a:lumMod val="75000"/>
                  </a:schemeClr>
                </a:solidFill>
              </a:rPr>
              <a:t>VoD</a:t>
            </a:r>
            <a:endParaRPr lang="pl-PL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400" b="1" dirty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</a:rPr>
              <a:t>znaczenia graficzne- klasyfikacja wiekowa </a:t>
            </a:r>
            <a:endParaRPr lang="pl-PL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6" name="Wykre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6403842"/>
              </p:ext>
            </p:extLst>
          </p:nvPr>
        </p:nvGraphicFramePr>
        <p:xfrm>
          <a:off x="683568" y="2057400"/>
          <a:ext cx="7488832" cy="4107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0464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23850" y="908050"/>
            <a:ext cx="8132763" cy="5048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 </a:t>
            </a:r>
            <a:endParaRPr lang="pl-PL" sz="2400" b="1" dirty="0"/>
          </a:p>
        </p:txBody>
      </p:sp>
      <p:pic>
        <p:nvPicPr>
          <p:cNvPr id="9219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7" y="25192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ytuł 1"/>
          <p:cNvSpPr txBox="1">
            <a:spLocks/>
          </p:cNvSpPr>
          <p:nvPr/>
        </p:nvSpPr>
        <p:spPr bwMode="auto">
          <a:xfrm>
            <a:off x="179387" y="520492"/>
            <a:ext cx="8706013" cy="1036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8000" b="1" dirty="0" smtClean="0"/>
              <a:t/>
            </a:r>
            <a:br>
              <a:rPr lang="pl-PL" sz="8000" b="1" dirty="0" smtClean="0"/>
            </a:br>
            <a:endParaRPr lang="pl-PL" sz="8000" b="1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sz="9600" b="1" dirty="0" smtClean="0">
                <a:solidFill>
                  <a:schemeClr val="accent1">
                    <a:lumMod val="75000"/>
                  </a:schemeClr>
                </a:solidFill>
              </a:rPr>
              <a:t>Filmowe VOD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l-PL" sz="9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sz="9600" b="1" dirty="0">
                <a:solidFill>
                  <a:schemeClr val="accent1">
                    <a:lumMod val="75000"/>
                  </a:schemeClr>
                </a:solidFill>
              </a:rPr>
              <a:t>W</a:t>
            </a:r>
            <a:r>
              <a:rPr lang="pl-PL" sz="9600" b="1" dirty="0" smtClean="0">
                <a:solidFill>
                  <a:schemeClr val="accent1">
                    <a:lumMod val="75000"/>
                  </a:schemeClr>
                </a:solidFill>
              </a:rPr>
              <a:t>skazanie KRRiT jako organu właściwego</a:t>
            </a:r>
            <a:r>
              <a:rPr lang="pl-PL" sz="80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8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8000" dirty="0" smtClean="0"/>
              <a:t/>
            </a:r>
            <a:br>
              <a:rPr lang="pl-PL" sz="8000" dirty="0" smtClean="0"/>
            </a:br>
            <a:r>
              <a:rPr lang="pl-PL" sz="8000" dirty="0" smtClean="0"/>
              <a:t/>
            </a:r>
            <a:br>
              <a:rPr lang="pl-PL" sz="8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 </a:t>
            </a:r>
            <a:endParaRPr lang="pl-PL" sz="2400" b="1" dirty="0"/>
          </a:p>
        </p:txBody>
      </p:sp>
      <p:graphicFrame>
        <p:nvGraphicFramePr>
          <p:cNvPr id="8" name="Wykres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8298446"/>
              </p:ext>
            </p:extLst>
          </p:nvPr>
        </p:nvGraphicFramePr>
        <p:xfrm>
          <a:off x="827584" y="2057400"/>
          <a:ext cx="7416824" cy="4179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23850" y="908050"/>
            <a:ext cx="8132763" cy="5048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 </a:t>
            </a:r>
            <a:endParaRPr lang="pl-PL" sz="2400" b="1" dirty="0"/>
          </a:p>
        </p:txBody>
      </p:sp>
      <p:pic>
        <p:nvPicPr>
          <p:cNvPr id="10243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7" y="25192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ytuł 1"/>
          <p:cNvSpPr txBox="1">
            <a:spLocks/>
          </p:cNvSpPr>
          <p:nvPr/>
        </p:nvSpPr>
        <p:spPr bwMode="auto">
          <a:xfrm>
            <a:off x="254218" y="520492"/>
            <a:ext cx="8604795" cy="9642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9600" b="1" dirty="0" smtClean="0">
                <a:solidFill>
                  <a:schemeClr val="accent1">
                    <a:lumMod val="75000"/>
                  </a:schemeClr>
                </a:solidFill>
              </a:rPr>
              <a:t>Filmowe VOD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sz="9600" b="1" dirty="0" smtClean="0">
                <a:solidFill>
                  <a:schemeClr val="accent1">
                    <a:lumMod val="75000"/>
                  </a:schemeClr>
                </a:solidFill>
              </a:rPr>
              <a:t>Promocja audycji europejskich, audycje dla niepełnosprawnych</a:t>
            </a:r>
            <a:r>
              <a:rPr lang="pl-PL" sz="80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8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 </a:t>
            </a:r>
            <a:endParaRPr lang="pl-PL" sz="2400" b="1" dirty="0"/>
          </a:p>
        </p:txBody>
      </p:sp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0723810"/>
              </p:ext>
            </p:extLst>
          </p:nvPr>
        </p:nvGraphicFramePr>
        <p:xfrm>
          <a:off x="683568" y="1628800"/>
          <a:ext cx="784887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23850" y="908050"/>
            <a:ext cx="8132763" cy="5048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 </a:t>
            </a:r>
            <a:endParaRPr lang="pl-PL" sz="2400" b="1" dirty="0"/>
          </a:p>
        </p:txBody>
      </p:sp>
      <p:pic>
        <p:nvPicPr>
          <p:cNvPr id="10243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7" y="25192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ytuł 1"/>
          <p:cNvSpPr txBox="1">
            <a:spLocks/>
          </p:cNvSpPr>
          <p:nvPr/>
        </p:nvSpPr>
        <p:spPr bwMode="auto">
          <a:xfrm>
            <a:off x="632858" y="533356"/>
            <a:ext cx="7971590" cy="7482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endParaRPr lang="pl-PL" sz="8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sz="8000" b="1" dirty="0">
                <a:solidFill>
                  <a:schemeClr val="accent1">
                    <a:lumMod val="75000"/>
                  </a:schemeClr>
                </a:solidFill>
              </a:rPr>
              <a:t>U</a:t>
            </a:r>
            <a:r>
              <a:rPr lang="pl-PL" sz="8000" b="1" dirty="0" smtClean="0">
                <a:solidFill>
                  <a:schemeClr val="accent1">
                    <a:lumMod val="75000"/>
                  </a:schemeClr>
                </a:solidFill>
              </a:rPr>
              <a:t>dział audycji produkcji europejskiej w udostępnianej ofercie</a:t>
            </a:r>
            <a:r>
              <a:rPr lang="pl-PL" sz="8000" b="1" dirty="0" smtClean="0"/>
              <a:t/>
            </a:r>
            <a:br>
              <a:rPr lang="pl-PL" sz="80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endParaRPr lang="pl-PL" sz="2400" b="1" dirty="0"/>
          </a:p>
        </p:txBody>
      </p:sp>
      <p:pic>
        <p:nvPicPr>
          <p:cNvPr id="3" name="Obraz 2" descr="Wycinek ekranu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41" y="1280756"/>
            <a:ext cx="8145017" cy="4141690"/>
          </a:xfrm>
          <a:prstGeom prst="rect">
            <a:avLst/>
          </a:prstGeom>
        </p:spPr>
      </p:pic>
      <p:sp>
        <p:nvSpPr>
          <p:cNvPr id="7" name="Tytuł 1"/>
          <p:cNvSpPr txBox="1">
            <a:spLocks/>
          </p:cNvSpPr>
          <p:nvPr/>
        </p:nvSpPr>
        <p:spPr bwMode="auto">
          <a:xfrm>
            <a:off x="632857" y="5460004"/>
            <a:ext cx="7878283" cy="7482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pl-PL" sz="1600" b="1" dirty="0" smtClean="0"/>
              <a:t>Wśród 15 monitorowanych serwisów audycje produkcji europejskiej stanowiły 59%.  </a:t>
            </a:r>
            <a:endParaRPr lang="pl-PL" sz="1600" b="1" dirty="0"/>
          </a:p>
        </p:txBody>
      </p:sp>
    </p:spTree>
    <p:extLst>
      <p:ext uri="{BB962C8B-B14F-4D97-AF65-F5344CB8AC3E}">
        <p14:creationId xmlns:p14="http://schemas.microsoft.com/office/powerpoint/2010/main" val="395066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5C3E3E-DE8A-42A0-ACAA-DCC84043D0F2}" type="slidenum">
              <a:rPr lang="pl-PL" smtClean="0"/>
              <a:pPr>
                <a:defRPr/>
              </a:pPr>
              <a:t>9</a:t>
            </a:fld>
            <a:endParaRPr lang="pl-PL" dirty="0"/>
          </a:p>
        </p:txBody>
      </p:sp>
      <p:pic>
        <p:nvPicPr>
          <p:cNvPr id="8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913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ytuł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81808" cy="648071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700" b="1" dirty="0" smtClean="0">
                <a:solidFill>
                  <a:schemeClr val="accent1">
                    <a:lumMod val="75000"/>
                  </a:schemeClr>
                </a:solidFill>
              </a:rPr>
              <a:t> VOD informacyjno- publicystyczne</a:t>
            </a: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 </a:t>
            </a:r>
            <a:endParaRPr lang="pl-PL" sz="2400" b="1" dirty="0"/>
          </a:p>
        </p:txBody>
      </p:sp>
      <p:sp>
        <p:nvSpPr>
          <p:cNvPr id="13" name="Tytuł 1"/>
          <p:cNvSpPr txBox="1">
            <a:spLocks/>
          </p:cNvSpPr>
          <p:nvPr/>
        </p:nvSpPr>
        <p:spPr bwMode="auto">
          <a:xfrm>
            <a:off x="632856" y="6021288"/>
            <a:ext cx="7878283" cy="7482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pl-PL" sz="1600" b="1" dirty="0" smtClean="0"/>
              <a:t>Całość oferty jest produkcji polskiej. Brak audycji dla niepełnosprawnych.                        Większość oferty nie wymaga oznakowania ze względu na kategorie wiekowe.</a:t>
            </a:r>
            <a:endParaRPr lang="pl-PL" sz="1600" b="1" dirty="0"/>
          </a:p>
        </p:txBody>
      </p:sp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3424325"/>
              </p:ext>
            </p:extLst>
          </p:nvPr>
        </p:nvGraphicFramePr>
        <p:xfrm>
          <a:off x="755577" y="1469230"/>
          <a:ext cx="7755562" cy="4408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5563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10404</TotalTime>
  <Words>599</Words>
  <Application>Microsoft Office PowerPoint</Application>
  <PresentationFormat>Pokaz na ekranie (4:3)</PresentationFormat>
  <Paragraphs>212</Paragraphs>
  <Slides>15</Slides>
  <Notes>9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6" baseType="lpstr">
      <vt:lpstr>Motyw pakietu Office</vt:lpstr>
      <vt:lpstr>Wyniki kontroli internetowych dostawców audiowizualnych usług na żądanie</vt:lpstr>
      <vt:lpstr>    PRZEDMIOT BADANIA     </vt:lpstr>
      <vt:lpstr>    METODOLOGIA     </vt:lpstr>
      <vt:lpstr>   Filmowe VOD kontrole 2013-2016     </vt:lpstr>
      <vt:lpstr>        </vt:lpstr>
      <vt:lpstr>        </vt:lpstr>
      <vt:lpstr>        </vt:lpstr>
      <vt:lpstr>        </vt:lpstr>
      <vt:lpstr>    VOD informacyjno- publicystyczne     </vt:lpstr>
      <vt:lpstr>    VOD muzyczne     </vt:lpstr>
      <vt:lpstr>    Pozostałe      </vt:lpstr>
      <vt:lpstr>Modele biznesowe polskich legalnie działających dostawców VOD</vt:lpstr>
      <vt:lpstr>Modele biznesowe dostawców VOD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prezentacji</dc:title>
  <dc:creator>Michal</dc:creator>
  <cp:lastModifiedBy>Czuczman Karolina</cp:lastModifiedBy>
  <cp:revision>546</cp:revision>
  <cp:lastPrinted>2015-10-05T14:36:15Z</cp:lastPrinted>
  <dcterms:created xsi:type="dcterms:W3CDTF">2012-01-08T13:01:20Z</dcterms:created>
  <dcterms:modified xsi:type="dcterms:W3CDTF">2020-09-28T11:12:53Z</dcterms:modified>
</cp:coreProperties>
</file>