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4" r:id="rId5"/>
    <p:sldId id="279" r:id="rId6"/>
    <p:sldId id="276" r:id="rId7"/>
    <p:sldId id="278" r:id="rId8"/>
    <p:sldId id="277" r:id="rId9"/>
    <p:sldId id="265" r:id="rId10"/>
    <p:sldId id="266" r:id="rId11"/>
    <p:sldId id="281" r:id="rId12"/>
    <p:sldId id="282" r:id="rId13"/>
    <p:sldId id="280" r:id="rId14"/>
    <p:sldId id="271" r:id="rId15"/>
    <p:sldId id="272" r:id="rId16"/>
    <p:sldId id="274" r:id="rId17"/>
    <p:sldId id="275" r:id="rId18"/>
    <p:sldId id="267" r:id="rId19"/>
    <p:sldId id="268" r:id="rId20"/>
    <p:sldId id="270" r:id="rId21"/>
    <p:sldId id="273" r:id="rId22"/>
    <p:sldId id="269" r:id="rId23"/>
    <p:sldId id="263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026937"/>
    <a:srgbClr val="000000"/>
    <a:srgbClr val="D9272D"/>
    <a:srgbClr val="26352B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11" descr="Obraz zawierający siedzi, małe, stół, tort&#10;&#10;Opis wygenerowany automatycznie">
            <a:extLst>
              <a:ext uri="{FF2B5EF4-FFF2-40B4-BE49-F238E27FC236}">
                <a16:creationId xmlns:a16="http://schemas.microsoft.com/office/drawing/2014/main" id="{163103A3-3791-4999-AFB9-C21720F8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E2709DCA-B701-4456-84DD-7470D98BF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3961186"/>
            <a:ext cx="9705975" cy="830997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Miejscowość, dzień miesiąc rok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937632B5-02BA-44F3-922F-23420D93A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253" y="606151"/>
            <a:ext cx="4009487" cy="266453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D4D69E7E-9C13-4C97-8A55-D72FF08921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023" y="507700"/>
            <a:ext cx="3450923" cy="11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ED1C28D2-E1A2-4BB8-BD97-291B3A7779E8}"/>
              </a:ext>
            </a:extLst>
          </p:cNvPr>
          <p:cNvSpPr/>
          <p:nvPr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0ECA10ED-9830-4AD5-983C-03B3B630D9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E1EAA0BB-B34C-4229-949E-CAAD46F5B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2056613"/>
            <a:ext cx="10491787" cy="4133850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ACA797F1-846F-41CA-85B2-004A6DF37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399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Symbol zastępczy tekstu 18">
            <a:extLst>
              <a:ext uri="{FF2B5EF4-FFF2-40B4-BE49-F238E27FC236}">
                <a16:creationId xmlns:a16="http://schemas.microsoft.com/office/drawing/2014/main" id="{20C0C28E-AE8E-4075-9533-31B707138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069" y="2056613"/>
            <a:ext cx="7644281" cy="3963187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16" name="Symbol zastępczy obrazu 10" descr="Obraz zawierający trawa, zewnętrzne, pole, zielony&#10;&#10;Opis wygenerowany automatycznie">
            <a:extLst>
              <a:ext uri="{FF2B5EF4-FFF2-40B4-BE49-F238E27FC236}">
                <a16:creationId xmlns:a16="http://schemas.microsoft.com/office/drawing/2014/main" id="{17BC0A7E-FC9E-4B94-BF2E-4DDC79771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r="35556"/>
          <a:stretch>
            <a:fillRect/>
          </a:stretch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1D883B9-80D6-4CAB-AFD1-F8708DD4D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499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7" descr="Obraz zawierający zewnętrzne, przyroda, trawa, woda&#10;&#10;Opis wygenerowany automatycznie">
            <a:extLst>
              <a:ext uri="{FF2B5EF4-FFF2-40B4-BE49-F238E27FC236}">
                <a16:creationId xmlns:a16="http://schemas.microsoft.com/office/drawing/2014/main" id="{A4AF3A21-D697-4C3E-A860-242EB0C0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6" r="29740"/>
          <a:stretch/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20" name="Symbol zastępczy tekstu 18">
            <a:extLst>
              <a:ext uri="{FF2B5EF4-FFF2-40B4-BE49-F238E27FC236}">
                <a16:creationId xmlns:a16="http://schemas.microsoft.com/office/drawing/2014/main" id="{41379729-947D-4A4B-B2BE-C202D1EC1E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069" y="2056613"/>
            <a:ext cx="7644281" cy="3963187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7CCB7B9-05FC-415D-8FA3-617F4B3E7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499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5" descr="Obraz zawierający zewnętrzne, trawa, roślina, kwiat&#10;&#10;Opis wygenerowany automatycznie">
            <a:extLst>
              <a:ext uri="{FF2B5EF4-FFF2-40B4-BE49-F238E27FC236}">
                <a16:creationId xmlns:a16="http://schemas.microsoft.com/office/drawing/2014/main" id="{CBDD26F0-0BBA-44CB-AE18-76B7CB594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>
            <a:fillRect/>
          </a:stretch>
        </p:blipFill>
        <p:spPr>
          <a:xfrm>
            <a:off x="1" y="0"/>
            <a:ext cx="5162551" cy="6858000"/>
          </a:xfrm>
          <a:custGeom>
            <a:avLst/>
            <a:gdLst>
              <a:gd name="connsiteX0" fmla="*/ 0 w 5162551"/>
              <a:gd name="connsiteY0" fmla="*/ 0 h 6858000"/>
              <a:gd name="connsiteX1" fmla="*/ 5162551 w 5162551"/>
              <a:gd name="connsiteY1" fmla="*/ 0 h 6858000"/>
              <a:gd name="connsiteX2" fmla="*/ 5162551 w 5162551"/>
              <a:gd name="connsiteY2" fmla="*/ 6858000 h 6858000"/>
              <a:gd name="connsiteX3" fmla="*/ 0 w 51625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551" h="6858000">
                <a:moveTo>
                  <a:pt x="0" y="0"/>
                </a:moveTo>
                <a:lnTo>
                  <a:pt x="5162551" y="0"/>
                </a:lnTo>
                <a:lnTo>
                  <a:pt x="5162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B0AD7FC-F9E7-45D4-8C33-BBDE5AB72937}"/>
              </a:ext>
            </a:extLst>
          </p:cNvPr>
          <p:cNvSpPr/>
          <p:nvPr/>
        </p:nvSpPr>
        <p:spPr>
          <a:xfrm>
            <a:off x="3901439" y="3815443"/>
            <a:ext cx="1908811" cy="2164510"/>
          </a:xfrm>
          <a:prstGeom prst="rect">
            <a:avLst/>
          </a:prstGeom>
          <a:noFill/>
          <a:ln w="57150">
            <a:solidFill>
              <a:srgbClr val="02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ymbol zastępczy tekstu 23">
            <a:extLst>
              <a:ext uri="{FF2B5EF4-FFF2-40B4-BE49-F238E27FC236}">
                <a16:creationId xmlns:a16="http://schemas.microsoft.com/office/drawing/2014/main" id="{927A6410-4062-4CE2-83F7-8DBBB6A12C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7365" y="2247900"/>
            <a:ext cx="3453249" cy="3789524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velit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esse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cillum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fugiat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pariatur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Symbol zastępczy tekstu 17">
            <a:extLst>
              <a:ext uri="{FF2B5EF4-FFF2-40B4-BE49-F238E27FC236}">
                <a16:creationId xmlns:a16="http://schemas.microsoft.com/office/drawing/2014/main" id="{837FF38F-25F1-4FA7-BA24-4D925426C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4135" y="4253853"/>
            <a:ext cx="790244" cy="152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21" name="Symbol zastępczy tekstu 23">
            <a:extLst>
              <a:ext uri="{FF2B5EF4-FFF2-40B4-BE49-F238E27FC236}">
                <a16:creationId xmlns:a16="http://schemas.microsoft.com/office/drawing/2014/main" id="{FDA8C303-5EF7-4D18-BB5B-3ECB81D8E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406860" y="4632304"/>
            <a:ext cx="2164510" cy="370222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endParaRPr lang="pl-PL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ight Triangle 6">
            <a:extLst>
              <a:ext uri="{FF2B5EF4-FFF2-40B4-BE49-F238E27FC236}">
                <a16:creationId xmlns:a16="http://schemas.microsoft.com/office/drawing/2014/main" id="{66AAE465-4DD0-41C1-9BF6-EA791A35A53A}"/>
              </a:ext>
            </a:extLst>
          </p:cNvPr>
          <p:cNvSpPr/>
          <p:nvPr userDrawn="1"/>
        </p:nvSpPr>
        <p:spPr>
          <a:xfrm rot="5400000">
            <a:off x="6799905" y="1372627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7DB7353-A34E-4521-9C1B-E7426131B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51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26" descr="Obraz zawierający osoba, wewnątrz, żywność, ręka&#10;&#10;Opis wygenerowany automatycznie">
            <a:extLst>
              <a:ext uri="{FF2B5EF4-FFF2-40B4-BE49-F238E27FC236}">
                <a16:creationId xmlns:a16="http://schemas.microsoft.com/office/drawing/2014/main" id="{4363814B-02B8-4E80-B865-0F3C77F40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5720"/>
          <a:stretch>
            <a:fillRect/>
          </a:stretch>
        </p:blipFill>
        <p:spPr>
          <a:xfrm>
            <a:off x="1" y="0"/>
            <a:ext cx="5162551" cy="6858000"/>
          </a:xfrm>
          <a:custGeom>
            <a:avLst/>
            <a:gdLst>
              <a:gd name="connsiteX0" fmla="*/ 0 w 5162551"/>
              <a:gd name="connsiteY0" fmla="*/ 0 h 6858000"/>
              <a:gd name="connsiteX1" fmla="*/ 5162551 w 5162551"/>
              <a:gd name="connsiteY1" fmla="*/ 0 h 6858000"/>
              <a:gd name="connsiteX2" fmla="*/ 5162551 w 5162551"/>
              <a:gd name="connsiteY2" fmla="*/ 6858000 h 6858000"/>
              <a:gd name="connsiteX3" fmla="*/ 0 w 51625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551" h="6858000">
                <a:moveTo>
                  <a:pt x="0" y="0"/>
                </a:moveTo>
                <a:lnTo>
                  <a:pt x="5162551" y="0"/>
                </a:lnTo>
                <a:lnTo>
                  <a:pt x="5162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B0AD7FC-F9E7-45D4-8C33-BBDE5AB72937}"/>
              </a:ext>
            </a:extLst>
          </p:cNvPr>
          <p:cNvSpPr/>
          <p:nvPr/>
        </p:nvSpPr>
        <p:spPr>
          <a:xfrm>
            <a:off x="3901439" y="3815443"/>
            <a:ext cx="1908811" cy="2164510"/>
          </a:xfrm>
          <a:prstGeom prst="rect">
            <a:avLst/>
          </a:prstGeom>
          <a:noFill/>
          <a:ln w="57150">
            <a:solidFill>
              <a:srgbClr val="02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ymbol zastępczy tekstu 23">
            <a:extLst>
              <a:ext uri="{FF2B5EF4-FFF2-40B4-BE49-F238E27FC236}">
                <a16:creationId xmlns:a16="http://schemas.microsoft.com/office/drawing/2014/main" id="{927A6410-4062-4CE2-83F7-8DBBB6A12C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7365" y="2247900"/>
            <a:ext cx="3453249" cy="3789524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velit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esse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cillum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fugiat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pariatur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Symbol zastępczy tekstu 17">
            <a:extLst>
              <a:ext uri="{FF2B5EF4-FFF2-40B4-BE49-F238E27FC236}">
                <a16:creationId xmlns:a16="http://schemas.microsoft.com/office/drawing/2014/main" id="{837FF38F-25F1-4FA7-BA24-4D925426C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6985" y="4253853"/>
            <a:ext cx="790244" cy="152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21" name="Symbol zastępczy tekstu 23">
            <a:extLst>
              <a:ext uri="{FF2B5EF4-FFF2-40B4-BE49-F238E27FC236}">
                <a16:creationId xmlns:a16="http://schemas.microsoft.com/office/drawing/2014/main" id="{FDA8C303-5EF7-4D18-BB5B-3ECB81D8E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406860" y="4632304"/>
            <a:ext cx="2164510" cy="370222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endParaRPr lang="pl-PL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ight Triangle 6">
            <a:extLst>
              <a:ext uri="{FF2B5EF4-FFF2-40B4-BE49-F238E27FC236}">
                <a16:creationId xmlns:a16="http://schemas.microsoft.com/office/drawing/2014/main" id="{66AAE465-4DD0-41C1-9BF6-EA791A35A53A}"/>
              </a:ext>
            </a:extLst>
          </p:cNvPr>
          <p:cNvSpPr/>
          <p:nvPr userDrawn="1"/>
        </p:nvSpPr>
        <p:spPr>
          <a:xfrm rot="5400000">
            <a:off x="6799905" y="1372627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CE443F1-8872-4F2D-9E2E-B6F6E1B56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651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7" name="Symbol zastępczy obrazu 4" descr="Obraz zawierający płot, trawa, zewnętrzne, budynek&#10;&#10;Opis wygenerowany automatycznie">
            <a:extLst>
              <a:ext uri="{FF2B5EF4-FFF2-40B4-BE49-F238E27FC236}">
                <a16:creationId xmlns:a16="http://schemas.microsoft.com/office/drawing/2014/main" id="{A53E959F-1993-4C5C-A24A-2B020B85B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15761"/>
          <a:stretch>
            <a:fillRect/>
          </a:stretch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8735C6A7-A7C8-4D03-91A7-9EA4EE1C7B21}"/>
              </a:ext>
            </a:extLst>
          </p:cNvPr>
          <p:cNvGrpSpPr/>
          <p:nvPr userDrawn="1"/>
        </p:nvGrpSpPr>
        <p:grpSpPr>
          <a:xfrm>
            <a:off x="1899920" y="4273913"/>
            <a:ext cx="4215429" cy="1097787"/>
            <a:chOff x="1861820" y="4724868"/>
            <a:chExt cx="4215429" cy="1097787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8E4589B-F3D7-4DB8-9340-6B59A277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861820" y="4724868"/>
              <a:ext cx="0" cy="1097787"/>
            </a:xfrm>
            <a:prstGeom prst="line">
              <a:avLst/>
            </a:prstGeom>
            <a:ln w="38100">
              <a:solidFill>
                <a:srgbClr val="0269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3">
              <a:extLst>
                <a:ext uri="{FF2B5EF4-FFF2-40B4-BE49-F238E27FC236}">
                  <a16:creationId xmlns:a16="http://schemas.microsoft.com/office/drawing/2014/main" id="{2D6FD398-144A-49C2-A084-9FB56B8427E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249" y="4724868"/>
              <a:ext cx="0" cy="1097787"/>
            </a:xfrm>
            <a:prstGeom prst="line">
              <a:avLst/>
            </a:prstGeom>
            <a:ln w="38100">
              <a:solidFill>
                <a:srgbClr val="0269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4">
            <a:extLst>
              <a:ext uri="{FF2B5EF4-FFF2-40B4-BE49-F238E27FC236}">
                <a16:creationId xmlns:a16="http://schemas.microsoft.com/office/drawing/2014/main" id="{50CC3FAE-EBC1-4CC9-B04C-371887269FE7}"/>
              </a:ext>
            </a:extLst>
          </p:cNvPr>
          <p:cNvCxnSpPr>
            <a:cxnSpLocks/>
          </p:cNvCxnSpPr>
          <p:nvPr/>
        </p:nvCxnSpPr>
        <p:spPr>
          <a:xfrm>
            <a:off x="1899920" y="2307115"/>
            <a:ext cx="0" cy="1097787"/>
          </a:xfrm>
          <a:prstGeom prst="line">
            <a:avLst/>
          </a:prstGeom>
          <a:ln w="38100">
            <a:solidFill>
              <a:srgbClr val="026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48E5CF7A-D7AB-43F2-8F36-609F798D14F7}"/>
              </a:ext>
            </a:extLst>
          </p:cNvPr>
          <p:cNvCxnSpPr>
            <a:cxnSpLocks/>
          </p:cNvCxnSpPr>
          <p:nvPr/>
        </p:nvCxnSpPr>
        <p:spPr>
          <a:xfrm>
            <a:off x="6115349" y="2307115"/>
            <a:ext cx="0" cy="1097787"/>
          </a:xfrm>
          <a:prstGeom prst="line">
            <a:avLst/>
          </a:prstGeom>
          <a:ln w="38100">
            <a:solidFill>
              <a:srgbClr val="026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ymbol zastępczy tekstu 17">
            <a:extLst>
              <a:ext uri="{FF2B5EF4-FFF2-40B4-BE49-F238E27FC236}">
                <a16:creationId xmlns:a16="http://schemas.microsoft.com/office/drawing/2014/main" id="{81A1E51E-970E-4D33-881D-5B92172D6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713" y="2357725"/>
            <a:ext cx="489358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47" name="Symbol zastępczy tekstu 17">
            <a:extLst>
              <a:ext uri="{FF2B5EF4-FFF2-40B4-BE49-F238E27FC236}">
                <a16:creationId xmlns:a16="http://schemas.microsoft.com/office/drawing/2014/main" id="{3EE3BE56-B338-4568-9341-5EB6095C12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075" y="4330967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49" name="Symbol zastępczy tekstu 17">
            <a:extLst>
              <a:ext uri="{FF2B5EF4-FFF2-40B4-BE49-F238E27FC236}">
                <a16:creationId xmlns:a16="http://schemas.microsoft.com/office/drawing/2014/main" id="{6152D0AF-85E2-4345-BBBB-F228E0D51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6666" y="4330967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4</a:t>
            </a:r>
          </a:p>
        </p:txBody>
      </p:sp>
      <p:sp>
        <p:nvSpPr>
          <p:cNvPr id="51" name="Symbol zastępczy tekstu 17">
            <a:extLst>
              <a:ext uri="{FF2B5EF4-FFF2-40B4-BE49-F238E27FC236}">
                <a16:creationId xmlns:a16="http://schemas.microsoft.com/office/drawing/2014/main" id="{26A7DCAC-6BF3-4CF2-A29D-76D18B62E7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6666" y="2358716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3</a:t>
            </a:r>
          </a:p>
        </p:txBody>
      </p:sp>
      <p:sp>
        <p:nvSpPr>
          <p:cNvPr id="55" name="Symbol zastępczy tekstu 23">
            <a:extLst>
              <a:ext uri="{FF2B5EF4-FFF2-40B4-BE49-F238E27FC236}">
                <a16:creationId xmlns:a16="http://schemas.microsoft.com/office/drawing/2014/main" id="{51845B07-76AA-47DD-A71E-893C30B130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7705" y="2789408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6" name="Symbol zastępczy tekstu 23">
            <a:extLst>
              <a:ext uri="{FF2B5EF4-FFF2-40B4-BE49-F238E27FC236}">
                <a16:creationId xmlns:a16="http://schemas.microsoft.com/office/drawing/2014/main" id="{2094830B-DAF0-46C8-821F-3E8228706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7705" y="4781135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7" name="Symbol zastępczy tekstu 23">
            <a:extLst>
              <a:ext uri="{FF2B5EF4-FFF2-40B4-BE49-F238E27FC236}">
                <a16:creationId xmlns:a16="http://schemas.microsoft.com/office/drawing/2014/main" id="{E22C6660-79B1-4297-A53E-13FB2C1696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4301" y="2789408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8" name="Symbol zastępczy tekstu 23">
            <a:extLst>
              <a:ext uri="{FF2B5EF4-FFF2-40B4-BE49-F238E27FC236}">
                <a16:creationId xmlns:a16="http://schemas.microsoft.com/office/drawing/2014/main" id="{811EA9EF-CC9B-49D4-B139-F63DB1A8F0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4301" y="4781135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Symbol zastępczy tekstu 10">
            <a:extLst>
              <a:ext uri="{FF2B5EF4-FFF2-40B4-BE49-F238E27FC236}">
                <a16:creationId xmlns:a16="http://schemas.microsoft.com/office/drawing/2014/main" id="{065DAFB9-A21E-4E2F-AE2B-0D7D2E6D38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6958" y="2380359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1</a:t>
            </a:r>
          </a:p>
        </p:txBody>
      </p:sp>
      <p:sp>
        <p:nvSpPr>
          <p:cNvPr id="62" name="Symbol zastępczy tekstu 10">
            <a:extLst>
              <a:ext uri="{FF2B5EF4-FFF2-40B4-BE49-F238E27FC236}">
                <a16:creationId xmlns:a16="http://schemas.microsoft.com/office/drawing/2014/main" id="{DAE53025-E836-403B-823D-765258B752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6958" y="4333832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2</a:t>
            </a:r>
          </a:p>
        </p:txBody>
      </p:sp>
      <p:sp>
        <p:nvSpPr>
          <p:cNvPr id="65" name="Symbol zastępczy tekstu 10">
            <a:extLst>
              <a:ext uri="{FF2B5EF4-FFF2-40B4-BE49-F238E27FC236}">
                <a16:creationId xmlns:a16="http://schemas.microsoft.com/office/drawing/2014/main" id="{C57FA426-6271-4780-86BA-837F1ED596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4763" y="2380359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3</a:t>
            </a:r>
          </a:p>
        </p:txBody>
      </p:sp>
      <p:sp>
        <p:nvSpPr>
          <p:cNvPr id="66" name="Symbol zastępczy tekstu 10">
            <a:extLst>
              <a:ext uri="{FF2B5EF4-FFF2-40B4-BE49-F238E27FC236}">
                <a16:creationId xmlns:a16="http://schemas.microsoft.com/office/drawing/2014/main" id="{58D9F231-BFA4-46D6-9713-99F3EB31E9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4763" y="4333832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4</a:t>
            </a: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E4371656-3EDC-44B1-8767-6A293218C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399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ymbol zastępczy obrazu 5">
            <a:extLst>
              <a:ext uri="{FF2B5EF4-FFF2-40B4-BE49-F238E27FC236}">
                <a16:creationId xmlns:a16="http://schemas.microsoft.com/office/drawing/2014/main" id="{8537EDB9-3850-4094-A888-6B8114FCB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ACB7C131-16A0-4F5A-AE13-6E09D673E514}"/>
              </a:ext>
            </a:extLst>
          </p:cNvPr>
          <p:cNvSpPr/>
          <p:nvPr userDrawn="1"/>
        </p:nvSpPr>
        <p:spPr>
          <a:xfrm>
            <a:off x="-1" y="-5554"/>
            <a:ext cx="12191999" cy="5717296"/>
          </a:xfrm>
          <a:prstGeom prst="rect">
            <a:avLst/>
          </a:prstGeom>
          <a:solidFill>
            <a:srgbClr val="0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26937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CFA3AB71-7B15-4E07-A174-3B0C509AB45E}"/>
              </a:ext>
            </a:extLst>
          </p:cNvPr>
          <p:cNvSpPr/>
          <p:nvPr userDrawn="1"/>
        </p:nvSpPr>
        <p:spPr>
          <a:xfrm>
            <a:off x="1" y="5684808"/>
            <a:ext cx="12192000" cy="117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365AB9A-5C84-4860-A22E-11682D27998C}"/>
              </a:ext>
            </a:extLst>
          </p:cNvPr>
          <p:cNvSpPr txBox="1"/>
          <p:nvPr userDrawn="1"/>
        </p:nvSpPr>
        <p:spPr>
          <a:xfrm flipH="1">
            <a:off x="1137827" y="6110360"/>
            <a:ext cx="3453249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b="1" spc="600" dirty="0">
                <a:solidFill>
                  <a:schemeClr val="tx2"/>
                </a:solidFill>
              </a:rPr>
              <a:t>ZAPRASZAMY NA: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79C7E0AC-2DA7-40CF-8C61-A9D0487720B6}"/>
              </a:ext>
            </a:extLst>
          </p:cNvPr>
          <p:cNvSpPr txBox="1"/>
          <p:nvPr userDrawn="1"/>
        </p:nvSpPr>
        <p:spPr>
          <a:xfrm flipH="1">
            <a:off x="4245157" y="6152638"/>
            <a:ext cx="7078534" cy="25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800" dirty="0">
                <a:solidFill>
                  <a:schemeClr val="tx2"/>
                </a:solidFill>
              </a:rPr>
              <a:t>www.nfosigw.gov.pl                               NFOŚiGW                              Narodowy Fundusz Ochrony Środowiska i Gospodarki Wodnej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1BB4A8D5-42FD-4A01-973A-A70C607F0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829" y="6140191"/>
            <a:ext cx="289359" cy="289359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EF8B1AB5-2BBF-4B61-AAA3-44CDF46571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2452" y="6155776"/>
            <a:ext cx="289359" cy="289359"/>
          </a:xfrm>
          <a:prstGeom prst="rect">
            <a:avLst/>
          </a:prstGeom>
        </p:spPr>
      </p:pic>
      <p:pic>
        <p:nvPicPr>
          <p:cNvPr id="33" name="Grafika 32">
            <a:extLst>
              <a:ext uri="{FF2B5EF4-FFF2-40B4-BE49-F238E27FC236}">
                <a16:creationId xmlns:a16="http://schemas.microsoft.com/office/drawing/2014/main" id="{204B1F51-A1AC-47DD-9912-6CFCBBF8C3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3185" y="6140191"/>
            <a:ext cx="289359" cy="289359"/>
          </a:xfrm>
          <a:prstGeom prst="rect">
            <a:avLst/>
          </a:prstGeom>
        </p:spPr>
      </p:pic>
      <p:sp>
        <p:nvSpPr>
          <p:cNvPr id="39" name="Symbol zastępczy tekstu 17">
            <a:extLst>
              <a:ext uri="{FF2B5EF4-FFF2-40B4-BE49-F238E27FC236}">
                <a16:creationId xmlns:a16="http://schemas.microsoft.com/office/drawing/2014/main" id="{7D3BEF6A-D252-44DD-B53A-24359F9BF8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4166968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i Nazwisko   |   +48 123 123 123   |   adres@nfosigw.gov.pl 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E8E57204-B13E-47B9-B441-08579C0DDBF7}"/>
              </a:ext>
            </a:extLst>
          </p:cNvPr>
          <p:cNvGrpSpPr/>
          <p:nvPr userDrawn="1"/>
        </p:nvGrpSpPr>
        <p:grpSpPr>
          <a:xfrm>
            <a:off x="2058431" y="2665080"/>
            <a:ext cx="8578866" cy="1270471"/>
            <a:chOff x="6427107" y="770951"/>
            <a:chExt cx="8578866" cy="1270471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1104D7A-6150-439D-B280-03F87423CCDE}"/>
                </a:ext>
              </a:extLst>
            </p:cNvPr>
            <p:cNvSpPr txBox="1"/>
            <p:nvPr/>
          </p:nvSpPr>
          <p:spPr>
            <a:xfrm>
              <a:off x="6427107" y="770951"/>
              <a:ext cx="85788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600" b="1" dirty="0">
                  <a:solidFill>
                    <a:schemeClr val="bg1"/>
                  </a:solidFill>
                  <a:latin typeface="+mj-lt"/>
                </a:rPr>
                <a:t>Dziękuję za uwagę</a:t>
              </a:r>
              <a:endParaRPr lang="en-US" sz="6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ight Triangle 5">
              <a:extLst>
                <a:ext uri="{FF2B5EF4-FFF2-40B4-BE49-F238E27FC236}">
                  <a16:creationId xmlns:a16="http://schemas.microsoft.com/office/drawing/2014/main" id="{E7398576-06DC-4D47-AFBC-B29EAC92DC31}"/>
                </a:ext>
              </a:extLst>
            </p:cNvPr>
            <p:cNvSpPr/>
            <p:nvPr/>
          </p:nvSpPr>
          <p:spPr>
            <a:xfrm rot="5400000">
              <a:off x="6577427" y="1789745"/>
              <a:ext cx="257609" cy="245745"/>
            </a:xfrm>
            <a:prstGeom prst="rtTriangle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g.gov.pl/strony/zapoznaj-sie-z-funduszami/oferta-funduszy/srodowisko-energia-zmiany-klimatu/" TargetMode="External"/><Relationship Id="rId2" Type="http://schemas.openxmlformats.org/officeDocument/2006/relationships/hyperlink" Target="http://nfosigw.gov.pl/oferta-finansowania/srodki-norweski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C6D79-84AD-469A-9215-7D369192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02" y="3713214"/>
            <a:ext cx="8968196" cy="2018544"/>
          </a:xfrm>
        </p:spPr>
        <p:txBody>
          <a:bodyPr/>
          <a:lstStyle/>
          <a:p>
            <a:r>
              <a:rPr lang="pl-PL" dirty="0" smtClean="0"/>
              <a:t>Nabory                                          MF EOG 2014-2021                         obszar Energia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28ABCB-4920-40FE-8196-2DEAD828C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Edyta Kuźmińska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E949F-3E5E-46CC-A18A-14BEB7D7E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Warszawa, 12 marzec 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387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393701" cy="628650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Poprawa efektywności energetycznej w budynkach szkolnych</a:t>
            </a:r>
            <a:endParaRPr lang="pl-PL" dirty="0"/>
          </a:p>
          <a:p>
            <a:endParaRPr lang="en-GB" dirty="0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70" y="2056613"/>
            <a:ext cx="3951096" cy="396318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Powierzchnia wyłączona z </a:t>
            </a:r>
            <a:r>
              <a:rPr lang="pl-PL" sz="1800" b="1" dirty="0" smtClean="0">
                <a:solidFill>
                  <a:srgbClr val="00B050"/>
                </a:solidFill>
              </a:rPr>
              <a:t>finansowania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Gdy </a:t>
            </a:r>
            <a:r>
              <a:rPr lang="pl-PL" sz="1800" dirty="0"/>
              <a:t>w budynku szkoły znajdują się powierzchnie, które nie są wykorzystywane w związku z prowadzeniem zajęć edukacyjnych zgodnych z programem nauczania z zakresu kształcenia ogólnego, Wnioskodawca pomniejsza koszty kwalifikowalne proporcjonalnie do udziału powierzchni przeznaczonych wyłącznie na inne cele. </a:t>
            </a:r>
            <a:endParaRPr lang="en-GB" sz="1800" dirty="0"/>
          </a:p>
          <a:p>
            <a:pPr>
              <a:lnSpc>
                <a:spcPct val="100000"/>
              </a:lnSpc>
            </a:pPr>
            <a:endParaRPr lang="en-IE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5357004" y="2056612"/>
            <a:ext cx="3847381" cy="3567811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Obiekt wyłączony z </a:t>
            </a:r>
            <a:r>
              <a:rPr lang="pl-PL" sz="1800" b="1" dirty="0" smtClean="0">
                <a:solidFill>
                  <a:srgbClr val="00B050"/>
                </a:solidFill>
              </a:rPr>
              <a:t>finansowania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dirty="0" smtClean="0"/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Budynki, w których  powierzchnia przeznaczona na cele inne niż prowadzenie zajęć edukacyjnych zgodnych z programem nauczania z zakresu kształcenia ogólnego przekracza 50% całkowitej powierzchni użytkowej budynku, nie są kwalifikowalne do dofinansowania.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324971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6CF57A-89D9-48CF-84F7-CB5B6FED4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069" y="391951"/>
            <a:ext cx="8255678" cy="841626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Rozwój wysokosprawnej kogeneracji przemysłowej i zawodowej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68" y="1690689"/>
            <a:ext cx="8065897" cy="43291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Kwalifikujący się Wnioskodawcy:</a:t>
            </a: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m</a:t>
            </a:r>
            <a:r>
              <a:rPr lang="pl-PL" sz="1800" dirty="0" smtClean="0"/>
              <a:t>ałe, średnie i duże przedsiębiorstwa;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wnioskodawca nie może złożyć dwóch wniosków na ten sam zakres rzeczowy.</a:t>
            </a:r>
            <a:r>
              <a:rPr lang="en-GB" sz="1800" dirty="0" smtClean="0"/>
              <a:t> </a:t>
            </a:r>
            <a:r>
              <a:rPr lang="pl-PL" sz="1800" dirty="0"/>
              <a:t> </a:t>
            </a:r>
            <a:r>
              <a:rPr lang="pl-PL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2655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6CF57A-89D9-48CF-84F7-CB5B6FED4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069" y="391951"/>
            <a:ext cx="8255678" cy="841626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Budowa/ modernizacja </a:t>
            </a:r>
            <a:r>
              <a:rPr lang="pl-PL" dirty="0">
                <a:solidFill>
                  <a:srgbClr val="00B050"/>
                </a:solidFill>
              </a:rPr>
              <a:t>miejskich systemów </a:t>
            </a:r>
            <a:r>
              <a:rPr lang="pl-PL" dirty="0" smtClean="0">
                <a:solidFill>
                  <a:srgbClr val="00B050"/>
                </a:solidFill>
              </a:rPr>
              <a:t>ciepłowniczych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68" y="1690689"/>
            <a:ext cx="8065897" cy="43291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Kwalifikujący się Wnioskodawcy:</a:t>
            </a: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m</a:t>
            </a:r>
            <a:r>
              <a:rPr lang="pl-PL" sz="1800" dirty="0" smtClean="0"/>
              <a:t>ałe, średnie i duże przedsiębiorstwa, </a:t>
            </a:r>
            <a:r>
              <a:rPr lang="pl-PL" sz="1800" dirty="0"/>
              <a:t>a także jednostki samorządu terytorialnego oraz ich związki</a:t>
            </a:r>
            <a:r>
              <a:rPr lang="pl-PL" sz="1800" dirty="0" smtClean="0"/>
              <a:t>;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wnioskodawca nie może złożyć dwóch wniosków na ten sam zakres rzeczowy.</a:t>
            </a:r>
            <a:r>
              <a:rPr lang="en-GB" sz="1800" dirty="0" smtClean="0"/>
              <a:t> </a:t>
            </a:r>
            <a:r>
              <a:rPr lang="pl-PL" sz="1800" dirty="0"/>
              <a:t> </a:t>
            </a:r>
            <a:r>
              <a:rPr lang="pl-PL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8900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6CF57A-89D9-48CF-84F7-CB5B6FED4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069" y="724619"/>
            <a:ext cx="8255678" cy="871268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Kwalifikujący </a:t>
            </a:r>
            <a:r>
              <a:rPr lang="pl-PL" dirty="0">
                <a:solidFill>
                  <a:srgbClr val="00B050"/>
                </a:solidFill>
              </a:rPr>
              <a:t>się partnerzy </a:t>
            </a:r>
            <a:r>
              <a:rPr lang="pl-PL" dirty="0" smtClean="0">
                <a:solidFill>
                  <a:srgbClr val="00B050"/>
                </a:solidFill>
              </a:rPr>
              <a:t>projektów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871069" y="1690689"/>
            <a:ext cx="8652494" cy="3674942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każdy podmiot publiczny lub prywatny, komercyjny lub niekomercyjny, jak również organizacje pozarządowe, ustanowione jako podmiot prawa w Państwach – Darczyńcach i Państwach – Beneficjentach, </a:t>
            </a:r>
            <a:r>
              <a:rPr lang="pl-PL" sz="1800" dirty="0"/>
              <a:t>lub w państwie spoza EOG, które ma wspólną granicę z Polską, lub każda organizacja międzynarodowa, jej organ lub agencje, aktywnie zaangażowane </a:t>
            </a:r>
            <a:r>
              <a:rPr lang="pl-PL" sz="1800" dirty="0" smtClean="0"/>
              <a:t>                                    i </a:t>
            </a:r>
            <a:r>
              <a:rPr lang="pl-PL" sz="1800" dirty="0"/>
              <a:t>przyczyniające się do wdrażania </a:t>
            </a:r>
            <a:r>
              <a:rPr lang="pl-PL" sz="1800" dirty="0" smtClean="0"/>
              <a:t>Programu;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b="1" dirty="0" smtClean="0"/>
              <a:t>tylko projekty złożone w partnerstwie z podmiotem z Państw-Darczyńców </a:t>
            </a:r>
            <a:r>
              <a:rPr lang="pl-PL" sz="1800" dirty="0" smtClean="0"/>
              <a:t>(Norwegia, Islandia, Liechtenstein) </a:t>
            </a:r>
            <a:r>
              <a:rPr lang="pl-PL" sz="1800" b="1" dirty="0" smtClean="0"/>
              <a:t>otrzymają dodatkowe punkty</a:t>
            </a:r>
            <a:r>
              <a:rPr lang="pl-PL" sz="1800" dirty="0" smtClean="0"/>
              <a:t>, zgodnie z kryteriami. </a:t>
            </a:r>
            <a:endParaRPr lang="en-I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73561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514471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Finansowanie projektów – warunki ogólne</a:t>
            </a:r>
            <a:endParaRPr lang="en-GB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970" y="2056613"/>
            <a:ext cx="7410290" cy="396318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altLang="en-US" sz="1800" dirty="0" smtClean="0"/>
          </a:p>
          <a:p>
            <a:pPr marL="285750" lvl="1" indent="-285750">
              <a:lnSpc>
                <a:spcPct val="150000"/>
              </a:lnSpc>
              <a:spcBef>
                <a:spcPts val="1000"/>
              </a:spcBef>
            </a:pPr>
            <a:r>
              <a:rPr lang="pl-PL" altLang="en-US" sz="1800" dirty="0" smtClean="0"/>
              <a:t>dotacja (środki MF </a:t>
            </a:r>
            <a:r>
              <a:rPr lang="pl-PL" altLang="en-US" sz="1800" dirty="0"/>
              <a:t>EOG i </a:t>
            </a:r>
            <a:r>
              <a:rPr lang="pl-PL" altLang="en-US" sz="1800" dirty="0" smtClean="0"/>
              <a:t>środki budżetu </a:t>
            </a:r>
            <a:r>
              <a:rPr lang="pl-PL" altLang="en-US" sz="1800" dirty="0"/>
              <a:t>państwa</a:t>
            </a:r>
            <a:r>
              <a:rPr lang="pl-PL" altLang="en-US" sz="1800" dirty="0" smtClean="0"/>
              <a:t>)</a:t>
            </a:r>
            <a:r>
              <a:rPr lang="en-US" altLang="en-US" sz="1800" dirty="0" smtClean="0"/>
              <a:t>;</a:t>
            </a:r>
            <a:endParaRPr lang="pl-PL" altLang="en-US" sz="1800" dirty="0"/>
          </a:p>
          <a:p>
            <a:pPr marL="285750" lvl="1" indent="-285750">
              <a:lnSpc>
                <a:spcPct val="150000"/>
              </a:lnSpc>
              <a:spcBef>
                <a:spcPts val="1000"/>
              </a:spcBef>
            </a:pPr>
            <a:r>
              <a:rPr lang="pl-PL" altLang="en-US" sz="1800" dirty="0" smtClean="0"/>
              <a:t>instrument </a:t>
            </a:r>
            <a:r>
              <a:rPr lang="pl-PL" altLang="en-US" sz="1800" dirty="0"/>
              <a:t>finansowy – pożyczka ze </a:t>
            </a:r>
            <a:r>
              <a:rPr lang="pl-PL" altLang="en-US" sz="1800" dirty="0" smtClean="0"/>
              <a:t>środków własnych NFOŚiGW na współfinansowanie </a:t>
            </a:r>
            <a:r>
              <a:rPr lang="pl-PL" altLang="en-US" sz="1800" dirty="0" smtClean="0"/>
              <a:t>projektów</a:t>
            </a:r>
            <a:r>
              <a:rPr lang="en-US" altLang="en-US" sz="1800" dirty="0" smtClean="0"/>
              <a:t>;</a:t>
            </a:r>
            <a:endParaRPr lang="pl-PL" altLang="en-US" sz="1800" dirty="0"/>
          </a:p>
          <a:p>
            <a:pPr marL="285750" lvl="1" indent="-285750">
              <a:lnSpc>
                <a:spcPct val="150000"/>
              </a:lnSpc>
              <a:spcBef>
                <a:spcPts val="1000"/>
              </a:spcBef>
            </a:pPr>
            <a:r>
              <a:rPr lang="pl-PL" altLang="en-US" sz="1800" dirty="0" smtClean="0"/>
              <a:t>wkład </a:t>
            </a:r>
            <a:r>
              <a:rPr lang="pl-PL" altLang="en-US" sz="1800" dirty="0"/>
              <a:t>własny </a:t>
            </a:r>
            <a:r>
              <a:rPr lang="pl-PL" altLang="en-US" sz="1800" dirty="0" smtClean="0"/>
              <a:t>Wnioskodawcy </a:t>
            </a:r>
            <a:r>
              <a:rPr lang="pl-PL" altLang="en-US" sz="1800" dirty="0"/>
              <a:t>z innych </a:t>
            </a:r>
            <a:r>
              <a:rPr lang="pl-PL" altLang="en-US" sz="1800" dirty="0" smtClean="0"/>
              <a:t>źródeł.</a:t>
            </a:r>
            <a:endParaRPr lang="pl-PL" altLang="en-US" sz="1800" dirty="0"/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51140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514471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Finansowanie projektów – warunki szczegółowe</a:t>
            </a:r>
            <a:endParaRPr lang="en-GB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966158" y="1466491"/>
            <a:ext cx="7772400" cy="3855398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Poprawa efektywności energetycznej w budynkach szkolnych</a:t>
            </a:r>
            <a:endParaRPr lang="pl-PL" sz="1800" b="1" dirty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kwota </a:t>
            </a:r>
            <a:r>
              <a:rPr lang="pl-PL" sz="1800" dirty="0"/>
              <a:t>alokacji w naborze </a:t>
            </a:r>
            <a:r>
              <a:rPr lang="pl-PL" sz="1800" dirty="0" smtClean="0"/>
              <a:t>- 20 </a:t>
            </a:r>
            <a:r>
              <a:rPr lang="pl-PL" sz="1800" dirty="0"/>
              <a:t>mln </a:t>
            </a:r>
            <a:r>
              <a:rPr lang="pl-PL" sz="1800" dirty="0" smtClean="0"/>
              <a:t>euro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poziom </a:t>
            </a:r>
            <a:r>
              <a:rPr lang="pl-PL" sz="1800" dirty="0"/>
              <a:t>dofinansowania dotacją </a:t>
            </a:r>
            <a:r>
              <a:rPr lang="pl-PL" sz="1800" dirty="0" smtClean="0"/>
              <a:t>– </a:t>
            </a:r>
            <a:r>
              <a:rPr lang="pl-PL" sz="1800" dirty="0"/>
              <a:t>70</a:t>
            </a:r>
            <a:r>
              <a:rPr lang="pl-PL" sz="1800" dirty="0" smtClean="0"/>
              <a:t>%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minimalna </a:t>
            </a:r>
            <a:r>
              <a:rPr lang="pl-PL" sz="1800" dirty="0"/>
              <a:t>kwota </a:t>
            </a:r>
            <a:r>
              <a:rPr lang="pl-PL" sz="1800" dirty="0" smtClean="0"/>
              <a:t>dofinansowania – </a:t>
            </a:r>
            <a:r>
              <a:rPr lang="pl-PL" sz="1800" dirty="0"/>
              <a:t>500 tys. </a:t>
            </a:r>
            <a:r>
              <a:rPr lang="en-US" sz="1800" dirty="0"/>
              <a:t>e</a:t>
            </a:r>
            <a:r>
              <a:rPr lang="pl-PL" sz="1800" dirty="0" err="1" smtClean="0"/>
              <a:t>uro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maksymalna </a:t>
            </a:r>
            <a:r>
              <a:rPr lang="pl-PL" sz="1800" dirty="0"/>
              <a:t>kwota dofinansowania – 5 mln euro.</a:t>
            </a:r>
          </a:p>
          <a:p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54977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514471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Finansowanie projektów – warunki szczegółowe</a:t>
            </a:r>
            <a:endParaRPr lang="en-GB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966158" y="1466491"/>
            <a:ext cx="7772400" cy="3855398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Rozwój wysokosprawnej kogeneracji przemysłowej i zawodowej</a:t>
            </a: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kwota </a:t>
            </a:r>
            <a:r>
              <a:rPr lang="pl-PL" sz="1800" dirty="0"/>
              <a:t>alokacji w naborze </a:t>
            </a:r>
            <a:r>
              <a:rPr lang="pl-PL" sz="1800" dirty="0" smtClean="0"/>
              <a:t>- 40 </a:t>
            </a:r>
            <a:r>
              <a:rPr lang="pl-PL" sz="1800" dirty="0"/>
              <a:t>mln </a:t>
            </a:r>
            <a:r>
              <a:rPr lang="pl-PL" sz="1800" dirty="0" smtClean="0"/>
              <a:t>euro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poziom </a:t>
            </a:r>
            <a:r>
              <a:rPr lang="pl-PL" sz="1800" dirty="0"/>
              <a:t>dofinansowania dotacją </a:t>
            </a:r>
            <a:r>
              <a:rPr lang="pl-PL" sz="1800" dirty="0" smtClean="0"/>
              <a:t>– 45</a:t>
            </a:r>
            <a:r>
              <a:rPr lang="pl-PL" sz="1800" dirty="0" smtClean="0"/>
              <a:t>%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minimalna </a:t>
            </a:r>
            <a:r>
              <a:rPr lang="pl-PL" sz="1800" dirty="0"/>
              <a:t>kwota </a:t>
            </a:r>
            <a:r>
              <a:rPr lang="pl-PL" sz="1800" dirty="0" smtClean="0"/>
              <a:t>dofinansowania – 1 mln </a:t>
            </a:r>
            <a:r>
              <a:rPr lang="pl-PL" sz="1800" dirty="0" smtClean="0"/>
              <a:t>euro</a:t>
            </a:r>
            <a:r>
              <a:rPr lang="en-US" sz="1800" dirty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maksymalna </a:t>
            </a:r>
            <a:r>
              <a:rPr lang="pl-PL" sz="1800" dirty="0"/>
              <a:t>kwota dofinansowania – </a:t>
            </a:r>
            <a:r>
              <a:rPr lang="pl-PL" sz="1800" dirty="0" smtClean="0"/>
              <a:t>7 mln euro</a:t>
            </a:r>
            <a:r>
              <a:rPr lang="pl-PL" sz="1800" dirty="0"/>
              <a:t>.</a:t>
            </a:r>
          </a:p>
          <a:p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09920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514471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Finansowanie projektów – warunki szczegółowe</a:t>
            </a:r>
            <a:endParaRPr lang="en-GB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966158" y="1466491"/>
            <a:ext cx="7772400" cy="3855398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>
                <a:solidFill>
                  <a:srgbClr val="00B050"/>
                </a:solidFill>
              </a:rPr>
              <a:t>Budowa/modernizacja miejskich systemów </a:t>
            </a:r>
            <a:r>
              <a:rPr lang="pl-PL" sz="1800" b="1" dirty="0" smtClean="0">
                <a:solidFill>
                  <a:srgbClr val="00B050"/>
                </a:solidFill>
              </a:rPr>
              <a:t>ciepłowniczych</a:t>
            </a: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kwota </a:t>
            </a:r>
            <a:r>
              <a:rPr lang="pl-PL" sz="1800" dirty="0"/>
              <a:t>alokacji w naborze </a:t>
            </a:r>
            <a:r>
              <a:rPr lang="pl-PL" sz="1800" dirty="0" smtClean="0"/>
              <a:t>– 37,9 mln </a:t>
            </a:r>
            <a:r>
              <a:rPr lang="pl-PL" sz="1800" dirty="0" smtClean="0"/>
              <a:t>euro</a:t>
            </a:r>
            <a:r>
              <a:rPr lang="en-US" sz="1800" dirty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poziom </a:t>
            </a:r>
            <a:r>
              <a:rPr lang="pl-PL" sz="1800" dirty="0"/>
              <a:t>dofinansowania dotacją </a:t>
            </a:r>
            <a:r>
              <a:rPr lang="pl-PL" sz="1800" dirty="0" smtClean="0"/>
              <a:t>– 45</a:t>
            </a:r>
            <a:r>
              <a:rPr lang="pl-PL" sz="1800" dirty="0" smtClean="0"/>
              <a:t>%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minimalna </a:t>
            </a:r>
            <a:r>
              <a:rPr lang="pl-PL" sz="1800" dirty="0"/>
              <a:t>kwota </a:t>
            </a:r>
            <a:r>
              <a:rPr lang="pl-PL" sz="1800" dirty="0" smtClean="0"/>
              <a:t>dofinansowania – 1 mln </a:t>
            </a:r>
            <a:r>
              <a:rPr lang="pl-PL" sz="1800" dirty="0" smtClean="0"/>
              <a:t>euro</a:t>
            </a:r>
            <a:r>
              <a:rPr lang="en-US" sz="1800" dirty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maksymalna </a:t>
            </a:r>
            <a:r>
              <a:rPr lang="pl-PL" sz="1800" dirty="0"/>
              <a:t>kwota dofinansowania – </a:t>
            </a:r>
            <a:r>
              <a:rPr lang="pl-PL" sz="1800" dirty="0" smtClean="0"/>
              <a:t>7 mln euro</a:t>
            </a:r>
            <a:r>
              <a:rPr lang="pl-PL" sz="1800" dirty="0"/>
              <a:t>.</a:t>
            </a:r>
          </a:p>
          <a:p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31793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70" y="529974"/>
            <a:ext cx="8859526" cy="628650"/>
          </a:xfrm>
        </p:spPr>
        <p:txBody>
          <a:bodyPr/>
          <a:lstStyle/>
          <a:p>
            <a:r>
              <a:rPr lang="pl-PL" altLang="en-US" dirty="0" smtClean="0">
                <a:solidFill>
                  <a:srgbClr val="00B050"/>
                </a:solidFill>
              </a:rPr>
              <a:t>Współfinansowanie projektów </a:t>
            </a:r>
            <a:r>
              <a:rPr lang="pl-PL" altLang="en-US" dirty="0">
                <a:solidFill>
                  <a:srgbClr val="00B050"/>
                </a:solidFill>
              </a:rPr>
              <a:t>– </a:t>
            </a:r>
            <a:r>
              <a:rPr lang="pl-PL" dirty="0">
                <a:solidFill>
                  <a:srgbClr val="00B050"/>
                </a:solidFill>
              </a:rPr>
              <a:t>program </a:t>
            </a:r>
            <a:r>
              <a:rPr lang="pl-PL" dirty="0" smtClean="0">
                <a:solidFill>
                  <a:srgbClr val="00B050"/>
                </a:solidFill>
              </a:rPr>
              <a:t>pożyczkowy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69" y="1846053"/>
            <a:ext cx="4097745" cy="417374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Instrument finansowy - Program pożyczkowy: „Współfinansowanie </a:t>
            </a:r>
            <a:r>
              <a:rPr lang="pl-PL" sz="1800" b="1" dirty="0">
                <a:solidFill>
                  <a:srgbClr val="00B050"/>
                </a:solidFill>
              </a:rPr>
              <a:t>Projektów realizowanych w ramach MF EOG 2014-2021</a:t>
            </a:r>
            <a:r>
              <a:rPr lang="pl-PL" sz="1800" b="1" dirty="0" smtClean="0">
                <a:solidFill>
                  <a:srgbClr val="00B050"/>
                </a:solidFill>
              </a:rPr>
              <a:t>”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pożyczka </a:t>
            </a:r>
            <a:r>
              <a:rPr lang="pl-PL" sz="1800" dirty="0"/>
              <a:t>zwrotna w całości, 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preferencyjne pożyczki (od 1 do 50 mln zł z oprocentowaniem na poziomie WIBOR 3M + 50 </a:t>
            </a:r>
            <a:r>
              <a:rPr lang="pl-PL" sz="1800" dirty="0" err="1"/>
              <a:t>pb</a:t>
            </a:r>
            <a:r>
              <a:rPr lang="pl-PL" sz="1800" dirty="0"/>
              <a:t>, nie mniej niż 2% w skali roku), 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pożyczki na warunkach rynkowych (nie stanowi pomocy publicznej). </a:t>
            </a:r>
            <a:endParaRPr lang="en-GB" sz="1800" dirty="0"/>
          </a:p>
          <a:p>
            <a:pPr>
              <a:lnSpc>
                <a:spcPct val="100000"/>
              </a:lnSpc>
            </a:pPr>
            <a:endParaRPr lang="en-IE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5115785" y="1846053"/>
            <a:ext cx="4200743" cy="4173747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Kwalifikowalność kosztów </a:t>
            </a:r>
            <a:r>
              <a:rPr lang="pl-PL" sz="1800" b="1" dirty="0" smtClean="0">
                <a:solidFill>
                  <a:srgbClr val="00B050"/>
                </a:solidFill>
              </a:rPr>
              <a:t>pożyczki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k</a:t>
            </a:r>
            <a:r>
              <a:rPr lang="pl-PL" sz="1800" dirty="0" smtClean="0"/>
              <a:t>walifikowalność analogiczna jak </a:t>
            </a:r>
            <a:r>
              <a:rPr lang="pl-PL" sz="1800" dirty="0"/>
              <a:t>w projekcie dotacyjnym, </a:t>
            </a:r>
            <a:endParaRPr lang="pl-PL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1800" dirty="0" smtClean="0"/>
              <a:t>dodatkowo </a:t>
            </a:r>
            <a:r>
              <a:rPr lang="pl-PL" sz="1800" dirty="0"/>
              <a:t>w ramach pożyczki kwalifikuje się: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różnicę </a:t>
            </a:r>
            <a:r>
              <a:rPr lang="pl-PL" sz="1800" dirty="0"/>
              <a:t>pomiędzy kosztem kwalifikowalnym projektu na etapie ofertowym a kosztem rzeczywistym (wzrost kosztów po przetargu),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dodatkowe koszty, nie przewidziane na etapie wnioskowania o dotację MF EOG, a niezbędne do realizacji przedsięwzięcia.</a:t>
            </a:r>
            <a:endParaRPr lang="en-GB" sz="1800" dirty="0"/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12312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8" y="391951"/>
            <a:ext cx="8445459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Złożenie wniosku o dofinansowanie</a:t>
            </a:r>
            <a:endParaRPr lang="en-GB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69" y="2056613"/>
            <a:ext cx="4848243" cy="396318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altLang="en-US" sz="1800" b="1" dirty="0" smtClean="0">
                <a:solidFill>
                  <a:srgbClr val="00B050"/>
                </a:solidFill>
              </a:rPr>
              <a:t>Sposób złożenia 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wniosku</a:t>
            </a:r>
            <a:r>
              <a:rPr lang="en-US" alt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Wniosek </a:t>
            </a:r>
            <a:r>
              <a:rPr lang="pl-PL" sz="1800" dirty="0"/>
              <a:t>o dofinansowanie sporządza się wyłącznie elektronicznie przy użyciu Generatora Wniosków o Dofinansowanie (GWD). </a:t>
            </a: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Formularz </a:t>
            </a:r>
            <a:r>
              <a:rPr lang="pl-PL" sz="1800" dirty="0"/>
              <a:t>wniosku </a:t>
            </a:r>
            <a:r>
              <a:rPr lang="pl-PL" sz="1800" dirty="0" smtClean="0"/>
              <a:t>jest </a:t>
            </a:r>
            <a:r>
              <a:rPr lang="pl-PL" sz="1800" dirty="0" smtClean="0"/>
              <a:t>dostępny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stronie</a:t>
            </a:r>
            <a:r>
              <a:rPr lang="pl-PL" sz="1800" dirty="0" smtClean="0"/>
              <a:t>:</a:t>
            </a:r>
            <a:endParaRPr lang="en-GB" sz="1800" dirty="0"/>
          </a:p>
          <a:p>
            <a:pPr algn="l">
              <a:lnSpc>
                <a:spcPct val="100000"/>
              </a:lnSpc>
            </a:pPr>
            <a:r>
              <a:rPr lang="pl-PL" sz="1800" b="1" dirty="0">
                <a:solidFill>
                  <a:srgbClr val="00B050"/>
                </a:solidFill>
                <a:hlinkClick r:id="rId2"/>
              </a:rPr>
              <a:t>http://nfosigw.gov.pl/oferta-finansowania/srodki-norweskie</a:t>
            </a:r>
            <a:r>
              <a:rPr lang="pl-PL" sz="1800" b="1" dirty="0">
                <a:solidFill>
                  <a:srgbClr val="00B050"/>
                </a:solidFill>
              </a:rPr>
              <a:t> </a:t>
            </a: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oraz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pl-PL" sz="1800" b="1" dirty="0">
                <a:solidFill>
                  <a:srgbClr val="00B050"/>
                </a:solidFill>
                <a:hlinkClick r:id="rId3"/>
              </a:rPr>
              <a:t>https://www.eog.gov.pl/strony/zapoznaj-sie-z-funduszami/oferta-funduszy/srodowisko-energia-zmiany-klimatu/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5443268" y="2056612"/>
            <a:ext cx="4071667" cy="4257923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Sposób podpisania </a:t>
            </a:r>
            <a:r>
              <a:rPr lang="pl-PL" sz="1800" b="1" dirty="0" smtClean="0">
                <a:solidFill>
                  <a:srgbClr val="00B050"/>
                </a:solidFill>
              </a:rPr>
              <a:t>wniosku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Dopuszcza się dwie możliwości podpisania wniosku elektronicznego:</a:t>
            </a:r>
            <a:endParaRPr lang="en-GB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przy użyciu certyfikowanego podpisu elektronicznego, który wywołuje skutki prawne równoważne podpisowi własnoręcznemu;</a:t>
            </a:r>
            <a:endParaRPr lang="en-GB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przy użyciu profilu zaufanego w ramach elektronicznej Platformy Usług Administracji Publicznej (</a:t>
            </a:r>
            <a:r>
              <a:rPr lang="pl-PL" sz="1800" dirty="0" err="1" smtClean="0"/>
              <a:t>ePUAP</a:t>
            </a:r>
            <a:r>
              <a:rPr lang="pl-PL" sz="1800" dirty="0" smtClean="0"/>
              <a:t>). </a:t>
            </a:r>
            <a:endParaRPr lang="en-GB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310982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128BE0D-D1AA-4A41-81D2-3ABA55FF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588" y="391951"/>
            <a:ext cx="8909019" cy="694978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III perspektywa finansowa MF EOG </a:t>
            </a:r>
            <a:r>
              <a:rPr lang="pl-PL" dirty="0" smtClean="0">
                <a:solidFill>
                  <a:srgbClr val="00B050"/>
                </a:solidFill>
              </a:rPr>
              <a:t>2014-2021</a:t>
            </a:r>
            <a:r>
              <a:rPr lang="pl-PL" dirty="0">
                <a:solidFill>
                  <a:srgbClr val="00B050"/>
                </a:solidFill>
              </a:rPr>
              <a:t/>
            </a:r>
            <a:br>
              <a:rPr lang="pl-PL" dirty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434" y="1664899"/>
            <a:ext cx="4837352" cy="452556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Program „</a:t>
            </a:r>
            <a:r>
              <a:rPr lang="pl-PL" sz="1800" b="1" i="1" dirty="0" smtClean="0">
                <a:solidFill>
                  <a:srgbClr val="00B050"/>
                </a:solidFill>
              </a:rPr>
              <a:t>Środowisko</a:t>
            </a:r>
            <a:r>
              <a:rPr lang="pl-PL" sz="1800" b="1" i="1" dirty="0">
                <a:solidFill>
                  <a:srgbClr val="00B050"/>
                </a:solidFill>
              </a:rPr>
              <a:t>, Energia i Zmiany </a:t>
            </a:r>
            <a:r>
              <a:rPr lang="pl-PL" sz="1800" b="1" i="1" dirty="0" smtClean="0">
                <a:solidFill>
                  <a:srgbClr val="00B050"/>
                </a:solidFill>
              </a:rPr>
              <a:t>Klimatu”</a:t>
            </a:r>
            <a:endParaRPr lang="pl-PL" sz="1800" b="1" i="1" dirty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Cel </a:t>
            </a:r>
            <a:r>
              <a:rPr lang="pl-PL" sz="1800" b="1" dirty="0" smtClean="0">
                <a:solidFill>
                  <a:srgbClr val="00B050"/>
                </a:solidFill>
              </a:rPr>
              <a:t>Programu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Złagodzone </a:t>
            </a:r>
            <a:r>
              <a:rPr lang="pl-PL" sz="1800" dirty="0"/>
              <a:t>zmiany klimatyczne i zmniejszona wrażliwość na zmianę klimatu</a:t>
            </a: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Dofinansowanie </a:t>
            </a:r>
            <a:r>
              <a:rPr lang="pl-PL" sz="1800" b="1" dirty="0" smtClean="0">
                <a:solidFill>
                  <a:srgbClr val="00B050"/>
                </a:solidFill>
              </a:rPr>
              <a:t>Programu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dirty="0" smtClean="0"/>
              <a:t>€164,705,882</a:t>
            </a:r>
            <a:endParaRPr lang="pl-PL" sz="1800" b="1" dirty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>
                <a:solidFill>
                  <a:srgbClr val="00B050"/>
                </a:solidFill>
              </a:rPr>
              <a:t>Operator </a:t>
            </a:r>
            <a:r>
              <a:rPr lang="pl-PL" sz="1800" b="1" dirty="0" smtClean="0">
                <a:solidFill>
                  <a:srgbClr val="00B050"/>
                </a:solidFill>
              </a:rPr>
              <a:t>Programu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dirty="0" smtClean="0"/>
              <a:t>MK </a:t>
            </a:r>
            <a:r>
              <a:rPr lang="pl-PL" sz="1800" dirty="0"/>
              <a:t>przy wsparciu NFOŚiGW</a:t>
            </a:r>
          </a:p>
          <a:p>
            <a:pPr algn="l"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Partnerzy </a:t>
            </a:r>
            <a:r>
              <a:rPr lang="pl-PL" sz="1800" b="1" dirty="0" smtClean="0">
                <a:solidFill>
                  <a:srgbClr val="00B050"/>
                </a:solidFill>
              </a:rPr>
              <a:t>Programu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dirty="0" smtClean="0"/>
              <a:t>Norweska </a:t>
            </a:r>
            <a:r>
              <a:rPr lang="pl-PL" sz="1800" dirty="0"/>
              <a:t>Agencja Środowiska (NEA), Norweska Dyrekcja ds. Zasobów Wodnych i Energii (NVE), Krajowa Agencja ds. Energii Islandii (OS)</a:t>
            </a:r>
          </a:p>
          <a:p>
            <a:endParaRPr lang="en-IE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5943600" y="1664899"/>
            <a:ext cx="5046454" cy="3889234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Obszary wsparcia w ramach </a:t>
            </a:r>
            <a:r>
              <a:rPr lang="pl-PL" sz="1800" b="1" dirty="0" smtClean="0">
                <a:solidFill>
                  <a:srgbClr val="00B050"/>
                </a:solidFill>
              </a:rPr>
              <a:t>Programu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algn="l">
              <a:lnSpc>
                <a:spcPct val="100000"/>
              </a:lnSpc>
            </a:pPr>
            <a:endParaRPr lang="pl-PL" sz="1800" b="1" dirty="0" smtClean="0"/>
          </a:p>
          <a:p>
            <a:pPr algn="l">
              <a:lnSpc>
                <a:spcPct val="100000"/>
              </a:lnSpc>
            </a:pPr>
            <a:r>
              <a:rPr lang="pl-PL" sz="1800" b="1" dirty="0" smtClean="0"/>
              <a:t>72% środków na obszar </a:t>
            </a:r>
            <a:r>
              <a:rPr lang="pl-PL" sz="1800" b="1" i="1" dirty="0" smtClean="0"/>
              <a:t>Energia odnawialna, Efektywność energetyczna, Bezpieczeństwo energetyczne</a:t>
            </a: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19% środków na obszar </a:t>
            </a:r>
            <a:r>
              <a:rPr lang="pl-PL" sz="1800" i="1" dirty="0" smtClean="0"/>
              <a:t>Łagodzenie Zmian Klimatu i Adaptację </a:t>
            </a:r>
            <a:endParaRPr lang="en-US" sz="1800" i="1" dirty="0" smtClean="0"/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9% środków na obszar </a:t>
            </a:r>
            <a:r>
              <a:rPr lang="pl-PL" sz="1800" i="1" dirty="0" smtClean="0"/>
              <a:t>Środowisko                            i Ekosystemy</a:t>
            </a:r>
          </a:p>
          <a:p>
            <a:pPr algn="l">
              <a:lnSpc>
                <a:spcPct val="100000"/>
              </a:lnSpc>
            </a:pPr>
            <a:endParaRPr lang="pl-PL" sz="1800" dirty="0" smtClean="0"/>
          </a:p>
          <a:p>
            <a:pPr algn="l">
              <a:lnSpc>
                <a:spcPct val="100000"/>
              </a:lnSpc>
            </a:pPr>
            <a:r>
              <a:rPr lang="pl-PL" sz="1800" dirty="0" smtClean="0"/>
              <a:t>€900 000 na Fundusz Współpracy Dwustronnej </a:t>
            </a:r>
            <a:endParaRPr lang="pl-PL" sz="1800" b="1" dirty="0" smtClean="0"/>
          </a:p>
          <a:p>
            <a:pPr algn="l">
              <a:lnSpc>
                <a:spcPct val="100000"/>
              </a:lnSpc>
            </a:pPr>
            <a:endParaRPr lang="pl-PL" sz="1800" b="1" dirty="0" smtClean="0"/>
          </a:p>
          <a:p>
            <a:pPr algn="l">
              <a:lnSpc>
                <a:spcPct val="100000"/>
              </a:lnSpc>
            </a:pPr>
            <a:r>
              <a:rPr lang="pl-PL" sz="1800" b="1" dirty="0" smtClean="0"/>
              <a:t>Nabory wniosków: 2020 r. </a:t>
            </a:r>
            <a:endParaRPr lang="en-US" sz="1800" b="1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9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9" y="391951"/>
            <a:ext cx="8428206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Załączniki do wniosku o dofinansowanie</a:t>
            </a:r>
            <a:endParaRPr lang="en-GB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826" y="1846053"/>
            <a:ext cx="4339087" cy="417374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altLang="en-US" sz="1800" b="1" dirty="0" smtClean="0">
                <a:solidFill>
                  <a:srgbClr val="00B050"/>
                </a:solidFill>
              </a:rPr>
              <a:t>Załączniki do 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wniosku</a:t>
            </a:r>
            <a:r>
              <a:rPr lang="en-US" altLang="en-US" sz="1800" b="1" dirty="0" smtClean="0">
                <a:solidFill>
                  <a:srgbClr val="00B050"/>
                </a:solidFill>
              </a:rPr>
              <a:t>: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 </a:t>
            </a:r>
            <a:endParaRPr lang="pl-PL" altLang="en-US" sz="1800" b="1" dirty="0" smtClean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audyt energetyczny/ studium </a:t>
            </a:r>
            <a:r>
              <a:rPr lang="pl-PL" sz="1800" dirty="0" smtClean="0"/>
              <a:t>wykonalności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podsumowanie </a:t>
            </a:r>
            <a:r>
              <a:rPr lang="pl-PL" sz="1800" dirty="0"/>
              <a:t>audytu </a:t>
            </a:r>
            <a:r>
              <a:rPr lang="pl-PL" sz="1800" dirty="0" smtClean="0"/>
              <a:t>wraz z wyliczeniem </a:t>
            </a:r>
            <a:r>
              <a:rPr lang="pl-PL" sz="1800" dirty="0"/>
              <a:t>redukcji </a:t>
            </a:r>
            <a:r>
              <a:rPr lang="pl-PL" sz="1800" dirty="0" smtClean="0"/>
              <a:t>CO2/ metodyka redukcji </a:t>
            </a:r>
            <a:r>
              <a:rPr lang="pl-PL" sz="1800" dirty="0" smtClean="0"/>
              <a:t>CO2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załącznik </a:t>
            </a:r>
            <a:r>
              <a:rPr lang="pl-PL" sz="1800" dirty="0" smtClean="0"/>
              <a:t>ekologiczno-techniczny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pozwolenia </a:t>
            </a:r>
            <a:r>
              <a:rPr lang="pl-PL" sz="1800" dirty="0"/>
              <a:t>i decyzje administracyjne, lub harmonogram ich </a:t>
            </a:r>
            <a:r>
              <a:rPr lang="pl-PL" sz="1800" dirty="0" smtClean="0"/>
              <a:t>uzyskania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kopie </a:t>
            </a:r>
            <a:r>
              <a:rPr lang="pl-PL" sz="1800" dirty="0"/>
              <a:t>kart tytułowych dokumentacji technicznej, będącej podstawą uzyskania </a:t>
            </a:r>
            <a:r>
              <a:rPr lang="pl-PL" sz="1800" dirty="0" smtClean="0"/>
              <a:t>pozwoleń</a:t>
            </a:r>
            <a:r>
              <a:rPr lang="en-US" sz="1800" dirty="0" smtClean="0"/>
              <a:t>;</a:t>
            </a:r>
            <a:endParaRPr lang="pl-PL" sz="1800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4746190" y="2221896"/>
            <a:ext cx="4494362" cy="4295955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dokumenty potwierdzające status prawny wnioskodawcy i partnerstwo                w </a:t>
            </a:r>
            <a:r>
              <a:rPr lang="pl-PL" sz="1800" dirty="0" smtClean="0"/>
              <a:t>projekcie</a:t>
            </a:r>
            <a:r>
              <a:rPr lang="en-US" sz="1800" dirty="0" smtClean="0"/>
              <a:t>;</a:t>
            </a:r>
            <a:r>
              <a:rPr lang="pl-PL" sz="1800" dirty="0" smtClean="0"/>
              <a:t> 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upoważnienia, </a:t>
            </a:r>
            <a:r>
              <a:rPr lang="pl-PL" sz="1800" dirty="0" smtClean="0"/>
              <a:t>pełnomocnictwa</a:t>
            </a:r>
            <a:r>
              <a:rPr lang="en-US" sz="1800" dirty="0" smtClean="0"/>
              <a:t>;</a:t>
            </a:r>
            <a:r>
              <a:rPr lang="pl-PL" sz="1800" dirty="0" smtClean="0"/>
              <a:t> 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dokumenty finansowe, potwierdzające sytuację wnioskodawcy i wkład </a:t>
            </a:r>
            <a:r>
              <a:rPr lang="pl-PL" sz="1800" dirty="0" smtClean="0"/>
              <a:t>własny</a:t>
            </a:r>
            <a:r>
              <a:rPr lang="en-US" sz="1800" dirty="0" smtClean="0"/>
              <a:t>;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dokumenty </a:t>
            </a:r>
            <a:r>
              <a:rPr lang="pl-PL" sz="1800" dirty="0" smtClean="0"/>
              <a:t>przyrodnicze</a:t>
            </a:r>
            <a:r>
              <a:rPr lang="en-US" sz="1800" dirty="0" smtClean="0"/>
              <a:t>;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/>
              <a:t>d</a:t>
            </a:r>
            <a:r>
              <a:rPr lang="en-US" sz="1800" dirty="0" smtClean="0"/>
              <a:t>okumenty </a:t>
            </a:r>
            <a:r>
              <a:rPr lang="pl-PL" sz="1800" dirty="0" smtClean="0"/>
              <a:t>właściwe </a:t>
            </a:r>
            <a:r>
              <a:rPr lang="pl-PL" sz="1800" dirty="0" smtClean="0"/>
              <a:t>dla działań </a:t>
            </a:r>
            <a:r>
              <a:rPr lang="pl-PL" sz="1800" dirty="0" smtClean="0"/>
              <a:t>info</a:t>
            </a:r>
            <a:r>
              <a:rPr lang="en-US" sz="1800" dirty="0" smtClean="0"/>
              <a:t>rmacyjno</a:t>
            </a:r>
            <a:r>
              <a:rPr lang="pl-PL" sz="1800" dirty="0" smtClean="0"/>
              <a:t>-</a:t>
            </a:r>
            <a:r>
              <a:rPr lang="pl-PL" sz="1800" dirty="0" err="1" smtClean="0"/>
              <a:t>promo</a:t>
            </a:r>
            <a:r>
              <a:rPr lang="en-US" sz="1800" dirty="0" err="1" smtClean="0"/>
              <a:t>cyjnych</a:t>
            </a:r>
            <a:r>
              <a:rPr lang="pl-PL" sz="1800" dirty="0" smtClean="0"/>
              <a:t> </a:t>
            </a:r>
            <a:r>
              <a:rPr lang="pl-PL" sz="1800" dirty="0" smtClean="0"/>
              <a:t>i podnoszenia świadomości z zakresu efektywności energetycznej.</a:t>
            </a:r>
          </a:p>
          <a:p>
            <a:pPr algn="l"/>
            <a:endParaRPr lang="pl-PL" sz="1800" dirty="0" smtClean="0"/>
          </a:p>
          <a:p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62843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9" y="905773"/>
            <a:ext cx="5846190" cy="776377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Okres kwalifikowalności wydatków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71069" y="2044461"/>
            <a:ext cx="7644281" cy="3975340"/>
          </a:xfrm>
        </p:spPr>
        <p:txBody>
          <a:bodyPr/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u="sng" dirty="0" smtClean="0"/>
              <a:t>Początkowa data kwalifikowalności wydatków:</a:t>
            </a:r>
            <a:r>
              <a:rPr lang="pl-PL" sz="1800" dirty="0" smtClean="0"/>
              <a:t> data wydania </a:t>
            </a:r>
            <a:r>
              <a:rPr lang="pl-PL" sz="1800" dirty="0"/>
              <a:t>przez Operatora Programu decyzji o </a:t>
            </a:r>
            <a:r>
              <a:rPr lang="pl-PL" sz="1800" dirty="0" smtClean="0"/>
              <a:t>dofinansowaniu;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u="sng" dirty="0" smtClean="0"/>
              <a:t>Końcowa </a:t>
            </a:r>
            <a:r>
              <a:rPr lang="pl-PL" sz="1800" u="sng" dirty="0"/>
              <a:t>data kwalifikowalności </a:t>
            </a:r>
            <a:r>
              <a:rPr lang="pl-PL" sz="1800" u="sng" dirty="0" smtClean="0"/>
              <a:t>wydatków: </a:t>
            </a:r>
            <a:r>
              <a:rPr lang="pl-PL" sz="1800" dirty="0" smtClean="0"/>
              <a:t>30.04.2024 </a:t>
            </a:r>
            <a:r>
              <a:rPr lang="pl-PL" sz="1800" dirty="0"/>
              <a:t>r</a:t>
            </a:r>
            <a:r>
              <a:rPr lang="pl-PL" sz="1800" dirty="0" smtClean="0"/>
              <a:t>.;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u="sng" dirty="0" smtClean="0"/>
              <a:t>Wyjątek:</a:t>
            </a:r>
            <a:r>
              <a:rPr lang="pl-PL" sz="1800" dirty="0" smtClean="0"/>
              <a:t> </a:t>
            </a:r>
            <a:r>
              <a:rPr lang="pl-PL" sz="1800" dirty="0" smtClean="0"/>
              <a:t>koszty</a:t>
            </a:r>
            <a:r>
              <a:rPr lang="en-US" sz="1800" dirty="0" smtClean="0"/>
              <a:t>,</a:t>
            </a:r>
            <a:r>
              <a:rPr lang="pl-PL" sz="1800" dirty="0" smtClean="0"/>
              <a:t> </a:t>
            </a:r>
            <a:r>
              <a:rPr lang="pl-PL" sz="1800" dirty="0" smtClean="0"/>
              <a:t>w </a:t>
            </a:r>
            <a:r>
              <a:rPr lang="pl-PL" sz="1800" dirty="0" smtClean="0"/>
              <a:t>odniesieniu </a:t>
            </a:r>
            <a:r>
              <a:rPr lang="pl-PL" sz="1800" dirty="0" smtClean="0"/>
              <a:t>do których faktury zostały wystawione                w ostatnim miesiącu kwalifikowalności </a:t>
            </a:r>
            <a:r>
              <a:rPr lang="pl-PL" sz="1800" dirty="0" smtClean="0"/>
              <a:t>wydatków</a:t>
            </a:r>
            <a:r>
              <a:rPr lang="en-US" sz="1800" dirty="0" smtClean="0"/>
              <a:t>,</a:t>
            </a:r>
            <a:r>
              <a:rPr lang="pl-PL" sz="1800" dirty="0" smtClean="0"/>
              <a:t> </a:t>
            </a:r>
            <a:r>
              <a:rPr lang="pl-PL" sz="1800" dirty="0" smtClean="0"/>
              <a:t>zostaną uznane za </a:t>
            </a:r>
            <a:r>
              <a:rPr lang="pl-PL" sz="1800" dirty="0" smtClean="0"/>
              <a:t>kwalifikowalne</a:t>
            </a:r>
            <a:r>
              <a:rPr lang="en-US" sz="1800" dirty="0" smtClean="0"/>
              <a:t>,</a:t>
            </a:r>
            <a:r>
              <a:rPr lang="pl-PL" sz="1800" dirty="0" smtClean="0"/>
              <a:t> </a:t>
            </a:r>
            <a:r>
              <a:rPr lang="pl-PL" sz="1800" dirty="0" smtClean="0"/>
              <a:t>jeśli zostaną zapłacone w terminie 30 dni od ostatniego dnia kwalifikowalności wydatków.</a:t>
            </a:r>
            <a:endParaRPr lang="pl-PL" sz="1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1706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9" y="391951"/>
            <a:ext cx="8410954" cy="62865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Ocena wniosków o dofinansowanie</a:t>
            </a:r>
            <a:endParaRPr lang="en-GB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744133"/>
            <a:ext cx="3441700" cy="427566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altLang="en-US" sz="1800" b="1" dirty="0" smtClean="0">
                <a:solidFill>
                  <a:srgbClr val="00B050"/>
                </a:solidFill>
              </a:rPr>
              <a:t>Ocena 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formalna</a:t>
            </a:r>
            <a:r>
              <a:rPr lang="en-US" altLang="en-US" sz="1800" b="1" dirty="0" smtClean="0">
                <a:solidFill>
                  <a:srgbClr val="00B050"/>
                </a:solidFill>
              </a:rPr>
              <a:t>:</a:t>
            </a:r>
            <a:endParaRPr lang="pl-PL" sz="1800" b="1" dirty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weryfikacja projektu pod kątem spełnienia bądź niespełnienia warunków formalnych (ocena zero-jedynkowa</a:t>
            </a:r>
            <a:r>
              <a:rPr lang="pl-PL" sz="1800" dirty="0" smtClean="0"/>
              <a:t>)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możliwość jednokrotnego uzupełnienia </a:t>
            </a:r>
            <a:r>
              <a:rPr lang="pl-PL" sz="1800" dirty="0" smtClean="0"/>
              <a:t>wniosku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możliwość wniesienia odwołania do KPK za pośrednictwem Operatora Programu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4013201" y="1020600"/>
            <a:ext cx="5389592" cy="6091399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n-US" sz="1800" b="1" dirty="0" smtClean="0">
                <a:solidFill>
                  <a:srgbClr val="00B050"/>
                </a:solidFill>
              </a:rPr>
              <a:t>Ocena 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merytoryczna</a:t>
            </a:r>
            <a:r>
              <a:rPr lang="en-US" altLang="en-US" sz="1800" b="1" dirty="0" smtClean="0">
                <a:solidFill>
                  <a:srgbClr val="00B050"/>
                </a:solidFill>
              </a:rPr>
              <a:t>:</a:t>
            </a:r>
            <a:endParaRPr lang="pl-PL" altLang="en-US" sz="1800" b="1" dirty="0" smtClean="0">
              <a:solidFill>
                <a:srgbClr val="00B05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1800" b="1" dirty="0" smtClean="0"/>
              <a:t>ocena </a:t>
            </a:r>
            <a:r>
              <a:rPr lang="pl-PL" sz="1800" b="1" dirty="0"/>
              <a:t>I stopnia</a:t>
            </a:r>
            <a:r>
              <a:rPr lang="pl-PL" sz="1800" dirty="0"/>
              <a:t>: 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zgodność </a:t>
            </a:r>
            <a:r>
              <a:rPr lang="pl-PL" sz="1800" dirty="0"/>
              <a:t>z pomocą publiczną, zasadą równych szans i niedyskryminacji, badanie sytuacji finansowej wnioskodawcy, kwalifikowalności projektu (ocena zero-jedynkowa</a:t>
            </a:r>
            <a:r>
              <a:rPr lang="pl-PL" sz="1800" dirty="0" smtClean="0"/>
              <a:t>)</a:t>
            </a:r>
            <a:r>
              <a:rPr lang="en-US" sz="1800" dirty="0" smtClean="0"/>
              <a:t>;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możliwość jednokrotnego uzupełnienia </a:t>
            </a:r>
            <a:r>
              <a:rPr lang="pl-PL" sz="1800" dirty="0" smtClean="0"/>
              <a:t>wniosku</a:t>
            </a:r>
            <a:r>
              <a:rPr lang="en-US" sz="1800" dirty="0"/>
              <a:t>;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b</a:t>
            </a:r>
            <a:r>
              <a:rPr lang="pl-PL" sz="1800" dirty="0" smtClean="0"/>
              <a:t>rak możliwości wniesienia odwołania.</a:t>
            </a:r>
            <a:endParaRPr lang="pl-PL" sz="18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1800" b="1" dirty="0"/>
              <a:t>ocena II stopnia</a:t>
            </a:r>
            <a:r>
              <a:rPr lang="pl-PL" sz="1800" dirty="0"/>
              <a:t>: </a:t>
            </a: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punktowa </a:t>
            </a:r>
            <a:r>
              <a:rPr lang="pl-PL" sz="1800" dirty="0"/>
              <a:t>przez dwóch zewnętrznych i bezstronnych </a:t>
            </a:r>
            <a:r>
              <a:rPr lang="pl-PL" sz="1800" dirty="0" smtClean="0"/>
              <a:t>ekspertów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możliwość jednokrotnego uzupełnienia </a:t>
            </a:r>
            <a:r>
              <a:rPr lang="pl-PL" sz="1800" dirty="0" smtClean="0"/>
              <a:t>wniosku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możliwość wniesienia odwołania do Operatora </a:t>
            </a:r>
            <a:r>
              <a:rPr lang="pl-PL" sz="1800" dirty="0" smtClean="0"/>
              <a:t>Programu.</a:t>
            </a:r>
            <a:endParaRPr lang="pl-PL" sz="1800" dirty="0"/>
          </a:p>
          <a:p>
            <a:pPr algn="l"/>
            <a:endParaRPr lang="pl-PL" sz="1800" dirty="0" smtClean="0"/>
          </a:p>
          <a:p>
            <a:pPr algn="l"/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42300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6F68059-6A4B-4750-87A8-BBA0CCED9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Edyta Kuźmińska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27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E94A843-8A3B-438C-A4EA-4FB8DD68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069" y="391950"/>
            <a:ext cx="8557602" cy="936517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E</a:t>
            </a:r>
            <a:r>
              <a:rPr lang="pl-PL" altLang="en-US" dirty="0">
                <a:solidFill>
                  <a:srgbClr val="00B050"/>
                </a:solidFill>
              </a:rPr>
              <a:t>nergia odnawialna, efektywność energetyczna,                                                   bezpieczeństwo energetyczne</a:t>
            </a:r>
            <a:r>
              <a:rPr lang="pl-PL" altLang="en-US" sz="2000" dirty="0">
                <a:solidFill>
                  <a:schemeClr val="tx1"/>
                </a:solidFill>
              </a:rPr>
              <a:t/>
            </a:r>
            <a:br>
              <a:rPr lang="pl-PL" altLang="en-US" sz="2000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1" y="1698171"/>
            <a:ext cx="4423954" cy="432163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altLang="en-US" sz="1800" b="1" dirty="0" smtClean="0">
                <a:solidFill>
                  <a:srgbClr val="00B050"/>
                </a:solidFill>
              </a:rPr>
              <a:t>Rezultat </a:t>
            </a:r>
            <a:r>
              <a:rPr lang="pl-PL" altLang="en-US" sz="1800" b="1" dirty="0">
                <a:solidFill>
                  <a:srgbClr val="00B050"/>
                </a:solidFill>
              </a:rPr>
              <a:t>3: Poprawa efektywności energetycznej </a:t>
            </a:r>
            <a:r>
              <a:rPr lang="pl-PL" altLang="en-US" sz="1800" b="1" dirty="0" smtClean="0">
                <a:solidFill>
                  <a:srgbClr val="00B050"/>
                </a:solidFill>
              </a:rPr>
              <a:t>i bezpieczeństwa energetycznego </a:t>
            </a:r>
          </a:p>
          <a:p>
            <a:pPr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Alokacja: </a:t>
            </a:r>
            <a:r>
              <a:rPr lang="pl-PL" sz="1800" b="1" dirty="0" smtClean="0"/>
              <a:t>€</a:t>
            </a:r>
            <a:r>
              <a:rPr lang="en-GB" sz="1800" b="1" dirty="0" smtClean="0"/>
              <a:t>85,840,399</a:t>
            </a:r>
            <a:r>
              <a:rPr lang="pl-PL" sz="1800" b="1" dirty="0" smtClean="0"/>
              <a:t> </a:t>
            </a:r>
            <a:r>
              <a:rPr lang="pl-PL" sz="1800" b="1" dirty="0">
                <a:solidFill>
                  <a:srgbClr val="00B050"/>
                </a:solidFill>
              </a:rPr>
              <a:t>MF EOG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Poprawa efektywności energetycznej                              w budynkach </a:t>
            </a:r>
            <a:r>
              <a:rPr lang="pl-PL" sz="1800" dirty="0" smtClean="0"/>
              <a:t>szkolnych;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Poprawa efektywności energetycznej                              w przemyśle i w sektorze </a:t>
            </a:r>
            <a:r>
              <a:rPr lang="pl-PL" sz="1800" dirty="0" smtClean="0"/>
              <a:t>wytwórczym;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Poprawa efektywności energetycznej systemów </a:t>
            </a:r>
            <a:r>
              <a:rPr lang="pl-PL" sz="1800" dirty="0" smtClean="0"/>
              <a:t>ciepłowniczych;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Wzrost produkcji energii odnawialnej z </a:t>
            </a:r>
            <a:r>
              <a:rPr lang="pl-PL" sz="1800" dirty="0" smtClean="0"/>
              <a:t>biomasy.                                                              </a:t>
            </a:r>
            <a:endParaRPr lang="pl-PL" sz="1800" dirty="0"/>
          </a:p>
          <a:p>
            <a:pPr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endParaRPr lang="en-IE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4A88CA1-72F1-104B-B10E-8E4990C28AD9}"/>
              </a:ext>
            </a:extLst>
          </p:cNvPr>
          <p:cNvSpPr txBox="1">
            <a:spLocks/>
          </p:cNvSpPr>
          <p:nvPr/>
        </p:nvSpPr>
        <p:spPr>
          <a:xfrm>
            <a:off x="5338354" y="1698171"/>
            <a:ext cx="3988527" cy="3966029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Rezultat 4: Zwiększenie produkcji energii ze źródeł odnawialnych</a:t>
            </a:r>
          </a:p>
          <a:p>
            <a:pPr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Alokacja: </a:t>
            </a:r>
            <a:r>
              <a:rPr lang="pl-PL" sz="1800" b="1" dirty="0" smtClean="0"/>
              <a:t>€</a:t>
            </a:r>
            <a:r>
              <a:rPr lang="en-GB" sz="1800" b="1" dirty="0" smtClean="0"/>
              <a:t>9,520,000</a:t>
            </a:r>
            <a:r>
              <a:rPr lang="pl-PL" sz="1800" b="1" dirty="0" smtClean="0"/>
              <a:t> </a:t>
            </a:r>
            <a:r>
              <a:rPr lang="pl-PL" sz="1800" b="1" dirty="0" smtClean="0">
                <a:solidFill>
                  <a:srgbClr val="00B050"/>
                </a:solidFill>
              </a:rPr>
              <a:t>MF EOG</a:t>
            </a:r>
            <a:r>
              <a:rPr lang="en-GB" sz="1800" b="1" dirty="0" smtClean="0">
                <a:solidFill>
                  <a:srgbClr val="00B050"/>
                </a:solidFill>
              </a:rPr>
              <a:t> </a:t>
            </a:r>
            <a:endParaRPr lang="en-IE" sz="1800" b="1" dirty="0" smtClean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Wykorzystanie potencjału energetycznego energii </a:t>
            </a:r>
            <a:r>
              <a:rPr lang="pl-PL" sz="1800" dirty="0" smtClean="0"/>
              <a:t>wodnej;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Wykorzystanie potencjału energetycznego energii </a:t>
            </a:r>
            <a:r>
              <a:rPr lang="pl-PL" sz="1800" dirty="0" smtClean="0"/>
              <a:t>geotermalnej. </a:t>
            </a:r>
            <a:endParaRPr lang="pl-PL" sz="1800" dirty="0"/>
          </a:p>
          <a:p>
            <a:endParaRPr lang="pl-PL" sz="1800" b="1" dirty="0" smtClean="0">
              <a:solidFill>
                <a:srgbClr val="00B050"/>
              </a:solidFill>
            </a:endParaRPr>
          </a:p>
          <a:p>
            <a:endParaRPr lang="pl-PL" sz="1800" b="1" dirty="0" smtClean="0">
              <a:solidFill>
                <a:srgbClr val="00B050"/>
              </a:solidFill>
            </a:endParaRPr>
          </a:p>
          <a:p>
            <a:endParaRPr lang="pl-PL" sz="1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E94A843-8A3B-438C-A4EA-4FB8DD68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037" y="391951"/>
            <a:ext cx="8505646" cy="824374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Poprawa efektywności energetycznej w budynkach szkolnych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2037" y="2056613"/>
            <a:ext cx="7858665" cy="318824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Wsparciem w ramach naboru objęte zostaną:</a:t>
            </a: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altLang="en-US" sz="1800" dirty="0" smtClean="0"/>
              <a:t>budynki szkół </a:t>
            </a:r>
            <a:r>
              <a:rPr lang="pl-PL" altLang="en-US" sz="1800" dirty="0"/>
              <a:t>podstawowych i </a:t>
            </a:r>
            <a:r>
              <a:rPr lang="pl-PL" altLang="en-US" sz="1800" dirty="0" smtClean="0"/>
              <a:t>ponadpodstawowych (budynki przedszkoli nie kwalifikują się do objęcia wsparciem);</a:t>
            </a:r>
            <a:endParaRPr lang="pl-PL" altLang="en-US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inwestycje kompleksowe - „głęboka termomodernizacja</a:t>
            </a:r>
            <a:r>
              <a:rPr lang="pl-PL" sz="1800" dirty="0" smtClean="0"/>
              <a:t>”;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inwestycje prowadzące do osiągnięcia standard </a:t>
            </a:r>
            <a:r>
              <a:rPr lang="pl-PL" sz="1800" dirty="0"/>
              <a:t>budynku „pasywnego” lub budynku o „prawie zerowym poziomie emisji</a:t>
            </a:r>
            <a:r>
              <a:rPr lang="pl-PL" sz="1800" dirty="0" smtClean="0"/>
              <a:t>”;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inwestycje, w których są zastosowano technologie OZE. </a:t>
            </a:r>
            <a:endParaRPr lang="pl-PL" sz="1800" dirty="0"/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1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E94A843-8A3B-438C-A4EA-4FB8DD68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037" y="391951"/>
            <a:ext cx="8505646" cy="824374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Poprawa efektywności energetycznej w budynkach szkolnych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2037" y="1880557"/>
            <a:ext cx="7858665" cy="469995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Zakres finansowania przedsięwzięć obejmuje:</a:t>
            </a:r>
            <a:endParaRPr lang="pl-PL" sz="1800" b="1" dirty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altLang="en-US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ocieplenie </a:t>
            </a:r>
            <a:r>
              <a:rPr lang="pl-PL" sz="1800" dirty="0"/>
              <a:t>przegród zewnętrznych </a:t>
            </a:r>
            <a:r>
              <a:rPr lang="pl-PL" sz="1800" dirty="0" smtClean="0"/>
              <a:t>obiektu; 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w</a:t>
            </a:r>
            <a:r>
              <a:rPr lang="pl-PL" sz="1800" dirty="0" smtClean="0"/>
              <a:t>ymianę okien </a:t>
            </a:r>
            <a:r>
              <a:rPr lang="pl-PL" sz="1800" dirty="0"/>
              <a:t>i drzwi </a:t>
            </a:r>
            <a:r>
              <a:rPr lang="pl-PL" sz="1800" dirty="0" smtClean="0"/>
              <a:t>zewnętrznych;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przebudowę systemów </a:t>
            </a:r>
            <a:r>
              <a:rPr lang="pl-PL" sz="1800" dirty="0"/>
              <a:t>grzewczych wraz z wymianą źródła ciepła i c. w. u. lub </a:t>
            </a:r>
            <a:r>
              <a:rPr lang="pl-PL" sz="1800" dirty="0" smtClean="0"/>
              <a:t>podłączenie </a:t>
            </a:r>
            <a:r>
              <a:rPr lang="pl-PL" sz="1800" dirty="0"/>
              <a:t>do bardziej efektywnego </a:t>
            </a:r>
            <a:r>
              <a:rPr lang="pl-PL" sz="1800" dirty="0" smtClean="0"/>
              <a:t>źródła ciepła;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instalację/przebudowę </a:t>
            </a:r>
            <a:r>
              <a:rPr lang="pl-PL" sz="1800" dirty="0"/>
              <a:t>systemów </a:t>
            </a:r>
            <a:r>
              <a:rPr lang="pl-PL" sz="1800" dirty="0" smtClean="0"/>
              <a:t>chłodzących</a:t>
            </a:r>
            <a:r>
              <a:rPr lang="en-US" sz="1800" dirty="0" smtClean="0"/>
              <a:t>;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wymianę/montaż </a:t>
            </a:r>
            <a:r>
              <a:rPr lang="pl-PL" sz="1800" dirty="0"/>
              <a:t>systemów wentylacji z rekuperacją i </a:t>
            </a:r>
            <a:r>
              <a:rPr lang="pl-PL" sz="1800" dirty="0" smtClean="0"/>
              <a:t>klimatyzacją</a:t>
            </a:r>
            <a:r>
              <a:rPr lang="en-US" sz="1800" dirty="0" smtClean="0"/>
              <a:t>;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montaż systemów </a:t>
            </a:r>
            <a:r>
              <a:rPr lang="pl-PL" sz="1800" dirty="0"/>
              <a:t>zarządzania energią w </a:t>
            </a:r>
            <a:r>
              <a:rPr lang="pl-PL" sz="1800" dirty="0" smtClean="0"/>
              <a:t>budynkach</a:t>
            </a:r>
            <a:r>
              <a:rPr lang="en-US" sz="1800" dirty="0" smtClean="0"/>
              <a:t>;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montaż urządzeń </a:t>
            </a:r>
            <a:r>
              <a:rPr lang="pl-PL" sz="1800" dirty="0"/>
              <a:t>automatyki </a:t>
            </a:r>
            <a:r>
              <a:rPr lang="pl-PL" sz="1800" dirty="0" smtClean="0"/>
              <a:t>pogodowej</a:t>
            </a:r>
            <a:r>
              <a:rPr lang="en-US" sz="1800" dirty="0" smtClean="0"/>
              <a:t>;</a:t>
            </a:r>
            <a:r>
              <a:rPr lang="pl-PL" sz="1800" dirty="0" smtClean="0"/>
              <a:t> </a:t>
            </a:r>
            <a:endParaRPr lang="en-GB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montaż instalacji </a:t>
            </a:r>
            <a:r>
              <a:rPr lang="pl-PL" sz="1800" dirty="0" smtClean="0"/>
              <a:t>OZE</a:t>
            </a:r>
            <a:r>
              <a:rPr lang="en-US" sz="1800" dirty="0" smtClean="0"/>
              <a:t>;</a:t>
            </a:r>
            <a:endParaRPr lang="en-GB" sz="1800" dirty="0" smtClean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wymianę </a:t>
            </a:r>
            <a:r>
              <a:rPr lang="pl-PL" sz="1800" dirty="0"/>
              <a:t>oświetlenia wewnętrznego na </a:t>
            </a:r>
            <a:r>
              <a:rPr lang="pl-PL" sz="1800" dirty="0" smtClean="0"/>
              <a:t>energooszczędne</a:t>
            </a:r>
            <a:r>
              <a:rPr lang="pl-PL" sz="1800" dirty="0"/>
              <a:t>.</a:t>
            </a:r>
            <a:endParaRPr lang="pl-PL" sz="1600" dirty="0"/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159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E94A843-8A3B-438C-A4EA-4FB8DD68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037" y="391951"/>
            <a:ext cx="8505646" cy="824374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Rozwój wysokosprawnej kogeneracji przemysłowej i </a:t>
            </a:r>
            <a:r>
              <a:rPr lang="pl-PL" dirty="0" smtClean="0">
                <a:solidFill>
                  <a:srgbClr val="00B050"/>
                </a:solidFill>
              </a:rPr>
              <a:t>zawodowej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2037" y="2056613"/>
            <a:ext cx="7703389" cy="396318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Zakres finansowania przedsięwzięć obejmuje:</a:t>
            </a:r>
            <a:endParaRPr lang="pl-PL" sz="1800" b="1" dirty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altLang="en-US" sz="1800" dirty="0" smtClean="0"/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budowę nowych </a:t>
            </a:r>
            <a:r>
              <a:rPr lang="pl-PL" sz="1800" dirty="0"/>
              <a:t>lub zwiększeniu mocy (w wyniku rozbudowy lub przebudowy) istniejących jednostek wytwarzania energii elektrycznej i ciepła w technologii wysokosprawnej kogeneracji; </a:t>
            </a:r>
            <a:endParaRPr lang="en-GB" sz="1800" dirty="0"/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zastąpienie </a:t>
            </a:r>
            <a:r>
              <a:rPr lang="pl-PL" sz="1800" dirty="0"/>
              <a:t>w układach kogeneracyjnych źródeł węglowych źródłami zasilanymi przez paliwa ekologiczne;</a:t>
            </a:r>
            <a:endParaRPr lang="en-GB" sz="1800" dirty="0"/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wykorzystanie </a:t>
            </a:r>
            <a:r>
              <a:rPr lang="pl-PL" sz="1800" dirty="0"/>
              <a:t>ciepła odpadowego pochodzącego z procesów produkcyjnych w zasilaniu układów wysokosprawnej kogeneracji;</a:t>
            </a: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rozwój </a:t>
            </a:r>
            <a:r>
              <a:rPr lang="pl-PL" sz="1800" dirty="0"/>
              <a:t>skojarzonego wytwarzania ciepła, energii elektrycznej i źródeł chłodu w oparciu o paliwa ekologiczne.</a:t>
            </a:r>
          </a:p>
          <a:p>
            <a:pPr>
              <a:lnSpc>
                <a:spcPct val="100000"/>
              </a:lnSpc>
            </a:pPr>
            <a:endParaRPr lang="pl-PL" sz="1800" dirty="0" smtClean="0"/>
          </a:p>
          <a:p>
            <a:pPr>
              <a:lnSpc>
                <a:spcPct val="10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069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E94A843-8A3B-438C-A4EA-4FB8DD68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037" y="391951"/>
            <a:ext cx="8505646" cy="824374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Budowa/modernizacja </a:t>
            </a:r>
            <a:r>
              <a:rPr lang="pl-PL" dirty="0">
                <a:solidFill>
                  <a:srgbClr val="00B050"/>
                </a:solidFill>
              </a:rPr>
              <a:t>miejskich systemów </a:t>
            </a:r>
            <a:r>
              <a:rPr lang="pl-PL" dirty="0" smtClean="0">
                <a:solidFill>
                  <a:srgbClr val="00B050"/>
                </a:solidFill>
              </a:rPr>
              <a:t>ciepłowniczych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2037" y="1768415"/>
            <a:ext cx="7703389" cy="42513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Zakres finansowania przedsięwzięć obejmuje:</a:t>
            </a: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00B050"/>
              </a:solidFill>
            </a:endParaRPr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zmianę technologii </a:t>
            </a:r>
            <a:r>
              <a:rPr lang="pl-PL" sz="1800" dirty="0"/>
              <a:t>konwersji energii i </a:t>
            </a:r>
            <a:r>
              <a:rPr lang="pl-PL" sz="1800" dirty="0" smtClean="0"/>
              <a:t>wykorzystanie </a:t>
            </a:r>
            <a:r>
              <a:rPr lang="pl-PL" sz="1800" dirty="0"/>
              <a:t>paliw; </a:t>
            </a:r>
            <a:endParaRPr lang="en-GB" sz="1800" dirty="0"/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zastosowanie </a:t>
            </a:r>
            <a:r>
              <a:rPr lang="pl-PL" sz="1800" dirty="0"/>
              <a:t>inteligentnych urządzeń automatyki pogodowej;</a:t>
            </a:r>
            <a:endParaRPr lang="en-GB" sz="1800" dirty="0"/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wykorzystanie </a:t>
            </a:r>
            <a:r>
              <a:rPr lang="pl-PL" sz="1800" dirty="0"/>
              <a:t>lokalnych odnawialnych źródeł energii;</a:t>
            </a:r>
            <a:endParaRPr lang="en-GB" sz="1800" dirty="0"/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zastąpienie </a:t>
            </a:r>
            <a:r>
              <a:rPr lang="pl-PL" sz="1800" dirty="0"/>
              <a:t>źródeł węglowych źródłami zasilanymi przez paliwa ekologiczne;</a:t>
            </a:r>
            <a:endParaRPr lang="en-GB" sz="18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rozwój skojarzonego </a:t>
            </a:r>
            <a:r>
              <a:rPr lang="pl-PL" sz="1800" dirty="0"/>
              <a:t>wytwarzania ciepła, energii elektrycznej i źródeł </a:t>
            </a:r>
            <a:r>
              <a:rPr lang="pl-PL" sz="1800" dirty="0" smtClean="0"/>
              <a:t>chłodu;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podłączenie </a:t>
            </a:r>
            <a:r>
              <a:rPr lang="pl-PL" sz="1800" dirty="0"/>
              <a:t>budynków użyteczności publicznej i budynków mieszkalnych do sieci </a:t>
            </a:r>
            <a:r>
              <a:rPr lang="pl-PL" sz="1800" dirty="0" smtClean="0"/>
              <a:t>ciepłowniczej</a:t>
            </a:r>
            <a:r>
              <a:rPr lang="pl-PL" sz="1800" dirty="0"/>
              <a:t>.</a:t>
            </a:r>
            <a:endParaRPr lang="pl-PL" sz="1800" dirty="0" smtClean="0"/>
          </a:p>
          <a:p>
            <a:pPr>
              <a:lnSpc>
                <a:spcPct val="10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178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71069" y="621101"/>
            <a:ext cx="8324688" cy="793631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Rezultat realizacji </a:t>
            </a:r>
            <a:r>
              <a:rPr lang="pl-PL" dirty="0">
                <a:solidFill>
                  <a:srgbClr val="00B050"/>
                </a:solidFill>
              </a:rPr>
              <a:t>projektów </a:t>
            </a:r>
            <a:r>
              <a:rPr lang="pl-PL" dirty="0" smtClean="0">
                <a:solidFill>
                  <a:srgbClr val="00B050"/>
                </a:solidFill>
              </a:rPr>
              <a:t>energetycznych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71069" y="2009955"/>
            <a:ext cx="7644281" cy="4018471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1800" b="1" dirty="0">
                <a:solidFill>
                  <a:srgbClr val="00B050"/>
                </a:solidFill>
              </a:rPr>
              <a:t>Realizacja projektów </a:t>
            </a:r>
            <a:r>
              <a:rPr lang="pl-PL" sz="1800" b="1" dirty="0" smtClean="0">
                <a:solidFill>
                  <a:srgbClr val="00B050"/>
                </a:solidFill>
              </a:rPr>
              <a:t>energetycznych powinna prowadzić do: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pl-PL" sz="1800" b="1" dirty="0" smtClean="0">
              <a:solidFill>
                <a:srgbClr val="00B05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 smtClean="0"/>
              <a:t>znaczącej </a:t>
            </a:r>
            <a:r>
              <a:rPr lang="pl-PL" sz="1800" dirty="0"/>
              <a:t>redukcji emisji </a:t>
            </a:r>
            <a:r>
              <a:rPr lang="pl-PL" sz="1800" dirty="0" smtClean="0"/>
              <a:t>CO2</a:t>
            </a:r>
            <a:r>
              <a:rPr lang="en-US" sz="1800" dirty="0" smtClean="0"/>
              <a:t>;</a:t>
            </a:r>
            <a:r>
              <a:rPr lang="pl-PL" sz="1800" dirty="0" smtClean="0"/>
              <a:t> 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zmniejszenia zużycia energii </a:t>
            </a:r>
            <a:r>
              <a:rPr lang="pl-PL" sz="1800" dirty="0" smtClean="0"/>
              <a:t>pierwotnej</a:t>
            </a:r>
            <a:r>
              <a:rPr lang="en-US" sz="1800" dirty="0" smtClean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zwiększenia udziału energii </a:t>
            </a:r>
            <a:r>
              <a:rPr lang="pl-PL" sz="1800" dirty="0" smtClean="0"/>
              <a:t>wytwarzanej z </a:t>
            </a:r>
            <a:r>
              <a:rPr lang="pl-PL" sz="1800" dirty="0"/>
              <a:t>odnawialnych źródeł </a:t>
            </a:r>
            <a:r>
              <a:rPr lang="pl-PL" sz="1800" dirty="0" smtClean="0"/>
              <a:t>energii</a:t>
            </a:r>
            <a:r>
              <a:rPr lang="en-US" sz="1800" dirty="0"/>
              <a:t>;</a:t>
            </a:r>
            <a:endParaRPr lang="pl-PL" sz="1800" dirty="0"/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pl-PL" sz="1800" dirty="0"/>
              <a:t>zwiększenia świadomości społecznej dotyczącej efektywności energetycznej. </a:t>
            </a:r>
            <a:endParaRPr lang="pl-PL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4174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6CF57A-89D9-48CF-84F7-CB5B6FED4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069" y="391951"/>
            <a:ext cx="8255678" cy="841626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Poprawa efektywności energetycznej w budynkach szkolnych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C7CD772-7E56-4149-9440-CC6153951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068" y="1690689"/>
            <a:ext cx="8065897" cy="43291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00B050"/>
                </a:solidFill>
              </a:rPr>
              <a:t>Kwalifikujące się obiekty i kwalifikujący się Wnioskodawcy:</a:t>
            </a: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00B05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każdy podmiot prowadzący publiczną lub niepubliczną szkołę podstawową lub </a:t>
            </a:r>
            <a:r>
              <a:rPr lang="pl-PL" sz="1800" dirty="0" smtClean="0"/>
              <a:t>ponadpodstawową</a:t>
            </a:r>
            <a:r>
              <a:rPr lang="en-US" sz="1800" dirty="0" smtClean="0"/>
              <a:t>;</a:t>
            </a: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publiczne </a:t>
            </a:r>
            <a:r>
              <a:rPr lang="pl-PL" sz="1800" dirty="0"/>
              <a:t>i niepubliczne szkoły podstawowe i </a:t>
            </a:r>
            <a:r>
              <a:rPr lang="pl-PL" sz="1800" dirty="0" smtClean="0"/>
              <a:t>ponadpodstawowe, </a:t>
            </a:r>
            <a:r>
              <a:rPr lang="pl-PL" sz="1800" dirty="0"/>
              <a:t>których obiekty wykorzystywane są </a:t>
            </a:r>
            <a:r>
              <a:rPr lang="pl-PL" sz="1800" b="1" dirty="0"/>
              <a:t>na cele prowadzenia zajęć edukacyjnych zgodnych z programem nauczania z zakresu kształcenia ogólnego - należy przez to rozumieć program z zakresu kształcenia ogólnego, </a:t>
            </a:r>
            <a:r>
              <a:rPr lang="pl-PL" sz="1800" b="1" dirty="0" smtClean="0"/>
              <a:t>            o </a:t>
            </a:r>
            <a:r>
              <a:rPr lang="pl-PL" sz="1800" b="1" dirty="0"/>
              <a:t>którym mowa w art. 3 pkt 13b ustawy o systemie oświaty.</a:t>
            </a:r>
            <a:r>
              <a:rPr lang="pl-PL" sz="1800" dirty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7503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7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FF5800"/>
      </a:accent1>
      <a:accent2>
        <a:srgbClr val="FF3C00"/>
      </a:accent2>
      <a:accent3>
        <a:srgbClr val="FB1E00"/>
      </a:accent3>
      <a:accent4>
        <a:srgbClr val="F70000"/>
      </a:accent4>
      <a:accent5>
        <a:srgbClr val="F1001C"/>
      </a:accent5>
      <a:accent6>
        <a:srgbClr val="EA0038"/>
      </a:accent6>
      <a:hlink>
        <a:srgbClr val="5B9BD5"/>
      </a:hlink>
      <a:folHlink>
        <a:srgbClr val="70AD47"/>
      </a:folHlink>
    </a:clrScheme>
    <a:fontScheme name="NFOŚiGW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943A9BA618B46AAEF70F6C4F2E2EC" ma:contentTypeVersion="2" ma:contentTypeDescription="Create a new document." ma:contentTypeScope="" ma:versionID="82bda26526152cca44e9950d7afbfb95">
  <xsd:schema xmlns:xsd="http://www.w3.org/2001/XMLSchema" xmlns:xs="http://www.w3.org/2001/XMLSchema" xmlns:p="http://schemas.microsoft.com/office/2006/metadata/properties" xmlns:ns2="2f4ca05a-8a13-40a3-9b9c-33e37de64ad1" targetNamespace="http://schemas.microsoft.com/office/2006/metadata/properties" ma:root="true" ma:fieldsID="568b8fac16da57e747bdc5d447069cfa" ns2:_="">
    <xsd:import namespace="2f4ca05a-8a13-40a3-9b9c-33e37de64a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ca05a-8a13-40a3-9b9c-33e37de64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47851A-EEE7-481F-AC44-DC4277DE17AA}"/>
</file>

<file path=customXml/itemProps2.xml><?xml version="1.0" encoding="utf-8"?>
<ds:datastoreItem xmlns:ds="http://schemas.openxmlformats.org/officeDocument/2006/customXml" ds:itemID="{BDFC245D-31A8-4503-8DFD-F3BC142EF0FD}"/>
</file>

<file path=customXml/itemProps3.xml><?xml version="1.0" encoding="utf-8"?>
<ds:datastoreItem xmlns:ds="http://schemas.openxmlformats.org/officeDocument/2006/customXml" ds:itemID="{01C69470-FFF4-416D-BC08-BDC2F08BEC75}"/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1483</Words>
  <Application>Microsoft Office PowerPoint</Application>
  <PresentationFormat>Panoramiczny</PresentationFormat>
  <Paragraphs>209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Poppins</vt:lpstr>
      <vt:lpstr>Raleway Light</vt:lpstr>
      <vt:lpstr>Office Theme</vt:lpstr>
      <vt:lpstr>Nabory                                          MF EOG 2014-2021                         obszar Energia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Buława Marta</cp:lastModifiedBy>
  <cp:revision>421</cp:revision>
  <cp:lastPrinted>2020-03-09T12:09:34Z</cp:lastPrinted>
  <dcterms:created xsi:type="dcterms:W3CDTF">2019-07-25T04:51:43Z</dcterms:created>
  <dcterms:modified xsi:type="dcterms:W3CDTF">2020-04-27T13:10:14Z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0x0101006AE943A9BA618B46AAEF70F6C4F2E2EC</vt:lpwstr>
  </property>
</Properties>
</file>