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3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64" r:id="rId5"/>
    <p:sldId id="279" r:id="rId6"/>
    <p:sldId id="276" r:id="rId7"/>
    <p:sldId id="278" r:id="rId8"/>
    <p:sldId id="277" r:id="rId9"/>
    <p:sldId id="265" r:id="rId10"/>
    <p:sldId id="266" r:id="rId11"/>
    <p:sldId id="281" r:id="rId12"/>
    <p:sldId id="282" r:id="rId13"/>
    <p:sldId id="280" r:id="rId14"/>
    <p:sldId id="271" r:id="rId15"/>
    <p:sldId id="272" r:id="rId16"/>
    <p:sldId id="274" r:id="rId17"/>
    <p:sldId id="275" r:id="rId18"/>
    <p:sldId id="267" r:id="rId19"/>
    <p:sldId id="268" r:id="rId20"/>
    <p:sldId id="270" r:id="rId21"/>
    <p:sldId id="273" r:id="rId22"/>
    <p:sldId id="269" r:id="rId23"/>
    <p:sldId id="263" r:id="rId2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A5A"/>
    <a:srgbClr val="026937"/>
    <a:srgbClr val="000000"/>
    <a:srgbClr val="D9272D"/>
    <a:srgbClr val="26352B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8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pPr/>
              <a:t>2020-04-27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3.png"/><Relationship Id="rId4" Type="http://schemas.openxmlformats.org/officeDocument/2006/relationships/image" Target="../media/image1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g.gov.pl/strony/zapoznaj-sie-z-funduszami/oferta-funduszy/srodowisko-energia-zmiany-klimatu/" TargetMode="External"/><Relationship Id="rId2" Type="http://schemas.openxmlformats.org/officeDocument/2006/relationships/hyperlink" Target="http://nfosigw.gov.pl/oferta-finansowania/srodki-norweskie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902" y="3713214"/>
            <a:ext cx="8968196" cy="2018544"/>
          </a:xfrm>
        </p:spPr>
        <p:txBody>
          <a:bodyPr/>
          <a:lstStyle/>
          <a:p>
            <a:r>
              <a:rPr lang="pl-PL" dirty="0" smtClean="0"/>
              <a:t>Nabory                                          MF EOG 2014-2021                         obszar Energia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Edyta Kuźmińska</a:t>
            </a:r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Warszawa, 12 marzec 2020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3879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393701" cy="628650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Poprawa efektywności energetycznej w budynkach szkolnych</a:t>
            </a:r>
            <a:endParaRPr lang="pl-PL" dirty="0"/>
          </a:p>
          <a:p>
            <a:endParaRPr lang="en-GB" dirty="0"/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70" y="2056613"/>
            <a:ext cx="3951096" cy="396318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Powierzchnia wyłączona z </a:t>
            </a:r>
            <a:r>
              <a:rPr lang="pl-PL" sz="1800" b="1" dirty="0" smtClean="0">
                <a:solidFill>
                  <a:srgbClr val="00B050"/>
                </a:solidFill>
              </a:rPr>
              <a:t>finansowania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Gdy </a:t>
            </a:r>
            <a:r>
              <a:rPr lang="pl-PL" sz="1800" dirty="0"/>
              <a:t>w budynku szkoły znajdują się powierzchnie, które nie są wykorzystywane w związku z prowadzeniem zajęć edukacyjnych zgodnych z programem nauczania z zakresu kształcenia ogólnego, Wnioskodawca pomniejsza koszty kwalifikowalne proporcjonalnie do udziału powierzchni przeznaczonych wyłącznie na inne cele. </a:t>
            </a:r>
            <a:endParaRPr lang="en-GB" sz="1800" dirty="0"/>
          </a:p>
          <a:p>
            <a:pPr>
              <a:lnSpc>
                <a:spcPct val="100000"/>
              </a:lnSpc>
            </a:pPr>
            <a:endParaRPr lang="en-IE" dirty="0"/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5357004" y="2056612"/>
            <a:ext cx="3847381" cy="3567811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Obiekt wyłączony z </a:t>
            </a:r>
            <a:r>
              <a:rPr lang="pl-PL" sz="1800" b="1" dirty="0" smtClean="0">
                <a:solidFill>
                  <a:srgbClr val="00B050"/>
                </a:solidFill>
              </a:rPr>
              <a:t>finansowania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dirty="0" smtClean="0"/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Budynki, w których  powierzchnia przeznaczona na cele inne niż prowadzenie zajęć edukacyjnych zgodnych z programem nauczania z zakresu kształcenia ogólnego przekracza 50% całkowitej powierzchni użytkowej budynku, nie są kwalifikowalne do dofinansowania.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3249719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255678" cy="841626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Rozwój wysokosprawnej kogeneracji przemysłowej i zawodowej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8" y="1690689"/>
            <a:ext cx="8065897" cy="43291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m</a:t>
            </a:r>
            <a:r>
              <a:rPr lang="pl-PL" sz="1800" dirty="0" smtClean="0"/>
              <a:t>ałe, średnie i duże przedsiębiorstwa;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wnioskodawca nie może złożyć dwóch wniosków na ten sam zakres rzeczowy.</a:t>
            </a:r>
            <a:r>
              <a:rPr lang="en-GB" sz="1800" dirty="0" smtClean="0"/>
              <a:t> </a:t>
            </a:r>
            <a:r>
              <a:rPr lang="pl-PL" sz="1800" dirty="0"/>
              <a:t> </a:t>
            </a:r>
            <a:r>
              <a:rPr lang="pl-PL" sz="1800" dirty="0" smtClean="0"/>
              <a:t>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226556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255678" cy="841626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Budowa/ modernizacja </a:t>
            </a:r>
            <a:r>
              <a:rPr lang="pl-PL" dirty="0">
                <a:solidFill>
                  <a:srgbClr val="00B050"/>
                </a:solidFill>
              </a:rPr>
              <a:t>miejskich systemów </a:t>
            </a:r>
            <a:r>
              <a:rPr lang="pl-PL" dirty="0" smtClean="0">
                <a:solidFill>
                  <a:srgbClr val="00B050"/>
                </a:solidFill>
              </a:rPr>
              <a:t>ciepłowniczych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8" y="1690689"/>
            <a:ext cx="8065897" cy="43291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m</a:t>
            </a:r>
            <a:r>
              <a:rPr lang="pl-PL" sz="1800" dirty="0" smtClean="0"/>
              <a:t>ałe, średnie i duże przedsiębiorstwa, </a:t>
            </a:r>
            <a:r>
              <a:rPr lang="pl-PL" sz="1800" dirty="0"/>
              <a:t>a także jednostki samorządu terytorialnego oraz ich związki</a:t>
            </a:r>
            <a:r>
              <a:rPr lang="pl-PL" sz="1800" dirty="0" smtClean="0"/>
              <a:t>;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wnioskodawca nie może złożyć dwóch wniosków na ten sam zakres rzeczowy.</a:t>
            </a:r>
            <a:r>
              <a:rPr lang="en-GB" sz="1800" dirty="0" smtClean="0"/>
              <a:t> </a:t>
            </a:r>
            <a:r>
              <a:rPr lang="pl-PL" sz="1800" dirty="0"/>
              <a:t> </a:t>
            </a:r>
            <a:r>
              <a:rPr lang="pl-PL" sz="1800" dirty="0" smtClean="0"/>
              <a:t>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689003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724619"/>
            <a:ext cx="8255678" cy="871268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Kwalifikujący </a:t>
            </a:r>
            <a:r>
              <a:rPr lang="pl-PL" dirty="0">
                <a:solidFill>
                  <a:srgbClr val="00B050"/>
                </a:solidFill>
              </a:rPr>
              <a:t>się partnerzy </a:t>
            </a:r>
            <a:r>
              <a:rPr lang="pl-PL" dirty="0" smtClean="0">
                <a:solidFill>
                  <a:srgbClr val="00B050"/>
                </a:solidFill>
              </a:rPr>
              <a:t>projektów</a:t>
            </a:r>
            <a:endParaRPr lang="pl-PL" dirty="0">
              <a:solidFill>
                <a:srgbClr val="00B050"/>
              </a:solidFill>
            </a:endParaRPr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871069" y="1690689"/>
            <a:ext cx="8652494" cy="3674942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każdy podmiot publiczny lub prywatny, komercyjny lub niekomercyjny, jak również organizacje pozarządowe, ustanowione jako podmiot prawa w Państwach – Darczyńcach i Państwach – Beneficjentach, </a:t>
            </a:r>
            <a:r>
              <a:rPr lang="pl-PL" sz="1800" dirty="0"/>
              <a:t>lub w państwie spoza EOG, które ma wspólną granicę z Polską, lub każda organizacja międzynarodowa, jej organ lub agencje, aktywnie zaangażowane </a:t>
            </a:r>
            <a:r>
              <a:rPr lang="pl-PL" sz="1800" dirty="0" smtClean="0"/>
              <a:t>                                    i </a:t>
            </a:r>
            <a:r>
              <a:rPr lang="pl-PL" sz="1800" dirty="0"/>
              <a:t>przyczyniające się do wdrażania </a:t>
            </a:r>
            <a:r>
              <a:rPr lang="pl-PL" sz="1800" dirty="0" smtClean="0"/>
              <a:t>Programu;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b="1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b="1" dirty="0" smtClean="0"/>
              <a:t>tylko projekty złożone w partnerstwie z podmiotem z Państw-Darczyńców </a:t>
            </a:r>
            <a:r>
              <a:rPr lang="pl-PL" sz="1800" dirty="0" smtClean="0"/>
              <a:t>(Norwegia, Islandia, Liechtenstein) </a:t>
            </a:r>
            <a:r>
              <a:rPr lang="pl-PL" sz="1800" b="1" dirty="0" smtClean="0"/>
              <a:t>otrzymają dodatkowe punkty</a:t>
            </a:r>
            <a:r>
              <a:rPr lang="pl-PL" sz="1800" dirty="0" smtClean="0"/>
              <a:t>, zgodnie z kryteriami. </a:t>
            </a:r>
            <a:endParaRPr lang="en-IE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1735615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Finansowanie projektów – warunki ogólne</a:t>
            </a:r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34970" y="2056613"/>
            <a:ext cx="7410290" cy="3963187"/>
          </a:xfrm>
        </p:spPr>
        <p:txBody>
          <a:bodyPr/>
          <a:lstStyle/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altLang="en-US" sz="1800" dirty="0" smtClean="0"/>
          </a:p>
          <a:p>
            <a:pPr marL="285750" lvl="1" indent="-285750">
              <a:lnSpc>
                <a:spcPct val="150000"/>
              </a:lnSpc>
              <a:spcBef>
                <a:spcPts val="1000"/>
              </a:spcBef>
            </a:pPr>
            <a:r>
              <a:rPr lang="pl-PL" altLang="en-US" sz="1800" dirty="0" smtClean="0"/>
              <a:t>dotacja (środki MF </a:t>
            </a:r>
            <a:r>
              <a:rPr lang="pl-PL" altLang="en-US" sz="1800" dirty="0"/>
              <a:t>EOG i </a:t>
            </a:r>
            <a:r>
              <a:rPr lang="pl-PL" altLang="en-US" sz="1800" dirty="0" smtClean="0"/>
              <a:t>środki budżetu </a:t>
            </a:r>
            <a:r>
              <a:rPr lang="pl-PL" altLang="en-US" sz="1800" dirty="0"/>
              <a:t>państwa</a:t>
            </a:r>
            <a:r>
              <a:rPr lang="pl-PL" altLang="en-US" sz="1800" dirty="0" smtClean="0"/>
              <a:t>)</a:t>
            </a:r>
            <a:r>
              <a:rPr lang="en-US" altLang="en-US" sz="1800" dirty="0" smtClean="0"/>
              <a:t>;</a:t>
            </a:r>
            <a:endParaRPr lang="pl-PL" altLang="en-US" sz="1800" dirty="0"/>
          </a:p>
          <a:p>
            <a:pPr marL="285750" lvl="1" indent="-285750">
              <a:lnSpc>
                <a:spcPct val="150000"/>
              </a:lnSpc>
              <a:spcBef>
                <a:spcPts val="1000"/>
              </a:spcBef>
            </a:pPr>
            <a:r>
              <a:rPr lang="pl-PL" altLang="en-US" sz="1800" dirty="0" smtClean="0"/>
              <a:t>instrument </a:t>
            </a:r>
            <a:r>
              <a:rPr lang="pl-PL" altLang="en-US" sz="1800" dirty="0"/>
              <a:t>finansowy – pożyczka ze </a:t>
            </a:r>
            <a:r>
              <a:rPr lang="pl-PL" altLang="en-US" sz="1800" dirty="0" smtClean="0"/>
              <a:t>środków własnych NFOŚiGW na współfinansowanie </a:t>
            </a:r>
            <a:r>
              <a:rPr lang="pl-PL" altLang="en-US" sz="1800" dirty="0" smtClean="0"/>
              <a:t>projektów</a:t>
            </a:r>
            <a:r>
              <a:rPr lang="en-US" altLang="en-US" sz="1800" dirty="0" smtClean="0"/>
              <a:t>;</a:t>
            </a:r>
            <a:endParaRPr lang="pl-PL" altLang="en-US" sz="1800" dirty="0"/>
          </a:p>
          <a:p>
            <a:pPr marL="285750" lvl="1" indent="-285750">
              <a:lnSpc>
                <a:spcPct val="150000"/>
              </a:lnSpc>
              <a:spcBef>
                <a:spcPts val="1000"/>
              </a:spcBef>
            </a:pPr>
            <a:r>
              <a:rPr lang="pl-PL" altLang="en-US" sz="1800" dirty="0" smtClean="0"/>
              <a:t>wkład </a:t>
            </a:r>
            <a:r>
              <a:rPr lang="pl-PL" altLang="en-US" sz="1800" dirty="0"/>
              <a:t>własny </a:t>
            </a:r>
            <a:r>
              <a:rPr lang="pl-PL" altLang="en-US" sz="1800" dirty="0" smtClean="0"/>
              <a:t>Wnioskodawcy </a:t>
            </a:r>
            <a:r>
              <a:rPr lang="pl-PL" altLang="en-US" sz="1800" dirty="0"/>
              <a:t>z innych </a:t>
            </a:r>
            <a:r>
              <a:rPr lang="pl-PL" altLang="en-US" sz="1800" dirty="0" smtClean="0"/>
              <a:t>źródeł.</a:t>
            </a:r>
            <a:endParaRPr lang="pl-PL" altLang="en-US" sz="1800" dirty="0"/>
          </a:p>
          <a:p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51140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Finansowanie projektów – warunki szczegółowe</a:t>
            </a:r>
            <a:endParaRPr lang="en-GB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966158" y="1466491"/>
            <a:ext cx="7772400" cy="3855398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Poprawa efektywności energetycznej w budynkach szkolnych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kwota </a:t>
            </a:r>
            <a:r>
              <a:rPr lang="pl-PL" sz="1800" dirty="0"/>
              <a:t>alokacji w naborze </a:t>
            </a:r>
            <a:r>
              <a:rPr lang="pl-PL" sz="1800" dirty="0" smtClean="0"/>
              <a:t>- 20 </a:t>
            </a:r>
            <a:r>
              <a:rPr lang="pl-PL" sz="1800" dirty="0"/>
              <a:t>mln </a:t>
            </a:r>
            <a:r>
              <a:rPr lang="pl-PL" sz="1800" dirty="0" smtClean="0"/>
              <a:t>euro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poziom </a:t>
            </a:r>
            <a:r>
              <a:rPr lang="pl-PL" sz="1800" dirty="0"/>
              <a:t>dofinansowania dotacją </a:t>
            </a:r>
            <a:r>
              <a:rPr lang="pl-PL" sz="1800" dirty="0" smtClean="0"/>
              <a:t>– </a:t>
            </a:r>
            <a:r>
              <a:rPr lang="pl-PL" sz="1800" dirty="0"/>
              <a:t>70</a:t>
            </a:r>
            <a:r>
              <a:rPr lang="pl-PL" sz="1800" dirty="0" smtClean="0"/>
              <a:t>%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minimalna </a:t>
            </a:r>
            <a:r>
              <a:rPr lang="pl-PL" sz="1800" dirty="0"/>
              <a:t>kwota </a:t>
            </a:r>
            <a:r>
              <a:rPr lang="pl-PL" sz="1800" dirty="0" smtClean="0"/>
              <a:t>dofinansowania – </a:t>
            </a:r>
            <a:r>
              <a:rPr lang="pl-PL" sz="1800" dirty="0"/>
              <a:t>500 tys. </a:t>
            </a:r>
            <a:r>
              <a:rPr lang="en-US" sz="1800" dirty="0"/>
              <a:t>e</a:t>
            </a:r>
            <a:r>
              <a:rPr lang="pl-PL" sz="1800" dirty="0" err="1" smtClean="0"/>
              <a:t>uro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maksymalna </a:t>
            </a:r>
            <a:r>
              <a:rPr lang="pl-PL" sz="1800" dirty="0"/>
              <a:t>kwota dofinansowania – 5 mln euro.</a:t>
            </a:r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1549772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Finansowanie projektów – warunki szczegółowe</a:t>
            </a:r>
            <a:endParaRPr lang="en-GB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966158" y="1466491"/>
            <a:ext cx="7772400" cy="3855398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Rozwój wysokosprawnej kogeneracji przemysłowej i zawodowej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kwota </a:t>
            </a:r>
            <a:r>
              <a:rPr lang="pl-PL" sz="1800" dirty="0"/>
              <a:t>alokacji w naborze </a:t>
            </a:r>
            <a:r>
              <a:rPr lang="pl-PL" sz="1800" dirty="0" smtClean="0"/>
              <a:t>- 40 </a:t>
            </a:r>
            <a:r>
              <a:rPr lang="pl-PL" sz="1800" dirty="0"/>
              <a:t>mln </a:t>
            </a:r>
            <a:r>
              <a:rPr lang="pl-PL" sz="1800" dirty="0" smtClean="0"/>
              <a:t>euro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poziom </a:t>
            </a:r>
            <a:r>
              <a:rPr lang="pl-PL" sz="1800" dirty="0"/>
              <a:t>dofinansowania dotacją </a:t>
            </a:r>
            <a:r>
              <a:rPr lang="pl-PL" sz="1800" dirty="0" smtClean="0"/>
              <a:t>– 45</a:t>
            </a:r>
            <a:r>
              <a:rPr lang="pl-PL" sz="1800" dirty="0" smtClean="0"/>
              <a:t>%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minimalna </a:t>
            </a:r>
            <a:r>
              <a:rPr lang="pl-PL" sz="1800" dirty="0"/>
              <a:t>kwota </a:t>
            </a:r>
            <a:r>
              <a:rPr lang="pl-PL" sz="1800" dirty="0" smtClean="0"/>
              <a:t>dofinansowania – 1 mln </a:t>
            </a:r>
            <a:r>
              <a:rPr lang="pl-PL" sz="1800" dirty="0" smtClean="0"/>
              <a:t>euro</a:t>
            </a:r>
            <a:r>
              <a:rPr lang="en-US" sz="1800" dirty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maksymalna </a:t>
            </a:r>
            <a:r>
              <a:rPr lang="pl-PL" sz="1800" dirty="0"/>
              <a:t>kwota dofinansowania – </a:t>
            </a:r>
            <a:r>
              <a:rPr lang="pl-PL" sz="1800" dirty="0" smtClean="0"/>
              <a:t>7 mln euro</a:t>
            </a:r>
            <a:r>
              <a:rPr lang="pl-PL" sz="1800" dirty="0"/>
              <a:t>.</a:t>
            </a:r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2099207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514471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Finansowanie projektów – warunki szczegółowe</a:t>
            </a:r>
            <a:endParaRPr lang="en-GB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966158" y="1466491"/>
            <a:ext cx="7772400" cy="3855398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Budowa/modernizacja miejskich systemów </a:t>
            </a:r>
            <a:r>
              <a:rPr lang="pl-PL" sz="1800" b="1" dirty="0" smtClean="0">
                <a:solidFill>
                  <a:srgbClr val="00B050"/>
                </a:solidFill>
              </a:rPr>
              <a:t>ciepłowniczych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kwota </a:t>
            </a:r>
            <a:r>
              <a:rPr lang="pl-PL" sz="1800" dirty="0"/>
              <a:t>alokacji w naborze </a:t>
            </a:r>
            <a:r>
              <a:rPr lang="pl-PL" sz="1800" dirty="0" smtClean="0"/>
              <a:t>– 37,9 mln </a:t>
            </a:r>
            <a:r>
              <a:rPr lang="pl-PL" sz="1800" dirty="0" smtClean="0"/>
              <a:t>euro</a:t>
            </a:r>
            <a:r>
              <a:rPr lang="en-US" sz="1800" dirty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poziom </a:t>
            </a:r>
            <a:r>
              <a:rPr lang="pl-PL" sz="1800" dirty="0"/>
              <a:t>dofinansowania dotacją </a:t>
            </a:r>
            <a:r>
              <a:rPr lang="pl-PL" sz="1800" dirty="0" smtClean="0"/>
              <a:t>– 45</a:t>
            </a:r>
            <a:r>
              <a:rPr lang="pl-PL" sz="1800" dirty="0" smtClean="0"/>
              <a:t>%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minimalna </a:t>
            </a:r>
            <a:r>
              <a:rPr lang="pl-PL" sz="1800" dirty="0"/>
              <a:t>kwota </a:t>
            </a:r>
            <a:r>
              <a:rPr lang="pl-PL" sz="1800" dirty="0" smtClean="0"/>
              <a:t>dofinansowania – 1 mln </a:t>
            </a:r>
            <a:r>
              <a:rPr lang="pl-PL" sz="1800" dirty="0" smtClean="0"/>
              <a:t>euro</a:t>
            </a:r>
            <a:r>
              <a:rPr lang="en-US" sz="1800" dirty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maksymalna </a:t>
            </a:r>
            <a:r>
              <a:rPr lang="pl-PL" sz="1800" dirty="0"/>
              <a:t>kwota dofinansowania – </a:t>
            </a:r>
            <a:r>
              <a:rPr lang="pl-PL" sz="1800" dirty="0" smtClean="0"/>
              <a:t>7 mln euro</a:t>
            </a:r>
            <a:r>
              <a:rPr lang="pl-PL" sz="1800" dirty="0"/>
              <a:t>.</a:t>
            </a:r>
          </a:p>
          <a:p>
            <a:endParaRPr lang="pl-PL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2317935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70" y="529974"/>
            <a:ext cx="8859526" cy="628650"/>
          </a:xfrm>
        </p:spPr>
        <p:txBody>
          <a:bodyPr/>
          <a:lstStyle/>
          <a:p>
            <a:r>
              <a:rPr lang="pl-PL" altLang="en-US" dirty="0" smtClean="0">
                <a:solidFill>
                  <a:srgbClr val="00B050"/>
                </a:solidFill>
              </a:rPr>
              <a:t>Współfinansowanie projektów </a:t>
            </a:r>
            <a:r>
              <a:rPr lang="pl-PL" altLang="en-US" dirty="0">
                <a:solidFill>
                  <a:srgbClr val="00B050"/>
                </a:solidFill>
              </a:rPr>
              <a:t>– </a:t>
            </a:r>
            <a:r>
              <a:rPr lang="pl-PL" dirty="0">
                <a:solidFill>
                  <a:srgbClr val="00B050"/>
                </a:solidFill>
              </a:rPr>
              <a:t>program </a:t>
            </a:r>
            <a:r>
              <a:rPr lang="pl-PL" dirty="0" smtClean="0">
                <a:solidFill>
                  <a:srgbClr val="00B050"/>
                </a:solidFill>
              </a:rPr>
              <a:t>pożyczkowy</a:t>
            </a:r>
            <a:endParaRPr lang="en-GB" dirty="0">
              <a:solidFill>
                <a:srgbClr val="00B050"/>
              </a:solidFill>
            </a:endParaRPr>
          </a:p>
          <a:p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9" y="1846053"/>
            <a:ext cx="4097745" cy="417374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Instrument finansowy - Program pożyczkowy: „Współfinansowanie </a:t>
            </a:r>
            <a:r>
              <a:rPr lang="pl-PL" sz="1800" b="1" dirty="0">
                <a:solidFill>
                  <a:srgbClr val="00B050"/>
                </a:solidFill>
              </a:rPr>
              <a:t>Projektów realizowanych w ramach MF EOG 2014-2021</a:t>
            </a:r>
            <a:r>
              <a:rPr lang="pl-PL" sz="1800" b="1" dirty="0" smtClean="0">
                <a:solidFill>
                  <a:srgbClr val="00B050"/>
                </a:solidFill>
              </a:rPr>
              <a:t>”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pożyczka </a:t>
            </a:r>
            <a:r>
              <a:rPr lang="pl-PL" sz="1800" dirty="0"/>
              <a:t>zwrotna w całości, 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preferencyjne pożyczki (od 1 do 50 mln zł z oprocentowaniem na poziomie WIBOR 3M + 50 </a:t>
            </a:r>
            <a:r>
              <a:rPr lang="pl-PL" sz="1800" dirty="0" err="1"/>
              <a:t>pb</a:t>
            </a:r>
            <a:r>
              <a:rPr lang="pl-PL" sz="1800" dirty="0"/>
              <a:t>, nie mniej niż 2% w skali roku), 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pożyczki na warunkach rynkowych (nie stanowi pomocy publicznej). </a:t>
            </a:r>
            <a:endParaRPr lang="en-GB" sz="1800" dirty="0"/>
          </a:p>
          <a:p>
            <a:pPr>
              <a:lnSpc>
                <a:spcPct val="100000"/>
              </a:lnSpc>
            </a:pPr>
            <a:endParaRPr lang="en-IE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5115785" y="1846053"/>
            <a:ext cx="4200743" cy="4173747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Kwalifikowalność kosztów </a:t>
            </a:r>
            <a:r>
              <a:rPr lang="pl-PL" sz="1800" b="1" dirty="0" smtClean="0">
                <a:solidFill>
                  <a:srgbClr val="00B050"/>
                </a:solidFill>
              </a:rPr>
              <a:t>pożyczki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k</a:t>
            </a:r>
            <a:r>
              <a:rPr lang="pl-PL" sz="1800" dirty="0" smtClean="0"/>
              <a:t>walifikowalność analogiczna jak </a:t>
            </a:r>
            <a:r>
              <a:rPr lang="pl-PL" sz="1800" dirty="0"/>
              <a:t>w projekcie dotacyjnym, </a:t>
            </a:r>
            <a:endParaRPr lang="pl-PL" sz="1800" dirty="0" smtClean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dirty="0" smtClean="0"/>
              <a:t>dodatkowo </a:t>
            </a:r>
            <a:r>
              <a:rPr lang="pl-PL" sz="1800" dirty="0"/>
              <a:t>w ramach pożyczki kwalifikuje się: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różnicę </a:t>
            </a:r>
            <a:r>
              <a:rPr lang="pl-PL" sz="1800" dirty="0"/>
              <a:t>pomiędzy kosztem kwalifikowalnym projektu na etapie ofertowym a kosztem rzeczywistym (wzrost kosztów po przetargu),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dodatkowe koszty, nie przewidziane na etapie wnioskowania o dotację MF EOG, a niezbędne do realizacji przedsięwzięcia.</a:t>
            </a:r>
            <a:endParaRPr lang="en-GB" sz="1800" dirty="0"/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1123123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8" y="391951"/>
            <a:ext cx="8445459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Złożenie wniosku o dofinansowanie</a:t>
            </a:r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9" y="2056613"/>
            <a:ext cx="4848243" cy="396318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 smtClean="0">
                <a:solidFill>
                  <a:srgbClr val="00B050"/>
                </a:solidFill>
              </a:rPr>
              <a:t>Sposób złożenia </a:t>
            </a:r>
            <a:r>
              <a:rPr lang="pl-PL" altLang="en-US" sz="1800" b="1" dirty="0" smtClean="0">
                <a:solidFill>
                  <a:srgbClr val="00B050"/>
                </a:solidFill>
              </a:rPr>
              <a:t>wniosku</a:t>
            </a:r>
            <a:r>
              <a:rPr lang="en-US" alt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Wniosek </a:t>
            </a:r>
            <a:r>
              <a:rPr lang="pl-PL" sz="1800" dirty="0"/>
              <a:t>o dofinansowanie sporządza się wyłącznie elektronicznie przy użyciu Generatora Wniosków o Dofinansowanie (GWD). </a:t>
            </a: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Formularz </a:t>
            </a:r>
            <a:r>
              <a:rPr lang="pl-PL" sz="1800" dirty="0"/>
              <a:t>wniosku </a:t>
            </a:r>
            <a:r>
              <a:rPr lang="pl-PL" sz="1800" dirty="0" smtClean="0"/>
              <a:t>jest </a:t>
            </a:r>
            <a:r>
              <a:rPr lang="pl-PL" sz="1800" dirty="0" smtClean="0"/>
              <a:t>dostępny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stronie</a:t>
            </a:r>
            <a:r>
              <a:rPr lang="pl-PL" sz="1800" dirty="0" smtClean="0"/>
              <a:t>:</a:t>
            </a:r>
            <a:endParaRPr lang="en-GB" sz="1800" dirty="0"/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  <a:hlinkClick r:id="rId2"/>
              </a:rPr>
              <a:t>http://nfosigw.gov.pl/oferta-finansowania/srodki-norweskie</a:t>
            </a:r>
            <a:r>
              <a:rPr lang="pl-PL" sz="1800" b="1" dirty="0">
                <a:solidFill>
                  <a:srgbClr val="00B050"/>
                </a:solidFill>
              </a:rPr>
              <a:t> </a:t>
            </a: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oraz</a:t>
            </a:r>
            <a:endParaRPr lang="en-GB" sz="1800" dirty="0"/>
          </a:p>
          <a:p>
            <a:pPr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  <a:hlinkClick r:id="rId3"/>
              </a:rPr>
              <a:t>https://www.eog.gov.pl/strony/zapoznaj-sie-z-funduszami/oferta-funduszy/srodowisko-energia-zmiany-klimatu/</a:t>
            </a:r>
            <a:endParaRPr lang="en-GB" sz="1800" b="1" dirty="0">
              <a:solidFill>
                <a:srgbClr val="00B050"/>
              </a:solidFill>
            </a:endParaRP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5443268" y="2056612"/>
            <a:ext cx="4071667" cy="4257923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Sposób podpisania </a:t>
            </a:r>
            <a:r>
              <a:rPr lang="pl-PL" sz="1800" b="1" dirty="0" smtClean="0">
                <a:solidFill>
                  <a:srgbClr val="00B050"/>
                </a:solidFill>
              </a:rPr>
              <a:t>wniosku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Dopuszcza się dwie możliwości podpisania wniosku elektronicznego:</a:t>
            </a:r>
            <a:endParaRPr lang="en-GB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przy użyciu certyfikowanego podpisu elektronicznego, który wywołuje skutki prawne równoważne podpisowi własnoręcznemu;</a:t>
            </a:r>
            <a:endParaRPr lang="en-GB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przy użyciu profilu zaufanego w ramach elektronicznej Platformy Usług Administracji Publicznej (</a:t>
            </a:r>
            <a:r>
              <a:rPr lang="pl-PL" sz="1800" dirty="0" err="1" smtClean="0"/>
              <a:t>ePUAP</a:t>
            </a:r>
            <a:r>
              <a:rPr lang="pl-PL" sz="1800" dirty="0" smtClean="0"/>
              <a:t>). </a:t>
            </a:r>
            <a:endParaRPr lang="en-GB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3109820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0588" y="391951"/>
            <a:ext cx="8909019" cy="694978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III perspektywa finansowa MF EOG </a:t>
            </a:r>
            <a:r>
              <a:rPr lang="pl-PL" dirty="0" smtClean="0">
                <a:solidFill>
                  <a:srgbClr val="00B050"/>
                </a:solidFill>
              </a:rPr>
              <a:t>2014-2021</a:t>
            </a:r>
            <a:r>
              <a:rPr lang="pl-PL" dirty="0">
                <a:solidFill>
                  <a:srgbClr val="00B050"/>
                </a:solidFill>
              </a:rPr>
              <a:t/>
            </a:r>
            <a:br>
              <a:rPr lang="pl-PL" dirty="0">
                <a:solidFill>
                  <a:srgbClr val="00B050"/>
                </a:solidFill>
              </a:rPr>
            </a:b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09434" y="1664899"/>
            <a:ext cx="4837352" cy="4525565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Program „</a:t>
            </a:r>
            <a:r>
              <a:rPr lang="pl-PL" sz="1800" b="1" i="1" dirty="0" smtClean="0">
                <a:solidFill>
                  <a:srgbClr val="00B050"/>
                </a:solidFill>
              </a:rPr>
              <a:t>Środowisko</a:t>
            </a:r>
            <a:r>
              <a:rPr lang="pl-PL" sz="1800" b="1" i="1" dirty="0">
                <a:solidFill>
                  <a:srgbClr val="00B050"/>
                </a:solidFill>
              </a:rPr>
              <a:t>, Energia i Zmiany </a:t>
            </a:r>
            <a:r>
              <a:rPr lang="pl-PL" sz="1800" b="1" i="1" dirty="0" smtClean="0">
                <a:solidFill>
                  <a:srgbClr val="00B050"/>
                </a:solidFill>
              </a:rPr>
              <a:t>Klimatu”</a:t>
            </a:r>
            <a:endParaRPr lang="pl-PL" sz="1800" b="1" i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Cel </a:t>
            </a:r>
            <a:r>
              <a:rPr lang="pl-PL" sz="1800" b="1" dirty="0" smtClean="0">
                <a:solidFill>
                  <a:srgbClr val="00B050"/>
                </a:solidFill>
              </a:rPr>
              <a:t>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Złagodzone </a:t>
            </a:r>
            <a:r>
              <a:rPr lang="pl-PL" sz="1800" dirty="0"/>
              <a:t>zmiany klimatyczne i zmniejszona wrażliwość na zmianę klimatu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Dofinansowanie </a:t>
            </a:r>
            <a:r>
              <a:rPr lang="pl-PL" sz="1800" b="1" dirty="0" smtClean="0">
                <a:solidFill>
                  <a:srgbClr val="00B050"/>
                </a:solidFill>
              </a:rPr>
              <a:t>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  <a:r>
              <a:rPr lang="pl-PL" sz="1800" dirty="0" smtClean="0"/>
              <a:t>€164,705,882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Operator </a:t>
            </a:r>
            <a:r>
              <a:rPr lang="pl-PL" sz="1800" b="1" dirty="0" smtClean="0">
                <a:solidFill>
                  <a:srgbClr val="00B050"/>
                </a:solidFill>
              </a:rPr>
              <a:t>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  <a:r>
              <a:rPr lang="pl-PL" sz="1800" dirty="0" smtClean="0"/>
              <a:t>MK </a:t>
            </a:r>
            <a:r>
              <a:rPr lang="pl-PL" sz="1800" dirty="0"/>
              <a:t>przy wsparciu NFOŚiGW</a:t>
            </a:r>
          </a:p>
          <a:p>
            <a:pPr algn="l"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Partnerzy </a:t>
            </a:r>
            <a:r>
              <a:rPr lang="pl-PL" sz="1800" b="1" dirty="0" smtClean="0">
                <a:solidFill>
                  <a:srgbClr val="00B050"/>
                </a:solidFill>
              </a:rPr>
              <a:t>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r>
              <a:rPr lang="pl-PL" sz="1800" b="1" dirty="0" smtClean="0">
                <a:solidFill>
                  <a:srgbClr val="00B050"/>
                </a:solidFill>
              </a:rPr>
              <a:t> </a:t>
            </a:r>
            <a:r>
              <a:rPr lang="pl-PL" sz="1800" dirty="0" smtClean="0"/>
              <a:t>Norweska </a:t>
            </a:r>
            <a:r>
              <a:rPr lang="pl-PL" sz="1800" dirty="0"/>
              <a:t>Agencja Środowiska (NEA), Norweska Dyrekcja ds. Zasobów Wodnych i Energii (NVE), Krajowa Agencja ds. Energii Islandii (OS)</a:t>
            </a:r>
          </a:p>
          <a:p>
            <a:endParaRPr lang="en-IE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5943600" y="1664899"/>
            <a:ext cx="5046454" cy="3889234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Obszary wsparcia w ramach </a:t>
            </a:r>
            <a:r>
              <a:rPr lang="pl-PL" sz="1800" b="1" dirty="0" smtClean="0">
                <a:solidFill>
                  <a:srgbClr val="00B050"/>
                </a:solidFill>
              </a:rPr>
              <a:t>Programu</a:t>
            </a:r>
            <a:r>
              <a:rPr 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 smtClean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endParaRPr lang="pl-PL" sz="1800" b="1" dirty="0" smtClean="0"/>
          </a:p>
          <a:p>
            <a:pPr algn="l">
              <a:lnSpc>
                <a:spcPct val="100000"/>
              </a:lnSpc>
            </a:pPr>
            <a:r>
              <a:rPr lang="pl-PL" sz="1800" b="1" dirty="0" smtClean="0"/>
              <a:t>72% środków na obszar </a:t>
            </a:r>
            <a:r>
              <a:rPr lang="pl-PL" sz="1800" b="1" i="1" dirty="0" smtClean="0"/>
              <a:t>Energia odnawialna, Efektywność energetyczna, Bezpieczeństwo energetyczne</a:t>
            </a: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19% środków na obszar </a:t>
            </a:r>
            <a:r>
              <a:rPr lang="pl-PL" sz="1800" i="1" dirty="0" smtClean="0"/>
              <a:t>Łagodzenie Zmian Klimatu i Adaptację </a:t>
            </a:r>
            <a:endParaRPr lang="en-US" sz="1800" i="1" dirty="0" smtClean="0"/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9% środków na obszar </a:t>
            </a:r>
            <a:r>
              <a:rPr lang="pl-PL" sz="1800" i="1" dirty="0" smtClean="0"/>
              <a:t>Środowisko                            i Ekosystemy</a:t>
            </a:r>
          </a:p>
          <a:p>
            <a:pPr algn="l">
              <a:lnSpc>
                <a:spcPct val="100000"/>
              </a:lnSpc>
            </a:pPr>
            <a:endParaRPr lang="pl-PL" sz="1800" dirty="0" smtClean="0"/>
          </a:p>
          <a:p>
            <a:pPr algn="l">
              <a:lnSpc>
                <a:spcPct val="100000"/>
              </a:lnSpc>
            </a:pPr>
            <a:r>
              <a:rPr lang="pl-PL" sz="1800" dirty="0" smtClean="0"/>
              <a:t>€900 000 na Fundusz Współpracy Dwustronnej </a:t>
            </a:r>
            <a:endParaRPr lang="pl-PL" sz="1800" b="1" dirty="0" smtClean="0"/>
          </a:p>
          <a:p>
            <a:pPr algn="l">
              <a:lnSpc>
                <a:spcPct val="100000"/>
              </a:lnSpc>
            </a:pPr>
            <a:endParaRPr lang="pl-PL" sz="1800" b="1" dirty="0" smtClean="0"/>
          </a:p>
          <a:p>
            <a:pPr algn="l">
              <a:lnSpc>
                <a:spcPct val="100000"/>
              </a:lnSpc>
            </a:pPr>
            <a:r>
              <a:rPr lang="pl-PL" sz="1800" b="1" dirty="0" smtClean="0"/>
              <a:t>Nabory wniosków: 2020 r. </a:t>
            </a:r>
            <a:endParaRPr lang="en-US" sz="1800" b="1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29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428206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Załączniki do wniosku o dofinansowanie</a:t>
            </a:r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5826" y="1846053"/>
            <a:ext cx="4339087" cy="417374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 smtClean="0">
                <a:solidFill>
                  <a:srgbClr val="00B050"/>
                </a:solidFill>
              </a:rPr>
              <a:t>Załączniki do </a:t>
            </a:r>
            <a:r>
              <a:rPr lang="pl-PL" altLang="en-US" sz="1800" b="1" dirty="0" smtClean="0">
                <a:solidFill>
                  <a:srgbClr val="00B050"/>
                </a:solidFill>
              </a:rPr>
              <a:t>wniosku</a:t>
            </a:r>
            <a:r>
              <a:rPr lang="en-US" altLang="en-US" sz="1800" b="1" dirty="0" smtClean="0">
                <a:solidFill>
                  <a:srgbClr val="00B050"/>
                </a:solidFill>
              </a:rPr>
              <a:t>:</a:t>
            </a:r>
            <a:r>
              <a:rPr lang="pl-PL" altLang="en-US" sz="1800" b="1" dirty="0" smtClean="0">
                <a:solidFill>
                  <a:srgbClr val="00B050"/>
                </a:solidFill>
              </a:rPr>
              <a:t> </a:t>
            </a:r>
            <a:endParaRPr lang="pl-PL" altLang="en-US" sz="1800" b="1" dirty="0" smtClean="0">
              <a:solidFill>
                <a:srgbClr val="00B05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audyt energetyczny/ studium </a:t>
            </a:r>
            <a:r>
              <a:rPr lang="pl-PL" sz="1800" dirty="0" smtClean="0"/>
              <a:t>wykonalności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podsumowanie </a:t>
            </a:r>
            <a:r>
              <a:rPr lang="pl-PL" sz="1800" dirty="0"/>
              <a:t>audytu </a:t>
            </a:r>
            <a:r>
              <a:rPr lang="pl-PL" sz="1800" dirty="0" smtClean="0"/>
              <a:t>wraz z wyliczeniem </a:t>
            </a:r>
            <a:r>
              <a:rPr lang="pl-PL" sz="1800" dirty="0"/>
              <a:t>redukcji </a:t>
            </a:r>
            <a:r>
              <a:rPr lang="pl-PL" sz="1800" dirty="0" smtClean="0"/>
              <a:t>CO2/ metodyka redukcji </a:t>
            </a:r>
            <a:r>
              <a:rPr lang="pl-PL" sz="1800" dirty="0" smtClean="0"/>
              <a:t>CO2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załącznik </a:t>
            </a:r>
            <a:r>
              <a:rPr lang="pl-PL" sz="1800" dirty="0" smtClean="0"/>
              <a:t>ekologiczno-techniczny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pozwolenia </a:t>
            </a:r>
            <a:r>
              <a:rPr lang="pl-PL" sz="1800" dirty="0"/>
              <a:t>i decyzje administracyjne, lub harmonogram ich </a:t>
            </a:r>
            <a:r>
              <a:rPr lang="pl-PL" sz="1800" dirty="0" smtClean="0"/>
              <a:t>uzyskania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kopie </a:t>
            </a:r>
            <a:r>
              <a:rPr lang="pl-PL" sz="1800" dirty="0"/>
              <a:t>kart tytułowych dokumentacji technicznej, będącej podstawą uzyskania </a:t>
            </a:r>
            <a:r>
              <a:rPr lang="pl-PL" sz="1800" dirty="0" smtClean="0"/>
              <a:t>pozwoleń</a:t>
            </a:r>
            <a:r>
              <a:rPr lang="en-US" sz="1800" dirty="0" smtClean="0"/>
              <a:t>;</a:t>
            </a:r>
            <a:endParaRPr lang="pl-PL" sz="1800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4746190" y="2221896"/>
            <a:ext cx="4494362" cy="4295955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dokumenty potwierdzające status prawny wnioskodawcy i partnerstwo                w </a:t>
            </a:r>
            <a:r>
              <a:rPr lang="pl-PL" sz="1800" dirty="0" smtClean="0"/>
              <a:t>projekcie</a:t>
            </a:r>
            <a:r>
              <a:rPr lang="en-US" sz="1800" dirty="0" smtClean="0"/>
              <a:t>;</a:t>
            </a:r>
            <a:r>
              <a:rPr lang="pl-PL" sz="1800" dirty="0" smtClean="0"/>
              <a:t> 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upoważnienia, </a:t>
            </a:r>
            <a:r>
              <a:rPr lang="pl-PL" sz="1800" dirty="0" smtClean="0"/>
              <a:t>pełnomocnictwa</a:t>
            </a:r>
            <a:r>
              <a:rPr lang="en-US" sz="1800" dirty="0" smtClean="0"/>
              <a:t>;</a:t>
            </a:r>
            <a:r>
              <a:rPr lang="pl-PL" sz="1800" dirty="0" smtClean="0"/>
              <a:t> 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dokumenty finansowe, potwierdzające sytuację wnioskodawcy i wkład </a:t>
            </a:r>
            <a:r>
              <a:rPr lang="pl-PL" sz="1800" dirty="0" smtClean="0"/>
              <a:t>własny</a:t>
            </a:r>
            <a:r>
              <a:rPr lang="en-US" sz="1800" dirty="0" smtClean="0"/>
              <a:t>;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dokumenty </a:t>
            </a:r>
            <a:r>
              <a:rPr lang="pl-PL" sz="1800" dirty="0" smtClean="0"/>
              <a:t>przyrodnicze</a:t>
            </a:r>
            <a:r>
              <a:rPr lang="en-US" sz="1800" dirty="0" smtClean="0"/>
              <a:t>;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en-US" sz="1800" dirty="0"/>
              <a:t>d</a:t>
            </a:r>
            <a:r>
              <a:rPr lang="en-US" sz="1800" dirty="0" smtClean="0"/>
              <a:t>okumenty </a:t>
            </a:r>
            <a:r>
              <a:rPr lang="pl-PL" sz="1800" dirty="0" smtClean="0"/>
              <a:t>właściwe </a:t>
            </a:r>
            <a:r>
              <a:rPr lang="pl-PL" sz="1800" dirty="0" smtClean="0"/>
              <a:t>dla działań </a:t>
            </a:r>
            <a:r>
              <a:rPr lang="pl-PL" sz="1800" dirty="0" smtClean="0"/>
              <a:t>info</a:t>
            </a:r>
            <a:r>
              <a:rPr lang="en-US" sz="1800" dirty="0" smtClean="0"/>
              <a:t>rmacyjno</a:t>
            </a:r>
            <a:r>
              <a:rPr lang="pl-PL" sz="1800" dirty="0" smtClean="0"/>
              <a:t>-</a:t>
            </a:r>
            <a:r>
              <a:rPr lang="pl-PL" sz="1800" dirty="0" err="1" smtClean="0"/>
              <a:t>promo</a:t>
            </a:r>
            <a:r>
              <a:rPr lang="en-US" sz="1800" dirty="0" err="1" smtClean="0"/>
              <a:t>cyjnych</a:t>
            </a:r>
            <a:r>
              <a:rPr lang="pl-PL" sz="1800" dirty="0" smtClean="0"/>
              <a:t> </a:t>
            </a:r>
            <a:r>
              <a:rPr lang="pl-PL" sz="1800" dirty="0" smtClean="0"/>
              <a:t>i podnoszenia świadomości z zakresu efektywności energetycznej.</a:t>
            </a:r>
          </a:p>
          <a:p>
            <a:pPr algn="l"/>
            <a:endParaRPr lang="pl-PL" sz="1800" dirty="0" smtClean="0"/>
          </a:p>
          <a:p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1628437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9" y="905773"/>
            <a:ext cx="5846190" cy="776377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Okres kwalifikowalności wydatków</a:t>
            </a:r>
            <a:endParaRPr lang="en-GB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71069" y="2044461"/>
            <a:ext cx="7644281" cy="3975340"/>
          </a:xfrm>
        </p:spPr>
        <p:txBody>
          <a:bodyPr/>
          <a:lstStyle/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800" u="sng" dirty="0" smtClean="0"/>
              <a:t>Początkowa data kwalifikowalności wydatków:</a:t>
            </a:r>
            <a:r>
              <a:rPr lang="pl-PL" sz="1800" dirty="0" smtClean="0"/>
              <a:t> data wydania </a:t>
            </a:r>
            <a:r>
              <a:rPr lang="pl-PL" sz="1800" dirty="0"/>
              <a:t>przez Operatora Programu decyzji o </a:t>
            </a:r>
            <a:r>
              <a:rPr lang="pl-PL" sz="1800" dirty="0" smtClean="0"/>
              <a:t>dofinansowaniu;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800" u="sng" dirty="0" smtClean="0"/>
              <a:t>Końcowa </a:t>
            </a:r>
            <a:r>
              <a:rPr lang="pl-PL" sz="1800" u="sng" dirty="0"/>
              <a:t>data kwalifikowalności </a:t>
            </a:r>
            <a:r>
              <a:rPr lang="pl-PL" sz="1800" u="sng" dirty="0" smtClean="0"/>
              <a:t>wydatków: </a:t>
            </a:r>
            <a:r>
              <a:rPr lang="pl-PL" sz="1800" dirty="0" smtClean="0"/>
              <a:t>30.04.2024 </a:t>
            </a:r>
            <a:r>
              <a:rPr lang="pl-PL" sz="1800" dirty="0"/>
              <a:t>r</a:t>
            </a:r>
            <a:r>
              <a:rPr lang="pl-PL" sz="1800" dirty="0" smtClean="0"/>
              <a:t>.; 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800" u="sng" dirty="0" smtClean="0"/>
              <a:t>Wyjątek:</a:t>
            </a:r>
            <a:r>
              <a:rPr lang="pl-PL" sz="1800" dirty="0" smtClean="0"/>
              <a:t> </a:t>
            </a:r>
            <a:r>
              <a:rPr lang="pl-PL" sz="1800" dirty="0" smtClean="0"/>
              <a:t>koszty</a:t>
            </a:r>
            <a:r>
              <a:rPr lang="en-US" sz="1800" dirty="0" smtClean="0"/>
              <a:t>,</a:t>
            </a:r>
            <a:r>
              <a:rPr lang="pl-PL" sz="1800" dirty="0" smtClean="0"/>
              <a:t> </a:t>
            </a:r>
            <a:r>
              <a:rPr lang="pl-PL" sz="1800" dirty="0" smtClean="0"/>
              <a:t>w </a:t>
            </a:r>
            <a:r>
              <a:rPr lang="pl-PL" sz="1800" dirty="0" smtClean="0"/>
              <a:t>odniesieniu </a:t>
            </a:r>
            <a:r>
              <a:rPr lang="pl-PL" sz="1800" dirty="0" smtClean="0"/>
              <a:t>do których faktury zostały wystawione                w ostatnim miesiącu kwalifikowalności </a:t>
            </a:r>
            <a:r>
              <a:rPr lang="pl-PL" sz="1800" dirty="0" smtClean="0"/>
              <a:t>wydatków</a:t>
            </a:r>
            <a:r>
              <a:rPr lang="en-US" sz="1800" dirty="0" smtClean="0"/>
              <a:t>,</a:t>
            </a:r>
            <a:r>
              <a:rPr lang="pl-PL" sz="1800" dirty="0" smtClean="0"/>
              <a:t> </a:t>
            </a:r>
            <a:r>
              <a:rPr lang="pl-PL" sz="1800" dirty="0" smtClean="0"/>
              <a:t>zostaną uznane za </a:t>
            </a:r>
            <a:r>
              <a:rPr lang="pl-PL" sz="1800" dirty="0" smtClean="0"/>
              <a:t>kwalifikowalne</a:t>
            </a:r>
            <a:r>
              <a:rPr lang="en-US" sz="1800" dirty="0" smtClean="0"/>
              <a:t>,</a:t>
            </a:r>
            <a:r>
              <a:rPr lang="pl-PL" sz="1800" dirty="0" smtClean="0"/>
              <a:t> </a:t>
            </a:r>
            <a:r>
              <a:rPr lang="pl-PL" sz="1800" dirty="0" smtClean="0"/>
              <a:t>jeśli zostaną zapłacone w terminie 30 dni od ostatniego dnia kwalifikowalności wydatków.</a:t>
            </a:r>
            <a:endParaRPr lang="pl-PL" sz="1800" dirty="0"/>
          </a:p>
          <a:p>
            <a:pPr>
              <a:lnSpc>
                <a:spcPct val="100000"/>
              </a:lnSpc>
              <a:spcBef>
                <a:spcPts val="1800"/>
              </a:spcBef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017068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410954" cy="628650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Ocena wniosków o dofinansowanie</a:t>
            </a:r>
            <a:endParaRPr lang="en-GB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1" y="1744133"/>
            <a:ext cx="3441700" cy="427566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 smtClean="0">
                <a:solidFill>
                  <a:srgbClr val="00B050"/>
                </a:solidFill>
              </a:rPr>
              <a:t>Ocena </a:t>
            </a:r>
            <a:r>
              <a:rPr lang="pl-PL" altLang="en-US" sz="1800" b="1" dirty="0" smtClean="0">
                <a:solidFill>
                  <a:srgbClr val="00B050"/>
                </a:solidFill>
              </a:rPr>
              <a:t>formalna</a:t>
            </a:r>
            <a:r>
              <a:rPr lang="en-US" altLang="en-US" sz="1800" b="1" dirty="0" smtClean="0">
                <a:solidFill>
                  <a:srgbClr val="00B050"/>
                </a:solidFill>
              </a:rPr>
              <a:t>:</a:t>
            </a:r>
            <a:endParaRPr lang="pl-PL" sz="1800" b="1" dirty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weryfikacja projektu pod kątem spełnienia bądź niespełnienia warunków formalnych (ocena zero-jedynkowa</a:t>
            </a:r>
            <a:r>
              <a:rPr lang="pl-PL" sz="1800" dirty="0" smtClean="0"/>
              <a:t>)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</a:t>
            </a:r>
            <a:r>
              <a:rPr lang="pl-PL" sz="1800" dirty="0" smtClean="0"/>
              <a:t>wniosku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wniesienia odwołania do KPK za pośrednictwem Operatora Programu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4013201" y="1020600"/>
            <a:ext cx="5389592" cy="6091399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altLang="en-US" sz="1800" b="1" dirty="0" smtClean="0">
                <a:solidFill>
                  <a:srgbClr val="00B050"/>
                </a:solidFill>
              </a:rPr>
              <a:t>Ocena </a:t>
            </a:r>
            <a:r>
              <a:rPr lang="pl-PL" altLang="en-US" sz="1800" b="1" dirty="0" smtClean="0">
                <a:solidFill>
                  <a:srgbClr val="00B050"/>
                </a:solidFill>
              </a:rPr>
              <a:t>merytoryczna</a:t>
            </a:r>
            <a:r>
              <a:rPr lang="en-US" altLang="en-US" sz="1800" b="1" dirty="0" smtClean="0">
                <a:solidFill>
                  <a:srgbClr val="00B050"/>
                </a:solidFill>
              </a:rPr>
              <a:t>:</a:t>
            </a:r>
            <a:endParaRPr lang="pl-PL" altLang="en-US" sz="1800" b="1" dirty="0" smtClean="0">
              <a:solidFill>
                <a:srgbClr val="00B050"/>
              </a:solidFill>
            </a:endParaRP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 smtClean="0"/>
              <a:t>ocena </a:t>
            </a:r>
            <a:r>
              <a:rPr lang="pl-PL" sz="1800" b="1" dirty="0"/>
              <a:t>I stopnia</a:t>
            </a:r>
            <a:r>
              <a:rPr lang="pl-PL" sz="1800" dirty="0"/>
              <a:t>: 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zgodność </a:t>
            </a:r>
            <a:r>
              <a:rPr lang="pl-PL" sz="1800" dirty="0"/>
              <a:t>z pomocą publiczną, zasadą równych szans i niedyskryminacji, badanie sytuacji finansowej wnioskodawcy, kwalifikowalności projektu (ocena zero-jedynkowa</a:t>
            </a:r>
            <a:r>
              <a:rPr lang="pl-PL" sz="1800" dirty="0" smtClean="0"/>
              <a:t>)</a:t>
            </a:r>
            <a:r>
              <a:rPr lang="en-US" sz="1800" dirty="0" smtClean="0"/>
              <a:t>;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</a:t>
            </a:r>
            <a:r>
              <a:rPr lang="pl-PL" sz="1800" dirty="0" smtClean="0"/>
              <a:t>wniosku</a:t>
            </a:r>
            <a:r>
              <a:rPr lang="en-US" sz="1800" dirty="0"/>
              <a:t>;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b</a:t>
            </a:r>
            <a:r>
              <a:rPr lang="pl-PL" sz="1800" dirty="0" smtClean="0"/>
              <a:t>rak możliwości wniesienia odwołania.</a:t>
            </a:r>
            <a:endParaRPr lang="pl-PL" sz="1800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/>
              <a:t>ocena II stopnia</a:t>
            </a:r>
            <a:r>
              <a:rPr lang="pl-PL" sz="1800" dirty="0"/>
              <a:t>: </a:t>
            </a: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punktowa </a:t>
            </a:r>
            <a:r>
              <a:rPr lang="pl-PL" sz="1800" dirty="0"/>
              <a:t>przez dwóch zewnętrznych i bezstronnych </a:t>
            </a:r>
            <a:r>
              <a:rPr lang="pl-PL" sz="1800" dirty="0" smtClean="0"/>
              <a:t>ekspertów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</a:t>
            </a:r>
            <a:r>
              <a:rPr lang="pl-PL" sz="1800" dirty="0" smtClean="0"/>
              <a:t>wniosku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wniesienia odwołania do Operatora </a:t>
            </a:r>
            <a:r>
              <a:rPr lang="pl-PL" sz="1800" dirty="0" smtClean="0"/>
              <a:t>Programu.</a:t>
            </a:r>
            <a:endParaRPr lang="pl-PL" sz="1800" dirty="0"/>
          </a:p>
          <a:p>
            <a:pPr algn="l"/>
            <a:endParaRPr lang="pl-PL" sz="1800" dirty="0" smtClean="0"/>
          </a:p>
          <a:p>
            <a:pPr algn="l"/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1423003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6F68059-6A4B-4750-87A8-BBA0CCED99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Edyta Kuźmińska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E94A843-8A3B-438C-A4EA-4FB8DD687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391950"/>
            <a:ext cx="8557602" cy="936517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E</a:t>
            </a:r>
            <a:r>
              <a:rPr lang="pl-PL" altLang="en-US" dirty="0">
                <a:solidFill>
                  <a:srgbClr val="00B050"/>
                </a:solidFill>
              </a:rPr>
              <a:t>nergia odnawialna, efektywność energetyczna,                                                   bezpieczeństwo energetyczne</a:t>
            </a:r>
            <a:r>
              <a:rPr lang="pl-PL" altLang="en-US" sz="2000" dirty="0">
                <a:solidFill>
                  <a:schemeClr val="tx1"/>
                </a:solidFill>
              </a:rPr>
              <a:t/>
            </a:r>
            <a:br>
              <a:rPr lang="pl-PL" altLang="en-US" sz="2000" dirty="0">
                <a:solidFill>
                  <a:schemeClr val="tx1"/>
                </a:solidFill>
              </a:rPr>
            </a:b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1" y="1698171"/>
            <a:ext cx="4423954" cy="432163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 smtClean="0">
                <a:solidFill>
                  <a:srgbClr val="00B050"/>
                </a:solidFill>
              </a:rPr>
              <a:t>Rezultat </a:t>
            </a:r>
            <a:r>
              <a:rPr lang="pl-PL" altLang="en-US" sz="1800" b="1" dirty="0">
                <a:solidFill>
                  <a:srgbClr val="00B050"/>
                </a:solidFill>
              </a:rPr>
              <a:t>3: Poprawa efektywności energetycznej </a:t>
            </a:r>
            <a:r>
              <a:rPr lang="pl-PL" altLang="en-US" sz="1800" b="1" dirty="0" smtClean="0">
                <a:solidFill>
                  <a:srgbClr val="00B050"/>
                </a:solidFill>
              </a:rPr>
              <a:t>i bezpieczeństwa energetycznego </a:t>
            </a:r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Alokacja: </a:t>
            </a:r>
            <a:r>
              <a:rPr lang="pl-PL" sz="1800" b="1" dirty="0" smtClean="0"/>
              <a:t>€</a:t>
            </a:r>
            <a:r>
              <a:rPr lang="en-GB" sz="1800" b="1" dirty="0" smtClean="0"/>
              <a:t>85,840,399</a:t>
            </a:r>
            <a:r>
              <a:rPr lang="pl-PL" sz="1800" b="1" dirty="0" smtClean="0"/>
              <a:t> </a:t>
            </a:r>
            <a:r>
              <a:rPr lang="pl-PL" sz="1800" b="1" dirty="0">
                <a:solidFill>
                  <a:srgbClr val="00B050"/>
                </a:solidFill>
              </a:rPr>
              <a:t>MF EOG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Poprawa efektywności energetycznej                              w budynkach </a:t>
            </a:r>
            <a:r>
              <a:rPr lang="pl-PL" sz="1800" dirty="0" smtClean="0"/>
              <a:t>szkolnych;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Poprawa efektywności energetycznej                              w przemyśle i w sektorze </a:t>
            </a:r>
            <a:r>
              <a:rPr lang="pl-PL" sz="1800" dirty="0" smtClean="0"/>
              <a:t>wytwórczym;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Poprawa efektywności energetycznej systemów </a:t>
            </a:r>
            <a:r>
              <a:rPr lang="pl-PL" sz="1800" dirty="0" smtClean="0"/>
              <a:t>ciepłowniczych;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Wzrost produkcji energii odnawialnej z </a:t>
            </a:r>
            <a:r>
              <a:rPr lang="pl-PL" sz="1800" dirty="0" smtClean="0"/>
              <a:t>biomasy.                                                              </a:t>
            </a:r>
            <a:endParaRPr lang="pl-PL" sz="1800" dirty="0"/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GB" sz="1800" dirty="0"/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IE" dirty="0"/>
          </a:p>
        </p:txBody>
      </p:sp>
      <p:sp>
        <p:nvSpPr>
          <p:cNvPr id="5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5338354" y="1698171"/>
            <a:ext cx="3988527" cy="3966029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Rezultat 4: Zwiększenie produkcji energii ze źródeł odnawialnych</a:t>
            </a:r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Alokacja: </a:t>
            </a:r>
            <a:r>
              <a:rPr lang="pl-PL" sz="1800" b="1" dirty="0" smtClean="0"/>
              <a:t>€</a:t>
            </a:r>
            <a:r>
              <a:rPr lang="en-GB" sz="1800" b="1" dirty="0" smtClean="0"/>
              <a:t>9,520,000</a:t>
            </a:r>
            <a:r>
              <a:rPr lang="pl-PL" sz="1800" b="1" dirty="0" smtClean="0"/>
              <a:t> </a:t>
            </a:r>
            <a:r>
              <a:rPr lang="pl-PL" sz="1800" b="1" dirty="0" smtClean="0">
                <a:solidFill>
                  <a:srgbClr val="00B050"/>
                </a:solidFill>
              </a:rPr>
              <a:t>MF EOG</a:t>
            </a:r>
            <a:r>
              <a:rPr lang="en-GB" sz="1800" b="1" dirty="0" smtClean="0">
                <a:solidFill>
                  <a:srgbClr val="00B050"/>
                </a:solidFill>
              </a:rPr>
              <a:t> </a:t>
            </a:r>
            <a:endParaRPr lang="en-IE" sz="1800" b="1" dirty="0" smtClean="0">
              <a:solidFill>
                <a:srgbClr val="00B05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Wykorzystanie potencjału energetycznego energii </a:t>
            </a:r>
            <a:r>
              <a:rPr lang="pl-PL" sz="1800" dirty="0" smtClean="0"/>
              <a:t>wodnej;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Wykorzystanie potencjału energetycznego energii </a:t>
            </a:r>
            <a:r>
              <a:rPr lang="pl-PL" sz="1800" dirty="0" smtClean="0"/>
              <a:t>geotermalnej. </a:t>
            </a:r>
            <a:endParaRPr lang="pl-PL" sz="1800" dirty="0"/>
          </a:p>
          <a:p>
            <a:endParaRPr lang="pl-PL" sz="1800" b="1" dirty="0" smtClean="0">
              <a:solidFill>
                <a:srgbClr val="00B050"/>
              </a:solidFill>
            </a:endParaRPr>
          </a:p>
          <a:p>
            <a:endParaRPr lang="pl-PL" sz="1800" b="1" dirty="0" smtClean="0">
              <a:solidFill>
                <a:srgbClr val="00B050"/>
              </a:solidFill>
            </a:endParaRPr>
          </a:p>
          <a:p>
            <a:endParaRPr lang="pl-PL" sz="18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95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E94A843-8A3B-438C-A4EA-4FB8DD687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2037" y="391951"/>
            <a:ext cx="8505646" cy="824374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Poprawa efektywności energetycznej w budynkach szkolnych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2037" y="2056613"/>
            <a:ext cx="7858665" cy="318824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Wsparciem w ramach naboru objęte zostaną: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altLang="en-US" sz="1800" dirty="0" smtClean="0"/>
              <a:t>budynki szkół </a:t>
            </a:r>
            <a:r>
              <a:rPr lang="pl-PL" altLang="en-US" sz="1800" dirty="0"/>
              <a:t>podstawowych i </a:t>
            </a:r>
            <a:r>
              <a:rPr lang="pl-PL" altLang="en-US" sz="1800" dirty="0" smtClean="0"/>
              <a:t>ponadpodstawowych (budynki przedszkoli nie kwalifikują się do objęcia wsparciem);</a:t>
            </a:r>
            <a:endParaRPr lang="pl-PL" altLang="en-US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inwestycje kompleksowe - „głęboka termomodernizacja</a:t>
            </a:r>
            <a:r>
              <a:rPr lang="pl-PL" sz="1800" dirty="0" smtClean="0"/>
              <a:t>”;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inwestycje prowadzące do osiągnięcia standard </a:t>
            </a:r>
            <a:r>
              <a:rPr lang="pl-PL" sz="1800" dirty="0"/>
              <a:t>budynku „pasywnego” lub budynku o „prawie zerowym poziomie emisji</a:t>
            </a:r>
            <a:r>
              <a:rPr lang="pl-PL" sz="1800" dirty="0" smtClean="0"/>
              <a:t>”;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inwestycje, w których są zastosowano technologie OZE. </a:t>
            </a:r>
            <a:endParaRPr lang="pl-PL" sz="1800" dirty="0"/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94188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E94A843-8A3B-438C-A4EA-4FB8DD687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2037" y="391951"/>
            <a:ext cx="8505646" cy="824374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Poprawa efektywności energetycznej w budynkach szkolnych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2037" y="1880557"/>
            <a:ext cx="7858665" cy="4699959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Zakres finansowania przedsięwzięć obejmuje:</a:t>
            </a:r>
            <a:endParaRPr lang="pl-PL" sz="1800" b="1" dirty="0">
              <a:solidFill>
                <a:srgbClr val="00B05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altLang="en-US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ocieplenie </a:t>
            </a:r>
            <a:r>
              <a:rPr lang="pl-PL" sz="1800" dirty="0"/>
              <a:t>przegród zewnętrznych </a:t>
            </a:r>
            <a:r>
              <a:rPr lang="pl-PL" sz="1800" dirty="0" smtClean="0"/>
              <a:t>obiektu; </a:t>
            </a:r>
            <a:endParaRPr lang="en-GB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</a:t>
            </a:r>
            <a:r>
              <a:rPr lang="pl-PL" sz="1800" dirty="0" smtClean="0"/>
              <a:t>ymianę okien </a:t>
            </a:r>
            <a:r>
              <a:rPr lang="pl-PL" sz="1800" dirty="0"/>
              <a:t>i drzwi </a:t>
            </a:r>
            <a:r>
              <a:rPr lang="pl-PL" sz="1800" dirty="0" smtClean="0"/>
              <a:t>zewnętrznych;</a:t>
            </a:r>
            <a:endParaRPr lang="en-GB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przebudowę systemów </a:t>
            </a:r>
            <a:r>
              <a:rPr lang="pl-PL" sz="1800" dirty="0"/>
              <a:t>grzewczych wraz z wymianą źródła ciepła i c. w. u. lub </a:t>
            </a:r>
            <a:r>
              <a:rPr lang="pl-PL" sz="1800" dirty="0" smtClean="0"/>
              <a:t>podłączenie </a:t>
            </a:r>
            <a:r>
              <a:rPr lang="pl-PL" sz="1800" dirty="0"/>
              <a:t>do bardziej efektywnego </a:t>
            </a:r>
            <a:r>
              <a:rPr lang="pl-PL" sz="1800" dirty="0" smtClean="0"/>
              <a:t>źródła ciepła;</a:t>
            </a:r>
            <a:endParaRPr lang="en-GB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instalację/przebudowę </a:t>
            </a:r>
            <a:r>
              <a:rPr lang="pl-PL" sz="1800" dirty="0"/>
              <a:t>systemów </a:t>
            </a:r>
            <a:r>
              <a:rPr lang="pl-PL" sz="1800" dirty="0" smtClean="0"/>
              <a:t>chłodzących</a:t>
            </a:r>
            <a:r>
              <a:rPr lang="en-US" sz="1800" dirty="0" smtClean="0"/>
              <a:t>;</a:t>
            </a:r>
            <a:endParaRPr lang="en-GB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wymianę/montaż </a:t>
            </a:r>
            <a:r>
              <a:rPr lang="pl-PL" sz="1800" dirty="0"/>
              <a:t>systemów wentylacji z rekuperacją i </a:t>
            </a:r>
            <a:r>
              <a:rPr lang="pl-PL" sz="1800" dirty="0" smtClean="0"/>
              <a:t>klimatyzacją</a:t>
            </a:r>
            <a:r>
              <a:rPr lang="en-US" sz="1800" dirty="0" smtClean="0"/>
              <a:t>;</a:t>
            </a:r>
            <a:endParaRPr lang="en-GB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montaż systemów </a:t>
            </a:r>
            <a:r>
              <a:rPr lang="pl-PL" sz="1800" dirty="0"/>
              <a:t>zarządzania energią w </a:t>
            </a:r>
            <a:r>
              <a:rPr lang="pl-PL" sz="1800" dirty="0" smtClean="0"/>
              <a:t>budynkach</a:t>
            </a:r>
            <a:r>
              <a:rPr lang="en-US" sz="1800" dirty="0" smtClean="0"/>
              <a:t>;</a:t>
            </a:r>
            <a:endParaRPr lang="en-GB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montaż urządzeń </a:t>
            </a:r>
            <a:r>
              <a:rPr lang="pl-PL" sz="1800" dirty="0"/>
              <a:t>automatyki </a:t>
            </a:r>
            <a:r>
              <a:rPr lang="pl-PL" sz="1800" dirty="0" smtClean="0"/>
              <a:t>pogodowej</a:t>
            </a:r>
            <a:r>
              <a:rPr lang="en-US" sz="1800" dirty="0" smtClean="0"/>
              <a:t>;</a:t>
            </a:r>
            <a:r>
              <a:rPr lang="pl-PL" sz="1800" dirty="0" smtClean="0"/>
              <a:t> </a:t>
            </a:r>
            <a:endParaRPr lang="en-GB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montaż instalacji </a:t>
            </a:r>
            <a:r>
              <a:rPr lang="pl-PL" sz="1800" dirty="0" smtClean="0"/>
              <a:t>OZE</a:t>
            </a:r>
            <a:r>
              <a:rPr lang="en-US" sz="1800" dirty="0" smtClean="0"/>
              <a:t>;</a:t>
            </a:r>
            <a:endParaRPr lang="en-GB" sz="1800" dirty="0" smtClean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wymianę </a:t>
            </a:r>
            <a:r>
              <a:rPr lang="pl-PL" sz="1800" dirty="0"/>
              <a:t>oświetlenia wewnętrznego na </a:t>
            </a:r>
            <a:r>
              <a:rPr lang="pl-PL" sz="1800" dirty="0" smtClean="0"/>
              <a:t>energooszczędne</a:t>
            </a:r>
            <a:r>
              <a:rPr lang="pl-PL" sz="1800" dirty="0"/>
              <a:t>.</a:t>
            </a:r>
            <a:endParaRPr lang="pl-PL" sz="1600" dirty="0"/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71592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E94A843-8A3B-438C-A4EA-4FB8DD687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2037" y="391951"/>
            <a:ext cx="8505646" cy="824374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Rozwój wysokosprawnej kogeneracji przemysłowej i </a:t>
            </a:r>
            <a:r>
              <a:rPr lang="pl-PL" dirty="0" smtClean="0">
                <a:solidFill>
                  <a:srgbClr val="00B050"/>
                </a:solidFill>
              </a:rPr>
              <a:t>zawodowej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2037" y="2056613"/>
            <a:ext cx="7703389" cy="3963187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Zakres finansowania przedsięwzięć obejmuje:</a:t>
            </a:r>
            <a:endParaRPr lang="pl-PL" sz="1800" b="1" dirty="0">
              <a:solidFill>
                <a:srgbClr val="00B05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altLang="en-US" sz="1800" dirty="0" smtClean="0"/>
          </a:p>
          <a:p>
            <a:pPr marL="285750" lvl="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budowę nowych </a:t>
            </a:r>
            <a:r>
              <a:rPr lang="pl-PL" sz="1800" dirty="0"/>
              <a:t>lub zwiększeniu mocy (w wyniku rozbudowy lub przebudowy) istniejących jednostek wytwarzania energii elektrycznej i ciepła w technologii wysokosprawnej kogeneracji; </a:t>
            </a:r>
            <a:endParaRPr lang="en-GB" sz="1800" dirty="0"/>
          </a:p>
          <a:p>
            <a:pPr marL="285750" lvl="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zastąpienie </a:t>
            </a:r>
            <a:r>
              <a:rPr lang="pl-PL" sz="1800" dirty="0"/>
              <a:t>w układach kogeneracyjnych źródeł węglowych źródłami zasilanymi przez paliwa ekologiczne;</a:t>
            </a:r>
            <a:endParaRPr lang="en-GB" sz="1800" dirty="0"/>
          </a:p>
          <a:p>
            <a:pPr marL="285750" lvl="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wykorzystanie </a:t>
            </a:r>
            <a:r>
              <a:rPr lang="pl-PL" sz="1800" dirty="0"/>
              <a:t>ciepła odpadowego pochodzącego z procesów produkcyjnych w zasilaniu układów wysokosprawnej kogeneracji;</a:t>
            </a:r>
            <a:endParaRPr lang="en-GB" sz="1800" dirty="0"/>
          </a:p>
          <a:p>
            <a: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rozwój </a:t>
            </a:r>
            <a:r>
              <a:rPr lang="pl-PL" sz="1800" dirty="0"/>
              <a:t>skojarzonego wytwarzania ciepła, energii elektrycznej i źródeł chłodu w oparciu o paliwa ekologiczne.</a:t>
            </a:r>
          </a:p>
          <a:p>
            <a:pPr>
              <a:lnSpc>
                <a:spcPct val="100000"/>
              </a:lnSpc>
            </a:pPr>
            <a:endParaRPr lang="pl-PL" sz="1800" dirty="0" smtClean="0"/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20698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E94A843-8A3B-438C-A4EA-4FB8DD687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2037" y="391951"/>
            <a:ext cx="8505646" cy="824374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Budowa/modernizacja </a:t>
            </a:r>
            <a:r>
              <a:rPr lang="pl-PL" dirty="0">
                <a:solidFill>
                  <a:srgbClr val="00B050"/>
                </a:solidFill>
              </a:rPr>
              <a:t>miejskich systemów </a:t>
            </a:r>
            <a:r>
              <a:rPr lang="pl-PL" dirty="0" smtClean="0">
                <a:solidFill>
                  <a:srgbClr val="00B050"/>
                </a:solidFill>
              </a:rPr>
              <a:t>ciepłowniczych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2037" y="1768415"/>
            <a:ext cx="7703389" cy="4251385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Zakres finansowania przedsięwzięć obejmuje: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 marL="285750" lvl="0" indent="-28575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zmianę technologii </a:t>
            </a:r>
            <a:r>
              <a:rPr lang="pl-PL" sz="1800" dirty="0"/>
              <a:t>konwersji energii i </a:t>
            </a:r>
            <a:r>
              <a:rPr lang="pl-PL" sz="1800" dirty="0" smtClean="0"/>
              <a:t>wykorzystanie </a:t>
            </a:r>
            <a:r>
              <a:rPr lang="pl-PL" sz="1800" dirty="0"/>
              <a:t>paliw; </a:t>
            </a:r>
            <a:endParaRPr lang="en-GB" sz="1800" dirty="0"/>
          </a:p>
          <a:p>
            <a:pPr marL="285750" lvl="0" indent="-28575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zastosowanie </a:t>
            </a:r>
            <a:r>
              <a:rPr lang="pl-PL" sz="1800" dirty="0"/>
              <a:t>inteligentnych urządzeń automatyki pogodowej;</a:t>
            </a:r>
            <a:endParaRPr lang="en-GB" sz="1800" dirty="0"/>
          </a:p>
          <a:p>
            <a:pPr marL="285750" lvl="0" indent="-28575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wykorzystanie </a:t>
            </a:r>
            <a:r>
              <a:rPr lang="pl-PL" sz="1800" dirty="0"/>
              <a:t>lokalnych odnawialnych źródeł energii;</a:t>
            </a:r>
            <a:endParaRPr lang="en-GB" sz="1800" dirty="0"/>
          </a:p>
          <a:p>
            <a:pPr marL="285750" lvl="0" indent="-28575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zastąpienie </a:t>
            </a:r>
            <a:r>
              <a:rPr lang="pl-PL" sz="1800" dirty="0"/>
              <a:t>źródeł węglowych źródłami zasilanymi przez paliwa ekologiczne;</a:t>
            </a:r>
            <a:endParaRPr lang="en-GB" sz="1800" dirty="0"/>
          </a:p>
          <a:p>
            <a:pPr marL="285750" indent="-28575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rozwój skojarzonego </a:t>
            </a:r>
            <a:r>
              <a:rPr lang="pl-PL" sz="1800" dirty="0"/>
              <a:t>wytwarzania ciepła, energii elektrycznej i źródeł </a:t>
            </a:r>
            <a:r>
              <a:rPr lang="pl-PL" sz="1800" dirty="0" smtClean="0"/>
              <a:t>chłodu;</a:t>
            </a:r>
          </a:p>
          <a:p>
            <a:pPr marL="285750" indent="-28575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1800" dirty="0" smtClean="0"/>
              <a:t>podłączenie </a:t>
            </a:r>
            <a:r>
              <a:rPr lang="pl-PL" sz="1800" dirty="0"/>
              <a:t>budynków użyteczności publicznej i budynków mieszkalnych do sieci </a:t>
            </a:r>
            <a:r>
              <a:rPr lang="pl-PL" sz="1800" dirty="0" smtClean="0"/>
              <a:t>ciepłowniczej</a:t>
            </a:r>
            <a:r>
              <a:rPr lang="pl-PL" sz="1800" dirty="0"/>
              <a:t>.</a:t>
            </a:r>
            <a:endParaRPr lang="pl-PL" sz="1800" dirty="0" smtClean="0"/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2178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871069" y="621101"/>
            <a:ext cx="8324688" cy="793631"/>
          </a:xfrm>
        </p:spPr>
        <p:txBody>
          <a:bodyPr/>
          <a:lstStyle/>
          <a:p>
            <a:r>
              <a:rPr lang="pl-PL" dirty="0" smtClean="0">
                <a:solidFill>
                  <a:srgbClr val="00B050"/>
                </a:solidFill>
              </a:rPr>
              <a:t>Rezultat realizacji </a:t>
            </a:r>
            <a:r>
              <a:rPr lang="pl-PL" dirty="0">
                <a:solidFill>
                  <a:srgbClr val="00B050"/>
                </a:solidFill>
              </a:rPr>
              <a:t>projektów </a:t>
            </a:r>
            <a:r>
              <a:rPr lang="pl-PL" dirty="0" smtClean="0">
                <a:solidFill>
                  <a:srgbClr val="00B050"/>
                </a:solidFill>
              </a:rPr>
              <a:t>energetycznych</a:t>
            </a:r>
            <a:endParaRPr lang="en-GB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871069" y="2009955"/>
            <a:ext cx="7644281" cy="4018471"/>
          </a:xfrm>
        </p:spPr>
        <p:txBody>
          <a:bodyPr/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>
                <a:solidFill>
                  <a:srgbClr val="00B050"/>
                </a:solidFill>
              </a:rPr>
              <a:t>Realizacja projektów </a:t>
            </a:r>
            <a:r>
              <a:rPr lang="pl-PL" sz="1800" b="1" dirty="0" smtClean="0">
                <a:solidFill>
                  <a:srgbClr val="00B050"/>
                </a:solidFill>
              </a:rPr>
              <a:t>energetycznych powinna prowadzić do: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pl-PL" sz="1800" b="1" dirty="0" smtClean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 smtClean="0"/>
              <a:t>znaczącej </a:t>
            </a:r>
            <a:r>
              <a:rPr lang="pl-PL" sz="1800" dirty="0"/>
              <a:t>redukcji emisji </a:t>
            </a:r>
            <a:r>
              <a:rPr lang="pl-PL" sz="1800" dirty="0" smtClean="0"/>
              <a:t>CO2</a:t>
            </a:r>
            <a:r>
              <a:rPr lang="en-US" sz="1800" dirty="0" smtClean="0"/>
              <a:t>;</a:t>
            </a:r>
            <a:r>
              <a:rPr lang="pl-PL" sz="1800" dirty="0" smtClean="0"/>
              <a:t> 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zmniejszenia zużycia energii </a:t>
            </a:r>
            <a:r>
              <a:rPr lang="pl-PL" sz="1800" dirty="0" smtClean="0"/>
              <a:t>pierwotnej</a:t>
            </a:r>
            <a:r>
              <a:rPr lang="en-US" sz="1800" dirty="0" smtClean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zwiększenia udziału energii </a:t>
            </a:r>
            <a:r>
              <a:rPr lang="pl-PL" sz="1800" dirty="0" smtClean="0"/>
              <a:t>wytwarzanej z </a:t>
            </a:r>
            <a:r>
              <a:rPr lang="pl-PL" sz="1800" dirty="0"/>
              <a:t>odnawialnych źródeł </a:t>
            </a:r>
            <a:r>
              <a:rPr lang="pl-PL" sz="1800" dirty="0" smtClean="0"/>
              <a:t>energii</a:t>
            </a:r>
            <a:r>
              <a:rPr lang="en-US" sz="1800" dirty="0"/>
              <a:t>;</a:t>
            </a: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zwiększenia świadomości społecznej dotyczącej efektywności energetycznej. </a:t>
            </a:r>
            <a:endParaRPr lang="pl-PL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541743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069" y="391951"/>
            <a:ext cx="8255678" cy="841626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Poprawa efektywności energetycznej w budynkach szkolnych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1068" y="1690689"/>
            <a:ext cx="8065897" cy="43291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800" b="1" dirty="0" smtClean="0">
                <a:solidFill>
                  <a:srgbClr val="00B050"/>
                </a:solidFill>
              </a:rPr>
              <a:t>Kwalifikujące się obiekty i 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każdy podmiot prowadzący publiczną lub niepubliczną szkołę podstawową lub </a:t>
            </a:r>
            <a:r>
              <a:rPr lang="pl-PL" sz="1800" dirty="0" smtClean="0"/>
              <a:t>ponadpodstawową</a:t>
            </a:r>
            <a:r>
              <a:rPr lang="en-US" sz="1800" dirty="0" smtClean="0"/>
              <a:t>;</a:t>
            </a: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 smtClean="0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800" dirty="0" smtClean="0"/>
              <a:t>publiczne </a:t>
            </a:r>
            <a:r>
              <a:rPr lang="pl-PL" sz="1800" dirty="0"/>
              <a:t>i niepubliczne szkoły podstawowe i </a:t>
            </a:r>
            <a:r>
              <a:rPr lang="pl-PL" sz="1800" dirty="0" smtClean="0"/>
              <a:t>ponadpodstawowe, </a:t>
            </a:r>
            <a:r>
              <a:rPr lang="pl-PL" sz="1800" dirty="0"/>
              <a:t>których obiekty wykorzystywane są </a:t>
            </a:r>
            <a:r>
              <a:rPr lang="pl-PL" sz="1800" b="1" dirty="0"/>
              <a:t>na cele prowadzenia zajęć edukacyjnych zgodnych z programem nauczania z zakresu kształcenia ogólnego - należy przez to rozumieć program z zakresu kształcenia ogólnego, </a:t>
            </a:r>
            <a:r>
              <a:rPr lang="pl-PL" sz="1800" b="1" dirty="0" smtClean="0"/>
              <a:t>            o </a:t>
            </a:r>
            <a:r>
              <a:rPr lang="pl-PL" sz="1800" b="1" dirty="0"/>
              <a:t>którym mowa w art. 3 pkt 13b ustawy o systemie oświaty.</a:t>
            </a:r>
            <a:r>
              <a:rPr lang="pl-PL" sz="1800" dirty="0"/>
              <a:t>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875036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" ma:contentTypeDescription="Create a new document." ma:contentTypeScope="" ma:versionID="82bda26526152cca44e9950d7afbfb95">
  <xsd:schema xmlns:xsd="http://www.w3.org/2001/XMLSchema" xmlns:xs="http://www.w3.org/2001/XMLSchema" xmlns:p="http://schemas.microsoft.com/office/2006/metadata/properties" xmlns:ns2="2f4ca05a-8a13-40a3-9b9c-33e37de64ad1" targetNamespace="http://schemas.microsoft.com/office/2006/metadata/properties" ma:root="true" ma:fieldsID="568b8fac16da57e747bdc5d447069cfa" ns2:_="">
    <xsd:import namespace="2f4ca05a-8a13-40a3-9b9c-33e37de64a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47851A-EEE7-481F-AC44-DC4277DE17AA}"/>
</file>

<file path=customXml/itemProps2.xml><?xml version="1.0" encoding="utf-8"?>
<ds:datastoreItem xmlns:ds="http://schemas.openxmlformats.org/officeDocument/2006/customXml" ds:itemID="{BDFC245D-31A8-4503-8DFD-F3BC142EF0FD}"/>
</file>

<file path=customXml/itemProps3.xml><?xml version="1.0" encoding="utf-8"?>
<ds:datastoreItem xmlns:ds="http://schemas.openxmlformats.org/officeDocument/2006/customXml" ds:itemID="{01C69470-FFF4-416D-BC08-BDC2F08BEC75}"/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1483</Words>
  <Application>Microsoft Office PowerPoint</Application>
  <PresentationFormat>Panoramiczny</PresentationFormat>
  <Paragraphs>209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9" baseType="lpstr">
      <vt:lpstr>Arial</vt:lpstr>
      <vt:lpstr>Calibri</vt:lpstr>
      <vt:lpstr>Open Sans</vt:lpstr>
      <vt:lpstr>Poppins</vt:lpstr>
      <vt:lpstr>Raleway Light</vt:lpstr>
      <vt:lpstr>Office Theme</vt:lpstr>
      <vt:lpstr>Nabory                                          MF EOG 2014-2021                         obszar Energia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Buława Marta</cp:lastModifiedBy>
  <cp:revision>421</cp:revision>
  <cp:lastPrinted>2020-03-09T12:09:34Z</cp:lastPrinted>
  <dcterms:created xsi:type="dcterms:W3CDTF">2019-07-25T04:51:43Z</dcterms:created>
  <dcterms:modified xsi:type="dcterms:W3CDTF">2020-04-27T13:10:14Z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</Properties>
</file>