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1"/>
  </p:notesMasterIdLst>
  <p:handoutMasterIdLst>
    <p:handoutMasterId r:id="rId22"/>
  </p:handoutMasterIdLst>
  <p:sldIdLst>
    <p:sldId id="1520" r:id="rId5"/>
    <p:sldId id="1620" r:id="rId6"/>
    <p:sldId id="1621" r:id="rId7"/>
    <p:sldId id="1683" r:id="rId8"/>
    <p:sldId id="1646" r:id="rId9"/>
    <p:sldId id="271" r:id="rId10"/>
    <p:sldId id="1622" r:id="rId11"/>
    <p:sldId id="1642" r:id="rId12"/>
    <p:sldId id="1643" r:id="rId13"/>
    <p:sldId id="1644" r:id="rId14"/>
    <p:sldId id="1577" r:id="rId15"/>
    <p:sldId id="1579" r:id="rId16"/>
    <p:sldId id="1645" r:id="rId17"/>
    <p:sldId id="1555" r:id="rId18"/>
    <p:sldId id="1545" r:id="rId19"/>
    <p:sldId id="15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69492" autoAdjust="0"/>
  </p:normalViewPr>
  <p:slideViewPr>
    <p:cSldViewPr snapToGrid="0">
      <p:cViewPr varScale="1">
        <p:scale>
          <a:sx n="72" d="100"/>
          <a:sy n="72" d="100"/>
        </p:scale>
        <p:origin x="18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ymański Dominik" userId="844f15a6-e56f-4b8c-97de-9512233d0d90" providerId="ADAL" clId="{5806101E-F80D-4D26-BB44-CFB79AF97AEC}"/>
    <pc:docChg chg="undo custSel modSld">
      <pc:chgData name="Szymański Dominik" userId="844f15a6-e56f-4b8c-97de-9512233d0d90" providerId="ADAL" clId="{5806101E-F80D-4D26-BB44-CFB79AF97AEC}" dt="2026-06-23T09:15:51.572" v="132" actId="20577"/>
      <pc:docMkLst>
        <pc:docMk/>
      </pc:docMkLst>
      <pc:sldChg chg="addSp delSp modSp mod">
        <pc:chgData name="Szymański Dominik" userId="844f15a6-e56f-4b8c-97de-9512233d0d90" providerId="ADAL" clId="{5806101E-F80D-4D26-BB44-CFB79AF97AEC}" dt="2026-06-23T07:11:04.984" v="111" actId="14100"/>
        <pc:sldMkLst>
          <pc:docMk/>
          <pc:sldMk cId="1427402585" sldId="1555"/>
        </pc:sldMkLst>
        <pc:spChg chg="add del">
          <ac:chgData name="Szymański Dominik" userId="844f15a6-e56f-4b8c-97de-9512233d0d90" providerId="ADAL" clId="{5806101E-F80D-4D26-BB44-CFB79AF97AEC}" dt="2026-06-23T07:10:30.954" v="105" actId="22"/>
          <ac:spMkLst>
            <pc:docMk/>
            <pc:sldMk cId="1427402585" sldId="1555"/>
            <ac:spMk id="8" creationId="{9FB31A9F-9C7F-EE9C-A5DB-4C8DE70F2F50}"/>
          </ac:spMkLst>
        </pc:spChg>
        <pc:grpChg chg="add del">
          <ac:chgData name="Szymański Dominik" userId="844f15a6-e56f-4b8c-97de-9512233d0d90" providerId="ADAL" clId="{5806101E-F80D-4D26-BB44-CFB79AF97AEC}" dt="2026-06-23T07:10:22.010" v="101" actId="478"/>
          <ac:grpSpMkLst>
            <pc:docMk/>
            <pc:sldMk cId="1427402585" sldId="1555"/>
            <ac:grpSpMk id="4" creationId="{648229C5-C9AE-5ECF-14F4-EFA830B654ED}"/>
          </ac:grpSpMkLst>
        </pc:grpChg>
        <pc:picChg chg="del">
          <ac:chgData name="Szymański Dominik" userId="844f15a6-e56f-4b8c-97de-9512233d0d90" providerId="ADAL" clId="{5806101E-F80D-4D26-BB44-CFB79AF97AEC}" dt="2026-06-23T07:10:19.888" v="99" actId="478"/>
          <ac:picMkLst>
            <pc:docMk/>
            <pc:sldMk cId="1427402585" sldId="1555"/>
            <ac:picMk id="9" creationId="{71816E4F-D157-7F12-31FA-0BE9452A1167}"/>
          </ac:picMkLst>
        </pc:picChg>
        <pc:picChg chg="add mod">
          <ac:chgData name="Szymański Dominik" userId="844f15a6-e56f-4b8c-97de-9512233d0d90" providerId="ADAL" clId="{5806101E-F80D-4D26-BB44-CFB79AF97AEC}" dt="2026-06-23T07:11:04.984" v="111" actId="14100"/>
          <ac:picMkLst>
            <pc:docMk/>
            <pc:sldMk cId="1427402585" sldId="1555"/>
            <ac:picMk id="11" creationId="{8687754F-E976-D343-33C9-C4FB8D39CF57}"/>
          </ac:picMkLst>
        </pc:picChg>
        <pc:picChg chg="del">
          <ac:chgData name="Szymański Dominik" userId="844f15a6-e56f-4b8c-97de-9512233d0d90" providerId="ADAL" clId="{5806101E-F80D-4D26-BB44-CFB79AF97AEC}" dt="2026-06-23T07:10:25.178" v="102" actId="478"/>
          <ac:picMkLst>
            <pc:docMk/>
            <pc:sldMk cId="1427402585" sldId="1555"/>
            <ac:picMk id="23" creationId="{951DD933-32BB-7234-97A2-4698F71A66B3}"/>
          </ac:picMkLst>
        </pc:picChg>
      </pc:sldChg>
      <pc:sldChg chg="modSp mod">
        <pc:chgData name="Szymański Dominik" userId="844f15a6-e56f-4b8c-97de-9512233d0d90" providerId="ADAL" clId="{5806101E-F80D-4D26-BB44-CFB79AF97AEC}" dt="2026-06-22T21:04:51.240" v="98" actId="20577"/>
        <pc:sldMkLst>
          <pc:docMk/>
          <pc:sldMk cId="1282007859" sldId="1577"/>
        </pc:sldMkLst>
        <pc:spChg chg="mod">
          <ac:chgData name="Szymański Dominik" userId="844f15a6-e56f-4b8c-97de-9512233d0d90" providerId="ADAL" clId="{5806101E-F80D-4D26-BB44-CFB79AF97AEC}" dt="2026-06-22T21:04:51.240" v="98" actId="20577"/>
          <ac:spMkLst>
            <pc:docMk/>
            <pc:sldMk cId="1282007859" sldId="1577"/>
            <ac:spMk id="2" creationId="{B5E15D97-8E9C-9A8D-B090-8A92179CBDE8}"/>
          </ac:spMkLst>
        </pc:spChg>
      </pc:sldChg>
      <pc:sldChg chg="modSp mod">
        <pc:chgData name="Szymański Dominik" userId="844f15a6-e56f-4b8c-97de-9512233d0d90" providerId="ADAL" clId="{5806101E-F80D-4D26-BB44-CFB79AF97AEC}" dt="2026-06-23T09:15:51.572" v="132" actId="20577"/>
        <pc:sldMkLst>
          <pc:docMk/>
          <pc:sldMk cId="1779401402" sldId="1579"/>
        </pc:sldMkLst>
        <pc:spChg chg="mod">
          <ac:chgData name="Szymański Dominik" userId="844f15a6-e56f-4b8c-97de-9512233d0d90" providerId="ADAL" clId="{5806101E-F80D-4D26-BB44-CFB79AF97AEC}" dt="2026-06-23T09:15:51.572" v="132" actId="20577"/>
          <ac:spMkLst>
            <pc:docMk/>
            <pc:sldMk cId="1779401402" sldId="1579"/>
            <ac:spMk id="7" creationId="{56086F64-0A5E-F9A5-6C46-63744D441F65}"/>
          </ac:spMkLst>
        </pc:spChg>
      </pc:sldChg>
      <pc:sldChg chg="modSp mod">
        <pc:chgData name="Szymański Dominik" userId="844f15a6-e56f-4b8c-97de-9512233d0d90" providerId="ADAL" clId="{5806101E-F80D-4D26-BB44-CFB79AF97AEC}" dt="2026-06-22T21:02:20.874" v="33" actId="20577"/>
        <pc:sldMkLst>
          <pc:docMk/>
          <pc:sldMk cId="3021802228" sldId="1621"/>
        </pc:sldMkLst>
        <pc:spChg chg="mod">
          <ac:chgData name="Szymański Dominik" userId="844f15a6-e56f-4b8c-97de-9512233d0d90" providerId="ADAL" clId="{5806101E-F80D-4D26-BB44-CFB79AF97AEC}" dt="2026-06-22T21:02:20.874" v="33" actId="20577"/>
          <ac:spMkLst>
            <pc:docMk/>
            <pc:sldMk cId="3021802228" sldId="1621"/>
            <ac:spMk id="3" creationId="{3876A2D5-AF9D-943D-CB76-968EA258487D}"/>
          </ac:spMkLst>
        </pc:spChg>
      </pc:sldChg>
      <pc:sldChg chg="modSp mod">
        <pc:chgData name="Szymański Dominik" userId="844f15a6-e56f-4b8c-97de-9512233d0d90" providerId="ADAL" clId="{5806101E-F80D-4D26-BB44-CFB79AF97AEC}" dt="2026-06-23T09:14:59.503" v="113" actId="20577"/>
        <pc:sldMkLst>
          <pc:docMk/>
          <pc:sldMk cId="2599234928" sldId="1643"/>
        </pc:sldMkLst>
        <pc:spChg chg="mod">
          <ac:chgData name="Szymański Dominik" userId="844f15a6-e56f-4b8c-97de-9512233d0d90" providerId="ADAL" clId="{5806101E-F80D-4D26-BB44-CFB79AF97AEC}" dt="2026-06-23T09:14:59.503" v="113" actId="20577"/>
          <ac:spMkLst>
            <pc:docMk/>
            <pc:sldMk cId="2599234928" sldId="1643"/>
            <ac:spMk id="11" creationId="{EA7B2CD6-03A2-95E9-BB52-42D8413C1A19}"/>
          </ac:spMkLst>
        </pc:spChg>
      </pc:sldChg>
      <pc:sldChg chg="modSp mod">
        <pc:chgData name="Szymański Dominik" userId="844f15a6-e56f-4b8c-97de-9512233d0d90" providerId="ADAL" clId="{5806101E-F80D-4D26-BB44-CFB79AF97AEC}" dt="2026-06-22T21:04:08.558" v="86" actId="113"/>
        <pc:sldMkLst>
          <pc:docMk/>
          <pc:sldMk cId="3913597432" sldId="1646"/>
        </pc:sldMkLst>
        <pc:spChg chg="mod">
          <ac:chgData name="Szymański Dominik" userId="844f15a6-e56f-4b8c-97de-9512233d0d90" providerId="ADAL" clId="{5806101E-F80D-4D26-BB44-CFB79AF97AEC}" dt="2026-06-22T21:04:08.558" v="86" actId="113"/>
          <ac:spMkLst>
            <pc:docMk/>
            <pc:sldMk cId="3913597432" sldId="1646"/>
            <ac:spMk id="14" creationId="{15CE5200-304F-CBFE-C7C0-9C9640F490FE}"/>
          </ac:spMkLst>
        </pc:spChg>
      </pc:sldChg>
      <pc:sldChg chg="modSp mod">
        <pc:chgData name="Szymański Dominik" userId="844f15a6-e56f-4b8c-97de-9512233d0d90" providerId="ADAL" clId="{5806101E-F80D-4D26-BB44-CFB79AF97AEC}" dt="2026-06-22T21:03:26.003" v="60" actId="113"/>
        <pc:sldMkLst>
          <pc:docMk/>
          <pc:sldMk cId="1689066375" sldId="1683"/>
        </pc:sldMkLst>
        <pc:spChg chg="mod">
          <ac:chgData name="Szymański Dominik" userId="844f15a6-e56f-4b8c-97de-9512233d0d90" providerId="ADAL" clId="{5806101E-F80D-4D26-BB44-CFB79AF97AEC}" dt="2026-06-22T21:03:26.003" v="60" actId="113"/>
          <ac:spMkLst>
            <pc:docMk/>
            <pc:sldMk cId="1689066375" sldId="1683"/>
            <ac:spMk id="14" creationId="{B66C3E44-8A55-2F03-5C00-2B4313F42413}"/>
          </ac:spMkLst>
        </pc:spChg>
      </pc:sldChg>
    </pc:docChg>
  </pc:docChgLst>
  <pc:docChgLst>
    <pc:chgData name="Szymański Dominik" userId="844f15a6-e56f-4b8c-97de-9512233d0d90" providerId="ADAL" clId="{94DF0332-3E41-47D7-B734-96A2BFDD5AED}"/>
    <pc:docChg chg="undo custSel addSld delSld modSld">
      <pc:chgData name="Szymański Dominik" userId="844f15a6-e56f-4b8c-97de-9512233d0d90" providerId="ADAL" clId="{94DF0332-3E41-47D7-B734-96A2BFDD5AED}" dt="2026-06-19T09:35:17.379" v="708" actId="1076"/>
      <pc:docMkLst>
        <pc:docMk/>
      </pc:docMkLst>
      <pc:sldChg chg="modSp mod">
        <pc:chgData name="Szymański Dominik" userId="844f15a6-e56f-4b8c-97de-9512233d0d90" providerId="ADAL" clId="{94DF0332-3E41-47D7-B734-96A2BFDD5AED}" dt="2026-06-18T07:47:14.296" v="33" actId="20577"/>
        <pc:sldMkLst>
          <pc:docMk/>
          <pc:sldMk cId="3342914869" sldId="1520"/>
        </pc:sldMkLst>
        <pc:spChg chg="mod">
          <ac:chgData name="Szymański Dominik" userId="844f15a6-e56f-4b8c-97de-9512233d0d90" providerId="ADAL" clId="{94DF0332-3E41-47D7-B734-96A2BFDD5AED}" dt="2026-06-18T07:47:14.296" v="33" actId="20577"/>
          <ac:spMkLst>
            <pc:docMk/>
            <pc:sldMk cId="3342914869" sldId="1520"/>
            <ac:spMk id="12" creationId="{FA8D9FA2-302E-0315-171F-48BC54215736}"/>
          </ac:spMkLst>
        </pc:spChg>
      </pc:sldChg>
      <pc:sldChg chg="addSp delSp modSp mod">
        <pc:chgData name="Szymański Dominik" userId="844f15a6-e56f-4b8c-97de-9512233d0d90" providerId="ADAL" clId="{94DF0332-3E41-47D7-B734-96A2BFDD5AED}" dt="2026-06-19T09:35:17.379" v="708" actId="1076"/>
        <pc:sldMkLst>
          <pc:docMk/>
          <pc:sldMk cId="1427402585" sldId="1555"/>
        </pc:sldMkLst>
        <pc:spChg chg="mod">
          <ac:chgData name="Szymański Dominik" userId="844f15a6-e56f-4b8c-97de-9512233d0d90" providerId="ADAL" clId="{94DF0332-3E41-47D7-B734-96A2BFDD5AED}" dt="2026-06-19T09:10:17.009" v="656" actId="403"/>
          <ac:spMkLst>
            <pc:docMk/>
            <pc:sldMk cId="1427402585" sldId="1555"/>
            <ac:spMk id="2" creationId="{B5E15D97-8E9C-9A8D-B090-8A92179CBDE8}"/>
          </ac:spMkLst>
        </pc:spChg>
        <pc:spChg chg="mod">
          <ac:chgData name="Szymański Dominik" userId="844f15a6-e56f-4b8c-97de-9512233d0d90" providerId="ADAL" clId="{94DF0332-3E41-47D7-B734-96A2BFDD5AED}" dt="2026-06-19T09:11:00.605" v="690" actId="14100"/>
          <ac:spMkLst>
            <pc:docMk/>
            <pc:sldMk cId="1427402585" sldId="1555"/>
            <ac:spMk id="3" creationId="{41B60EBC-8077-E48B-2C13-FDBAED962F50}"/>
          </ac:spMkLst>
        </pc:spChg>
        <pc:spChg chg="mod">
          <ac:chgData name="Szymański Dominik" userId="844f15a6-e56f-4b8c-97de-9512233d0d90" providerId="ADAL" clId="{94DF0332-3E41-47D7-B734-96A2BFDD5AED}" dt="2026-06-19T09:09:18.601" v="615" actId="164"/>
          <ac:spMkLst>
            <pc:docMk/>
            <pc:sldMk cId="1427402585" sldId="1555"/>
            <ac:spMk id="42" creationId="{7C3BCAF8-C0C6-DB89-6E82-F39DF0103148}"/>
          </ac:spMkLst>
        </pc:spChg>
        <pc:spChg chg="mod">
          <ac:chgData name="Szymański Dominik" userId="844f15a6-e56f-4b8c-97de-9512233d0d90" providerId="ADAL" clId="{94DF0332-3E41-47D7-B734-96A2BFDD5AED}" dt="2026-06-19T09:09:18.601" v="615" actId="164"/>
          <ac:spMkLst>
            <pc:docMk/>
            <pc:sldMk cId="1427402585" sldId="1555"/>
            <ac:spMk id="43" creationId="{57A5522F-0521-7B08-8237-0A7EB9BBB710}"/>
          </ac:spMkLst>
        </pc:spChg>
        <pc:spChg chg="mod">
          <ac:chgData name="Szymański Dominik" userId="844f15a6-e56f-4b8c-97de-9512233d0d90" providerId="ADAL" clId="{94DF0332-3E41-47D7-B734-96A2BFDD5AED}" dt="2026-06-19T09:09:18.601" v="615" actId="164"/>
          <ac:spMkLst>
            <pc:docMk/>
            <pc:sldMk cId="1427402585" sldId="1555"/>
            <ac:spMk id="44" creationId="{04EB4BAD-90FF-3E01-0CAD-381F2162537F}"/>
          </ac:spMkLst>
        </pc:spChg>
        <pc:spChg chg="mod">
          <ac:chgData name="Szymański Dominik" userId="844f15a6-e56f-4b8c-97de-9512233d0d90" providerId="ADAL" clId="{94DF0332-3E41-47D7-B734-96A2BFDD5AED}" dt="2026-06-19T09:09:18.601" v="615" actId="164"/>
          <ac:spMkLst>
            <pc:docMk/>
            <pc:sldMk cId="1427402585" sldId="1555"/>
            <ac:spMk id="45" creationId="{FD01B803-FDC6-CBE7-7379-C8DC559B85DB}"/>
          </ac:spMkLst>
        </pc:spChg>
        <pc:spChg chg="mod">
          <ac:chgData name="Szymański Dominik" userId="844f15a6-e56f-4b8c-97de-9512233d0d90" providerId="ADAL" clId="{94DF0332-3E41-47D7-B734-96A2BFDD5AED}" dt="2026-06-19T09:09:18.601" v="615" actId="164"/>
          <ac:spMkLst>
            <pc:docMk/>
            <pc:sldMk cId="1427402585" sldId="1555"/>
            <ac:spMk id="46" creationId="{DCCA319E-264D-438B-3DFA-247F6694C4ED}"/>
          </ac:spMkLst>
        </pc:spChg>
        <pc:spChg chg="mod">
          <ac:chgData name="Szymański Dominik" userId="844f15a6-e56f-4b8c-97de-9512233d0d90" providerId="ADAL" clId="{94DF0332-3E41-47D7-B734-96A2BFDD5AED}" dt="2026-06-19T09:09:18.601" v="615" actId="164"/>
          <ac:spMkLst>
            <pc:docMk/>
            <pc:sldMk cId="1427402585" sldId="1555"/>
            <ac:spMk id="47" creationId="{BE262B79-2F4A-DD60-011A-321943B4D2E0}"/>
          </ac:spMkLst>
        </pc:spChg>
        <pc:spChg chg="mod">
          <ac:chgData name="Szymański Dominik" userId="844f15a6-e56f-4b8c-97de-9512233d0d90" providerId="ADAL" clId="{94DF0332-3E41-47D7-B734-96A2BFDD5AED}" dt="2026-06-19T09:09:18.601" v="615" actId="164"/>
          <ac:spMkLst>
            <pc:docMk/>
            <pc:sldMk cId="1427402585" sldId="1555"/>
            <ac:spMk id="48" creationId="{A2D3D7AB-2193-B76A-D0DF-20423508FB51}"/>
          </ac:spMkLst>
        </pc:spChg>
        <pc:spChg chg="mod">
          <ac:chgData name="Szymański Dominik" userId="844f15a6-e56f-4b8c-97de-9512233d0d90" providerId="ADAL" clId="{94DF0332-3E41-47D7-B734-96A2BFDD5AED}" dt="2026-06-19T09:09:18.601" v="615" actId="164"/>
          <ac:spMkLst>
            <pc:docMk/>
            <pc:sldMk cId="1427402585" sldId="1555"/>
            <ac:spMk id="49" creationId="{4DC31189-20B5-1BA9-F176-A44A36738D96}"/>
          </ac:spMkLst>
        </pc:spChg>
        <pc:spChg chg="mod">
          <ac:chgData name="Szymański Dominik" userId="844f15a6-e56f-4b8c-97de-9512233d0d90" providerId="ADAL" clId="{94DF0332-3E41-47D7-B734-96A2BFDD5AED}" dt="2026-06-19T09:09:18.601" v="615" actId="164"/>
          <ac:spMkLst>
            <pc:docMk/>
            <pc:sldMk cId="1427402585" sldId="1555"/>
            <ac:spMk id="50" creationId="{AE495B87-198A-8D2D-2D15-C591F8FF182F}"/>
          </ac:spMkLst>
        </pc:spChg>
        <pc:grpChg chg="mod">
          <ac:chgData name="Szymański Dominik" userId="844f15a6-e56f-4b8c-97de-9512233d0d90" providerId="ADAL" clId="{94DF0332-3E41-47D7-B734-96A2BFDD5AED}" dt="2026-06-19T09:09:22.616" v="616" actId="1076"/>
          <ac:grpSpMkLst>
            <pc:docMk/>
            <pc:sldMk cId="1427402585" sldId="1555"/>
            <ac:grpSpMk id="4" creationId="{648229C5-C9AE-5ECF-14F4-EFA830B654ED}"/>
          </ac:grpSpMkLst>
        </pc:grpChg>
        <pc:picChg chg="mod">
          <ac:chgData name="Szymański Dominik" userId="844f15a6-e56f-4b8c-97de-9512233d0d90" providerId="ADAL" clId="{94DF0332-3E41-47D7-B734-96A2BFDD5AED}" dt="2026-06-19T09:12:14.336" v="692" actId="14100"/>
          <ac:picMkLst>
            <pc:docMk/>
            <pc:sldMk cId="1427402585" sldId="1555"/>
            <ac:picMk id="5" creationId="{C0F1B763-3B84-D3F3-192F-6E345CFB730A}"/>
          </ac:picMkLst>
        </pc:picChg>
        <pc:picChg chg="add mod">
          <ac:chgData name="Szymański Dominik" userId="844f15a6-e56f-4b8c-97de-9512233d0d90" providerId="ADAL" clId="{94DF0332-3E41-47D7-B734-96A2BFDD5AED}" dt="2026-06-19T09:16:31.316" v="695" actId="1076"/>
          <ac:picMkLst>
            <pc:docMk/>
            <pc:sldMk cId="1427402585" sldId="1555"/>
            <ac:picMk id="7" creationId="{64F0340B-9D5C-A699-2391-1E358204B564}"/>
          </ac:picMkLst>
        </pc:picChg>
        <pc:cxnChg chg="mod">
          <ac:chgData name="Szymański Dominik" userId="844f15a6-e56f-4b8c-97de-9512233d0d90" providerId="ADAL" clId="{94DF0332-3E41-47D7-B734-96A2BFDD5AED}" dt="2026-06-19T09:09:33.589" v="617" actId="1076"/>
          <ac:cxnSpMkLst>
            <pc:docMk/>
            <pc:sldMk cId="1427402585" sldId="1555"/>
            <ac:cxnSpMk id="36" creationId="{772C17A8-0869-A5C0-1CAA-72F02B3D2178}"/>
          </ac:cxnSpMkLst>
        </pc:cxnChg>
        <pc:cxnChg chg="mod">
          <ac:chgData name="Szymański Dominik" userId="844f15a6-e56f-4b8c-97de-9512233d0d90" providerId="ADAL" clId="{94DF0332-3E41-47D7-B734-96A2BFDD5AED}" dt="2026-06-19T09:09:40.050" v="618" actId="1076"/>
          <ac:cxnSpMkLst>
            <pc:docMk/>
            <pc:sldMk cId="1427402585" sldId="1555"/>
            <ac:cxnSpMk id="38" creationId="{78605605-8047-AC70-83EA-A13EA9074B5D}"/>
          </ac:cxnSpMkLst>
        </pc:cxnChg>
      </pc:sldChg>
      <pc:sldChg chg="modSp mod">
        <pc:chgData name="Szymański Dominik" userId="844f15a6-e56f-4b8c-97de-9512233d0d90" providerId="ADAL" clId="{94DF0332-3E41-47D7-B734-96A2BFDD5AED}" dt="2026-06-18T07:47:37.050" v="49" actId="20577"/>
        <pc:sldMkLst>
          <pc:docMk/>
          <pc:sldMk cId="3067501413" sldId="1620"/>
        </pc:sldMkLst>
        <pc:spChg chg="mod">
          <ac:chgData name="Szymański Dominik" userId="844f15a6-e56f-4b8c-97de-9512233d0d90" providerId="ADAL" clId="{94DF0332-3E41-47D7-B734-96A2BFDD5AED}" dt="2026-06-18T07:47:37.050" v="49" actId="20577"/>
          <ac:spMkLst>
            <pc:docMk/>
            <pc:sldMk cId="3067501413" sldId="1620"/>
            <ac:spMk id="2" creationId="{BC1E19BD-5A90-6858-1019-900A42DDACD1}"/>
          </ac:spMkLst>
        </pc:spChg>
      </pc:sldChg>
      <pc:sldChg chg="modSp mod">
        <pc:chgData name="Szymański Dominik" userId="844f15a6-e56f-4b8c-97de-9512233d0d90" providerId="ADAL" clId="{94DF0332-3E41-47D7-B734-96A2BFDD5AED}" dt="2026-06-18T08:00:23.444" v="212" actId="1076"/>
        <pc:sldMkLst>
          <pc:docMk/>
          <pc:sldMk cId="3021802228" sldId="1621"/>
        </pc:sldMkLst>
        <pc:spChg chg="mod">
          <ac:chgData name="Szymański Dominik" userId="844f15a6-e56f-4b8c-97de-9512233d0d90" providerId="ADAL" clId="{94DF0332-3E41-47D7-B734-96A2BFDD5AED}" dt="2026-06-18T08:00:12.713" v="210" actId="20577"/>
          <ac:spMkLst>
            <pc:docMk/>
            <pc:sldMk cId="3021802228" sldId="1621"/>
            <ac:spMk id="3" creationId="{3876A2D5-AF9D-943D-CB76-968EA258487D}"/>
          </ac:spMkLst>
        </pc:spChg>
        <pc:picChg chg="mod">
          <ac:chgData name="Szymański Dominik" userId="844f15a6-e56f-4b8c-97de-9512233d0d90" providerId="ADAL" clId="{94DF0332-3E41-47D7-B734-96A2BFDD5AED}" dt="2026-06-18T08:00:20.599" v="211" actId="1076"/>
          <ac:picMkLst>
            <pc:docMk/>
            <pc:sldMk cId="3021802228" sldId="1621"/>
            <ac:picMk id="4" creationId="{E7DE236F-763E-2E8A-D62E-609D652EA2D1}"/>
          </ac:picMkLst>
        </pc:picChg>
        <pc:picChg chg="mod">
          <ac:chgData name="Szymański Dominik" userId="844f15a6-e56f-4b8c-97de-9512233d0d90" providerId="ADAL" clId="{94DF0332-3E41-47D7-B734-96A2BFDD5AED}" dt="2026-06-18T08:00:23.444" v="212" actId="1076"/>
          <ac:picMkLst>
            <pc:docMk/>
            <pc:sldMk cId="3021802228" sldId="1621"/>
            <ac:picMk id="5" creationId="{6371C063-7647-FFD0-8D1E-832C13B9246E}"/>
          </ac:picMkLst>
        </pc:picChg>
      </pc:sldChg>
      <pc:sldChg chg="modSp add mod">
        <pc:chgData name="Szymański Dominik" userId="844f15a6-e56f-4b8c-97de-9512233d0d90" providerId="ADAL" clId="{94DF0332-3E41-47D7-B734-96A2BFDD5AED}" dt="2026-06-18T08:07:30.326" v="397" actId="20577"/>
        <pc:sldMkLst>
          <pc:docMk/>
          <pc:sldMk cId="3913597432" sldId="1646"/>
        </pc:sldMkLst>
        <pc:spChg chg="mod">
          <ac:chgData name="Szymański Dominik" userId="844f15a6-e56f-4b8c-97de-9512233d0d90" providerId="ADAL" clId="{94DF0332-3E41-47D7-B734-96A2BFDD5AED}" dt="2026-06-18T08:07:30.326" v="397" actId="20577"/>
          <ac:spMkLst>
            <pc:docMk/>
            <pc:sldMk cId="3913597432" sldId="1646"/>
            <ac:spMk id="14" creationId="{15CE5200-304F-CBFE-C7C0-9C9640F490FE}"/>
          </ac:spMkLst>
        </pc:spChg>
      </pc:sldChg>
      <pc:sldChg chg="modSp add mod">
        <pc:chgData name="Szymański Dominik" userId="844f15a6-e56f-4b8c-97de-9512233d0d90" providerId="ADAL" clId="{94DF0332-3E41-47D7-B734-96A2BFDD5AED}" dt="2026-06-18T08:07:16.928" v="392" actId="20577"/>
        <pc:sldMkLst>
          <pc:docMk/>
          <pc:sldMk cId="1689066375" sldId="1683"/>
        </pc:sldMkLst>
        <pc:spChg chg="mod">
          <ac:chgData name="Szymański Dominik" userId="844f15a6-e56f-4b8c-97de-9512233d0d90" providerId="ADAL" clId="{94DF0332-3E41-47D7-B734-96A2BFDD5AED}" dt="2026-06-18T08:07:16.928" v="392" actId="20577"/>
          <ac:spMkLst>
            <pc:docMk/>
            <pc:sldMk cId="1689066375" sldId="1683"/>
            <ac:spMk id="14" creationId="{B66C3E44-8A55-2F03-5C00-2B4313F4241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Realizacja planu w okresie 3 pierwszych lat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889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Rok 1</c:v>
                </c:pt>
                <c:pt idx="1">
                  <c:v>Rok 2</c:v>
                </c:pt>
                <c:pt idx="2">
                  <c:v>Rok 3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3-455B-98EB-C19B256F0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7890016"/>
        <c:axId val="1447892416"/>
      </c:barChart>
      <c:catAx>
        <c:axId val="144789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47892416"/>
        <c:crosses val="autoZero"/>
        <c:auto val="1"/>
        <c:lblAlgn val="ctr"/>
        <c:lblOffset val="100"/>
        <c:noMultiLvlLbl val="0"/>
      </c:catAx>
      <c:valAx>
        <c:axId val="14478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4789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70C0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6/23/2026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086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6E08C-8B72-2E34-F01F-7612F3118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E515358-B2E0-3C75-0339-2D98664D1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86CAF99-2B91-CA93-DAAD-57639631D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846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3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ap2/chapter/introduction-to-the-urinary-system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2.jpeg"/><Relationship Id="rId7" Type="http://schemas.openxmlformats.org/officeDocument/2006/relationships/hyperlink" Target="https://www.facebook.com/NarodowyFunduszOchronySrodowiskaiGospodarkiWodnej" TargetMode="External"/><Relationship Id="rId2" Type="http://schemas.openxmlformats.org/officeDocument/2006/relationships/hyperlink" Target="https://www.gov.pl/web/nfosigw/spotkanie-z-wykonawcami-podsumowujace-pierwszy-kwartal-wdrazania-nowej-odslony-programu-czyste-powietrz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hyperlink" Target="https://x.com/NFOSiGW" TargetMode="External"/><Relationship Id="rId10" Type="http://schemas.openxmlformats.org/officeDocument/2006/relationships/image" Target="../media/image46.svg"/><Relationship Id="rId4" Type="http://schemas.openxmlformats.org/officeDocument/2006/relationships/image" Target="../media/image43.png"/><Relationship Id="rId9" Type="http://schemas.openxmlformats.org/officeDocument/2006/relationships/hyperlink" Target="https://www.linkedin.com/company/18824772/admin/page-posts/publishe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960120"/>
            <a:ext cx="6675120" cy="2468880"/>
          </a:xfrm>
        </p:spPr>
        <p:txBody>
          <a:bodyPr anchor="t">
            <a:normAutofit/>
          </a:bodyPr>
          <a:lstStyle/>
          <a:p>
            <a:r>
              <a:rPr lang="pl-PL" sz="3600" dirty="0"/>
              <a:t>Planowanie finansowe </a:t>
            </a:r>
            <a:br>
              <a:rPr lang="pl-PL" sz="3600" dirty="0"/>
            </a:br>
            <a:r>
              <a:rPr lang="pl-PL" sz="3600" dirty="0"/>
              <a:t>i sprawozdawczość </a:t>
            </a:r>
            <a:br>
              <a:rPr lang="pl-PL" sz="3600" dirty="0"/>
            </a:br>
            <a:r>
              <a:rPr lang="pl-PL" sz="3600" dirty="0"/>
              <a:t>w projekcie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A8D9FA2-302E-0315-171F-48BC54215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5029200"/>
            <a:ext cx="6675120" cy="1024668"/>
          </a:xfrm>
        </p:spPr>
        <p:txBody>
          <a:bodyPr anchor="b">
            <a:normAutofit fontScale="85000" lnSpcReduction="20000"/>
          </a:bodyPr>
          <a:lstStyle/>
          <a:p>
            <a:r>
              <a:rPr lang="pl-PL" dirty="0"/>
              <a:t>Dominik Szymański</a:t>
            </a:r>
          </a:p>
          <a:p>
            <a:r>
              <a:rPr lang="pl-PL" dirty="0"/>
              <a:t>Departament Ochrony Wód</a:t>
            </a:r>
          </a:p>
          <a:p>
            <a:r>
              <a:rPr lang="pl-PL" dirty="0"/>
              <a:t>Wrocław, 23-24.06.2026 r.</a:t>
            </a:r>
            <a:endParaRPr lang="en-US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E2883-2CF7-1134-59D3-6D67A9C98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68F4B8-5121-8CFD-49E6-7DF5EED1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/>
              <a:t>Rola Beneficjentów w procesie planowania</a:t>
            </a:r>
            <a:endParaRPr lang="pl-PL" dirty="0">
              <a:ea typeface="Calibri"/>
              <a:cs typeface="Calibri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4A81C5BC-9491-94DF-E0A5-E910BEA0CAA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80B60166-8451-6C8A-1D4B-A04A173C5434}"/>
              </a:ext>
            </a:extLst>
          </p:cNvPr>
          <p:cNvSpPr txBox="1">
            <a:spLocks/>
          </p:cNvSpPr>
          <p:nvPr/>
        </p:nvSpPr>
        <p:spPr>
          <a:xfrm>
            <a:off x="759758" y="1738920"/>
            <a:ext cx="8641084" cy="43875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700" b="1" dirty="0"/>
              <a:t>W kontekście zasad obowiązujących w okresie programowania 2021-2027,</a:t>
            </a:r>
            <a:br>
              <a:rPr lang="pl-PL" sz="1700" b="1" dirty="0"/>
            </a:br>
            <a:r>
              <a:rPr lang="pl-PL" sz="1700" b="1" dirty="0"/>
              <a:t>w odniesieniu do poszczególnych projektów szczególnego znaczenia nabiera:</a:t>
            </a:r>
          </a:p>
          <a:p>
            <a:pPr marL="809625" lvl="1" indent="-361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700" dirty="0"/>
              <a:t>rzetelne prognozowanie ponoszonych wydatków kwalifikowanych (wymóg zapisany w </a:t>
            </a:r>
            <a:r>
              <a:rPr lang="pl-PL" sz="1700" b="1" dirty="0"/>
              <a:t>§ 8 ust. 11 </a:t>
            </a:r>
            <a:r>
              <a:rPr lang="pl-PL" sz="1700" b="1" dirty="0" err="1"/>
              <a:t>UoD</a:t>
            </a:r>
            <a:r>
              <a:rPr lang="pl-PL" sz="1700" dirty="0"/>
              <a:t>), w szczególności w harmonogramach projektu stanowiących </a:t>
            </a:r>
            <a:r>
              <a:rPr lang="pl-PL" sz="1700" b="1" dirty="0"/>
              <a:t>zał. 3 i 4</a:t>
            </a:r>
            <a:r>
              <a:rPr lang="pl-PL" sz="1700" dirty="0"/>
              <a:t>,  do Umowy o dofinansowanie</a:t>
            </a:r>
          </a:p>
          <a:p>
            <a:pPr marL="809625" lvl="1" indent="-361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700" dirty="0"/>
              <a:t>terminowa realizacja powyższych prognoz (wymóg zapisany </a:t>
            </a:r>
            <a:r>
              <a:rPr lang="pl-PL" sz="1700" b="1" dirty="0"/>
              <a:t>w § 8 ust. 9 </a:t>
            </a:r>
            <a:r>
              <a:rPr lang="pl-PL" sz="1700" b="1" dirty="0" err="1"/>
              <a:t>UoD</a:t>
            </a:r>
            <a:r>
              <a:rPr lang="pl-PL" sz="1700" b="1" dirty="0"/>
              <a:t> – dot. aktualizacji Harmonogramu Płatności</a:t>
            </a:r>
            <a:r>
              <a:rPr lang="pl-PL" sz="1700" dirty="0"/>
              <a:t>) i postępujące wraz z nią składanie poprawnie sporządzonych wniosków o płatność obejmujących wydatki kwalifikowane w odpowiedniej wysokości</a:t>
            </a:r>
          </a:p>
        </p:txBody>
      </p:sp>
    </p:spTree>
    <p:extLst>
      <p:ext uri="{BB962C8B-B14F-4D97-AF65-F5344CB8AC3E}">
        <p14:creationId xmlns:p14="http://schemas.microsoft.com/office/powerpoint/2010/main" val="196936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4276C-781B-AE23-78B9-D94F8481D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5D97-8E9C-9A8D-B090-8A92179C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565" y="1106310"/>
            <a:ext cx="10546274" cy="713124"/>
          </a:xfrm>
        </p:spPr>
        <p:txBody>
          <a:bodyPr anchor="t">
            <a:normAutofit fontScale="90000"/>
          </a:bodyPr>
          <a:lstStyle/>
          <a:p>
            <a:r>
              <a:rPr lang="pl-PL" dirty="0">
                <a:solidFill>
                  <a:srgbClr val="262626"/>
                </a:solidFill>
              </a:rPr>
              <a:t>Planowanie / wykonanie wnioskowania</a:t>
            </a:r>
            <a:br>
              <a:rPr lang="pl-PL" dirty="0">
                <a:solidFill>
                  <a:srgbClr val="262626"/>
                </a:solidFill>
              </a:rPr>
            </a:br>
            <a:r>
              <a:rPr lang="pl-PL" dirty="0">
                <a:solidFill>
                  <a:srgbClr val="262626"/>
                </a:solidFill>
              </a:rPr>
              <a:t>POIIŚ 2007-2013 i 2014-2020</a:t>
            </a:r>
            <a:endParaRPr lang="en-US" sz="3000" dirty="0"/>
          </a:p>
        </p:txBody>
      </p:sp>
      <p:pic>
        <p:nvPicPr>
          <p:cNvPr id="33" name="Symbol zastępczy obrazu 32">
            <a:extLst>
              <a:ext uri="{FF2B5EF4-FFF2-40B4-BE49-F238E27FC236}">
                <a16:creationId xmlns:a16="http://schemas.microsoft.com/office/drawing/2014/main" id="{588EF290-ABD9-2D51-18A8-D777965113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B15103CE-A3EA-9D4D-7681-0B2AA587C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445829"/>
              </p:ext>
            </p:extLst>
          </p:nvPr>
        </p:nvGraphicFramePr>
        <p:xfrm>
          <a:off x="1534358" y="2209319"/>
          <a:ext cx="8918688" cy="375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200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3530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Rekomendacje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</a:extLst>
          </p:cNvPr>
          <p:cNvSpPr txBox="1"/>
          <p:nvPr/>
        </p:nvSpPr>
        <p:spPr>
          <a:xfrm>
            <a:off x="4408854" y="1466218"/>
            <a:ext cx="6858000" cy="426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 pitchFamily="2" charset="0"/>
                <a:cs typeface="Open Sans" pitchFamily="2" charset="0"/>
              </a:rPr>
              <a:t>Rzetelne planowanie zapotrzebowania na środki UE</a:t>
            </a:r>
          </a:p>
          <a:p>
            <a:pPr marL="0" marR="0" lvl="0" indent="0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 pitchFamily="2" charset="0"/>
                <a:cs typeface="Open Sans" pitchFamily="2" charset="0"/>
              </a:rPr>
              <a:t>oparte na aktualnych i </a:t>
            </a:r>
            <a:r>
              <a:rPr kumimoji="0" lang="pl-PL" sz="1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 pitchFamily="2" charset="0"/>
                <a:cs typeface="Open Sans" pitchFamily="2" charset="0"/>
              </a:rPr>
              <a:t>zweryfikowanych przez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 pitchFamily="2" charset="0"/>
                <a:cs typeface="Open Sans" pitchFamily="2" charset="0"/>
              </a:rPr>
              <a:t>beneficjentów harmonogramach realizacji projektu</a:t>
            </a:r>
          </a:p>
          <a:p>
            <a:pPr marL="0" marR="0" lvl="0" indent="0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 pitchFamily="2" charset="0"/>
                <a:cs typeface="Open Sans" pitchFamily="2" charset="0"/>
              </a:rPr>
              <a:t>Terminowe zmiany harmonogramów płatności</a:t>
            </a:r>
          </a:p>
          <a:p>
            <a:pPr marL="0" marR="0" lvl="0" indent="0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 pitchFamily="2" charset="0"/>
                <a:cs typeface="Open Sans" pitchFamily="2" charset="0"/>
              </a:rPr>
              <a:t>każdorazowe uzasadnienie zmian + wskazanie kwot i terminów wypłat zaległych</a:t>
            </a:r>
          </a:p>
          <a:p>
            <a:pPr marL="0" marR="0" lvl="0" indent="0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" pitchFamily="2" charset="0"/>
              <a:cs typeface="Open Sans" pitchFamily="2" charset="0"/>
            </a:endParaRPr>
          </a:p>
          <a:p>
            <a:pPr marL="0" marR="0" lvl="0" indent="0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 pitchFamily="2" charset="0"/>
                <a:cs typeface="Open Sans" pitchFamily="2" charset="0"/>
              </a:rPr>
              <a:t>CST2021</a:t>
            </a:r>
          </a:p>
          <a:p>
            <a:pPr marL="0" marR="0" lvl="0" indent="0" algn="just" defTabSz="1006475" rtl="0" eaLnBrk="0" fontAlgn="base" latinLnBrk="0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" pitchFamily="2" charset="0"/>
                <a:cs typeface="Open Sans" pitchFamily="2" charset="0"/>
              </a:rPr>
              <a:t>bieżąca aktualizacja danych w systemie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4637FF96-B4B4-DA1B-02EF-A7A5C3212A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F4BCC-16C8-CE7F-FEA4-2BA3D3832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264130A-8A49-5F0B-C1AF-37ECA578F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854" y="533530"/>
            <a:ext cx="685800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Rekomendacje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7BBE287-4D3E-53D9-76DE-8A37A62D35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DA6E175-1538-215F-9909-C4CCF0588EF3}"/>
              </a:ext>
            </a:extLst>
          </p:cNvPr>
          <p:cNvSpPr txBox="1"/>
          <p:nvPr/>
        </p:nvSpPr>
        <p:spPr>
          <a:xfrm>
            <a:off x="4408854" y="1466218"/>
            <a:ext cx="6858000" cy="426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l-PL" sz="2400" b="1" dirty="0">
                <a:solidFill>
                  <a:srgbClr val="FFFFFF"/>
                </a:solidFill>
              </a:rPr>
              <a:t>W celu zapewnienia jak najlepszego prognozowania oraz wykonania planu w zakresie certyfikacji, zwracamy się do Państwa z prośbą o:</a:t>
            </a:r>
          </a:p>
          <a:p>
            <a:pPr algn="just">
              <a:lnSpc>
                <a:spcPct val="150000"/>
              </a:lnSpc>
            </a:pPr>
            <a:endParaRPr lang="pl-PL" sz="1000" b="1" dirty="0">
              <a:solidFill>
                <a:srgbClr val="FFFFFF"/>
              </a:solidFill>
            </a:endParaRPr>
          </a:p>
          <a:p>
            <a:pPr marL="809625" lvl="1" indent="-361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700" dirty="0">
                <a:solidFill>
                  <a:srgbClr val="FFFFFF"/>
                </a:solidFill>
              </a:rPr>
              <a:t>Zapewnienie jak najlepszej jakości przedkładanych wniosków </a:t>
            </a:r>
            <a:br>
              <a:rPr lang="pl-PL" sz="1700" dirty="0">
                <a:solidFill>
                  <a:srgbClr val="FFFFFF"/>
                </a:solidFill>
              </a:rPr>
            </a:br>
            <a:r>
              <a:rPr lang="pl-PL" sz="1700" dirty="0">
                <a:solidFill>
                  <a:srgbClr val="FFFFFF"/>
                </a:solidFill>
              </a:rPr>
              <a:t>o płatność oraz realnego prognozowania ponoszonych wydatków</a:t>
            </a:r>
          </a:p>
          <a:p>
            <a:pPr marL="809625" lvl="1" indent="-3619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700" dirty="0">
                <a:solidFill>
                  <a:srgbClr val="FFFFFF"/>
                </a:solidFill>
              </a:rPr>
              <a:t>Realizację założeń uzgodnionych załączników do umowy </a:t>
            </a:r>
            <a:br>
              <a:rPr lang="pl-PL" sz="1700" dirty="0">
                <a:solidFill>
                  <a:srgbClr val="FFFFFF"/>
                </a:solidFill>
              </a:rPr>
            </a:br>
            <a:r>
              <a:rPr lang="pl-PL" sz="1700" dirty="0">
                <a:solidFill>
                  <a:srgbClr val="FFFFFF"/>
                </a:solidFill>
              </a:rPr>
              <a:t>o dofinansowanie, a w szczególności zminimalizowanie ryzyka wystąpienia opóźnień mających wpływ na moment i wielkość ponoszonych wydatków kwalifikowanych</a:t>
            </a:r>
          </a:p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en-US" dirty="0">
              <a:solidFill>
                <a:srgbClr val="FFFFFF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 hidden="1">
            <a:extLst>
              <a:ext uri="{FF2B5EF4-FFF2-40B4-BE49-F238E27FC236}">
                <a16:creationId xmlns:a16="http://schemas.microsoft.com/office/drawing/2014/main" id="{17B9DD96-B66A-2EE4-F80B-33546F4F11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DC91A78-0A61-1137-B96A-AD35F6890080}"/>
              </a:ext>
            </a:extLst>
          </p:cNvPr>
          <p:cNvSpPr txBox="1">
            <a:spLocks/>
          </p:cNvSpPr>
          <p:nvPr/>
        </p:nvSpPr>
        <p:spPr>
          <a:xfrm>
            <a:off x="4295775" y="4083842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8538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4276C-781B-AE23-78B9-D94F8481D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5D97-8E9C-9A8D-B090-8A92179C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91" y="242342"/>
            <a:ext cx="10533017" cy="566928"/>
          </a:xfrm>
        </p:spPr>
        <p:txBody>
          <a:bodyPr anchor="t">
            <a:normAutofit fontScale="90000"/>
          </a:bodyPr>
          <a:lstStyle/>
          <a:p>
            <a:r>
              <a:rPr lang="pl-PL" sz="3600" dirty="0"/>
              <a:t>Efekty</a:t>
            </a:r>
            <a:endParaRPr lang="en-US" sz="3600" dirty="0"/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/>
        </p:nvCxnSpPr>
        <p:spPr>
          <a:xfrm>
            <a:off x="7471320" y="1622602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/>
        </p:nvCxnSpPr>
        <p:spPr>
          <a:xfrm>
            <a:off x="4459238" y="1591384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41B60EBC-8077-E48B-2C13-FDBAED962F50}"/>
              </a:ext>
            </a:extLst>
          </p:cNvPr>
          <p:cNvSpPr txBox="1">
            <a:spLocks/>
          </p:cNvSpPr>
          <p:nvPr/>
        </p:nvSpPr>
        <p:spPr>
          <a:xfrm>
            <a:off x="839650" y="1027082"/>
            <a:ext cx="10533017" cy="38419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>
              <a:defRPr/>
            </a:pPr>
            <a:r>
              <a:rPr lang="pl-PL" dirty="0">
                <a:solidFill>
                  <a:srgbClr val="002060"/>
                </a:solidFill>
              </a:rPr>
              <a:t>Efektami z podpisanych do 22.06.2026 r. umów o dofinansowanie będą m.in.: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648229C5-C9AE-5ECF-14F4-EFA830B654ED}"/>
              </a:ext>
            </a:extLst>
          </p:cNvPr>
          <p:cNvGrpSpPr/>
          <p:nvPr/>
        </p:nvGrpSpPr>
        <p:grpSpPr>
          <a:xfrm>
            <a:off x="1843986" y="1857454"/>
            <a:ext cx="8524343" cy="4062090"/>
            <a:chOff x="464207" y="1986640"/>
            <a:chExt cx="8524343" cy="4062090"/>
          </a:xfrm>
        </p:grpSpPr>
        <p:sp>
          <p:nvSpPr>
            <p:cNvPr id="42" name="Symbol zastępczy tekstu 7">
              <a:extLst>
                <a:ext uri="{FF2B5EF4-FFF2-40B4-BE49-F238E27FC236}">
                  <a16:creationId xmlns:a16="http://schemas.microsoft.com/office/drawing/2014/main" id="{7C3BCAF8-C0C6-DB89-6E82-F39DF0103148}"/>
                </a:ext>
              </a:extLst>
            </p:cNvPr>
            <p:cNvSpPr txBox="1">
              <a:spLocks/>
            </p:cNvSpPr>
            <p:nvPr/>
          </p:nvSpPr>
          <p:spPr>
            <a:xfrm>
              <a:off x="472470" y="3589018"/>
              <a:ext cx="2278062" cy="260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i="0" kern="1200">
                  <a:solidFill>
                    <a:schemeClr val="accent6"/>
                  </a:solidFill>
                  <a:latin typeface=""/>
                  <a:ea typeface="+mn-ea"/>
                  <a:cs typeface="Poppins Light" pitchFamily="2" charset="77"/>
                </a:defRPr>
              </a:lvl1pPr>
              <a:lvl2pPr marL="228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2pPr>
              <a:lvl3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3pPr>
              <a:lvl4pPr marL="685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4pPr>
              <a:lvl5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/>
                <a:t>Infrastruktura liniowa </a:t>
              </a:r>
            </a:p>
          </p:txBody>
        </p:sp>
        <p:sp>
          <p:nvSpPr>
            <p:cNvPr id="43" name="Symbol zastępczy tekstu 7">
              <a:extLst>
                <a:ext uri="{FF2B5EF4-FFF2-40B4-BE49-F238E27FC236}">
                  <a16:creationId xmlns:a16="http://schemas.microsoft.com/office/drawing/2014/main" id="{57A5522F-0521-7B08-8237-0A7EB9BBB710}"/>
                </a:ext>
              </a:extLst>
            </p:cNvPr>
            <p:cNvSpPr txBox="1">
              <a:spLocks/>
            </p:cNvSpPr>
            <p:nvPr/>
          </p:nvSpPr>
          <p:spPr>
            <a:xfrm>
              <a:off x="464207" y="4029472"/>
              <a:ext cx="2278062" cy="9428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b="0" i="0" kern="1200">
                  <a:solidFill>
                    <a:schemeClr val="accent6"/>
                  </a:solidFill>
                  <a:latin typeface=""/>
                  <a:ea typeface="+mn-ea"/>
                  <a:cs typeface="Poppins Light" pitchFamily="2" charset="77"/>
                </a:defRPr>
              </a:lvl1pPr>
              <a:lvl2pPr marL="228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2pPr>
              <a:lvl3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3pPr>
              <a:lvl4pPr marL="685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4pPr>
              <a:lvl5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dirty="0">
                  <a:latin typeface="+mn-lt"/>
                </a:rPr>
                <a:t>Długość przywróconej do użytkowania infrastruktury liniowej</a:t>
              </a:r>
              <a:endParaRPr lang="pl-PL" sz="1000" dirty="0">
                <a:latin typeface="+mn-lt"/>
              </a:endParaRPr>
            </a:p>
          </p:txBody>
        </p:sp>
        <p:sp>
          <p:nvSpPr>
            <p:cNvPr id="44" name="Symbol zastępczy tekstu 7">
              <a:extLst>
                <a:ext uri="{FF2B5EF4-FFF2-40B4-BE49-F238E27FC236}">
                  <a16:creationId xmlns:a16="http://schemas.microsoft.com/office/drawing/2014/main" id="{04EB4BAD-90FF-3E01-0CAD-381F2162537F}"/>
                </a:ext>
              </a:extLst>
            </p:cNvPr>
            <p:cNvSpPr txBox="1">
              <a:spLocks/>
            </p:cNvSpPr>
            <p:nvPr/>
          </p:nvSpPr>
          <p:spPr>
            <a:xfrm>
              <a:off x="472470" y="5105929"/>
              <a:ext cx="2278062" cy="9428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accent6"/>
                  </a:solidFill>
                  <a:latin typeface=""/>
                  <a:ea typeface="+mn-ea"/>
                  <a:cs typeface="Poppins Light" pitchFamily="2" charset="77"/>
                </a:defRPr>
              </a:lvl1pPr>
              <a:lvl2pPr marL="228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2pPr>
              <a:lvl3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3pPr>
              <a:lvl4pPr marL="685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4pPr>
              <a:lvl5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3200" dirty="0">
                  <a:latin typeface="+mn-lt"/>
                </a:rPr>
                <a:t>75 km</a:t>
              </a:r>
            </a:p>
          </p:txBody>
        </p:sp>
        <p:sp>
          <p:nvSpPr>
            <p:cNvPr id="45" name="Symbol zastępczy tekstu 7">
              <a:extLst>
                <a:ext uri="{FF2B5EF4-FFF2-40B4-BE49-F238E27FC236}">
                  <a16:creationId xmlns:a16="http://schemas.microsoft.com/office/drawing/2014/main" id="{FD01B803-FDC6-CBE7-7379-C8DC559B85DB}"/>
                </a:ext>
              </a:extLst>
            </p:cNvPr>
            <p:cNvSpPr txBox="1">
              <a:spLocks/>
            </p:cNvSpPr>
            <p:nvPr/>
          </p:nvSpPr>
          <p:spPr>
            <a:xfrm>
              <a:off x="3524484" y="3589018"/>
              <a:ext cx="2278062" cy="260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i="0" kern="1200">
                  <a:solidFill>
                    <a:schemeClr val="accent6"/>
                  </a:solidFill>
                  <a:latin typeface=""/>
                  <a:ea typeface="+mn-ea"/>
                  <a:cs typeface="Poppins Light" pitchFamily="2" charset="77"/>
                </a:defRPr>
              </a:lvl1pPr>
              <a:lvl2pPr marL="228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2pPr>
              <a:lvl3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3pPr>
              <a:lvl4pPr marL="685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4pPr>
              <a:lvl5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/>
                <a:t>Obiekty infrastruktury</a:t>
              </a:r>
            </a:p>
          </p:txBody>
        </p:sp>
        <p:sp>
          <p:nvSpPr>
            <p:cNvPr id="46" name="Symbol zastępczy tekstu 7">
              <a:extLst>
                <a:ext uri="{FF2B5EF4-FFF2-40B4-BE49-F238E27FC236}">
                  <a16:creationId xmlns:a16="http://schemas.microsoft.com/office/drawing/2014/main" id="{DCCA319E-264D-438B-3DFA-247F6694C4ED}"/>
                </a:ext>
              </a:extLst>
            </p:cNvPr>
            <p:cNvSpPr txBox="1">
              <a:spLocks/>
            </p:cNvSpPr>
            <p:nvPr/>
          </p:nvSpPr>
          <p:spPr>
            <a:xfrm>
              <a:off x="3516221" y="4029472"/>
              <a:ext cx="2278062" cy="9428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b="0" i="0" kern="1200">
                  <a:solidFill>
                    <a:schemeClr val="accent6"/>
                  </a:solidFill>
                  <a:latin typeface=""/>
                  <a:ea typeface="+mn-ea"/>
                  <a:cs typeface="Poppins Light" pitchFamily="2" charset="77"/>
                </a:defRPr>
              </a:lvl1pPr>
              <a:lvl2pPr marL="228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2pPr>
              <a:lvl3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3pPr>
              <a:lvl4pPr marL="685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4pPr>
              <a:lvl5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dirty="0">
                  <a:latin typeface="+mn-lt"/>
                </a:rPr>
                <a:t>Liczba przywróconych do użytkowania obiektów infrastruktury</a:t>
              </a:r>
              <a:endParaRPr lang="pl-PL" dirty="0">
                <a:latin typeface="+mn-lt"/>
              </a:endParaRPr>
            </a:p>
          </p:txBody>
        </p:sp>
        <p:sp>
          <p:nvSpPr>
            <p:cNvPr id="47" name="Symbol zastępczy tekstu 7">
              <a:extLst>
                <a:ext uri="{FF2B5EF4-FFF2-40B4-BE49-F238E27FC236}">
                  <a16:creationId xmlns:a16="http://schemas.microsoft.com/office/drawing/2014/main" id="{BE262B79-2F4A-DD60-011A-321943B4D2E0}"/>
                </a:ext>
              </a:extLst>
            </p:cNvPr>
            <p:cNvSpPr txBox="1">
              <a:spLocks/>
            </p:cNvSpPr>
            <p:nvPr/>
          </p:nvSpPr>
          <p:spPr>
            <a:xfrm>
              <a:off x="3524484" y="5105929"/>
              <a:ext cx="2278062" cy="9428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accent6"/>
                  </a:solidFill>
                  <a:latin typeface=""/>
                  <a:ea typeface="+mn-ea"/>
                  <a:cs typeface="Poppins Light" pitchFamily="2" charset="77"/>
                </a:defRPr>
              </a:lvl1pPr>
              <a:lvl2pPr marL="228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2pPr>
              <a:lvl3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3pPr>
              <a:lvl4pPr marL="685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4pPr>
              <a:lvl5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3200" dirty="0">
                  <a:latin typeface="+mn-lt"/>
                </a:rPr>
                <a:t>188 szt.</a:t>
              </a:r>
            </a:p>
          </p:txBody>
        </p:sp>
        <p:sp>
          <p:nvSpPr>
            <p:cNvPr id="48" name="Symbol zastępczy tekstu 7">
              <a:extLst>
                <a:ext uri="{FF2B5EF4-FFF2-40B4-BE49-F238E27FC236}">
                  <a16:creationId xmlns:a16="http://schemas.microsoft.com/office/drawing/2014/main" id="{A2D3D7AB-2193-B76A-D0DF-20423508FB51}"/>
                </a:ext>
              </a:extLst>
            </p:cNvPr>
            <p:cNvSpPr txBox="1">
              <a:spLocks/>
            </p:cNvSpPr>
            <p:nvPr/>
          </p:nvSpPr>
          <p:spPr>
            <a:xfrm>
              <a:off x="6521684" y="3589018"/>
              <a:ext cx="2278062" cy="44045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i="0" kern="1200">
                  <a:solidFill>
                    <a:schemeClr val="accent6"/>
                  </a:solidFill>
                  <a:latin typeface=""/>
                  <a:ea typeface="+mn-ea"/>
                  <a:cs typeface="Poppins Light" pitchFamily="2" charset="77"/>
                </a:defRPr>
              </a:lvl1pPr>
              <a:lvl2pPr marL="228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2pPr>
              <a:lvl3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3pPr>
              <a:lvl4pPr marL="685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4pPr>
              <a:lvl5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/>
                <a:t>Osoby korzystające z infrastruktury</a:t>
              </a:r>
            </a:p>
          </p:txBody>
        </p:sp>
        <p:sp>
          <p:nvSpPr>
            <p:cNvPr id="49" name="Symbol zastępczy tekstu 7">
              <a:extLst>
                <a:ext uri="{FF2B5EF4-FFF2-40B4-BE49-F238E27FC236}">
                  <a16:creationId xmlns:a16="http://schemas.microsoft.com/office/drawing/2014/main" id="{4DC31189-20B5-1BA9-F176-A44A36738D96}"/>
                </a:ext>
              </a:extLst>
            </p:cNvPr>
            <p:cNvSpPr txBox="1">
              <a:spLocks/>
            </p:cNvSpPr>
            <p:nvPr/>
          </p:nvSpPr>
          <p:spPr>
            <a:xfrm>
              <a:off x="6513421" y="4029472"/>
              <a:ext cx="2278062" cy="9428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b="0" i="0" kern="1200">
                  <a:solidFill>
                    <a:schemeClr val="accent6"/>
                  </a:solidFill>
                  <a:latin typeface=""/>
                  <a:ea typeface="+mn-ea"/>
                  <a:cs typeface="Poppins Light" pitchFamily="2" charset="77"/>
                </a:defRPr>
              </a:lvl1pPr>
              <a:lvl2pPr marL="228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2pPr>
              <a:lvl3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3pPr>
              <a:lvl4pPr marL="685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4pPr>
              <a:lvl5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200" dirty="0">
                  <a:latin typeface="+mn-lt"/>
                </a:rPr>
                <a:t>Liczba osób korzystających z przywróconej do użytkowania infrastruktury</a:t>
              </a:r>
            </a:p>
          </p:txBody>
        </p:sp>
        <p:sp>
          <p:nvSpPr>
            <p:cNvPr id="50" name="Symbol zastępczy tekstu 7">
              <a:extLst>
                <a:ext uri="{FF2B5EF4-FFF2-40B4-BE49-F238E27FC236}">
                  <a16:creationId xmlns:a16="http://schemas.microsoft.com/office/drawing/2014/main" id="{AE495B87-198A-8D2D-2D15-C591F8FF182F}"/>
                </a:ext>
              </a:extLst>
            </p:cNvPr>
            <p:cNvSpPr txBox="1">
              <a:spLocks/>
            </p:cNvSpPr>
            <p:nvPr/>
          </p:nvSpPr>
          <p:spPr>
            <a:xfrm>
              <a:off x="6258709" y="5105929"/>
              <a:ext cx="2729841" cy="9428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000" b="1" i="0" kern="1200">
                  <a:solidFill>
                    <a:schemeClr val="accent6"/>
                  </a:solidFill>
                  <a:latin typeface=""/>
                  <a:ea typeface="+mn-ea"/>
                  <a:cs typeface="Poppins Light" pitchFamily="2" charset="77"/>
                </a:defRPr>
              </a:lvl1pPr>
              <a:lvl2pPr marL="2286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2pPr>
              <a:lvl3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3pPr>
              <a:lvl4pPr marL="6858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4pPr>
              <a:lvl5pPr marL="9144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100" b="0" i="0" kern="1200">
                  <a:solidFill>
                    <a:schemeClr val="bg1"/>
                  </a:solidFill>
                  <a:latin typeface=""/>
                  <a:ea typeface="+mn-ea"/>
                  <a:cs typeface="Poppins Light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3200" dirty="0">
                  <a:latin typeface="+mn-lt"/>
                </a:rPr>
                <a:t>671 tys. osób</a:t>
              </a:r>
            </a:p>
          </p:txBody>
        </p:sp>
        <p:pic>
          <p:nvPicPr>
            <p:cNvPr id="5" name="Obraz 4" descr="Obraz zawierający Fotografia lotnicza, woda, Widok z lotu ptaka, lotnicze&#10;&#10;Opis wygenerowany automatycznie">
              <a:extLst>
                <a:ext uri="{FF2B5EF4-FFF2-40B4-BE49-F238E27FC236}">
                  <a16:creationId xmlns:a16="http://schemas.microsoft.com/office/drawing/2014/main" id="{C0F1B763-3B84-D3F3-192F-6E345CFB7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612544" y="1986640"/>
              <a:ext cx="1880267" cy="1282342"/>
            </a:xfrm>
            <a:prstGeom prst="rect">
              <a:avLst/>
            </a:prstGeom>
          </p:spPr>
        </p:pic>
      </p:grpSp>
      <p:pic>
        <p:nvPicPr>
          <p:cNvPr id="7" name="Grafika 6" descr="Rodzina z chłopcem z wypełnieniem pełnym">
            <a:extLst>
              <a:ext uri="{FF2B5EF4-FFF2-40B4-BE49-F238E27FC236}">
                <a16:creationId xmlns:a16="http://schemas.microsoft.com/office/drawing/2014/main" id="{64F0340B-9D5C-A699-2391-1E358204B5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3294" y="1978356"/>
            <a:ext cx="914400" cy="9144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687754F-E976-D343-33C9-C4FB8D39C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003" y="1857454"/>
            <a:ext cx="2512164" cy="12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0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17F1-52D9-03C9-2EB5-1C44C4E17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1BE1-354F-B2BC-6734-6199D34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546" y="1950334"/>
            <a:ext cx="5280025" cy="566928"/>
          </a:xfrm>
        </p:spPr>
        <p:txBody>
          <a:bodyPr anchor="t">
            <a:normAutofit/>
          </a:bodyPr>
          <a:lstStyle/>
          <a:p>
            <a:r>
              <a:rPr lang="pl-PL" dirty="0"/>
              <a:t>Inne sprawozdania</a:t>
            </a:r>
            <a:endParaRPr lang="en-US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/>
        </p:nvSpPr>
        <p:spPr>
          <a:xfrm>
            <a:off x="9197821" y="1021663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/>
        </p:nvSpPr>
        <p:spPr>
          <a:xfrm>
            <a:off x="6601844" y="1021664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 txBox="1">
            <a:spLocks/>
          </p:cNvSpPr>
          <p:nvPr/>
        </p:nvSpPr>
        <p:spPr>
          <a:xfrm>
            <a:off x="6638641" y="2171005"/>
            <a:ext cx="2278062" cy="942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Wojewódzki Konserwator Zabytków</a:t>
            </a:r>
          </a:p>
        </p:txBody>
      </p:sp>
      <p:sp>
        <p:nvSpPr>
          <p:cNvPr id="3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 txBox="1">
            <a:spLocks/>
          </p:cNvSpPr>
          <p:nvPr/>
        </p:nvSpPr>
        <p:spPr>
          <a:xfrm>
            <a:off x="9221448" y="2171004"/>
            <a:ext cx="2278062" cy="12579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Wykaz podmiotów w sprawie powierzenia przetwarzania danych osobowych</a:t>
            </a:r>
            <a:endParaRPr lang="pl-PL" sz="1400" dirty="0">
              <a:latin typeface="+mn-lt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/>
        </p:nvSpPr>
        <p:spPr>
          <a:xfrm>
            <a:off x="3993323" y="3653733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 txBox="1">
            <a:spLocks/>
          </p:cNvSpPr>
          <p:nvPr/>
        </p:nvSpPr>
        <p:spPr>
          <a:xfrm>
            <a:off x="3993322" y="4705350"/>
            <a:ext cx="2370901" cy="1302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>
                <a:latin typeface="+mn-lt"/>
              </a:rPr>
              <a:t>Monitorowanie przygotowania projektów wybieranych do dofinansowania w sposób niekonkurencyjny</a:t>
            </a:r>
          </a:p>
          <a:p>
            <a:endParaRPr lang="pl-PL" sz="1400" dirty="0">
              <a:latin typeface="+mn-lt"/>
            </a:endParaRPr>
          </a:p>
        </p:txBody>
      </p:sp>
      <p:pic>
        <p:nvPicPr>
          <p:cNvPr id="14" name="Grafika 24">
            <a:extLst>
              <a:ext uri="{FF2B5EF4-FFF2-40B4-BE49-F238E27FC236}">
                <a16:creationId xmlns:a16="http://schemas.microsoft.com/office/drawing/2014/main" id="{CF785793-FCFE-3D42-97C6-ED74378747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6716" y="4107119"/>
            <a:ext cx="537020" cy="537020"/>
          </a:xfrm>
          <a:prstGeom prst="rect">
            <a:avLst/>
          </a:prstGeom>
        </p:spPr>
      </p:pic>
      <p:pic>
        <p:nvPicPr>
          <p:cNvPr id="22" name="Grafika 24">
            <a:extLst>
              <a:ext uri="{FF2B5EF4-FFF2-40B4-BE49-F238E27FC236}">
                <a16:creationId xmlns:a16="http://schemas.microsoft.com/office/drawing/2014/main" id="{AD1D173E-6631-F91C-32E9-8421296A88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8511" y="1558238"/>
            <a:ext cx="537020" cy="537020"/>
          </a:xfrm>
          <a:prstGeom prst="rect">
            <a:avLst/>
          </a:prstGeom>
        </p:spPr>
      </p:pic>
      <p:pic>
        <p:nvPicPr>
          <p:cNvPr id="23" name="Grafika 24">
            <a:extLst>
              <a:ext uri="{FF2B5EF4-FFF2-40B4-BE49-F238E27FC236}">
                <a16:creationId xmlns:a16="http://schemas.microsoft.com/office/drawing/2014/main" id="{AB84BBAC-6719-563F-7FB8-74928E3DF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980" y="4168330"/>
            <a:ext cx="537020" cy="537020"/>
          </a:xfrm>
          <a:prstGeom prst="rect">
            <a:avLst/>
          </a:prstGeom>
        </p:spPr>
      </p:pic>
      <p:pic>
        <p:nvPicPr>
          <p:cNvPr id="24" name="Grafika 24">
            <a:extLst>
              <a:ext uri="{FF2B5EF4-FFF2-40B4-BE49-F238E27FC236}">
                <a16:creationId xmlns:a16="http://schemas.microsoft.com/office/drawing/2014/main" id="{A2E50ED7-D7D1-9F2D-8450-DC9614C43B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5650" y="4107119"/>
            <a:ext cx="537020" cy="537020"/>
          </a:xfrm>
          <a:prstGeom prst="rect">
            <a:avLst/>
          </a:prstGeom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3DF10547-3A6A-619F-A4F6-B40D85628D59}"/>
              </a:ext>
            </a:extLst>
          </p:cNvPr>
          <p:cNvSpPr/>
          <p:nvPr/>
        </p:nvSpPr>
        <p:spPr>
          <a:xfrm>
            <a:off x="6610633" y="3653733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8DEEA08C-9563-B0A9-E69E-7FA33075E5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9069" y="4078163"/>
            <a:ext cx="594931" cy="594931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AC8AD25A-A785-6667-97D9-04075D9B5B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2368" y="1500327"/>
            <a:ext cx="594931" cy="594931"/>
          </a:xfrm>
          <a:prstGeom prst="rect">
            <a:avLst/>
          </a:prstGeom>
        </p:spPr>
      </p:pic>
      <p:sp>
        <p:nvSpPr>
          <p:cNvPr id="29" name="Symbol zastępczy tekstu 7">
            <a:extLst>
              <a:ext uri="{FF2B5EF4-FFF2-40B4-BE49-F238E27FC236}">
                <a16:creationId xmlns:a16="http://schemas.microsoft.com/office/drawing/2014/main" id="{0296EA17-4A5E-495F-416E-23891AD55E07}"/>
              </a:ext>
            </a:extLst>
          </p:cNvPr>
          <p:cNvSpPr txBox="1">
            <a:spLocks/>
          </p:cNvSpPr>
          <p:nvPr/>
        </p:nvSpPr>
        <p:spPr>
          <a:xfrm>
            <a:off x="6601844" y="4705349"/>
            <a:ext cx="2351656" cy="13022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Wykaz projektów podlegających nadzorowi budowlanemu WINB/GINB</a:t>
            </a:r>
          </a:p>
          <a:p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971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F893-455A-E21C-B938-01A5B55D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B7B147-0CDC-75D0-9A9A-DA1BD71ED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16" y="4209348"/>
            <a:ext cx="10262223" cy="914400"/>
          </a:xfrm>
        </p:spPr>
        <p:txBody>
          <a:bodyPr/>
          <a:lstStyle/>
          <a:p>
            <a:r>
              <a:rPr lang="pl-PL" dirty="0"/>
              <a:t>Zapraszamy do kontaktu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471ADA3-E1DD-0D7D-D559-EFC2D4921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123500"/>
            <a:ext cx="10478450" cy="32800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148DF5-3788-2F79-3119-2FD6AA62B8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404955E-6E5D-388B-AB94-BBEF75C3C4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3" name="Grafika 2">
            <a:hlinkClick r:id="rId5"/>
            <a:extLst>
              <a:ext uri="{FF2B5EF4-FFF2-40B4-BE49-F238E27FC236}">
                <a16:creationId xmlns:a16="http://schemas.microsoft.com/office/drawing/2014/main" id="{D9856368-6FDE-0C5B-8147-B2C752E0C1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4" name="Grafika 3">
            <a:hlinkClick r:id="rId7"/>
            <a:extLst>
              <a:ext uri="{FF2B5EF4-FFF2-40B4-BE49-F238E27FC236}">
                <a16:creationId xmlns:a16="http://schemas.microsoft.com/office/drawing/2014/main" id="{DFE8D816-2C15-46DC-6144-DA870A2413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5" name="Grafika 4">
            <a:hlinkClick r:id="rId9"/>
            <a:extLst>
              <a:ext uri="{FF2B5EF4-FFF2-40B4-BE49-F238E27FC236}">
                <a16:creationId xmlns:a16="http://schemas.microsoft.com/office/drawing/2014/main" id="{746D138C-60E6-BF8D-C712-1E431D1F85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id="{09D4A155-4F5F-8E73-B7F3-7E5077C56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3368841" cy="6314739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1E19BD-5A90-6858-1019-900A42DDAC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7179" y="1203503"/>
            <a:ext cx="8694820" cy="4183684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arenR"/>
            </a:pPr>
            <a:r>
              <a:rPr lang="pl-PL" sz="24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Budżet programu</a:t>
            </a:r>
          </a:p>
          <a:p>
            <a:pPr marL="914400" lvl="1" indent="-457200">
              <a:buFont typeface="+mj-lt"/>
              <a:buAutoNum type="arabicParenR"/>
            </a:pPr>
            <a:r>
              <a:rPr lang="pl-PL" sz="24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Cel planowania / monitoringu</a:t>
            </a:r>
          </a:p>
          <a:p>
            <a:pPr marL="914400" lvl="1" indent="-457200">
              <a:buFont typeface="+mj-lt"/>
              <a:buAutoNum type="arabicParenR"/>
            </a:pPr>
            <a:r>
              <a:rPr lang="pl-PL" sz="24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Dokumenty planistyczne</a:t>
            </a:r>
          </a:p>
          <a:p>
            <a:pPr marL="914400" lvl="1" indent="-457200">
              <a:buFont typeface="+mj-lt"/>
              <a:buAutoNum type="arabicParenR"/>
            </a:pPr>
            <a:r>
              <a:rPr lang="pl-PL" sz="24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Rola Beneficjentów w procesie planowania</a:t>
            </a:r>
          </a:p>
          <a:p>
            <a:pPr marL="914400" lvl="1" indent="-457200">
              <a:buFont typeface="+mj-lt"/>
              <a:buAutoNum type="arabicParenR"/>
            </a:pPr>
            <a:r>
              <a:rPr lang="pl-PL" sz="24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Planowanie / wykonanie wnioskowania</a:t>
            </a:r>
          </a:p>
          <a:p>
            <a:pPr marL="914400" lvl="1" indent="-457200">
              <a:buFont typeface="+mj-lt"/>
              <a:buAutoNum type="arabicParenR"/>
            </a:pPr>
            <a:r>
              <a:rPr lang="pl-PL" sz="24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Rekomendacje</a:t>
            </a:r>
          </a:p>
          <a:p>
            <a:pPr marL="914400" lvl="1" indent="-457200">
              <a:buFont typeface="+mj-lt"/>
              <a:buAutoNum type="arabicParenR"/>
            </a:pPr>
            <a:r>
              <a:rPr lang="pl-PL" sz="24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Efekty rzeczowe i ekologiczne</a:t>
            </a:r>
          </a:p>
          <a:p>
            <a:pPr marL="914400" lvl="1" indent="-457200">
              <a:buFont typeface="+mj-lt"/>
              <a:buAutoNum type="arabicParenR"/>
            </a:pPr>
            <a:r>
              <a:rPr lang="pl-PL" sz="24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Inne sprawozdania</a:t>
            </a:r>
          </a:p>
          <a:p>
            <a:pPr marL="452438" lvl="2" indent="-452438"/>
            <a:endParaRPr lang="pl-PL" sz="2400" dirty="0">
              <a:solidFill>
                <a:srgbClr val="262626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1D91375A-4FEC-0F05-4432-452548F3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9622" y="270815"/>
            <a:ext cx="4522936" cy="932688"/>
          </a:xfrm>
        </p:spPr>
        <p:txBody>
          <a:bodyPr/>
          <a:lstStyle/>
          <a:p>
            <a:r>
              <a:rPr lang="pl-PL" dirty="0"/>
              <a:t>Plan prezentacji</a:t>
            </a:r>
          </a:p>
        </p:txBody>
      </p:sp>
    </p:spTree>
    <p:extLst>
      <p:ext uri="{BB962C8B-B14F-4D97-AF65-F5344CB8AC3E}">
        <p14:creationId xmlns:p14="http://schemas.microsoft.com/office/powerpoint/2010/main" val="306750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9F7F8-3CAA-FE79-7F95-DB611FAB0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DA83-23AE-5B3E-7670-32B46BB3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Budżet Programu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33" name="Symbol zastępczy obrazu 32">
            <a:extLst>
              <a:ext uri="{FF2B5EF4-FFF2-40B4-BE49-F238E27FC236}">
                <a16:creationId xmlns:a16="http://schemas.microsoft.com/office/drawing/2014/main" id="{6BCBD7B9-1943-C4AB-2A4A-B3C09D19225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76A2D5-AF9D-943D-CB76-968EA258487D}"/>
              </a:ext>
            </a:extLst>
          </p:cNvPr>
          <p:cNvSpPr txBox="1">
            <a:spLocks/>
          </p:cNvSpPr>
          <p:nvPr/>
        </p:nvSpPr>
        <p:spPr>
          <a:xfrm>
            <a:off x="797567" y="1665514"/>
            <a:ext cx="10546273" cy="44740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pl-PL" sz="2400" b="1" dirty="0">
              <a:solidFill>
                <a:srgbClr val="262626"/>
              </a:solidFill>
            </a:endParaRPr>
          </a:p>
          <a:p>
            <a:pPr>
              <a:buFontTx/>
              <a:buNone/>
              <a:defRPr/>
            </a:pPr>
            <a:r>
              <a:rPr lang="pl-PL" sz="2800" b="1" dirty="0">
                <a:solidFill>
                  <a:srgbClr val="262626"/>
                </a:solidFill>
              </a:rPr>
              <a:t>Alokacja:</a:t>
            </a:r>
          </a:p>
          <a:p>
            <a:pPr>
              <a:defRPr/>
            </a:pPr>
            <a:r>
              <a:rPr lang="pl-PL" sz="2000" dirty="0">
                <a:solidFill>
                  <a:srgbClr val="262626"/>
                </a:solidFill>
              </a:rPr>
              <a:t>Działanie 9.01 i 10.01 - </a:t>
            </a:r>
            <a:r>
              <a:rPr lang="pl-PL" sz="2000" b="1" dirty="0">
                <a:solidFill>
                  <a:srgbClr val="262626"/>
                </a:solidFill>
              </a:rPr>
              <a:t>1 mld zł</a:t>
            </a:r>
          </a:p>
          <a:p>
            <a:pPr>
              <a:spcBef>
                <a:spcPts val="432"/>
              </a:spcBef>
              <a:buFontTx/>
              <a:buNone/>
              <a:defRPr/>
            </a:pPr>
            <a:endParaRPr lang="pl-PL" b="1" u="sng" dirty="0">
              <a:solidFill>
                <a:srgbClr val="262626"/>
              </a:solidFill>
            </a:endParaRPr>
          </a:p>
          <a:p>
            <a:pPr>
              <a:spcBef>
                <a:spcPts val="432"/>
              </a:spcBef>
              <a:buFontTx/>
              <a:buNone/>
              <a:defRPr/>
            </a:pPr>
            <a:endParaRPr lang="pl-PL" b="1" u="sng" dirty="0">
              <a:solidFill>
                <a:srgbClr val="262626"/>
              </a:solidFill>
            </a:endParaRPr>
          </a:p>
          <a:p>
            <a:pPr>
              <a:spcBef>
                <a:spcPts val="432"/>
              </a:spcBef>
              <a:buFontTx/>
              <a:buNone/>
              <a:defRPr/>
            </a:pPr>
            <a:endParaRPr lang="pl-PL" b="1" u="sng" dirty="0">
              <a:solidFill>
                <a:srgbClr val="262626"/>
              </a:solidFill>
            </a:endParaRPr>
          </a:p>
          <a:p>
            <a:pPr>
              <a:spcBef>
                <a:spcPts val="432"/>
              </a:spcBef>
              <a:buFontTx/>
              <a:buNone/>
              <a:defRPr/>
            </a:pPr>
            <a:r>
              <a:rPr lang="pl-PL" sz="2400" b="1" u="sng" dirty="0">
                <a:solidFill>
                  <a:srgbClr val="262626"/>
                </a:solidFill>
              </a:rPr>
              <a:t>Zawarte umowy:</a:t>
            </a:r>
          </a:p>
          <a:p>
            <a:pPr algn="just">
              <a:spcBef>
                <a:spcPts val="400"/>
              </a:spcBef>
              <a:buFontTx/>
              <a:buNone/>
              <a:defRPr/>
            </a:pPr>
            <a:r>
              <a:rPr lang="pl-PL" sz="2000" dirty="0">
                <a:solidFill>
                  <a:srgbClr val="262626"/>
                </a:solidFill>
              </a:rPr>
              <a:t>Do 22.06.2026 r. zawarto </a:t>
            </a:r>
            <a:r>
              <a:rPr lang="pl-PL" sz="2000" b="1" dirty="0">
                <a:solidFill>
                  <a:srgbClr val="262626"/>
                </a:solidFill>
              </a:rPr>
              <a:t>33 </a:t>
            </a:r>
            <a:r>
              <a:rPr lang="pl-PL" sz="2000" dirty="0">
                <a:solidFill>
                  <a:srgbClr val="262626"/>
                </a:solidFill>
              </a:rPr>
              <a:t>umowy o dofinansowanie na łączną kwotę:</a:t>
            </a:r>
          </a:p>
          <a:p>
            <a:pPr marL="857250" lvl="1" indent="-457200" algn="just">
              <a:spcBef>
                <a:spcPts val="400"/>
              </a:spcBef>
              <a:buFont typeface="+mj-lt"/>
              <a:buAutoNum type="arabicParenR"/>
              <a:defRPr/>
            </a:pPr>
            <a:r>
              <a:rPr lang="pl-PL" sz="1800" dirty="0">
                <a:solidFill>
                  <a:srgbClr val="262626"/>
                </a:solidFill>
              </a:rPr>
              <a:t>Koszt całkowity – </a:t>
            </a:r>
            <a:r>
              <a:rPr lang="pl-PL" sz="1800" b="1" dirty="0">
                <a:solidFill>
                  <a:srgbClr val="262626"/>
                </a:solidFill>
              </a:rPr>
              <a:t> 200 mln zł</a:t>
            </a:r>
          </a:p>
          <a:p>
            <a:pPr marL="857250" lvl="1" indent="-457200" algn="just">
              <a:spcBef>
                <a:spcPts val="400"/>
              </a:spcBef>
              <a:buFont typeface="+mj-lt"/>
              <a:buAutoNum type="arabicParenR"/>
              <a:defRPr/>
            </a:pPr>
            <a:r>
              <a:rPr lang="pl-PL" sz="1800" dirty="0">
                <a:solidFill>
                  <a:srgbClr val="262626"/>
                </a:solidFill>
              </a:rPr>
              <a:t>Wkład środków unijnych – </a:t>
            </a:r>
            <a:r>
              <a:rPr lang="pl-PL" sz="1800" b="1" dirty="0">
                <a:solidFill>
                  <a:srgbClr val="262626"/>
                </a:solidFill>
              </a:rPr>
              <a:t>155 mln zł </a:t>
            </a:r>
            <a:endParaRPr lang="pl-PL" sz="1800" dirty="0">
              <a:solidFill>
                <a:srgbClr val="262626"/>
              </a:solidFill>
            </a:endParaRPr>
          </a:p>
          <a:p>
            <a:pPr marL="15875" algn="just">
              <a:defRPr/>
            </a:pPr>
            <a:endParaRPr lang="pl-PL" dirty="0">
              <a:solidFill>
                <a:srgbClr val="26262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 descr="Stos banknotów dolarów amerykańskich">
            <a:extLst>
              <a:ext uri="{FF2B5EF4-FFF2-40B4-BE49-F238E27FC236}">
                <a16:creationId xmlns:a16="http://schemas.microsoft.com/office/drawing/2014/main" id="{E7DE236F-763E-2E8A-D62E-609D652EA2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64" y="1956855"/>
            <a:ext cx="1963077" cy="1472145"/>
          </a:xfrm>
          <a:prstGeom prst="rect">
            <a:avLst/>
          </a:prstGeom>
        </p:spPr>
      </p:pic>
      <p:pic>
        <p:nvPicPr>
          <p:cNvPr id="5" name="Obraz 4" descr="Osoby wypełnianie dokumentów">
            <a:extLst>
              <a:ext uri="{FF2B5EF4-FFF2-40B4-BE49-F238E27FC236}">
                <a16:creationId xmlns:a16="http://schemas.microsoft.com/office/drawing/2014/main" id="{6371C063-7647-FFD0-8D1E-832C13B924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75" y="4273621"/>
            <a:ext cx="2106431" cy="14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0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E1464-BBD7-9DCF-D7C9-EB4E1D015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50E5A22E-8479-CCA7-9687-72236AE48E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03E685C-0A03-C512-E3F9-50825E9B7EB7}"/>
              </a:ext>
            </a:extLst>
          </p:cNvPr>
          <p:cNvSpPr/>
          <p:nvPr/>
        </p:nvSpPr>
        <p:spPr>
          <a:xfrm>
            <a:off x="272713" y="1491916"/>
            <a:ext cx="3180876" cy="4604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Działanie </a:t>
            </a:r>
            <a:r>
              <a:rPr kumimoji="0" lang="pl-PL" sz="2800" b="1" i="0" u="none" strike="noStrike" kern="1200" cap="none" spc="0" normalizeH="0" baseline="0" noProof="0" err="1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FEnIKS</a:t>
            </a: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 09.01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Odbudowa infrastruktury wodno-ściekowej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4" name="Schemat blokowy: proces 13">
            <a:extLst>
              <a:ext uri="{FF2B5EF4-FFF2-40B4-BE49-F238E27FC236}">
                <a16:creationId xmlns:a16="http://schemas.microsoft.com/office/drawing/2014/main" id="{B66C3E44-8A55-2F03-5C00-2B4313F42413}"/>
              </a:ext>
            </a:extLst>
          </p:cNvPr>
          <p:cNvSpPr/>
          <p:nvPr/>
        </p:nvSpPr>
        <p:spPr>
          <a:xfrm>
            <a:off x="3707704" y="1491916"/>
            <a:ext cx="8051942" cy="460408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nabór zakończony: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Złożone wnioski -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51 szt.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dofinansowania </a:t>
            </a:r>
            <a:r>
              <a:rPr lang="pl-PL" sz="2000" b="1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313 mln zł.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dirty="0">
              <a:solidFill>
                <a:srgbClr val="004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dirty="0">
              <a:solidFill>
                <a:srgbClr val="004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dirty="0">
              <a:solidFill>
                <a:srgbClr val="004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Podpisane umowy: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umów – </a:t>
            </a:r>
            <a:r>
              <a:rPr lang="pl-PL" sz="2000" b="1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 szt.</a:t>
            </a:r>
          </a:p>
          <a:p>
            <a:pPr lvl="0" algn="ctr">
              <a:defRPr/>
            </a:pPr>
            <a:r>
              <a:rPr lang="pl-PL" sz="2000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dofinansowania –</a:t>
            </a:r>
            <a:r>
              <a:rPr lang="pl-PL" sz="2000" b="1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61 mln zł.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906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EB299-8135-F412-8FDF-59FBFBC05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374C6831-BF26-A2F2-6E3C-C8774BEEE32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2D82B4F-C16C-5A4E-E014-68A0D494B8A1}"/>
              </a:ext>
            </a:extLst>
          </p:cNvPr>
          <p:cNvSpPr/>
          <p:nvPr/>
        </p:nvSpPr>
        <p:spPr>
          <a:xfrm>
            <a:off x="272713" y="1491916"/>
            <a:ext cx="3180876" cy="4604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Działanie </a:t>
            </a:r>
            <a:r>
              <a:rPr kumimoji="0" lang="pl-PL" sz="2800" b="1" i="0" u="none" strike="noStrike" kern="1200" cap="none" spc="0" normalizeH="0" baseline="0" noProof="0" err="1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FEnIKS</a:t>
            </a: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 10.01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Odbudowa infrastruktury do zaopatrzenia </a:t>
            </a:r>
            <a:b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>
                <a:ln>
                  <a:noFill/>
                </a:ln>
                <a:solidFill>
                  <a:srgbClr val="004066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w wodę do spożycia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srgbClr val="004066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4" name="Schemat blokowy: proces 13">
            <a:extLst>
              <a:ext uri="{FF2B5EF4-FFF2-40B4-BE49-F238E27FC236}">
                <a16:creationId xmlns:a16="http://schemas.microsoft.com/office/drawing/2014/main" id="{15CE5200-304F-CBFE-C7C0-9C9640F490FE}"/>
              </a:ext>
            </a:extLst>
          </p:cNvPr>
          <p:cNvSpPr/>
          <p:nvPr/>
        </p:nvSpPr>
        <p:spPr>
          <a:xfrm>
            <a:off x="3707704" y="1491916"/>
            <a:ext cx="8051942" cy="460408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l-PL" sz="2000" b="1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nabór zakończony:</a:t>
            </a:r>
          </a:p>
          <a:p>
            <a:pPr lvl="0" algn="ctr">
              <a:defRPr/>
            </a:pPr>
            <a:endParaRPr lang="pl-PL" sz="2000" dirty="0">
              <a:solidFill>
                <a:srgbClr val="004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r>
              <a:rPr lang="pl-PL" sz="2000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Złożone wnioski - </a:t>
            </a:r>
            <a:r>
              <a:rPr lang="pl-PL" sz="2000" b="1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szt. </a:t>
            </a:r>
          </a:p>
          <a:p>
            <a:pPr lvl="0" algn="ctr">
              <a:defRPr/>
            </a:pPr>
            <a:r>
              <a:rPr lang="pl-PL" sz="2000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dofinansowania </a:t>
            </a:r>
            <a:r>
              <a:rPr lang="pl-PL" sz="2000" b="1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- 130 mln zł.</a:t>
            </a:r>
          </a:p>
          <a:p>
            <a:pPr lvl="0" algn="ctr">
              <a:defRPr/>
            </a:pPr>
            <a:endParaRPr lang="pl-PL" sz="2000" b="1" dirty="0">
              <a:solidFill>
                <a:srgbClr val="004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endParaRPr lang="pl-PL" sz="2000" b="1" dirty="0">
              <a:solidFill>
                <a:srgbClr val="004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endParaRPr lang="pl-PL" sz="2000" b="1" dirty="0">
              <a:solidFill>
                <a:srgbClr val="004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r>
              <a:rPr lang="pl-PL" sz="2000" b="1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Podpisane umowy:</a:t>
            </a:r>
          </a:p>
          <a:p>
            <a:pPr lvl="0" algn="ctr">
              <a:defRPr/>
            </a:pPr>
            <a:endParaRPr lang="pl-PL" sz="2000" b="1" dirty="0">
              <a:solidFill>
                <a:srgbClr val="004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>
              <a:defRPr/>
            </a:pPr>
            <a:r>
              <a:rPr lang="pl-PL" sz="2000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Liczba umów – </a:t>
            </a:r>
            <a:r>
              <a:rPr lang="pl-PL" sz="2000" b="1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szt. </a:t>
            </a:r>
          </a:p>
          <a:p>
            <a:pPr lvl="0" algn="ctr">
              <a:defRPr/>
            </a:pPr>
            <a:r>
              <a:rPr lang="pl-PL" sz="2000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Kwota dofinansowania – </a:t>
            </a:r>
            <a:r>
              <a:rPr lang="pl-PL" sz="2000" b="1" dirty="0">
                <a:solidFill>
                  <a:srgbClr val="0040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94 mln zł.</a:t>
            </a:r>
          </a:p>
          <a:p>
            <a:pPr lvl="0" algn="ctr">
              <a:defRPr/>
            </a:pPr>
            <a:endParaRPr lang="pl-PL" sz="2000" b="1" dirty="0">
              <a:solidFill>
                <a:srgbClr val="0040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59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 descr="Obraz zawierający ziemia, drzewo, roślina, gałąź&#10;&#10;Zawartość wygenerowana przez AI może być niepoprawna.">
            <a:extLst>
              <a:ext uri="{FF2B5EF4-FFF2-40B4-BE49-F238E27FC236}">
                <a16:creationId xmlns:a16="http://schemas.microsoft.com/office/drawing/2014/main" id="{6AFC8CE4-1C30-8C59-4DD1-CA5E6B19FF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4BF0E5-584F-EB76-9323-998E38E5A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715000"/>
            <a:ext cx="430213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208551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208551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044F31D-84AB-34F7-9080-1EA1FC2D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4786" y="246979"/>
            <a:ext cx="8640763" cy="597016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Cel planowania / monitoringu</a:t>
            </a:r>
            <a:r>
              <a:rPr lang="pl-PL" dirty="0"/>
              <a:t>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6D7CEA87-BA34-B968-E08C-EEEFAB6E7571}"/>
              </a:ext>
            </a:extLst>
          </p:cNvPr>
          <p:cNvSpPr txBox="1">
            <a:spLocks/>
          </p:cNvSpPr>
          <p:nvPr/>
        </p:nvSpPr>
        <p:spPr>
          <a:xfrm>
            <a:off x="746351" y="1255589"/>
            <a:ext cx="6242278" cy="48245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>
              <a:lnSpc>
                <a:spcPts val="3600"/>
              </a:lnSpc>
              <a:spcBef>
                <a:spcPct val="0"/>
              </a:spcBef>
            </a:pPr>
            <a:r>
              <a:rPr lang="pl-PL" sz="32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Celem planowania jest:</a:t>
            </a:r>
          </a:p>
          <a:p>
            <a:pPr marL="914400" lvl="1" indent="-457200">
              <a:lnSpc>
                <a:spcPts val="3600"/>
              </a:lnSpc>
              <a:spcBef>
                <a:spcPct val="0"/>
              </a:spcBef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Określenie zapotrzebowania na środki z UE</a:t>
            </a:r>
          </a:p>
          <a:p>
            <a:pPr marL="914400" lvl="1" indent="-457200">
              <a:lnSpc>
                <a:spcPts val="3600"/>
              </a:lnSpc>
              <a:spcBef>
                <a:spcPct val="0"/>
              </a:spcBef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Określenie certyfikacji środków UE</a:t>
            </a:r>
          </a:p>
          <a:p>
            <a:pPr marL="457200" lvl="1">
              <a:lnSpc>
                <a:spcPts val="3600"/>
              </a:lnSpc>
              <a:spcBef>
                <a:spcPct val="0"/>
              </a:spcBef>
            </a:pPr>
            <a:endParaRPr lang="pl-PL" sz="2000" b="1" dirty="0">
              <a:solidFill>
                <a:schemeClr val="tx2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2">
              <a:lnSpc>
                <a:spcPts val="3600"/>
              </a:lnSpc>
              <a:spcBef>
                <a:spcPct val="0"/>
              </a:spcBef>
              <a:defRPr/>
            </a:pPr>
            <a:r>
              <a:rPr lang="pl-PL" sz="32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Celem monitoringu jest:</a:t>
            </a:r>
          </a:p>
          <a:p>
            <a:pPr marL="914400" lvl="1" indent="-457200">
              <a:lnSpc>
                <a:spcPts val="3600"/>
              </a:lnSpc>
              <a:spcBef>
                <a:spcPct val="0"/>
              </a:spcBef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Porównanie planu z realizacją</a:t>
            </a:r>
          </a:p>
          <a:p>
            <a:pPr marL="914400" lvl="1" indent="-457200">
              <a:lnSpc>
                <a:spcPts val="3600"/>
              </a:lnSpc>
              <a:spcBef>
                <a:spcPct val="0"/>
              </a:spcBef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Reagowanie na odchylenia</a:t>
            </a:r>
          </a:p>
          <a:p>
            <a:pPr marL="914400" lvl="1" indent="-457200">
              <a:lnSpc>
                <a:spcPts val="3600"/>
              </a:lnSpc>
              <a:spcBef>
                <a:spcPct val="0"/>
              </a:spcBef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Podejmowanie działań naprawczych</a:t>
            </a:r>
          </a:p>
          <a:p>
            <a:pPr marL="266700" lvl="1">
              <a:lnSpc>
                <a:spcPts val="1800"/>
              </a:lnSpc>
              <a:spcBef>
                <a:spcPts val="1100"/>
              </a:spcBef>
              <a:buClr>
                <a:schemeClr val="accent1"/>
              </a:buClr>
              <a:buFont typeface="Arial" panose="020B0604020202020204" pitchFamily="34" charset="0"/>
              <a:buBlip>
                <a:blip r:embed="rId4"/>
              </a:buBlip>
              <a:defRPr/>
            </a:pPr>
            <a:endParaRPr lang="pl-PL" b="1" dirty="0"/>
          </a:p>
          <a:p>
            <a:pPr marL="15875" algn="just">
              <a:defRPr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246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B1C88-695F-C57E-0A80-00BB7BCAB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D7A6A1-B756-CC04-E3C5-28CA2F50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/>
              <a:t>Dokumenty planistyczne</a:t>
            </a:r>
            <a:endParaRPr lang="pl-PL" dirty="0">
              <a:latin typeface="Calibri"/>
              <a:ea typeface="Calibri"/>
              <a:cs typeface="Calibri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C03677C3-7FB5-35E4-E1E0-E0011F7DEAB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94379C6C-AD07-4038-F180-ED2086C44855}"/>
              </a:ext>
            </a:extLst>
          </p:cNvPr>
          <p:cNvSpPr txBox="1">
            <a:spLocks/>
          </p:cNvSpPr>
          <p:nvPr/>
        </p:nvSpPr>
        <p:spPr>
          <a:xfrm>
            <a:off x="759758" y="1738921"/>
            <a:ext cx="8641084" cy="42210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lnSpc>
                <a:spcPts val="3600"/>
              </a:lnSpc>
              <a:spcBef>
                <a:spcPct val="0"/>
              </a:spcBef>
              <a:buFont typeface="Symbol" pitchFamily="18" charset="2"/>
              <a:buAutoNum type="arabicParenR"/>
            </a:pPr>
            <a:r>
              <a:rPr lang="pl-PL" sz="28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 wnioskowania o środki UE i aktualizacje</a:t>
            </a:r>
            <a:br>
              <a:rPr lang="pl-PL" sz="24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dirty="0">
                <a:ea typeface="Open Sans" panose="020B0606030504020204" pitchFamily="34" charset="0"/>
                <a:cs typeface="Open Sans" panose="020B0606030504020204" pitchFamily="34" charset="0"/>
              </a:rPr>
              <a:t>(zał. 4 do </a:t>
            </a:r>
            <a:r>
              <a:rPr lang="pl-PL" dirty="0" err="1">
                <a:ea typeface="Open Sans" panose="020B0606030504020204" pitchFamily="34" charset="0"/>
                <a:cs typeface="Open Sans" panose="020B0606030504020204" pitchFamily="34" charset="0"/>
              </a:rPr>
              <a:t>UoD</a:t>
            </a:r>
            <a:r>
              <a:rPr lang="pl-PL" dirty="0">
                <a:ea typeface="Open Sans" panose="020B0606030504020204" pitchFamily="34" charset="0"/>
                <a:cs typeface="Open Sans" panose="020B0606030504020204" pitchFamily="34" charset="0"/>
              </a:rPr>
              <a:t> - Harmonogram Płatności): </a:t>
            </a:r>
          </a:p>
          <a:p>
            <a:pPr marL="898525" lvl="1" indent="-358775">
              <a:lnSpc>
                <a:spcPts val="36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1800" dirty="0">
                <a:ea typeface="Open Sans" panose="020B0606030504020204" pitchFamily="34" charset="0"/>
                <a:cs typeface="Open Sans" panose="020B0606030504020204" pitchFamily="34" charset="0"/>
              </a:rPr>
              <a:t>na 31 marca</a:t>
            </a:r>
          </a:p>
          <a:p>
            <a:pPr marL="898525" lvl="1" indent="-358775">
              <a:lnSpc>
                <a:spcPts val="36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1800" dirty="0">
                <a:ea typeface="Open Sans" panose="020B0606030504020204" pitchFamily="34" charset="0"/>
                <a:cs typeface="Open Sans" panose="020B0606030504020204" pitchFamily="34" charset="0"/>
              </a:rPr>
              <a:t>na 30 września</a:t>
            </a:r>
            <a:endParaRPr lang="pl-PL" sz="1700" b="1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50" indent="-539750">
              <a:lnSpc>
                <a:spcPts val="3600"/>
              </a:lnSpc>
              <a:spcBef>
                <a:spcPct val="0"/>
              </a:spcBef>
              <a:buFont typeface="+mj-lt"/>
              <a:buAutoNum type="arabicParenR"/>
            </a:pPr>
            <a:r>
              <a:rPr lang="pl-PL" sz="28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 certyfikacji środków UE </a:t>
            </a:r>
            <a:br>
              <a:rPr lang="pl-PL" sz="24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ea typeface="Open Sans" panose="020B0606030504020204" pitchFamily="34" charset="0"/>
                <a:cs typeface="Open Sans" panose="020B0606030504020204" pitchFamily="34" charset="0"/>
              </a:rPr>
              <a:t>(moduł Harmonogram płatności w systemie CST2021)</a:t>
            </a:r>
          </a:p>
          <a:p>
            <a:pPr marL="898525" lvl="1" indent="-358775">
              <a:lnSpc>
                <a:spcPts val="36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2000" dirty="0"/>
              <a:t>składany w ciągu 3 dni roboczych od zawarcia Umowy</a:t>
            </a:r>
          </a:p>
          <a:p>
            <a:pPr marL="898525" lvl="1" indent="-358775">
              <a:lnSpc>
                <a:spcPts val="36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2000" dirty="0"/>
              <a:t>Aktualizacja razem z aktualizacją Załączników do </a:t>
            </a:r>
            <a:r>
              <a:rPr lang="pl-PL" sz="2000" dirty="0" err="1"/>
              <a:t>UoD</a:t>
            </a:r>
            <a:br>
              <a:rPr lang="pl-PL" sz="2000" dirty="0"/>
            </a:br>
            <a:r>
              <a:rPr lang="pl-PL" sz="2000" dirty="0"/>
              <a:t>oraz na wezwanie IW w razie potrzeby</a:t>
            </a:r>
            <a:endParaRPr lang="pl-PL" dirty="0"/>
          </a:p>
          <a:p>
            <a:pPr marL="15875" algn="just">
              <a:defRPr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595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E8666-81C2-80AA-B7F3-A99B71C06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A8AB0B-D942-766E-851C-5A6FBAA8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/>
              <a:t>Rola Beneficjentów w procesie planowania</a:t>
            </a:r>
            <a:endParaRPr lang="pl-PL" dirty="0">
              <a:ea typeface="Calibri"/>
              <a:cs typeface="Calibri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C9C567FD-9221-EF47-D7AC-D24C7E1DF9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FC3E74F5-E751-2358-B8D6-CD9DD81F75FB}"/>
              </a:ext>
            </a:extLst>
          </p:cNvPr>
          <p:cNvSpPr txBox="1">
            <a:spLocks/>
          </p:cNvSpPr>
          <p:nvPr/>
        </p:nvSpPr>
        <p:spPr>
          <a:xfrm>
            <a:off x="759758" y="1738921"/>
            <a:ext cx="8641084" cy="42210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Symbol" pitchFamily="18" charset="2"/>
              <a:buAutoNum type="arabicParenR"/>
            </a:pPr>
            <a:r>
              <a:rPr lang="pl-PL" sz="24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Planowanie wnioskowania o środki UE: </a:t>
            </a:r>
          </a:p>
          <a:p>
            <a:pPr marL="898525" lvl="1" indent="-358775">
              <a:lnSpc>
                <a:spcPts val="36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1700" dirty="0">
                <a:ea typeface="Open Sans" panose="020B0606030504020204" pitchFamily="34" charset="0"/>
                <a:cs typeface="Open Sans" panose="020B0606030504020204" pitchFamily="34" charset="0"/>
              </a:rPr>
              <a:t>Płatności zaliczkowe</a:t>
            </a:r>
          </a:p>
          <a:p>
            <a:pPr marL="898525" lvl="1" indent="-358775">
              <a:lnSpc>
                <a:spcPts val="36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1700" dirty="0">
                <a:ea typeface="Open Sans" panose="020B0606030504020204" pitchFamily="34" charset="0"/>
                <a:cs typeface="Open Sans" panose="020B0606030504020204" pitchFamily="34" charset="0"/>
              </a:rPr>
              <a:t>Płatności pośrednie</a:t>
            </a:r>
          </a:p>
          <a:p>
            <a:pPr marL="898525" lvl="1" indent="-358775">
              <a:lnSpc>
                <a:spcPts val="36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1700" dirty="0">
                <a:ea typeface="Open Sans" panose="020B0606030504020204" pitchFamily="34" charset="0"/>
                <a:cs typeface="Open Sans" panose="020B0606030504020204" pitchFamily="34" charset="0"/>
              </a:rPr>
              <a:t>Płatności końcowe</a:t>
            </a:r>
          </a:p>
          <a:p>
            <a:pPr marL="539750" lvl="1">
              <a:lnSpc>
                <a:spcPts val="3600"/>
              </a:lnSpc>
              <a:spcBef>
                <a:spcPct val="0"/>
              </a:spcBef>
            </a:pPr>
            <a:endParaRPr lang="pl-PL" sz="1700" b="1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50" indent="-53975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b="1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Planowanie certyfikacji środków UE:</a:t>
            </a:r>
          </a:p>
          <a:p>
            <a:pPr marL="898525" lvl="1" indent="-358775">
              <a:lnSpc>
                <a:spcPts val="36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1700" dirty="0">
                <a:ea typeface="Open Sans" panose="020B0606030504020204" pitchFamily="34" charset="0"/>
                <a:cs typeface="Open Sans" panose="020B0606030504020204" pitchFamily="34" charset="0"/>
              </a:rPr>
              <a:t>Rozliczenie zaliczki (faktury)</a:t>
            </a:r>
          </a:p>
          <a:p>
            <a:pPr marL="898525" lvl="1" indent="-358775">
              <a:lnSpc>
                <a:spcPts val="36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sz="1700" dirty="0">
                <a:ea typeface="Open Sans" panose="020B0606030504020204" pitchFamily="34" charset="0"/>
                <a:cs typeface="Open Sans" panose="020B0606030504020204" pitchFamily="34" charset="0"/>
              </a:rPr>
              <a:t>Refundacja tj. płatności pośrednie i końcowe (faktury)</a:t>
            </a:r>
          </a:p>
        </p:txBody>
      </p:sp>
    </p:spTree>
    <p:extLst>
      <p:ext uri="{BB962C8B-B14F-4D97-AF65-F5344CB8AC3E}">
        <p14:creationId xmlns:p14="http://schemas.microsoft.com/office/powerpoint/2010/main" val="304033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EABA0-4463-1597-61B3-319C24A69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BADDFC-302A-B88B-6104-11233CCE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1080922"/>
            <a:ext cx="10883900" cy="549534"/>
          </a:xfrm>
        </p:spPr>
        <p:txBody>
          <a:bodyPr>
            <a:normAutofit/>
          </a:bodyPr>
          <a:lstStyle/>
          <a:p>
            <a:r>
              <a:rPr lang="pl-PL" dirty="0"/>
              <a:t>Rola Beneficjentów w procesie planowania</a:t>
            </a:r>
            <a:endParaRPr lang="pl-PL" dirty="0">
              <a:ea typeface="Calibri"/>
              <a:cs typeface="Calibri"/>
            </a:endParaRP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87914E5F-ECA1-865C-2060-2735E8A8E1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EA7B2CD6-03A2-95E9-BB52-42D8413C1A19}"/>
              </a:ext>
            </a:extLst>
          </p:cNvPr>
          <p:cNvSpPr txBox="1">
            <a:spLocks/>
          </p:cNvSpPr>
          <p:nvPr/>
        </p:nvSpPr>
        <p:spPr>
          <a:xfrm>
            <a:off x="759758" y="1738920"/>
            <a:ext cx="8641084" cy="43875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006475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Zgodnie z zasadami obowiązującymi w okresie programowania 2021-2027 każdy z realizowanych programów operacyjnych, </a:t>
            </a:r>
            <a:r>
              <a:rPr kumimoji="0" lang="pl-PL" sz="17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pod rygorem anulowania przez KE części z podjętych zobowiązań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, musi w poszczególnych latach osiągnąć określony poziom certyfikacji</a:t>
            </a:r>
          </a:p>
          <a:p>
            <a:pPr marL="0" marR="0" lvl="0" indent="0" algn="just" defTabSz="1006475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1006475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Brak realizacji założonych wielkości może doprowadzić do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anulowania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jeszcze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nierozliczonego dofinansowania w ramach umów zawartych z beneficjentami</a:t>
            </a:r>
          </a:p>
          <a:p>
            <a:pPr marL="0" marR="0" lvl="0" indent="0" algn="just" defTabSz="1006475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endParaRPr kumimoji="0" lang="pl-PL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just" defTabSz="1006475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3399"/>
              </a:buClr>
              <a:buSzTx/>
              <a:buFontTx/>
              <a:buNone/>
              <a:tabLst/>
              <a:defRPr/>
            </a:pP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Z tej przyczyny stopień realizacji zadanych limitów tj. prognozowane poziomy </a:t>
            </a: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certyfikacji </a:t>
            </a:r>
            <a:b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(w szczególności w latach 2026-2027), </a:t>
            </a:r>
            <a:r>
              <a:rPr kumimoji="0" lang="pl-PL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będą podlegać stałemu i bardzo uważnemu monitoringowi przez IP i IZ </a:t>
            </a:r>
            <a:r>
              <a:rPr kumimoji="0" lang="pl-P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FEnIKS</a:t>
            </a: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234928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customXml/itemProps2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3593</TotalTime>
  <Words>695</Words>
  <Application>Microsoft Office PowerPoint</Application>
  <PresentationFormat>Panoramiczny</PresentationFormat>
  <Paragraphs>138</Paragraphs>
  <Slides>16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Aptos</vt:lpstr>
      <vt:lpstr>Arial</vt:lpstr>
      <vt:lpstr>Calibri</vt:lpstr>
      <vt:lpstr>Open Sans</vt:lpstr>
      <vt:lpstr>Poppins</vt:lpstr>
      <vt:lpstr>Poppins Light</vt:lpstr>
      <vt:lpstr>Source Sans 3</vt:lpstr>
      <vt:lpstr>Symbol</vt:lpstr>
      <vt:lpstr>Wingdings</vt:lpstr>
      <vt:lpstr>Epic Nature</vt:lpstr>
      <vt:lpstr>Planowanie finansowe  i sprawozdawczość  w projekcie </vt:lpstr>
      <vt:lpstr>Plan prezentacji</vt:lpstr>
      <vt:lpstr>Budżet Programu</vt:lpstr>
      <vt:lpstr>Prezentacja programu PowerPoint</vt:lpstr>
      <vt:lpstr>Prezentacja programu PowerPoint</vt:lpstr>
      <vt:lpstr>Cel planowania / monitoringu </vt:lpstr>
      <vt:lpstr>Dokumenty planistyczne</vt:lpstr>
      <vt:lpstr>Rola Beneficjentów w procesie planowania</vt:lpstr>
      <vt:lpstr>Rola Beneficjentów w procesie planowania</vt:lpstr>
      <vt:lpstr>Rola Beneficjentów w procesie planowania</vt:lpstr>
      <vt:lpstr>Planowanie / wykonanie wnioskowania POIIŚ 2007-2013 i 2014-2020</vt:lpstr>
      <vt:lpstr>Rekomendacje</vt:lpstr>
      <vt:lpstr>Rekomendacje</vt:lpstr>
      <vt:lpstr>Efekty</vt:lpstr>
      <vt:lpstr>Inne sprawozdania</vt:lpstr>
      <vt:lpstr>Zapraszamy do kontaktu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Szymański Dominik</cp:lastModifiedBy>
  <cp:revision>20</cp:revision>
  <dcterms:created xsi:type="dcterms:W3CDTF">2024-06-26T20:20:27Z</dcterms:created>
  <dcterms:modified xsi:type="dcterms:W3CDTF">2026-06-23T09:15:55Z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