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61" r:id="rId5"/>
    <p:sldId id="260" r:id="rId6"/>
    <p:sldId id="269" r:id="rId7"/>
    <p:sldId id="270" r:id="rId8"/>
    <p:sldId id="271" r:id="rId9"/>
    <p:sldId id="272" r:id="rId10"/>
    <p:sldId id="274" r:id="rId11"/>
    <p:sldId id="273" r:id="rId12"/>
    <p:sldId id="275" r:id="rId13"/>
    <p:sldId id="276" r:id="rId14"/>
    <p:sldId id="277" r:id="rId15"/>
    <p:sldId id="278" r:id="rId16"/>
    <p:sldId id="279" r:id="rId17"/>
    <p:sldId id="280" r:id="rId18"/>
    <p:sldId id="263" r:id="rId19"/>
  </p:sldIdLst>
  <p:sldSz cx="9144000" cy="5143500" type="screen16x9"/>
  <p:notesSz cx="6858000" cy="9144000"/>
  <p:defaultTextStyle>
    <a:defPPr>
      <a:defRPr lang="pl-PL"/>
    </a:defPPr>
    <a:lvl1pPr marL="0" algn="l" defTabSz="914399" rtl="0" eaLnBrk="1" latinLnBrk="0" hangingPunct="1">
      <a:defRPr sz="1746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399" rtl="0" eaLnBrk="1" latinLnBrk="0" hangingPunct="1">
      <a:defRPr sz="1746" kern="1200">
        <a:solidFill>
          <a:schemeClr val="tx1"/>
        </a:solidFill>
        <a:latin typeface="+mn-lt"/>
        <a:ea typeface="+mn-ea"/>
        <a:cs typeface="+mn-cs"/>
      </a:defRPr>
    </a:lvl2pPr>
    <a:lvl3pPr marL="914399" algn="l" defTabSz="914399" rtl="0" eaLnBrk="1" latinLnBrk="0" hangingPunct="1">
      <a:defRPr sz="1746" kern="1200">
        <a:solidFill>
          <a:schemeClr val="tx1"/>
        </a:solidFill>
        <a:latin typeface="+mn-lt"/>
        <a:ea typeface="+mn-ea"/>
        <a:cs typeface="+mn-cs"/>
      </a:defRPr>
    </a:lvl3pPr>
    <a:lvl4pPr marL="1371599" algn="l" defTabSz="914399" rtl="0" eaLnBrk="1" latinLnBrk="0" hangingPunct="1">
      <a:defRPr sz="1746" kern="1200">
        <a:solidFill>
          <a:schemeClr val="tx1"/>
        </a:solidFill>
        <a:latin typeface="+mn-lt"/>
        <a:ea typeface="+mn-ea"/>
        <a:cs typeface="+mn-cs"/>
      </a:defRPr>
    </a:lvl4pPr>
    <a:lvl5pPr marL="1828798" algn="l" defTabSz="914399" rtl="0" eaLnBrk="1" latinLnBrk="0" hangingPunct="1">
      <a:defRPr sz="1746" kern="1200">
        <a:solidFill>
          <a:schemeClr val="tx1"/>
        </a:solidFill>
        <a:latin typeface="+mn-lt"/>
        <a:ea typeface="+mn-ea"/>
        <a:cs typeface="+mn-cs"/>
      </a:defRPr>
    </a:lvl5pPr>
    <a:lvl6pPr marL="2285998" algn="l" defTabSz="914399" rtl="0" eaLnBrk="1" latinLnBrk="0" hangingPunct="1">
      <a:defRPr sz="1746" kern="1200">
        <a:solidFill>
          <a:schemeClr val="tx1"/>
        </a:solidFill>
        <a:latin typeface="+mn-lt"/>
        <a:ea typeface="+mn-ea"/>
        <a:cs typeface="+mn-cs"/>
      </a:defRPr>
    </a:lvl6pPr>
    <a:lvl7pPr marL="2743197" algn="l" defTabSz="914399" rtl="0" eaLnBrk="1" latinLnBrk="0" hangingPunct="1">
      <a:defRPr sz="1746" kern="1200">
        <a:solidFill>
          <a:schemeClr val="tx1"/>
        </a:solidFill>
        <a:latin typeface="+mn-lt"/>
        <a:ea typeface="+mn-ea"/>
        <a:cs typeface="+mn-cs"/>
      </a:defRPr>
    </a:lvl7pPr>
    <a:lvl8pPr marL="3200397" algn="l" defTabSz="914399" rtl="0" eaLnBrk="1" latinLnBrk="0" hangingPunct="1">
      <a:defRPr sz="1746" kern="1200">
        <a:solidFill>
          <a:schemeClr val="tx1"/>
        </a:solidFill>
        <a:latin typeface="+mn-lt"/>
        <a:ea typeface="+mn-ea"/>
        <a:cs typeface="+mn-cs"/>
      </a:defRPr>
    </a:lvl8pPr>
    <a:lvl9pPr marL="3657596" algn="l" defTabSz="914399" rtl="0" eaLnBrk="1" latinLnBrk="0" hangingPunct="1">
      <a:defRPr sz="174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005023"/>
    <a:srgbClr val="006050"/>
    <a:srgbClr val="CDB3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31" autoAdjust="0"/>
    <p:restoredTop sz="94660"/>
  </p:normalViewPr>
  <p:slideViewPr>
    <p:cSldViewPr>
      <p:cViewPr varScale="1">
        <p:scale>
          <a:sx n="89" d="100"/>
          <a:sy n="89" d="100"/>
        </p:scale>
        <p:origin x="996" y="90"/>
      </p:cViewPr>
      <p:guideLst>
        <p:guide orient="horz" pos="1621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192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3BCCF-363F-465D-81D0-314AF6C237A4}" type="datetimeFigureOut">
              <a:rPr lang="pl-PL" smtClean="0"/>
              <a:t>22.07.2026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D130BA-0A66-4BFB-9958-F61A622C9F1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77084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EEC264-E069-44CD-BCDB-8347ED935855}" type="datetimeFigureOut">
              <a:rPr lang="pl-PL" smtClean="0"/>
              <a:t>22.07.2026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9D79F-0ECB-480B-9306-A1BC3254812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587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1427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1pPr>
    <a:lvl2pPr marL="725714" algn="l" defTabSz="1451427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2pPr>
    <a:lvl3pPr marL="1451427" algn="l" defTabSz="1451427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3pPr>
    <a:lvl4pPr marL="2177141" algn="l" defTabSz="1451427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4pPr>
    <a:lvl5pPr marL="2902854" algn="l" defTabSz="1451427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5pPr>
    <a:lvl6pPr marL="3628568" algn="l" defTabSz="1451427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6pPr>
    <a:lvl7pPr marL="4354281" algn="l" defTabSz="1451427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7pPr>
    <a:lvl8pPr marL="5079995" algn="l" defTabSz="1451427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8pPr>
    <a:lvl9pPr marL="5805708" algn="l" defTabSz="1451427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5274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04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7714873" y="4757707"/>
            <a:ext cx="1179719" cy="153888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000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000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2187" y="971415"/>
            <a:ext cx="7294483" cy="685858"/>
          </a:xfrm>
          <a:prstGeom prst="rect">
            <a:avLst/>
          </a:prstGeom>
        </p:spPr>
        <p:txBody>
          <a:bodyPr lIns="0"/>
          <a:lstStyle>
            <a:lvl1pPr algn="l">
              <a:defRPr sz="2857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9155" y="1885892"/>
            <a:ext cx="7294483" cy="1828954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1746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27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257090" marR="0" lvl="0" indent="-257090" algn="l" defTabSz="68557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971599" y="4709166"/>
            <a:ext cx="166306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000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000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359" y="231905"/>
            <a:ext cx="714129" cy="441170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16663"/>
            <a:ext cx="1428258" cy="42355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2418" y="-12476"/>
            <a:ext cx="541970" cy="5155976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249408" y="267493"/>
            <a:ext cx="550954" cy="4608251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54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422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58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</p:sldLayoutIdLst>
  <p:txStyles>
    <p:titleStyle>
      <a:lvl1pPr algn="ctr" defTabSz="914341" rtl="0" eaLnBrk="1" latinLnBrk="0" hangingPunct="1">
        <a:spcBef>
          <a:spcPct val="0"/>
        </a:spcBef>
        <a:buNone/>
        <a:defRPr sz="44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8" indent="-342878" algn="l" defTabSz="914341" rtl="0" eaLnBrk="1" latinLnBrk="0" hangingPunct="1">
        <a:spcBef>
          <a:spcPct val="20000"/>
        </a:spcBef>
        <a:buFont typeface="Arial" panose="020B0604020202020204" pitchFamily="34" charset="0"/>
        <a:buChar char="•"/>
        <a:defRPr sz="3174" kern="1200">
          <a:solidFill>
            <a:schemeClr val="tx1"/>
          </a:solidFill>
          <a:latin typeface="+mn-lt"/>
          <a:ea typeface="+mn-ea"/>
          <a:cs typeface="+mn-cs"/>
        </a:defRPr>
      </a:lvl1pPr>
      <a:lvl2pPr marL="742903" indent="-285733" algn="l" defTabSz="91434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57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7" indent="-228585" algn="l" defTabSz="914341" rtl="0" eaLnBrk="1" latinLnBrk="0" hangingPunct="1">
        <a:spcBef>
          <a:spcPct val="20000"/>
        </a:spcBef>
        <a:buFont typeface="Arial" panose="020B0604020202020204" pitchFamily="34" charset="0"/>
        <a:buChar char="•"/>
        <a:defRPr sz="2381" kern="1200">
          <a:solidFill>
            <a:schemeClr val="tx1"/>
          </a:solidFill>
          <a:latin typeface="+mn-lt"/>
          <a:ea typeface="+mn-ea"/>
          <a:cs typeface="+mn-cs"/>
        </a:defRPr>
      </a:lvl3pPr>
      <a:lvl4pPr marL="1600098" indent="-228585" algn="l" defTabSz="91434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63" kern="1200">
          <a:solidFill>
            <a:schemeClr val="tx1"/>
          </a:solidFill>
          <a:latin typeface="+mn-lt"/>
          <a:ea typeface="+mn-ea"/>
          <a:cs typeface="+mn-cs"/>
        </a:defRPr>
      </a:lvl4pPr>
      <a:lvl5pPr marL="2057268" indent="-228585" algn="l" defTabSz="914341" rtl="0" eaLnBrk="1" latinLnBrk="0" hangingPunct="1">
        <a:spcBef>
          <a:spcPct val="20000"/>
        </a:spcBef>
        <a:buFont typeface="Arial" panose="020B0604020202020204" pitchFamily="34" charset="0"/>
        <a:buChar char="»"/>
        <a:defRPr sz="2063" kern="1200">
          <a:solidFill>
            <a:schemeClr val="tx1"/>
          </a:solidFill>
          <a:latin typeface="+mn-lt"/>
          <a:ea typeface="+mn-ea"/>
          <a:cs typeface="+mn-cs"/>
        </a:defRPr>
      </a:lvl5pPr>
      <a:lvl6pPr marL="2514439" indent="-228585" algn="l" defTabSz="91434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63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91434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63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5" algn="l" defTabSz="91434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63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91434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41" rtl="0" eaLnBrk="1" latinLnBrk="0" hangingPunct="1">
        <a:defRPr sz="1746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1" rtl="0" eaLnBrk="1" latinLnBrk="0" hangingPunct="1">
        <a:defRPr sz="1746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defTabSz="914341" rtl="0" eaLnBrk="1" latinLnBrk="0" hangingPunct="1">
        <a:defRPr sz="1746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2" algn="l" defTabSz="914341" rtl="0" eaLnBrk="1" latinLnBrk="0" hangingPunct="1">
        <a:defRPr sz="1746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914341" rtl="0" eaLnBrk="1" latinLnBrk="0" hangingPunct="1">
        <a:defRPr sz="1746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341" rtl="0" eaLnBrk="1" latinLnBrk="0" hangingPunct="1">
        <a:defRPr sz="17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914341" rtl="0" eaLnBrk="1" latinLnBrk="0" hangingPunct="1">
        <a:defRPr sz="1746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914341" rtl="0" eaLnBrk="1" latinLnBrk="0" hangingPunct="1">
        <a:defRPr sz="1746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914341" rtl="0" eaLnBrk="1" latinLnBrk="0" hangingPunct="1">
        <a:defRPr sz="17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0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398744" y="2362874"/>
            <a:ext cx="264816" cy="518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771" dirty="0"/>
              <a:t>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AA9BA2A-6C36-4C13-AD84-5170EF341C3F}"/>
              </a:ext>
            </a:extLst>
          </p:cNvPr>
          <p:cNvSpPr txBox="1"/>
          <p:nvPr/>
        </p:nvSpPr>
        <p:spPr>
          <a:xfrm>
            <a:off x="3779912" y="1112942"/>
            <a:ext cx="5040560" cy="2308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pl-PL" sz="3000" dirty="0">
              <a:solidFill>
                <a:schemeClr val="bg1"/>
              </a:solidFill>
            </a:endParaRPr>
          </a:p>
          <a:p>
            <a:pPr algn="ctr"/>
            <a:r>
              <a:rPr lang="pl-PL" sz="3000" dirty="0">
                <a:solidFill>
                  <a:schemeClr val="bg1"/>
                </a:solidFill>
              </a:rPr>
              <a:t> II </a:t>
            </a:r>
            <a:r>
              <a:rPr lang="pl-PL" sz="3000" b="1" dirty="0">
                <a:solidFill>
                  <a:schemeClr val="bg1"/>
                </a:solidFill>
              </a:rPr>
              <a:t>Przetarg ustny nieograniczony na sprzedaż zbędnych środków trwałych i wyposażenia</a:t>
            </a:r>
            <a:endParaRPr lang="pl-PL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F625586-3A5C-0123-2C9C-38072D453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29359"/>
          <a:stretch/>
        </p:blipFill>
        <p:spPr>
          <a:xfrm>
            <a:off x="-2418" y="-12476"/>
            <a:ext cx="3192706" cy="515597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3A86A76-6B60-CBCE-F0BD-4122A71C20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6295" y="267493"/>
            <a:ext cx="2593385" cy="769073"/>
          </a:xfrm>
          <a:prstGeom prst="rect">
            <a:avLst/>
          </a:prstGeom>
        </p:spPr>
      </p:pic>
      <p:sp>
        <p:nvSpPr>
          <p:cNvPr id="16" name="Prostokąt: zaokrąglone rogi 15">
            <a:extLst>
              <a:ext uri="{FF2B5EF4-FFF2-40B4-BE49-F238E27FC236}">
                <a16:creationId xmlns:a16="http://schemas.microsoft.com/office/drawing/2014/main" id="{CCB24AB6-8078-2EDA-92C1-CC520AF3A604}"/>
              </a:ext>
            </a:extLst>
          </p:cNvPr>
          <p:cNvSpPr/>
          <p:nvPr/>
        </p:nvSpPr>
        <p:spPr>
          <a:xfrm>
            <a:off x="249408" y="267493"/>
            <a:ext cx="3192706" cy="4608251"/>
          </a:xfrm>
          <a:prstGeom prst="roundRect">
            <a:avLst>
              <a:gd name="adj" fmla="val 3230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2EF880DC-E8E9-91CA-4332-E003D1EA341C}"/>
              </a:ext>
            </a:extLst>
          </p:cNvPr>
          <p:cNvSpPr txBox="1"/>
          <p:nvPr/>
        </p:nvSpPr>
        <p:spPr>
          <a:xfrm>
            <a:off x="3779912" y="4367943"/>
            <a:ext cx="504056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Kaczory</a:t>
            </a:r>
            <a:r>
              <a:rPr lang="pl-PL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24.08.2026 </a:t>
            </a: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</a:t>
            </a:r>
          </a:p>
        </p:txBody>
      </p: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DAC72615-0A6F-92FE-3201-2FA47BF53CB8}"/>
              </a:ext>
            </a:extLst>
          </p:cNvPr>
          <p:cNvCxnSpPr>
            <a:cxnSpLocks/>
          </p:cNvCxnSpPr>
          <p:nvPr/>
        </p:nvCxnSpPr>
        <p:spPr>
          <a:xfrm>
            <a:off x="3749400" y="4155926"/>
            <a:ext cx="5040560" cy="0"/>
          </a:xfrm>
          <a:prstGeom prst="line">
            <a:avLst/>
          </a:prstGeom>
          <a:ln w="22225">
            <a:solidFill>
              <a:srgbClr val="CDB35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id="{CD3DFF91-EAC3-CD5E-1E34-F6A015EAFACE}"/>
              </a:ext>
            </a:extLst>
          </p:cNvPr>
          <p:cNvSpPr txBox="1"/>
          <p:nvPr/>
        </p:nvSpPr>
        <p:spPr>
          <a:xfrm>
            <a:off x="532675" y="483518"/>
            <a:ext cx="166306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824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D5CF84-93B9-4928-82B9-8117F32A3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627534"/>
            <a:ext cx="7632848" cy="432048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pl-PL" sz="2000" b="1" dirty="0"/>
              <a:t>Nr </a:t>
            </a:r>
            <a:r>
              <a:rPr lang="pl-PL" sz="2000" b="1" dirty="0" err="1"/>
              <a:t>inw</a:t>
            </a:r>
            <a:r>
              <a:rPr lang="pl-PL" sz="2000" b="1" dirty="0"/>
              <a:t>. 808/1019 – Witryna antracyt BN-27 – 1 szt.</a:t>
            </a:r>
            <a:endParaRPr lang="pl-PL" sz="2000" dirty="0">
              <a:solidFill>
                <a:srgbClr val="003300"/>
              </a:solidFill>
            </a:endParaRP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7548CEE7-51AC-428D-847D-1CB6E936E8D6}"/>
              </a:ext>
            </a:extLst>
          </p:cNvPr>
          <p:cNvSpPr txBox="1">
            <a:spLocks/>
          </p:cNvSpPr>
          <p:nvPr/>
        </p:nvSpPr>
        <p:spPr>
          <a:xfrm>
            <a:off x="5292082" y="1239602"/>
            <a:ext cx="3600398" cy="3492388"/>
          </a:xfrm>
          <a:prstGeom prst="rect">
            <a:avLst/>
          </a:prstGeom>
        </p:spPr>
        <p:txBody>
          <a:bodyPr lIns="0"/>
          <a:lstStyle>
            <a:lvl1pPr algn="l" defTabSz="914341" rtl="0" eaLnBrk="1" latinLnBrk="0" hangingPunct="1">
              <a:spcBef>
                <a:spcPct val="0"/>
              </a:spcBef>
              <a:buNone/>
              <a:defRPr sz="2857" kern="1200">
                <a:solidFill>
                  <a:srgbClr val="0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spcBef>
                <a:spcPts val="0"/>
              </a:spcBef>
            </a:pPr>
            <a:endParaRPr lang="pl-PL" sz="2000" dirty="0">
              <a:solidFill>
                <a:srgbClr val="003300"/>
              </a:solidFill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94992C0C-16D2-4DE6-BED5-C1BEC3253CD1}"/>
              </a:ext>
            </a:extLst>
          </p:cNvPr>
          <p:cNvSpPr txBox="1">
            <a:spLocks/>
          </p:cNvSpPr>
          <p:nvPr/>
        </p:nvSpPr>
        <p:spPr>
          <a:xfrm>
            <a:off x="1259632" y="1347614"/>
            <a:ext cx="3888432" cy="3240360"/>
          </a:xfrm>
          <a:prstGeom prst="rect">
            <a:avLst/>
          </a:prstGeom>
        </p:spPr>
        <p:txBody>
          <a:bodyPr lIns="0"/>
          <a:lstStyle>
            <a:lvl1pPr algn="l" defTabSz="914341" rtl="0" eaLnBrk="1" latinLnBrk="0" hangingPunct="1">
              <a:spcBef>
                <a:spcPct val="0"/>
              </a:spcBef>
              <a:buNone/>
              <a:defRPr sz="2857" kern="1200">
                <a:solidFill>
                  <a:srgbClr val="0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l-PL" sz="2000" dirty="0"/>
              <a:t>Meble zakupione w 2000 r.</a:t>
            </a:r>
          </a:p>
          <a:p>
            <a:r>
              <a:rPr lang="pl-PL" sz="2000" dirty="0"/>
              <a:t>Wymagające renowacji.</a:t>
            </a:r>
          </a:p>
          <a:p>
            <a:endParaRPr lang="pl-PL" sz="2000" dirty="0"/>
          </a:p>
          <a:p>
            <a:r>
              <a:rPr lang="pl-PL" sz="2000" dirty="0"/>
              <a:t>Cena wywoławcza – 42,50 zł brutto za sztukę</a:t>
            </a:r>
          </a:p>
          <a:p>
            <a:endParaRPr lang="pl-PL" sz="2000" dirty="0"/>
          </a:p>
          <a:p>
            <a:r>
              <a:rPr lang="pl-PL" sz="2000" dirty="0"/>
              <a:t>Postąpienie – 1zł brutto za sztukę</a:t>
            </a:r>
            <a:endParaRPr lang="pl-PL" sz="2000" dirty="0">
              <a:solidFill>
                <a:srgbClr val="003300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B6341CA-7F8B-40C7-8498-07CA670691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141859"/>
            <a:ext cx="2738903" cy="365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10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D5CF84-93B9-4928-82B9-8117F32A3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627534"/>
            <a:ext cx="7632848" cy="432048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pl-PL" sz="2000" b="1" dirty="0"/>
              <a:t>Nr </a:t>
            </a:r>
            <a:r>
              <a:rPr lang="pl-PL" sz="2000" b="1" dirty="0" err="1"/>
              <a:t>inw</a:t>
            </a:r>
            <a:r>
              <a:rPr lang="pl-PL" sz="2000" b="1" dirty="0"/>
              <a:t>. 591/364 – Siewnik "</a:t>
            </a:r>
            <a:r>
              <a:rPr lang="pl-PL" sz="2000" b="1" dirty="0" err="1"/>
              <a:t>szczęśniaka</a:t>
            </a:r>
            <a:r>
              <a:rPr lang="pl-PL" sz="2000" b="1" dirty="0"/>
              <a:t>" Szkółka – 1 szt.</a:t>
            </a:r>
            <a:endParaRPr lang="pl-PL" sz="2000" dirty="0">
              <a:solidFill>
                <a:srgbClr val="003300"/>
              </a:solidFill>
            </a:endParaRP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7548CEE7-51AC-428D-847D-1CB6E936E8D6}"/>
              </a:ext>
            </a:extLst>
          </p:cNvPr>
          <p:cNvSpPr txBox="1">
            <a:spLocks/>
          </p:cNvSpPr>
          <p:nvPr/>
        </p:nvSpPr>
        <p:spPr>
          <a:xfrm>
            <a:off x="5292082" y="1239602"/>
            <a:ext cx="3600398" cy="3492388"/>
          </a:xfrm>
          <a:prstGeom prst="rect">
            <a:avLst/>
          </a:prstGeom>
        </p:spPr>
        <p:txBody>
          <a:bodyPr lIns="0"/>
          <a:lstStyle>
            <a:lvl1pPr algn="l" defTabSz="914341" rtl="0" eaLnBrk="1" latinLnBrk="0" hangingPunct="1">
              <a:spcBef>
                <a:spcPct val="0"/>
              </a:spcBef>
              <a:buNone/>
              <a:defRPr sz="2857" kern="1200">
                <a:solidFill>
                  <a:srgbClr val="0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spcBef>
                <a:spcPts val="0"/>
              </a:spcBef>
            </a:pPr>
            <a:endParaRPr lang="pl-PL" sz="2000" dirty="0">
              <a:solidFill>
                <a:srgbClr val="003300"/>
              </a:solidFill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94992C0C-16D2-4DE6-BED5-C1BEC3253CD1}"/>
              </a:ext>
            </a:extLst>
          </p:cNvPr>
          <p:cNvSpPr txBox="1">
            <a:spLocks/>
          </p:cNvSpPr>
          <p:nvPr/>
        </p:nvSpPr>
        <p:spPr>
          <a:xfrm>
            <a:off x="1259632" y="1347614"/>
            <a:ext cx="3888432" cy="3240360"/>
          </a:xfrm>
          <a:prstGeom prst="rect">
            <a:avLst/>
          </a:prstGeom>
        </p:spPr>
        <p:txBody>
          <a:bodyPr lIns="0"/>
          <a:lstStyle>
            <a:lvl1pPr algn="l" defTabSz="914341" rtl="0" eaLnBrk="1" latinLnBrk="0" hangingPunct="1">
              <a:spcBef>
                <a:spcPct val="0"/>
              </a:spcBef>
              <a:buNone/>
              <a:defRPr sz="2857" kern="1200">
                <a:solidFill>
                  <a:srgbClr val="0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l-PL" sz="2000" dirty="0"/>
              <a:t>Siewnik zakupiony w 1996 r.</a:t>
            </a:r>
          </a:p>
          <a:p>
            <a:r>
              <a:rPr lang="pl-PL" sz="2000" dirty="0"/>
              <a:t>Wymaga poniesienia nakładów finansowych.</a:t>
            </a:r>
          </a:p>
          <a:p>
            <a:endParaRPr lang="pl-PL" sz="2000" dirty="0"/>
          </a:p>
          <a:p>
            <a:r>
              <a:rPr lang="pl-PL" sz="2000" dirty="0"/>
              <a:t>Cena wywoławcza – 300 zł brutto</a:t>
            </a:r>
          </a:p>
          <a:p>
            <a:endParaRPr lang="pl-PL" sz="2000" dirty="0"/>
          </a:p>
          <a:p>
            <a:r>
              <a:rPr lang="pl-PL" sz="2000" dirty="0"/>
              <a:t>Postąpienie – 10 zł brutto</a:t>
            </a:r>
            <a:endParaRPr lang="pl-PL" sz="2000" dirty="0">
              <a:solidFill>
                <a:srgbClr val="003300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55D12CB-D263-4499-AD8E-E53E7AEE4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314216"/>
            <a:ext cx="2252849" cy="300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88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D5CF84-93B9-4928-82B9-8117F32A3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627534"/>
            <a:ext cx="7632848" cy="432048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pl-PL" sz="2000" b="1" dirty="0"/>
              <a:t>Nr </a:t>
            </a:r>
            <a:r>
              <a:rPr lang="pl-PL" sz="2000" b="1" dirty="0" err="1"/>
              <a:t>inw</a:t>
            </a:r>
            <a:r>
              <a:rPr lang="pl-PL" sz="2000" b="1" dirty="0"/>
              <a:t>. zgodnie z wnioskami  o likwidację – Beczka plastikowa  – 75 szt. 120 l oraz 8 szt. 60 l </a:t>
            </a:r>
            <a:endParaRPr lang="pl-PL" sz="2000" dirty="0">
              <a:solidFill>
                <a:srgbClr val="003300"/>
              </a:solidFill>
            </a:endParaRP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7548CEE7-51AC-428D-847D-1CB6E936E8D6}"/>
              </a:ext>
            </a:extLst>
          </p:cNvPr>
          <p:cNvSpPr txBox="1">
            <a:spLocks/>
          </p:cNvSpPr>
          <p:nvPr/>
        </p:nvSpPr>
        <p:spPr>
          <a:xfrm>
            <a:off x="5246620" y="1203598"/>
            <a:ext cx="3600398" cy="3492388"/>
          </a:xfrm>
          <a:prstGeom prst="rect">
            <a:avLst/>
          </a:prstGeom>
        </p:spPr>
        <p:txBody>
          <a:bodyPr lIns="0"/>
          <a:lstStyle>
            <a:lvl1pPr algn="l" defTabSz="914341" rtl="0" eaLnBrk="1" latinLnBrk="0" hangingPunct="1">
              <a:spcBef>
                <a:spcPct val="0"/>
              </a:spcBef>
              <a:buNone/>
              <a:defRPr sz="2857" kern="1200">
                <a:solidFill>
                  <a:srgbClr val="0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spcBef>
                <a:spcPts val="0"/>
              </a:spcBef>
            </a:pPr>
            <a:endParaRPr lang="pl-PL" sz="2000" dirty="0">
              <a:solidFill>
                <a:srgbClr val="003300"/>
              </a:solidFill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94992C0C-16D2-4DE6-BED5-C1BEC3253CD1}"/>
              </a:ext>
            </a:extLst>
          </p:cNvPr>
          <p:cNvSpPr txBox="1">
            <a:spLocks/>
          </p:cNvSpPr>
          <p:nvPr/>
        </p:nvSpPr>
        <p:spPr>
          <a:xfrm>
            <a:off x="1233088" y="1563638"/>
            <a:ext cx="3888432" cy="3240360"/>
          </a:xfrm>
          <a:prstGeom prst="rect">
            <a:avLst/>
          </a:prstGeom>
        </p:spPr>
        <p:txBody>
          <a:bodyPr lIns="0"/>
          <a:lstStyle>
            <a:lvl1pPr algn="l" defTabSz="914341" rtl="0" eaLnBrk="1" latinLnBrk="0" hangingPunct="1">
              <a:spcBef>
                <a:spcPct val="0"/>
              </a:spcBef>
              <a:buNone/>
              <a:defRPr sz="2857" kern="1200">
                <a:solidFill>
                  <a:srgbClr val="0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l-PL" sz="2000" dirty="0"/>
              <a:t>Beczka plastikowa w 1997 r.</a:t>
            </a:r>
          </a:p>
          <a:p>
            <a:r>
              <a:rPr lang="pl-PL" sz="2000" dirty="0"/>
              <a:t>Eksploatowana</a:t>
            </a:r>
          </a:p>
          <a:p>
            <a:endParaRPr lang="pl-PL" sz="2000" dirty="0"/>
          </a:p>
          <a:p>
            <a:r>
              <a:rPr lang="pl-PL" sz="2000" dirty="0"/>
              <a:t>Cena wywoławcza – 15 zł brutto za sztukę</a:t>
            </a:r>
          </a:p>
          <a:p>
            <a:endParaRPr lang="pl-PL" sz="2000" dirty="0"/>
          </a:p>
          <a:p>
            <a:r>
              <a:rPr lang="pl-PL" sz="2000" dirty="0"/>
              <a:t>Postąpienie – 1 zł brutto za sztukę</a:t>
            </a:r>
            <a:endParaRPr lang="pl-PL" sz="2000" dirty="0">
              <a:solidFill>
                <a:srgbClr val="003300"/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19DCE19-91B0-4FDB-AFBC-729E9493B9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2" y="1563638"/>
            <a:ext cx="1872206" cy="249627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7BC51E9-9100-4A35-8B5E-0EE6609FCA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667" y="2112233"/>
            <a:ext cx="1712789" cy="228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73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D5CF84-93B9-4928-82B9-8117F32A3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627534"/>
            <a:ext cx="7632848" cy="432048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pl-PL" sz="2000" b="1" dirty="0"/>
              <a:t>Nr </a:t>
            </a:r>
            <a:r>
              <a:rPr lang="pl-PL" sz="2000" b="1" dirty="0" err="1"/>
              <a:t>inw</a:t>
            </a:r>
            <a:r>
              <a:rPr lang="pl-PL" sz="2000" b="1" dirty="0"/>
              <a:t>. brak – zbiornik bezodpływowy na nieczystości – 1 szt. </a:t>
            </a:r>
            <a:endParaRPr lang="pl-PL" sz="2000" dirty="0">
              <a:solidFill>
                <a:srgbClr val="003300"/>
              </a:solidFill>
            </a:endParaRP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7548CEE7-51AC-428D-847D-1CB6E936E8D6}"/>
              </a:ext>
            </a:extLst>
          </p:cNvPr>
          <p:cNvSpPr txBox="1">
            <a:spLocks/>
          </p:cNvSpPr>
          <p:nvPr/>
        </p:nvSpPr>
        <p:spPr>
          <a:xfrm>
            <a:off x="5246620" y="1203598"/>
            <a:ext cx="3600398" cy="3492388"/>
          </a:xfrm>
          <a:prstGeom prst="rect">
            <a:avLst/>
          </a:prstGeom>
        </p:spPr>
        <p:txBody>
          <a:bodyPr lIns="0"/>
          <a:lstStyle>
            <a:lvl1pPr algn="l" defTabSz="914341" rtl="0" eaLnBrk="1" latinLnBrk="0" hangingPunct="1">
              <a:spcBef>
                <a:spcPct val="0"/>
              </a:spcBef>
              <a:buNone/>
              <a:defRPr sz="2857" kern="1200">
                <a:solidFill>
                  <a:srgbClr val="0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spcBef>
                <a:spcPts val="0"/>
              </a:spcBef>
            </a:pPr>
            <a:endParaRPr lang="pl-PL" sz="2000" dirty="0">
              <a:solidFill>
                <a:srgbClr val="003300"/>
              </a:solidFill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94992C0C-16D2-4DE6-BED5-C1BEC3253CD1}"/>
              </a:ext>
            </a:extLst>
          </p:cNvPr>
          <p:cNvSpPr txBox="1">
            <a:spLocks/>
          </p:cNvSpPr>
          <p:nvPr/>
        </p:nvSpPr>
        <p:spPr>
          <a:xfrm>
            <a:off x="1475656" y="1419622"/>
            <a:ext cx="3600398" cy="3240360"/>
          </a:xfrm>
          <a:prstGeom prst="rect">
            <a:avLst/>
          </a:prstGeom>
        </p:spPr>
        <p:txBody>
          <a:bodyPr lIns="0"/>
          <a:lstStyle>
            <a:lvl1pPr algn="l" defTabSz="914341" rtl="0" eaLnBrk="1" latinLnBrk="0" hangingPunct="1">
              <a:spcBef>
                <a:spcPct val="0"/>
              </a:spcBef>
              <a:buNone/>
              <a:defRPr sz="2857" kern="1200">
                <a:solidFill>
                  <a:srgbClr val="0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l-PL" sz="2000" dirty="0"/>
              <a:t>Zbiornik bezodpływowy, zdemontowany</a:t>
            </a:r>
          </a:p>
          <a:p>
            <a:endParaRPr lang="pl-PL" sz="2000" dirty="0"/>
          </a:p>
          <a:p>
            <a:r>
              <a:rPr lang="pl-PL" sz="2000" dirty="0"/>
              <a:t>Cena wywoławcza – 300 zł brutto</a:t>
            </a:r>
          </a:p>
          <a:p>
            <a:endParaRPr lang="pl-PL" sz="2000" dirty="0"/>
          </a:p>
          <a:p>
            <a:r>
              <a:rPr lang="pl-PL" sz="2000" dirty="0"/>
              <a:t>Postąpienie – 10 zł brutto</a:t>
            </a:r>
            <a:endParaRPr lang="pl-PL" sz="2000" dirty="0">
              <a:solidFill>
                <a:srgbClr val="003300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4938C40-9336-4415-988A-0ABC9D8EB1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4" y="1285874"/>
            <a:ext cx="1928813" cy="257175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ED400FA-01C7-4846-94AF-98AF8F38BE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538" y="1923678"/>
            <a:ext cx="1817480" cy="242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90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D5CF84-93B9-4928-82B9-8117F32A3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627534"/>
            <a:ext cx="7632848" cy="432048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pl-PL" sz="2000" b="1" dirty="0"/>
              <a:t>Nr </a:t>
            </a:r>
            <a:r>
              <a:rPr lang="pl-PL" sz="2000" b="1" dirty="0" err="1"/>
              <a:t>inw</a:t>
            </a:r>
            <a:r>
              <a:rPr lang="pl-PL" sz="2000" b="1" dirty="0"/>
              <a:t>. brak – pojemnik na wodę – 1 szt. </a:t>
            </a:r>
            <a:endParaRPr lang="pl-PL" sz="2000" dirty="0">
              <a:solidFill>
                <a:srgbClr val="003300"/>
              </a:solidFill>
            </a:endParaRP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7548CEE7-51AC-428D-847D-1CB6E936E8D6}"/>
              </a:ext>
            </a:extLst>
          </p:cNvPr>
          <p:cNvSpPr txBox="1">
            <a:spLocks/>
          </p:cNvSpPr>
          <p:nvPr/>
        </p:nvSpPr>
        <p:spPr>
          <a:xfrm>
            <a:off x="5246620" y="1203598"/>
            <a:ext cx="3600398" cy="3492388"/>
          </a:xfrm>
          <a:prstGeom prst="rect">
            <a:avLst/>
          </a:prstGeom>
        </p:spPr>
        <p:txBody>
          <a:bodyPr lIns="0"/>
          <a:lstStyle>
            <a:lvl1pPr algn="l" defTabSz="914341" rtl="0" eaLnBrk="1" latinLnBrk="0" hangingPunct="1">
              <a:spcBef>
                <a:spcPct val="0"/>
              </a:spcBef>
              <a:buNone/>
              <a:defRPr sz="2857" kern="1200">
                <a:solidFill>
                  <a:srgbClr val="0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spcBef>
                <a:spcPts val="0"/>
              </a:spcBef>
            </a:pPr>
            <a:endParaRPr lang="pl-PL" sz="2000" dirty="0">
              <a:solidFill>
                <a:srgbClr val="003300"/>
              </a:solidFill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94992C0C-16D2-4DE6-BED5-C1BEC3253CD1}"/>
              </a:ext>
            </a:extLst>
          </p:cNvPr>
          <p:cNvSpPr txBox="1">
            <a:spLocks/>
          </p:cNvSpPr>
          <p:nvPr/>
        </p:nvSpPr>
        <p:spPr>
          <a:xfrm>
            <a:off x="1475656" y="1419622"/>
            <a:ext cx="3600398" cy="3240360"/>
          </a:xfrm>
          <a:prstGeom prst="rect">
            <a:avLst/>
          </a:prstGeom>
        </p:spPr>
        <p:txBody>
          <a:bodyPr lIns="0"/>
          <a:lstStyle>
            <a:lvl1pPr algn="l" defTabSz="914341" rtl="0" eaLnBrk="1" latinLnBrk="0" hangingPunct="1">
              <a:spcBef>
                <a:spcPct val="0"/>
              </a:spcBef>
              <a:buNone/>
              <a:defRPr sz="2857" kern="1200">
                <a:solidFill>
                  <a:srgbClr val="0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l-PL" sz="2000" dirty="0"/>
              <a:t>pojemnik na wodę</a:t>
            </a:r>
          </a:p>
          <a:p>
            <a:endParaRPr lang="pl-PL" sz="2000" dirty="0"/>
          </a:p>
          <a:p>
            <a:r>
              <a:rPr lang="pl-PL" sz="2000" dirty="0"/>
              <a:t>Cena wywoławcza – 100 zł brutto</a:t>
            </a:r>
          </a:p>
          <a:p>
            <a:endParaRPr lang="pl-PL" sz="2000" dirty="0"/>
          </a:p>
          <a:p>
            <a:r>
              <a:rPr lang="pl-PL" sz="2000" dirty="0"/>
              <a:t>Postąpienie – 5 zł brutto</a:t>
            </a:r>
            <a:endParaRPr lang="pl-PL" sz="2000" dirty="0">
              <a:solidFill>
                <a:srgbClr val="003300"/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B54396D-D683-4244-83AF-B0345EEA26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551" y="1203598"/>
            <a:ext cx="2792909" cy="37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86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0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 descr="Obraz zawierający drzewo, trawa, zewnętrzne, roślina&#10;&#10;Opis wygenerowany automatycznie">
            <a:extLst>
              <a:ext uri="{FF2B5EF4-FFF2-40B4-BE49-F238E27FC236}">
                <a16:creationId xmlns:a16="http://schemas.microsoft.com/office/drawing/2014/main" id="{147E6C45-05CD-9F1B-9EC5-B595A875BA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1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35" t="14808" r="1084" b="8054"/>
          <a:stretch/>
        </p:blipFill>
        <p:spPr>
          <a:xfrm>
            <a:off x="-2418" y="-12476"/>
            <a:ext cx="9146418" cy="5155976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AA9BA2A-6C36-4C13-AD84-5170EF341C3F}"/>
              </a:ext>
            </a:extLst>
          </p:cNvPr>
          <p:cNvSpPr txBox="1"/>
          <p:nvPr/>
        </p:nvSpPr>
        <p:spPr>
          <a:xfrm>
            <a:off x="3995936" y="2139702"/>
            <a:ext cx="482453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Dziękuję za uwagę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222F072-7819-C827-DCDF-91A126651591}"/>
              </a:ext>
            </a:extLst>
          </p:cNvPr>
          <p:cNvSpPr txBox="1"/>
          <p:nvPr/>
        </p:nvSpPr>
        <p:spPr>
          <a:xfrm>
            <a:off x="532675" y="483518"/>
            <a:ext cx="166306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200" dirty="0">
              <a:solidFill>
                <a:schemeClr val="bg1"/>
              </a:solidFill>
            </a:endParaRPr>
          </a:p>
        </p:txBody>
      </p:sp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974139B5-8E83-9D81-CBFC-4525C2CFB1D5}"/>
              </a:ext>
            </a:extLst>
          </p:cNvPr>
          <p:cNvSpPr/>
          <p:nvPr/>
        </p:nvSpPr>
        <p:spPr>
          <a:xfrm>
            <a:off x="249408" y="267493"/>
            <a:ext cx="3192706" cy="4608251"/>
          </a:xfrm>
          <a:prstGeom prst="roundRect">
            <a:avLst>
              <a:gd name="adj" fmla="val 3230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88CE787B-3258-D9CB-F8A9-ABA635833D41}"/>
              </a:ext>
            </a:extLst>
          </p:cNvPr>
          <p:cNvSpPr txBox="1">
            <a:spLocks/>
          </p:cNvSpPr>
          <p:nvPr/>
        </p:nvSpPr>
        <p:spPr>
          <a:xfrm>
            <a:off x="532675" y="3507854"/>
            <a:ext cx="2909439" cy="1183224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342878" indent="-342878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03" indent="-285733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27" indent="-228585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98" indent="-228585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68" indent="-228585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39" indent="-228585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10" indent="-228585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81" indent="-228585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51" indent="-228585" algn="l" defTabSz="91434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l-P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Nadleśnictwo Kaczory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l-P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ul. Brzozowa 6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l-P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64-810 Kaczory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l-PL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kaczory@pila.lasy.gov.pl</a:t>
            </a:r>
            <a:br>
              <a:rPr lang="pl-PL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tel.: +48 67 283 14 61</a:t>
            </a:r>
          </a:p>
        </p:txBody>
      </p:sp>
    </p:spTree>
    <p:extLst>
      <p:ext uri="{BB962C8B-B14F-4D97-AF65-F5344CB8AC3E}">
        <p14:creationId xmlns:p14="http://schemas.microsoft.com/office/powerpoint/2010/main" val="646817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E0D6F30-897D-4DA9-829D-6449B20C77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9592" y="339502"/>
            <a:ext cx="8039730" cy="4608512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pl-PL" sz="2500" dirty="0">
                <a:solidFill>
                  <a:srgbClr val="003300"/>
                </a:solidFill>
              </a:rPr>
              <a:t>Procedura przetargowa</a:t>
            </a:r>
          </a:p>
          <a:p>
            <a:pPr marL="0" indent="0">
              <a:spcBef>
                <a:spcPts val="0"/>
              </a:spcBef>
              <a:buNone/>
            </a:pPr>
            <a:endParaRPr lang="pl-PL" sz="1000" dirty="0">
              <a:solidFill>
                <a:srgbClr val="003300"/>
              </a:solidFill>
            </a:endParaRPr>
          </a:p>
          <a:p>
            <a:pPr algn="just">
              <a:spcBef>
                <a:spcPts val="0"/>
              </a:spcBef>
            </a:pPr>
            <a:r>
              <a:rPr lang="pl-PL" sz="1500" dirty="0">
                <a:solidFill>
                  <a:srgbClr val="0033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 przetargu mogą brać udział osoby fizyczne i prawne</a:t>
            </a:r>
            <a:endParaRPr lang="pl-PL" sz="1500" dirty="0">
              <a:solidFill>
                <a:srgbClr val="003300"/>
              </a:solidFill>
            </a:endParaRPr>
          </a:p>
          <a:p>
            <a:pPr algn="just">
              <a:spcBef>
                <a:spcPts val="0"/>
              </a:spcBef>
            </a:pPr>
            <a:r>
              <a:rPr lang="pl-PL" sz="1500" dirty="0">
                <a:solidFill>
                  <a:srgbClr val="003300"/>
                </a:solidFill>
              </a:rPr>
              <a:t>Przetarg odbywa się w drodze licytacji publicznej</a:t>
            </a:r>
          </a:p>
          <a:p>
            <a:pPr algn="just">
              <a:spcBef>
                <a:spcPts val="0"/>
              </a:spcBef>
            </a:pPr>
            <a:r>
              <a:rPr lang="pl-PL" sz="1500" dirty="0">
                <a:solidFill>
                  <a:srgbClr val="003300"/>
                </a:solidFill>
              </a:rPr>
              <a:t>Po rozpoczęciu przetargu prowadzący podaje do wiadomości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l-PL" sz="1500" dirty="0">
                <a:solidFill>
                  <a:srgbClr val="003300"/>
                </a:solidFill>
              </a:rPr>
              <a:t>        a) przedmiot przetargu widoczny na slajdzie,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l-PL" sz="1500" dirty="0">
                <a:solidFill>
                  <a:srgbClr val="003300"/>
                </a:solidFill>
              </a:rPr>
              <a:t>        b) cenę wywoławczą brutto,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l-PL" sz="1500" dirty="0">
                <a:solidFill>
                  <a:srgbClr val="003300"/>
                </a:solidFill>
              </a:rPr>
              <a:t>        c) zmiany w stanie faktycznym i prawnym przedmiotu przetargu, jeśli takie                        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l-PL" sz="1500" dirty="0">
                <a:solidFill>
                  <a:srgbClr val="003300"/>
                </a:solidFill>
              </a:rPr>
              <a:t>            zaszły po opublikowaniu ogłoszenia o przetargu oraz związanie z tym 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l-PL" sz="1500" dirty="0">
                <a:solidFill>
                  <a:srgbClr val="003300"/>
                </a:solidFill>
              </a:rPr>
              <a:t>            zmiany warunków przetargu</a:t>
            </a:r>
          </a:p>
          <a:p>
            <a:pPr algn="just">
              <a:spcBef>
                <a:spcPts val="0"/>
              </a:spcBef>
            </a:pPr>
            <a:r>
              <a:rPr lang="pl-PL" sz="1500" dirty="0">
                <a:solidFill>
                  <a:srgbClr val="003300"/>
                </a:solidFill>
              </a:rPr>
              <a:t>Stawienie się jednego licytanta wystarcza do odbycia przetargu</a:t>
            </a:r>
          </a:p>
          <a:p>
            <a:pPr algn="just">
              <a:spcBef>
                <a:spcPts val="0"/>
              </a:spcBef>
            </a:pPr>
            <a:r>
              <a:rPr lang="pl-PL" sz="1500" dirty="0">
                <a:solidFill>
                  <a:srgbClr val="003300"/>
                </a:solidFill>
              </a:rPr>
              <a:t>Licytacja zaczyna się od wywołania ceny przedmiotu sprzedaży 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l-PL" sz="1500" dirty="0">
                <a:solidFill>
                  <a:srgbClr val="003300"/>
                </a:solidFill>
              </a:rPr>
              <a:t>      przeznaczonego do zbycia</a:t>
            </a:r>
          </a:p>
          <a:p>
            <a:pPr algn="just">
              <a:spcBef>
                <a:spcPts val="0"/>
              </a:spcBef>
            </a:pPr>
            <a:r>
              <a:rPr lang="pl-PL" sz="1500" dirty="0">
                <a:solidFill>
                  <a:srgbClr val="003300"/>
                </a:solidFill>
              </a:rPr>
              <a:t>Postąpienie nie może wynosić mniej niż 1 % ceny wywołania z zaokrągleniem wzwyż, wartość minimalnego postąpienia jest określona oddzielnie dla każdego przedmiotu sprzedaży i uwidoczniona na slajdzie </a:t>
            </a:r>
          </a:p>
          <a:p>
            <a:pPr algn="just">
              <a:spcBef>
                <a:spcPts val="0"/>
              </a:spcBef>
            </a:pPr>
            <a:r>
              <a:rPr lang="pl-PL" sz="1500" dirty="0">
                <a:solidFill>
                  <a:srgbClr val="003300"/>
                </a:solidFill>
              </a:rPr>
              <a:t>Zaoferowana cena przestaje wiązać uczestników przetargu, jeżeli inny uczestnik zaoferował wyższą cenę</a:t>
            </a:r>
          </a:p>
          <a:p>
            <a:pPr algn="just">
              <a:spcBef>
                <a:spcPts val="0"/>
              </a:spcBef>
            </a:pPr>
            <a:endParaRPr lang="pl-PL" sz="1500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233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D5CF84-93B9-4928-82B9-8117F32A3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339502"/>
            <a:ext cx="7294483" cy="486945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pl-PL" sz="2800" dirty="0">
                <a:solidFill>
                  <a:srgbClr val="003300"/>
                </a:solidFill>
              </a:rPr>
              <a:t>Procedura przetargowa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2968196-616C-4588-B4BE-1BBDD711BD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7584" y="946233"/>
            <a:ext cx="7920880" cy="3905543"/>
          </a:xfrm>
        </p:spPr>
        <p:txBody>
          <a:bodyPr/>
          <a:lstStyle/>
          <a:p>
            <a:pPr algn="just"/>
            <a:r>
              <a:rPr lang="pl-PL" sz="1500" dirty="0">
                <a:solidFill>
                  <a:srgbClr val="003300"/>
                </a:solidFill>
              </a:rPr>
              <a:t>Własność przedmiotu sprzedaży przyznaje się temu, kto zaoferował cenę najwyższą jeżeli po trzykrotnym wezwaniu do dalszych postąpień nikt nie zaoferował więcej </a:t>
            </a:r>
          </a:p>
          <a:p>
            <a:pPr algn="just"/>
            <a:r>
              <a:rPr lang="pl-PL" sz="1500" dirty="0">
                <a:solidFill>
                  <a:srgbClr val="003300"/>
                </a:solidFill>
              </a:rPr>
              <a:t>Nabywca jest obowiązany zapłacić cenę nabycia w dniu przetargu. </a:t>
            </a:r>
            <a:br>
              <a:rPr lang="pl-PL" sz="1500" dirty="0">
                <a:solidFill>
                  <a:srgbClr val="003300"/>
                </a:solidFill>
              </a:rPr>
            </a:br>
            <a:r>
              <a:rPr lang="pl-PL" sz="1500" b="1" dirty="0">
                <a:solidFill>
                  <a:srgbClr val="003300"/>
                </a:solidFill>
              </a:rPr>
              <a:t>Ze względu na brak kasy w Nadleśnictwie Kaczory, Nabywca zobowiązany jest</a:t>
            </a:r>
            <a:r>
              <a:rPr lang="pl-PL" sz="1500" dirty="0">
                <a:solidFill>
                  <a:srgbClr val="003300"/>
                </a:solidFill>
              </a:rPr>
              <a:t> </a:t>
            </a:r>
            <a:r>
              <a:rPr lang="pl-PL" sz="1500" b="1" dirty="0">
                <a:solidFill>
                  <a:srgbClr val="003300"/>
                </a:solidFill>
              </a:rPr>
              <a:t>do dokonania płatności za pomocą karty płatniczej</a:t>
            </a:r>
            <a:endParaRPr lang="pl-PL" sz="1500" dirty="0">
              <a:solidFill>
                <a:srgbClr val="003300"/>
              </a:solidFill>
            </a:endParaRPr>
          </a:p>
          <a:p>
            <a:pPr algn="just"/>
            <a:r>
              <a:rPr lang="pl-PL" sz="1500" dirty="0">
                <a:solidFill>
                  <a:srgbClr val="003300"/>
                </a:solidFill>
              </a:rPr>
              <a:t>Nabywca, który zapłacił cenę nabycia powinien odebrać przedmiot przetargu w ciągu dwóch dni roboczych </a:t>
            </a:r>
            <a:r>
              <a:rPr lang="pl-PL" sz="15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po wcześniejszym uzgodnieniu terminu i miejsca odbioru z Przewodniczącym Komisji.</a:t>
            </a:r>
          </a:p>
          <a:p>
            <a:pPr algn="just"/>
            <a:r>
              <a:rPr lang="pl-PL" sz="15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W uzasadnionych przypadkach Przewodniczący Komisji może wyrazić zgodę na   przedłużenie terminu wydania wylicytowanego przedmiotu.</a:t>
            </a:r>
            <a:endParaRPr lang="pl-PL" sz="1500" dirty="0">
              <a:ea typeface="Times New Roman" panose="02020603050405020304" pitchFamily="18" charset="0"/>
            </a:endParaRPr>
          </a:p>
          <a:p>
            <a:pPr algn="just"/>
            <a:r>
              <a:rPr lang="pl-PL" sz="15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Przedmiot przetargu zostanie wydany kupującemu po okazaniu dowodu wpłaty osobie wydającej przedmiot.</a:t>
            </a:r>
            <a:endParaRPr lang="pl-PL" sz="15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algn="just"/>
            <a:r>
              <a:rPr lang="pl-PL" sz="1500" dirty="0">
                <a:effectLst/>
                <a:ea typeface="Times New Roman" panose="02020603050405020304" pitchFamily="18" charset="0"/>
              </a:rPr>
              <a:t>Sprzedający informuję, że niektóre przedmioty sprzedaży mogą znajdować się</a:t>
            </a:r>
            <a:r>
              <a:rPr lang="pl-PL" sz="15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pl-PL" sz="1500" dirty="0">
                <a:effectLst/>
                <a:ea typeface="Times New Roman" panose="02020603050405020304" pitchFamily="18" charset="0"/>
              </a:rPr>
              <a:t>poza siedzibą nadleśnictwa na terenie leśnictw wchodzących w skład Nadleśnictwa</a:t>
            </a:r>
            <a:r>
              <a:rPr lang="pl-PL" sz="15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pl-PL" sz="1500" dirty="0">
                <a:effectLst/>
                <a:ea typeface="Times New Roman" panose="02020603050405020304" pitchFamily="18" charset="0"/>
              </a:rPr>
              <a:t>Kaczory.</a:t>
            </a:r>
          </a:p>
          <a:p>
            <a:pPr algn="just"/>
            <a:endParaRPr lang="pl-PL" sz="1500" dirty="0">
              <a:solidFill>
                <a:srgbClr val="003300"/>
              </a:solidFill>
            </a:endParaRPr>
          </a:p>
          <a:p>
            <a:pPr marL="457170" lvl="1" indent="0" algn="just">
              <a:buNone/>
            </a:pPr>
            <a:endParaRPr lang="pl-PL" sz="1500" dirty="0"/>
          </a:p>
        </p:txBody>
      </p:sp>
    </p:spTree>
    <p:extLst>
      <p:ext uri="{BB962C8B-B14F-4D97-AF65-F5344CB8AC3E}">
        <p14:creationId xmlns:p14="http://schemas.microsoft.com/office/powerpoint/2010/main" val="961381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D5CF84-93B9-4928-82B9-8117F32A3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203598"/>
            <a:ext cx="7632848" cy="2304256"/>
          </a:xfrm>
        </p:spPr>
        <p:txBody>
          <a:bodyPr/>
          <a:lstStyle/>
          <a:p>
            <a:pPr algn="ctr">
              <a:spcBef>
                <a:spcPts val="0"/>
              </a:spcBef>
            </a:pPr>
            <a:br>
              <a:rPr lang="pl-PL" dirty="0"/>
            </a:br>
            <a:r>
              <a:rPr lang="pl-PL" dirty="0"/>
              <a:t>Składniki majątkowe wystawione do sprzedaży w II przetargu</a:t>
            </a:r>
            <a:endParaRPr lang="pl-PL" sz="2800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336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D5CF84-93B9-4928-82B9-8117F32A3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627534"/>
            <a:ext cx="7632848" cy="432048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pl-PL" sz="2000" b="1" dirty="0"/>
              <a:t>Nr </a:t>
            </a:r>
            <a:r>
              <a:rPr lang="pl-PL" sz="2000" b="1" dirty="0" err="1"/>
              <a:t>inw</a:t>
            </a:r>
            <a:r>
              <a:rPr lang="pl-PL" sz="2000" b="1" dirty="0"/>
              <a:t>. 808/1016 – Szafa antracyt BN-24 – 1 szt.</a:t>
            </a:r>
            <a:endParaRPr lang="pl-PL" sz="2000" dirty="0">
              <a:solidFill>
                <a:srgbClr val="003300"/>
              </a:solidFill>
            </a:endParaRP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7548CEE7-51AC-428D-847D-1CB6E936E8D6}"/>
              </a:ext>
            </a:extLst>
          </p:cNvPr>
          <p:cNvSpPr txBox="1">
            <a:spLocks/>
          </p:cNvSpPr>
          <p:nvPr/>
        </p:nvSpPr>
        <p:spPr>
          <a:xfrm>
            <a:off x="5292082" y="1239602"/>
            <a:ext cx="3600398" cy="3492388"/>
          </a:xfrm>
          <a:prstGeom prst="rect">
            <a:avLst/>
          </a:prstGeom>
        </p:spPr>
        <p:txBody>
          <a:bodyPr lIns="0"/>
          <a:lstStyle>
            <a:lvl1pPr algn="l" defTabSz="914341" rtl="0" eaLnBrk="1" latinLnBrk="0" hangingPunct="1">
              <a:spcBef>
                <a:spcPct val="0"/>
              </a:spcBef>
              <a:buNone/>
              <a:defRPr sz="2857" kern="1200">
                <a:solidFill>
                  <a:srgbClr val="0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spcBef>
                <a:spcPts val="0"/>
              </a:spcBef>
            </a:pPr>
            <a:endParaRPr lang="pl-PL" sz="2000" dirty="0">
              <a:solidFill>
                <a:srgbClr val="003300"/>
              </a:solidFill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94992C0C-16D2-4DE6-BED5-C1BEC3253CD1}"/>
              </a:ext>
            </a:extLst>
          </p:cNvPr>
          <p:cNvSpPr txBox="1">
            <a:spLocks/>
          </p:cNvSpPr>
          <p:nvPr/>
        </p:nvSpPr>
        <p:spPr>
          <a:xfrm>
            <a:off x="1259632" y="1347614"/>
            <a:ext cx="3960440" cy="3240360"/>
          </a:xfrm>
          <a:prstGeom prst="rect">
            <a:avLst/>
          </a:prstGeom>
        </p:spPr>
        <p:txBody>
          <a:bodyPr lIns="0"/>
          <a:lstStyle>
            <a:lvl1pPr algn="l" defTabSz="914341" rtl="0" eaLnBrk="1" latinLnBrk="0" hangingPunct="1">
              <a:spcBef>
                <a:spcPct val="0"/>
              </a:spcBef>
              <a:buNone/>
              <a:defRPr sz="2857" kern="1200">
                <a:solidFill>
                  <a:srgbClr val="0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l-PL" sz="2000" dirty="0"/>
              <a:t>Meble zakupione w 2000 r.</a:t>
            </a:r>
          </a:p>
          <a:p>
            <a:r>
              <a:rPr lang="pl-PL" sz="2000" dirty="0"/>
              <a:t>Wymagające renowacji.</a:t>
            </a:r>
          </a:p>
          <a:p>
            <a:endParaRPr lang="pl-PL" sz="2000" dirty="0"/>
          </a:p>
          <a:p>
            <a:r>
              <a:rPr lang="pl-PL" sz="2000" dirty="0"/>
              <a:t>Cena wywoławcza – 45 zł brutto za sztukę</a:t>
            </a:r>
          </a:p>
          <a:p>
            <a:endParaRPr lang="pl-PL" sz="2000" dirty="0"/>
          </a:p>
          <a:p>
            <a:r>
              <a:rPr lang="pl-PL" sz="2000" dirty="0"/>
              <a:t>Postąpienie – 1zł brutto za sztukę</a:t>
            </a:r>
            <a:endParaRPr lang="pl-PL" sz="2000" dirty="0">
              <a:solidFill>
                <a:srgbClr val="003300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C7602A4-253B-48F1-8E96-DD4DA1A76F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5" y="1351271"/>
            <a:ext cx="2448272" cy="326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46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D5CF84-93B9-4928-82B9-8117F32A3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627534"/>
            <a:ext cx="7632848" cy="432048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pl-PL" sz="2000" b="1" dirty="0"/>
              <a:t>Nr </a:t>
            </a:r>
            <a:r>
              <a:rPr lang="pl-PL" sz="2000" b="1" dirty="0" err="1"/>
              <a:t>inw</a:t>
            </a:r>
            <a:r>
              <a:rPr lang="pl-PL" sz="2000" b="1" dirty="0"/>
              <a:t>. 808/1017 – Regał antracyt BN-24 – 1 szt.</a:t>
            </a:r>
            <a:endParaRPr lang="pl-PL" sz="2000" dirty="0">
              <a:solidFill>
                <a:srgbClr val="003300"/>
              </a:solidFill>
            </a:endParaRP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7548CEE7-51AC-428D-847D-1CB6E936E8D6}"/>
              </a:ext>
            </a:extLst>
          </p:cNvPr>
          <p:cNvSpPr txBox="1">
            <a:spLocks/>
          </p:cNvSpPr>
          <p:nvPr/>
        </p:nvSpPr>
        <p:spPr>
          <a:xfrm>
            <a:off x="5292082" y="1239602"/>
            <a:ext cx="3600398" cy="3492388"/>
          </a:xfrm>
          <a:prstGeom prst="rect">
            <a:avLst/>
          </a:prstGeom>
        </p:spPr>
        <p:txBody>
          <a:bodyPr lIns="0"/>
          <a:lstStyle>
            <a:lvl1pPr algn="l" defTabSz="914341" rtl="0" eaLnBrk="1" latinLnBrk="0" hangingPunct="1">
              <a:spcBef>
                <a:spcPct val="0"/>
              </a:spcBef>
              <a:buNone/>
              <a:defRPr sz="2857" kern="1200">
                <a:solidFill>
                  <a:srgbClr val="0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spcBef>
                <a:spcPts val="0"/>
              </a:spcBef>
            </a:pPr>
            <a:endParaRPr lang="pl-PL" sz="2000" dirty="0">
              <a:solidFill>
                <a:srgbClr val="003300"/>
              </a:solidFill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94992C0C-16D2-4DE6-BED5-C1BEC3253CD1}"/>
              </a:ext>
            </a:extLst>
          </p:cNvPr>
          <p:cNvSpPr txBox="1">
            <a:spLocks/>
          </p:cNvSpPr>
          <p:nvPr/>
        </p:nvSpPr>
        <p:spPr>
          <a:xfrm>
            <a:off x="1259632" y="1347614"/>
            <a:ext cx="4032450" cy="3240360"/>
          </a:xfrm>
          <a:prstGeom prst="rect">
            <a:avLst/>
          </a:prstGeom>
        </p:spPr>
        <p:txBody>
          <a:bodyPr lIns="0"/>
          <a:lstStyle>
            <a:lvl1pPr algn="l" defTabSz="914341" rtl="0" eaLnBrk="1" latinLnBrk="0" hangingPunct="1">
              <a:spcBef>
                <a:spcPct val="0"/>
              </a:spcBef>
              <a:buNone/>
              <a:defRPr sz="2857" kern="1200">
                <a:solidFill>
                  <a:srgbClr val="0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l-PL" sz="2000" dirty="0"/>
              <a:t>Meble zakupione w 2000 r.</a:t>
            </a:r>
          </a:p>
          <a:p>
            <a:r>
              <a:rPr lang="pl-PL" sz="2000" dirty="0"/>
              <a:t>Wymagające renowacji.</a:t>
            </a:r>
          </a:p>
          <a:p>
            <a:endParaRPr lang="pl-PL" sz="2000" dirty="0"/>
          </a:p>
          <a:p>
            <a:r>
              <a:rPr lang="pl-PL" sz="2000" dirty="0"/>
              <a:t>Cena wywoławcza – 42,50 zł brutto za sztukę</a:t>
            </a:r>
          </a:p>
          <a:p>
            <a:endParaRPr lang="pl-PL" sz="2000" dirty="0"/>
          </a:p>
          <a:p>
            <a:r>
              <a:rPr lang="pl-PL" sz="2000" dirty="0"/>
              <a:t>Postąpienie – 1zł brutto za sztukę</a:t>
            </a:r>
            <a:endParaRPr lang="pl-PL" sz="2000" dirty="0">
              <a:solidFill>
                <a:srgbClr val="003300"/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EF7FF1B8-F897-41E7-A566-F799F28A66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240521"/>
            <a:ext cx="2648895" cy="353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03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D5CF84-93B9-4928-82B9-8117F32A3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627534"/>
            <a:ext cx="7632848" cy="432048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pl-PL" sz="2000" b="1" dirty="0"/>
              <a:t>Nr </a:t>
            </a:r>
            <a:r>
              <a:rPr lang="pl-PL" sz="2000" b="1" dirty="0" err="1"/>
              <a:t>inw</a:t>
            </a:r>
            <a:r>
              <a:rPr lang="pl-PL" sz="2000" b="1" dirty="0"/>
              <a:t>. 808/1021 – Regał antracyt BN-21– 1 szt.</a:t>
            </a:r>
            <a:endParaRPr lang="pl-PL" sz="2000" dirty="0">
              <a:solidFill>
                <a:srgbClr val="003300"/>
              </a:solidFill>
            </a:endParaRP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7548CEE7-51AC-428D-847D-1CB6E936E8D6}"/>
              </a:ext>
            </a:extLst>
          </p:cNvPr>
          <p:cNvSpPr txBox="1">
            <a:spLocks/>
          </p:cNvSpPr>
          <p:nvPr/>
        </p:nvSpPr>
        <p:spPr>
          <a:xfrm>
            <a:off x="5292082" y="1239602"/>
            <a:ext cx="3600398" cy="3492388"/>
          </a:xfrm>
          <a:prstGeom prst="rect">
            <a:avLst/>
          </a:prstGeom>
        </p:spPr>
        <p:txBody>
          <a:bodyPr lIns="0"/>
          <a:lstStyle>
            <a:lvl1pPr algn="l" defTabSz="914341" rtl="0" eaLnBrk="1" latinLnBrk="0" hangingPunct="1">
              <a:spcBef>
                <a:spcPct val="0"/>
              </a:spcBef>
              <a:buNone/>
              <a:defRPr sz="2857" kern="1200">
                <a:solidFill>
                  <a:srgbClr val="0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spcBef>
                <a:spcPts val="0"/>
              </a:spcBef>
            </a:pPr>
            <a:endParaRPr lang="pl-PL" sz="2000" dirty="0">
              <a:solidFill>
                <a:srgbClr val="003300"/>
              </a:solidFill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94992C0C-16D2-4DE6-BED5-C1BEC3253CD1}"/>
              </a:ext>
            </a:extLst>
          </p:cNvPr>
          <p:cNvSpPr txBox="1">
            <a:spLocks/>
          </p:cNvSpPr>
          <p:nvPr/>
        </p:nvSpPr>
        <p:spPr>
          <a:xfrm>
            <a:off x="1259632" y="1347614"/>
            <a:ext cx="3888432" cy="3240360"/>
          </a:xfrm>
          <a:prstGeom prst="rect">
            <a:avLst/>
          </a:prstGeom>
        </p:spPr>
        <p:txBody>
          <a:bodyPr lIns="0"/>
          <a:lstStyle>
            <a:lvl1pPr algn="l" defTabSz="914341" rtl="0" eaLnBrk="1" latinLnBrk="0" hangingPunct="1">
              <a:spcBef>
                <a:spcPct val="0"/>
              </a:spcBef>
              <a:buNone/>
              <a:defRPr sz="2857" kern="1200">
                <a:solidFill>
                  <a:srgbClr val="0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l-PL" sz="2000" dirty="0"/>
              <a:t>Meble zakupione w 2000 r.</a:t>
            </a:r>
          </a:p>
          <a:p>
            <a:r>
              <a:rPr lang="pl-PL" sz="2000" dirty="0"/>
              <a:t>Wymagające renowacji.</a:t>
            </a:r>
          </a:p>
          <a:p>
            <a:endParaRPr lang="pl-PL" sz="2000" dirty="0"/>
          </a:p>
          <a:p>
            <a:r>
              <a:rPr lang="pl-PL" sz="2000" dirty="0"/>
              <a:t>Cena wywoławcza – 35 zł brutto za sztukę</a:t>
            </a:r>
          </a:p>
          <a:p>
            <a:endParaRPr lang="pl-PL" sz="2000" dirty="0"/>
          </a:p>
          <a:p>
            <a:r>
              <a:rPr lang="pl-PL" sz="2000" dirty="0"/>
              <a:t>Postąpienie – 1zł brutto za sztukę</a:t>
            </a:r>
            <a:endParaRPr lang="pl-PL" sz="2000" dirty="0">
              <a:solidFill>
                <a:srgbClr val="003300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C19EB9D-C718-4625-A702-C592D14AE8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239602"/>
            <a:ext cx="2684897" cy="357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51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D5CF84-93B9-4928-82B9-8117F32A3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627534"/>
            <a:ext cx="7632848" cy="432048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pl-PL" sz="2000" b="1" dirty="0"/>
              <a:t>Nr </a:t>
            </a:r>
            <a:r>
              <a:rPr lang="pl-PL" sz="2000" b="1" dirty="0" err="1"/>
              <a:t>inw</a:t>
            </a:r>
            <a:r>
              <a:rPr lang="pl-PL" sz="2000" b="1" dirty="0"/>
              <a:t>. 808/1022 – Biurko antracyt BN-1 – 1 szt.</a:t>
            </a:r>
            <a:endParaRPr lang="pl-PL" sz="2000" dirty="0">
              <a:solidFill>
                <a:srgbClr val="003300"/>
              </a:solidFill>
            </a:endParaRP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7548CEE7-51AC-428D-847D-1CB6E936E8D6}"/>
              </a:ext>
            </a:extLst>
          </p:cNvPr>
          <p:cNvSpPr txBox="1">
            <a:spLocks/>
          </p:cNvSpPr>
          <p:nvPr/>
        </p:nvSpPr>
        <p:spPr>
          <a:xfrm>
            <a:off x="5292082" y="1239602"/>
            <a:ext cx="3600398" cy="3492388"/>
          </a:xfrm>
          <a:prstGeom prst="rect">
            <a:avLst/>
          </a:prstGeom>
        </p:spPr>
        <p:txBody>
          <a:bodyPr lIns="0"/>
          <a:lstStyle>
            <a:lvl1pPr algn="l" defTabSz="914341" rtl="0" eaLnBrk="1" latinLnBrk="0" hangingPunct="1">
              <a:spcBef>
                <a:spcPct val="0"/>
              </a:spcBef>
              <a:buNone/>
              <a:defRPr sz="2857" kern="1200">
                <a:solidFill>
                  <a:srgbClr val="0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spcBef>
                <a:spcPts val="0"/>
              </a:spcBef>
            </a:pPr>
            <a:endParaRPr lang="pl-PL" sz="2000" dirty="0">
              <a:solidFill>
                <a:srgbClr val="003300"/>
              </a:solidFill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94992C0C-16D2-4DE6-BED5-C1BEC3253CD1}"/>
              </a:ext>
            </a:extLst>
          </p:cNvPr>
          <p:cNvSpPr txBox="1">
            <a:spLocks/>
          </p:cNvSpPr>
          <p:nvPr/>
        </p:nvSpPr>
        <p:spPr>
          <a:xfrm>
            <a:off x="1259632" y="1347614"/>
            <a:ext cx="3888432" cy="3240360"/>
          </a:xfrm>
          <a:prstGeom prst="rect">
            <a:avLst/>
          </a:prstGeom>
        </p:spPr>
        <p:txBody>
          <a:bodyPr lIns="0"/>
          <a:lstStyle>
            <a:lvl1pPr algn="l" defTabSz="914341" rtl="0" eaLnBrk="1" latinLnBrk="0" hangingPunct="1">
              <a:spcBef>
                <a:spcPct val="0"/>
              </a:spcBef>
              <a:buNone/>
              <a:defRPr sz="2857" kern="1200">
                <a:solidFill>
                  <a:srgbClr val="0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l-PL" sz="2000" dirty="0"/>
              <a:t>Meble zakupione w 2000 r.</a:t>
            </a:r>
          </a:p>
          <a:p>
            <a:r>
              <a:rPr lang="pl-PL" sz="2000" dirty="0"/>
              <a:t>Wymagające renowacji.</a:t>
            </a:r>
          </a:p>
          <a:p>
            <a:endParaRPr lang="pl-PL" sz="2000" dirty="0"/>
          </a:p>
          <a:p>
            <a:r>
              <a:rPr lang="pl-PL" sz="2000" dirty="0"/>
              <a:t>Cena wywoławcza – 30 zł brutto za sztukę</a:t>
            </a:r>
          </a:p>
          <a:p>
            <a:endParaRPr lang="pl-PL" sz="2000" dirty="0"/>
          </a:p>
          <a:p>
            <a:r>
              <a:rPr lang="pl-PL" sz="2000" dirty="0"/>
              <a:t>Postąpienie – 1zł brutto za sztukę</a:t>
            </a:r>
            <a:endParaRPr lang="pl-PL" sz="2000" dirty="0">
              <a:solidFill>
                <a:srgbClr val="003300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F19C3F1-1560-4554-8537-AAE0F6FB31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786" y="1239602"/>
            <a:ext cx="3332989" cy="249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87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D5CF84-93B9-4928-82B9-8117F32A3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627534"/>
            <a:ext cx="7632848" cy="432048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pl-PL" sz="2000" b="1" dirty="0"/>
              <a:t>Nr </a:t>
            </a:r>
            <a:r>
              <a:rPr lang="pl-PL" sz="2000" b="1" dirty="0" err="1"/>
              <a:t>inw</a:t>
            </a:r>
            <a:r>
              <a:rPr lang="pl-PL" sz="2000" b="1" dirty="0"/>
              <a:t>. 808/1023 – Kontener antracyt BN-9/N – 1 szt.</a:t>
            </a:r>
            <a:endParaRPr lang="pl-PL" sz="2000" dirty="0">
              <a:solidFill>
                <a:srgbClr val="003300"/>
              </a:solidFill>
            </a:endParaRP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7548CEE7-51AC-428D-847D-1CB6E936E8D6}"/>
              </a:ext>
            </a:extLst>
          </p:cNvPr>
          <p:cNvSpPr txBox="1">
            <a:spLocks/>
          </p:cNvSpPr>
          <p:nvPr/>
        </p:nvSpPr>
        <p:spPr>
          <a:xfrm>
            <a:off x="5292082" y="1239602"/>
            <a:ext cx="3600398" cy="3492388"/>
          </a:xfrm>
          <a:prstGeom prst="rect">
            <a:avLst/>
          </a:prstGeom>
        </p:spPr>
        <p:txBody>
          <a:bodyPr lIns="0"/>
          <a:lstStyle>
            <a:lvl1pPr algn="l" defTabSz="914341" rtl="0" eaLnBrk="1" latinLnBrk="0" hangingPunct="1">
              <a:spcBef>
                <a:spcPct val="0"/>
              </a:spcBef>
              <a:buNone/>
              <a:defRPr sz="2857" kern="1200">
                <a:solidFill>
                  <a:srgbClr val="0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spcBef>
                <a:spcPts val="0"/>
              </a:spcBef>
            </a:pPr>
            <a:endParaRPr lang="pl-PL" sz="2000" dirty="0">
              <a:solidFill>
                <a:srgbClr val="003300"/>
              </a:solidFill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94992C0C-16D2-4DE6-BED5-C1BEC3253CD1}"/>
              </a:ext>
            </a:extLst>
          </p:cNvPr>
          <p:cNvSpPr txBox="1">
            <a:spLocks/>
          </p:cNvSpPr>
          <p:nvPr/>
        </p:nvSpPr>
        <p:spPr>
          <a:xfrm>
            <a:off x="1259632" y="1347614"/>
            <a:ext cx="3888432" cy="3240360"/>
          </a:xfrm>
          <a:prstGeom prst="rect">
            <a:avLst/>
          </a:prstGeom>
        </p:spPr>
        <p:txBody>
          <a:bodyPr lIns="0"/>
          <a:lstStyle>
            <a:lvl1pPr algn="l" defTabSz="914341" rtl="0" eaLnBrk="1" latinLnBrk="0" hangingPunct="1">
              <a:spcBef>
                <a:spcPct val="0"/>
              </a:spcBef>
              <a:buNone/>
              <a:defRPr sz="2857" kern="1200">
                <a:solidFill>
                  <a:srgbClr val="0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l-PL" sz="2000" dirty="0"/>
              <a:t>Meble zakupione w 2000 r.</a:t>
            </a:r>
          </a:p>
          <a:p>
            <a:r>
              <a:rPr lang="pl-PL" sz="2000" dirty="0"/>
              <a:t>Wymagające renowacji.</a:t>
            </a:r>
          </a:p>
          <a:p>
            <a:endParaRPr lang="pl-PL" sz="2000" dirty="0"/>
          </a:p>
          <a:p>
            <a:r>
              <a:rPr lang="pl-PL" sz="2000" dirty="0"/>
              <a:t>Cena wywoławcza – 32,50 zł brutto za sztukę</a:t>
            </a:r>
          </a:p>
          <a:p>
            <a:endParaRPr lang="pl-PL" sz="2000" dirty="0"/>
          </a:p>
          <a:p>
            <a:r>
              <a:rPr lang="pl-PL" sz="2000" dirty="0"/>
              <a:t>Postąpienie – 1zł brutto za sztukę</a:t>
            </a:r>
            <a:endParaRPr lang="pl-PL" sz="2000" dirty="0">
              <a:solidFill>
                <a:srgbClr val="003300"/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7CF44E5-CA83-426F-B2B0-A85BE7B920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248138"/>
            <a:ext cx="2504877" cy="333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86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gi xmlns="b8ad9e2a-f15e-4cea-99fc-a9767dfa581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BA890D47B4F9944BE81BFA24173F6BA" ma:contentTypeVersion="1" ma:contentTypeDescription="Utwórz nowy dokument." ma:contentTypeScope="" ma:versionID="261f7b351e3b2e14f627302025769fb4">
  <xsd:schema xmlns:xsd="http://www.w3.org/2001/XMLSchema" xmlns:xs="http://www.w3.org/2001/XMLSchema" xmlns:p="http://schemas.microsoft.com/office/2006/metadata/properties" xmlns:ns2="b8ad9e2a-f15e-4cea-99fc-a9767dfa5810" targetNamespace="http://schemas.microsoft.com/office/2006/metadata/properties" ma:root="true" ma:fieldsID="3d5eadea69c8e130c53f6f5c1535ad33" ns2:_="">
    <xsd:import namespace="b8ad9e2a-f15e-4cea-99fc-a9767dfa5810"/>
    <xsd:element name="properties">
      <xsd:complexType>
        <xsd:sequence>
          <xsd:element name="documentManagement">
            <xsd:complexType>
              <xsd:all>
                <xsd:element ref="ns2:Tagi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ad9e2a-f15e-4cea-99fc-a9767dfa5810" elementFormDefault="qualified">
    <xsd:import namespace="http://schemas.microsoft.com/office/2006/documentManagement/types"/>
    <xsd:import namespace="http://schemas.microsoft.com/office/infopath/2007/PartnerControls"/>
    <xsd:element name="Tagi" ma:index="8" nillable="true" ma:displayName="Tagi" ma:internalName="Tagi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A7CDFB-4501-45E4-B621-67F4B5D7357B}">
  <ds:schemaRefs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  <ds:schemaRef ds:uri="http://schemas.openxmlformats.org/package/2006/metadata/core-properties"/>
    <ds:schemaRef ds:uri="b8ad9e2a-f15e-4cea-99fc-a9767dfa5810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AD59CFC-2F02-40B0-BDDC-6FCA586DC2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ad9e2a-f15e-4cea-99fc-a9767dfa58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0062362-8368-4EB2-851F-56FA3C0AA33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1136</TotalTime>
  <Words>680</Words>
  <Application>Microsoft Office PowerPoint</Application>
  <PresentationFormat>Pokaz na ekranie (16:9)</PresentationFormat>
  <Paragraphs>105</Paragraphs>
  <Slides>15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Motyw pakietu Office</vt:lpstr>
      <vt:lpstr>Prezentacja programu PowerPoint</vt:lpstr>
      <vt:lpstr>Prezentacja programu PowerPoint</vt:lpstr>
      <vt:lpstr>Procedura przetargowa</vt:lpstr>
      <vt:lpstr> Składniki majątkowe wystawione do sprzedaży w II przetargu</vt:lpstr>
      <vt:lpstr>Nr inw. 808/1016 – Szafa antracyt BN-24 – 1 szt.</vt:lpstr>
      <vt:lpstr>Nr inw. 808/1017 – Regał antracyt BN-24 – 1 szt.</vt:lpstr>
      <vt:lpstr>Nr inw. 808/1021 – Regał antracyt BN-21– 1 szt.</vt:lpstr>
      <vt:lpstr>Nr inw. 808/1022 – Biurko antracyt BN-1 – 1 szt.</vt:lpstr>
      <vt:lpstr>Nr inw. 808/1023 – Kontener antracyt BN-9/N – 1 szt.</vt:lpstr>
      <vt:lpstr>Nr inw. 808/1019 – Witryna antracyt BN-27 – 1 szt.</vt:lpstr>
      <vt:lpstr>Nr inw. 591/364 – Siewnik "szczęśniaka" Szkółka – 1 szt.</vt:lpstr>
      <vt:lpstr>Nr inw. zgodnie z wnioskami  o likwidację – Beczka plastikowa  – 75 szt. 120 l oraz 8 szt. 60 l </vt:lpstr>
      <vt:lpstr>Nr inw. brak – zbiornik bezodpływowy na nieczystości – 1 szt. </vt:lpstr>
      <vt:lpstr>Nr inw. brak – pojemnik na wodę – 1 szt. 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M_USER</dc:creator>
  <cp:lastModifiedBy>Małgorzata Plata - N-ctwo Kaczory</cp:lastModifiedBy>
  <cp:revision>122</cp:revision>
  <dcterms:created xsi:type="dcterms:W3CDTF">2016-09-09T09:29:50Z</dcterms:created>
  <dcterms:modified xsi:type="dcterms:W3CDTF">2026-07-22T05:44:55Z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0x0101001BA890D47B4F9944BE81BFA24173F6BA</vt:lpwstr>
  </property>
</Properties>
</file>