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8" r:id="rId4"/>
    <p:sldId id="258" r:id="rId5"/>
    <p:sldId id="266" r:id="rId6"/>
    <p:sldId id="265" r:id="rId7"/>
    <p:sldId id="267" r:id="rId8"/>
    <p:sldId id="259" r:id="rId9"/>
    <p:sldId id="260" r:id="rId10"/>
    <p:sldId id="264" r:id="rId11"/>
    <p:sldId id="261" r:id="rId12"/>
    <p:sldId id="262" r:id="rId13"/>
  </p:sldIdLst>
  <p:sldSz cx="18288000" cy="10287000"/>
  <p:notesSz cx="6858000" cy="9144000"/>
  <p:embeddedFontLst>
    <p:embeddedFont>
      <p:font typeface="Roboto Bold" panose="02000000000000000000" pitchFamily="2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98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0060D-8EC9-40E9-9F80-7E09F2E01E22}" type="datetimeFigureOut">
              <a:rPr lang="pl-PL" smtClean="0"/>
              <a:t>07.11.2023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FD508-4FB7-4F1B-8E98-31658B84FF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493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D508-4FB7-4F1B-8E98-31658B84FF0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18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11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Element graficzny slajdu."/>
          <p:cNvGrpSpPr/>
          <p:nvPr/>
        </p:nvGrpSpPr>
        <p:grpSpPr>
          <a:xfrm>
            <a:off x="0" y="-335543"/>
            <a:ext cx="18288000" cy="7483224"/>
            <a:chOff x="0" y="0"/>
            <a:chExt cx="6186311" cy="2531362"/>
          </a:xfrm>
        </p:grpSpPr>
        <p:sp>
          <p:nvSpPr>
            <p:cNvPr id="3" name="Freeform 3" descr="Element graficzny slajdu."/>
            <p:cNvSpPr/>
            <p:nvPr/>
          </p:nvSpPr>
          <p:spPr>
            <a:xfrm>
              <a:off x="0" y="0"/>
              <a:ext cx="6186311" cy="2531362"/>
            </a:xfrm>
            <a:custGeom>
              <a:avLst/>
              <a:gdLst/>
              <a:ahLst/>
              <a:cxnLst/>
              <a:rect l="l" t="t" r="r" b="b"/>
              <a:pathLst>
                <a:path w="6186311" h="2531362">
                  <a:moveTo>
                    <a:pt x="6061851" y="2531362"/>
                  </a:moveTo>
                  <a:lnTo>
                    <a:pt x="124460" y="2531362"/>
                  </a:lnTo>
                  <a:cubicBezTo>
                    <a:pt x="55880" y="2531362"/>
                    <a:pt x="0" y="2475482"/>
                    <a:pt x="0" y="24069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2406902"/>
                  </a:lnTo>
                  <a:cubicBezTo>
                    <a:pt x="6186311" y="2475482"/>
                    <a:pt x="6130431" y="2531362"/>
                    <a:pt x="6061851" y="2531362"/>
                  </a:cubicBezTo>
                  <a:close/>
                </a:path>
              </a:pathLst>
            </a:custGeom>
            <a:solidFill>
              <a:srgbClr val="B8D6F6"/>
            </a:solidFill>
          </p:spPr>
          <p:txBody>
            <a:bodyPr/>
            <a:lstStyle/>
            <a:p>
              <a:endParaRPr lang="pl-P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 descr="element graficzny z tytułem prezentacji"/>
          <p:cNvSpPr/>
          <p:nvPr/>
        </p:nvSpPr>
        <p:spPr>
          <a:xfrm>
            <a:off x="12630150" y="1028700"/>
            <a:ext cx="4629150" cy="8229600"/>
          </a:xfrm>
          <a:custGeom>
            <a:avLst/>
            <a:gdLst/>
            <a:ahLst/>
            <a:cxnLst/>
            <a:rect l="l" t="t" r="r" b="b"/>
            <a:pathLst>
              <a:path w="4629150" h="8229600">
                <a:moveTo>
                  <a:pt x="0" y="0"/>
                </a:moveTo>
                <a:lnTo>
                  <a:pt x="4629150" y="0"/>
                </a:lnTo>
                <a:lnTo>
                  <a:pt x="4629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44266" y="8174191"/>
            <a:ext cx="8561818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4"/>
              </a:lnSpc>
            </a:pP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promujące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zdrowy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życia</a:t>
            </a:r>
            <a:endParaRPr lang="en-US" sz="40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49503" y="3575774"/>
            <a:ext cx="6694135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84"/>
              </a:lnSpc>
            </a:pPr>
            <a:r>
              <a:rPr lang="en-US" sz="22531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WLB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9503" y="1304726"/>
            <a:ext cx="878029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Komenda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Wojewódzka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Policji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0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Białymstoku</a:t>
            </a:r>
            <a:endParaRPr lang="en-US" sz="40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sztaty &amp; zajęcia sportowe 2" descr="Film pod tytułem &quot;Odpocznij w pracy. Warsztaty redukcji stresu i zajęcia sportowe&quot;. Ujęcia w filmie są z pierwszej perspektywy. Bohaterką jest kobieta, która podnosi kartkę z napisem &quot;praca&quot;, sprawdza kalendarz, w którym jest informacja o warsztatach redukcji stresu. Gasi świeczkę zapachową, bierze ze sobą butelkę wody i karimatę. Udaje się do sali konferencyjnej, gdzie rozkłada matę. Widać innych ludzi, którzy leżą i ćwiczą na podłodze w tej samej sali. Kobieca dłoń trzyma kolejne kartki z napisami &quot;Sposób na spędzenie wolnego czasu&quot;, &quot;Praca&quot;. Potem pokazane są ujęcia na sali gimnastycznej, gdzie ludzie ćwiczą. Robią skłony, rzucają piłkami, biegają przez przeszkody. Pod koniec filmu widać ludzi wychodzących z sali gimnastycznej i podniesiony kciuk do góry. Pod koniec filmu widać 3 osoby idące zadrzewioną aleją. Osoby te ubrane są w  koszulki z napisem &quot;Instruktor. Komenda Wojewózka Policji w Białymstoku&quot;. Film kończy się ujęciem błękitnego nieba i napisem na jego tle &quot;Zapraszamy. Sekcja Psychologów oraz Sekcja do spraw Doboru. Work Life Balance&quot;. ">
            <a:hlinkClick r:id="" action="ppaction://media"/>
            <a:extLst>
              <a:ext uri="{FF2B5EF4-FFF2-40B4-BE49-F238E27FC236}">
                <a16:creationId xmlns:a16="http://schemas.microsoft.com/office/drawing/2014/main" id="{77FA6745-5A3E-2B75-1205-DE42F1CACCC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262890"/>
            <a:ext cx="5181600" cy="9218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61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Element graficzny slajdu."/>
          <p:cNvSpPr/>
          <p:nvPr/>
        </p:nvSpPr>
        <p:spPr>
          <a:xfrm>
            <a:off x="874231" y="5726715"/>
            <a:ext cx="5841662" cy="306687"/>
          </a:xfrm>
          <a:custGeom>
            <a:avLst/>
            <a:gdLst/>
            <a:ahLst/>
            <a:cxnLst/>
            <a:rect l="l" t="t" r="r" b="b"/>
            <a:pathLst>
              <a:path w="5841662" h="306687">
                <a:moveTo>
                  <a:pt x="0" y="0"/>
                </a:moveTo>
                <a:lnTo>
                  <a:pt x="5841662" y="0"/>
                </a:lnTo>
                <a:lnTo>
                  <a:pt x="5841662" y="306687"/>
                </a:lnTo>
                <a:lnTo>
                  <a:pt x="0" y="306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 descr="Element graficzny slajdu."/>
          <p:cNvGrpSpPr/>
          <p:nvPr/>
        </p:nvGrpSpPr>
        <p:grpSpPr>
          <a:xfrm>
            <a:off x="0" y="9310861"/>
            <a:ext cx="18288000" cy="1952277"/>
            <a:chOff x="0" y="0"/>
            <a:chExt cx="6186311" cy="660400"/>
          </a:xfrm>
        </p:grpSpPr>
        <p:sp>
          <p:nvSpPr>
            <p:cNvPr id="5" name="Freeform 5" descr="Element graficzny slajdu."/>
            <p:cNvSpPr/>
            <p:nvPr/>
          </p:nvSpPr>
          <p:spPr>
            <a:xfrm>
              <a:off x="0" y="0"/>
              <a:ext cx="6186311" cy="660400"/>
            </a:xfrm>
            <a:custGeom>
              <a:avLst/>
              <a:gdLst/>
              <a:ahLst/>
              <a:cxnLst/>
              <a:rect l="l" t="t" r="r" b="b"/>
              <a:pathLst>
                <a:path w="6186311" h="660400">
                  <a:moveTo>
                    <a:pt x="606185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35940"/>
                  </a:lnTo>
                  <a:cubicBezTo>
                    <a:pt x="6186311" y="604520"/>
                    <a:pt x="6130431" y="660400"/>
                    <a:pt x="6061851" y="660400"/>
                  </a:cubicBezTo>
                  <a:close/>
                </a:path>
              </a:pathLst>
            </a:custGeom>
            <a:solidFill>
              <a:srgbClr val="B8D6F6"/>
            </a:solidFill>
          </p:spPr>
          <p:txBody>
            <a:bodyPr/>
            <a:lstStyle/>
            <a:p>
              <a:endParaRPr lang="pl-P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Freeform 7" descr="Zdjęcie przedstawia 3 osoby, które idą przed siebie aleją drzew. Widać je od tyłu. Ubrane są na sportowo. Kobieta idzie po środku i wyciąga ręce do góry. "/>
          <p:cNvSpPr/>
          <p:nvPr/>
        </p:nvSpPr>
        <p:spPr>
          <a:xfrm>
            <a:off x="12438697" y="1316294"/>
            <a:ext cx="4627244" cy="7654413"/>
          </a:xfrm>
          <a:custGeom>
            <a:avLst/>
            <a:gdLst/>
            <a:ahLst/>
            <a:cxnLst/>
            <a:rect l="l" t="t" r="r" b="b"/>
            <a:pathLst>
              <a:path w="4627244" h="7654413">
                <a:moveTo>
                  <a:pt x="0" y="0"/>
                </a:moveTo>
                <a:lnTo>
                  <a:pt x="4627244" y="0"/>
                </a:lnTo>
                <a:lnTo>
                  <a:pt x="4627244" y="7654412"/>
                </a:lnTo>
                <a:lnTo>
                  <a:pt x="0" y="7654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 descr="Zdjęcie przedstawia 3 osoby, które idą przed siebie aleją drzew. Widać je od tyłu. Ubrane są na sportowo. Kobieta, która znajduje się pomiędzy mężczyznami, jest podnoszona  przez nich na rękach. "/>
          <p:cNvSpPr/>
          <p:nvPr/>
        </p:nvSpPr>
        <p:spPr>
          <a:xfrm>
            <a:off x="7347970" y="1316294"/>
            <a:ext cx="4627244" cy="7654413"/>
          </a:xfrm>
          <a:custGeom>
            <a:avLst/>
            <a:gdLst/>
            <a:ahLst/>
            <a:cxnLst/>
            <a:rect l="l" t="t" r="r" b="b"/>
            <a:pathLst>
              <a:path w="4627244" h="7654413">
                <a:moveTo>
                  <a:pt x="0" y="0"/>
                </a:moveTo>
                <a:lnTo>
                  <a:pt x="4627244" y="0"/>
                </a:lnTo>
                <a:lnTo>
                  <a:pt x="4627244" y="7654412"/>
                </a:lnTo>
                <a:lnTo>
                  <a:pt x="0" y="7654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74231" y="6524880"/>
            <a:ext cx="5841662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Tworzyć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środowisko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pracy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sprzyjające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wspierające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rozwój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pracowników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4231" y="1769395"/>
            <a:ext cx="5283885" cy="313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320"/>
              </a:lnSpc>
            </a:pPr>
            <a:r>
              <a:rPr lang="en-US" sz="64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Najważniejsze</a:t>
            </a:r>
            <a:r>
              <a:rPr lang="en-US" sz="64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</a:t>
            </a:r>
            <a:r>
              <a:rPr lang="en-US" sz="64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naszej</a:t>
            </a:r>
            <a:r>
              <a:rPr lang="en-US" sz="64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firmy</a:t>
            </a:r>
            <a:endParaRPr lang="en-US" sz="64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6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6" y="3479800"/>
                  </a:cubicBezTo>
                  <a:close/>
                </a:path>
              </a:pathLst>
            </a:custGeom>
            <a:solidFill>
              <a:srgbClr val="B8D6F6"/>
            </a:solidFill>
          </p:spPr>
          <p:txBody>
            <a:bodyPr/>
            <a:lstStyle/>
            <a:p>
              <a:endParaRPr lang="pl-P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 descr="Zdjęcie błękitnego nieba, na którym znajduje się hasło &quot;Zapraszamy. Sekcja Psychologów oraz Sekcja do spraw Doboru. Work Life Balance&quot;. "/>
          <p:cNvSpPr/>
          <p:nvPr/>
        </p:nvSpPr>
        <p:spPr>
          <a:xfrm>
            <a:off x="12187537" y="1296740"/>
            <a:ext cx="4342189" cy="7693520"/>
          </a:xfrm>
          <a:custGeom>
            <a:avLst/>
            <a:gdLst/>
            <a:ahLst/>
            <a:cxnLst/>
            <a:rect l="l" t="t" r="r" b="b"/>
            <a:pathLst>
              <a:path w="4342189" h="7693520">
                <a:moveTo>
                  <a:pt x="0" y="0"/>
                </a:moveTo>
                <a:lnTo>
                  <a:pt x="4342189" y="0"/>
                </a:lnTo>
                <a:lnTo>
                  <a:pt x="4342189" y="7693520"/>
                </a:lnTo>
                <a:lnTo>
                  <a:pt x="0" y="7693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28700" y="1842930"/>
            <a:ext cx="9779466" cy="6601139"/>
          </a:xfrm>
          <a:custGeom>
            <a:avLst/>
            <a:gdLst/>
            <a:ahLst/>
            <a:cxnLst/>
            <a:rect l="l" t="t" r="r" b="b"/>
            <a:pathLst>
              <a:path w="9779466" h="6601139">
                <a:moveTo>
                  <a:pt x="0" y="0"/>
                </a:moveTo>
                <a:lnTo>
                  <a:pt x="9779466" y="0"/>
                </a:lnTo>
                <a:lnTo>
                  <a:pt x="9779466" y="6601140"/>
                </a:lnTo>
                <a:lnTo>
                  <a:pt x="0" y="6601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26100" y="4291426"/>
            <a:ext cx="7473054" cy="123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00"/>
              </a:lnSpc>
            </a:pPr>
            <a:r>
              <a:rPr lang="en-US" sz="8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Dziękujemy</a:t>
            </a:r>
            <a:r>
              <a:rPr lang="en-US" sz="8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Element graficzny slajdu."/>
          <p:cNvSpPr/>
          <p:nvPr/>
        </p:nvSpPr>
        <p:spPr>
          <a:xfrm>
            <a:off x="807473" y="1492567"/>
            <a:ext cx="9141979" cy="1618803"/>
          </a:xfrm>
          <a:custGeom>
            <a:avLst/>
            <a:gdLst/>
            <a:ahLst/>
            <a:cxnLst/>
            <a:rect l="l" t="t" r="r" b="b"/>
            <a:pathLst>
              <a:path w="9141979" h="1618803">
                <a:moveTo>
                  <a:pt x="0" y="0"/>
                </a:moveTo>
                <a:lnTo>
                  <a:pt x="9141979" y="0"/>
                </a:lnTo>
                <a:lnTo>
                  <a:pt x="9141979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5299" b="-45299"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 descr="Element graficzny slajdu."/>
          <p:cNvGrpSpPr/>
          <p:nvPr/>
        </p:nvGrpSpPr>
        <p:grpSpPr>
          <a:xfrm>
            <a:off x="12578525" y="0"/>
            <a:ext cx="6197050" cy="10287000"/>
            <a:chOff x="0" y="0"/>
            <a:chExt cx="2096286" cy="3479800"/>
          </a:xfrm>
        </p:grpSpPr>
        <p:sp>
          <p:nvSpPr>
            <p:cNvPr id="4" name="Freeform 4" descr="Element graficzny slajdu."/>
            <p:cNvSpPr/>
            <p:nvPr/>
          </p:nvSpPr>
          <p:spPr>
            <a:xfrm>
              <a:off x="0" y="0"/>
              <a:ext cx="2096286" cy="3479800"/>
            </a:xfrm>
            <a:custGeom>
              <a:avLst/>
              <a:gdLst/>
              <a:ahLst/>
              <a:cxnLst/>
              <a:rect l="l" t="t" r="r" b="b"/>
              <a:pathLst>
                <a:path w="2096286" h="3479800">
                  <a:moveTo>
                    <a:pt x="1971826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71826" y="0"/>
                  </a:lnTo>
                  <a:cubicBezTo>
                    <a:pt x="2040406" y="0"/>
                    <a:pt x="2096286" y="55880"/>
                    <a:pt x="2096286" y="124460"/>
                  </a:cubicBezTo>
                  <a:lnTo>
                    <a:pt x="2096286" y="3355340"/>
                  </a:lnTo>
                  <a:cubicBezTo>
                    <a:pt x="2096286" y="3423920"/>
                    <a:pt x="2040406" y="3479800"/>
                    <a:pt x="1971826" y="3479800"/>
                  </a:cubicBezTo>
                  <a:close/>
                </a:path>
              </a:pathLst>
            </a:custGeom>
            <a:solidFill>
              <a:srgbClr val="B8D6F6"/>
            </a:solidFill>
          </p:spPr>
          <p:txBody>
            <a:bodyPr/>
            <a:lstStyle/>
            <a:p>
              <a:endParaRPr lang="pl-P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Freeform 5" descr="element graficzny z tytułem prezentacji"/>
          <p:cNvSpPr/>
          <p:nvPr/>
        </p:nvSpPr>
        <p:spPr>
          <a:xfrm>
            <a:off x="13147244" y="1004245"/>
            <a:ext cx="4642906" cy="8254055"/>
          </a:xfrm>
          <a:custGeom>
            <a:avLst/>
            <a:gdLst/>
            <a:ahLst/>
            <a:cxnLst/>
            <a:rect l="l" t="t" r="r" b="b"/>
            <a:pathLst>
              <a:path w="4642906" h="8254055">
                <a:moveTo>
                  <a:pt x="0" y="0"/>
                </a:moveTo>
                <a:lnTo>
                  <a:pt x="4642906" y="0"/>
                </a:lnTo>
                <a:lnTo>
                  <a:pt x="4642906" y="8254055"/>
                </a:lnTo>
                <a:lnTo>
                  <a:pt x="0" y="8254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6860" y="3729217"/>
            <a:ext cx="10896240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Celem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wdrażanej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praktyki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było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podniesienie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satysfakcji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pracowników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Komendy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Wojewódzkiej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Policji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Białymstoku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warunków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pracy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Prowadzone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ramach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narzędzia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WLB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przedsięwzięcia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miały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pomóc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pracownikom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świadomym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kształtowaniu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równowagi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pomiędzy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pracą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życiem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prywatnym</a:t>
            </a:r>
            <a:r>
              <a:rPr lang="en-US" sz="32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3200" dirty="0" smtClean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związku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powyższym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przygotowano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pracownikom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ofertę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którą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składają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pl-PL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warsztaty redukcji stresu i zajęcia sportowe.</a:t>
            </a:r>
            <a:endParaRPr lang="pl-PL" sz="32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59"/>
              </a:lnSpc>
            </a:pPr>
            <a:endParaRPr lang="en-US" sz="32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778570"/>
            <a:ext cx="834186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7"/>
              </a:lnSpc>
            </a:pPr>
            <a:r>
              <a:rPr lang="pl-PL" sz="4000" b="1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4000" b="1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wdrażanej</a:t>
            </a:r>
            <a:r>
              <a:rPr lang="en-US" sz="4000" b="1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praktyki</a:t>
            </a:r>
            <a:endParaRPr lang="en-US" sz="4000" b="1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 descr="Element graficzny slajdu."/>
          <p:cNvGrpSpPr/>
          <p:nvPr/>
        </p:nvGrpSpPr>
        <p:grpSpPr>
          <a:xfrm>
            <a:off x="12578525" y="0"/>
            <a:ext cx="6197050" cy="10287000"/>
            <a:chOff x="0" y="0"/>
            <a:chExt cx="2096286" cy="3479800"/>
          </a:xfrm>
        </p:grpSpPr>
        <p:sp>
          <p:nvSpPr>
            <p:cNvPr id="6" name="Freeform 4" descr="Element graficzny slajdu."/>
            <p:cNvSpPr/>
            <p:nvPr/>
          </p:nvSpPr>
          <p:spPr>
            <a:xfrm>
              <a:off x="0" y="0"/>
              <a:ext cx="2096286" cy="3479800"/>
            </a:xfrm>
            <a:custGeom>
              <a:avLst/>
              <a:gdLst/>
              <a:ahLst/>
              <a:cxnLst/>
              <a:rect l="l" t="t" r="r" b="b"/>
              <a:pathLst>
                <a:path w="2096286" h="3479800">
                  <a:moveTo>
                    <a:pt x="1971826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71826" y="0"/>
                  </a:lnTo>
                  <a:cubicBezTo>
                    <a:pt x="2040406" y="0"/>
                    <a:pt x="2096286" y="55880"/>
                    <a:pt x="2096286" y="124460"/>
                  </a:cubicBezTo>
                  <a:lnTo>
                    <a:pt x="2096286" y="3355340"/>
                  </a:lnTo>
                  <a:cubicBezTo>
                    <a:pt x="2096286" y="3423920"/>
                    <a:pt x="2040406" y="3479800"/>
                    <a:pt x="1971826" y="3479800"/>
                  </a:cubicBezTo>
                  <a:close/>
                </a:path>
              </a:pathLst>
            </a:custGeom>
            <a:solidFill>
              <a:srgbClr val="B8D6F6"/>
            </a:solidFill>
          </p:spPr>
          <p:txBody>
            <a:bodyPr/>
            <a:lstStyle/>
            <a:p>
              <a:endParaRPr lang="pl-P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Freeform 7" descr="Zdjęcie przedstawia 3 osoby widoczne tyłem, które idą przed siebie aleją drzew. Ubrane są na sportowo. Kobieta idzie pomiędzy dwoma mężczyznami i wyciąga ręce do góry. "/>
          <p:cNvSpPr/>
          <p:nvPr/>
        </p:nvSpPr>
        <p:spPr>
          <a:xfrm>
            <a:off x="13190095" y="915961"/>
            <a:ext cx="5021705" cy="8455077"/>
          </a:xfrm>
          <a:custGeom>
            <a:avLst/>
            <a:gdLst/>
            <a:ahLst/>
            <a:cxnLst/>
            <a:rect l="l" t="t" r="r" b="b"/>
            <a:pathLst>
              <a:path w="4627244" h="7654413">
                <a:moveTo>
                  <a:pt x="0" y="0"/>
                </a:moveTo>
                <a:lnTo>
                  <a:pt x="4627244" y="0"/>
                </a:lnTo>
                <a:lnTo>
                  <a:pt x="4627244" y="7654412"/>
                </a:lnTo>
                <a:lnTo>
                  <a:pt x="0" y="7654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174" y="3924300"/>
            <a:ext cx="10320225" cy="5715000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przedsięwzięcia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odbywają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godzinach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pracy</a:t>
            </a:r>
            <a:endParaRPr lang="pl-PL" sz="3500" dirty="0" smtClean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5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kierowane</a:t>
            </a:r>
            <a:r>
              <a:rPr lang="en-US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 </a:t>
            </a:r>
            <a:r>
              <a:rPr lang="en-US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wszystkich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pracowników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urzędu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którzy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czują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potrzebę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poprawy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dobrostanu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psychicznego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fizycznego</a:t>
            </a:r>
            <a:endParaRPr lang="pl-PL" sz="3500" dirty="0" smtClean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Przedsięwzięcie</a:t>
            </a:r>
            <a:r>
              <a:rPr lang="en-US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umożliwiło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zaangażowanie</a:t>
            </a:r>
            <a:r>
              <a:rPr lang="pl-PL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konstruktywne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uczestników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zajęcia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mogące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wnieść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życie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umiejętności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nawyki</a:t>
            </a:r>
            <a:r>
              <a:rPr lang="pl-PL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wiedzę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przydatną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przede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wszystkim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osobiście</a:t>
            </a:r>
            <a:r>
              <a:rPr lang="pl-PL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także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pośrednio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lang="en-US" sz="35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pracy</a:t>
            </a:r>
            <a:r>
              <a:rPr lang="en-US" sz="35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2"/>
          <p:cNvSpPr/>
          <p:nvPr/>
        </p:nvSpPr>
        <p:spPr>
          <a:xfrm>
            <a:off x="507670" y="1562100"/>
            <a:ext cx="9141979" cy="1618803"/>
          </a:xfrm>
          <a:custGeom>
            <a:avLst/>
            <a:gdLst/>
            <a:ahLst/>
            <a:cxnLst/>
            <a:rect l="l" t="t" r="r" b="b"/>
            <a:pathLst>
              <a:path w="9141979" h="1618803">
                <a:moveTo>
                  <a:pt x="0" y="0"/>
                </a:moveTo>
                <a:lnTo>
                  <a:pt x="9141979" y="0"/>
                </a:lnTo>
                <a:lnTo>
                  <a:pt x="9141979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5299" b="-45299"/>
            </a:stretch>
          </a:blipFill>
        </p:spPr>
        <p:txBody>
          <a:bodyPr/>
          <a:lstStyle/>
          <a:p>
            <a:pPr lvl="0" algn="ctr">
              <a:lnSpc>
                <a:spcPts val="3997"/>
              </a:lnSpc>
            </a:pPr>
            <a:endParaRPr lang="pl-PL" sz="4000" dirty="0" smtClean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3997"/>
              </a:lnSpc>
            </a:pPr>
            <a:r>
              <a:rPr lang="pl-PL" sz="40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0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roces</a:t>
            </a:r>
            <a:r>
              <a:rPr lang="en-US" sz="40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wdrażania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osiągnięte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rezultaty</a:t>
            </a:r>
            <a:endParaRPr lang="en-US" sz="40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07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Element graficzny slajdu."/>
          <p:cNvSpPr/>
          <p:nvPr/>
        </p:nvSpPr>
        <p:spPr>
          <a:xfrm>
            <a:off x="637682" y="757294"/>
            <a:ext cx="5776171" cy="1618803"/>
          </a:xfrm>
          <a:custGeom>
            <a:avLst/>
            <a:gdLst/>
            <a:ahLst/>
            <a:cxnLst/>
            <a:rect l="l" t="t" r="r" b="b"/>
            <a:pathLst>
              <a:path w="5776171" h="1618803">
                <a:moveTo>
                  <a:pt x="0" y="0"/>
                </a:moveTo>
                <a:lnTo>
                  <a:pt x="5776172" y="0"/>
                </a:lnTo>
                <a:lnTo>
                  <a:pt x="577617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12" b="-10212"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 descr="Element graficzny slajdu."/>
          <p:cNvGrpSpPr/>
          <p:nvPr/>
        </p:nvGrpSpPr>
        <p:grpSpPr>
          <a:xfrm>
            <a:off x="8738344" y="633907"/>
            <a:ext cx="8304014" cy="9010137"/>
            <a:chOff x="0" y="-38100"/>
            <a:chExt cx="11072019" cy="12013516"/>
          </a:xfrm>
        </p:grpSpPr>
        <p:sp>
          <p:nvSpPr>
            <p:cNvPr id="4" name="TextBox 4"/>
            <p:cNvSpPr txBox="1"/>
            <p:nvPr/>
          </p:nvSpPr>
          <p:spPr>
            <a:xfrm rot="18900000">
              <a:off x="205524" y="11394060"/>
              <a:ext cx="2066131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Element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 rot="18900000">
              <a:off x="2262924" y="11394060"/>
              <a:ext cx="2066131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Element 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18900000">
              <a:off x="4320324" y="11394060"/>
              <a:ext cx="2066131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Element 3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18900000">
              <a:off x="6377724" y="11394060"/>
              <a:ext cx="2066131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Element 4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18900000">
              <a:off x="8435124" y="11394060"/>
              <a:ext cx="2066131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Element 5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785019" y="238760"/>
              <a:ext cx="10287000" cy="10287000"/>
              <a:chOff x="0" y="0"/>
              <a:chExt cx="10287000" cy="10287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pl-P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25654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pl-P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51371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pl-P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770890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  <p:txBody>
              <a:bodyPr/>
              <a:lstStyle/>
              <a:p>
                <a:endParaRPr lang="pl-P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  <p:txBody>
              <a:bodyPr/>
              <a:lstStyle/>
              <a:p>
                <a:endParaRPr lang="pl-P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-38100"/>
              <a:ext cx="581819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533651"/>
              <a:ext cx="581819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105400"/>
              <a:ext cx="581819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677151"/>
              <a:ext cx="581819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38125" y="10248900"/>
              <a:ext cx="343693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</a:p>
          </p:txBody>
        </p: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1750219" y="1203960"/>
              <a:ext cx="8356600" cy="4756150"/>
              <a:chOff x="965200" y="965200"/>
              <a:chExt cx="8356600" cy="475615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965200" y="3569170"/>
                <a:ext cx="2152180" cy="2151897"/>
              </a:xfrm>
              <a:custGeom>
                <a:avLst/>
                <a:gdLst/>
                <a:ahLst/>
                <a:cxnLst/>
                <a:rect l="l" t="t" r="r" b="b"/>
                <a:pathLst>
                  <a:path w="2152180" h="2151897">
                    <a:moveTo>
                      <a:pt x="127000" y="2088680"/>
                    </a:moveTo>
                    <a:cubicBezTo>
                      <a:pt x="126844" y="2053721"/>
                      <a:pt x="98460" y="2025463"/>
                      <a:pt x="63500" y="2025463"/>
                    </a:cubicBezTo>
                    <a:cubicBezTo>
                      <a:pt x="28540" y="2025463"/>
                      <a:pt x="156" y="2053721"/>
                      <a:pt x="0" y="2088680"/>
                    </a:cubicBezTo>
                    <a:cubicBezTo>
                      <a:pt x="156" y="2123639"/>
                      <a:pt x="28540" y="2151897"/>
                      <a:pt x="63500" y="2151897"/>
                    </a:cubicBezTo>
                    <a:cubicBezTo>
                      <a:pt x="98460" y="2151897"/>
                      <a:pt x="126844" y="2123639"/>
                      <a:pt x="127000" y="2088680"/>
                    </a:cubicBezTo>
                    <a:close/>
                    <a:moveTo>
                      <a:pt x="43294" y="2068474"/>
                    </a:moveTo>
                    <a:cubicBezTo>
                      <a:pt x="32220" y="2079648"/>
                      <a:pt x="32260" y="2097671"/>
                      <a:pt x="43384" y="2108795"/>
                    </a:cubicBezTo>
                    <a:cubicBezTo>
                      <a:pt x="54508" y="2119920"/>
                      <a:pt x="72532" y="2119960"/>
                      <a:pt x="83706" y="2108886"/>
                    </a:cubicBezTo>
                    <a:lnTo>
                      <a:pt x="2141106" y="51486"/>
                    </a:lnTo>
                    <a:cubicBezTo>
                      <a:pt x="2152180" y="40312"/>
                      <a:pt x="2152140" y="22289"/>
                      <a:pt x="2141016" y="11165"/>
                    </a:cubicBezTo>
                    <a:cubicBezTo>
                      <a:pt x="2129892" y="40"/>
                      <a:pt x="2111868" y="0"/>
                      <a:pt x="2100694" y="11074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pl-P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3022600" y="3537233"/>
                <a:ext cx="2153060" cy="866955"/>
              </a:xfrm>
              <a:custGeom>
                <a:avLst/>
                <a:gdLst/>
                <a:ahLst/>
                <a:cxnLst/>
                <a:rect l="l" t="t" r="r" b="b"/>
                <a:pathLst>
                  <a:path w="2153060" h="866955">
                    <a:moveTo>
                      <a:pt x="127000" y="63217"/>
                    </a:moveTo>
                    <a:cubicBezTo>
                      <a:pt x="126844" y="28258"/>
                      <a:pt x="98459" y="0"/>
                      <a:pt x="63500" y="0"/>
                    </a:cubicBezTo>
                    <a:cubicBezTo>
                      <a:pt x="28541" y="0"/>
                      <a:pt x="156" y="28258"/>
                      <a:pt x="0" y="63217"/>
                    </a:cubicBezTo>
                    <a:cubicBezTo>
                      <a:pt x="156" y="98176"/>
                      <a:pt x="28541" y="126434"/>
                      <a:pt x="63500" y="126434"/>
                    </a:cubicBezTo>
                    <a:cubicBezTo>
                      <a:pt x="98459" y="126434"/>
                      <a:pt x="126844" y="98176"/>
                      <a:pt x="127000" y="63217"/>
                    </a:cubicBezTo>
                    <a:close/>
                    <a:moveTo>
                      <a:pt x="73533" y="36461"/>
                    </a:moveTo>
                    <a:cubicBezTo>
                      <a:pt x="58779" y="31003"/>
                      <a:pt x="42388" y="38498"/>
                      <a:pt x="36864" y="53228"/>
                    </a:cubicBezTo>
                    <a:cubicBezTo>
                      <a:pt x="31340" y="67959"/>
                      <a:pt x="38761" y="84383"/>
                      <a:pt x="53467" y="89973"/>
                    </a:cubicBezTo>
                    <a:lnTo>
                      <a:pt x="2110867" y="861498"/>
                    </a:lnTo>
                    <a:cubicBezTo>
                      <a:pt x="2125621" y="866956"/>
                      <a:pt x="2142012" y="859461"/>
                      <a:pt x="2147536" y="844731"/>
                    </a:cubicBezTo>
                    <a:cubicBezTo>
                      <a:pt x="2153060" y="830000"/>
                      <a:pt x="2145639" y="813576"/>
                      <a:pt x="2130933" y="807986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pl-P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5080000" y="1253479"/>
                <a:ext cx="2153344" cy="3181713"/>
              </a:xfrm>
              <a:custGeom>
                <a:avLst/>
                <a:gdLst/>
                <a:ahLst/>
                <a:cxnLst/>
                <a:rect l="l" t="t" r="r" b="b"/>
                <a:pathLst>
                  <a:path w="2153344" h="3181713">
                    <a:moveTo>
                      <a:pt x="127000" y="3118496"/>
                    </a:moveTo>
                    <a:cubicBezTo>
                      <a:pt x="126844" y="3083537"/>
                      <a:pt x="98459" y="3055279"/>
                      <a:pt x="63500" y="3055279"/>
                    </a:cubicBezTo>
                    <a:cubicBezTo>
                      <a:pt x="28541" y="3055279"/>
                      <a:pt x="156" y="3083537"/>
                      <a:pt x="0" y="3118496"/>
                    </a:cubicBezTo>
                    <a:cubicBezTo>
                      <a:pt x="156" y="3153455"/>
                      <a:pt x="28541" y="3181713"/>
                      <a:pt x="63500" y="3181713"/>
                    </a:cubicBezTo>
                    <a:cubicBezTo>
                      <a:pt x="98459" y="3181713"/>
                      <a:pt x="126844" y="3153455"/>
                      <a:pt x="127000" y="3118496"/>
                    </a:cubicBezTo>
                    <a:close/>
                    <a:moveTo>
                      <a:pt x="39724" y="3102645"/>
                    </a:moveTo>
                    <a:cubicBezTo>
                      <a:pt x="31057" y="3115774"/>
                      <a:pt x="34630" y="3133439"/>
                      <a:pt x="47720" y="3142165"/>
                    </a:cubicBezTo>
                    <a:cubicBezTo>
                      <a:pt x="60810" y="3150892"/>
                      <a:pt x="78491" y="3147397"/>
                      <a:pt x="87276" y="3134347"/>
                    </a:cubicBezTo>
                    <a:lnTo>
                      <a:pt x="2144676" y="48247"/>
                    </a:lnTo>
                    <a:cubicBezTo>
                      <a:pt x="2153344" y="35118"/>
                      <a:pt x="2149770" y="17452"/>
                      <a:pt x="2136680" y="8726"/>
                    </a:cubicBezTo>
                    <a:cubicBezTo>
                      <a:pt x="2123590" y="0"/>
                      <a:pt x="2105909" y="3495"/>
                      <a:pt x="2097124" y="16545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pl-P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7137400" y="965483"/>
                <a:ext cx="2184400" cy="383608"/>
              </a:xfrm>
              <a:custGeom>
                <a:avLst/>
                <a:gdLst/>
                <a:ahLst/>
                <a:cxnLst/>
                <a:rect l="l" t="t" r="r" b="b"/>
                <a:pathLst>
                  <a:path w="2184400" h="383608">
                    <a:moveTo>
                      <a:pt x="127000" y="320392"/>
                    </a:moveTo>
                    <a:cubicBezTo>
                      <a:pt x="126843" y="285433"/>
                      <a:pt x="98460" y="257175"/>
                      <a:pt x="63500" y="257175"/>
                    </a:cubicBezTo>
                    <a:cubicBezTo>
                      <a:pt x="28540" y="257175"/>
                      <a:pt x="157" y="285433"/>
                      <a:pt x="0" y="320392"/>
                    </a:cubicBezTo>
                    <a:cubicBezTo>
                      <a:pt x="157" y="355351"/>
                      <a:pt x="28540" y="383609"/>
                      <a:pt x="63500" y="383609"/>
                    </a:cubicBezTo>
                    <a:cubicBezTo>
                      <a:pt x="98460" y="383609"/>
                      <a:pt x="126843" y="355351"/>
                      <a:pt x="127000" y="320392"/>
                    </a:cubicBezTo>
                    <a:close/>
                    <a:moveTo>
                      <a:pt x="59956" y="292038"/>
                    </a:moveTo>
                    <a:cubicBezTo>
                      <a:pt x="44355" y="294059"/>
                      <a:pt x="33321" y="308310"/>
                      <a:pt x="35272" y="323920"/>
                    </a:cubicBezTo>
                    <a:cubicBezTo>
                      <a:pt x="37223" y="339530"/>
                      <a:pt x="51425" y="350628"/>
                      <a:pt x="67044" y="348746"/>
                    </a:cubicBezTo>
                    <a:lnTo>
                      <a:pt x="2124444" y="91571"/>
                    </a:lnTo>
                    <a:cubicBezTo>
                      <a:pt x="2140045" y="89550"/>
                      <a:pt x="2151079" y="75299"/>
                      <a:pt x="2149128" y="59689"/>
                    </a:cubicBezTo>
                    <a:cubicBezTo>
                      <a:pt x="2147177" y="44079"/>
                      <a:pt x="2132975" y="32981"/>
                      <a:pt x="2117356" y="34863"/>
                    </a:cubicBezTo>
                    <a:close/>
                    <a:moveTo>
                      <a:pt x="2184400" y="63217"/>
                    </a:moveTo>
                    <a:cubicBezTo>
                      <a:pt x="2184243" y="28258"/>
                      <a:pt x="2155860" y="0"/>
                      <a:pt x="2120900" y="0"/>
                    </a:cubicBezTo>
                    <a:cubicBezTo>
                      <a:pt x="2085940" y="0"/>
                      <a:pt x="2057557" y="28258"/>
                      <a:pt x="2057400" y="63217"/>
                    </a:cubicBezTo>
                    <a:cubicBezTo>
                      <a:pt x="2057557" y="98176"/>
                      <a:pt x="2085940" y="126434"/>
                      <a:pt x="2120900" y="126434"/>
                    </a:cubicBezTo>
                    <a:cubicBezTo>
                      <a:pt x="2155860" y="126434"/>
                      <a:pt x="2184243" y="98176"/>
                      <a:pt x="2184400" y="63217"/>
                    </a:cubicBezTo>
                    <a:close/>
                  </a:path>
                </a:pathLst>
              </a:custGeom>
              <a:solidFill>
                <a:srgbClr val="6CE5E8"/>
              </a:solidFill>
            </p:spPr>
            <p:txBody>
              <a:bodyPr/>
              <a:lstStyle/>
              <a:p>
                <a:endParaRPr lang="pl-PL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oup 25" descr="Element graficzny slajdu."/>
          <p:cNvGrpSpPr/>
          <p:nvPr/>
        </p:nvGrpSpPr>
        <p:grpSpPr>
          <a:xfrm>
            <a:off x="0" y="6330463"/>
            <a:ext cx="18288000" cy="4059937"/>
            <a:chOff x="0" y="0"/>
            <a:chExt cx="6186311" cy="137336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186311" cy="1373362"/>
            </a:xfrm>
            <a:custGeom>
              <a:avLst/>
              <a:gdLst/>
              <a:ahLst/>
              <a:cxnLst/>
              <a:rect l="l" t="t" r="r" b="b"/>
              <a:pathLst>
                <a:path w="6186311" h="1373362">
                  <a:moveTo>
                    <a:pt x="6061851" y="1373361"/>
                  </a:moveTo>
                  <a:lnTo>
                    <a:pt x="124460" y="1373361"/>
                  </a:lnTo>
                  <a:cubicBezTo>
                    <a:pt x="55880" y="1373361"/>
                    <a:pt x="0" y="1317481"/>
                    <a:pt x="0" y="12489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1248901"/>
                  </a:lnTo>
                  <a:cubicBezTo>
                    <a:pt x="6186311" y="1317481"/>
                    <a:pt x="6130431" y="1373362"/>
                    <a:pt x="6061851" y="1373362"/>
                  </a:cubicBezTo>
                  <a:close/>
                </a:path>
              </a:pathLst>
            </a:custGeom>
            <a:solidFill>
              <a:srgbClr val="B8D6F6"/>
            </a:solidFill>
          </p:spPr>
          <p:txBody>
            <a:bodyPr/>
            <a:lstStyle/>
            <a:p>
              <a:endParaRPr lang="pl-P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Freeform 27" descr="Kobieca dłoń trzyma karteczkę z hasłem &quot;Sposób na stres&quot;. W tle widać dużą salę konferencyjną."/>
          <p:cNvSpPr/>
          <p:nvPr/>
        </p:nvSpPr>
        <p:spPr>
          <a:xfrm>
            <a:off x="8916473" y="6330463"/>
            <a:ext cx="1778901" cy="3125546"/>
          </a:xfrm>
          <a:custGeom>
            <a:avLst/>
            <a:gdLst/>
            <a:ahLst/>
            <a:cxnLst/>
            <a:rect l="l" t="t" r="r" b="b"/>
            <a:pathLst>
              <a:path w="1778901" h="3125546">
                <a:moveTo>
                  <a:pt x="0" y="0"/>
                </a:moveTo>
                <a:lnTo>
                  <a:pt x="1778902" y="0"/>
                </a:lnTo>
                <a:lnTo>
                  <a:pt x="1778902" y="3125547"/>
                </a:lnTo>
                <a:lnTo>
                  <a:pt x="0" y="312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8" descr="Kobieca dłoń trzyma karteczkę z hasłem &quot;Sposób na spędzenie wolnego czasu&quot;. W tle widać dużą salę, w której pracownicy leżą na podłodze na karimatach."/>
          <p:cNvSpPr/>
          <p:nvPr/>
        </p:nvSpPr>
        <p:spPr>
          <a:xfrm>
            <a:off x="11108885" y="5143500"/>
            <a:ext cx="2606997" cy="4312510"/>
          </a:xfrm>
          <a:custGeom>
            <a:avLst/>
            <a:gdLst/>
            <a:ahLst/>
            <a:cxnLst/>
            <a:rect l="l" t="t" r="r" b="b"/>
            <a:pathLst>
              <a:path w="2606997" h="4312510">
                <a:moveTo>
                  <a:pt x="0" y="0"/>
                </a:moveTo>
                <a:lnTo>
                  <a:pt x="2606997" y="0"/>
                </a:lnTo>
                <a:lnTo>
                  <a:pt x="2606997" y="4312510"/>
                </a:lnTo>
                <a:lnTo>
                  <a:pt x="0" y="4312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9" descr="Kobieca dłoń trzyma karteczkę z hasłem &quot;Praca&quot;. W tle widać ekran monitora komputerowego."/>
          <p:cNvSpPr/>
          <p:nvPr/>
        </p:nvSpPr>
        <p:spPr>
          <a:xfrm>
            <a:off x="14125457" y="3879095"/>
            <a:ext cx="3146203" cy="5576915"/>
          </a:xfrm>
          <a:custGeom>
            <a:avLst/>
            <a:gdLst/>
            <a:ahLst/>
            <a:cxnLst/>
            <a:rect l="l" t="t" r="r" b="b"/>
            <a:pathLst>
              <a:path w="3146203" h="5576915">
                <a:moveTo>
                  <a:pt x="0" y="0"/>
                </a:moveTo>
                <a:lnTo>
                  <a:pt x="3146204" y="0"/>
                </a:lnTo>
                <a:lnTo>
                  <a:pt x="3146204" y="5576915"/>
                </a:lnTo>
                <a:lnTo>
                  <a:pt x="0" y="5576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30" descr="Element graficzny slajdu."/>
          <p:cNvSpPr/>
          <p:nvPr/>
        </p:nvSpPr>
        <p:spPr>
          <a:xfrm>
            <a:off x="7287840" y="7476824"/>
            <a:ext cx="1277644" cy="386487"/>
          </a:xfrm>
          <a:custGeom>
            <a:avLst/>
            <a:gdLst/>
            <a:ahLst/>
            <a:cxnLst/>
            <a:rect l="l" t="t" r="r" b="b"/>
            <a:pathLst>
              <a:path w="1277644" h="386487">
                <a:moveTo>
                  <a:pt x="0" y="0"/>
                </a:moveTo>
                <a:lnTo>
                  <a:pt x="1277644" y="0"/>
                </a:lnTo>
                <a:lnTo>
                  <a:pt x="1277644" y="386487"/>
                </a:lnTo>
                <a:lnTo>
                  <a:pt x="0" y="386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36739" y="6638977"/>
            <a:ext cx="7571451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Warsztaty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redukcji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stresu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prowadzone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cyklicznie</a:t>
            </a:r>
            <a: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r.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przez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psychologów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zatrudnionych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urzędzie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podstawie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rocznego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Doskonalenia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Zawodowego</a:t>
            </a:r>
            <a:endParaRPr lang="en-US" sz="26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KWP</a:t>
            </a:r>
            <a: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Białymstoku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600" dirty="0" smtClean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26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Celem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głównym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warsztatów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jest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kształtowanie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rozwijanie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własnej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odporności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psychicznej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</a:t>
            </a:r>
            <a:r>
              <a:rPr lang="pl-PL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37682" y="2756487"/>
            <a:ext cx="743951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Wierzymy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że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podjęte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wpłyną</a:t>
            </a:r>
            <a:r>
              <a:rPr lang="en-US" sz="32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zwiększenie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poziomu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satysfakcji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pracowników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warunków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pracy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wpłyną</a:t>
            </a:r>
            <a:r>
              <a:rPr lang="en-US" sz="32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</a:t>
            </a:r>
            <a:r>
              <a:rPr lang="pl-PL" sz="32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32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</a:t>
            </a:r>
            <a:r>
              <a:rPr lang="en-US" sz="32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efektywności</a:t>
            </a:r>
            <a:r>
              <a:rPr lang="en-US" sz="32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56751" y="1254275"/>
            <a:ext cx="453444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</a:pP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Dlaczego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robimy</a:t>
            </a:r>
            <a:endParaRPr lang="en-US" sz="40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zawartości 12" descr="Kobieca dłoń trzyma karteczę z napisem &quot;Sposób na spędzenie wolnego czasu&quot;. Na drugim planie na podłodze na karimatach leżą ludzie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169225"/>
            <a:ext cx="5778775" cy="9927275"/>
          </a:xfrm>
          <a:prstGeom prst="rect">
            <a:avLst/>
          </a:prstGeom>
        </p:spPr>
      </p:pic>
      <p:pic>
        <p:nvPicPr>
          <p:cNvPr id="20" name="Obraz 19" descr="Na stoliku znajduje się świeczka zapachowa i podgrzewacz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98" y="5542613"/>
            <a:ext cx="6351002" cy="4574498"/>
          </a:xfrm>
          <a:prstGeom prst="rect">
            <a:avLst/>
          </a:prstGeom>
        </p:spPr>
      </p:pic>
      <p:sp>
        <p:nvSpPr>
          <p:cNvPr id="16" name="Symbol zastępczy zawartości 15"/>
          <p:cNvSpPr>
            <a:spLocks noGrp="1"/>
          </p:cNvSpPr>
          <p:nvPr>
            <p:ph idx="1"/>
          </p:nvPr>
        </p:nvSpPr>
        <p:spPr>
          <a:xfrm>
            <a:off x="1143000" y="2560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>
                <a:latin typeface="Arial" panose="020B0604020202020204" pitchFamily="34" charset="0"/>
                <a:ea typeface="Roboto Bold" panose="020B0604020202020204" charset="0"/>
                <a:cs typeface="Arial" panose="020B0604020202020204" pitchFamily="34" charset="0"/>
              </a:rPr>
              <a:t>Praktyczna nauka:</a:t>
            </a:r>
          </a:p>
          <a:p>
            <a:r>
              <a:rPr lang="pl-PL" sz="2800" dirty="0" smtClean="0">
                <a:latin typeface="Arial" panose="020B0604020202020204" pitchFamily="34" charset="0"/>
                <a:ea typeface="Roboto Bold" panose="020B0604020202020204" charset="0"/>
                <a:cs typeface="Arial" panose="020B0604020202020204" pitchFamily="34" charset="0"/>
              </a:rPr>
              <a:t>technik relaksacji</a:t>
            </a:r>
            <a:endParaRPr lang="pl-PL" sz="2800" dirty="0">
              <a:latin typeface="Arial" panose="020B0604020202020204" pitchFamily="34" charset="0"/>
              <a:ea typeface="Roboto Bold" panose="020B0604020202020204" charset="0"/>
              <a:cs typeface="Arial" panose="020B0604020202020204" pitchFamily="34" charset="0"/>
            </a:endParaRPr>
          </a:p>
          <a:p>
            <a:r>
              <a:rPr lang="pl-PL" sz="2800" dirty="0" smtClean="0">
                <a:latin typeface="Arial" panose="020B0604020202020204" pitchFamily="34" charset="0"/>
                <a:ea typeface="Roboto Bold" panose="020B0604020202020204" charset="0"/>
                <a:cs typeface="Arial" panose="020B0604020202020204" pitchFamily="34" charset="0"/>
              </a:rPr>
              <a:t>technik </a:t>
            </a:r>
            <a:r>
              <a:rPr lang="pl-PL" sz="2800" dirty="0">
                <a:latin typeface="Arial" panose="020B0604020202020204" pitchFamily="34" charset="0"/>
                <a:ea typeface="Roboto Bold" panose="020B0604020202020204" charset="0"/>
                <a:cs typeface="Arial" panose="020B0604020202020204" pitchFamily="34" charset="0"/>
              </a:rPr>
              <a:t>radzenia sobie ze stresem </a:t>
            </a:r>
            <a:r>
              <a:rPr lang="pl-PL" sz="2800" dirty="0" smtClean="0">
                <a:latin typeface="Arial" panose="020B0604020202020204" pitchFamily="34" charset="0"/>
                <a:ea typeface="Roboto Bold" panose="020B0604020202020204" charset="0"/>
                <a:cs typeface="Arial" panose="020B0604020202020204" pitchFamily="34" charset="0"/>
              </a:rPr>
              <a:t>krótko</a:t>
            </a:r>
            <a:br>
              <a:rPr lang="pl-PL" sz="2800" dirty="0" smtClean="0">
                <a:latin typeface="Arial" panose="020B0604020202020204" pitchFamily="34" charset="0"/>
                <a:ea typeface="Roboto Bold" panose="020B0604020202020204" charset="0"/>
                <a:cs typeface="Arial" panose="020B0604020202020204" pitchFamily="34" charset="0"/>
              </a:rPr>
            </a:br>
            <a:r>
              <a:rPr lang="pl-PL" sz="2800" dirty="0" smtClean="0">
                <a:latin typeface="Arial" panose="020B0604020202020204" pitchFamily="34" charset="0"/>
                <a:ea typeface="Roboto Bold" panose="020B0604020202020204" charset="0"/>
                <a:cs typeface="Arial" panose="020B0604020202020204" pitchFamily="34" charset="0"/>
              </a:rPr>
              <a:t>i długotrwałym</a:t>
            </a:r>
          </a:p>
          <a:p>
            <a:r>
              <a:rPr lang="pl-PL" sz="2800" dirty="0">
                <a:latin typeface="Arial" panose="020B0604020202020204" pitchFamily="34" charset="0"/>
                <a:ea typeface="Roboto Bold" panose="020B0604020202020204" charset="0"/>
                <a:cs typeface="Arial" panose="020B0604020202020204" pitchFamily="34" charset="0"/>
              </a:rPr>
              <a:t>w</a:t>
            </a:r>
            <a:r>
              <a:rPr lang="pl-PL" sz="2800" dirty="0" smtClean="0">
                <a:latin typeface="Arial" panose="020B0604020202020204" pitchFamily="34" charset="0"/>
                <a:ea typeface="Roboto Bold" panose="020B0604020202020204" charset="0"/>
                <a:cs typeface="Arial" panose="020B0604020202020204" pitchFamily="34" charset="0"/>
              </a:rPr>
              <a:t>ykorzystanie podczas zajęć aromaterapii</a:t>
            </a:r>
            <a:endParaRPr lang="pl-PL" sz="2800" dirty="0">
              <a:latin typeface="Arial" panose="020B0604020202020204" pitchFamily="34" charset="0"/>
              <a:ea typeface="Roboto Bold" panose="020B0604020202020204" charset="0"/>
              <a:cs typeface="Arial" panose="020B0604020202020204" pitchFamily="34" charset="0"/>
            </a:endParaRPr>
          </a:p>
        </p:txBody>
      </p:sp>
      <p:sp>
        <p:nvSpPr>
          <p:cNvPr id="18" name="Freeform 2"/>
          <p:cNvSpPr/>
          <p:nvPr/>
        </p:nvSpPr>
        <p:spPr>
          <a:xfrm>
            <a:off x="914400" y="941835"/>
            <a:ext cx="9141979" cy="1618803"/>
          </a:xfrm>
          <a:custGeom>
            <a:avLst/>
            <a:gdLst/>
            <a:ahLst/>
            <a:cxnLst/>
            <a:rect l="l" t="t" r="r" b="b"/>
            <a:pathLst>
              <a:path w="9141979" h="1618803">
                <a:moveTo>
                  <a:pt x="0" y="0"/>
                </a:moveTo>
                <a:lnTo>
                  <a:pt x="9141979" y="0"/>
                </a:lnTo>
                <a:lnTo>
                  <a:pt x="9141979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5299" b="-45299"/>
            </a:stretch>
          </a:blipFill>
        </p:spPr>
        <p:txBody>
          <a:bodyPr/>
          <a:lstStyle/>
          <a:p>
            <a:pPr lvl="0" algn="ctr">
              <a:lnSpc>
                <a:spcPts val="3997"/>
              </a:lnSpc>
            </a:pPr>
            <a:endParaRPr lang="pl-PL" sz="3600" dirty="0" smtClean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3997"/>
              </a:lnSpc>
            </a:pPr>
            <a:r>
              <a:rPr lang="pl-PL" sz="40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Warsztaty redukcji stresu</a:t>
            </a:r>
            <a:endParaRPr lang="en-US" sz="40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91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en sam pokój z innej pesrpektywy. Widać pusty fotel i biurko z telefonem oraz roślinami. Kobieca dłoń trzyma kartkę, na której na dole jest duży napis Policja oraz zielony puzzel, z którego wyrastają u góry liście. U góry są dwa mniejsze napisy &quot;Sekcja Psychologów KWP w Białymstoku&quot; oraz &quot;Wspieramy w rozwoju&quot;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647700"/>
            <a:ext cx="4956329" cy="8801100"/>
          </a:xfrm>
          <a:prstGeom prst="rect">
            <a:avLst/>
          </a:prstGeom>
        </p:spPr>
      </p:pic>
      <p:pic>
        <p:nvPicPr>
          <p:cNvPr id="4" name="Obraz 3" descr="W pokoju znajdują się domowe meble. Jest szafka na ubrania, sofa, fotel, biurko, obrazy z roślinami oraz duża egzotyczna roślina. Na sofie siedzi kobieta z twarzą skierowaną do fotografa. Na fotelu siedzi kobieta, którą widać od tyłu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28900"/>
            <a:ext cx="9425863" cy="6324600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990600" y="619593"/>
            <a:ext cx="9141979" cy="1618803"/>
          </a:xfrm>
          <a:custGeom>
            <a:avLst/>
            <a:gdLst/>
            <a:ahLst/>
            <a:cxnLst/>
            <a:rect l="l" t="t" r="r" b="b"/>
            <a:pathLst>
              <a:path w="9141979" h="1618803">
                <a:moveTo>
                  <a:pt x="0" y="0"/>
                </a:moveTo>
                <a:lnTo>
                  <a:pt x="9141979" y="0"/>
                </a:lnTo>
                <a:lnTo>
                  <a:pt x="9141979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5299" b="-45299"/>
            </a:stretch>
          </a:blipFill>
        </p:spPr>
        <p:txBody>
          <a:bodyPr/>
          <a:lstStyle/>
          <a:p>
            <a:pPr lvl="0" algn="ctr">
              <a:lnSpc>
                <a:spcPts val="3997"/>
              </a:lnSpc>
            </a:pPr>
            <a:endParaRPr lang="pl-PL" sz="4000" dirty="0" smtClean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3997"/>
              </a:lnSpc>
            </a:pPr>
            <a:r>
              <a:rPr lang="pl-PL" sz="40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Wspieramy indywidualnie</a:t>
            </a:r>
            <a:endParaRPr lang="en-US" sz="40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1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 pokoju znajduje się regał z książkami na półkach oraz biurko. Na biurku jest pusta filiżanka na kawę oraz książka pod tytułem &quot;Doskonała kontrola stresu&quot;.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5419" y="2394681"/>
            <a:ext cx="9742362" cy="5791200"/>
          </a:xfrm>
          <a:prstGeom prst="rect">
            <a:avLst/>
          </a:prstGeom>
        </p:spPr>
      </p:pic>
      <p:pic>
        <p:nvPicPr>
          <p:cNvPr id="4" name="Obraz 3" descr="Kartka, na której na dole jest duży napis Policja oraz zielony puzzel, z którego wyrastają u góry liście. U góry są dwa mniejsze napisy &quot;Sekcja Psychologów KWP w Białymstoku&quot; oraz &quot;Wspieramy w rozwoju&quot;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64" y="3467100"/>
            <a:ext cx="9952014" cy="62175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Freeform 2"/>
          <p:cNvSpPr/>
          <p:nvPr/>
        </p:nvSpPr>
        <p:spPr>
          <a:xfrm>
            <a:off x="1106921" y="460323"/>
            <a:ext cx="9141979" cy="1618803"/>
          </a:xfrm>
          <a:custGeom>
            <a:avLst/>
            <a:gdLst/>
            <a:ahLst/>
            <a:cxnLst/>
            <a:rect l="l" t="t" r="r" b="b"/>
            <a:pathLst>
              <a:path w="9141979" h="1618803">
                <a:moveTo>
                  <a:pt x="0" y="0"/>
                </a:moveTo>
                <a:lnTo>
                  <a:pt x="9141979" y="0"/>
                </a:lnTo>
                <a:lnTo>
                  <a:pt x="9141979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5299" b="-45299"/>
            </a:stretch>
          </a:blipFill>
        </p:spPr>
        <p:txBody>
          <a:bodyPr/>
          <a:lstStyle/>
          <a:p>
            <a:pPr lvl="0" algn="ctr">
              <a:lnSpc>
                <a:spcPts val="3997"/>
              </a:lnSpc>
            </a:pPr>
            <a:endParaRPr lang="pl-PL" sz="3600" dirty="0" smtClean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3997"/>
              </a:lnSpc>
            </a:pPr>
            <a:r>
              <a:rPr lang="pl-PL" sz="40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Psychoedukacja </a:t>
            </a:r>
            <a:endParaRPr lang="en-US" sz="40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85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Element graficzny slajdu."/>
          <p:cNvSpPr/>
          <p:nvPr/>
        </p:nvSpPr>
        <p:spPr>
          <a:xfrm>
            <a:off x="11855933" y="1396228"/>
            <a:ext cx="5232487" cy="1114345"/>
          </a:xfrm>
          <a:custGeom>
            <a:avLst/>
            <a:gdLst/>
            <a:ahLst/>
            <a:cxnLst/>
            <a:rect l="l" t="t" r="r" b="b"/>
            <a:pathLst>
              <a:path w="5232487" h="1114345">
                <a:moveTo>
                  <a:pt x="0" y="0"/>
                </a:moveTo>
                <a:lnTo>
                  <a:pt x="5232488" y="0"/>
                </a:lnTo>
                <a:lnTo>
                  <a:pt x="5232488" y="1114345"/>
                </a:lnTo>
                <a:lnTo>
                  <a:pt x="0" y="1114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3234" r="-142416"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 descr="Sala gimnastyczna ze słupkami do slalomu oraz przeszkodami do przeskakiwania. W tle widać ścianki wspinaczkowe."/>
          <p:cNvSpPr/>
          <p:nvPr/>
        </p:nvSpPr>
        <p:spPr>
          <a:xfrm>
            <a:off x="6404936" y="1296643"/>
            <a:ext cx="4340390" cy="7693713"/>
          </a:xfrm>
          <a:custGeom>
            <a:avLst/>
            <a:gdLst/>
            <a:ahLst/>
            <a:cxnLst/>
            <a:rect l="l" t="t" r="r" b="b"/>
            <a:pathLst>
              <a:path w="4340390" h="7693713">
                <a:moveTo>
                  <a:pt x="0" y="0"/>
                </a:moveTo>
                <a:lnTo>
                  <a:pt x="4340390" y="0"/>
                </a:lnTo>
                <a:lnTo>
                  <a:pt x="4340390" y="7693714"/>
                </a:lnTo>
                <a:lnTo>
                  <a:pt x="0" y="7693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 descr="Ludzie ćwiczą na sali gimnastycznej. Na pierwszym tle widać kobietę i napis na jej koszulce &quot;Instruktor. Komenda Wojewódzka Policji w Białymstoku&quot;."/>
          <p:cNvSpPr/>
          <p:nvPr/>
        </p:nvSpPr>
        <p:spPr>
          <a:xfrm>
            <a:off x="1279497" y="1296643"/>
            <a:ext cx="4627244" cy="7654413"/>
          </a:xfrm>
          <a:custGeom>
            <a:avLst/>
            <a:gdLst/>
            <a:ahLst/>
            <a:cxnLst/>
            <a:rect l="l" t="t" r="r" b="b"/>
            <a:pathLst>
              <a:path w="4627244" h="7654413">
                <a:moveTo>
                  <a:pt x="0" y="0"/>
                </a:moveTo>
                <a:lnTo>
                  <a:pt x="4627244" y="0"/>
                </a:lnTo>
                <a:lnTo>
                  <a:pt x="4627244" y="7654413"/>
                </a:lnTo>
                <a:lnTo>
                  <a:pt x="0" y="76544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582400" y="3293956"/>
            <a:ext cx="6248399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Zajęcia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sportowe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realizowane</a:t>
            </a:r>
            <a: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wymiarze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dwóch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godzin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tygodniowo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ramach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zajęć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prowadzone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treningi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ogólnorozwojowe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treningi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obwodowe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ukierunkowane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są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ćwiczenia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stabilizująco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korekcyjne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ale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także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badminton,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unihokej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piłka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siatkowa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jogging,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trening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siłowy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oraz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gry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zespołowe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600" dirty="0" smtClean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6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związku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dużym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zainteresowaniem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wprowadzonymi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przedsięwzięciami</a:t>
            </a:r>
            <a: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Generalny</a:t>
            </a: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Dyrektor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Urzędu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zdecydował</a:t>
            </a:r>
            <a: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wprowadzeniu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powyższych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zajęć</a:t>
            </a:r>
            <a: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stałej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oferty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</a:t>
            </a:r>
            <a:r>
              <a:rPr lang="en-US" sz="2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WLB.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49200" y="1652035"/>
            <a:ext cx="533300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80"/>
              </a:lnSpc>
            </a:pP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to </a:t>
            </a:r>
            <a:r>
              <a:rPr lang="en-US" sz="4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robimy</a:t>
            </a:r>
            <a:r>
              <a:rPr lang="en-US" sz="4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40234" y="5167551"/>
            <a:ext cx="10066766" cy="5309083"/>
          </a:xfrm>
          <a:custGeom>
            <a:avLst/>
            <a:gdLst/>
            <a:ahLst/>
            <a:cxnLst/>
            <a:rect l="l" t="t" r="r" b="b"/>
            <a:pathLst>
              <a:path w="7392273" h="5685069">
                <a:moveTo>
                  <a:pt x="0" y="0"/>
                </a:moveTo>
                <a:lnTo>
                  <a:pt x="7392273" y="0"/>
                </a:lnTo>
                <a:lnTo>
                  <a:pt x="7392273" y="5685069"/>
                </a:lnTo>
                <a:lnTo>
                  <a:pt x="0" y="5685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67" r="-6967"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862932" y="-278384"/>
            <a:ext cx="10066766" cy="6260084"/>
          </a:xfrm>
          <a:custGeom>
            <a:avLst/>
            <a:gdLst/>
            <a:ahLst/>
            <a:cxnLst/>
            <a:rect l="l" t="t" r="r" b="b"/>
            <a:pathLst>
              <a:path w="7609657" h="5626378">
                <a:moveTo>
                  <a:pt x="0" y="0"/>
                </a:moveTo>
                <a:lnTo>
                  <a:pt x="7609657" y="0"/>
                </a:lnTo>
                <a:lnTo>
                  <a:pt x="7609657" y="5626378"/>
                </a:lnTo>
                <a:lnTo>
                  <a:pt x="0" y="5626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68" r="-4768"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53691" y="0"/>
            <a:ext cx="7645091" cy="10287000"/>
          </a:xfrm>
          <a:custGeom>
            <a:avLst/>
            <a:gdLst/>
            <a:ahLst/>
            <a:cxnLst/>
            <a:rect l="l" t="t" r="r" b="b"/>
            <a:pathLst>
              <a:path w="2901629" h="3479800">
                <a:moveTo>
                  <a:pt x="2777169" y="3479800"/>
                </a:moveTo>
                <a:lnTo>
                  <a:pt x="124460" y="3479800"/>
                </a:lnTo>
                <a:cubicBezTo>
                  <a:pt x="55880" y="3479800"/>
                  <a:pt x="0" y="3423920"/>
                  <a:pt x="0" y="33553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777169" y="0"/>
                </a:lnTo>
                <a:cubicBezTo>
                  <a:pt x="2845749" y="0"/>
                  <a:pt x="2901629" y="55880"/>
                  <a:pt x="2901629" y="124460"/>
                </a:cubicBezTo>
                <a:lnTo>
                  <a:pt x="2901629" y="3355340"/>
                </a:lnTo>
                <a:cubicBezTo>
                  <a:pt x="2901629" y="3423920"/>
                  <a:pt x="2845749" y="3479800"/>
                  <a:pt x="2777169" y="3479800"/>
                </a:cubicBezTo>
                <a:close/>
              </a:path>
            </a:pathLst>
          </a:custGeom>
          <a:solidFill>
            <a:srgbClr val="B8D6F6"/>
          </a:solid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 descr="Widok zza siatki na salę gimnastyczną. Na dalszym planie widać ćwiczących ludzi."/>
          <p:cNvSpPr/>
          <p:nvPr/>
        </p:nvSpPr>
        <p:spPr>
          <a:xfrm>
            <a:off x="3810000" y="4586473"/>
            <a:ext cx="3221141" cy="5434009"/>
          </a:xfrm>
          <a:custGeom>
            <a:avLst/>
            <a:gdLst/>
            <a:ahLst/>
            <a:cxnLst/>
            <a:rect l="l" t="t" r="r" b="b"/>
            <a:pathLst>
              <a:path w="3221141" h="5434009">
                <a:moveTo>
                  <a:pt x="0" y="0"/>
                </a:moveTo>
                <a:lnTo>
                  <a:pt x="3221140" y="0"/>
                </a:lnTo>
                <a:lnTo>
                  <a:pt x="3221140" y="5434009"/>
                </a:lnTo>
                <a:lnTo>
                  <a:pt x="0" y="5434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905" b="-2867"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 descr="Sala gimnastyczna widziana z góry, z trybun. Na sali w oddali widać tor przeszkód oraz ćwiczących ludzi."/>
          <p:cNvSpPr/>
          <p:nvPr/>
        </p:nvSpPr>
        <p:spPr>
          <a:xfrm>
            <a:off x="76200" y="4586473"/>
            <a:ext cx="3284966" cy="5434009"/>
          </a:xfrm>
          <a:custGeom>
            <a:avLst/>
            <a:gdLst/>
            <a:ahLst/>
            <a:cxnLst/>
            <a:rect l="l" t="t" r="r" b="b"/>
            <a:pathLst>
              <a:path w="3284966" h="5434009">
                <a:moveTo>
                  <a:pt x="0" y="0"/>
                </a:moveTo>
                <a:lnTo>
                  <a:pt x="3284966" y="0"/>
                </a:lnTo>
                <a:lnTo>
                  <a:pt x="3284966" y="5434009"/>
                </a:lnTo>
                <a:lnTo>
                  <a:pt x="0" y="543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163587" y="6515100"/>
            <a:ext cx="9438614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Dzięki tej praktyce Dyrektor Generalny Urzędu poszerzył wachlarz korzyści skierowanych do zatrudnionych pracowników w ramach narzędzi WLB, co wpływa na pozytywne relacje pomiędzy pracodawcą a pracownikiem. Bogatsza oferta stanowi niewątpliwie atut przy pozyskiwaniu także nowych kandydatów na wakujące stanowiska i wpływa na budowanie pozytywnego wizerunku urzędu.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Dodatkowymi korzyściami są oszczędności związane z faktem, że pracownicy rzadziej korzystają ze zwolnień chorobowych, są efektywniejsi dzięki zadowoleniu z warunków pracy, co znacząco wpływa na fluktuację kadr.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87386" y="5753100"/>
            <a:ext cx="9438614" cy="64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korzyści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pracodawcy</a:t>
            </a:r>
            <a:endParaRPr lang="en-US" sz="36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163586" y="1104900"/>
            <a:ext cx="9286214" cy="4401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Przedsięwzięcie umożliwiło zaangażowanie się w konstruktywne dla uczestników zajęcia, mogące wnieść w ich życie umiejętności, nawyki i wiedzę przydatna przede wszystkim dla nich osobiście ale także pośrednio dla pracy.</a:t>
            </a:r>
          </a:p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Otrzymane od uczestników informacje zwrotne świadczyły na korzyść zajęć i chęć ich  kontynuowania. Dodatkowym atutem jest fakt, że zajęcia stanowią promocję oferty szkoleniowej urzędu pokazując, że można skorzystać na kontakcie z psychologami i instruktorami sportowymi, czego rezultatem może być poprawa jakości swojego dobrostanu. Z racji faktu, że w zajęciach uczestniczą osoby chętne, prezentowane postawy są otwarte na wiedzę, dyskusję, praktyczne zajęcia a to wszystko sprawia, że warsztaty przynoszą satysfakcję uczestnikom i prowadzącym</a:t>
            </a:r>
            <a:r>
              <a:rPr lang="pl-PL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Dzięki 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ewaluacji oferta jest poddawana modyfikacji.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52895" y="368079"/>
            <a:ext cx="5707596" cy="566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4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korzyści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</a:t>
            </a:r>
            <a:r>
              <a:rPr lang="en-US" sz="36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pracowników</a:t>
            </a:r>
            <a:endParaRPr lang="en-US" sz="36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18494" y="1128416"/>
            <a:ext cx="6100719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26"/>
              </a:lnSpc>
            </a:pPr>
            <a:r>
              <a:rPr lang="en-US" sz="6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Dwa</a:t>
            </a:r>
            <a:r>
              <a:rPr lang="en-US" sz="6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główne</a:t>
            </a:r>
            <a:r>
              <a:rPr lang="en-US" sz="6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</a:t>
            </a:r>
            <a:r>
              <a:rPr lang="en-US" sz="6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tej</a:t>
            </a:r>
            <a:r>
              <a:rPr lang="en-US" sz="6000" dirty="0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F32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praktyki</a:t>
            </a:r>
            <a:endParaRPr lang="en-US" sz="6000" dirty="0">
              <a:solidFill>
                <a:srgbClr val="0F32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545</Words>
  <Application>Microsoft Office PowerPoint</Application>
  <PresentationFormat>Niestandardowy</PresentationFormat>
  <Paragraphs>53</Paragraphs>
  <Slides>12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Roboto Bold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Niebieska i Biała Schludna Cyfrowa Reklama Propozycja Misja i Cele Prezentacja</dc:title>
  <dc:creator>660118</dc:creator>
  <cp:lastModifiedBy>Pawłowski Jacek</cp:lastModifiedBy>
  <cp:revision>38</cp:revision>
  <dcterms:created xsi:type="dcterms:W3CDTF">2006-08-16T00:00:00Z</dcterms:created>
  <dcterms:modified xsi:type="dcterms:W3CDTF">2023-11-07T11:04:20Z</dcterms:modified>
  <dc:identifier>DAFpSZbDUDE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4578405A-CA1D-42D1-AD37-B636572CFF41</vt:lpwstr>
  </property>
  <property fmtid="{D5CDD505-2E9C-101B-9397-08002B2CF9AE}" pid="3" name="ArticulatePath">
    <vt:lpwstr>KWP-Odpocznij w pracy-do serwisu</vt:lpwstr>
  </property>
</Properties>
</file>