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4CA3E-8324-4309-A507-6EABE5326E28}" type="datetimeFigureOut">
              <a:rPr lang="pl-PL" smtClean="0"/>
              <a:t>2018-06-05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C310-1090-4DBB-959B-9D04195BE7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2722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4CA3E-8324-4309-A507-6EABE5326E28}" type="datetimeFigureOut">
              <a:rPr lang="pl-PL" smtClean="0"/>
              <a:t>2018-06-05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C310-1090-4DBB-959B-9D04195BE7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796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4CA3E-8324-4309-A507-6EABE5326E28}" type="datetimeFigureOut">
              <a:rPr lang="pl-PL" smtClean="0"/>
              <a:t>2018-06-05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C310-1090-4DBB-959B-9D04195BE7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0943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4CA3E-8324-4309-A507-6EABE5326E28}" type="datetimeFigureOut">
              <a:rPr lang="pl-PL" smtClean="0"/>
              <a:t>2018-06-05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C310-1090-4DBB-959B-9D04195BE7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0278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4CA3E-8324-4309-A507-6EABE5326E28}" type="datetimeFigureOut">
              <a:rPr lang="pl-PL" smtClean="0"/>
              <a:t>2018-06-05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C310-1090-4DBB-959B-9D04195BE7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744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4CA3E-8324-4309-A507-6EABE5326E28}" type="datetimeFigureOut">
              <a:rPr lang="pl-PL" smtClean="0"/>
              <a:t>2018-06-05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C310-1090-4DBB-959B-9D04195BE7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0040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4CA3E-8324-4309-A507-6EABE5326E28}" type="datetimeFigureOut">
              <a:rPr lang="pl-PL" smtClean="0"/>
              <a:t>2018-06-05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C310-1090-4DBB-959B-9D04195BE7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7651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4CA3E-8324-4309-A507-6EABE5326E28}" type="datetimeFigureOut">
              <a:rPr lang="pl-PL" smtClean="0"/>
              <a:t>2018-06-05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C310-1090-4DBB-959B-9D04195BE7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8388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4CA3E-8324-4309-A507-6EABE5326E28}" type="datetimeFigureOut">
              <a:rPr lang="pl-PL" smtClean="0"/>
              <a:t>2018-06-05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C310-1090-4DBB-959B-9D04195BE7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3198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4CA3E-8324-4309-A507-6EABE5326E28}" type="datetimeFigureOut">
              <a:rPr lang="pl-PL" smtClean="0"/>
              <a:t>2018-06-05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C310-1090-4DBB-959B-9D04195BE7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6544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4CA3E-8324-4309-A507-6EABE5326E28}" type="datetimeFigureOut">
              <a:rPr lang="pl-PL" smtClean="0"/>
              <a:t>2018-06-05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C310-1090-4DBB-959B-9D04195BE7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3147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4CA3E-8324-4309-A507-6EABE5326E28}" type="datetimeFigureOut">
              <a:rPr lang="pl-PL" smtClean="0"/>
              <a:t>2018-06-05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9C310-1090-4DBB-959B-9D04195BE7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386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emf"/><Relationship Id="rId4" Type="http://schemas.openxmlformats.org/officeDocument/2006/relationships/package" Target="../embeddings/Microsoft_Excel_Worksheet1.xlsx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itkac.pl/Account/Logi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65618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/>
          <a:p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Instrukcja złożenia sprawozdania z realizacji zadania dla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jednostek sektora finansów publicznych – jednostek samorządu</a:t>
            </a:r>
            <a:b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terytorialnego: gmin i miast na prawach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powiatu.</a:t>
            </a:r>
            <a:endParaRPr lang="pl-PL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475656" y="5589240"/>
            <a:ext cx="6400800" cy="1152128"/>
          </a:xfrm>
        </p:spPr>
        <p:txBody>
          <a:bodyPr>
            <a:normAutofit/>
          </a:bodyPr>
          <a:lstStyle/>
          <a:p>
            <a:r>
              <a:rPr lang="pl-PL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Sprawozdanie z nabycia urządzeń </a:t>
            </a:r>
            <a:r>
              <a:rPr 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ratownictwa, niezbędnych do udzielenia pomocy poszkodowanym bezpośrednio na miejscu</a:t>
            </a:r>
          </a:p>
          <a:p>
            <a:r>
              <a:rPr 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popełnienia przestępstwa.</a:t>
            </a:r>
            <a:endParaRPr lang="pl-PL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103178" y="6273316"/>
            <a:ext cx="3323767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000" b="1" dirty="0" smtClean="0">
                <a:solidFill>
                  <a:schemeClr val="bg2">
                    <a:lumMod val="25000"/>
                  </a:schemeClr>
                </a:solidFill>
              </a:rPr>
              <a:t>Opracowanie: Specjalista Katarzyna Witczak</a:t>
            </a:r>
            <a:r>
              <a:rPr lang="pl-PL" sz="1200" b="1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pl-PL" sz="12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000" b="1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pl-PL" sz="10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000" b="1" dirty="0">
                <a:solidFill>
                  <a:schemeClr val="bg2">
                    <a:lumMod val="25000"/>
                  </a:schemeClr>
                </a:solidFill>
              </a:rPr>
              <a:t>Wydział Pomocy Pokrzywdzonym i </a:t>
            </a:r>
            <a:r>
              <a:rPr lang="pl-PL" sz="1000" b="1" dirty="0" smtClean="0">
                <a:solidFill>
                  <a:schemeClr val="bg2">
                    <a:lumMod val="25000"/>
                  </a:schemeClr>
                </a:solidFill>
              </a:rPr>
              <a:t>Funduszu Sprawiedliwości</a:t>
            </a:r>
            <a:r>
              <a:rPr lang="pl-PL" sz="1000" b="1" dirty="0">
                <a:solidFill>
                  <a:schemeClr val="bg2">
                    <a:lumMod val="25000"/>
                  </a:schemeClr>
                </a:solidFill>
              </a:rPr>
              <a:t> </a:t>
            </a:r>
            <a:br>
              <a:rPr lang="pl-PL" sz="10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000" b="1" dirty="0">
                <a:solidFill>
                  <a:schemeClr val="bg2">
                    <a:lumMod val="25000"/>
                  </a:schemeClr>
                </a:solidFill>
              </a:rPr>
              <a:t>Departament Spraw Rodzinnych i Nieletnich </a:t>
            </a:r>
            <a:endParaRPr lang="pl-PL" sz="1200" b="1" dirty="0">
              <a:solidFill>
                <a:schemeClr val="bg2">
                  <a:lumMod val="25000"/>
                </a:schemeClr>
              </a:solidFill>
            </a:endParaRPr>
          </a:p>
          <a:p>
            <a:endParaRPr 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val="146239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24181"/>
            <a:ext cx="8229600" cy="287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6804248" y="63582"/>
            <a:ext cx="2237412" cy="244827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b="1" dirty="0"/>
              <a:t>§ </a:t>
            </a:r>
            <a:r>
              <a:rPr lang="pl-PL" sz="1100" b="1" dirty="0" smtClean="0"/>
              <a:t>4</a:t>
            </a:r>
          </a:p>
          <a:p>
            <a:r>
              <a:rPr lang="pl-PL" sz="1100" b="1" dirty="0"/>
              <a:t>W przypadku uzyskania</a:t>
            </a:r>
          </a:p>
          <a:p>
            <a:r>
              <a:rPr lang="pl-PL" sz="1100" b="1" dirty="0"/>
              <a:t>przychodów z tytułu oprocentowania środków, o których mowa w ust. 1, na rachunku bankowym, podmiot</a:t>
            </a:r>
          </a:p>
          <a:p>
            <a:r>
              <a:rPr lang="pl-PL" sz="1100" b="1" dirty="0"/>
              <a:t>realizujący zadanie wydatkuje je na wykonanie zadania określonego w umowie lub zwraca na rachunek</a:t>
            </a:r>
          </a:p>
          <a:p>
            <a:r>
              <a:rPr lang="pl-PL" sz="1100" b="1" dirty="0"/>
              <a:t>Dysponenta po wykonaniu zadania.</a:t>
            </a:r>
            <a:endParaRPr lang="pl-PL" sz="1100" b="1" u="sng" dirty="0">
              <a:solidFill>
                <a:schemeClr val="bg1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123728" y="260648"/>
            <a:ext cx="374441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Moduł III – informacje o zadaniu – cd. </a:t>
            </a:r>
            <a:endParaRPr lang="pl-P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273656" y="1196753"/>
            <a:ext cx="1706055" cy="1112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900" b="1" dirty="0" smtClean="0"/>
              <a:t>Jeśli podczas realizacji zadania nie wystąpiły trudności należy w rubrykę wpisać „BRAK”</a:t>
            </a:r>
            <a:endParaRPr lang="pl-PL" sz="900" b="1" dirty="0"/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7000131" y="4509120"/>
            <a:ext cx="1872208" cy="14530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900" b="1" dirty="0" smtClean="0"/>
              <a:t>W opisie wydatkowania odsetek bankowych należy wskazać na jakie zadanie wykorzystano środki lub ująć informację, że „odsetki zostały zwrócone na konto Ministerstwa Sprawiedliwości w dniu…”. Jeśli nie naliczono odsetek należy wpisać „BRAK”.</a:t>
            </a:r>
            <a:endParaRPr lang="pl-PL" sz="900" b="1" dirty="0"/>
          </a:p>
        </p:txBody>
      </p:sp>
    </p:spTree>
    <p:extLst>
      <p:ext uri="{BB962C8B-B14F-4D97-AF65-F5344CB8AC3E}">
        <p14:creationId xmlns:p14="http://schemas.microsoft.com/office/powerpoint/2010/main" val="381427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10" y="971544"/>
            <a:ext cx="7846098" cy="4510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864096"/>
          </a:xfrm>
        </p:spPr>
        <p:txBody>
          <a:bodyPr/>
          <a:lstStyle/>
          <a:p>
            <a:r>
              <a:rPr lang="pl-PL" dirty="0" smtClean="0"/>
              <a:t>Złożenie sprawozdania w systemie.</a:t>
            </a:r>
            <a:endParaRPr lang="pl-PL" dirty="0"/>
          </a:p>
        </p:txBody>
      </p:sp>
      <p:sp>
        <p:nvSpPr>
          <p:cNvPr id="9" name="Symbol zastępczy zawartości 2"/>
          <p:cNvSpPr>
            <a:spLocks noGrp="1"/>
          </p:cNvSpPr>
          <p:nvPr>
            <p:ph idx="1"/>
          </p:nvPr>
        </p:nvSpPr>
        <p:spPr>
          <a:xfrm>
            <a:off x="3923928" y="5013176"/>
            <a:ext cx="5122912" cy="1584176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pl-PL" dirty="0" smtClean="0"/>
              <a:t>Do sprawozdania należy dołączyć:</a:t>
            </a:r>
          </a:p>
          <a:p>
            <a:pPr>
              <a:buFontTx/>
              <a:buChar char="-"/>
            </a:pPr>
            <a:r>
              <a:rPr lang="pl-PL" dirty="0" smtClean="0"/>
              <a:t>skany opisanych i potwierdzonych za zgodność z oryginałem dokumentów księgowych</a:t>
            </a:r>
          </a:p>
          <a:p>
            <a:pPr>
              <a:buFontTx/>
              <a:buChar char="-"/>
            </a:pPr>
            <a:r>
              <a:rPr lang="pl-PL" dirty="0" smtClean="0"/>
              <a:t>Pełny wyciąg z rachunku </a:t>
            </a:r>
            <a:r>
              <a:rPr lang="pl-PL" dirty="0" smtClean="0"/>
              <a:t>bankowego, </a:t>
            </a:r>
            <a:r>
              <a:rPr lang="pl-PL" dirty="0" smtClean="0"/>
              <a:t>przeznaczonego do obsługi przedmiotowej </a:t>
            </a:r>
            <a:r>
              <a:rPr lang="pl-PL" dirty="0" smtClean="0"/>
              <a:t>dotacji, za cały okres realizacji zadania.</a:t>
            </a:r>
            <a:endParaRPr lang="pl-PL" dirty="0"/>
          </a:p>
        </p:txBody>
      </p:sp>
      <p:sp useBgFill="1">
        <p:nvSpPr>
          <p:cNvPr id="11" name="Strzałka w dół 10"/>
          <p:cNvSpPr/>
          <p:nvPr/>
        </p:nvSpPr>
        <p:spPr>
          <a:xfrm>
            <a:off x="7526338" y="4725144"/>
            <a:ext cx="238481" cy="42079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Tytuł 1"/>
          <p:cNvSpPr txBox="1">
            <a:spLocks/>
          </p:cNvSpPr>
          <p:nvPr/>
        </p:nvSpPr>
        <p:spPr>
          <a:xfrm>
            <a:off x="467544" y="5148994"/>
            <a:ext cx="1872208" cy="14530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900" b="1" dirty="0" smtClean="0"/>
              <a:t>Załączniki można dodać na dwa sposoby:</a:t>
            </a:r>
          </a:p>
          <a:p>
            <a:r>
              <a:rPr lang="pl-PL" sz="900" b="1" dirty="0" smtClean="0"/>
              <a:t>Poprzez kliknięcie przycisku „dodaj” w prawym, dolnym rogu ekranu</a:t>
            </a:r>
          </a:p>
          <a:p>
            <a:r>
              <a:rPr lang="pl-PL" sz="900" b="1" dirty="0" smtClean="0"/>
              <a:t>Lub poprzez przeciągnięcie i upuszczenie wybranych plików w wyznaczone pole</a:t>
            </a:r>
            <a:endParaRPr lang="pl-PL" sz="900" b="1" dirty="0"/>
          </a:p>
        </p:txBody>
      </p:sp>
      <p:sp useBgFill="1">
        <p:nvSpPr>
          <p:cNvPr id="14" name="Strzałka w dół 13"/>
          <p:cNvSpPr/>
          <p:nvPr/>
        </p:nvSpPr>
        <p:spPr>
          <a:xfrm rot="10800000">
            <a:off x="1932675" y="4787276"/>
            <a:ext cx="238481" cy="362797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2383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908720"/>
            <a:ext cx="5095938" cy="219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864096"/>
          </a:xfrm>
        </p:spPr>
        <p:txBody>
          <a:bodyPr/>
          <a:lstStyle/>
          <a:p>
            <a:r>
              <a:rPr lang="pl-PL" dirty="0" smtClean="0"/>
              <a:t>Złożenie sprawozdania w systemie.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196752"/>
            <a:ext cx="5122912" cy="1584176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pl-PL" dirty="0" smtClean="0"/>
              <a:t>System umożliwia złożenie sprawozdania </a:t>
            </a:r>
            <a:r>
              <a:rPr lang="pl-PL" u="sng" dirty="0" smtClean="0"/>
              <a:t>tylko</a:t>
            </a:r>
            <a:r>
              <a:rPr lang="pl-PL" dirty="0" smtClean="0"/>
              <a:t> w przypadku gdy zostanie ono poprawnie uzupełnione – uzupełniono wszystkie obowiązkowe pola. </a:t>
            </a:r>
          </a:p>
          <a:p>
            <a:r>
              <a:rPr lang="pl-PL" dirty="0" smtClean="0"/>
              <a:t>Po wypełnieniu sprawozdania w dolnym, prawym rogu pojawi się przycisk „złóż sprawozdanie”</a:t>
            </a:r>
            <a:endParaRPr lang="pl-PL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12976"/>
            <a:ext cx="6454646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7" name="Strzałka w dół 6"/>
          <p:cNvSpPr/>
          <p:nvPr/>
        </p:nvSpPr>
        <p:spPr>
          <a:xfrm>
            <a:off x="3980262" y="2780928"/>
            <a:ext cx="759215" cy="2952328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 useBgFill="1">
        <p:nvSpPr>
          <p:cNvPr id="8" name="Strzałka w dół 7"/>
          <p:cNvSpPr/>
          <p:nvPr/>
        </p:nvSpPr>
        <p:spPr>
          <a:xfrm rot="16526616">
            <a:off x="6014550" y="1822292"/>
            <a:ext cx="513184" cy="1900362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717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l-PL" dirty="0" smtClean="0"/>
              <a:t>Złożenie sprawozdania w wersji papierowej.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Po złożeniu (zatwierdzeniu) sprawozdania w systemie, należy je pobrać w formacie PDF.</a:t>
            </a:r>
          </a:p>
          <a:p>
            <a:r>
              <a:rPr lang="pl-PL" dirty="0" smtClean="0"/>
              <a:t>Sprawozdanie podpisuje osoba uprawniona do reprezentacji podmiotu. W przypadku podpisania sprawozdania przez inną osobę prosimy o dołączenie stosownego upoważnienia. </a:t>
            </a:r>
          </a:p>
          <a:p>
            <a:r>
              <a:rPr lang="pl-PL" dirty="0" smtClean="0"/>
              <a:t>Do sprawozdania należy dołączyć niezbędne załączniki, zgodnie z zapisami </a:t>
            </a:r>
            <a:r>
              <a:rPr lang="pl-PL" dirty="0"/>
              <a:t>§ </a:t>
            </a:r>
            <a:r>
              <a:rPr lang="pl-PL" dirty="0" smtClean="0"/>
              <a:t>11 umowy.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9446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l-PL" dirty="0" smtClean="0"/>
              <a:t>Załączniki do sprawozdania: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5770984" cy="3196952"/>
          </a:xfrm>
        </p:spPr>
        <p:txBody>
          <a:bodyPr>
            <a:noAutofit/>
          </a:bodyPr>
          <a:lstStyle/>
          <a:p>
            <a:r>
              <a:rPr lang="pl-PL" sz="2800" dirty="0"/>
              <a:t>P</a:t>
            </a:r>
            <a:r>
              <a:rPr lang="pl-PL" sz="2800" dirty="0" smtClean="0"/>
              <a:t>ełny wyciąg bankowy z rachunku służącego do rozliczenia dotacji.</a:t>
            </a:r>
          </a:p>
          <a:p>
            <a:r>
              <a:rPr lang="pl-PL" sz="2800" dirty="0" smtClean="0"/>
              <a:t>Opisane zgodnie z umową i potwierdzone za zgodność z oryginałem kopie dokumentów księgowych</a:t>
            </a:r>
          </a:p>
          <a:p>
            <a:r>
              <a:rPr lang="pl-PL" sz="2800" dirty="0" smtClean="0"/>
              <a:t>Informację kwartalną o której mowa w </a:t>
            </a:r>
            <a:r>
              <a:rPr lang="pl-PL" sz="2800" dirty="0"/>
              <a:t>§ </a:t>
            </a:r>
            <a:r>
              <a:rPr lang="pl-PL" sz="2800" dirty="0" smtClean="0"/>
              <a:t>11 ust. 2 umowy.</a:t>
            </a:r>
            <a:endParaRPr lang="pl-PL" sz="2800" dirty="0"/>
          </a:p>
        </p:txBody>
      </p:sp>
      <p:sp>
        <p:nvSpPr>
          <p:cNvPr id="4" name="Prostokąt 3"/>
          <p:cNvSpPr/>
          <p:nvPr/>
        </p:nvSpPr>
        <p:spPr>
          <a:xfrm>
            <a:off x="6804248" y="1628800"/>
            <a:ext cx="2286000" cy="2031325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dirty="0"/>
              <a:t>Przez wyciąg </a:t>
            </a:r>
            <a:r>
              <a:rPr lang="pl-PL" dirty="0" smtClean="0"/>
              <a:t>bankowy </a:t>
            </a:r>
            <a:r>
              <a:rPr lang="pl-PL" dirty="0"/>
              <a:t>należy rozumieć historię rachunku przedstawiającą wszystkie transakcje księgowane na rachunku.</a:t>
            </a:r>
          </a:p>
        </p:txBody>
      </p:sp>
      <p:sp>
        <p:nvSpPr>
          <p:cNvPr id="6" name="Prostokąt 5"/>
          <p:cNvSpPr/>
          <p:nvPr/>
        </p:nvSpPr>
        <p:spPr>
          <a:xfrm>
            <a:off x="5777880" y="5139069"/>
            <a:ext cx="3312368" cy="16004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dirty="0" smtClean="0"/>
              <a:t>Dokumenty potwierdza „za zgodność z oryginałem” osoba </a:t>
            </a:r>
            <a:r>
              <a:rPr lang="pl-PL" sz="1400" dirty="0"/>
              <a:t>uprawniona do reprezentacji podmiotu. W przypadku </a:t>
            </a:r>
            <a:r>
              <a:rPr lang="pl-PL" sz="1400" dirty="0" smtClean="0"/>
              <a:t>potwierdzenia „za zgodność z oryginałem” przez </a:t>
            </a:r>
            <a:r>
              <a:rPr lang="pl-PL" sz="1400" dirty="0"/>
              <a:t>inną osobę prosimy o dołączenie stosownego upoważnienia. </a:t>
            </a:r>
          </a:p>
          <a:p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623903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 smtClean="0"/>
              <a:t>Złożenie informacji kwartalnej</a:t>
            </a:r>
            <a:endParaRPr lang="pl-PL" sz="28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229600" cy="3069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Strzałka w prawo 3"/>
          <p:cNvSpPr/>
          <p:nvPr/>
        </p:nvSpPr>
        <p:spPr>
          <a:xfrm rot="17732827" flipV="1">
            <a:off x="4590402" y="4988283"/>
            <a:ext cx="914151" cy="202858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179512" y="4904827"/>
            <a:ext cx="4644008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celu dodania informacji kwartalnej w systemie należy zalogować się na stronie i przejść do złożonej przez Państwa oferty. W prawym, dolnym rogu widoczna jest opcja „dodaj informację kwartalną”.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336484"/>
            <a:ext cx="1525829" cy="297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Prostokąt 7"/>
          <p:cNvSpPr/>
          <p:nvPr/>
        </p:nvSpPr>
        <p:spPr>
          <a:xfrm>
            <a:off x="6732240" y="1082235"/>
            <a:ext cx="2286000" cy="147732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dirty="0" smtClean="0"/>
              <a:t>Informacje kwartalne z realizacji zadania należy składać w terminach wskazanych w </a:t>
            </a:r>
            <a:r>
              <a:rPr lang="pl-PL" dirty="0"/>
              <a:t>§ </a:t>
            </a:r>
            <a:r>
              <a:rPr lang="pl-PL" dirty="0" smtClean="0"/>
              <a:t>11 ust. 2 umowy.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6686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16632"/>
            <a:ext cx="8964488" cy="1143000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Złożenie informacji kwartalnej</a:t>
            </a:r>
            <a:endParaRPr lang="pl-PL" sz="2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7920880" cy="4669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ostokąt 8"/>
          <p:cNvSpPr/>
          <p:nvPr/>
        </p:nvSpPr>
        <p:spPr>
          <a:xfrm>
            <a:off x="7092280" y="1052736"/>
            <a:ext cx="1898904" cy="215443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200" dirty="0" smtClean="0"/>
              <a:t>W tej części moduły należy uzupełnić rubryki:</a:t>
            </a:r>
          </a:p>
          <a:p>
            <a:pPr marL="342900" indent="-342900">
              <a:buAutoNum type="arabicPeriod"/>
            </a:pPr>
            <a:r>
              <a:rPr lang="pl-PL" sz="1200" dirty="0" smtClean="0"/>
              <a:t>Początek i koniec okresu sprawozdawczego (zgodnie z informacjami zawartymi we wniosku i umowie)</a:t>
            </a:r>
          </a:p>
          <a:p>
            <a:pPr marL="342900" indent="-342900">
              <a:buAutoNum type="arabicPeriod"/>
            </a:pPr>
            <a:r>
              <a:rPr lang="pl-PL" sz="1200" dirty="0" smtClean="0"/>
              <a:t>Rubrykę „wykonanie</a:t>
            </a:r>
            <a:r>
              <a:rPr lang="pl-PL" sz="1200" dirty="0" smtClean="0"/>
              <a:t>” </a:t>
            </a:r>
            <a:endParaRPr lang="pl-PL" sz="1200" dirty="0" smtClean="0"/>
          </a:p>
          <a:p>
            <a:endParaRPr lang="pl-PL" sz="1400" dirty="0"/>
          </a:p>
        </p:txBody>
      </p:sp>
      <p:sp>
        <p:nvSpPr>
          <p:cNvPr id="11" name="Prostokąt 10"/>
          <p:cNvSpPr/>
          <p:nvPr/>
        </p:nvSpPr>
        <p:spPr>
          <a:xfrm>
            <a:off x="5436096" y="5157192"/>
            <a:ext cx="3312368" cy="16004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dirty="0" smtClean="0"/>
              <a:t>W przypadku gdy w ramach umowy realizowane były zadania niewyszczególnione we wniosku należy dodać je poprzez kliknięcie przycisku „dodaj zadanie” i uzupełnić. Należy ująć informacje o wszystkich realizowanych w ramach umowy zadaniach.</a:t>
            </a:r>
            <a:endParaRPr lang="pl-PL" sz="1400" dirty="0"/>
          </a:p>
        </p:txBody>
      </p:sp>
      <p:sp useBgFill="1">
        <p:nvSpPr>
          <p:cNvPr id="12" name="Strzałka w prawo 11"/>
          <p:cNvSpPr/>
          <p:nvPr/>
        </p:nvSpPr>
        <p:spPr>
          <a:xfrm rot="11169988">
            <a:off x="1833949" y="5477659"/>
            <a:ext cx="3479892" cy="154914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737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7380820" cy="1143000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Złożenie informacji kwartalnej</a:t>
            </a:r>
            <a:endParaRPr lang="pl-PL" sz="2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7920880" cy="4669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rostokąt 10"/>
          <p:cNvSpPr/>
          <p:nvPr/>
        </p:nvSpPr>
        <p:spPr>
          <a:xfrm>
            <a:off x="5436096" y="5157192"/>
            <a:ext cx="3312368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dirty="0" smtClean="0"/>
              <a:t>Jeśli w danym kwartale nie poniesiono kosztów w ramach zadania należy je wskazać i wpisać w rubryce „wykonanie” wartość 0 zł</a:t>
            </a:r>
            <a:endParaRPr lang="pl-PL" sz="1400" dirty="0"/>
          </a:p>
        </p:txBody>
      </p:sp>
      <p:sp useBgFill="1">
        <p:nvSpPr>
          <p:cNvPr id="12" name="Strzałka w prawo 11"/>
          <p:cNvSpPr/>
          <p:nvPr/>
        </p:nvSpPr>
        <p:spPr>
          <a:xfrm rot="16200000">
            <a:off x="6763277" y="4349024"/>
            <a:ext cx="1159536" cy="213495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6372200" y="260648"/>
            <a:ext cx="2646040" cy="147732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dirty="0" smtClean="0"/>
              <a:t>W rubrykę „wykonanie” wpisujemy </a:t>
            </a:r>
            <a:r>
              <a:rPr lang="pl-PL" u="sng" dirty="0" smtClean="0"/>
              <a:t>wyłącznie</a:t>
            </a:r>
            <a:r>
              <a:rPr lang="pl-PL" dirty="0" smtClean="0"/>
              <a:t> kwotę wykorzystanej dotacji. Nie uwzględniamy kwoty wkładu własnego.</a:t>
            </a:r>
            <a:endParaRPr lang="pl-PL" dirty="0"/>
          </a:p>
        </p:txBody>
      </p:sp>
      <p:sp useBgFill="1">
        <p:nvSpPr>
          <p:cNvPr id="7" name="Strzałka w prawo 6"/>
          <p:cNvSpPr/>
          <p:nvPr/>
        </p:nvSpPr>
        <p:spPr>
          <a:xfrm rot="7096666" flipV="1">
            <a:off x="6698621" y="2405577"/>
            <a:ext cx="1502347" cy="208284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178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16632"/>
            <a:ext cx="8964488" cy="1143000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Złożenie informacji kwartalnej</a:t>
            </a:r>
            <a:endParaRPr lang="pl-PL" sz="2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7452469" cy="3262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251520" y="4437112"/>
            <a:ext cx="5122912" cy="2088232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r>
              <a:rPr lang="pl-PL" dirty="0" smtClean="0"/>
              <a:t>System umożliwia złożenie informacji kwartalnej </a:t>
            </a:r>
            <a:r>
              <a:rPr lang="pl-PL" u="sng" dirty="0" smtClean="0"/>
              <a:t>tylko</a:t>
            </a:r>
            <a:r>
              <a:rPr lang="pl-PL" dirty="0" smtClean="0"/>
              <a:t> w przypadku gdy zostanie ona poprawnie uzupełniona – uzupełniono wszystkie obowiązkowe pola. </a:t>
            </a:r>
          </a:p>
          <a:p>
            <a:r>
              <a:rPr lang="pl-PL" dirty="0" smtClean="0"/>
              <a:t>Po wypełnieniu informacji kwartalnej w dolnym, prawym rogu pojawi się przycisk „złóż </a:t>
            </a:r>
            <a:r>
              <a:rPr lang="pl-PL" smtClean="0"/>
              <a:t>informację kwartalną”</a:t>
            </a:r>
            <a:endParaRPr lang="pl-PL" dirty="0" smtClean="0"/>
          </a:p>
          <a:p>
            <a:r>
              <a:rPr lang="pl-PL" dirty="0" smtClean="0"/>
              <a:t>Wydrukowaną i podpisaną informację kwartalną należy przesłać na adres Ministerstwa Sprawiedliwości w terminach wskazanych w umowie.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1956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43000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Terminy </a:t>
            </a:r>
            <a:r>
              <a:rPr lang="pl-PL" sz="2800" b="1" dirty="0" smtClean="0"/>
              <a:t>złożenia</a:t>
            </a:r>
            <a:br>
              <a:rPr lang="pl-PL" sz="2800" b="1" dirty="0" smtClean="0"/>
            </a:br>
            <a:r>
              <a:rPr lang="pl-PL" sz="2800" b="1" dirty="0" smtClean="0"/>
              <a:t> </a:t>
            </a:r>
            <a:r>
              <a:rPr lang="pl-PL" sz="2800" b="1" dirty="0" smtClean="0"/>
              <a:t>obowiązkowej informacji kwartalnej</a:t>
            </a:r>
            <a:endParaRPr lang="pl-PL" sz="2800" b="1" dirty="0"/>
          </a:p>
        </p:txBody>
      </p:sp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1828889"/>
              </p:ext>
            </p:extLst>
          </p:nvPr>
        </p:nvGraphicFramePr>
        <p:xfrm>
          <a:off x="107504" y="1412776"/>
          <a:ext cx="8892480" cy="4248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Arkusz" r:id="rId4" imgW="11496797" imgH="4657749" progId="Excel.Sheet.12">
                  <p:embed/>
                </p:oleObj>
              </mc:Choice>
              <mc:Fallback>
                <p:oleObj name="Arkusz" r:id="rId4" imgW="11496797" imgH="465774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504" y="1412776"/>
                        <a:ext cx="8892480" cy="42484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Prostokąt 3"/>
          <p:cNvSpPr/>
          <p:nvPr/>
        </p:nvSpPr>
        <p:spPr>
          <a:xfrm>
            <a:off x="611560" y="5805264"/>
            <a:ext cx="7776864" cy="923330"/>
          </a:xfrm>
          <a:prstGeom prst="rect">
            <a:avLst/>
          </a:prstGeom>
          <a:solidFill>
            <a:srgbClr val="FF0000"/>
          </a:solidFill>
          <a:effectLst>
            <a:glow rad="139700">
              <a:schemeClr val="accent2">
                <a:satMod val="1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softEdge rad="3175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 smtClean="0"/>
              <a:t>WAŻNE! </a:t>
            </a:r>
            <a:r>
              <a:rPr lang="pl-PL" dirty="0" smtClean="0"/>
              <a:t>Termin</a:t>
            </a:r>
            <a:r>
              <a:rPr lang="pl-PL" dirty="0" smtClean="0"/>
              <a:t> na złożenie sprawozdania i końcowej informacji kwartalnej uzależniony jest od okresu realizacji zadania, który został wskazany we wniosku. Termin może różnić się od maksymalnego terminu wskazanego w tabeli.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358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 i sposób złożenia sprawozdania końcowego z realizacji zadania</a:t>
            </a:r>
            <a:endParaRPr lang="pl-PL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Sprawozdanie z realizacji zadania należy złożyć za pośrednictwem internetowej platformy WITKAC dostępnej pod adresem: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witkac.pl</a:t>
            </a:r>
            <a:endParaRPr lang="pl-PL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Sprawozdanie (w wersji elektronicznej i papierowej) składamy w terminie wskazanym w </a:t>
            </a:r>
            <a:r>
              <a:rPr lang="pl-PL" sz="2800" b="1" dirty="0"/>
              <a:t>§ </a:t>
            </a:r>
            <a:r>
              <a:rPr lang="pl-PL" sz="2800" b="1" dirty="0" smtClean="0"/>
              <a:t>11 umowy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pl-PL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248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469" y="1179552"/>
            <a:ext cx="3765104" cy="2207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571" y="980728"/>
            <a:ext cx="3851920" cy="1584176"/>
          </a:xfrm>
        </p:spPr>
        <p:txBody>
          <a:bodyPr>
            <a:normAutofit/>
          </a:bodyPr>
          <a:lstStyle/>
          <a:p>
            <a:r>
              <a:rPr lang="pl-PL" sz="2000" b="1" dirty="0" smtClean="0"/>
              <a:t>Etap 1 </a:t>
            </a:r>
            <a:r>
              <a:rPr lang="pl-PL" sz="2000" dirty="0" smtClean="0"/>
              <a:t>– Złożenie sprawozdania w systemie WITKAC</a:t>
            </a:r>
            <a:endParaRPr lang="pl-PL" sz="2000" dirty="0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5903640" y="3717032"/>
            <a:ext cx="3240360" cy="1791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b="1" dirty="0" smtClean="0"/>
              <a:t>Etap 2 </a:t>
            </a:r>
            <a:r>
              <a:rPr lang="pl-PL" sz="2000" dirty="0" smtClean="0"/>
              <a:t>– Wydruk złożonego sprawozdania</a:t>
            </a:r>
            <a:endParaRPr lang="pl-PL" sz="2000" dirty="0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225592" y="4876635"/>
            <a:ext cx="4202391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000" b="1" dirty="0" smtClean="0"/>
              <a:t>Etap 3 </a:t>
            </a:r>
            <a:r>
              <a:rPr lang="pl-PL" sz="2000" dirty="0" smtClean="0"/>
              <a:t>– Podpisanie sprawozdania przez osobę upoważnioną do reprezentacji podmiotu.</a:t>
            </a:r>
            <a:endParaRPr lang="pl-PL" sz="2000" dirty="0"/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457200" y="274638"/>
            <a:ext cx="8229600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Etapy sporządzania sprawozdania z realizacji zadania</a:t>
            </a:r>
            <a:endParaRPr lang="pl-PL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35468"/>
            <a:ext cx="2952328" cy="2102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Strzałka w prawo 3"/>
          <p:cNvSpPr/>
          <p:nvPr/>
        </p:nvSpPr>
        <p:spPr>
          <a:xfrm>
            <a:off x="3779912" y="1556792"/>
            <a:ext cx="1296144" cy="144016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 useBgFill="1">
        <p:nvSpPr>
          <p:cNvPr id="5" name="Strzałka w dół 4"/>
          <p:cNvSpPr/>
          <p:nvPr/>
        </p:nvSpPr>
        <p:spPr>
          <a:xfrm>
            <a:off x="7452320" y="3429000"/>
            <a:ext cx="144016" cy="57606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 useBgFill="1">
        <p:nvSpPr>
          <p:cNvPr id="14" name="Strzałka w prawo 13"/>
          <p:cNvSpPr/>
          <p:nvPr/>
        </p:nvSpPr>
        <p:spPr>
          <a:xfrm rot="12003634">
            <a:off x="3817165" y="4162405"/>
            <a:ext cx="1885228" cy="130801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 useBgFill="1">
        <p:nvSpPr>
          <p:cNvPr id="17" name="Strzałka w dół 16"/>
          <p:cNvSpPr/>
          <p:nvPr/>
        </p:nvSpPr>
        <p:spPr>
          <a:xfrm>
            <a:off x="1547664" y="4509120"/>
            <a:ext cx="180020" cy="57606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 useBgFill="1">
        <p:nvSpPr>
          <p:cNvPr id="9" name="Strzałka w prawo 8"/>
          <p:cNvSpPr/>
          <p:nvPr/>
        </p:nvSpPr>
        <p:spPr>
          <a:xfrm rot="933537">
            <a:off x="3558087" y="5783203"/>
            <a:ext cx="1353204" cy="141608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524" y="5368892"/>
            <a:ext cx="4056092" cy="1247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026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9135" y="404664"/>
            <a:ext cx="4752528" cy="1944216"/>
          </a:xfrm>
        </p:spPr>
        <p:txBody>
          <a:bodyPr>
            <a:normAutofit/>
          </a:bodyPr>
          <a:lstStyle/>
          <a:p>
            <a:r>
              <a:rPr lang="pl-PL" sz="2000" b="1" dirty="0" smtClean="0"/>
              <a:t>Etap 4 </a:t>
            </a:r>
            <a:r>
              <a:rPr lang="pl-PL" sz="2000" dirty="0" smtClean="0"/>
              <a:t>– Do sprawozdania należy dołączyć opisane zgodnie z umową i poświadczone za zgodność z oryginałem kopie dokumentów księgowych.</a:t>
            </a:r>
            <a:endParaRPr lang="pl-PL" sz="2000" dirty="0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4499992" y="3212976"/>
            <a:ext cx="4644008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b="1" dirty="0" smtClean="0"/>
              <a:t>Etap 5 </a:t>
            </a:r>
            <a:r>
              <a:rPr lang="pl-PL" sz="2000" dirty="0" smtClean="0"/>
              <a:t>– Wysyłka sprawozdania w terminie określonym w umowie.</a:t>
            </a:r>
            <a:endParaRPr lang="pl-PL" sz="2000" dirty="0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5580112" y="598596"/>
            <a:ext cx="3168352" cy="1368152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8100000" scaled="1"/>
            <a:tileRect/>
          </a:gra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Zgodnie z paragrafem 11 ust. 1, 2 oraz 7 umowy.</a:t>
            </a:r>
            <a:endParaRPr lang="pl-PL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323528" y="3212976"/>
            <a:ext cx="3816424" cy="2808312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8100000" scaled="1"/>
            <a:tileRect/>
          </a:gra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Wykonawca zobowiązuje się do dostarczenia Dysponentowi Funduszu sprawozdania w terminie,</a:t>
            </a:r>
          </a:p>
          <a:p>
            <a:r>
              <a:rPr lang="pl-P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odnoszącym się do daty wpływu korespondencji do Ministerstwa Sprawiedliwości 15 dni od daty zakończenia</a:t>
            </a:r>
          </a:p>
          <a:p>
            <a:r>
              <a:rPr lang="pl-P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realizacji zadania określonej we wniosku.</a:t>
            </a:r>
          </a:p>
        </p:txBody>
      </p:sp>
    </p:spTree>
    <p:extLst>
      <p:ext uri="{BB962C8B-B14F-4D97-AF65-F5344CB8AC3E}">
        <p14:creationId xmlns:p14="http://schemas.microsoft.com/office/powerpoint/2010/main" val="243798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 smtClean="0"/>
              <a:t>Etap 1 – złożenie sprawozdania w systemie WITKAC</a:t>
            </a:r>
            <a:endParaRPr lang="pl-PL" sz="28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229600" cy="3069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Strzałka w prawo 3"/>
          <p:cNvSpPr/>
          <p:nvPr/>
        </p:nvSpPr>
        <p:spPr>
          <a:xfrm rot="20745120">
            <a:off x="5125916" y="4969928"/>
            <a:ext cx="2592288" cy="144016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179512" y="4904827"/>
            <a:ext cx="4644008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celu dodania sprawozdania w systemie należy zalogować się na stronie i przejść do złożonej przez Państwa oferty. W prawym, dolnym rogu widoczna jest opcja „dodaj sprawozdanie końcowe”.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336484"/>
            <a:ext cx="1525829" cy="297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0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21" y="1048727"/>
            <a:ext cx="8318035" cy="426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8421" y="5229200"/>
            <a:ext cx="8229600" cy="10801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Moduł I – Informacje ogólne.</a:t>
            </a:r>
            <a:b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tej części modułu należy uzupełnić z umowy numer i datę zawarcia umowy. Pozostałe rubryki uzupełnia automatycznie system.</a:t>
            </a:r>
            <a:b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7" name="Strzałka w dół 6"/>
          <p:cNvSpPr/>
          <p:nvPr/>
        </p:nvSpPr>
        <p:spPr>
          <a:xfrm rot="18274459">
            <a:off x="7277447" y="487472"/>
            <a:ext cx="288032" cy="57606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 useBgFill="1">
        <p:nvSpPr>
          <p:cNvPr id="8" name="Strzałka w dół 7"/>
          <p:cNvSpPr/>
          <p:nvPr/>
        </p:nvSpPr>
        <p:spPr>
          <a:xfrm>
            <a:off x="5436096" y="620688"/>
            <a:ext cx="277918" cy="57606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 useBgFill="1">
        <p:nvSpPr>
          <p:cNvPr id="9" name="Strzałka w dół 8"/>
          <p:cNvSpPr/>
          <p:nvPr/>
        </p:nvSpPr>
        <p:spPr>
          <a:xfrm>
            <a:off x="3337581" y="620688"/>
            <a:ext cx="286085" cy="57606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 useBgFill="1">
        <p:nvSpPr>
          <p:cNvPr id="10" name="Strzałka w dół 9"/>
          <p:cNvSpPr/>
          <p:nvPr/>
        </p:nvSpPr>
        <p:spPr>
          <a:xfrm rot="3049440">
            <a:off x="1717908" y="615125"/>
            <a:ext cx="288032" cy="57606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/>
          <p:cNvSpPr txBox="1">
            <a:spLocks/>
          </p:cNvSpPr>
          <p:nvPr/>
        </p:nvSpPr>
        <p:spPr>
          <a:xfrm>
            <a:off x="547936" y="152400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Sprawozdanie składa się z 4 modułów.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158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6655228" cy="489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152516" y="260648"/>
            <a:ext cx="8229600" cy="6340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Moduł II – Opis oferenta.</a:t>
            </a:r>
            <a:b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odniesieniu do Jednostek Samorządu Terytorialnego przez „oferenta” należy rozumieć „wnioskodawcę” realizującego zadanie w ramach umowy.  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5796136" y="980728"/>
            <a:ext cx="3168352" cy="1224136"/>
          </a:xfrm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pl-PL" sz="1200" b="1" dirty="0" smtClean="0"/>
              <a:t>Oferent  to:  adresat ogłoszenia o naborze wniosków czyli jednostka sektora </a:t>
            </a:r>
            <a:r>
              <a:rPr lang="pl-PL" sz="1200" b="1" dirty="0"/>
              <a:t>finansów publicznych – </a:t>
            </a:r>
            <a:r>
              <a:rPr lang="pl-PL" sz="1200" b="1" dirty="0" smtClean="0"/>
              <a:t>jednostka </a:t>
            </a:r>
            <a:r>
              <a:rPr lang="pl-PL" sz="1200" b="1" dirty="0"/>
              <a:t>samorządu</a:t>
            </a:r>
            <a:br>
              <a:rPr lang="pl-PL" sz="1200" b="1" dirty="0"/>
            </a:br>
            <a:r>
              <a:rPr lang="pl-PL" sz="1200" b="1" dirty="0"/>
              <a:t>terytorialnego: </a:t>
            </a:r>
            <a:r>
              <a:rPr lang="pl-PL" sz="1200" b="1" dirty="0" smtClean="0"/>
              <a:t>gmina </a:t>
            </a:r>
            <a:r>
              <a:rPr lang="pl-PL" sz="1200" b="1" dirty="0"/>
              <a:t>i </a:t>
            </a:r>
            <a:r>
              <a:rPr lang="pl-PL" sz="1200" b="1" dirty="0" smtClean="0"/>
              <a:t>miasto </a:t>
            </a:r>
            <a:r>
              <a:rPr lang="pl-PL" sz="1200" b="1" dirty="0"/>
              <a:t>na </a:t>
            </a:r>
            <a:r>
              <a:rPr lang="pl-PL" sz="1200" b="1" dirty="0" smtClean="0"/>
              <a:t>prawach powiatu.</a:t>
            </a:r>
            <a:endParaRPr lang="pl-PL" sz="1200" b="1" dirty="0"/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6840914" y="2348880"/>
            <a:ext cx="2267744" cy="11521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b="1" dirty="0" smtClean="0"/>
              <a:t>Część dotycząca danych uzupełniana jest automatycznie przez system. Prosimy o jej weryfikację.  W przypadku błędów we wniosku prosimy o zgłoszenie stosownych uwag w tym zakresie</a:t>
            </a:r>
            <a:r>
              <a:rPr lang="pl-PL" sz="1000" b="1" dirty="0"/>
              <a:t> </a:t>
            </a:r>
            <a:r>
              <a:rPr lang="pl-PL" sz="1000" b="1" dirty="0" smtClean="0"/>
              <a:t>na adres : funduszsprawiedliwosci@ms.gov.pl</a:t>
            </a:r>
            <a:endParaRPr lang="pl-PL" sz="1000" b="1" dirty="0"/>
          </a:p>
        </p:txBody>
      </p:sp>
      <p:sp useBgFill="1">
        <p:nvSpPr>
          <p:cNvPr id="11" name="Strzałka w dół 10"/>
          <p:cNvSpPr/>
          <p:nvPr/>
        </p:nvSpPr>
        <p:spPr>
          <a:xfrm rot="3881448">
            <a:off x="6313735" y="2875503"/>
            <a:ext cx="143042" cy="86860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 useBgFill="1">
        <p:nvSpPr>
          <p:cNvPr id="12" name="Strzałka w dół 11"/>
          <p:cNvSpPr/>
          <p:nvPr/>
        </p:nvSpPr>
        <p:spPr>
          <a:xfrm rot="4808863">
            <a:off x="4466418" y="1024947"/>
            <a:ext cx="139285" cy="214381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482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170" y="1700808"/>
            <a:ext cx="751683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1"/>
          <p:cNvSpPr txBox="1">
            <a:spLocks noGrp="1"/>
          </p:cNvSpPr>
          <p:nvPr>
            <p:ph type="title"/>
          </p:nvPr>
        </p:nvSpPr>
        <p:spPr>
          <a:xfrm>
            <a:off x="1115693" y="169176"/>
            <a:ext cx="5400600" cy="10801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Moduł III – Informacje o zadaniu.</a:t>
            </a:r>
            <a:br>
              <a:rPr lang="pl-PL" sz="1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1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tej części sprawozdania należy zawrzeć informacje o wszystkich wydatkach kwalifikowanych poniesionych w ramach realizowanego zadania.</a:t>
            </a:r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127555" y="1273718"/>
            <a:ext cx="1481252" cy="11175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900" b="1" dirty="0" smtClean="0"/>
              <a:t>Należy wybrać z listy wydatek, określony w kosztorysie, którego dotyczy zakup. Prosimy zwrócić szczególną uwagę na odpowiednie przypisanie dokumentu do zadania.</a:t>
            </a:r>
            <a:endParaRPr lang="pl-PL" sz="900" b="1" dirty="0"/>
          </a:p>
        </p:txBody>
      </p:sp>
      <p:sp useBgFill="1">
        <p:nvSpPr>
          <p:cNvPr id="7" name="Strzałka w dół 6"/>
          <p:cNvSpPr/>
          <p:nvPr/>
        </p:nvSpPr>
        <p:spPr>
          <a:xfrm rot="17779050">
            <a:off x="1251615" y="2183089"/>
            <a:ext cx="146483" cy="86860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 useBgFill="1">
        <p:nvSpPr>
          <p:cNvPr id="8" name="Strzałka w dół 7"/>
          <p:cNvSpPr/>
          <p:nvPr/>
        </p:nvSpPr>
        <p:spPr>
          <a:xfrm rot="14337204">
            <a:off x="3278819" y="2269962"/>
            <a:ext cx="191571" cy="3043982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-5596" y="4437112"/>
            <a:ext cx="1949381" cy="2105462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900" b="1" dirty="0">
                <a:solidFill>
                  <a:schemeClr val="bg1"/>
                </a:solidFill>
              </a:rPr>
              <a:t>Wykonawca może dokonywać płatności w terminie realizacji zadania określonym w umowie, nie wcześniej</a:t>
            </a:r>
          </a:p>
          <a:p>
            <a:r>
              <a:rPr lang="pl-PL" sz="900" b="1" dirty="0">
                <a:solidFill>
                  <a:schemeClr val="bg1"/>
                </a:solidFill>
              </a:rPr>
              <a:t>niż od dnia rozpoczęcia realizacji zadania określonego w umowie, na podstawie dokumentów księgowych</a:t>
            </a:r>
          </a:p>
          <a:p>
            <a:r>
              <a:rPr lang="pl-PL" sz="900" b="1" dirty="0">
                <a:solidFill>
                  <a:schemeClr val="bg1"/>
                </a:solidFill>
              </a:rPr>
              <a:t>wystawionych</a:t>
            </a:r>
            <a:r>
              <a:rPr lang="pl-PL" sz="900" b="1" u="sng" dirty="0">
                <a:solidFill>
                  <a:schemeClr val="bg1"/>
                </a:solidFill>
              </a:rPr>
              <a:t> wyłącznie </a:t>
            </a:r>
            <a:r>
              <a:rPr lang="pl-PL" sz="900" b="1" dirty="0">
                <a:solidFill>
                  <a:schemeClr val="bg1"/>
                </a:solidFill>
              </a:rPr>
              <a:t>w okresie realizacji </a:t>
            </a:r>
            <a:r>
              <a:rPr lang="pl-PL" sz="900" b="1" u="sng" dirty="0">
                <a:solidFill>
                  <a:schemeClr val="bg1"/>
                </a:solidFill>
              </a:rPr>
              <a:t>zadania z terminem płatności nie później niż w terminie 14 dni</a:t>
            </a:r>
          </a:p>
          <a:p>
            <a:r>
              <a:rPr lang="pl-PL" sz="900" b="1" u="sng" dirty="0">
                <a:solidFill>
                  <a:schemeClr val="bg1"/>
                </a:solidFill>
              </a:rPr>
              <a:t>od daty zakończenia realizacji zadania określonej we wniosku.</a:t>
            </a:r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7672466" y="312664"/>
            <a:ext cx="1440160" cy="9337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900" b="1" dirty="0" smtClean="0"/>
              <a:t>W pole „nazwa towaru lub usługi” wpisujemy nazwę towaru z wprowadzanego dokumentu księgowego.</a:t>
            </a:r>
            <a:endParaRPr lang="pl-PL" sz="900" b="1" dirty="0"/>
          </a:p>
        </p:txBody>
      </p:sp>
      <p:sp useBgFill="1">
        <p:nvSpPr>
          <p:cNvPr id="11" name="Strzałka w dół 10"/>
          <p:cNvSpPr/>
          <p:nvPr/>
        </p:nvSpPr>
        <p:spPr>
          <a:xfrm rot="3749268">
            <a:off x="6981708" y="263371"/>
            <a:ext cx="116387" cy="339360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99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3169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1"/>
          <p:cNvSpPr txBox="1">
            <a:spLocks noGrp="1"/>
          </p:cNvSpPr>
          <p:nvPr>
            <p:ph type="title"/>
          </p:nvPr>
        </p:nvSpPr>
        <p:spPr>
          <a:xfrm>
            <a:off x="1043608" y="116632"/>
            <a:ext cx="6192688" cy="13681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Moduł III – Informacje o zadaniu – cd.</a:t>
            </a:r>
            <a:r>
              <a:rPr lang="pl-P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opisie stanu realizacji poszczególnych </a:t>
            </a:r>
            <a:r>
              <a:rPr lang="pl-PL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zadań należy </a:t>
            </a:r>
            <a:r>
              <a:rPr lang="pl-P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ująć informacje o przebiegu realizacji </a:t>
            </a:r>
            <a:r>
              <a:rPr lang="pl-PL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zadania, </a:t>
            </a:r>
            <a:r>
              <a:rPr lang="pl-P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</a:t>
            </a:r>
            <a:r>
              <a:rPr lang="pl-PL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szczególności:</a:t>
            </a:r>
            <a:r>
              <a:rPr lang="pl-PL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220072" y="980728"/>
            <a:ext cx="4032448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pl-PL" sz="1400" dirty="0" smtClean="0"/>
              <a:t>Czy zakupiony sprzęt został oznakowany zgodnie z zapisami umowy?</a:t>
            </a:r>
          </a:p>
          <a:p>
            <a:r>
              <a:rPr lang="pl-PL" sz="1400" dirty="0" smtClean="0"/>
              <a:t>2. W jakim terminie i w jakiej formie (na podstawie jakiej umowy) został przekazany zakupiony sprzęt?</a:t>
            </a:r>
          </a:p>
          <a:p>
            <a:r>
              <a:rPr lang="pl-PL" sz="1400" dirty="0" smtClean="0"/>
              <a:t>3. Czy zakup został zrealizowany zgodnie z § 7 umowy?</a:t>
            </a:r>
          </a:p>
          <a:p>
            <a:r>
              <a:rPr lang="pl-PL" sz="1400" dirty="0" smtClean="0"/>
              <a:t>4. Czy powiadomiono Dysponenta Funduszu o terminie i miejscu przekazania sprzętu zgodnie z </a:t>
            </a:r>
            <a:r>
              <a:rPr lang="pl-PL" sz="1400" dirty="0"/>
              <a:t>§ </a:t>
            </a:r>
            <a:r>
              <a:rPr lang="pl-PL" sz="1400" dirty="0" smtClean="0"/>
              <a:t>3 ust. 7 umowy?</a:t>
            </a:r>
            <a:endParaRPr lang="pl-PL" sz="1400" dirty="0"/>
          </a:p>
        </p:txBody>
      </p:sp>
      <p:sp useBgFill="1">
        <p:nvSpPr>
          <p:cNvPr id="9" name="Strzałka w dół 8"/>
          <p:cNvSpPr/>
          <p:nvPr/>
        </p:nvSpPr>
        <p:spPr>
          <a:xfrm rot="3652449">
            <a:off x="5495746" y="2450850"/>
            <a:ext cx="196010" cy="1900362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/>
          <p:cNvSpPr txBox="1">
            <a:spLocks/>
          </p:cNvSpPr>
          <p:nvPr/>
        </p:nvSpPr>
        <p:spPr>
          <a:xfrm>
            <a:off x="7020270" y="3717032"/>
            <a:ext cx="1949381" cy="210546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§ 7</a:t>
            </a:r>
          </a:p>
          <a:p>
            <a:r>
              <a:rPr lang="pl-PL" sz="1100" dirty="0" smtClean="0"/>
              <a:t>„Wykonawca </a:t>
            </a:r>
            <a:r>
              <a:rPr lang="pl-PL" sz="1100" dirty="0"/>
              <a:t>zobowiązuje się wykonywać zadania z najwyższą starannością, zgodnie z obowiązującymi</a:t>
            </a:r>
          </a:p>
          <a:p>
            <a:r>
              <a:rPr lang="pl-PL" sz="1100" dirty="0"/>
              <a:t>standardami i przepisami prawa oraz do oszczędnego i celowego wydatkowania przekazanej dotacji z Funduszu</a:t>
            </a:r>
            <a:r>
              <a:rPr lang="pl-PL" sz="1100" dirty="0" smtClean="0"/>
              <a:t>.”</a:t>
            </a:r>
            <a:endParaRPr lang="pl-PL" sz="11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15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1101</Words>
  <Application>Microsoft Office PowerPoint</Application>
  <PresentationFormat>Pokaz na ekranie (4:3)</PresentationFormat>
  <Paragraphs>84</Paragraphs>
  <Slides>19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1" baseType="lpstr">
      <vt:lpstr>Motyw pakietu Office</vt:lpstr>
      <vt:lpstr>Arkusz</vt:lpstr>
      <vt:lpstr>Instrukcja złożenia sprawozdania z realizacji zadania dla jednostek sektora finansów publicznych – jednostek samorządu terytorialnego: gmin i miast na prawach powiatu.</vt:lpstr>
      <vt:lpstr>Termin i sposób złożenia sprawozdania końcowego z realizacji zadania</vt:lpstr>
      <vt:lpstr>Etap 1 – Złożenie sprawozdania w systemie WITKAC</vt:lpstr>
      <vt:lpstr>Etap 4 – Do sprawozdania należy dołączyć opisane zgodnie z umową i poświadczone za zgodność z oryginałem kopie dokumentów księgowych.</vt:lpstr>
      <vt:lpstr>Etap 1 – złożenie sprawozdania w systemie WITKAC</vt:lpstr>
      <vt:lpstr>Moduł I – Informacje ogólne. W tej części modułu należy uzupełnić z umowy numer i datę zawarcia umowy. Pozostałe rubryki uzupełnia automatycznie system. </vt:lpstr>
      <vt:lpstr>Oferent  to:  adresat ogłoszenia o naborze wniosków czyli jednostka sektora finansów publicznych – jednostka samorządu terytorialnego: gmina i miasto na prawach powiatu.</vt:lpstr>
      <vt:lpstr>Moduł III – Informacje o zadaniu. W tej części sprawozdania należy zawrzeć informacje o wszystkich wydatkach kwalifikowanych poniesionych w ramach realizowanego zadania. </vt:lpstr>
      <vt:lpstr>Moduł III – Informacje o zadaniu – cd.  W opisie stanu realizacji poszczególnych zadań należy ująć informacje o przebiegu realizacji zadania, w szczególności:  </vt:lpstr>
      <vt:lpstr>Prezentacja programu PowerPoint</vt:lpstr>
      <vt:lpstr>Złożenie sprawozdania w systemie.</vt:lpstr>
      <vt:lpstr>Złożenie sprawozdania w systemie.</vt:lpstr>
      <vt:lpstr>Złożenie sprawozdania w wersji papierowej. </vt:lpstr>
      <vt:lpstr>Załączniki do sprawozdania:</vt:lpstr>
      <vt:lpstr>Złożenie informacji kwartalnej</vt:lpstr>
      <vt:lpstr>Złożenie informacji kwartalnej</vt:lpstr>
      <vt:lpstr>Złożenie informacji kwartalnej</vt:lpstr>
      <vt:lpstr>Złożenie informacji kwartalnej</vt:lpstr>
      <vt:lpstr>Terminy złożenia  obowiązkowej informacji kwartalnej</vt:lpstr>
    </vt:vector>
  </TitlesOfParts>
  <Company>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Instrukcja złożenia sprawozdania z realizacji zadania na platformie WITKAC</dc:title>
  <dc:creator>Witczak Katarzyna  (DSRiN)</dc:creator>
  <cp:lastModifiedBy>Witczak Katarzyna  (DSRiN)</cp:lastModifiedBy>
  <cp:revision>52</cp:revision>
  <dcterms:created xsi:type="dcterms:W3CDTF">2018-05-21T10:47:59Z</dcterms:created>
  <dcterms:modified xsi:type="dcterms:W3CDTF">2018-06-05T09:20:09Z</dcterms:modified>
</cp:coreProperties>
</file>