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56" r:id="rId2"/>
    <p:sldId id="295" r:id="rId3"/>
    <p:sldId id="343" r:id="rId4"/>
    <p:sldId id="331" r:id="rId5"/>
    <p:sldId id="326" r:id="rId6"/>
    <p:sldId id="344" r:id="rId7"/>
    <p:sldId id="330" r:id="rId8"/>
    <p:sldId id="275" r:id="rId9"/>
    <p:sldId id="335" r:id="rId10"/>
    <p:sldId id="274" r:id="rId11"/>
    <p:sldId id="329" r:id="rId12"/>
    <p:sldId id="322" r:id="rId13"/>
    <p:sldId id="320" r:id="rId14"/>
    <p:sldId id="333" r:id="rId15"/>
    <p:sldId id="332" r:id="rId16"/>
    <p:sldId id="334" r:id="rId17"/>
    <p:sldId id="345" r:id="rId18"/>
    <p:sldId id="337" r:id="rId19"/>
    <p:sldId id="338" r:id="rId20"/>
    <p:sldId id="339" r:id="rId21"/>
    <p:sldId id="340" r:id="rId22"/>
    <p:sldId id="341" r:id="rId23"/>
    <p:sldId id="342" r:id="rId24"/>
    <p:sldId id="266" r:id="rId25"/>
  </p:sldIdLst>
  <p:sldSz cx="9144000" cy="6858000" type="screen4x3"/>
  <p:notesSz cx="6858000" cy="1001395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4654" autoAdjust="0"/>
  </p:normalViewPr>
  <p:slideViewPr>
    <p:cSldViewPr>
      <p:cViewPr varScale="1">
        <p:scale>
          <a:sx n="70" d="100"/>
          <a:sy n="70" d="100"/>
        </p:scale>
        <p:origin x="138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karolina.szymczak\Pulpit\Materia&#322;y%20do%20Prezentacji29czerwca\DoPrezentacjiBadania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karolina.szymczak\Pulpit\Materia&#322;y%20do%20Prezentacji29czerwca\DoPrezentacjiBadania.xls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8605828405992215"/>
          <c:y val="0"/>
          <c:w val="0.59071466716900289"/>
          <c:h val="0.878185230799139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'D9'!$C$22</c:f>
              <c:strCache>
                <c:ptCount val="1"/>
                <c:pt idx="0">
                  <c:v>WielkaBrytania </c:v>
                </c:pt>
              </c:strCache>
            </c:strRef>
          </c:tx>
          <c:spPr>
            <a:solidFill>
              <a:srgbClr val="0066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'D9'!$B$23:$B$29</c:f>
              <c:strCache>
                <c:ptCount val="7"/>
                <c:pt idx="0">
                  <c:v>Jeszcze nie byłem w Polsce</c:v>
                </c:pt>
                <c:pt idx="1">
                  <c:v>Chcę poznać historię Polski</c:v>
                </c:pt>
                <c:pt idx="2">
                  <c:v>W Polsce są piękne zabytki</c:v>
                </c:pt>
                <c:pt idx="3">
                  <c:v>Poleciły mi osoby, które były w Polsce</c:v>
                </c:pt>
                <c:pt idx="4">
                  <c:v>Łatwo dojechać do Polski</c:v>
                </c:pt>
                <c:pt idx="5">
                  <c:v>W Polsce jest niedrogo</c:v>
                </c:pt>
                <c:pt idx="6">
                  <c:v>Ze względu na turniej Euro 2012</c:v>
                </c:pt>
              </c:strCache>
            </c:strRef>
          </c:cat>
          <c:val>
            <c:numRef>
              <c:f>'D9'!$C$23:$C$29</c:f>
              <c:numCache>
                <c:formatCode>####.0%</c:formatCode>
                <c:ptCount val="7"/>
                <c:pt idx="0">
                  <c:v>0.37307692307692403</c:v>
                </c:pt>
                <c:pt idx="1">
                  <c:v>0.32692307692307815</c:v>
                </c:pt>
                <c:pt idx="2">
                  <c:v>0.13461538461538491</c:v>
                </c:pt>
                <c:pt idx="3">
                  <c:v>0.2</c:v>
                </c:pt>
                <c:pt idx="4">
                  <c:v>0.26538461538461733</c:v>
                </c:pt>
                <c:pt idx="5">
                  <c:v>0.27307692307692338</c:v>
                </c:pt>
                <c:pt idx="6">
                  <c:v>9.6153846153846576E-2</c:v>
                </c:pt>
              </c:numCache>
            </c:numRef>
          </c:val>
        </c:ser>
        <c:ser>
          <c:idx val="1"/>
          <c:order val="1"/>
          <c:tx>
            <c:strRef>
              <c:f>'D9'!$D$22</c:f>
              <c:strCache>
                <c:ptCount val="1"/>
                <c:pt idx="0">
                  <c:v>Niemcy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'D9'!$B$23:$B$29</c:f>
              <c:strCache>
                <c:ptCount val="7"/>
                <c:pt idx="0">
                  <c:v>Jeszcze nie byłem w Polsce</c:v>
                </c:pt>
                <c:pt idx="1">
                  <c:v>Chcę poznać historię Polski</c:v>
                </c:pt>
                <c:pt idx="2">
                  <c:v>W Polsce są piękne zabytki</c:v>
                </c:pt>
                <c:pt idx="3">
                  <c:v>Poleciły mi osoby, które były w Polsce</c:v>
                </c:pt>
                <c:pt idx="4">
                  <c:v>Łatwo dojechać do Polski</c:v>
                </c:pt>
                <c:pt idx="5">
                  <c:v>W Polsce jest niedrogo</c:v>
                </c:pt>
                <c:pt idx="6">
                  <c:v>Ze względu na turniej Euro 2012</c:v>
                </c:pt>
              </c:strCache>
            </c:strRef>
          </c:cat>
          <c:val>
            <c:numRef>
              <c:f>'D9'!$D$23:$D$29</c:f>
              <c:numCache>
                <c:formatCode>####.0%</c:formatCode>
                <c:ptCount val="7"/>
                <c:pt idx="0">
                  <c:v>0.1866277453335618</c:v>
                </c:pt>
                <c:pt idx="1">
                  <c:v>0.17087927313952939</c:v>
                </c:pt>
                <c:pt idx="2">
                  <c:v>0.42708978459807601</c:v>
                </c:pt>
                <c:pt idx="3">
                  <c:v>0.17623213627560289</c:v>
                </c:pt>
                <c:pt idx="4">
                  <c:v>0.3612733150469003</c:v>
                </c:pt>
                <c:pt idx="5">
                  <c:v>0.39085107360169441</c:v>
                </c:pt>
                <c:pt idx="6">
                  <c:v>9.2782504223016579E-2</c:v>
                </c:pt>
              </c:numCache>
            </c:numRef>
          </c:val>
        </c:ser>
        <c:ser>
          <c:idx val="2"/>
          <c:order val="2"/>
          <c:tx>
            <c:strRef>
              <c:f>'D9'!$E$22</c:f>
              <c:strCache>
                <c:ptCount val="1"/>
                <c:pt idx="0">
                  <c:v>Francja 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'D9'!$B$23:$B$29</c:f>
              <c:strCache>
                <c:ptCount val="7"/>
                <c:pt idx="0">
                  <c:v>Jeszcze nie byłem w Polsce</c:v>
                </c:pt>
                <c:pt idx="1">
                  <c:v>Chcę poznać historię Polski</c:v>
                </c:pt>
                <c:pt idx="2">
                  <c:v>W Polsce są piękne zabytki</c:v>
                </c:pt>
                <c:pt idx="3">
                  <c:v>Poleciły mi osoby, które były w Polsce</c:v>
                </c:pt>
                <c:pt idx="4">
                  <c:v>Łatwo dojechać do Polski</c:v>
                </c:pt>
                <c:pt idx="5">
                  <c:v>W Polsce jest niedrogo</c:v>
                </c:pt>
                <c:pt idx="6">
                  <c:v>Ze względu na turniej Euro 2012</c:v>
                </c:pt>
              </c:strCache>
            </c:strRef>
          </c:cat>
          <c:val>
            <c:numRef>
              <c:f>'D9'!$E$23:$E$29</c:f>
              <c:numCache>
                <c:formatCode>####.0%</c:formatCode>
                <c:ptCount val="7"/>
                <c:pt idx="0">
                  <c:v>0.59558823529411753</c:v>
                </c:pt>
                <c:pt idx="1">
                  <c:v>0.42279411764705882</c:v>
                </c:pt>
                <c:pt idx="2">
                  <c:v>0.32720588235294268</c:v>
                </c:pt>
                <c:pt idx="3">
                  <c:v>0.26838235294117646</c:v>
                </c:pt>
                <c:pt idx="4">
                  <c:v>0.14338235294117646</c:v>
                </c:pt>
                <c:pt idx="5">
                  <c:v>0.22058823529411775</c:v>
                </c:pt>
                <c:pt idx="6">
                  <c:v>2.5735294117647082E-2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06131696"/>
        <c:axId val="8515192"/>
      </c:barChart>
      <c:catAx>
        <c:axId val="106131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 b="1" baseline="0"/>
            </a:pPr>
            <a:endParaRPr lang="pl-PL"/>
          </a:p>
        </c:txPr>
        <c:crossAx val="8515192"/>
        <c:crosses val="autoZero"/>
        <c:auto val="1"/>
        <c:lblAlgn val="ctr"/>
        <c:lblOffset val="100"/>
        <c:noMultiLvlLbl val="0"/>
      </c:catAx>
      <c:valAx>
        <c:axId val="8515192"/>
        <c:scaling>
          <c:orientation val="minMax"/>
        </c:scaling>
        <c:delete val="0"/>
        <c:axPos val="b"/>
        <c:numFmt formatCode="####.0%" sourceLinked="1"/>
        <c:majorTickMark val="none"/>
        <c:minorTickMark val="none"/>
        <c:tickLblPos val="none"/>
        <c:crossAx val="106131696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400" b="1"/>
          </a:pPr>
          <a:endParaRPr lang="pl-PL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8106914235147049E-2"/>
          <c:y val="0.11624265596941229"/>
          <c:w val="0.96378626169493753"/>
          <c:h val="0.68217995224630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'E2'!$C$29</c:f>
              <c:strCache>
                <c:ptCount val="1"/>
                <c:pt idx="0">
                  <c:v>WielkaBrytania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1"/>
              <c:layout>
                <c:manualLayout>
                  <c:x val="-1.058200911247080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234567729788264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234567729788264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'E2'!$B$30:$B$35</c:f>
              <c:strCache>
                <c:ptCount val="6"/>
                <c:pt idx="0">
                  <c:v>Ciekawe miasta (city break)</c:v>
                </c:pt>
                <c:pt idx="1">
                  <c:v>Długie piaszczyste nadmorskie plaże</c:v>
                </c:pt>
                <c:pt idx="2">
                  <c:v>Parki narodowe</c:v>
                </c:pt>
                <c:pt idx="3">
                  <c:v>Jeziora</c:v>
                </c:pt>
                <c:pt idx="4">
                  <c:v>Imprezy kulturalne (koncerty, teatry)</c:v>
                </c:pt>
                <c:pt idx="5">
                  <c:v>Wypoczynek w uzdrowisku (w tym SPA)</c:v>
                </c:pt>
              </c:strCache>
            </c:strRef>
          </c:cat>
          <c:val>
            <c:numRef>
              <c:f>'E2'!$C$30:$C$35</c:f>
              <c:numCache>
                <c:formatCode>####.0%</c:formatCode>
                <c:ptCount val="6"/>
                <c:pt idx="0">
                  <c:v>0.72321428571428559</c:v>
                </c:pt>
                <c:pt idx="1">
                  <c:v>0.40476190476190477</c:v>
                </c:pt>
                <c:pt idx="2">
                  <c:v>0.43253968253968322</c:v>
                </c:pt>
                <c:pt idx="3">
                  <c:v>0.39583333333333337</c:v>
                </c:pt>
                <c:pt idx="4">
                  <c:v>0.2906746031746047</c:v>
                </c:pt>
                <c:pt idx="5">
                  <c:v>0.23511904761904764</c:v>
                </c:pt>
              </c:numCache>
            </c:numRef>
          </c:val>
        </c:ser>
        <c:ser>
          <c:idx val="1"/>
          <c:order val="1"/>
          <c:tx>
            <c:strRef>
              <c:f>'E2'!$D$29</c:f>
              <c:strCache>
                <c:ptCount val="1"/>
                <c:pt idx="0">
                  <c:v>Niemcy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3.091765799957884E-3"/>
                  <c:y val="2.03173181140089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3319668065683152E-2"/>
                  <c:y val="-7.72941449989471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316853211798748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3416871081143767E-2"/>
                  <c:y val="1.15941217498421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'E2'!$B$30:$B$35</c:f>
              <c:strCache>
                <c:ptCount val="6"/>
                <c:pt idx="0">
                  <c:v>Ciekawe miasta (city break)</c:v>
                </c:pt>
                <c:pt idx="1">
                  <c:v>Długie piaszczyste nadmorskie plaże</c:v>
                </c:pt>
                <c:pt idx="2">
                  <c:v>Parki narodowe</c:v>
                </c:pt>
                <c:pt idx="3">
                  <c:v>Jeziora</c:v>
                </c:pt>
                <c:pt idx="4">
                  <c:v>Imprezy kulturalne (koncerty, teatry)</c:v>
                </c:pt>
                <c:pt idx="5">
                  <c:v>Wypoczynek w uzdrowisku (w tym SPA)</c:v>
                </c:pt>
              </c:strCache>
            </c:strRef>
          </c:cat>
          <c:val>
            <c:numRef>
              <c:f>'E2'!$D$30:$D$35</c:f>
              <c:numCache>
                <c:formatCode>####.0%</c:formatCode>
                <c:ptCount val="6"/>
                <c:pt idx="0">
                  <c:v>0.53474778893471653</c:v>
                </c:pt>
                <c:pt idx="1">
                  <c:v>0.53670358703746357</c:v>
                </c:pt>
                <c:pt idx="2">
                  <c:v>0.37974758564110289</c:v>
                </c:pt>
                <c:pt idx="3">
                  <c:v>0.41450611391556341</c:v>
                </c:pt>
                <c:pt idx="4">
                  <c:v>0.22629424565039519</c:v>
                </c:pt>
                <c:pt idx="5">
                  <c:v>0.35544356585480363</c:v>
                </c:pt>
              </c:numCache>
            </c:numRef>
          </c:val>
        </c:ser>
        <c:ser>
          <c:idx val="2"/>
          <c:order val="2"/>
          <c:tx>
            <c:strRef>
              <c:f>'E2'!$E$29</c:f>
              <c:strCache>
                <c:ptCount val="1"/>
                <c:pt idx="0">
                  <c:v>Francja 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1"/>
              <c:layout>
                <c:manualLayout>
                  <c:x val="2.5945459440907207E-2"/>
                  <c:y val="-1.54588289997894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082105857678960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763668185411798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2.465209214775360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'E2'!$B$30:$B$35</c:f>
              <c:strCache>
                <c:ptCount val="6"/>
                <c:pt idx="0">
                  <c:v>Ciekawe miasta (city break)</c:v>
                </c:pt>
                <c:pt idx="1">
                  <c:v>Długie piaszczyste nadmorskie plaże</c:v>
                </c:pt>
                <c:pt idx="2">
                  <c:v>Parki narodowe</c:v>
                </c:pt>
                <c:pt idx="3">
                  <c:v>Jeziora</c:v>
                </c:pt>
                <c:pt idx="4">
                  <c:v>Imprezy kulturalne (koncerty, teatry)</c:v>
                </c:pt>
                <c:pt idx="5">
                  <c:v>Wypoczynek w uzdrowisku (w tym SPA)</c:v>
                </c:pt>
              </c:strCache>
            </c:strRef>
          </c:cat>
          <c:val>
            <c:numRef>
              <c:f>'E2'!$E$30:$E$35</c:f>
              <c:numCache>
                <c:formatCode>####.0%</c:formatCode>
                <c:ptCount val="6"/>
                <c:pt idx="0">
                  <c:v>0.67960199004975352</c:v>
                </c:pt>
                <c:pt idx="1">
                  <c:v>0.34129353233830823</c:v>
                </c:pt>
                <c:pt idx="2">
                  <c:v>0.48855721393034873</c:v>
                </c:pt>
                <c:pt idx="3">
                  <c:v>0.37213930348258706</c:v>
                </c:pt>
                <c:pt idx="4">
                  <c:v>0.36218905472636814</c:v>
                </c:pt>
                <c:pt idx="5">
                  <c:v>0.3383084577114443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81721768"/>
        <c:axId val="282173592"/>
      </c:barChart>
      <c:catAx>
        <c:axId val="2817217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50" b="1"/>
            </a:pPr>
            <a:endParaRPr lang="pl-PL"/>
          </a:p>
        </c:txPr>
        <c:crossAx val="282173592"/>
        <c:crosses val="autoZero"/>
        <c:auto val="1"/>
        <c:lblAlgn val="ctr"/>
        <c:lblOffset val="100"/>
        <c:noMultiLvlLbl val="0"/>
      </c:catAx>
      <c:valAx>
        <c:axId val="282173592"/>
        <c:scaling>
          <c:orientation val="minMax"/>
        </c:scaling>
        <c:delete val="1"/>
        <c:axPos val="l"/>
        <c:numFmt formatCode="####.0%" sourceLinked="1"/>
        <c:majorTickMark val="out"/>
        <c:minorTickMark val="none"/>
        <c:tickLblPos val="none"/>
        <c:crossAx val="281721768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400"/>
          </a:pPr>
          <a:endParaRPr lang="pl-PL"/>
        </a:p>
      </c:txPr>
    </c:legend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2209" cy="500309"/>
          </a:xfrm>
          <a:prstGeom prst="rect">
            <a:avLst/>
          </a:prstGeom>
        </p:spPr>
        <p:txBody>
          <a:bodyPr vert="horz" lIns="88999" tIns="44499" rIns="88999" bIns="44499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259" y="1"/>
            <a:ext cx="2972209" cy="500309"/>
          </a:xfrm>
          <a:prstGeom prst="rect">
            <a:avLst/>
          </a:prstGeom>
        </p:spPr>
        <p:txBody>
          <a:bodyPr vert="horz" lIns="88999" tIns="44499" rIns="88999" bIns="44499" rtlCol="0"/>
          <a:lstStyle>
            <a:lvl1pPr algn="r">
              <a:defRPr sz="1200"/>
            </a:lvl1pPr>
          </a:lstStyle>
          <a:p>
            <a:fld id="{FD610009-AC82-413A-A1F9-AF6B7453A1D5}" type="datetimeFigureOut">
              <a:rPr lang="pl-PL" smtClean="0"/>
              <a:pPr/>
              <a:t>2017-11-28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1" y="9512087"/>
            <a:ext cx="2972209" cy="500309"/>
          </a:xfrm>
          <a:prstGeom prst="rect">
            <a:avLst/>
          </a:prstGeom>
        </p:spPr>
        <p:txBody>
          <a:bodyPr vert="horz" lIns="88999" tIns="44499" rIns="88999" bIns="44499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259" y="9512087"/>
            <a:ext cx="2972209" cy="500309"/>
          </a:xfrm>
          <a:prstGeom prst="rect">
            <a:avLst/>
          </a:prstGeom>
        </p:spPr>
        <p:txBody>
          <a:bodyPr vert="horz" lIns="88999" tIns="44499" rIns="88999" bIns="44499" rtlCol="0" anchor="b"/>
          <a:lstStyle>
            <a:lvl1pPr algn="r">
              <a:defRPr sz="1200"/>
            </a:lvl1pPr>
          </a:lstStyle>
          <a:p>
            <a:fld id="{3FDA99F8-B6F8-478D-82D1-E0945F04436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86591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2209" cy="500309"/>
          </a:xfrm>
          <a:prstGeom prst="rect">
            <a:avLst/>
          </a:prstGeom>
        </p:spPr>
        <p:txBody>
          <a:bodyPr vert="horz" lIns="88999" tIns="44499" rIns="88999" bIns="4449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259" y="1"/>
            <a:ext cx="2972209" cy="500309"/>
          </a:xfrm>
          <a:prstGeom prst="rect">
            <a:avLst/>
          </a:prstGeom>
        </p:spPr>
        <p:txBody>
          <a:bodyPr vert="horz" lIns="88999" tIns="44499" rIns="88999" bIns="4449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E483ABE-2856-4298-9EE5-A4F9FBB2D3B9}" type="datetimeFigureOut">
              <a:rPr lang="pl-PL"/>
              <a:pPr>
                <a:defRPr/>
              </a:pPr>
              <a:t>2017-11-28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27100" y="750888"/>
            <a:ext cx="5003800" cy="37544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999" tIns="44499" rIns="88999" bIns="44499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187" y="4756044"/>
            <a:ext cx="5487626" cy="4507442"/>
          </a:xfrm>
          <a:prstGeom prst="rect">
            <a:avLst/>
          </a:prstGeom>
        </p:spPr>
        <p:txBody>
          <a:bodyPr vert="horz" lIns="88999" tIns="44499" rIns="88999" bIns="44499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1" y="9512087"/>
            <a:ext cx="2972209" cy="500309"/>
          </a:xfrm>
          <a:prstGeom prst="rect">
            <a:avLst/>
          </a:prstGeom>
        </p:spPr>
        <p:txBody>
          <a:bodyPr vert="horz" lIns="88999" tIns="44499" rIns="88999" bIns="4449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259" y="9512087"/>
            <a:ext cx="2972209" cy="500309"/>
          </a:xfrm>
          <a:prstGeom prst="rect">
            <a:avLst/>
          </a:prstGeom>
        </p:spPr>
        <p:txBody>
          <a:bodyPr vert="horz" lIns="88999" tIns="44499" rIns="88999" bIns="4449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E8D1468-0813-482A-9D25-0264D9102F0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89736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922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2FF6D-7C96-4BDA-892A-2580032B4035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3696312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>
              <a:latin typeface="Times New Roman" pitchFamily="18" charset="0"/>
            </a:endParaRPr>
          </a:p>
        </p:txBody>
      </p:sp>
      <p:sp>
        <p:nvSpPr>
          <p:cNvPr id="29700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9B5A48-516A-4B47-9BC2-36FB6256F6C5}" type="slidenum">
              <a:rPr lang="pl-PL" smtClean="0">
                <a:latin typeface="Times New Roman" pitchFamily="18" charset="0"/>
              </a:rPr>
              <a:pPr/>
              <a:t>5</a:t>
            </a:fld>
            <a:endParaRPr lang="pl-PL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205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889986">
              <a:defRPr/>
            </a:pPr>
            <a:r>
              <a:rPr lang="pl-PL" dirty="0" smtClean="0"/>
              <a:t>Wybór Mistrzostw Europy w Piłce Nożnej Euro 2012 jako kotwicy medialnej kampanii okazał się trafny, ponieważ dla respondentów były one najbardziej rozpoznawanym wydarzeniem w Polsce (77 proc. wskazań Niemców, 58 proc. Brytyjczyków i 55 proc. Francuzów).</a:t>
            </a:r>
            <a:r>
              <a:rPr lang="pl-PL" dirty="0" smtClean="0">
                <a:latin typeface="Times New Roman" pitchFamily="18" charset="0"/>
              </a:rPr>
              <a:t> </a:t>
            </a:r>
          </a:p>
          <a:p>
            <a:endParaRPr lang="pl-PL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333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Kampania promocyjna miała przede wszystkim na celu zainteresować Polską i zachęcić potencjalnych turystów do przyjazdu. </a:t>
            </a:r>
            <a:r>
              <a:rPr lang="pl-PL" b="1" dirty="0" smtClean="0"/>
              <a:t>Zainteresowanie przyjazdem do Polski w ciągu najbliższych 3 lat zadeklarowało 27-28% Brytyjczyków i Francuzów oraz 38% Niemców.</a:t>
            </a:r>
            <a:endParaRPr lang="pl-PL" dirty="0" smtClean="0"/>
          </a:p>
          <a:p>
            <a:r>
              <a:rPr lang="pl-PL" dirty="0" smtClean="0"/>
              <a:t>Powody, dla których badani rozważają przyjazd do Polski są zróżnicowane w zależności od kraju. Mieszkańcy Francji nie byli jeszcze w Polsce (59%), chcą poznać naszą historię (42%) i uważają, że są tu piękne zabytki (34%). Dodatkowo zachęciła ich kampania promocyjna Polski (3%).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8D1468-0813-482A-9D25-0264D9102F09}" type="slidenum">
              <a:rPr lang="pl-PL" smtClean="0"/>
              <a:pPr>
                <a:defRPr/>
              </a:pPr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251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Mieszkańcom Wielkiej Brytanii Polska wydaje się atrakcyjną </a:t>
            </a:r>
            <a:r>
              <a:rPr lang="pl-PL" dirty="0" err="1" smtClean="0"/>
              <a:t>destynacją</a:t>
            </a:r>
            <a:r>
              <a:rPr lang="pl-PL" dirty="0" smtClean="0"/>
              <a:t> (41%), jeszcze tu nie byli (35%) i chcą poznać historię naszego kraju (32%). Wśród badanych Brytyjczyków aż 7% stwierdziło, że zachęciła go kampania promocyjna Polski, a ze względu na turniej EURO zainteresowanych przyjazdem było 12% badanych. Niemcy uważają, że w Polsce są piękne zabytki (43%), jest tu tanio (38%) i nasz kraj wydaje się atrakcyjną </a:t>
            </a:r>
            <a:r>
              <a:rPr lang="pl-PL" dirty="0" err="1" smtClean="0"/>
              <a:t>destynacją</a:t>
            </a:r>
            <a:r>
              <a:rPr lang="pl-PL" dirty="0" smtClean="0"/>
              <a:t> (37%).</a:t>
            </a:r>
          </a:p>
          <a:p>
            <a:r>
              <a:rPr lang="pl-PL" dirty="0" smtClean="0"/>
              <a:t>We wszystkich badanych krajach jednym z istotnych powodów wyboru Polski  jest rekomendacja osób, które już w Polsce były (27% we Francji oraz po 18% w Niemczech i Wielkiej Brytanii). Jedna trzecia badanych respondentów poleciłaby znajomym i rodzinie przyjazd do Polski. Badania potwierdziły więc, że główna idea kampanii, tj. pokazanie zadowolenia zagranicznego turysty z pobytu w Polsce, jest trafna i wiarygodna.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8D1468-0813-482A-9D25-0264D9102F09}" type="slidenum">
              <a:rPr lang="pl-PL" smtClean="0"/>
              <a:pPr>
                <a:defRPr/>
              </a:pPr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388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pl-PL" smtClean="0">
                <a:latin typeface="Times New Roman" pitchFamily="18" charset="0"/>
              </a:rPr>
              <a:t>Cała kampania ogółem jest oceniana pozytywnie lub bardzo pozytywnie przez 53%-59% respondentów. </a:t>
            </a:r>
          </a:p>
          <a:p>
            <a:endParaRPr lang="pl-PL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306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8688" y="752475"/>
            <a:ext cx="5003800" cy="3752850"/>
          </a:xfrm>
          <a:solidFill>
            <a:srgbClr val="FFFFFF"/>
          </a:solidFill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905" y="4759549"/>
            <a:ext cx="5032190" cy="450331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8321" tIns="44161" rIns="88321" bIns="44161"/>
          <a:lstStyle/>
          <a:p>
            <a:r>
              <a:rPr lang="pl-PL" smtClean="0">
                <a:latin typeface="Times New Roman" pitchFamily="18" charset="0"/>
              </a:rPr>
              <a:t>Badane reklamy były widziane przez 3-13% badanych osób. Slajd przedstawia reklamy, które były zauważone przez największą liczbę osób oraz najlepiej ocenione.</a:t>
            </a:r>
          </a:p>
          <a:p>
            <a:r>
              <a:rPr lang="pl-PL" smtClean="0">
                <a:latin typeface="Times New Roman" pitchFamily="18" charset="0"/>
              </a:rPr>
              <a:t>Najlepiej oceniane reklamy w poszczególnych krajach to:</a:t>
            </a:r>
          </a:p>
          <a:p>
            <a:r>
              <a:rPr lang="pl-PL" smtClean="0">
                <a:latin typeface="Times New Roman" pitchFamily="18" charset="0"/>
              </a:rPr>
              <a:t>1. W Wielkiej Brytanii – reklamy prasowe: tras rowerowych oraz miast (Krakowa czy Łodzi),</a:t>
            </a:r>
          </a:p>
          <a:p>
            <a:r>
              <a:rPr lang="pl-PL" smtClean="0">
                <a:latin typeface="Times New Roman" pitchFamily="18" charset="0"/>
              </a:rPr>
              <a:t>2. We Francji – reklamy prasowe: Warszawy i Wrocławia oraz reklama tras rowerowych,</a:t>
            </a:r>
          </a:p>
          <a:p>
            <a:r>
              <a:rPr lang="pl-PL" smtClean="0">
                <a:latin typeface="Times New Roman" pitchFamily="18" charset="0"/>
              </a:rPr>
              <a:t>3. W Niemczech – reklamy prasowe: aktywnego wypoczynku (SPA, trasy rowerowe) oraz reklama Wrocławia. </a:t>
            </a:r>
          </a:p>
          <a:p>
            <a:endParaRPr lang="en-GB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088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D5238-AA28-4731-80A8-46D5DBFCEE9E}" type="datetimeFigureOut">
              <a:rPr lang="pl-PL"/>
              <a:pPr>
                <a:defRPr/>
              </a:pPr>
              <a:t>2017-11-28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23D32-ED11-4C14-9C3D-7BC44CBFDC7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AE1C2-649E-4C14-AAAC-95B4147B8A8D}" type="datetimeFigureOut">
              <a:rPr lang="pl-PL"/>
              <a:pPr>
                <a:defRPr/>
              </a:pPr>
              <a:t>2017-11-28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98AAD-93E4-4065-BB4F-62C6C4C0F4E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3FE0C-CC3C-4814-8AD9-E3AAA44897F4}" type="datetimeFigureOut">
              <a:rPr lang="pl-PL"/>
              <a:pPr>
                <a:defRPr/>
              </a:pPr>
              <a:t>2017-11-28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B2E7A-709C-4FCE-BC88-D67908950BA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9" name="Symbol zastępczy zawartości 2"/>
          <p:cNvSpPr>
            <a:spLocks noGrp="1"/>
          </p:cNvSpPr>
          <p:nvPr>
            <p:ph idx="10"/>
          </p:nvPr>
        </p:nvSpPr>
        <p:spPr>
          <a:xfrm>
            <a:off x="467544" y="6411804"/>
            <a:ext cx="6912768" cy="329564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pic>
        <p:nvPicPr>
          <p:cNvPr id="1028" name="Picture 4" descr="C:\Users\Tomek\AppData\Local\Microsoft\Windows\Temporary Internet Files\Content.Outlook\8Y8SX2G5\logo3 (2)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032" y="5922730"/>
            <a:ext cx="1661480" cy="935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874036"/>
      </p:ext>
    </p:extLst>
  </p:cSld>
  <p:clrMapOvr>
    <a:masterClrMapping/>
  </p:clrMapOvr>
  <p:transition spd="slow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9" name="Symbol zastępczy zawartości 2"/>
          <p:cNvSpPr>
            <a:spLocks noGrp="1"/>
          </p:cNvSpPr>
          <p:nvPr>
            <p:ph idx="10"/>
          </p:nvPr>
        </p:nvSpPr>
        <p:spPr>
          <a:xfrm>
            <a:off x="467544" y="6411804"/>
            <a:ext cx="6912768" cy="329564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pic>
        <p:nvPicPr>
          <p:cNvPr id="1028" name="Picture 4" descr="C:\Users\Tomek\AppData\Local\Microsoft\Windows\Temporary Internet Files\Content.Outlook\8Y8SX2G5\logo3 (2)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032" y="5922730"/>
            <a:ext cx="1661480" cy="935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8740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9" name="Symbol zastępczy zawartości 2"/>
          <p:cNvSpPr>
            <a:spLocks noGrp="1"/>
          </p:cNvSpPr>
          <p:nvPr>
            <p:ph idx="10"/>
          </p:nvPr>
        </p:nvSpPr>
        <p:spPr>
          <a:xfrm>
            <a:off x="467544" y="6411804"/>
            <a:ext cx="6912768" cy="329564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pic>
        <p:nvPicPr>
          <p:cNvPr id="1028" name="Picture 4" descr="C:\Users\Tomek\AppData\Local\Microsoft\Windows\Temporary Internet Files\Content.Outlook\8Y8SX2G5\logo3 (2)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032" y="5922730"/>
            <a:ext cx="1661480" cy="935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8740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9" name="Symbol zastępczy zawartości 2"/>
          <p:cNvSpPr>
            <a:spLocks noGrp="1"/>
          </p:cNvSpPr>
          <p:nvPr>
            <p:ph idx="10"/>
          </p:nvPr>
        </p:nvSpPr>
        <p:spPr>
          <a:xfrm>
            <a:off x="467544" y="6411804"/>
            <a:ext cx="6912768" cy="329564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pic>
        <p:nvPicPr>
          <p:cNvPr id="1028" name="Picture 4" descr="C:\Users\Tomek\AppData\Local\Microsoft\Windows\Temporary Internet Files\Content.Outlook\8Y8SX2G5\logo3 (2)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032" y="5922730"/>
            <a:ext cx="1661480" cy="935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874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70B57-C9FD-4DBA-8DE7-C0F15EAFC843}" type="datetimeFigureOut">
              <a:rPr lang="pl-PL"/>
              <a:pPr>
                <a:defRPr/>
              </a:pPr>
              <a:t>2017-11-28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7862D-EE3F-49C3-BB0A-16E6818FCDB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06781-CF4D-4257-81D1-421A64A806B0}" type="datetimeFigureOut">
              <a:rPr lang="pl-PL"/>
              <a:pPr>
                <a:defRPr/>
              </a:pPr>
              <a:t>2017-11-28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2A447-B787-4311-AD65-4CB0EA4A454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67393-E44C-4FDE-A447-456E36DC7726}" type="datetimeFigureOut">
              <a:rPr lang="pl-PL"/>
              <a:pPr>
                <a:defRPr/>
              </a:pPr>
              <a:t>2017-11-28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C7A62-4700-4B87-A520-F57591940F6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26C37-7FE1-4C29-BC45-31CC4B99EF80}" type="datetimeFigureOut">
              <a:rPr lang="pl-PL"/>
              <a:pPr>
                <a:defRPr/>
              </a:pPr>
              <a:t>2017-11-28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35838-73C1-463E-9252-83D10FF021A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6CBE8-FF09-43E0-A545-221183E611A6}" type="datetimeFigureOut">
              <a:rPr lang="pl-PL"/>
              <a:pPr>
                <a:defRPr/>
              </a:pPr>
              <a:t>2017-11-28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42BF1-85F5-40FB-8B39-DD53A54DFEC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DEF04-8A22-46E1-A7A1-7132A4360AE3}" type="datetimeFigureOut">
              <a:rPr lang="pl-PL"/>
              <a:pPr>
                <a:defRPr/>
              </a:pPr>
              <a:t>2017-11-28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B8EB0-0EFA-4B9E-B986-D93C3145264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CD1C0-6A28-4CA6-9456-B4E74B6EE510}" type="datetimeFigureOut">
              <a:rPr lang="pl-PL"/>
              <a:pPr>
                <a:defRPr/>
              </a:pPr>
              <a:t>2017-11-28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35A32-15D5-495E-99E7-EBC3BCF39CD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FD76D-08D7-43DE-BD02-0850934105D4}" type="datetimeFigureOut">
              <a:rPr lang="pl-PL"/>
              <a:pPr>
                <a:defRPr/>
              </a:pPr>
              <a:t>2017-11-28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9D826-EE9E-4878-9000-971431B8BB0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-111" charset="0"/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fld id="{F701EEA7-23AE-45E0-B203-0644C6FA877B}" type="datetimeFigureOut">
              <a:rPr lang="pl-PL"/>
              <a:pPr>
                <a:defRPr/>
              </a:pPr>
              <a:t>2017-11-28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-111" charset="0"/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fld id="{8A58E08D-C28B-44E5-B874-D0F1F7F3276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ransition spd="slow">
    <p:dissolv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5.jpeg"/><Relationship Id="rId18" Type="http://schemas.openxmlformats.org/officeDocument/2006/relationships/image" Target="../media/image5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12" Type="http://schemas.openxmlformats.org/officeDocument/2006/relationships/image" Target="../media/image44.jpeg"/><Relationship Id="rId17" Type="http://schemas.openxmlformats.org/officeDocument/2006/relationships/image" Target="../media/image49.jpe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11" Type="http://schemas.openxmlformats.org/officeDocument/2006/relationships/image" Target="../media/image43.jpeg"/><Relationship Id="rId5" Type="http://schemas.openxmlformats.org/officeDocument/2006/relationships/image" Target="../media/image37.jpeg"/><Relationship Id="rId15" Type="http://schemas.openxmlformats.org/officeDocument/2006/relationships/image" Target="../media/image47.jpeg"/><Relationship Id="rId10" Type="http://schemas.openxmlformats.org/officeDocument/2006/relationships/image" Target="../media/image42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Relationship Id="rId14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12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jpeg"/><Relationship Id="rId5" Type="http://schemas.openxmlformats.org/officeDocument/2006/relationships/image" Target="../media/image55.jpeg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5.png"/><Relationship Id="rId4" Type="http://schemas.openxmlformats.org/officeDocument/2006/relationships/image" Target="../media/image5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57.emf"/><Relationship Id="rId4" Type="http://schemas.openxmlformats.org/officeDocument/2006/relationships/oleObject" Target="../embeddings/oleObject7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6.png"/><Relationship Id="rId4" Type="http://schemas.openxmlformats.org/officeDocument/2006/relationships/image" Target="../media/image5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59.emf"/><Relationship Id="rId4" Type="http://schemas.openxmlformats.org/officeDocument/2006/relationships/oleObject" Target="../embeddings/oleObject9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60.emf"/><Relationship Id="rId4" Type="http://schemas.openxmlformats.org/officeDocument/2006/relationships/oleObject" Target="../embeddings/oleObject10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61.emf"/><Relationship Id="rId4" Type="http://schemas.openxmlformats.org/officeDocument/2006/relationships/oleObject" Target="../embeddings/oleObject11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jpeg"/><Relationship Id="rId5" Type="http://schemas.openxmlformats.org/officeDocument/2006/relationships/image" Target="../media/image16.emf"/><Relationship Id="rId10" Type="http://schemas.openxmlformats.org/officeDocument/2006/relationships/image" Target="../media/image21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6.png"/><Relationship Id="rId12" Type="http://schemas.openxmlformats.org/officeDocument/2006/relationships/image" Target="../media/image2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5.png"/><Relationship Id="rId11" Type="http://schemas.openxmlformats.org/officeDocument/2006/relationships/oleObject" Target="../embeddings/oleObject4.bin"/><Relationship Id="rId5" Type="http://schemas.openxmlformats.org/officeDocument/2006/relationships/image" Target="../media/image22.emf"/><Relationship Id="rId10" Type="http://schemas.openxmlformats.org/officeDocument/2006/relationships/image" Target="../media/image23.emf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tytuł 2"/>
          <p:cNvSpPr>
            <a:spLocks noGrp="1"/>
          </p:cNvSpPr>
          <p:nvPr>
            <p:ph type="subTitle" idx="1"/>
          </p:nvPr>
        </p:nvSpPr>
        <p:spPr>
          <a:xfrm>
            <a:off x="1071563" y="1857375"/>
            <a:ext cx="7072312" cy="1752600"/>
          </a:xfrm>
        </p:spPr>
        <p:txBody>
          <a:bodyPr rtlCol="0">
            <a:normAutofit fontScale="77500" lnSpcReduction="2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l-PL" sz="4200" b="1" dirty="0" smtClean="0">
                <a:solidFill>
                  <a:schemeClr val="tx1"/>
                </a:solidFill>
              </a:rPr>
              <a:t>Kampania wizerunkowa Polski przed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pl-PL" sz="4200" b="1" dirty="0" smtClean="0">
                <a:solidFill>
                  <a:schemeClr val="tx1"/>
                </a:solidFill>
              </a:rPr>
              <a:t>UEFA Euro 2012™ - badania skuteczności</a:t>
            </a:r>
            <a:endParaRPr lang="pl-PL" sz="4200" b="1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endParaRPr lang="pl-PL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685800" y="1857375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pl-PL" sz="3200" dirty="0"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ytuł 1"/>
          <p:cNvSpPr>
            <a:spLocks noGrp="1"/>
          </p:cNvSpPr>
          <p:nvPr>
            <p:ph type="title"/>
          </p:nvPr>
        </p:nvSpPr>
        <p:spPr>
          <a:xfrm>
            <a:off x="0" y="115888"/>
            <a:ext cx="7000875" cy="838200"/>
          </a:xfrm>
        </p:spPr>
        <p:txBody>
          <a:bodyPr/>
          <a:lstStyle/>
          <a:p>
            <a:pPr algn="l" eaLnBrk="1" hangingPunct="1"/>
            <a:r>
              <a:rPr lang="pl-PL" sz="2000" b="1" dirty="0" smtClean="0">
                <a:ea typeface="ＭＳ Ｐゴシック" pitchFamily="34" charset="-128"/>
              </a:rPr>
              <a:t>5 atrakcji turystycznych wybranych do odwiedzenia</a:t>
            </a:r>
            <a:r>
              <a:rPr lang="pl-PL" sz="2400" dirty="0" smtClean="0">
                <a:ea typeface="ＭＳ Ｐゴシック" pitchFamily="34" charset="-128"/>
              </a:rPr>
              <a:t/>
            </a:r>
            <a:br>
              <a:rPr lang="pl-PL" sz="2400" dirty="0" smtClean="0">
                <a:ea typeface="ＭＳ Ｐゴシック" pitchFamily="34" charset="-128"/>
              </a:rPr>
            </a:br>
            <a:endParaRPr lang="pl-PL" sz="2400" dirty="0" smtClean="0">
              <a:ea typeface="ＭＳ Ｐゴシック" pitchFamily="34" charset="-128"/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0" y="692696"/>
          <a:ext cx="6156176" cy="3522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268" name="Picture 4" descr="C:\Documents and Settings\karolina.szymczak\Pulpit\Materiały do Prezentacji29czerwca\Foty\Miast2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 l="4773" r="28120"/>
          <a:stretch>
            <a:fillRect/>
          </a:stretch>
        </p:blipFill>
        <p:spPr bwMode="auto">
          <a:xfrm>
            <a:off x="142875" y="4143375"/>
            <a:ext cx="2143125" cy="140493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</p:pic>
      <p:pic>
        <p:nvPicPr>
          <p:cNvPr id="11269" name="Picture 5" descr="C:\Documents and Settings\karolina.szymczak\Pulpit\Materiały do Prezentacji29czerwca\Foty\Wyb1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2286000" y="4555672"/>
            <a:ext cx="2143125" cy="145573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</p:pic>
      <p:pic>
        <p:nvPicPr>
          <p:cNvPr id="11270" name="Picture 6" descr="C:\Documents and Settings\karolina.szymczak\Pulpit\Materiały do Prezentacji29czerwca\Foty\Naro2.jp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4440160" y="4901845"/>
            <a:ext cx="2319337" cy="157162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</p:pic>
      <p:pic>
        <p:nvPicPr>
          <p:cNvPr id="11271" name="Picture 7" descr="C:\Documents and Settings\karolina.szymczak\Pulpit\Materiały do Prezentacji29czerwca\Foty\Jez2.jpg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6516216" y="4344656"/>
            <a:ext cx="2355521" cy="154501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</p:pic>
      <p:pic>
        <p:nvPicPr>
          <p:cNvPr id="11272" name="Picture 8" descr="C:\Documents and Settings\karolina.szymczak\Pulpit\Materiały do Prezentacji29czerwca\Foty\Imp2.jpg"/>
          <p:cNvPicPr>
            <a:picLocks noChangeAspect="1" noChangeArrowheads="1"/>
          </p:cNvPicPr>
          <p:nvPr/>
        </p:nvPicPr>
        <p:blipFill>
          <a:blip r:embed="rId7" cstate="print">
            <a:extLst/>
          </a:blip>
          <a:srcRect/>
          <a:stretch>
            <a:fillRect/>
          </a:stretch>
        </p:blipFill>
        <p:spPr bwMode="auto">
          <a:xfrm>
            <a:off x="6266692" y="2297984"/>
            <a:ext cx="1739515" cy="187692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</p:pic>
      <p:pic>
        <p:nvPicPr>
          <p:cNvPr id="11273" name="Picture 9" descr="C:\Documents and Settings\karolina.szymczak\Pulpit\Materiały do Prezentacji29czerwca\Foty\Spa2.jpg"/>
          <p:cNvPicPr>
            <a:picLocks noChangeAspect="1" noChangeArrowheads="1"/>
          </p:cNvPicPr>
          <p:nvPr/>
        </p:nvPicPr>
        <p:blipFill>
          <a:blip r:embed="rId8" cstate="print">
            <a:extLst/>
          </a:blip>
          <a:srcRect/>
          <a:stretch>
            <a:fillRect/>
          </a:stretch>
        </p:blipFill>
        <p:spPr bwMode="auto">
          <a:xfrm>
            <a:off x="6657175" y="764704"/>
            <a:ext cx="2214562" cy="142875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2195736" y="2492896"/>
            <a:ext cx="6480720" cy="2016224"/>
          </a:xfrm>
        </p:spPr>
        <p:txBody>
          <a:bodyPr/>
          <a:lstStyle/>
          <a:p>
            <a:pPr algn="l"/>
            <a:r>
              <a:rPr lang="pl-PL" sz="3200" b="1" dirty="0" smtClean="0">
                <a:ea typeface="ＭＳ Ｐゴシック" pitchFamily="34" charset="-128"/>
              </a:rPr>
              <a:t>Jak cudzoziemcy postrzegają kampanię promocyjną przed EURO UEFA 2012 </a:t>
            </a:r>
            <a:r>
              <a:rPr lang="pl-PL" sz="3200" b="1" baseline="30000" dirty="0" smtClean="0">
                <a:ea typeface="ＭＳ Ｐゴシック" pitchFamily="34" charset="-128"/>
              </a:rPr>
              <a:t>TM</a:t>
            </a:r>
            <a:r>
              <a:rPr lang="pl-PL" sz="3200" b="1" dirty="0" smtClean="0"/>
              <a:t/>
            </a:r>
            <a:br>
              <a:rPr lang="pl-PL" sz="3200" b="1" dirty="0" smtClean="0"/>
            </a:br>
            <a:endParaRPr lang="pl-PL" sz="32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stopki 3"/>
          <p:cNvSpPr txBox="1">
            <a:spLocks noGrp="1"/>
          </p:cNvSpPr>
          <p:nvPr/>
        </p:nvSpPr>
        <p:spPr bwMode="auto">
          <a:xfrm>
            <a:off x="8562975" y="6561138"/>
            <a:ext cx="7620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fld id="{CEC8E101-217F-4BA6-BE03-9475D85DE43C}" type="slidenum">
              <a:rPr lang="pl-PL" sz="1200">
                <a:solidFill>
                  <a:schemeClr val="tx1"/>
                </a:solidFill>
                <a:latin typeface="+mn-lt"/>
              </a:rPr>
              <a:pPr algn="ctr">
                <a:defRPr/>
              </a:pPr>
              <a:t>12</a:t>
            </a:fld>
            <a:endParaRPr lang="pl-PL" sz="120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3556" name="Picture 20" descr="File:Flag of the United Kingdom.s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980728"/>
            <a:ext cx="852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18" descr="File:Flag of France.sv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980728"/>
            <a:ext cx="8524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22" descr="File:Flag of Germany.sv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8304" y="980728"/>
            <a:ext cx="8524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Rectangle 2"/>
          <p:cNvSpPr>
            <a:spLocks noChangeArrowheads="1"/>
          </p:cNvSpPr>
          <p:nvPr/>
        </p:nvSpPr>
        <p:spPr bwMode="auto">
          <a:xfrm>
            <a:off x="762000" y="152400"/>
            <a:ext cx="74818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0" hangingPunct="0"/>
            <a:r>
              <a:rPr lang="pl-PL" sz="2400" b="1" dirty="0">
                <a:latin typeface="+mj-lt"/>
              </a:rPr>
              <a:t>Ogólna ocena reklam </a:t>
            </a:r>
          </a:p>
        </p:txBody>
      </p:sp>
      <p:graphicFrame>
        <p:nvGraphicFramePr>
          <p:cNvPr id="60420" name="Object 4"/>
          <p:cNvGraphicFramePr>
            <a:graphicFrameLocks noChangeAspect="1"/>
          </p:cNvGraphicFramePr>
          <p:nvPr/>
        </p:nvGraphicFramePr>
        <p:xfrm>
          <a:off x="683568" y="1052736"/>
          <a:ext cx="8136904" cy="54726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1" name="Wykres" r:id="rId7" imgW="8943857" imgH="4724417" progId="MSGraph.Chart.8">
                  <p:embed followColorScheme="full"/>
                </p:oleObj>
              </mc:Choice>
              <mc:Fallback>
                <p:oleObj name="Wykres" r:id="rId7" imgW="8943857" imgH="4724417" progId="MSGraph.Chart.8">
                  <p:embed followColorScheme="full"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1052736"/>
                        <a:ext cx="8136904" cy="547260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762000" y="152400"/>
            <a:ext cx="4890120" cy="61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0" hangingPunct="0"/>
            <a:r>
              <a:rPr lang="pl-PL" sz="2400" b="1" dirty="0">
                <a:latin typeface="+mj-lt"/>
              </a:rPr>
              <a:t>Ocena reklam </a:t>
            </a:r>
          </a:p>
        </p:txBody>
      </p:sp>
      <p:sp>
        <p:nvSpPr>
          <p:cNvPr id="5" name="Symbol zastępczy stopki 3"/>
          <p:cNvSpPr txBox="1">
            <a:spLocks noGrp="1"/>
          </p:cNvSpPr>
          <p:nvPr/>
        </p:nvSpPr>
        <p:spPr bwMode="auto">
          <a:xfrm>
            <a:off x="8382000" y="6477000"/>
            <a:ext cx="7620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fld id="{3E89B4B2-30E8-4703-B769-03A482130394}" type="slidenum">
              <a:rPr lang="pl-PL" sz="1200">
                <a:solidFill>
                  <a:schemeClr val="tx1"/>
                </a:solidFill>
                <a:latin typeface="+mn-lt"/>
              </a:rPr>
              <a:pPr algn="ctr">
                <a:defRPr/>
              </a:pPr>
              <a:t>13</a:t>
            </a:fld>
            <a:endParaRPr lang="pl-PL" sz="120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41" name="Group 40"/>
          <p:cNvGraphicFramePr>
            <a:graphicFrameLocks noGrp="1"/>
          </p:cNvGraphicFramePr>
          <p:nvPr/>
        </p:nvGraphicFramePr>
        <p:xfrm>
          <a:off x="107504" y="908720"/>
          <a:ext cx="8770737" cy="5111267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6039"/>
                <a:gridCol w="1416056"/>
                <a:gridCol w="3614432"/>
                <a:gridCol w="3714210"/>
              </a:tblGrid>
              <a:tr h="504056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08A01"/>
                        </a:buClr>
                        <a:buSzPct val="60000"/>
                        <a:buFont typeface="Webdings" pitchFamily="18" charset="2"/>
                        <a:buNone/>
                        <a:tabLst/>
                      </a:pPr>
                      <a:endParaRPr kumimoji="0" lang="pl-P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08A01"/>
                        </a:buClr>
                        <a:buSzPct val="60000"/>
                        <a:buFont typeface="Webdings" pitchFamily="18" charset="2"/>
                        <a:buNone/>
                        <a:tabLst/>
                      </a:pPr>
                      <a:r>
                        <a:rPr kumimoji="0" lang="pl-PL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Reklamy</a:t>
                      </a:r>
                      <a:endParaRPr kumimoji="0" lang="pl-PL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08A01"/>
                        </a:buClr>
                        <a:buSzPct val="60000"/>
                        <a:buFont typeface="Webdings" pitchFamily="18" charset="2"/>
                        <a:buNone/>
                        <a:tabLst/>
                      </a:pPr>
                      <a:r>
                        <a:rPr kumimoji="0" lang="pl-PL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Zauważalność</a:t>
                      </a:r>
                      <a:endParaRPr kumimoji="0" lang="pl-PL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08A01"/>
                        </a:buClr>
                        <a:buSzPct val="60000"/>
                        <a:buFont typeface="Webdings" pitchFamily="18" charset="2"/>
                        <a:buNone/>
                        <a:tabLst/>
                      </a:pPr>
                      <a:r>
                        <a:rPr kumimoji="0" lang="pl-PL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Skłania do odwiedzenia Polski</a:t>
                      </a:r>
                      <a:endParaRPr kumimoji="0" lang="pl-PL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noFill/>
                  </a:tcPr>
                </a:tc>
              </a:tr>
              <a:tr h="144113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08A01"/>
                        </a:buClr>
                        <a:buSzPct val="60000"/>
                        <a:buFont typeface="Webdings" pitchFamily="18" charset="2"/>
                        <a:buNone/>
                        <a:tabLst/>
                      </a:pPr>
                      <a:r>
                        <a:rPr kumimoji="0" lang="pl-PL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Wielka Brytania</a:t>
                      </a:r>
                      <a:endParaRPr kumimoji="0" lang="pl-PL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08A01"/>
                        </a:buClr>
                        <a:buSzPct val="60000"/>
                        <a:buFont typeface="Webdings" pitchFamily="18" charset="2"/>
                        <a:buNone/>
                        <a:tabLst/>
                      </a:pPr>
                      <a:r>
                        <a:rPr kumimoji="0" lang="pl-PL" sz="1200" u="none" strike="noStrike" kern="900" cap="none" spc="0" normalizeH="0" baseline="0" dirty="0" smtClean="0">
                          <a:ln>
                            <a:noFill/>
                          </a:ln>
                          <a:effectLst/>
                        </a:rPr>
                        <a:t>  </a:t>
                      </a:r>
                      <a:endParaRPr kumimoji="0" lang="pl-PL" sz="1200" b="0" i="0" u="none" strike="noStrike" kern="900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08A01"/>
                        </a:buClr>
                        <a:buSzPct val="60000"/>
                        <a:buFont typeface="Webdings" pitchFamily="18" charset="2"/>
                        <a:buNone/>
                        <a:tabLst/>
                      </a:pPr>
                      <a:endParaRPr kumimoji="0" lang="pl-PL" sz="1200" u="none" strike="noStrike" kern="900" cap="none" spc="0" normalizeH="0" baseline="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 marL="0" marR="0" marT="0" marB="0" anchor="ctr" horzOverflow="overflow">
                    <a:noFill/>
                  </a:tcPr>
                </a:tc>
              </a:tr>
              <a:tr h="15830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08A01"/>
                        </a:buClr>
                        <a:buSzPct val="60000"/>
                        <a:buFont typeface="Webdings" pitchFamily="18" charset="2"/>
                        <a:buNone/>
                        <a:tabLst/>
                      </a:pPr>
                      <a:endParaRPr kumimoji="0" lang="pl-P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08A01"/>
                        </a:buClr>
                        <a:buSzPct val="60000"/>
                        <a:buFont typeface="Webdings" pitchFamily="18" charset="2"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Francja</a:t>
                      </a:r>
                    </a:p>
                  </a:txBody>
                  <a:tcPr marL="0" marR="0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08A01"/>
                        </a:buClr>
                        <a:buSzPct val="60000"/>
                        <a:buFont typeface="Webdings" pitchFamily="18" charset="2"/>
                        <a:buNone/>
                        <a:tabLst/>
                      </a:pPr>
                      <a:endParaRPr kumimoji="0" lang="pl-PL" sz="1200" b="0" i="0" u="none" strike="noStrike" kern="900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08A01"/>
                        </a:buClr>
                        <a:buSzPct val="60000"/>
                        <a:buFont typeface="Webdings" pitchFamily="18" charset="2"/>
                        <a:buNone/>
                        <a:tabLst/>
                      </a:pPr>
                      <a:endParaRPr kumimoji="0" lang="pl-PL" sz="1200" u="none" strike="noStrike" kern="900" cap="none" spc="0" normalizeH="0" baseline="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 marL="0" marR="0" marT="0" marB="0" anchor="ctr" horzOverflow="overflow">
                    <a:noFill/>
                  </a:tcPr>
                </a:tc>
              </a:tr>
              <a:tr h="15830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08A01"/>
                        </a:buClr>
                        <a:buSzPct val="60000"/>
                        <a:buFont typeface="Webdings" pitchFamily="18" charset="2"/>
                        <a:buNone/>
                        <a:tabLst/>
                      </a:pPr>
                      <a:endParaRPr kumimoji="0" lang="pl-P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08A01"/>
                        </a:buClr>
                        <a:buSzPct val="60000"/>
                        <a:buFont typeface="Webdings" pitchFamily="18" charset="2"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Niemcy</a:t>
                      </a:r>
                    </a:p>
                  </a:txBody>
                  <a:tcPr marL="0" marR="0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08A01"/>
                        </a:buClr>
                        <a:buSzPct val="60000"/>
                        <a:buFont typeface="Webdings" pitchFamily="18" charset="2"/>
                        <a:buNone/>
                        <a:tabLst/>
                      </a:pPr>
                      <a:endParaRPr kumimoji="0" lang="pl-PL" sz="1200" b="0" i="0" u="none" strike="noStrike" kern="900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08A01"/>
                        </a:buClr>
                        <a:buSzPct val="60000"/>
                        <a:buFont typeface="Webdings" pitchFamily="18" charset="2"/>
                        <a:buNone/>
                        <a:tabLst/>
                      </a:pPr>
                      <a:endParaRPr kumimoji="0" lang="pl-PL" sz="1200" u="none" strike="noStrike" kern="900" cap="none" spc="0" normalizeH="0" baseline="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 marL="0" marR="0" marT="0" marB="0" anchor="ctr" horzOverflow="overflow">
                    <a:noFill/>
                  </a:tcPr>
                </a:tc>
              </a:tr>
            </a:tbl>
          </a:graphicData>
        </a:graphic>
      </p:graphicFrame>
      <p:grpSp>
        <p:nvGrpSpPr>
          <p:cNvPr id="2" name="Grupa 7"/>
          <p:cNvGrpSpPr>
            <a:grpSpLocks/>
          </p:cNvGrpSpPr>
          <p:nvPr/>
        </p:nvGrpSpPr>
        <p:grpSpPr bwMode="auto">
          <a:xfrm>
            <a:off x="1619672" y="1556792"/>
            <a:ext cx="7261225" cy="4522787"/>
            <a:chOff x="1595688" y="2182260"/>
            <a:chExt cx="7260788" cy="4523104"/>
          </a:xfrm>
        </p:grpSpPr>
        <p:grpSp>
          <p:nvGrpSpPr>
            <p:cNvPr id="3" name="Grupa 41"/>
            <p:cNvGrpSpPr>
              <a:grpSpLocks/>
            </p:cNvGrpSpPr>
            <p:nvPr/>
          </p:nvGrpSpPr>
          <p:grpSpPr bwMode="auto">
            <a:xfrm>
              <a:off x="1631692" y="2182260"/>
              <a:ext cx="7152776" cy="1355805"/>
              <a:chOff x="1631692" y="3527873"/>
              <a:chExt cx="7152776" cy="1355805"/>
            </a:xfrm>
          </p:grpSpPr>
          <p:pic>
            <p:nvPicPr>
              <p:cNvPr id="22586" name="Picture 2" descr="C:\Documents and Settings\jakubh\Pulpit\materiały\materiały\wielka brytania\GB_euro_prasa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631692" y="3527874"/>
                <a:ext cx="786521" cy="1044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587" name="Picture 8" descr="C:\Documents and Settings\jakubh\Pulpit\materiały\materiały\wielka brytania\GB_krakow_ready_outdoor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r="17117"/>
              <a:stretch>
                <a:fillRect/>
              </a:stretch>
            </p:blipFill>
            <p:spPr bwMode="auto">
              <a:xfrm>
                <a:off x="2555776" y="3717032"/>
                <a:ext cx="1590141" cy="530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588" name="Picture 2" descr="C:\Documents and Settings\jakubh\Pulpit\materiały\materiały\wielka brytania\GB_lodz_prasa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b="8308"/>
              <a:stretch>
                <a:fillRect/>
              </a:stretch>
            </p:blipFill>
            <p:spPr bwMode="auto">
              <a:xfrm>
                <a:off x="4200478" y="3527874"/>
                <a:ext cx="839574" cy="10027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589" name="pole tekstowe 45"/>
              <p:cNvSpPr txBox="1">
                <a:spLocks noChangeArrowheads="1"/>
              </p:cNvSpPr>
              <p:nvPr/>
            </p:nvSpPr>
            <p:spPr bwMode="auto">
              <a:xfrm>
                <a:off x="1631692" y="4530606"/>
                <a:ext cx="81607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pl-PL" sz="1600"/>
                  <a:t>9%</a:t>
                </a:r>
              </a:p>
            </p:txBody>
          </p:sp>
          <p:sp>
            <p:nvSpPr>
              <p:cNvPr id="22590" name="pole tekstowe 46"/>
              <p:cNvSpPr txBox="1">
                <a:spLocks noChangeArrowheads="1"/>
              </p:cNvSpPr>
              <p:nvPr/>
            </p:nvSpPr>
            <p:spPr bwMode="auto">
              <a:xfrm>
                <a:off x="3023828" y="4545124"/>
                <a:ext cx="81607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pl-PL" sz="1600"/>
                  <a:t>9%</a:t>
                </a:r>
              </a:p>
            </p:txBody>
          </p:sp>
          <p:sp>
            <p:nvSpPr>
              <p:cNvPr id="22591" name="pole tekstowe 47"/>
              <p:cNvSpPr txBox="1">
                <a:spLocks noChangeArrowheads="1"/>
              </p:cNvSpPr>
              <p:nvPr/>
            </p:nvSpPr>
            <p:spPr bwMode="auto">
              <a:xfrm>
                <a:off x="4259984" y="4530606"/>
                <a:ext cx="81607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pl-PL" sz="1600"/>
                  <a:t>8%</a:t>
                </a:r>
              </a:p>
            </p:txBody>
          </p:sp>
          <p:pic>
            <p:nvPicPr>
              <p:cNvPr id="22592" name="Picture 2" descr="C:\Documents and Settings\jakubh\Pulpit\materiały\materiały\wielka brytania\GB_lodz_prasa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b="8308"/>
              <a:stretch>
                <a:fillRect/>
              </a:stretch>
            </p:blipFill>
            <p:spPr bwMode="auto">
              <a:xfrm>
                <a:off x="6696236" y="3527875"/>
                <a:ext cx="839574" cy="10027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593" name="pole tekstowe 49"/>
              <p:cNvSpPr txBox="1">
                <a:spLocks noChangeArrowheads="1"/>
              </p:cNvSpPr>
              <p:nvPr/>
            </p:nvSpPr>
            <p:spPr bwMode="auto">
              <a:xfrm>
                <a:off x="6708256" y="4530606"/>
                <a:ext cx="81607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pl-PL" sz="1600"/>
                  <a:t>60%</a:t>
                </a:r>
              </a:p>
            </p:txBody>
          </p:sp>
          <p:pic>
            <p:nvPicPr>
              <p:cNvPr id="22594" name="Picture 2" descr="C:\Documents and Settings\jakubh\Pulpit\materiały\materiały\wielka brytania\GB_rower_prasa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b="6516"/>
              <a:stretch>
                <a:fillRect/>
              </a:stretch>
            </p:blipFill>
            <p:spPr bwMode="auto">
              <a:xfrm>
                <a:off x="5544108" y="3527873"/>
                <a:ext cx="846190" cy="10234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595" name="Picture 2" descr="C:\Documents and Settings\jakubh\Pulpit\materiały\materiały\wielka brytania\GB_krakow_prasa.JP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l="1414" b="8234"/>
              <a:stretch>
                <a:fillRect/>
              </a:stretch>
            </p:blipFill>
            <p:spPr bwMode="auto">
              <a:xfrm>
                <a:off x="7930597" y="3541655"/>
                <a:ext cx="840193" cy="10034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596" name="pole tekstowe 52"/>
              <p:cNvSpPr txBox="1">
                <a:spLocks noChangeArrowheads="1"/>
              </p:cNvSpPr>
              <p:nvPr/>
            </p:nvSpPr>
            <p:spPr bwMode="auto">
              <a:xfrm>
                <a:off x="5544108" y="4545124"/>
                <a:ext cx="81607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pl-PL" sz="1600"/>
                  <a:t>62%</a:t>
                </a:r>
              </a:p>
            </p:txBody>
          </p:sp>
          <p:sp>
            <p:nvSpPr>
              <p:cNvPr id="22597" name="pole tekstowe 53"/>
              <p:cNvSpPr txBox="1">
                <a:spLocks noChangeArrowheads="1"/>
              </p:cNvSpPr>
              <p:nvPr/>
            </p:nvSpPr>
            <p:spPr bwMode="auto">
              <a:xfrm>
                <a:off x="7968396" y="4545124"/>
                <a:ext cx="81607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pl-PL" sz="1600"/>
                  <a:t>60%</a:t>
                </a:r>
              </a:p>
            </p:txBody>
          </p:sp>
        </p:grpSp>
        <p:grpSp>
          <p:nvGrpSpPr>
            <p:cNvPr id="4" name="Grupa 54"/>
            <p:cNvGrpSpPr>
              <a:grpSpLocks/>
            </p:cNvGrpSpPr>
            <p:nvPr/>
          </p:nvGrpSpPr>
          <p:grpSpPr bwMode="auto">
            <a:xfrm>
              <a:off x="1595688" y="3667562"/>
              <a:ext cx="7260788" cy="1418675"/>
              <a:chOff x="1583668" y="4725143"/>
              <a:chExt cx="7260788" cy="1418675"/>
            </a:xfrm>
          </p:grpSpPr>
          <p:pic>
            <p:nvPicPr>
              <p:cNvPr id="22574" name="Picture 7" descr="C:\Documents and Settings\jakubh\Pulpit\materiały\materiały\francja\FR_krakow_z_pilka_outdoor.JP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1583668" y="4762137"/>
                <a:ext cx="1098550" cy="900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575" name="Picture 3" descr="C:\Documents and Settings\jakubh\Pulpit\materiały\materiały\niemcy\DE_zubr_outdoor.JP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2733754" y="5036564"/>
                <a:ext cx="1514210" cy="44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576" name="Picture 8" descr="C:\Documents and Settings\jakubh\Pulpit\materiały\materiały\francja\FR_Euro_prasa.JPG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4282748" y="4725144"/>
                <a:ext cx="829312" cy="10801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577" name="pole tekstowe 58"/>
              <p:cNvSpPr txBox="1">
                <a:spLocks noChangeArrowheads="1"/>
              </p:cNvSpPr>
              <p:nvPr/>
            </p:nvSpPr>
            <p:spPr bwMode="auto">
              <a:xfrm>
                <a:off x="1753098" y="5805264"/>
                <a:ext cx="81607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pl-PL" sz="1600"/>
                  <a:t>13%</a:t>
                </a:r>
              </a:p>
            </p:txBody>
          </p:sp>
          <p:sp>
            <p:nvSpPr>
              <p:cNvPr id="22578" name="pole tekstowe 59"/>
              <p:cNvSpPr txBox="1">
                <a:spLocks noChangeArrowheads="1"/>
              </p:cNvSpPr>
              <p:nvPr/>
            </p:nvSpPr>
            <p:spPr bwMode="auto">
              <a:xfrm>
                <a:off x="2999844" y="5805264"/>
                <a:ext cx="81607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pl-PL" sz="1600"/>
                  <a:t>9%</a:t>
                </a:r>
              </a:p>
            </p:txBody>
          </p:sp>
          <p:sp>
            <p:nvSpPr>
              <p:cNvPr id="22579" name="pole tekstowe 60"/>
              <p:cNvSpPr txBox="1">
                <a:spLocks noChangeArrowheads="1"/>
              </p:cNvSpPr>
              <p:nvPr/>
            </p:nvSpPr>
            <p:spPr bwMode="auto">
              <a:xfrm>
                <a:off x="4223980" y="5805264"/>
                <a:ext cx="81607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pl-PL" sz="1600"/>
                  <a:t>8%</a:t>
                </a:r>
              </a:p>
            </p:txBody>
          </p:sp>
          <p:pic>
            <p:nvPicPr>
              <p:cNvPr id="22580" name="Picture 8" descr="C:\Documents and Settings\jakubh\Pulpit\materiały\materiały\francja\FR_warszawa_prasa.JPG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5508104" y="4733223"/>
                <a:ext cx="844066" cy="11254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581" name="Picture 8" descr="C:\Documents and Settings\jakubh\Pulpit\materiały\materiały\francja\FR_rowery_prasa.JPG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7974282" y="4725144"/>
                <a:ext cx="846190" cy="11335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582" name="Picture 8" descr="C:\Documents and Settings\jakubh\Pulpit\materiały\materiały\francja\FR_wroclaw_prasa.JPG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6660232" y="4725143"/>
                <a:ext cx="900589" cy="11335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583" name="pole tekstowe 64"/>
              <p:cNvSpPr txBox="1">
                <a:spLocks noChangeArrowheads="1"/>
              </p:cNvSpPr>
              <p:nvPr/>
            </p:nvSpPr>
            <p:spPr bwMode="auto">
              <a:xfrm>
                <a:off x="5592132" y="5805264"/>
                <a:ext cx="81607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pl-PL" sz="1600"/>
                  <a:t>74%</a:t>
                </a:r>
              </a:p>
            </p:txBody>
          </p:sp>
          <p:sp>
            <p:nvSpPr>
              <p:cNvPr id="22584" name="pole tekstowe 65"/>
              <p:cNvSpPr txBox="1">
                <a:spLocks noChangeArrowheads="1"/>
              </p:cNvSpPr>
              <p:nvPr/>
            </p:nvSpPr>
            <p:spPr bwMode="auto">
              <a:xfrm>
                <a:off x="6696236" y="5805264"/>
                <a:ext cx="81607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pl-PL" sz="1600"/>
                  <a:t>71%</a:t>
                </a:r>
              </a:p>
            </p:txBody>
          </p:sp>
          <p:sp>
            <p:nvSpPr>
              <p:cNvPr id="22585" name="pole tekstowe 66"/>
              <p:cNvSpPr txBox="1">
                <a:spLocks noChangeArrowheads="1"/>
              </p:cNvSpPr>
              <p:nvPr/>
            </p:nvSpPr>
            <p:spPr bwMode="auto">
              <a:xfrm>
                <a:off x="8028384" y="5805264"/>
                <a:ext cx="81607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pl-PL" sz="1600"/>
                  <a:t>7%</a:t>
                </a:r>
              </a:p>
            </p:txBody>
          </p:sp>
        </p:grpSp>
        <p:grpSp>
          <p:nvGrpSpPr>
            <p:cNvPr id="6" name="Grupa 6"/>
            <p:cNvGrpSpPr>
              <a:grpSpLocks/>
            </p:cNvGrpSpPr>
            <p:nvPr/>
          </p:nvGrpSpPr>
          <p:grpSpPr bwMode="auto">
            <a:xfrm>
              <a:off x="1763688" y="5222988"/>
              <a:ext cx="7092788" cy="1482376"/>
              <a:chOff x="1763688" y="5222988"/>
              <a:chExt cx="7092788" cy="1482376"/>
            </a:xfrm>
          </p:grpSpPr>
          <p:pic>
            <p:nvPicPr>
              <p:cNvPr id="22562" name="Picture 3" descr="C:\Documents and Settings\jakubh\Pulpit\materiały\materiały\niemcy\DE_Euro_prasa.JPG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1763688" y="5229200"/>
                <a:ext cx="798355" cy="11212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563" name="Picture 3" descr="C:\Documents and Settings\jakubh\Pulpit\materiały\materiały\niemcy\DE_Spa_prasa.JPG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2937156" y="5229200"/>
                <a:ext cx="878760" cy="11335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564" name="Picture 6" descr="C:\Documents and Settings\jakubh\Pulpit\materiały\materiały\niemcy\DE_Bird_baner.jpg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4135788" y="5330938"/>
                <a:ext cx="963612" cy="792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565" name="pole tekstowe 70"/>
              <p:cNvSpPr txBox="1">
                <a:spLocks noChangeArrowheads="1"/>
              </p:cNvSpPr>
              <p:nvPr/>
            </p:nvSpPr>
            <p:spPr bwMode="auto">
              <a:xfrm>
                <a:off x="1763688" y="6366810"/>
                <a:ext cx="81607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pl-PL" sz="1600"/>
                  <a:t>9%</a:t>
                </a:r>
              </a:p>
            </p:txBody>
          </p:sp>
          <p:sp>
            <p:nvSpPr>
              <p:cNvPr id="22566" name="pole tekstowe 71"/>
              <p:cNvSpPr txBox="1">
                <a:spLocks noChangeArrowheads="1"/>
              </p:cNvSpPr>
              <p:nvPr/>
            </p:nvSpPr>
            <p:spPr bwMode="auto">
              <a:xfrm>
                <a:off x="2987824" y="6345324"/>
                <a:ext cx="81607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pl-PL" sz="1600"/>
                  <a:t>7%</a:t>
                </a:r>
              </a:p>
            </p:txBody>
          </p:sp>
          <p:sp>
            <p:nvSpPr>
              <p:cNvPr id="22567" name="pole tekstowe 72"/>
              <p:cNvSpPr txBox="1">
                <a:spLocks noChangeArrowheads="1"/>
              </p:cNvSpPr>
              <p:nvPr/>
            </p:nvSpPr>
            <p:spPr bwMode="auto">
              <a:xfrm>
                <a:off x="4259984" y="6345324"/>
                <a:ext cx="81607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pl-PL" sz="1600"/>
                  <a:t>6%</a:t>
                </a:r>
              </a:p>
            </p:txBody>
          </p:sp>
          <p:pic>
            <p:nvPicPr>
              <p:cNvPr id="22568" name="Picture 3" descr="C:\Documents and Settings\jakubh\Pulpit\materiały\materiały\niemcy\DE_Spa_prasa.JPG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5472100" y="5229200"/>
                <a:ext cx="849949" cy="10963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569" name="Picture 3" descr="C:\Documents and Settings\jakubh\Pulpit\materiały\materiały\niemcy\DE_Rowery_prasa.JPG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6732240" y="5229200"/>
                <a:ext cx="849663" cy="10963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570" name="Picture 3" descr="C:\Documents and Settings\jakubh\Pulpit\materiały\materiały\niemcy\DE_Wroclaw_prasa.JPG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>
                <a:off x="7997005" y="5222988"/>
                <a:ext cx="859471" cy="11025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571" name="pole tekstowe 76"/>
              <p:cNvSpPr txBox="1">
                <a:spLocks noChangeArrowheads="1"/>
              </p:cNvSpPr>
              <p:nvPr/>
            </p:nvSpPr>
            <p:spPr bwMode="auto">
              <a:xfrm>
                <a:off x="5520124" y="6345324"/>
                <a:ext cx="81607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pl-PL" sz="1600"/>
                  <a:t>50%</a:t>
                </a:r>
              </a:p>
            </p:txBody>
          </p:sp>
          <p:sp>
            <p:nvSpPr>
              <p:cNvPr id="22572" name="pole tekstowe 77"/>
              <p:cNvSpPr txBox="1">
                <a:spLocks noChangeArrowheads="1"/>
              </p:cNvSpPr>
              <p:nvPr/>
            </p:nvSpPr>
            <p:spPr bwMode="auto">
              <a:xfrm>
                <a:off x="6780264" y="6345324"/>
                <a:ext cx="81607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pl-PL" sz="1600"/>
                  <a:t>50%</a:t>
                </a:r>
              </a:p>
            </p:txBody>
          </p:sp>
          <p:sp>
            <p:nvSpPr>
              <p:cNvPr id="22573" name="pole tekstowe 78"/>
              <p:cNvSpPr txBox="1">
                <a:spLocks noChangeArrowheads="1"/>
              </p:cNvSpPr>
              <p:nvPr/>
            </p:nvSpPr>
            <p:spPr bwMode="auto">
              <a:xfrm>
                <a:off x="8004400" y="6345324"/>
                <a:ext cx="81607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pl-PL" sz="1600"/>
                  <a:t>48%</a:t>
                </a:r>
              </a:p>
            </p:txBody>
          </p:sp>
        </p:grp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 dirty="0" smtClean="0"/>
              <a:t>Ocena kampanii</a:t>
            </a:r>
            <a:endParaRPr lang="pl-PL" sz="4000" dirty="0"/>
          </a:p>
        </p:txBody>
      </p:sp>
      <p:pic>
        <p:nvPicPr>
          <p:cNvPr id="19" name="Picture 18" descr="File:Flag of France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31324"/>
            <a:ext cx="852487" cy="4953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upa 6"/>
          <p:cNvGrpSpPr>
            <a:grpSpLocks/>
          </p:cNvGrpSpPr>
          <p:nvPr/>
        </p:nvGrpSpPr>
        <p:grpSpPr bwMode="auto">
          <a:xfrm>
            <a:off x="179512" y="1487488"/>
            <a:ext cx="4111625" cy="2733675"/>
            <a:chOff x="331745" y="1488036"/>
            <a:chExt cx="4112234" cy="2733052"/>
          </a:xfrm>
        </p:grpSpPr>
        <p:sp>
          <p:nvSpPr>
            <p:cNvPr id="23" name="pole tekstowe 64"/>
            <p:cNvSpPr txBox="1">
              <a:spLocks noChangeArrowheads="1"/>
            </p:cNvSpPr>
            <p:nvPr/>
          </p:nvSpPr>
          <p:spPr bwMode="auto">
            <a:xfrm>
              <a:off x="2377338" y="1520735"/>
              <a:ext cx="2066641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rgbClr val="F08A0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rgbClr val="F08A0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rgbClr val="F08A0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rgbClr val="F08A0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rgbClr val="F08A0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08A0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08A0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08A0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08A0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pl-PL" sz="1600">
                  <a:latin typeface="+mn-lt"/>
                </a:rPr>
                <a:t>Sprawia, że Polska wydaje się atrakcyjna turystycznie</a:t>
              </a:r>
            </a:p>
          </p:txBody>
        </p:sp>
        <p:pic>
          <p:nvPicPr>
            <p:cNvPr id="24" name="Obraz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745" y="1488036"/>
              <a:ext cx="2053172" cy="2733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upa 9"/>
          <p:cNvGrpSpPr>
            <a:grpSpLocks/>
          </p:cNvGrpSpPr>
          <p:nvPr/>
        </p:nvGrpSpPr>
        <p:grpSpPr bwMode="auto">
          <a:xfrm>
            <a:off x="5156200" y="1487488"/>
            <a:ext cx="3784600" cy="2733675"/>
            <a:chOff x="5156448" y="1488036"/>
            <a:chExt cx="3784638" cy="2733052"/>
          </a:xfrm>
        </p:grpSpPr>
        <p:pic>
          <p:nvPicPr>
            <p:cNvPr id="26" name="Obraz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8244" y="1488036"/>
              <a:ext cx="2172842" cy="2733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pole tekstowe 65"/>
            <p:cNvSpPr txBox="1">
              <a:spLocks noChangeArrowheads="1"/>
            </p:cNvSpPr>
            <p:nvPr/>
          </p:nvSpPr>
          <p:spPr bwMode="auto">
            <a:xfrm>
              <a:off x="5156448" y="2854562"/>
              <a:ext cx="1620476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rgbClr val="F08A0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rgbClr val="F08A0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rgbClr val="F08A0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rgbClr val="F08A0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rgbClr val="F08A0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08A0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08A0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08A0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08A0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pl-PL" sz="1600" dirty="0">
                  <a:latin typeface="+mn-lt"/>
                </a:rPr>
                <a:t>Skłania do odwiedzenia Polski</a:t>
              </a:r>
            </a:p>
          </p:txBody>
        </p:sp>
      </p:grpSp>
      <p:grpSp>
        <p:nvGrpSpPr>
          <p:cNvPr id="6" name="Grupa 11"/>
          <p:cNvGrpSpPr>
            <a:grpSpLocks/>
          </p:cNvGrpSpPr>
          <p:nvPr/>
        </p:nvGrpSpPr>
        <p:grpSpPr bwMode="auto">
          <a:xfrm>
            <a:off x="251520" y="3789040"/>
            <a:ext cx="4172250" cy="2733675"/>
            <a:chOff x="535505" y="4097027"/>
            <a:chExt cx="4172130" cy="2733052"/>
          </a:xfrm>
        </p:grpSpPr>
        <p:pic>
          <p:nvPicPr>
            <p:cNvPr id="29" name="Obraz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3788" y="4097027"/>
              <a:ext cx="2043847" cy="2733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pole tekstowe 66"/>
            <p:cNvSpPr txBox="1">
              <a:spLocks noChangeArrowheads="1"/>
            </p:cNvSpPr>
            <p:nvPr/>
          </p:nvSpPr>
          <p:spPr bwMode="auto">
            <a:xfrm>
              <a:off x="535505" y="5248892"/>
              <a:ext cx="206699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rgbClr val="F08A0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rgbClr val="F08A0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rgbClr val="F08A0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rgbClr val="F08A0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rgbClr val="F08A0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08A0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08A0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08A0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08A0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pl-PL" sz="1600" dirty="0">
                  <a:latin typeface="+mn-lt"/>
                </a:rPr>
                <a:t>Mówi coś nowego o Polsce</a:t>
              </a:r>
            </a:p>
          </p:txBody>
        </p:sp>
      </p:grpSp>
      <p:grpSp>
        <p:nvGrpSpPr>
          <p:cNvPr id="7" name="Grupa 12"/>
          <p:cNvGrpSpPr>
            <a:grpSpLocks/>
          </p:cNvGrpSpPr>
          <p:nvPr/>
        </p:nvGrpSpPr>
        <p:grpSpPr bwMode="auto">
          <a:xfrm>
            <a:off x="4643438" y="3995738"/>
            <a:ext cx="4119562" cy="2781300"/>
            <a:chOff x="4644008" y="3996444"/>
            <a:chExt cx="4118991" cy="2780928"/>
          </a:xfrm>
        </p:grpSpPr>
        <p:sp>
          <p:nvSpPr>
            <p:cNvPr id="32" name="pole tekstowe 59"/>
            <p:cNvSpPr txBox="1">
              <a:spLocks noChangeArrowheads="1"/>
            </p:cNvSpPr>
            <p:nvPr/>
          </p:nvSpPr>
          <p:spPr bwMode="auto">
            <a:xfrm>
              <a:off x="6668630" y="5174398"/>
              <a:ext cx="209436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rgbClr val="F08A0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rgbClr val="F08A0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rgbClr val="F08A0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rgbClr val="F08A0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rgbClr val="F08A0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08A0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08A0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08A0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08A0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pl-PL" sz="1600">
                  <a:latin typeface="+mn-lt"/>
                </a:rPr>
                <a:t>Jest oryginalna</a:t>
              </a:r>
            </a:p>
          </p:txBody>
        </p:sp>
        <p:pic>
          <p:nvPicPr>
            <p:cNvPr id="33" name="Obraz 3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008" y="3996444"/>
              <a:ext cx="2024623" cy="2780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471630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Ocena kampanii</a:t>
            </a:r>
            <a:endParaRPr lang="pl-PL" dirty="0"/>
          </a:p>
        </p:txBody>
      </p:sp>
      <p:grpSp>
        <p:nvGrpSpPr>
          <p:cNvPr id="3" name="Grupa 7"/>
          <p:cNvGrpSpPr>
            <a:grpSpLocks/>
          </p:cNvGrpSpPr>
          <p:nvPr/>
        </p:nvGrpSpPr>
        <p:grpSpPr bwMode="auto">
          <a:xfrm>
            <a:off x="215900" y="1511300"/>
            <a:ext cx="4895850" cy="2640013"/>
            <a:chOff x="215516" y="1511584"/>
            <a:chExt cx="4896544" cy="2640014"/>
          </a:xfrm>
        </p:grpSpPr>
        <p:sp>
          <p:nvSpPr>
            <p:cNvPr id="7" name="pole tekstowe 52"/>
            <p:cNvSpPr txBox="1">
              <a:spLocks noChangeArrowheads="1"/>
            </p:cNvSpPr>
            <p:nvPr/>
          </p:nvSpPr>
          <p:spPr bwMode="auto">
            <a:xfrm>
              <a:off x="2251301" y="2162610"/>
              <a:ext cx="286075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rgbClr val="F08A0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rgbClr val="F08A0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rgbClr val="F08A0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rgbClr val="F08A0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rgbClr val="F08A0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08A0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08A0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08A0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08A0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pl-PL" sz="1600" dirty="0">
                  <a:solidFill>
                    <a:schemeClr val="tx1"/>
                  </a:solidFill>
                  <a:latin typeface="+mn-lt"/>
                </a:rPr>
                <a:t>Skłania do przyjazdu do Polski</a:t>
              </a:r>
            </a:p>
          </p:txBody>
        </p:sp>
        <p:pic>
          <p:nvPicPr>
            <p:cNvPr id="8" name="Obraz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516" y="1511584"/>
              <a:ext cx="2114009" cy="2640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upa 8"/>
          <p:cNvGrpSpPr>
            <a:grpSpLocks/>
          </p:cNvGrpSpPr>
          <p:nvPr/>
        </p:nvGrpSpPr>
        <p:grpSpPr bwMode="auto">
          <a:xfrm>
            <a:off x="5076056" y="1669275"/>
            <a:ext cx="3908425" cy="3040062"/>
            <a:chOff x="5098774" y="1434057"/>
            <a:chExt cx="3908933" cy="3039059"/>
          </a:xfrm>
        </p:grpSpPr>
        <p:sp>
          <p:nvSpPr>
            <p:cNvPr id="10" name="pole tekstowe 49"/>
            <p:cNvSpPr txBox="1">
              <a:spLocks noChangeArrowheads="1"/>
            </p:cNvSpPr>
            <p:nvPr/>
          </p:nvSpPr>
          <p:spPr bwMode="auto">
            <a:xfrm>
              <a:off x="5098774" y="1484784"/>
              <a:ext cx="1921498" cy="338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rgbClr val="F08A0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rgbClr val="F08A0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rgbClr val="F08A0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rgbClr val="F08A0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rgbClr val="F08A0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08A0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08A0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08A0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08A0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pl-PL" sz="1600" dirty="0">
                  <a:solidFill>
                    <a:schemeClr val="tx1"/>
                  </a:solidFill>
                  <a:latin typeface="+mn-lt"/>
                </a:rPr>
                <a:t>Jest oryginalna</a:t>
              </a:r>
            </a:p>
          </p:txBody>
        </p:sp>
        <p:pic>
          <p:nvPicPr>
            <p:cNvPr id="11" name="Obraz 2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0419" y="1434057"/>
              <a:ext cx="2027288" cy="30390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upa 10"/>
          <p:cNvGrpSpPr>
            <a:grpSpLocks/>
          </p:cNvGrpSpPr>
          <p:nvPr/>
        </p:nvGrpSpPr>
        <p:grpSpPr bwMode="auto">
          <a:xfrm>
            <a:off x="179512" y="3284984"/>
            <a:ext cx="4148817" cy="2828925"/>
            <a:chOff x="179125" y="3815755"/>
            <a:chExt cx="4149111" cy="2828276"/>
          </a:xfrm>
        </p:grpSpPr>
        <p:sp>
          <p:nvSpPr>
            <p:cNvPr id="13" name="pole tekstowe 53"/>
            <p:cNvSpPr txBox="1">
              <a:spLocks noChangeArrowheads="1"/>
            </p:cNvSpPr>
            <p:nvPr/>
          </p:nvSpPr>
          <p:spPr bwMode="auto">
            <a:xfrm>
              <a:off x="179125" y="5039610"/>
              <a:ext cx="2448272" cy="830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rgbClr val="F08A0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rgbClr val="F08A0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rgbClr val="F08A0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rgbClr val="F08A0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rgbClr val="F08A0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08A0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08A0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08A0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08A0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pl-PL" sz="1600" dirty="0">
                  <a:solidFill>
                    <a:schemeClr val="tx1"/>
                  </a:solidFill>
                  <a:latin typeface="+mn-lt"/>
                </a:rPr>
                <a:t>Dostarcza informacji na temat turystycznych zalet Polski</a:t>
              </a:r>
            </a:p>
          </p:txBody>
        </p:sp>
        <p:pic>
          <p:nvPicPr>
            <p:cNvPr id="14" name="Obraz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558" y="3815755"/>
              <a:ext cx="1772678" cy="2828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upa 12"/>
          <p:cNvGrpSpPr>
            <a:grpSpLocks/>
          </p:cNvGrpSpPr>
          <p:nvPr/>
        </p:nvGrpSpPr>
        <p:grpSpPr bwMode="auto">
          <a:xfrm>
            <a:off x="4550866" y="4005064"/>
            <a:ext cx="3765550" cy="2781300"/>
            <a:chOff x="4535996" y="3969060"/>
            <a:chExt cx="3764731" cy="2780928"/>
          </a:xfrm>
        </p:grpSpPr>
        <p:sp>
          <p:nvSpPr>
            <p:cNvPr id="16" name="pole tekstowe 53"/>
            <p:cNvSpPr txBox="1">
              <a:spLocks noChangeArrowheads="1"/>
            </p:cNvSpPr>
            <p:nvPr/>
          </p:nvSpPr>
          <p:spPr bwMode="auto">
            <a:xfrm>
              <a:off x="6853196" y="5121358"/>
              <a:ext cx="144753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rgbClr val="F08A0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rgbClr val="F08A0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rgbClr val="F08A0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rgbClr val="F08A0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rgbClr val="F08A0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08A0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08A0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08A0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08A0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pl-PL" sz="1600" dirty="0">
                  <a:solidFill>
                    <a:schemeClr val="tx1"/>
                  </a:solidFill>
                  <a:latin typeface="+mn-lt"/>
                </a:rPr>
                <a:t>Kojarzy się z Polską</a:t>
              </a:r>
            </a:p>
          </p:txBody>
        </p:sp>
        <p:pic>
          <p:nvPicPr>
            <p:cNvPr id="17" name="Obraz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5996" y="3969060"/>
              <a:ext cx="2165330" cy="2780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" name="Picture 20" descr="File:Flag of the United Kingdom.sv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9924"/>
            <a:ext cx="852488" cy="5048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907571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Ocena kampanii</a:t>
            </a:r>
            <a:endParaRPr lang="pl-PL" dirty="0"/>
          </a:p>
        </p:txBody>
      </p:sp>
      <p:pic>
        <p:nvPicPr>
          <p:cNvPr id="19" name="Picture 22" descr="File:Flag of Germany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17757"/>
            <a:ext cx="852487" cy="5111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upa 5"/>
          <p:cNvGrpSpPr>
            <a:grpSpLocks/>
          </p:cNvGrpSpPr>
          <p:nvPr/>
        </p:nvGrpSpPr>
        <p:grpSpPr bwMode="auto">
          <a:xfrm>
            <a:off x="165100" y="1454150"/>
            <a:ext cx="4443413" cy="2905125"/>
            <a:chOff x="10686" y="1454064"/>
            <a:chExt cx="4442617" cy="2905572"/>
          </a:xfrm>
        </p:grpSpPr>
        <p:sp>
          <p:nvSpPr>
            <p:cNvPr id="33" name="pole tekstowe 76"/>
            <p:cNvSpPr txBox="1">
              <a:spLocks noChangeArrowheads="1"/>
            </p:cNvSpPr>
            <p:nvPr/>
          </p:nvSpPr>
          <p:spPr bwMode="auto">
            <a:xfrm>
              <a:off x="10686" y="2240868"/>
              <a:ext cx="2238010" cy="831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rgbClr val="F08A0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rgbClr val="F08A0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rgbClr val="F08A0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rgbClr val="F08A0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rgbClr val="F08A0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08A0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08A0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08A0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08A0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pl-PL" sz="1600" dirty="0">
                  <a:solidFill>
                    <a:schemeClr val="tx1"/>
                  </a:solidFill>
                  <a:latin typeface="+mn-lt"/>
                </a:rPr>
                <a:t>Dostarcza informacji na temat turystycznych zalet Polski</a:t>
              </a:r>
            </a:p>
          </p:txBody>
        </p:sp>
        <p:pic>
          <p:nvPicPr>
            <p:cNvPr id="34" name="Obraz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737" y="1454064"/>
              <a:ext cx="2257566" cy="2905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upa 7"/>
          <p:cNvGrpSpPr>
            <a:grpSpLocks/>
          </p:cNvGrpSpPr>
          <p:nvPr/>
        </p:nvGrpSpPr>
        <p:grpSpPr bwMode="auto">
          <a:xfrm>
            <a:off x="4650655" y="1419225"/>
            <a:ext cx="4357687" cy="2905125"/>
            <a:chOff x="4574586" y="1419350"/>
            <a:chExt cx="4357788" cy="2905572"/>
          </a:xfrm>
        </p:grpSpPr>
        <p:sp>
          <p:nvSpPr>
            <p:cNvPr id="36" name="pole tekstowe 77"/>
            <p:cNvSpPr txBox="1">
              <a:spLocks noChangeArrowheads="1"/>
            </p:cNvSpPr>
            <p:nvPr/>
          </p:nvSpPr>
          <p:spPr bwMode="auto">
            <a:xfrm>
              <a:off x="6855721" y="1700808"/>
              <a:ext cx="207665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rgbClr val="F08A0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rgbClr val="F08A0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rgbClr val="F08A0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rgbClr val="F08A0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rgbClr val="F08A0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08A0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08A0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08A0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08A0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pl-PL" sz="1600" dirty="0">
                  <a:solidFill>
                    <a:schemeClr val="tx1"/>
                  </a:solidFill>
                  <a:latin typeface="+mn-lt"/>
                </a:rPr>
                <a:t>Mówi coś nowego o Polsce</a:t>
              </a:r>
            </a:p>
          </p:txBody>
        </p:sp>
        <p:pic>
          <p:nvPicPr>
            <p:cNvPr id="37" name="Obraz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4586" y="1419350"/>
              <a:ext cx="2255641" cy="2905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upa 9"/>
          <p:cNvGrpSpPr>
            <a:grpSpLocks/>
          </p:cNvGrpSpPr>
          <p:nvPr/>
        </p:nvGrpSpPr>
        <p:grpSpPr bwMode="auto">
          <a:xfrm>
            <a:off x="23813" y="3645024"/>
            <a:ext cx="4297362" cy="2870200"/>
            <a:chOff x="23427" y="3987142"/>
            <a:chExt cx="4298311" cy="2870858"/>
          </a:xfrm>
        </p:grpSpPr>
        <p:sp>
          <p:nvSpPr>
            <p:cNvPr id="39" name="pole tekstowe 78"/>
            <p:cNvSpPr txBox="1">
              <a:spLocks noChangeArrowheads="1"/>
            </p:cNvSpPr>
            <p:nvPr/>
          </p:nvSpPr>
          <p:spPr bwMode="auto">
            <a:xfrm>
              <a:off x="2255151" y="5605839"/>
              <a:ext cx="2066587" cy="831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rgbClr val="F08A0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rgbClr val="F08A0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rgbClr val="F08A0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rgbClr val="F08A0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rgbClr val="F08A0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08A0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08A0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08A0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08A0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pl-PL" sz="1600" dirty="0">
                  <a:solidFill>
                    <a:schemeClr val="tx1"/>
                  </a:solidFill>
                  <a:latin typeface="+mn-lt"/>
                </a:rPr>
                <a:t>Sprawia, że Polska wydaje się atrakcyjna turystycznie</a:t>
              </a:r>
            </a:p>
          </p:txBody>
        </p:sp>
        <p:pic>
          <p:nvPicPr>
            <p:cNvPr id="40" name="Obraz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27" y="3987142"/>
              <a:ext cx="2236395" cy="2870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upa 2"/>
          <p:cNvGrpSpPr/>
          <p:nvPr/>
        </p:nvGrpSpPr>
        <p:grpSpPr>
          <a:xfrm>
            <a:off x="4888929" y="3140968"/>
            <a:ext cx="4219575" cy="2673350"/>
            <a:chOff x="4852988" y="3140968"/>
            <a:chExt cx="4219575" cy="2673350"/>
          </a:xfrm>
        </p:grpSpPr>
        <p:pic>
          <p:nvPicPr>
            <p:cNvPr id="42" name="Obraz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9908" y="3140968"/>
              <a:ext cx="2152655" cy="2673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pole tekstowe 78"/>
            <p:cNvSpPr txBox="1">
              <a:spLocks noChangeArrowheads="1"/>
            </p:cNvSpPr>
            <p:nvPr/>
          </p:nvSpPr>
          <p:spPr bwMode="auto">
            <a:xfrm>
              <a:off x="4852988" y="5085184"/>
              <a:ext cx="206692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rgbClr val="F08A0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rgbClr val="F08A0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rgbClr val="F08A0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rgbClr val="F08A0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rgbClr val="F08A0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08A0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08A0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08A0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08A0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pl-PL" sz="1600" dirty="0">
                  <a:solidFill>
                    <a:schemeClr val="tx1"/>
                  </a:solidFill>
                  <a:latin typeface="+mn-lt"/>
                </a:rPr>
                <a:t>Przyciąga moją uwagę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978251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627784" y="3068960"/>
            <a:ext cx="5256584" cy="1368152"/>
          </a:xfrm>
        </p:spPr>
        <p:txBody>
          <a:bodyPr/>
          <a:lstStyle/>
          <a:p>
            <a:r>
              <a:rPr lang="pl-PL" sz="3200" b="1" dirty="0" smtClean="0"/>
              <a:t>Zmiany w wizerunku Polski</a:t>
            </a:r>
            <a:endParaRPr lang="pl-PL" sz="32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 smtClean="0"/>
              <a:t>Zmiany w wizerunku Polski</a:t>
            </a:r>
            <a:endParaRPr lang="pl-PL" sz="3200" dirty="0"/>
          </a:p>
        </p:txBody>
      </p:sp>
      <p:graphicFrame>
        <p:nvGraphicFramePr>
          <p:cNvPr id="112642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251520" y="1168124"/>
          <a:ext cx="8892480" cy="5357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43" name="Wykres" r:id="rId3" imgW="8543841" imgH="5467420" progId="MSGraph.Chart.8">
                  <p:embed followColorScheme="full"/>
                </p:oleObj>
              </mc:Choice>
              <mc:Fallback>
                <p:oleObj name="Wykres" r:id="rId3" imgW="8543841" imgH="5467420" progId="MSGraph.Chart.8">
                  <p:embed followColorScheme="full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168124"/>
                        <a:ext cx="8892480" cy="53572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20" descr="File:Flag of the United Kingdom.sv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852488" cy="5048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1264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 smtClean="0"/>
              <a:t>Zmiany w wizerunku Polski</a:t>
            </a:r>
            <a:endParaRPr lang="pl-PL" sz="3200" dirty="0"/>
          </a:p>
        </p:txBody>
      </p:sp>
      <p:pic>
        <p:nvPicPr>
          <p:cNvPr id="5" name="Picture 20" descr="File:Flag of the United Kingdom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852488" cy="5048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3667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79512" y="1196752"/>
          <a:ext cx="8640960" cy="5328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68" name="Wykres" r:id="rId4" imgW="8543841" imgH="5467420" progId="MSGraph.Chart.8">
                  <p:embed followColorScheme="full"/>
                </p:oleObj>
              </mc:Choice>
              <mc:Fallback>
                <p:oleObj name="Wykres" r:id="rId4" imgW="8543841" imgH="5467420" progId="MSGraph.Chart.8">
                  <p:embed followColorScheme="full"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1196752"/>
                        <a:ext cx="8640960" cy="53285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428625"/>
            <a:ext cx="4786312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Symbol zastępczy zawartości 2"/>
          <p:cNvSpPr>
            <a:spLocks noGrp="1"/>
          </p:cNvSpPr>
          <p:nvPr>
            <p:ph idx="1"/>
          </p:nvPr>
        </p:nvSpPr>
        <p:spPr>
          <a:xfrm>
            <a:off x="4357688" y="3429000"/>
            <a:ext cx="4471987" cy="1357313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pl-PL" sz="2800" b="1" smtClean="0">
                <a:ea typeface="ＭＳ Ｐゴシック" pitchFamily="34" charset="-128"/>
              </a:rPr>
              <a:t>Idea i założenia kampanii </a:t>
            </a:r>
          </a:p>
          <a:p>
            <a:pPr>
              <a:buFont typeface="Arial" pitchFamily="34" charset="0"/>
              <a:buNone/>
            </a:pPr>
            <a:r>
              <a:rPr lang="pl-PL" sz="2800" b="1" smtClean="0">
                <a:ea typeface="ＭＳ Ｐゴシック" pitchFamily="34" charset="-128"/>
              </a:rPr>
              <a:t>„Polska.Feel Invited”.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 smtClean="0"/>
              <a:t>Zmiany w wizerunku Polski</a:t>
            </a:r>
            <a:endParaRPr lang="pl-PL" sz="3200" dirty="0"/>
          </a:p>
        </p:txBody>
      </p:sp>
      <p:graphicFrame>
        <p:nvGraphicFramePr>
          <p:cNvPr id="114691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79512" y="1196752"/>
          <a:ext cx="8856984" cy="5184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92" name="Wykres" r:id="rId3" imgW="8543841" imgH="5467420" progId="MSGraph.Chart.8">
                  <p:embed followColorScheme="full"/>
                </p:oleObj>
              </mc:Choice>
              <mc:Fallback>
                <p:oleObj name="Wykres" r:id="rId3" imgW="8543841" imgH="5467420" progId="MSGraph.Chart.8">
                  <p:embed followColorScheme="full"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1196752"/>
                        <a:ext cx="8856984" cy="51845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18" descr="File:Flag of France.sv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96" y="629444"/>
            <a:ext cx="852487" cy="4953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4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1469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 smtClean="0"/>
              <a:t>Zmiany w wizerunku Polski</a:t>
            </a:r>
            <a:endParaRPr lang="pl-PL" sz="3200" dirty="0"/>
          </a:p>
        </p:txBody>
      </p:sp>
      <p:pic>
        <p:nvPicPr>
          <p:cNvPr id="7" name="Picture 18" descr="File:Flag of France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96" y="629444"/>
            <a:ext cx="852487" cy="4953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5715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79512" y="1196753"/>
          <a:ext cx="8784976" cy="5040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16" name="Wykres" r:id="rId4" imgW="8543841" imgH="5467420" progId="MSGraph.Chart.8">
                  <p:embed followColorScheme="full"/>
                </p:oleObj>
              </mc:Choice>
              <mc:Fallback>
                <p:oleObj name="Wykres" r:id="rId4" imgW="8543841" imgH="5467420" progId="MSGraph.Chart.8">
                  <p:embed followColorScheme="full"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1196753"/>
                        <a:ext cx="8784976" cy="50405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 smtClean="0"/>
              <a:t>Zmiany w wizerunku Polski</a:t>
            </a:r>
            <a:endParaRPr lang="pl-PL" sz="3200" dirty="0"/>
          </a:p>
        </p:txBody>
      </p:sp>
      <p:pic>
        <p:nvPicPr>
          <p:cNvPr id="6" name="Picture 22" descr="File:Flag of Germany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12" y="631213"/>
            <a:ext cx="852487" cy="5111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6739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323528" y="1268760"/>
          <a:ext cx="8640960" cy="52565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40" name="Wykres" r:id="rId4" imgW="8543841" imgH="5467420" progId="MSGraph.Chart.8">
                  <p:embed followColorScheme="full"/>
                </p:oleObj>
              </mc:Choice>
              <mc:Fallback>
                <p:oleObj name="Wykres" r:id="rId4" imgW="8543841" imgH="5467420" progId="MSGraph.Chart.8">
                  <p:embed followColorScheme="full"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1268760"/>
                        <a:ext cx="8640960" cy="52565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6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1673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 smtClean="0"/>
              <a:t>Zmiany w wizerunku Polski</a:t>
            </a:r>
            <a:endParaRPr lang="pl-PL" sz="3200" dirty="0"/>
          </a:p>
        </p:txBody>
      </p:sp>
      <p:pic>
        <p:nvPicPr>
          <p:cNvPr id="6" name="Picture 22" descr="File:Flag of Germany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12" y="631213"/>
            <a:ext cx="852487" cy="5111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7763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251520" y="1196752"/>
          <a:ext cx="8568952" cy="5184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64" name="Wykres" r:id="rId4" imgW="8543841" imgH="5467420" progId="MSGraph.Chart.8">
                  <p:embed followColorScheme="full"/>
                </p:oleObj>
              </mc:Choice>
              <mc:Fallback>
                <p:oleObj name="Wykres" r:id="rId4" imgW="8543841" imgH="5467420" progId="MSGraph.Chart.8">
                  <p:embed followColorScheme="full"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196752"/>
                        <a:ext cx="8568952" cy="51845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ytuł 1"/>
          <p:cNvSpPr>
            <a:spLocks noGrp="1"/>
          </p:cNvSpPr>
          <p:nvPr>
            <p:ph type="title"/>
          </p:nvPr>
        </p:nvSpPr>
        <p:spPr>
          <a:xfrm>
            <a:off x="1428750" y="1357313"/>
            <a:ext cx="6972300" cy="571500"/>
          </a:xfrm>
        </p:spPr>
        <p:txBody>
          <a:bodyPr/>
          <a:lstStyle/>
          <a:p>
            <a:pPr eaLnBrk="1" hangingPunct="1"/>
            <a:r>
              <a:rPr lang="pl-PL" b="1" dirty="0" smtClean="0">
                <a:ea typeface="ＭＳ Ｐゴシック" pitchFamily="34" charset="-128"/>
              </a:rPr>
              <a:t/>
            </a:r>
            <a:br>
              <a:rPr lang="pl-PL" b="1" dirty="0" smtClean="0">
                <a:ea typeface="ＭＳ Ｐゴシック" pitchFamily="34" charset="-128"/>
              </a:rPr>
            </a:br>
            <a:r>
              <a:rPr lang="pl-PL" b="1" dirty="0" smtClean="0">
                <a:ea typeface="ＭＳ Ｐゴシック" pitchFamily="34" charset="-128"/>
              </a:rPr>
              <a:t>Dziękuję za uwagę</a:t>
            </a:r>
            <a:br>
              <a:rPr lang="pl-PL" b="1" dirty="0" smtClean="0">
                <a:ea typeface="ＭＳ Ｐゴシック" pitchFamily="34" charset="-128"/>
              </a:rPr>
            </a:br>
            <a:endParaRPr lang="pl-PL" dirty="0" smtClean="0">
              <a:ea typeface="ＭＳ Ｐゴシック" pitchFamily="34" charset="-128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00250" y="2357438"/>
            <a:ext cx="5715000" cy="1114425"/>
          </a:xfrm>
          <a:noFill/>
        </p:spPr>
      </p:pic>
      <p:sp>
        <p:nvSpPr>
          <p:cNvPr id="5" name="Tytuł 1"/>
          <p:cNvSpPr txBox="1">
            <a:spLocks/>
          </p:cNvSpPr>
          <p:nvPr/>
        </p:nvSpPr>
        <p:spPr bwMode="auto">
          <a:xfrm>
            <a:off x="4714875" y="3786188"/>
            <a:ext cx="3143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l-PL" b="1">
                <a:latin typeface="Calibri" pitchFamily="34" charset="0"/>
              </a:rPr>
              <a:t>Polska Organizacja Turystyczna</a:t>
            </a:r>
          </a:p>
          <a:p>
            <a:r>
              <a:rPr lang="pl-PL" b="1">
                <a:latin typeface="Calibri" pitchFamily="34" charset="0"/>
              </a:rPr>
              <a:t>Ul. Chałubińskiego 8</a:t>
            </a:r>
          </a:p>
          <a:p>
            <a:r>
              <a:rPr lang="pl-PL" b="1">
                <a:latin typeface="Calibri" pitchFamily="34" charset="0"/>
              </a:rPr>
              <a:t>00-613, Warszawa</a:t>
            </a:r>
            <a:endParaRPr lang="pl-PL">
              <a:latin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Kampania promocyjna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400" b="1" dirty="0" smtClean="0"/>
              <a:t>Start kampanii</a:t>
            </a:r>
            <a:r>
              <a:rPr lang="pl-PL" sz="2400" dirty="0" smtClean="0"/>
              <a:t> – 8 czerwca 2011 w Niemczech, Francji, Wielkiej Brytanii</a:t>
            </a:r>
          </a:p>
          <a:p>
            <a:r>
              <a:rPr lang="pl-PL" sz="2400" b="1" dirty="0" smtClean="0"/>
              <a:t>Narzędzia</a:t>
            </a:r>
            <a:r>
              <a:rPr lang="pl-PL" sz="2400" dirty="0" smtClean="0"/>
              <a:t> – reklama, targi, imprezy promocyjne, PR, podróże studyjne</a:t>
            </a:r>
          </a:p>
          <a:p>
            <a:r>
              <a:rPr lang="pl-PL" sz="2400" b="1" dirty="0" smtClean="0"/>
              <a:t>Media w kampanii</a:t>
            </a:r>
            <a:r>
              <a:rPr lang="pl-PL" sz="2400" dirty="0" smtClean="0"/>
              <a:t> - TV, prasa, Internet, </a:t>
            </a:r>
            <a:r>
              <a:rPr lang="pl-PL" sz="2400" dirty="0" err="1" smtClean="0"/>
              <a:t>outdoor</a:t>
            </a:r>
            <a:endParaRPr lang="pl-PL" sz="2400" dirty="0" smtClean="0"/>
          </a:p>
          <a:p>
            <a:r>
              <a:rPr lang="pl-PL" sz="2400" b="1" dirty="0" smtClean="0"/>
              <a:t>Główna idea kampanii</a:t>
            </a:r>
            <a:r>
              <a:rPr lang="pl-PL" sz="2400" dirty="0" smtClean="0"/>
              <a:t> - rekomendacja jako główne źródło informacji o naszym kraju, a w szczególności o jego atrakcjach turystycznych.  Zadowolony turysta, po pobycie w Polsce zmienia postrzeganie naszego kraju. Dlatego bohaterami kampanii są osoby, które były w naszym kraju i opowiadają o tym co ich najbardziej urzekło.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Kampania promocyjna</a:t>
            </a:r>
            <a:endParaRPr lang="pl-PL" dirty="0"/>
          </a:p>
        </p:txBody>
      </p:sp>
      <p:pic>
        <p:nvPicPr>
          <p:cNvPr id="40" name="Obraz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870" y="1412776"/>
            <a:ext cx="2212642" cy="3129372"/>
          </a:xfrm>
          <a:prstGeom prst="rect">
            <a:avLst/>
          </a:prstGeom>
        </p:spPr>
      </p:pic>
      <p:pic>
        <p:nvPicPr>
          <p:cNvPr id="42" name="Obraz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37528"/>
            <a:ext cx="2568676" cy="2105522"/>
          </a:xfrm>
          <a:prstGeom prst="rect">
            <a:avLst/>
          </a:prstGeom>
        </p:spPr>
      </p:pic>
      <p:pic>
        <p:nvPicPr>
          <p:cNvPr id="49" name="Obraz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039" y="3645024"/>
            <a:ext cx="1992314" cy="2736550"/>
          </a:xfrm>
          <a:prstGeom prst="rect">
            <a:avLst/>
          </a:prstGeom>
          <a:scene3d>
            <a:camera prst="orthographicFront">
              <a:rot lat="0" lon="0" rev="20400000"/>
            </a:camera>
            <a:lightRig rig="threePt" dir="t"/>
          </a:scene3d>
        </p:spPr>
      </p:pic>
      <p:pic>
        <p:nvPicPr>
          <p:cNvPr id="54" name="Obraz 5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854" y="1547326"/>
            <a:ext cx="2222370" cy="2860272"/>
          </a:xfrm>
          <a:prstGeom prst="rect">
            <a:avLst/>
          </a:prstGeom>
          <a:scene3d>
            <a:camera prst="orthographicFront">
              <a:rot lat="0" lon="0" rev="600000"/>
            </a:camera>
            <a:lightRig rig="threePt" dir="t"/>
          </a:scene3d>
        </p:spPr>
      </p:pic>
      <p:pic>
        <p:nvPicPr>
          <p:cNvPr id="55" name="Symbol zastępczy zawartości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682" y="3933056"/>
            <a:ext cx="2629566" cy="2161287"/>
          </a:xfrm>
          <a:prstGeom prst="rect">
            <a:avLst/>
          </a:prstGeom>
        </p:spPr>
      </p:pic>
      <p:pic>
        <p:nvPicPr>
          <p:cNvPr id="56" name="Obraz 5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452" y="3851396"/>
            <a:ext cx="2388177" cy="3076296"/>
          </a:xfrm>
          <a:prstGeom prst="rect">
            <a:avLst/>
          </a:prstGeom>
          <a:scene3d>
            <a:camera prst="orthographicFront">
              <a:rot lat="0" lon="0" rev="20400000"/>
            </a:camera>
            <a:lightRig rig="threePt" dir="t"/>
          </a:scene3d>
        </p:spPr>
      </p:pic>
      <p:pic>
        <p:nvPicPr>
          <p:cNvPr id="57" name="Obraz 5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3526055"/>
            <a:ext cx="2473097" cy="3071297"/>
          </a:xfrm>
          <a:prstGeom prst="rect">
            <a:avLst/>
          </a:prstGeom>
        </p:spPr>
      </p:pic>
      <p:pic>
        <p:nvPicPr>
          <p:cNvPr id="58" name="Symbol zastępczy zawartości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507" y="1600200"/>
            <a:ext cx="2273629" cy="2920017"/>
          </a:xfrm>
          <a:prstGeom prst="rect">
            <a:avLst/>
          </a:prstGeom>
          <a:scene3d>
            <a:camera prst="orthographicFront">
              <a:rot lat="0" lon="0" rev="1200000"/>
            </a:camera>
            <a:lightRig rig="threePt" dir="t"/>
          </a:scene3d>
        </p:spPr>
      </p:pic>
      <p:pic>
        <p:nvPicPr>
          <p:cNvPr id="59" name="Obraz 5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785045"/>
            <a:ext cx="2260307" cy="3388371"/>
          </a:xfrm>
          <a:prstGeom prst="rect">
            <a:avLst/>
          </a:prstGeom>
          <a:scene3d>
            <a:camera prst="orthographicFront">
              <a:rot lat="0" lon="0" rev="20400000"/>
            </a:camera>
            <a:lightRig rig="threePt" dir="t"/>
          </a:scene3d>
        </p:spPr>
      </p:pic>
      <p:pic>
        <p:nvPicPr>
          <p:cNvPr id="60" name="Obraz 5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276872"/>
            <a:ext cx="2123728" cy="3388371"/>
          </a:xfrm>
          <a:prstGeom prst="rect">
            <a:avLst/>
          </a:prstGeom>
        </p:spPr>
      </p:pic>
      <p:pic>
        <p:nvPicPr>
          <p:cNvPr id="61" name="Obraz 6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422" y="1336774"/>
            <a:ext cx="2022970" cy="3388370"/>
          </a:xfrm>
          <a:prstGeom prst="rect">
            <a:avLst/>
          </a:prstGeom>
          <a:scene3d>
            <a:camera prst="orthographicFront">
              <a:rot lat="0" lon="0" rev="210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90059675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 txBox="1">
            <a:spLocks noGrp="1"/>
          </p:cNvSpPr>
          <p:nvPr/>
        </p:nvSpPr>
        <p:spPr bwMode="auto">
          <a:xfrm>
            <a:off x="8382000" y="6477000"/>
            <a:ext cx="7620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fld id="{FC319D2D-7E63-41BC-BBC0-D4EF6FB641D7}" type="slidenum">
              <a:rPr lang="pl-PL" sz="1200">
                <a:solidFill>
                  <a:schemeClr val="tx1"/>
                </a:solidFill>
                <a:latin typeface="+mn-lt"/>
              </a:rPr>
              <a:pPr algn="ctr">
                <a:defRPr/>
              </a:pPr>
              <a:t>5</a:t>
            </a:fld>
            <a:endParaRPr lang="pl-PL" sz="12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147" name="Rectangle 102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pl-PL" sz="3600" b="1" dirty="0" smtClean="0"/>
              <a:t>Badanie skuteczności kampanii</a:t>
            </a:r>
            <a:endParaRPr lang="pl-PL" sz="3600" b="1" dirty="0" smtClean="0">
              <a:latin typeface="Times New Roman" pitchFamily="18" charset="0"/>
            </a:endParaRPr>
          </a:p>
        </p:txBody>
      </p:sp>
      <p:sp>
        <p:nvSpPr>
          <p:cNvPr id="6148" name="Rectangle 1027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341438"/>
            <a:ext cx="7620000" cy="4823866"/>
          </a:xfrm>
        </p:spPr>
        <p:txBody>
          <a:bodyPr/>
          <a:lstStyle/>
          <a:p>
            <a:pPr algn="just" eaLnBrk="1" hangingPunct="1">
              <a:spcBef>
                <a:spcPts val="400"/>
              </a:spcBef>
            </a:pPr>
            <a:r>
              <a:rPr lang="pl-PL" sz="2000" b="1" dirty="0" smtClean="0"/>
              <a:t>Cele badania:</a:t>
            </a:r>
          </a:p>
          <a:p>
            <a:pPr lvl="1" algn="just" eaLnBrk="1" hangingPunct="1">
              <a:spcBef>
                <a:spcPts val="400"/>
              </a:spcBef>
            </a:pPr>
            <a:r>
              <a:rPr lang="pl-PL" sz="2000" b="1" dirty="0" smtClean="0"/>
              <a:t>Ocena kampanii promocyjnej na rynkach brytyjskim, niemieckim i francuskim realizowanej w ramach projektu „Promujmy Polskę razem”. </a:t>
            </a:r>
          </a:p>
          <a:p>
            <a:pPr lvl="1" algn="just" eaLnBrk="1" hangingPunct="1">
              <a:spcBef>
                <a:spcPts val="400"/>
              </a:spcBef>
            </a:pPr>
            <a:r>
              <a:rPr lang="pl-PL" sz="2000" b="1" dirty="0" smtClean="0"/>
              <a:t>Określenie ewentualnych zmian we wskaźnikach: znajomości, świadomości, stosunku i zachowaniach związanych z Polską. </a:t>
            </a:r>
          </a:p>
          <a:p>
            <a:pPr algn="just" eaLnBrk="1" hangingPunct="1">
              <a:spcBef>
                <a:spcPts val="400"/>
              </a:spcBef>
            </a:pPr>
            <a:r>
              <a:rPr lang="pl-PL" sz="2000" b="1" dirty="0" smtClean="0"/>
              <a:t>Metoda:</a:t>
            </a:r>
          </a:p>
          <a:p>
            <a:pPr lvl="1" algn="just" eaLnBrk="1" hangingPunct="1">
              <a:spcBef>
                <a:spcPts val="400"/>
              </a:spcBef>
            </a:pPr>
            <a:r>
              <a:rPr lang="pl-PL" sz="2000" b="1" dirty="0" smtClean="0"/>
              <a:t>Wywiady </a:t>
            </a:r>
            <a:r>
              <a:rPr lang="pl-PL" sz="2000" b="1" dirty="0" err="1" smtClean="0"/>
              <a:t>on-line</a:t>
            </a:r>
            <a:r>
              <a:rPr lang="pl-PL" sz="2000" b="1" dirty="0" smtClean="0"/>
              <a:t> (CAWI) w trzech krajach: Wielka Brytania, Francja, Niemcy.</a:t>
            </a:r>
          </a:p>
          <a:p>
            <a:pPr algn="just" eaLnBrk="1" hangingPunct="1">
              <a:spcBef>
                <a:spcPts val="400"/>
              </a:spcBef>
            </a:pPr>
            <a:r>
              <a:rPr lang="pl-PL" sz="2000" b="1" dirty="0" smtClean="0"/>
              <a:t>Próba:</a:t>
            </a:r>
          </a:p>
          <a:p>
            <a:pPr lvl="1" algn="just" eaLnBrk="1" hangingPunct="1">
              <a:spcBef>
                <a:spcPts val="400"/>
              </a:spcBef>
            </a:pPr>
            <a:r>
              <a:rPr lang="pl-PL" sz="2000" b="1" dirty="0" smtClean="0"/>
              <a:t>Wielka Brytania N = 1008</a:t>
            </a:r>
          </a:p>
          <a:p>
            <a:pPr lvl="1" algn="just" eaLnBrk="1" hangingPunct="1">
              <a:spcBef>
                <a:spcPts val="400"/>
              </a:spcBef>
            </a:pPr>
            <a:r>
              <a:rPr lang="pl-PL" sz="2000" b="1" dirty="0" smtClean="0"/>
              <a:t>Francja N = 1005 </a:t>
            </a:r>
          </a:p>
          <a:p>
            <a:pPr lvl="1" algn="just" eaLnBrk="1" hangingPunct="1">
              <a:spcBef>
                <a:spcPts val="400"/>
              </a:spcBef>
            </a:pPr>
            <a:r>
              <a:rPr lang="pl-PL" sz="2000" b="1" dirty="0" smtClean="0"/>
              <a:t>Niemcy N = 1014</a:t>
            </a:r>
          </a:p>
          <a:p>
            <a:pPr lvl="1" algn="just" eaLnBrk="1" hangingPunct="1">
              <a:spcBef>
                <a:spcPts val="400"/>
              </a:spcBef>
              <a:buNone/>
            </a:pPr>
            <a:endParaRPr lang="pl-PL" sz="1600" b="1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323528" y="274638"/>
            <a:ext cx="8712968" cy="1143000"/>
          </a:xfrm>
        </p:spPr>
        <p:txBody>
          <a:bodyPr/>
          <a:lstStyle/>
          <a:p>
            <a:pPr algn="l"/>
            <a:r>
              <a:rPr lang="pl-PL" sz="3200" b="1" dirty="0" smtClean="0"/>
              <a:t>Najważniejsze ustalenia</a:t>
            </a:r>
            <a:endParaRPr lang="pl-PL" sz="3200" b="1" dirty="0"/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800" dirty="0" smtClean="0"/>
              <a:t>Kampania promująca atrakcje turystyczne Polski w kontekście EURO UEFA 2012 została oceniana pozytywnie i bardzo pozytywnie przez 53%-59% badanych osób.</a:t>
            </a:r>
          </a:p>
          <a:p>
            <a:r>
              <a:rPr lang="pl-PL" sz="2800" dirty="0" smtClean="0"/>
              <a:t>Działania promocyjne zauważyło i zapamiętało od 6% do 13% badanych (w zależności od rodzaju reklamy), przy czym najbardziej zauważalne i najlepiej oceniane były reklamy związane z Euro UEFA  2012 (reklamy prasowe i billboardy).</a:t>
            </a:r>
          </a:p>
          <a:p>
            <a:endParaRPr lang="pl-PL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stopki 3"/>
          <p:cNvSpPr txBox="1">
            <a:spLocks noGrp="1"/>
          </p:cNvSpPr>
          <p:nvPr/>
        </p:nvSpPr>
        <p:spPr bwMode="auto">
          <a:xfrm>
            <a:off x="8382000" y="6477000"/>
            <a:ext cx="7620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fld id="{068FC4F4-03C9-48D0-9A2A-53712A772746}" type="slidenum">
              <a:rPr lang="pl-PL" sz="1200">
                <a:solidFill>
                  <a:schemeClr val="tx1"/>
                </a:solidFill>
                <a:latin typeface="+mn-lt"/>
              </a:rPr>
              <a:pPr algn="ctr">
                <a:defRPr/>
              </a:pPr>
              <a:t>7</a:t>
            </a:fld>
            <a:endParaRPr lang="pl-PL" sz="12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5888"/>
            <a:ext cx="5796136" cy="576808"/>
          </a:xfrm>
        </p:spPr>
        <p:txBody>
          <a:bodyPr/>
          <a:lstStyle/>
          <a:p>
            <a:pPr algn="l" eaLnBrk="1" hangingPunct="1"/>
            <a:r>
              <a:rPr lang="pl-PL" sz="2400" b="1" dirty="0" smtClean="0"/>
              <a:t>Znajomość wydarzeń w Polsce</a:t>
            </a:r>
          </a:p>
        </p:txBody>
      </p:sp>
      <p:graphicFrame>
        <p:nvGraphicFramePr>
          <p:cNvPr id="21508" name="Obiekt 1"/>
          <p:cNvGraphicFramePr>
            <a:graphicFrameLocks noChangeAspect="1"/>
          </p:cNvGraphicFramePr>
          <p:nvPr/>
        </p:nvGraphicFramePr>
        <p:xfrm>
          <a:off x="288230" y="866775"/>
          <a:ext cx="8604250" cy="499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5" name="Wykres" r:id="rId4" imgW="4619743" imgH="2686185" progId="MSGraph.Chart.8">
                  <p:embed followColorScheme="full"/>
                </p:oleObj>
              </mc:Choice>
              <mc:Fallback>
                <p:oleObj name="Wykres" r:id="rId4" imgW="4619743" imgH="2686185" progId="MSGraph.Chart.8">
                  <p:embed followColorScheme="full"/>
                  <p:pic>
                    <p:nvPicPr>
                      <p:cNvPr id="0" name="Obi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230" y="866775"/>
                        <a:ext cx="8604250" cy="4992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509" name="Picture 6" descr="Prezydencja-Polski-w-U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1916832"/>
            <a:ext cx="1512887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10" descr="opene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50021" y="4581128"/>
            <a:ext cx="1342443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Obraz 9" descr="euro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80312" y="764704"/>
            <a:ext cx="1063625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14" descr="http://washandgo.files.wordpress.com/2011/06/464804-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67944" y="3645024"/>
            <a:ext cx="995362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18" descr="http://mfj.thejunkieempire.netdna-cdn.com/wp-content/uploads/2012/02/Woodstock_Festival_Poland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91880" y="2924944"/>
            <a:ext cx="1592263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ytuł 1"/>
          <p:cNvSpPr>
            <a:spLocks noGrp="1"/>
          </p:cNvSpPr>
          <p:nvPr>
            <p:ph type="title"/>
          </p:nvPr>
        </p:nvSpPr>
        <p:spPr>
          <a:xfrm>
            <a:off x="0" y="142875"/>
            <a:ext cx="6444208" cy="654050"/>
          </a:xfrm>
        </p:spPr>
        <p:txBody>
          <a:bodyPr/>
          <a:lstStyle/>
          <a:p>
            <a:pPr algn="l" eaLnBrk="1" hangingPunct="1"/>
            <a:r>
              <a:rPr lang="pl-PL" sz="3200" b="1" dirty="0" smtClean="0"/>
              <a:t>Co zachęca do przyjazdu?</a:t>
            </a:r>
            <a:endParaRPr lang="pl-PL" sz="5400" b="1" dirty="0" smtClean="0">
              <a:ea typeface="ＭＳ Ｐゴシック" pitchFamily="34" charset="-128"/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395536" y="1268760"/>
          <a:ext cx="8748464" cy="5308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ytuł 1"/>
          <p:cNvSpPr>
            <a:spLocks noGrp="1"/>
          </p:cNvSpPr>
          <p:nvPr>
            <p:ph type="title"/>
          </p:nvPr>
        </p:nvSpPr>
        <p:spPr>
          <a:xfrm>
            <a:off x="0" y="142875"/>
            <a:ext cx="6444208" cy="654050"/>
          </a:xfrm>
        </p:spPr>
        <p:txBody>
          <a:bodyPr/>
          <a:lstStyle/>
          <a:p>
            <a:pPr algn="l" eaLnBrk="1" hangingPunct="1"/>
            <a:r>
              <a:rPr lang="pl-PL" sz="2800" b="1" dirty="0" smtClean="0"/>
              <a:t>Co zachęca do przyjazdu?</a:t>
            </a:r>
            <a:endParaRPr lang="pl-PL" sz="4800" b="1" dirty="0" smtClean="0">
              <a:ea typeface="ＭＳ Ｐゴシック" pitchFamily="34" charset="-128"/>
            </a:endParaRPr>
          </a:p>
        </p:txBody>
      </p:sp>
      <p:graphicFrame>
        <p:nvGraphicFramePr>
          <p:cNvPr id="111618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0" y="1556792"/>
          <a:ext cx="3563888" cy="5301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21" name="Wykres" r:id="rId4" imgW="2124159" imgH="2962284" progId="MSGraph.Chart.8">
                  <p:embed followColorScheme="full"/>
                </p:oleObj>
              </mc:Choice>
              <mc:Fallback>
                <p:oleObj name="Wykres" r:id="rId4" imgW="2124159" imgH="2962284" progId="MSGraph.Chart.8">
                  <p:embed followColorScheme="full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556792"/>
                        <a:ext cx="3563888" cy="530120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20" descr="File:Flag of the United Kingdom.sv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80728"/>
            <a:ext cx="852488" cy="5048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8" descr="File:Flag of France.sv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980728"/>
            <a:ext cx="852487" cy="4953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2" descr="File:Flag of Germany.sv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052736"/>
            <a:ext cx="852487" cy="5111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1619" name="Object 3"/>
          <p:cNvGraphicFramePr>
            <a:graphicFrameLocks noChangeAspect="1"/>
          </p:cNvGraphicFramePr>
          <p:nvPr/>
        </p:nvGraphicFramePr>
        <p:xfrm>
          <a:off x="2771800" y="1484784"/>
          <a:ext cx="3384376" cy="5373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22" name="Wykres" r:id="rId9" imgW="2124159" imgH="2962343" progId="MSGraph.Chart.8">
                  <p:embed followColorScheme="full"/>
                </p:oleObj>
              </mc:Choice>
              <mc:Fallback>
                <p:oleObj name="Wykres" r:id="rId9" imgW="2124159" imgH="2962343" progId="MSGraph.Chart.8">
                  <p:embed followColorScheme="full"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1484784"/>
                        <a:ext cx="3384376" cy="53732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620" name="Object 4"/>
          <p:cNvGraphicFramePr>
            <a:graphicFrameLocks noChangeAspect="1"/>
          </p:cNvGraphicFramePr>
          <p:nvPr/>
        </p:nvGraphicFramePr>
        <p:xfrm>
          <a:off x="5724128" y="1412776"/>
          <a:ext cx="3672408" cy="5445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23" name="Wykres" r:id="rId11" imgW="2124159" imgH="2962284" progId="MSGraph.Chart.8">
                  <p:embed followColorScheme="full"/>
                </p:oleObj>
              </mc:Choice>
              <mc:Fallback>
                <p:oleObj name="Wykres" r:id="rId11" imgW="2124159" imgH="2962284" progId="MSGraph.Chart.8">
                  <p:embed followColorScheme="full"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8" y="1412776"/>
                        <a:ext cx="3672408" cy="54452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1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Motyw1</Template>
  <TotalTime>11293</TotalTime>
  <Words>836</Words>
  <Application>Microsoft Office PowerPoint</Application>
  <PresentationFormat>Pokaz na ekranie (4:3)</PresentationFormat>
  <Paragraphs>100</Paragraphs>
  <Slides>24</Slides>
  <Notes>7</Notes>
  <HiddenSlides>0</HiddenSlides>
  <MMClips>0</MMClips>
  <ScaleCrop>false</ScaleCrop>
  <HeadingPairs>
    <vt:vector size="8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31" baseType="lpstr">
      <vt:lpstr>ＭＳ Ｐゴシック</vt:lpstr>
      <vt:lpstr>Arial</vt:lpstr>
      <vt:lpstr>Calibri</vt:lpstr>
      <vt:lpstr>Times New Roman</vt:lpstr>
      <vt:lpstr>Webdings</vt:lpstr>
      <vt:lpstr>Motyw1</vt:lpstr>
      <vt:lpstr>Wykres</vt:lpstr>
      <vt:lpstr>Prezentacja programu PowerPoint</vt:lpstr>
      <vt:lpstr>Prezentacja programu PowerPoint</vt:lpstr>
      <vt:lpstr>Kampania promocyjna</vt:lpstr>
      <vt:lpstr>Kampania promocyjna</vt:lpstr>
      <vt:lpstr>Badanie skuteczności kampanii</vt:lpstr>
      <vt:lpstr>Najważniejsze ustalenia</vt:lpstr>
      <vt:lpstr>Znajomość wydarzeń w Polsce</vt:lpstr>
      <vt:lpstr>Co zachęca do przyjazdu?</vt:lpstr>
      <vt:lpstr>Co zachęca do przyjazdu?</vt:lpstr>
      <vt:lpstr>5 atrakcji turystycznych wybranych do odwiedzenia </vt:lpstr>
      <vt:lpstr>Jak cudzoziemcy postrzegają kampanię promocyjną przed EURO UEFA 2012 TM </vt:lpstr>
      <vt:lpstr>Prezentacja programu PowerPoint</vt:lpstr>
      <vt:lpstr>Prezentacja programu PowerPoint</vt:lpstr>
      <vt:lpstr>Ocena kampanii</vt:lpstr>
      <vt:lpstr>Ocena kampanii</vt:lpstr>
      <vt:lpstr>Ocena kampanii</vt:lpstr>
      <vt:lpstr>Zmiany w wizerunku Polski</vt:lpstr>
      <vt:lpstr>Zmiany w wizerunku Polski</vt:lpstr>
      <vt:lpstr>Zmiany w wizerunku Polski</vt:lpstr>
      <vt:lpstr>Zmiany w wizerunku Polski</vt:lpstr>
      <vt:lpstr>Zmiany w wizerunku Polski</vt:lpstr>
      <vt:lpstr>Zmiany w wizerunku Polski</vt:lpstr>
      <vt:lpstr>Zmiany w wizerunku Polski</vt:lpstr>
      <vt:lpstr> Dziękuję za uwagę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marek.dembinski</dc:creator>
  <cp:lastModifiedBy>Wodzynska Ewelina</cp:lastModifiedBy>
  <cp:revision>333</cp:revision>
  <dcterms:created xsi:type="dcterms:W3CDTF">2010-04-12T07:38:02Z</dcterms:created>
  <dcterms:modified xsi:type="dcterms:W3CDTF">2017-11-28T12:21:25Z</dcterms:modified>
</cp:coreProperties>
</file>