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6"/>
  </p:notesMasterIdLst>
  <p:handoutMasterIdLst>
    <p:handoutMasterId r:id="rId7"/>
  </p:handoutMasterIdLst>
  <p:sldIdLst>
    <p:sldId id="256" r:id="rId2"/>
    <p:sldId id="288" r:id="rId3"/>
    <p:sldId id="290" r:id="rId4"/>
    <p:sldId id="291" r:id="rId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8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8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388B88D5-8920-455E-89A3-D1C1FAE62C0F}" type="datetimeFigureOut">
              <a:rPr lang="pl-PL" smtClean="0"/>
              <a:t>2020-01-13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29751"/>
            <a:ext cx="2946400" cy="49688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90" y="9429751"/>
            <a:ext cx="2946400" cy="496889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3DB0A382-BE28-4819-82A5-05C2D67953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7232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058" cy="49841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530" y="1"/>
            <a:ext cx="2946058" cy="498419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45AC3FDF-D1EE-4018-802D-D20CEEB65177}" type="datetimeFigureOut">
              <a:rPr lang="pl-PL" smtClean="0"/>
              <a:t>2020-01-13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8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42" y="4777863"/>
            <a:ext cx="5438792" cy="3908527"/>
          </a:xfrm>
          <a:prstGeom prst="rect">
            <a:avLst/>
          </a:prstGeom>
        </p:spPr>
        <p:txBody>
          <a:bodyPr vert="horz" lIns="91424" tIns="45712" rIns="91424" bIns="45712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222"/>
            <a:ext cx="2946058" cy="498418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530" y="9428222"/>
            <a:ext cx="2946058" cy="498418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1D98526B-CB48-44A2-A352-F65E55E0428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344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5599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3434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6801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8526B-CB48-44A2-A352-F65E55E0428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8710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2829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24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232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8513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25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68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05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89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86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977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107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518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32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127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13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564926-5496-430C-A4BA-A9C5F88014FB}" type="datetimeFigureOut">
              <a:rPr lang="en-GB" smtClean="0"/>
              <a:t>13/01/2020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1821182-A07B-420A-A80F-102E0BE0DC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8422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og.gov.p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4212" y="1367246"/>
            <a:ext cx="8001000" cy="2290354"/>
          </a:xfrm>
        </p:spPr>
        <p:txBody>
          <a:bodyPr/>
          <a:lstStyle/>
          <a:p>
            <a:r>
              <a:rPr lang="pl-PL" dirty="0" smtClean="0"/>
              <a:t>NMF 2014-2021</a:t>
            </a:r>
            <a:br>
              <a:rPr lang="pl-PL" dirty="0" smtClean="0"/>
            </a:br>
            <a:r>
              <a:rPr lang="pl-PL" dirty="0" smtClean="0"/>
              <a:t>Program </a:t>
            </a:r>
            <a:r>
              <a:rPr lang="pl-PL" i="1" dirty="0" smtClean="0"/>
              <a:t>sprawy wewnętrzne</a:t>
            </a:r>
            <a:endParaRPr lang="en-GB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4000" dirty="0" smtClean="0"/>
              <a:t>Procedura naboru wniosków</a:t>
            </a:r>
            <a:endParaRPr lang="pl-PL" sz="1200" dirty="0" smtClean="0"/>
          </a:p>
          <a:p>
            <a:endParaRPr lang="pl-PL" sz="1200" dirty="0" smtClean="0">
              <a:hlinkClick r:id="rId3"/>
            </a:endParaRPr>
          </a:p>
          <a:p>
            <a:endParaRPr lang="pl-PL" sz="1200" dirty="0">
              <a:hlinkClick r:id="rId3"/>
            </a:endParaRPr>
          </a:p>
          <a:p>
            <a:r>
              <a:rPr lang="pl-PL" sz="1200" dirty="0" smtClean="0">
                <a:hlinkClick r:id="rId3"/>
              </a:rPr>
              <a:t>www.eog.gov.pl</a:t>
            </a:r>
            <a:r>
              <a:rPr lang="pl-PL" sz="1200" dirty="0" smtClean="0"/>
              <a:t>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1" y="225160"/>
            <a:ext cx="853671" cy="95581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1" y="296091"/>
            <a:ext cx="1108923" cy="95794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62995" y="461554"/>
            <a:ext cx="2547120" cy="621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67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1" y="685800"/>
            <a:ext cx="10950440" cy="5896155"/>
          </a:xfrm>
        </p:spPr>
        <p:txBody>
          <a:bodyPr anchor="t">
            <a:normAutofit fontScale="92500" lnSpcReduction="20000"/>
          </a:bodyPr>
          <a:lstStyle/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1800" b="1" dirty="0" smtClean="0">
                <a:solidFill>
                  <a:schemeClr val="tx1"/>
                </a:solidFill>
              </a:rPr>
              <a:t>Procedura </a:t>
            </a:r>
            <a:r>
              <a:rPr lang="pl-PL" sz="1800" b="1" dirty="0">
                <a:solidFill>
                  <a:schemeClr val="tx1"/>
                </a:solidFill>
              </a:rPr>
              <a:t>naboru </a:t>
            </a:r>
            <a:r>
              <a:rPr lang="pl-PL" sz="1800" b="1" dirty="0" smtClean="0">
                <a:solidFill>
                  <a:schemeClr val="tx1"/>
                </a:solidFill>
              </a:rPr>
              <a:t>wniosków - </a:t>
            </a:r>
            <a:r>
              <a:rPr lang="pl-PL" sz="1800" b="1" dirty="0">
                <a:solidFill>
                  <a:schemeClr val="tx1"/>
                </a:solidFill>
              </a:rPr>
              <a:t>wniosek aplikacyjny</a:t>
            </a:r>
          </a:p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pl-PL" sz="1800" dirty="0" smtClean="0">
                <a:solidFill>
                  <a:schemeClr val="tx1"/>
                </a:solidFill>
              </a:rPr>
              <a:t>Wniosek aplikacyjny składany jest na odpowiednim wzorze – Załącznik nr 1 do Ogłoszenia o naborze (w innym przypadku zostanie wykluczony z oceny) w </a:t>
            </a:r>
            <a:r>
              <a:rPr lang="pl-PL" sz="1800" dirty="0">
                <a:solidFill>
                  <a:schemeClr val="tx1"/>
                </a:solidFill>
              </a:rPr>
              <a:t>języku polskim </a:t>
            </a:r>
            <a:r>
              <a:rPr lang="pl-PL" sz="1800" dirty="0" smtClean="0">
                <a:solidFill>
                  <a:schemeClr val="tx1"/>
                </a:solidFill>
              </a:rPr>
              <a:t>w: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342900" indent="-342900">
              <a:buAutoNum type="alphaLcParenR"/>
            </a:pPr>
            <a:r>
              <a:rPr lang="pl-PL" sz="1800" dirty="0" smtClean="0">
                <a:solidFill>
                  <a:schemeClr val="tx1"/>
                </a:solidFill>
              </a:rPr>
              <a:t>  2 </a:t>
            </a:r>
            <a:r>
              <a:rPr lang="pl-PL" sz="1800" dirty="0">
                <a:solidFill>
                  <a:schemeClr val="tx1"/>
                </a:solidFill>
              </a:rPr>
              <a:t>egzemplarzach w formie pisemnej (w postaci papierowej) i postaci elektronicznej osobiście lub </a:t>
            </a:r>
            <a:r>
              <a:rPr lang="pl-PL" sz="1800" dirty="0" smtClean="0">
                <a:solidFill>
                  <a:schemeClr val="tx1"/>
                </a:solidFill>
              </a:rPr>
              <a:t>	nadany </a:t>
            </a:r>
            <a:r>
              <a:rPr lang="pl-PL" sz="1800" dirty="0">
                <a:solidFill>
                  <a:schemeClr val="tx1"/>
                </a:solidFill>
              </a:rPr>
              <a:t>pocztą/kurierem na adres siedziby COPE MSWiA: </a:t>
            </a:r>
            <a:endParaRPr lang="pl-PL" sz="1800" dirty="0" smtClean="0">
              <a:solidFill>
                <a:schemeClr val="tx1"/>
              </a:solidFill>
            </a:endParaRPr>
          </a:p>
          <a:p>
            <a:pPr marL="342900" indent="-342900">
              <a:buAutoNum type="alphaLcParenR"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dirty="0">
                <a:solidFill>
                  <a:schemeClr val="tx1"/>
                </a:solidFill>
              </a:rPr>
              <a:t>	</a:t>
            </a:r>
            <a:r>
              <a:rPr lang="pl-PL" sz="1800" b="1" i="1" dirty="0" smtClean="0">
                <a:solidFill>
                  <a:schemeClr val="tx1"/>
                </a:solidFill>
              </a:rPr>
              <a:t>Centrum </a:t>
            </a:r>
            <a:r>
              <a:rPr lang="pl-PL" sz="1800" b="1" i="1" dirty="0">
                <a:solidFill>
                  <a:schemeClr val="tx1"/>
                </a:solidFill>
              </a:rPr>
              <a:t>Obsługi Projektów Europejskich Ministerstwa Spraw Wewnętrznych i Administracji, </a:t>
            </a:r>
            <a:endParaRPr lang="pl-PL" sz="1800" b="1" i="1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b="1" i="1" dirty="0">
                <a:solidFill>
                  <a:schemeClr val="tx1"/>
                </a:solidFill>
              </a:rPr>
              <a:t>	</a:t>
            </a:r>
            <a:r>
              <a:rPr lang="pl-PL" sz="1800" b="1" i="1" dirty="0" smtClean="0">
                <a:solidFill>
                  <a:schemeClr val="tx1"/>
                </a:solidFill>
              </a:rPr>
              <a:t>ul</a:t>
            </a:r>
            <a:r>
              <a:rPr lang="pl-PL" sz="1800" b="1" i="1" dirty="0">
                <a:solidFill>
                  <a:schemeClr val="tx1"/>
                </a:solidFill>
              </a:rPr>
              <a:t>. </a:t>
            </a:r>
            <a:r>
              <a:rPr lang="pl-PL" sz="1800" b="1" i="1" dirty="0" smtClean="0">
                <a:solidFill>
                  <a:schemeClr val="tx1"/>
                </a:solidFill>
              </a:rPr>
              <a:t>Puławska 99a</a:t>
            </a:r>
            <a:r>
              <a:rPr lang="pl-PL" sz="1800" b="1" i="1" dirty="0">
                <a:solidFill>
                  <a:schemeClr val="tx1"/>
                </a:solidFill>
              </a:rPr>
              <a:t>, </a:t>
            </a:r>
            <a:r>
              <a:rPr lang="pl-PL" sz="1800" b="1" i="1" dirty="0" smtClean="0">
                <a:solidFill>
                  <a:schemeClr val="tx1"/>
                </a:solidFill>
              </a:rPr>
              <a:t>02-595 Warszawa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l-PL" sz="1800" b="1" i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800" dirty="0" smtClean="0">
                <a:solidFill>
                  <a:schemeClr val="tx1"/>
                </a:solidFill>
              </a:rPr>
              <a:t>b)	w formie elektronicznej poprzez platformę </a:t>
            </a:r>
            <a:r>
              <a:rPr lang="pl-PL" sz="1800" dirty="0" err="1" smtClean="0">
                <a:solidFill>
                  <a:schemeClr val="tx1"/>
                </a:solidFill>
              </a:rPr>
              <a:t>ePUAP</a:t>
            </a:r>
            <a:r>
              <a:rPr lang="pl-PL" sz="1800" dirty="0" smtClean="0">
                <a:solidFill>
                  <a:schemeClr val="tx1"/>
                </a:solidFill>
              </a:rPr>
              <a:t> na elektroniczną skrzynkę podawczą Centrum 	Obsługi Projektów Europejskich Ministerstwa Spraw Wewnętrznych i Administracji (adres: 	/COPEMSW/</a:t>
            </a:r>
            <a:r>
              <a:rPr lang="pl-PL" sz="1800" dirty="0" err="1" smtClean="0">
                <a:solidFill>
                  <a:schemeClr val="tx1"/>
                </a:solidFill>
              </a:rPr>
              <a:t>SkrytkaESP</a:t>
            </a:r>
            <a:r>
              <a:rPr lang="pl-PL" sz="1800" dirty="0" smtClean="0">
                <a:solidFill>
                  <a:schemeClr val="tx1"/>
                </a:solidFill>
              </a:rPr>
              <a:t> ). Wniosek musi zawierać podpis kwalifikowany osoby upoważnionej wraz z 	załączeniem oryginału lub kopii dokumentu poświadczającego umocowanie takiej osoby do 	reprezentowania wnioskodawcy.</a:t>
            </a:r>
            <a:endParaRPr lang="pl-PL" sz="1800" b="1" dirty="0" smtClean="0">
              <a:solidFill>
                <a:schemeClr val="tx1"/>
              </a:solidFill>
            </a:endParaRPr>
          </a:p>
          <a:p>
            <a:pPr algn="just"/>
            <a:endParaRPr lang="pl-PL" sz="1800" dirty="0" smtClean="0">
              <a:solidFill>
                <a:schemeClr val="tx1"/>
              </a:solidFill>
            </a:endParaRPr>
          </a:p>
          <a:p>
            <a:pPr algn="just"/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45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115904" cy="6037217"/>
          </a:xfrm>
        </p:spPr>
        <p:txBody>
          <a:bodyPr anchor="t">
            <a:normAutofit fontScale="70000" lnSpcReduction="2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2100" b="1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pl-PL" sz="2100" b="1" dirty="0" smtClean="0">
                <a:solidFill>
                  <a:schemeClr val="tx1"/>
                </a:solidFill>
              </a:rPr>
              <a:t>Procedura </a:t>
            </a:r>
            <a:r>
              <a:rPr lang="pl-PL" sz="2100" b="1" dirty="0">
                <a:solidFill>
                  <a:schemeClr val="tx1"/>
                </a:solidFill>
              </a:rPr>
              <a:t>naboru </a:t>
            </a:r>
            <a:r>
              <a:rPr lang="pl-PL" sz="2100" b="1" dirty="0" smtClean="0">
                <a:solidFill>
                  <a:schemeClr val="tx1"/>
                </a:solidFill>
              </a:rPr>
              <a:t>wniosków – załączniki do wniosku</a:t>
            </a:r>
          </a:p>
          <a:p>
            <a:pPr marL="400050" indent="-400050" algn="just">
              <a:buAutoNum type="romanUcPeriod"/>
            </a:pPr>
            <a:endParaRPr lang="pl-PL" sz="26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a)</a:t>
            </a:r>
            <a:r>
              <a:rPr lang="pl-PL" sz="2300" dirty="0" smtClean="0">
                <a:solidFill>
                  <a:schemeClr val="tx1"/>
                </a:solidFill>
              </a:rPr>
              <a:t>	</a:t>
            </a:r>
            <a:r>
              <a:rPr lang="pl-PL" sz="2600" dirty="0" smtClean="0">
                <a:solidFill>
                  <a:schemeClr val="tx1"/>
                </a:solidFill>
              </a:rPr>
              <a:t>kopia </a:t>
            </a:r>
            <a:r>
              <a:rPr lang="pl-PL" sz="2600" dirty="0">
                <a:solidFill>
                  <a:schemeClr val="tx1"/>
                </a:solidFill>
              </a:rPr>
              <a:t>dokumentu potwierdzającego status prawny i kwalifikowalność </a:t>
            </a:r>
            <a:r>
              <a:rPr lang="pl-PL" sz="2600" dirty="0" smtClean="0">
                <a:solidFill>
                  <a:schemeClr val="tx1"/>
                </a:solidFill>
              </a:rPr>
              <a:t>wnioskodawcy*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     	(</a:t>
            </a:r>
            <a:r>
              <a:rPr lang="pl-PL" sz="2600" dirty="0">
                <a:solidFill>
                  <a:schemeClr val="tx1"/>
                </a:solidFill>
              </a:rPr>
              <a:t>np. </a:t>
            </a:r>
            <a:r>
              <a:rPr lang="pl-PL" sz="2600" dirty="0" smtClean="0">
                <a:solidFill>
                  <a:schemeClr val="tx1"/>
                </a:solidFill>
              </a:rPr>
              <a:t>statut </a:t>
            </a:r>
            <a:r>
              <a:rPr lang="pl-PL" sz="2600" dirty="0">
                <a:solidFill>
                  <a:schemeClr val="tx1"/>
                </a:solidFill>
              </a:rPr>
              <a:t>w </a:t>
            </a:r>
            <a:r>
              <a:rPr lang="pl-PL" sz="2600" dirty="0" smtClean="0">
                <a:solidFill>
                  <a:schemeClr val="tx1"/>
                </a:solidFill>
              </a:rPr>
              <a:t>przypadku </a:t>
            </a:r>
            <a:r>
              <a:rPr lang="pl-PL" sz="2600" dirty="0">
                <a:solidFill>
                  <a:schemeClr val="tx1"/>
                </a:solidFill>
              </a:rPr>
              <a:t>organizacji pozarządowej, akt ustanawiający organizację </a:t>
            </a:r>
            <a:r>
              <a:rPr lang="pl-PL" sz="2600" dirty="0" smtClean="0">
                <a:solidFill>
                  <a:schemeClr val="tx1"/>
                </a:solidFill>
              </a:rPr>
              <a:t>   	 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	międzynarodową</a:t>
            </a:r>
            <a:r>
              <a:rPr lang="pl-PL" sz="2600" dirty="0">
                <a:solidFill>
                  <a:schemeClr val="tx1"/>
                </a:solidFill>
              </a:rPr>
              <a:t>, jej organ l</a:t>
            </a:r>
            <a:r>
              <a:rPr lang="pl-PL" sz="2600" dirty="0" smtClean="0">
                <a:solidFill>
                  <a:schemeClr val="tx1"/>
                </a:solidFill>
              </a:rPr>
              <a:t>ub </a:t>
            </a:r>
            <a:r>
              <a:rPr lang="pl-PL" sz="2600" dirty="0">
                <a:solidFill>
                  <a:schemeClr val="tx1"/>
                </a:solidFill>
              </a:rPr>
              <a:t>agencję w przypadku organizacji międzynarodowej, jej </a:t>
            </a:r>
            <a:r>
              <a:rPr lang="pl-PL" sz="2600" dirty="0" smtClean="0">
                <a:solidFill>
                  <a:schemeClr val="tx1"/>
                </a:solidFill>
              </a:rPr>
              <a:t>	organu </a:t>
            </a:r>
            <a:r>
              <a:rPr lang="pl-PL" sz="2600" dirty="0">
                <a:solidFill>
                  <a:schemeClr val="tx1"/>
                </a:solidFill>
              </a:rPr>
              <a:t>lub </a:t>
            </a:r>
            <a:r>
              <a:rPr lang="pl-PL" sz="2600" dirty="0" smtClean="0">
                <a:solidFill>
                  <a:schemeClr val="tx1"/>
                </a:solidFill>
              </a:rPr>
              <a:t>agencji);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b)   pełnomocnictwo </a:t>
            </a:r>
            <a:r>
              <a:rPr lang="pl-PL" sz="2600" dirty="0">
                <a:solidFill>
                  <a:schemeClr val="tx1"/>
                </a:solidFill>
              </a:rPr>
              <a:t>dla </a:t>
            </a:r>
            <a:r>
              <a:rPr lang="pl-PL" sz="2600" dirty="0" smtClean="0">
                <a:solidFill>
                  <a:schemeClr val="tx1"/>
                </a:solidFill>
              </a:rPr>
              <a:t>podpisującego** </a:t>
            </a:r>
            <a:r>
              <a:rPr lang="pl-PL" sz="2600" dirty="0">
                <a:solidFill>
                  <a:schemeClr val="tx1"/>
                </a:solidFill>
              </a:rPr>
              <a:t>(jeżeli dotyczy</a:t>
            </a:r>
            <a:r>
              <a:rPr lang="pl-PL" sz="2600" dirty="0" smtClean="0">
                <a:solidFill>
                  <a:schemeClr val="tx1"/>
                </a:solidFill>
              </a:rPr>
              <a:t>);</a:t>
            </a:r>
            <a:endParaRPr lang="pl-PL" sz="2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c)   list </a:t>
            </a:r>
            <a:r>
              <a:rPr lang="pl-PL" sz="2600" dirty="0">
                <a:solidFill>
                  <a:schemeClr val="tx1"/>
                </a:solidFill>
              </a:rPr>
              <a:t>intencyjny lub umowa partnerska (w przypadku projektów realizowanych w partnerstwie</a:t>
            </a:r>
            <a:r>
              <a:rPr lang="pl-PL" sz="2600" dirty="0" smtClean="0">
                <a:solidFill>
                  <a:schemeClr val="tx1"/>
                </a:solidFill>
              </a:rPr>
              <a:t>);</a:t>
            </a: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d)   oświadczenia </a:t>
            </a:r>
            <a:r>
              <a:rPr lang="pl-PL" sz="2600" dirty="0">
                <a:solidFill>
                  <a:schemeClr val="tx1"/>
                </a:solidFill>
              </a:rPr>
              <a:t>o niepodleganiu Wnioskodawcy (oraz ew. partnerów) wykluczeniu z możliwości  </a:t>
            </a:r>
            <a:r>
              <a:rPr lang="pl-PL" sz="2600" dirty="0" smtClean="0">
                <a:solidFill>
                  <a:schemeClr val="tx1"/>
                </a:solidFill>
              </a:rPr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chemeClr val="tx1"/>
                </a:solidFill>
              </a:rPr>
              <a:t>  </a:t>
            </a:r>
            <a:r>
              <a:rPr lang="pl-PL" sz="2600" dirty="0" smtClean="0">
                <a:solidFill>
                  <a:schemeClr val="tx1"/>
                </a:solidFill>
              </a:rPr>
              <a:t>     aplikowania </a:t>
            </a:r>
            <a:r>
              <a:rPr lang="pl-PL" sz="2600" dirty="0">
                <a:solidFill>
                  <a:schemeClr val="tx1"/>
                </a:solidFill>
              </a:rPr>
              <a:t>o dofinansowanie </a:t>
            </a:r>
            <a:r>
              <a:rPr lang="pl-PL" sz="2600" dirty="0" smtClean="0">
                <a:solidFill>
                  <a:schemeClr val="tx1"/>
                </a:solidFill>
              </a:rPr>
              <a:t>– część wniosku aplikacyjnego;</a:t>
            </a:r>
          </a:p>
          <a:p>
            <a:pPr marL="0" indent="0">
              <a:buNone/>
            </a:pPr>
            <a:r>
              <a:rPr lang="pl-PL" sz="2600" dirty="0" smtClean="0">
                <a:solidFill>
                  <a:schemeClr val="tx1"/>
                </a:solidFill>
              </a:rPr>
              <a:t>e)	rozpoznanie </a:t>
            </a:r>
            <a:r>
              <a:rPr lang="pl-PL" sz="2600" dirty="0">
                <a:solidFill>
                  <a:schemeClr val="tx1"/>
                </a:solidFill>
              </a:rPr>
              <a:t>rynku uzasadniające wysokość przyjętych w budżecie </a:t>
            </a:r>
            <a:r>
              <a:rPr lang="pl-PL" sz="2600" dirty="0" smtClean="0">
                <a:solidFill>
                  <a:schemeClr val="tx1"/>
                </a:solidFill>
              </a:rPr>
              <a:t>stawek </a:t>
            </a:r>
            <a:r>
              <a:rPr lang="pl-PL" sz="2600" dirty="0">
                <a:solidFill>
                  <a:schemeClr val="tx1"/>
                </a:solidFill>
              </a:rPr>
              <a:t>– </a:t>
            </a:r>
            <a:r>
              <a:rPr lang="pl-PL" sz="2600" u="sng" dirty="0">
                <a:solidFill>
                  <a:schemeClr val="tx1"/>
                </a:solidFill>
              </a:rPr>
              <a:t>załącznik </a:t>
            </a:r>
            <a:r>
              <a:rPr lang="pl-PL" sz="2600" u="sng" dirty="0" smtClean="0">
                <a:solidFill>
                  <a:schemeClr val="tx1"/>
                </a:solidFill>
              </a:rPr>
              <a:t>    </a:t>
            </a:r>
            <a:r>
              <a:rPr lang="pl-PL" sz="2600" dirty="0" smtClean="0">
                <a:solidFill>
                  <a:schemeClr val="tx1"/>
                </a:solidFill>
              </a:rPr>
              <a:t>	</a:t>
            </a:r>
            <a:r>
              <a:rPr lang="pl-PL" sz="2600" u="sng" dirty="0">
                <a:solidFill>
                  <a:schemeClr val="tx1"/>
                </a:solidFill>
              </a:rPr>
              <a:t>nieobligatoryjny</a:t>
            </a:r>
            <a:r>
              <a:rPr lang="pl-PL" sz="2600" dirty="0">
                <a:solidFill>
                  <a:schemeClr val="tx1"/>
                </a:solidFill>
              </a:rPr>
              <a:t> </a:t>
            </a:r>
            <a:r>
              <a:rPr lang="pl-PL" sz="2600" dirty="0" smtClean="0">
                <a:solidFill>
                  <a:schemeClr val="tx1"/>
                </a:solidFill>
              </a:rPr>
              <a:t>(rozpoznanie przeprowadzone </a:t>
            </a:r>
            <a:r>
              <a:rPr lang="pl-PL" sz="2600" dirty="0">
                <a:solidFill>
                  <a:schemeClr val="tx1"/>
                </a:solidFill>
              </a:rPr>
              <a:t>wśród minimum 3 podmiotów, nie </a:t>
            </a:r>
            <a:r>
              <a:rPr lang="pl-PL" sz="2600" dirty="0" smtClean="0">
                <a:solidFill>
                  <a:schemeClr val="tx1"/>
                </a:solidFill>
              </a:rPr>
              <a:t>	wcześniej 	niż </a:t>
            </a:r>
            <a:r>
              <a:rPr lang="pl-PL" sz="2600" dirty="0">
                <a:solidFill>
                  <a:schemeClr val="tx1"/>
                </a:solidFill>
              </a:rPr>
              <a:t>rok przed złożeniem wniosku </a:t>
            </a:r>
            <a:r>
              <a:rPr lang="pl-PL" sz="2600" dirty="0" smtClean="0">
                <a:solidFill>
                  <a:schemeClr val="tx1"/>
                </a:solidFill>
              </a:rPr>
              <a:t>aplikacyjnego)</a:t>
            </a:r>
          </a:p>
          <a:p>
            <a:pPr marL="342900" indent="-342900">
              <a:buFont typeface="Wingdings 3" panose="05040102010807070707" pitchFamily="18" charset="2"/>
              <a:buAutoNum type="alphaLcParenR" startAt="4"/>
            </a:pPr>
            <a:endParaRPr lang="pl-PL" sz="1800" u="sng" dirty="0" smtClean="0">
              <a:solidFill>
                <a:schemeClr val="tx1"/>
              </a:solidFill>
            </a:endParaRPr>
          </a:p>
          <a:p>
            <a:pPr marL="342900" indent="-342900">
              <a:buFont typeface="Wingdings 3" panose="05040102010807070707" pitchFamily="18" charset="2"/>
              <a:buAutoNum type="alphaLcParenR" startAt="4"/>
            </a:pPr>
            <a:endParaRPr lang="pl-PL" sz="1800" u="sng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1700" i="1" dirty="0" smtClean="0">
                <a:solidFill>
                  <a:schemeClr val="tx1"/>
                </a:solidFill>
              </a:rPr>
              <a:t>*nie </a:t>
            </a:r>
            <a:r>
              <a:rPr lang="pl-PL" sz="1700" i="1" dirty="0">
                <a:solidFill>
                  <a:schemeClr val="tx1"/>
                </a:solidFill>
              </a:rPr>
              <a:t>dotyczy sytuacji, gdy wnioskodawca będący </a:t>
            </a:r>
            <a:r>
              <a:rPr lang="pl-PL" sz="1700" i="1" dirty="0" err="1" smtClean="0">
                <a:solidFill>
                  <a:schemeClr val="tx1"/>
                </a:solidFill>
              </a:rPr>
              <a:t>jsfp</a:t>
            </a:r>
            <a:r>
              <a:rPr lang="pl-PL" sz="1700" i="1" dirty="0" smtClean="0">
                <a:solidFill>
                  <a:schemeClr val="tx1"/>
                </a:solidFill>
              </a:rPr>
              <a:t> został </a:t>
            </a:r>
            <a:r>
              <a:rPr lang="pl-PL" sz="1700" i="1" dirty="0">
                <a:solidFill>
                  <a:schemeClr val="tx1"/>
                </a:solidFill>
              </a:rPr>
              <a:t>utworzony na postawie aktów prawnych publikowanych </a:t>
            </a:r>
            <a:r>
              <a:rPr lang="pl-PL" sz="1700" i="1" dirty="0" smtClean="0">
                <a:solidFill>
                  <a:schemeClr val="tx1"/>
                </a:solidFill>
              </a:rPr>
              <a:t>w dziennikach </a:t>
            </a:r>
            <a:r>
              <a:rPr lang="pl-PL" sz="1700" i="1" dirty="0">
                <a:solidFill>
                  <a:schemeClr val="tx1"/>
                </a:solidFill>
              </a:rPr>
              <a:t>urzędowych. Nie dotyczy również sytuacji gdy dokument rejestracyjny jest dostępny w rejestrach </a:t>
            </a:r>
            <a:r>
              <a:rPr lang="pl-PL" sz="1700" i="1" dirty="0" smtClean="0">
                <a:solidFill>
                  <a:schemeClr val="tx1"/>
                </a:solidFill>
              </a:rPr>
              <a:t>publicznych</a:t>
            </a:r>
          </a:p>
          <a:p>
            <a:pPr marL="0" indent="0">
              <a:buNone/>
            </a:pPr>
            <a:r>
              <a:rPr lang="pl-PL" sz="1700" i="1" dirty="0" smtClean="0">
                <a:solidFill>
                  <a:schemeClr val="tx1"/>
                </a:solidFill>
              </a:rPr>
              <a:t>**nd sytuacji </a:t>
            </a:r>
            <a:r>
              <a:rPr lang="pl-PL" sz="1700" i="1" dirty="0">
                <a:solidFill>
                  <a:schemeClr val="tx1"/>
                </a:solidFill>
              </a:rPr>
              <a:t>gdy dokument zawierający informację o reprezentacji prawnej wnioskodawcy jest dostępny w rejestrach publicznych</a:t>
            </a:r>
            <a:endParaRPr lang="pl-PL" sz="1700" i="1" dirty="0" smtClean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1700" i="1" dirty="0">
              <a:solidFill>
                <a:schemeClr val="tx1"/>
              </a:solidFill>
            </a:endParaRPr>
          </a:p>
          <a:p>
            <a:pPr marL="342900" indent="-342900">
              <a:buAutoNum type="alphaLcParenR" startAt="4"/>
            </a:pPr>
            <a:endParaRPr lang="pl-PL" sz="1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pl-PL" sz="18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9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84210" y="685800"/>
            <a:ext cx="11290076" cy="6028509"/>
          </a:xfrm>
        </p:spPr>
        <p:txBody>
          <a:bodyPr anchor="t">
            <a:normAutofit fontScale="77500" lnSpcReduction="20000"/>
          </a:bodyPr>
          <a:lstStyle/>
          <a:p>
            <a:pPr marL="0" indent="0">
              <a:buNone/>
            </a:pPr>
            <a:endParaRPr lang="pl-PL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pl-PL" sz="1800" dirty="0">
              <a:solidFill>
                <a:schemeClr val="tx1"/>
              </a:solidFill>
            </a:endParaRPr>
          </a:p>
          <a:p>
            <a:pPr marL="400050" indent="-400050" algn="just">
              <a:buAutoNum type="romanUcPeriod"/>
            </a:pPr>
            <a:endParaRPr lang="pl-PL" sz="21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300" dirty="0">
                <a:solidFill>
                  <a:schemeClr val="tx1"/>
                </a:solidFill>
              </a:rPr>
              <a:t>Termin składania wniosków:  </a:t>
            </a:r>
            <a:r>
              <a:rPr lang="pl-PL" sz="2300" b="1" dirty="0">
                <a:solidFill>
                  <a:schemeClr val="tx1"/>
                </a:solidFill>
              </a:rPr>
              <a:t>do 14 lutego 2020 r. </a:t>
            </a:r>
            <a:r>
              <a:rPr lang="pl-PL" sz="2300" dirty="0">
                <a:solidFill>
                  <a:schemeClr val="tx1"/>
                </a:solidFill>
              </a:rPr>
              <a:t>(do godziny 16.00</a:t>
            </a:r>
            <a:r>
              <a:rPr lang="pl-PL" sz="2300" dirty="0" smtClean="0">
                <a:solidFill>
                  <a:schemeClr val="tx1"/>
                </a:solidFill>
              </a:rPr>
              <a:t>) do COPE MSWiA.</a:t>
            </a:r>
          </a:p>
          <a:p>
            <a:pPr marL="0" indent="0">
              <a:buNone/>
            </a:pPr>
            <a:endParaRPr lang="pl-PL" sz="23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300" dirty="0" smtClean="0">
                <a:solidFill>
                  <a:schemeClr val="tx1"/>
                </a:solidFill>
              </a:rPr>
              <a:t>Koperta/opakowanie </a:t>
            </a:r>
            <a:r>
              <a:rPr lang="pl-PL" sz="2300" dirty="0">
                <a:solidFill>
                  <a:schemeClr val="tx1"/>
                </a:solidFill>
              </a:rPr>
              <a:t>z wnioskiem musi być oznaczona w następujący sposób:</a:t>
            </a:r>
          </a:p>
          <a:p>
            <a:pPr marL="0" indent="0">
              <a:buNone/>
            </a:pPr>
            <a:r>
              <a:rPr lang="pl-PL" sz="2300" b="1" dirty="0">
                <a:solidFill>
                  <a:schemeClr val="tx1"/>
                </a:solidFill>
              </a:rPr>
              <a:t>NMF – Program „Sprawy wewnętrzne” – nabór wniosków w PA 20.</a:t>
            </a:r>
          </a:p>
          <a:p>
            <a:pPr marL="0" indent="0">
              <a:buNone/>
            </a:pPr>
            <a:endParaRPr lang="pl-PL" sz="23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pl-PL" sz="2300" dirty="0" smtClean="0">
                <a:solidFill>
                  <a:schemeClr val="tx1"/>
                </a:solidFill>
              </a:rPr>
              <a:t>Za </a:t>
            </a:r>
            <a:r>
              <a:rPr lang="pl-PL" sz="2300" dirty="0">
                <a:solidFill>
                  <a:schemeClr val="tx1"/>
                </a:solidFill>
              </a:rPr>
              <a:t>datę wpływu </a:t>
            </a:r>
            <a:r>
              <a:rPr lang="pl-PL" sz="2300" dirty="0" smtClean="0">
                <a:solidFill>
                  <a:schemeClr val="tx1"/>
                </a:solidFill>
              </a:rPr>
              <a:t>uznaje </a:t>
            </a:r>
            <a:r>
              <a:rPr lang="pl-PL" sz="2300" dirty="0">
                <a:solidFill>
                  <a:schemeClr val="tx1"/>
                </a:solidFill>
              </a:rPr>
              <a:t>się: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300" dirty="0" smtClean="0">
                <a:solidFill>
                  <a:schemeClr val="tx1"/>
                </a:solidFill>
              </a:rPr>
              <a:t>datę </a:t>
            </a:r>
            <a:r>
              <a:rPr lang="pl-PL" sz="2300" dirty="0">
                <a:solidFill>
                  <a:schemeClr val="tx1"/>
                </a:solidFill>
              </a:rPr>
              <a:t>nadania (datę stempla pocztowego) – wyłącznie w przypadku nadania w polskiej placówce pocztowej operatora wyznaczonego w rozumieniu ustawy z dnia 23 listopada 2012 r. – Prawo pocztowe (Dz. U. z 2018 r. poz. 2188, z </a:t>
            </a:r>
            <a:r>
              <a:rPr lang="pl-PL" sz="2300" dirty="0" err="1">
                <a:solidFill>
                  <a:schemeClr val="tx1"/>
                </a:solidFill>
              </a:rPr>
              <a:t>późn</a:t>
            </a:r>
            <a:r>
              <a:rPr lang="pl-PL" sz="2300" dirty="0">
                <a:solidFill>
                  <a:schemeClr val="tx1"/>
                </a:solidFill>
              </a:rPr>
              <a:t>. zm.), przy czym za złożone w terminie zostaną uznane wnioski, które wpłyną do siedziby COPE MSWiA, o której mowa powyżej, w ciągu 14 dni od terminu zakończenia </a:t>
            </a:r>
            <a:r>
              <a:rPr lang="pl-PL" sz="2300" dirty="0" smtClean="0">
                <a:solidFill>
                  <a:schemeClr val="tx1"/>
                </a:solidFill>
              </a:rPr>
              <a:t>naboru;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300" dirty="0" smtClean="0">
                <a:solidFill>
                  <a:schemeClr val="tx1"/>
                </a:solidFill>
              </a:rPr>
              <a:t>datę </a:t>
            </a:r>
            <a:r>
              <a:rPr lang="pl-PL" sz="2300" dirty="0">
                <a:solidFill>
                  <a:schemeClr val="tx1"/>
                </a:solidFill>
              </a:rPr>
              <a:t>wpływu do siedziby COPE MSWiA – w przypadku złożenia osobiście, nadania za pośrednictwem innego operatora pocztowego niż operator wyznaczony, o którym mowa w pkt. 1 lub nadania </a:t>
            </a:r>
            <a:r>
              <a:rPr lang="pl-PL" sz="2300" dirty="0" smtClean="0">
                <a:solidFill>
                  <a:schemeClr val="tx1"/>
                </a:solidFill>
              </a:rPr>
              <a:t>kurierem;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300" dirty="0" smtClean="0">
                <a:solidFill>
                  <a:schemeClr val="tx1"/>
                </a:solidFill>
              </a:rPr>
              <a:t>datę </a:t>
            </a:r>
            <a:r>
              <a:rPr lang="pl-PL" sz="2300" dirty="0">
                <a:solidFill>
                  <a:schemeClr val="tx1"/>
                </a:solidFill>
              </a:rPr>
              <a:t>wpływu na adres skrzynki podawczej COPE MSWiA – w przypadku przesłania wniosku platformą </a:t>
            </a:r>
            <a:r>
              <a:rPr lang="pl-PL" sz="2300" dirty="0" err="1">
                <a:solidFill>
                  <a:schemeClr val="tx1"/>
                </a:solidFill>
              </a:rPr>
              <a:t>ePUAP</a:t>
            </a:r>
            <a:r>
              <a:rPr lang="pl-PL" sz="2300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pl-PL" sz="2100" b="1" dirty="0" smtClean="0">
              <a:solidFill>
                <a:schemeClr val="tx1"/>
              </a:solidFill>
            </a:endParaRPr>
          </a:p>
          <a:p>
            <a:endParaRPr lang="pl-PL" sz="1800" dirty="0" smtClean="0">
              <a:solidFill>
                <a:schemeClr val="tx1"/>
              </a:solidFill>
            </a:endParaRPr>
          </a:p>
          <a:p>
            <a:endParaRPr lang="pl-PL" sz="1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5703" y="374876"/>
            <a:ext cx="853514" cy="95715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8965" y="616788"/>
            <a:ext cx="2548349" cy="621846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856602" y="374877"/>
            <a:ext cx="1103472" cy="95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38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ycinek">
  <a:themeElements>
    <a:clrScheme name="Wycine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Wycine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ycine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3585</TotalTime>
  <Words>248</Words>
  <Application>Microsoft Office PowerPoint</Application>
  <PresentationFormat>Panoramiczny</PresentationFormat>
  <Paragraphs>55</Paragraphs>
  <Slides>4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Wingdings 3</vt:lpstr>
      <vt:lpstr>Wycinek</vt:lpstr>
      <vt:lpstr>NMF 2014-2021 Program sprawy wewnętrzne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NMF 2014-2021 Program sprawy wewnętrzne</dc:title>
  <dc:creator>tdylag</dc:creator>
  <cp:lastModifiedBy>Marta Chmielnicka</cp:lastModifiedBy>
  <cp:revision>147</cp:revision>
  <cp:lastPrinted>2020-01-10T13:21:04Z</cp:lastPrinted>
  <dcterms:created xsi:type="dcterms:W3CDTF">2019-09-17T05:33:52Z</dcterms:created>
  <dcterms:modified xsi:type="dcterms:W3CDTF">2020-01-13T09:24:20Z</dcterms:modified>
</cp:coreProperties>
</file>