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62"/>
  </p:notesMasterIdLst>
  <p:handoutMasterIdLst>
    <p:handoutMasterId r:id="rId63"/>
  </p:handoutMasterIdLst>
  <p:sldIdLst>
    <p:sldId id="1520" r:id="rId5"/>
    <p:sldId id="1541" r:id="rId6"/>
    <p:sldId id="1582" r:id="rId7"/>
    <p:sldId id="1580" r:id="rId8"/>
    <p:sldId id="1581" r:id="rId9"/>
    <p:sldId id="1583" r:id="rId10"/>
    <p:sldId id="1584" r:id="rId11"/>
    <p:sldId id="1585" r:id="rId12"/>
    <p:sldId id="1586" r:id="rId13"/>
    <p:sldId id="1634" r:id="rId14"/>
    <p:sldId id="1587" r:id="rId15"/>
    <p:sldId id="1588" r:id="rId16"/>
    <p:sldId id="1589" r:id="rId17"/>
    <p:sldId id="1590" r:id="rId18"/>
    <p:sldId id="1591" r:id="rId19"/>
    <p:sldId id="1592" r:id="rId20"/>
    <p:sldId id="1593" r:id="rId21"/>
    <p:sldId id="1579" r:id="rId22"/>
    <p:sldId id="1595" r:id="rId23"/>
    <p:sldId id="1599" r:id="rId24"/>
    <p:sldId id="1638" r:id="rId25"/>
    <p:sldId id="1636" r:id="rId26"/>
    <p:sldId id="1639" r:id="rId27"/>
    <p:sldId id="1594" r:id="rId28"/>
    <p:sldId id="1604" r:id="rId29"/>
    <p:sldId id="1641" r:id="rId30"/>
    <p:sldId id="1605" r:id="rId31"/>
    <p:sldId id="1606" r:id="rId32"/>
    <p:sldId id="1637" r:id="rId33"/>
    <p:sldId id="1607" r:id="rId34"/>
    <p:sldId id="1608" r:id="rId35"/>
    <p:sldId id="1609" r:id="rId36"/>
    <p:sldId id="1613" r:id="rId37"/>
    <p:sldId id="1622" r:id="rId38"/>
    <p:sldId id="1623" r:id="rId39"/>
    <p:sldId id="1624" r:id="rId40"/>
    <p:sldId id="1625" r:id="rId41"/>
    <p:sldId id="1626" r:id="rId42"/>
    <p:sldId id="1610" r:id="rId43"/>
    <p:sldId id="1614" r:id="rId44"/>
    <p:sldId id="1615" r:id="rId45"/>
    <p:sldId id="1640" r:id="rId46"/>
    <p:sldId id="1616" r:id="rId47"/>
    <p:sldId id="1617" r:id="rId48"/>
    <p:sldId id="1618" r:id="rId49"/>
    <p:sldId id="1612" r:id="rId50"/>
    <p:sldId id="1611" r:id="rId51"/>
    <p:sldId id="1619" r:id="rId52"/>
    <p:sldId id="1620" r:id="rId53"/>
    <p:sldId id="1621" r:id="rId54"/>
    <p:sldId id="1627" r:id="rId55"/>
    <p:sldId id="1628" r:id="rId56"/>
    <p:sldId id="1629" r:id="rId57"/>
    <p:sldId id="1630" r:id="rId58"/>
    <p:sldId id="1631" r:id="rId59"/>
    <p:sldId id="1632" r:id="rId60"/>
    <p:sldId id="155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9C6C1B-47FD-B90C-90E3-9EC401A2ABD7}" name="Borowska Anna" initials="AB" userId="S::Anna.Borowska@nfosigw.gov.pl::4c8d84b0-05e4-4cc2-a81a-5c60b7ac14e3" providerId="AD"/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741" autoAdjust="0"/>
  </p:normalViewPr>
  <p:slideViewPr>
    <p:cSldViewPr snapToGrid="0">
      <p:cViewPr>
        <p:scale>
          <a:sx n="100" d="100"/>
          <a:sy n="100" d="100"/>
        </p:scale>
        <p:origin x="83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90C99-7110-4903-921A-018AD6AB75C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B10172-B8C3-47F0-93D3-1C3028E7A405}">
      <dgm:prSet phldrT="[Tekst]"/>
      <dgm:spPr/>
      <dgm:t>
        <a:bodyPr/>
        <a:lstStyle/>
        <a:p>
          <a:r>
            <a:rPr lang="pl-PL" dirty="0"/>
            <a:t>Zmiany projektu</a:t>
          </a:r>
        </a:p>
      </dgm:t>
    </dgm:pt>
    <dgm:pt modelId="{9723C617-71DD-4674-9AA4-49907EDC6CDE}" type="parTrans" cxnId="{FB6FF108-6923-436B-9FB6-F0424CE79EC9}">
      <dgm:prSet/>
      <dgm:spPr/>
      <dgm:t>
        <a:bodyPr/>
        <a:lstStyle/>
        <a:p>
          <a:endParaRPr lang="pl-PL"/>
        </a:p>
      </dgm:t>
    </dgm:pt>
    <dgm:pt modelId="{BA0BC844-8EDA-4B50-B478-F0CD6A3EC78E}" type="sibTrans" cxnId="{FB6FF108-6923-436B-9FB6-F0424CE79EC9}">
      <dgm:prSet/>
      <dgm:spPr/>
      <dgm:t>
        <a:bodyPr/>
        <a:lstStyle/>
        <a:p>
          <a:endParaRPr lang="pl-PL"/>
        </a:p>
      </dgm:t>
    </dgm:pt>
    <dgm:pt modelId="{36F8E6E1-7616-4075-A46F-28E0C282C46F}">
      <dgm:prSet phldrT="[Tekst]"/>
      <dgm:spPr/>
      <dgm:t>
        <a:bodyPr/>
        <a:lstStyle/>
        <a:p>
          <a:r>
            <a:rPr lang="pl-PL" dirty="0"/>
            <a:t>Wymagające aneksowania </a:t>
          </a:r>
          <a:r>
            <a:rPr lang="pl-PL" dirty="0" err="1"/>
            <a:t>UoD</a:t>
          </a:r>
          <a:endParaRPr lang="pl-PL" dirty="0"/>
        </a:p>
      </dgm:t>
    </dgm:pt>
    <dgm:pt modelId="{BBB72101-1B04-43E8-90D0-1A5E37749694}" type="parTrans" cxnId="{D77B42EE-DE01-4381-B853-C750EF9D7DF8}">
      <dgm:prSet/>
      <dgm:spPr/>
      <dgm:t>
        <a:bodyPr/>
        <a:lstStyle/>
        <a:p>
          <a:endParaRPr lang="pl-PL"/>
        </a:p>
      </dgm:t>
    </dgm:pt>
    <dgm:pt modelId="{DD833FC4-4612-456E-8302-42691D49B1E6}" type="sibTrans" cxnId="{D77B42EE-DE01-4381-B853-C750EF9D7DF8}">
      <dgm:prSet/>
      <dgm:spPr/>
      <dgm:t>
        <a:bodyPr/>
        <a:lstStyle/>
        <a:p>
          <a:endParaRPr lang="pl-PL"/>
        </a:p>
      </dgm:t>
    </dgm:pt>
    <dgm:pt modelId="{C145C874-F92A-4356-9414-A130F50658EF}">
      <dgm:prSet phldrT="[Tekst]"/>
      <dgm:spPr/>
      <dgm:t>
        <a:bodyPr/>
        <a:lstStyle/>
        <a:p>
          <a:r>
            <a:rPr lang="pl-PL" dirty="0"/>
            <a:t>Wymagające zmiany w SL2021</a:t>
          </a:r>
        </a:p>
      </dgm:t>
    </dgm:pt>
    <dgm:pt modelId="{D587BA3E-F153-4F3B-85E1-F1E1D61646FC}" type="parTrans" cxnId="{A7232F2F-69B6-4E4D-B9AB-404FC233F650}">
      <dgm:prSet/>
      <dgm:spPr/>
      <dgm:t>
        <a:bodyPr/>
        <a:lstStyle/>
        <a:p>
          <a:endParaRPr lang="pl-PL"/>
        </a:p>
      </dgm:t>
    </dgm:pt>
    <dgm:pt modelId="{4A9E2EC3-6AFC-45ED-9574-87CF873DCA14}" type="sibTrans" cxnId="{A7232F2F-69B6-4E4D-B9AB-404FC233F650}">
      <dgm:prSet/>
      <dgm:spPr/>
      <dgm:t>
        <a:bodyPr/>
        <a:lstStyle/>
        <a:p>
          <a:endParaRPr lang="pl-PL"/>
        </a:p>
      </dgm:t>
    </dgm:pt>
    <dgm:pt modelId="{E4C80FB4-D555-41F2-97BF-2B17075E0737}">
      <dgm:prSet phldrT="[Tekst]"/>
      <dgm:spPr/>
      <dgm:t>
        <a:bodyPr/>
        <a:lstStyle/>
        <a:p>
          <a:r>
            <a:rPr lang="pl-PL" dirty="0"/>
            <a:t>Niewymagające zmiany w SL2021</a:t>
          </a:r>
        </a:p>
      </dgm:t>
    </dgm:pt>
    <dgm:pt modelId="{A9978C57-E74E-46B3-88BC-97E85D2276AE}" type="parTrans" cxnId="{CFACC589-7BDA-434F-AC32-3EF551A5C02D}">
      <dgm:prSet/>
      <dgm:spPr/>
      <dgm:t>
        <a:bodyPr/>
        <a:lstStyle/>
        <a:p>
          <a:endParaRPr lang="pl-PL"/>
        </a:p>
      </dgm:t>
    </dgm:pt>
    <dgm:pt modelId="{208EF237-A976-4C1A-9836-5B0BBC5DB6B7}" type="sibTrans" cxnId="{CFACC589-7BDA-434F-AC32-3EF551A5C02D}">
      <dgm:prSet/>
      <dgm:spPr/>
      <dgm:t>
        <a:bodyPr/>
        <a:lstStyle/>
        <a:p>
          <a:endParaRPr lang="pl-PL"/>
        </a:p>
      </dgm:t>
    </dgm:pt>
    <dgm:pt modelId="{4005B688-F6C9-4EEA-A8D7-DA79BAD422EC}">
      <dgm:prSet phldrT="[Tekst]"/>
      <dgm:spPr/>
      <dgm:t>
        <a:bodyPr/>
        <a:lstStyle/>
        <a:p>
          <a:r>
            <a:rPr lang="pl-PL" dirty="0"/>
            <a:t>Niewymagające aneksowania </a:t>
          </a:r>
          <a:r>
            <a:rPr lang="pl-PL" dirty="0" err="1"/>
            <a:t>UoD</a:t>
          </a:r>
          <a:endParaRPr lang="pl-PL" dirty="0"/>
        </a:p>
      </dgm:t>
    </dgm:pt>
    <dgm:pt modelId="{A9821E0C-0675-40FA-9E88-F0B4E207C233}" type="parTrans" cxnId="{20E1F2FD-EE83-4B49-BAFC-9D4DFFB6DA16}">
      <dgm:prSet/>
      <dgm:spPr/>
      <dgm:t>
        <a:bodyPr/>
        <a:lstStyle/>
        <a:p>
          <a:endParaRPr lang="pl-PL"/>
        </a:p>
      </dgm:t>
    </dgm:pt>
    <dgm:pt modelId="{827D324C-1CB8-4AB5-9744-7B2F17580EDD}" type="sibTrans" cxnId="{20E1F2FD-EE83-4B49-BAFC-9D4DFFB6DA16}">
      <dgm:prSet/>
      <dgm:spPr/>
      <dgm:t>
        <a:bodyPr/>
        <a:lstStyle/>
        <a:p>
          <a:endParaRPr lang="pl-PL"/>
        </a:p>
      </dgm:t>
    </dgm:pt>
    <dgm:pt modelId="{0D6226FF-9C46-4BD2-A8A1-F1D502F4B789}">
      <dgm:prSet phldrT="[Tekst]"/>
      <dgm:spPr/>
      <dgm:t>
        <a:bodyPr/>
        <a:lstStyle/>
        <a:p>
          <a:r>
            <a:rPr lang="pl-PL"/>
            <a:t>Wymagające zmiany w SL2021</a:t>
          </a:r>
          <a:endParaRPr lang="pl-PL" dirty="0"/>
        </a:p>
      </dgm:t>
    </dgm:pt>
    <dgm:pt modelId="{E56FB7B1-CAF1-45C7-ACA7-82708A3B31B7}" type="parTrans" cxnId="{8B3F9E0C-EC99-4364-8CDF-33B1E476638C}">
      <dgm:prSet/>
      <dgm:spPr/>
      <dgm:t>
        <a:bodyPr/>
        <a:lstStyle/>
        <a:p>
          <a:endParaRPr lang="pl-PL"/>
        </a:p>
      </dgm:t>
    </dgm:pt>
    <dgm:pt modelId="{5779C785-DD42-48AC-9B98-4B6B4871298D}" type="sibTrans" cxnId="{8B3F9E0C-EC99-4364-8CDF-33B1E476638C}">
      <dgm:prSet/>
      <dgm:spPr/>
      <dgm:t>
        <a:bodyPr/>
        <a:lstStyle/>
        <a:p>
          <a:endParaRPr lang="pl-PL"/>
        </a:p>
      </dgm:t>
    </dgm:pt>
    <dgm:pt modelId="{0E9D38E1-D563-4DB0-9237-A764F5F2C023}">
      <dgm:prSet/>
      <dgm:spPr/>
      <dgm:t>
        <a:bodyPr/>
        <a:lstStyle/>
        <a:p>
          <a:r>
            <a:rPr lang="pl-PL" dirty="0"/>
            <a:t>Niewymagające zmiany </a:t>
          </a:r>
          <a:r>
            <a:rPr lang="pl-PL"/>
            <a:t>w SL2021</a:t>
          </a:r>
          <a:endParaRPr lang="pl-PL" dirty="0"/>
        </a:p>
      </dgm:t>
    </dgm:pt>
    <dgm:pt modelId="{4831FEA5-ADFC-4709-89E3-F6E35086F79B}" type="parTrans" cxnId="{F3674BA5-23E9-418A-BD6C-DB5D048E9213}">
      <dgm:prSet/>
      <dgm:spPr/>
      <dgm:t>
        <a:bodyPr/>
        <a:lstStyle/>
        <a:p>
          <a:endParaRPr lang="pl-PL"/>
        </a:p>
      </dgm:t>
    </dgm:pt>
    <dgm:pt modelId="{D2278A1F-79A9-4580-9A93-2D22A5F1EE56}" type="sibTrans" cxnId="{F3674BA5-23E9-418A-BD6C-DB5D048E9213}">
      <dgm:prSet/>
      <dgm:spPr/>
      <dgm:t>
        <a:bodyPr/>
        <a:lstStyle/>
        <a:p>
          <a:endParaRPr lang="pl-PL"/>
        </a:p>
      </dgm:t>
    </dgm:pt>
    <dgm:pt modelId="{79B1F481-3518-42F8-9147-3B5FDDD2282B}" type="pres">
      <dgm:prSet presAssocID="{6BD90C99-7110-4903-921A-018AD6AB75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FA28AE-F122-4008-A165-06DBBFE3D6A9}" type="pres">
      <dgm:prSet presAssocID="{A0B10172-B8C3-47F0-93D3-1C3028E7A405}" presName="hierRoot1" presStyleCnt="0"/>
      <dgm:spPr/>
    </dgm:pt>
    <dgm:pt modelId="{7BC08023-B3EC-4257-9784-BEFC6918B43A}" type="pres">
      <dgm:prSet presAssocID="{A0B10172-B8C3-47F0-93D3-1C3028E7A405}" presName="composite" presStyleCnt="0"/>
      <dgm:spPr/>
    </dgm:pt>
    <dgm:pt modelId="{3240C287-2C63-40AA-AC8D-F8F4AA65075D}" type="pres">
      <dgm:prSet presAssocID="{A0B10172-B8C3-47F0-93D3-1C3028E7A405}" presName="background" presStyleLbl="node0" presStyleIdx="0" presStyleCnt="1"/>
      <dgm:spPr/>
    </dgm:pt>
    <dgm:pt modelId="{256C3B1D-9710-4C59-93CA-B8450A21E1E8}" type="pres">
      <dgm:prSet presAssocID="{A0B10172-B8C3-47F0-93D3-1C3028E7A405}" presName="text" presStyleLbl="fgAcc0" presStyleIdx="0" presStyleCnt="1">
        <dgm:presLayoutVars>
          <dgm:chPref val="3"/>
        </dgm:presLayoutVars>
      </dgm:prSet>
      <dgm:spPr/>
    </dgm:pt>
    <dgm:pt modelId="{859CD256-7F27-40E7-B0B6-96E006F68FD6}" type="pres">
      <dgm:prSet presAssocID="{A0B10172-B8C3-47F0-93D3-1C3028E7A405}" presName="hierChild2" presStyleCnt="0"/>
      <dgm:spPr/>
    </dgm:pt>
    <dgm:pt modelId="{C147D9D3-597A-4D8C-AEF5-97BC3C041FD8}" type="pres">
      <dgm:prSet presAssocID="{BBB72101-1B04-43E8-90D0-1A5E37749694}" presName="Name10" presStyleLbl="parChTrans1D2" presStyleIdx="0" presStyleCnt="2"/>
      <dgm:spPr/>
    </dgm:pt>
    <dgm:pt modelId="{172A66EA-BE62-4A13-AE31-7ADAF15A6931}" type="pres">
      <dgm:prSet presAssocID="{36F8E6E1-7616-4075-A46F-28E0C282C46F}" presName="hierRoot2" presStyleCnt="0"/>
      <dgm:spPr/>
    </dgm:pt>
    <dgm:pt modelId="{D37F6B27-C623-4C4D-8AC3-C4F5D3B7C781}" type="pres">
      <dgm:prSet presAssocID="{36F8E6E1-7616-4075-A46F-28E0C282C46F}" presName="composite2" presStyleCnt="0"/>
      <dgm:spPr/>
    </dgm:pt>
    <dgm:pt modelId="{47B641AF-22F7-43C6-BBBD-B33BEE6552BF}" type="pres">
      <dgm:prSet presAssocID="{36F8E6E1-7616-4075-A46F-28E0C282C46F}" presName="background2" presStyleLbl="node2" presStyleIdx="0" presStyleCnt="2"/>
      <dgm:spPr/>
    </dgm:pt>
    <dgm:pt modelId="{A8D27CBC-BAEE-4286-AB29-B6B842C0DF78}" type="pres">
      <dgm:prSet presAssocID="{36F8E6E1-7616-4075-A46F-28E0C282C46F}" presName="text2" presStyleLbl="fgAcc2" presStyleIdx="0" presStyleCnt="2">
        <dgm:presLayoutVars>
          <dgm:chPref val="3"/>
        </dgm:presLayoutVars>
      </dgm:prSet>
      <dgm:spPr/>
    </dgm:pt>
    <dgm:pt modelId="{F38A8121-4D69-42D0-B0CE-2D3749A18DAE}" type="pres">
      <dgm:prSet presAssocID="{36F8E6E1-7616-4075-A46F-28E0C282C46F}" presName="hierChild3" presStyleCnt="0"/>
      <dgm:spPr/>
    </dgm:pt>
    <dgm:pt modelId="{F5BF7D2A-F707-44AF-8614-2D227FD309A8}" type="pres">
      <dgm:prSet presAssocID="{D587BA3E-F153-4F3B-85E1-F1E1D61646FC}" presName="Name17" presStyleLbl="parChTrans1D3" presStyleIdx="0" presStyleCnt="4"/>
      <dgm:spPr/>
    </dgm:pt>
    <dgm:pt modelId="{B51543A1-4870-4F04-8C16-B331596418ED}" type="pres">
      <dgm:prSet presAssocID="{C145C874-F92A-4356-9414-A130F50658EF}" presName="hierRoot3" presStyleCnt="0"/>
      <dgm:spPr/>
    </dgm:pt>
    <dgm:pt modelId="{47A012BE-D439-4614-8831-F5DC2F2ECF71}" type="pres">
      <dgm:prSet presAssocID="{C145C874-F92A-4356-9414-A130F50658EF}" presName="composite3" presStyleCnt="0"/>
      <dgm:spPr/>
    </dgm:pt>
    <dgm:pt modelId="{DEBF846C-AC81-4EB6-8670-0540B73216D2}" type="pres">
      <dgm:prSet presAssocID="{C145C874-F92A-4356-9414-A130F50658EF}" presName="background3" presStyleLbl="node3" presStyleIdx="0" presStyleCnt="4"/>
      <dgm:spPr/>
    </dgm:pt>
    <dgm:pt modelId="{4B13AF44-2776-46EC-988E-26297E0DF8C6}" type="pres">
      <dgm:prSet presAssocID="{C145C874-F92A-4356-9414-A130F50658EF}" presName="text3" presStyleLbl="fgAcc3" presStyleIdx="0" presStyleCnt="4">
        <dgm:presLayoutVars>
          <dgm:chPref val="3"/>
        </dgm:presLayoutVars>
      </dgm:prSet>
      <dgm:spPr/>
    </dgm:pt>
    <dgm:pt modelId="{9194CDEF-72D2-4DC3-962B-90369D74CE47}" type="pres">
      <dgm:prSet presAssocID="{C145C874-F92A-4356-9414-A130F50658EF}" presName="hierChild4" presStyleCnt="0"/>
      <dgm:spPr/>
    </dgm:pt>
    <dgm:pt modelId="{C4D8AEE5-F926-4CF1-BEE9-B69FECBCD5CD}" type="pres">
      <dgm:prSet presAssocID="{A9978C57-E74E-46B3-88BC-97E85D2276AE}" presName="Name17" presStyleLbl="parChTrans1D3" presStyleIdx="1" presStyleCnt="4"/>
      <dgm:spPr/>
    </dgm:pt>
    <dgm:pt modelId="{FF5FFE12-E918-486A-A45E-133B8B9286D2}" type="pres">
      <dgm:prSet presAssocID="{E4C80FB4-D555-41F2-97BF-2B17075E0737}" presName="hierRoot3" presStyleCnt="0"/>
      <dgm:spPr/>
    </dgm:pt>
    <dgm:pt modelId="{4ED4C863-1A3E-46DA-800D-222DEE040AFC}" type="pres">
      <dgm:prSet presAssocID="{E4C80FB4-D555-41F2-97BF-2B17075E0737}" presName="composite3" presStyleCnt="0"/>
      <dgm:spPr/>
    </dgm:pt>
    <dgm:pt modelId="{B3E8D7F7-D8AC-4D63-990F-6C375451C978}" type="pres">
      <dgm:prSet presAssocID="{E4C80FB4-D555-41F2-97BF-2B17075E0737}" presName="background3" presStyleLbl="node3" presStyleIdx="1" presStyleCnt="4"/>
      <dgm:spPr/>
    </dgm:pt>
    <dgm:pt modelId="{B068604A-1022-4BB4-8B88-ED7A8B441985}" type="pres">
      <dgm:prSet presAssocID="{E4C80FB4-D555-41F2-97BF-2B17075E0737}" presName="text3" presStyleLbl="fgAcc3" presStyleIdx="1" presStyleCnt="4">
        <dgm:presLayoutVars>
          <dgm:chPref val="3"/>
        </dgm:presLayoutVars>
      </dgm:prSet>
      <dgm:spPr/>
    </dgm:pt>
    <dgm:pt modelId="{A86AB3F0-F4E3-4489-BED9-8412CDE73755}" type="pres">
      <dgm:prSet presAssocID="{E4C80FB4-D555-41F2-97BF-2B17075E0737}" presName="hierChild4" presStyleCnt="0"/>
      <dgm:spPr/>
    </dgm:pt>
    <dgm:pt modelId="{362E17DB-5465-4957-9236-8066DDCDD6A2}" type="pres">
      <dgm:prSet presAssocID="{A9821E0C-0675-40FA-9E88-F0B4E207C233}" presName="Name10" presStyleLbl="parChTrans1D2" presStyleIdx="1" presStyleCnt="2"/>
      <dgm:spPr/>
    </dgm:pt>
    <dgm:pt modelId="{61403FF3-6E66-489E-B865-255F516EBDC1}" type="pres">
      <dgm:prSet presAssocID="{4005B688-F6C9-4EEA-A8D7-DA79BAD422EC}" presName="hierRoot2" presStyleCnt="0"/>
      <dgm:spPr/>
    </dgm:pt>
    <dgm:pt modelId="{8956A3FA-40E1-49FB-8F9E-482F2687A4C5}" type="pres">
      <dgm:prSet presAssocID="{4005B688-F6C9-4EEA-A8D7-DA79BAD422EC}" presName="composite2" presStyleCnt="0"/>
      <dgm:spPr/>
    </dgm:pt>
    <dgm:pt modelId="{12E8A381-888A-4586-ADA0-58BFAE436A3A}" type="pres">
      <dgm:prSet presAssocID="{4005B688-F6C9-4EEA-A8D7-DA79BAD422EC}" presName="background2" presStyleLbl="node2" presStyleIdx="1" presStyleCnt="2"/>
      <dgm:spPr/>
    </dgm:pt>
    <dgm:pt modelId="{E4AFCD88-621F-414C-98F4-106651D8F565}" type="pres">
      <dgm:prSet presAssocID="{4005B688-F6C9-4EEA-A8D7-DA79BAD422EC}" presName="text2" presStyleLbl="fgAcc2" presStyleIdx="1" presStyleCnt="2">
        <dgm:presLayoutVars>
          <dgm:chPref val="3"/>
        </dgm:presLayoutVars>
      </dgm:prSet>
      <dgm:spPr/>
    </dgm:pt>
    <dgm:pt modelId="{1F455DE5-C9ED-4D7D-AF45-EB815DAD73ED}" type="pres">
      <dgm:prSet presAssocID="{4005B688-F6C9-4EEA-A8D7-DA79BAD422EC}" presName="hierChild3" presStyleCnt="0"/>
      <dgm:spPr/>
    </dgm:pt>
    <dgm:pt modelId="{83FEB31B-98DD-4968-BCFE-D460F2A2E935}" type="pres">
      <dgm:prSet presAssocID="{E56FB7B1-CAF1-45C7-ACA7-82708A3B31B7}" presName="Name17" presStyleLbl="parChTrans1D3" presStyleIdx="2" presStyleCnt="4"/>
      <dgm:spPr/>
    </dgm:pt>
    <dgm:pt modelId="{9EAA8939-5064-4D56-A1BC-2CFE98717BA0}" type="pres">
      <dgm:prSet presAssocID="{0D6226FF-9C46-4BD2-A8A1-F1D502F4B789}" presName="hierRoot3" presStyleCnt="0"/>
      <dgm:spPr/>
    </dgm:pt>
    <dgm:pt modelId="{11E596FD-0BA2-4288-B29A-155A72807A7E}" type="pres">
      <dgm:prSet presAssocID="{0D6226FF-9C46-4BD2-A8A1-F1D502F4B789}" presName="composite3" presStyleCnt="0"/>
      <dgm:spPr/>
    </dgm:pt>
    <dgm:pt modelId="{C4BD0A6D-81E4-4B90-A8DF-8004B8AB102D}" type="pres">
      <dgm:prSet presAssocID="{0D6226FF-9C46-4BD2-A8A1-F1D502F4B789}" presName="background3" presStyleLbl="node3" presStyleIdx="2" presStyleCnt="4"/>
      <dgm:spPr/>
    </dgm:pt>
    <dgm:pt modelId="{D88E4FAA-88FA-4AE3-9223-BE4872CD3391}" type="pres">
      <dgm:prSet presAssocID="{0D6226FF-9C46-4BD2-A8A1-F1D502F4B789}" presName="text3" presStyleLbl="fgAcc3" presStyleIdx="2" presStyleCnt="4">
        <dgm:presLayoutVars>
          <dgm:chPref val="3"/>
        </dgm:presLayoutVars>
      </dgm:prSet>
      <dgm:spPr/>
    </dgm:pt>
    <dgm:pt modelId="{CABBFA9C-B491-42EB-AF6F-73EB43A1E1DB}" type="pres">
      <dgm:prSet presAssocID="{0D6226FF-9C46-4BD2-A8A1-F1D502F4B789}" presName="hierChild4" presStyleCnt="0"/>
      <dgm:spPr/>
    </dgm:pt>
    <dgm:pt modelId="{33C9CE96-F81B-4A9B-88B0-12838BC95BF4}" type="pres">
      <dgm:prSet presAssocID="{4831FEA5-ADFC-4709-89E3-F6E35086F79B}" presName="Name17" presStyleLbl="parChTrans1D3" presStyleIdx="3" presStyleCnt="4"/>
      <dgm:spPr/>
    </dgm:pt>
    <dgm:pt modelId="{2FA4D1FB-913B-4895-AC75-D0E09E954997}" type="pres">
      <dgm:prSet presAssocID="{0E9D38E1-D563-4DB0-9237-A764F5F2C023}" presName="hierRoot3" presStyleCnt="0"/>
      <dgm:spPr/>
    </dgm:pt>
    <dgm:pt modelId="{A9D1EFAC-363A-460D-8993-3424E2A510B8}" type="pres">
      <dgm:prSet presAssocID="{0E9D38E1-D563-4DB0-9237-A764F5F2C023}" presName="composite3" presStyleCnt="0"/>
      <dgm:spPr/>
    </dgm:pt>
    <dgm:pt modelId="{36C546D4-37D0-4027-BF47-807DDF9045B5}" type="pres">
      <dgm:prSet presAssocID="{0E9D38E1-D563-4DB0-9237-A764F5F2C023}" presName="background3" presStyleLbl="node3" presStyleIdx="3" presStyleCnt="4"/>
      <dgm:spPr/>
    </dgm:pt>
    <dgm:pt modelId="{180F831B-566C-457E-BEAA-51304F1F76B3}" type="pres">
      <dgm:prSet presAssocID="{0E9D38E1-D563-4DB0-9237-A764F5F2C023}" presName="text3" presStyleLbl="fgAcc3" presStyleIdx="3" presStyleCnt="4">
        <dgm:presLayoutVars>
          <dgm:chPref val="3"/>
        </dgm:presLayoutVars>
      </dgm:prSet>
      <dgm:spPr/>
    </dgm:pt>
    <dgm:pt modelId="{F9AC04E4-194A-4626-AFDF-930F6FAB9F5B}" type="pres">
      <dgm:prSet presAssocID="{0E9D38E1-D563-4DB0-9237-A764F5F2C023}" presName="hierChild4" presStyleCnt="0"/>
      <dgm:spPr/>
    </dgm:pt>
  </dgm:ptLst>
  <dgm:cxnLst>
    <dgm:cxn modelId="{FB6FF108-6923-436B-9FB6-F0424CE79EC9}" srcId="{6BD90C99-7110-4903-921A-018AD6AB75CB}" destId="{A0B10172-B8C3-47F0-93D3-1C3028E7A405}" srcOrd="0" destOrd="0" parTransId="{9723C617-71DD-4674-9AA4-49907EDC6CDE}" sibTransId="{BA0BC844-8EDA-4B50-B478-F0CD6A3EC78E}"/>
    <dgm:cxn modelId="{8B3F9E0C-EC99-4364-8CDF-33B1E476638C}" srcId="{4005B688-F6C9-4EEA-A8D7-DA79BAD422EC}" destId="{0D6226FF-9C46-4BD2-A8A1-F1D502F4B789}" srcOrd="0" destOrd="0" parTransId="{E56FB7B1-CAF1-45C7-ACA7-82708A3B31B7}" sibTransId="{5779C785-DD42-48AC-9B98-4B6B4871298D}"/>
    <dgm:cxn modelId="{3E206F1F-C552-47D4-B2A2-3BAC01833718}" type="presOf" srcId="{0E9D38E1-D563-4DB0-9237-A764F5F2C023}" destId="{180F831B-566C-457E-BEAA-51304F1F76B3}" srcOrd="0" destOrd="0" presId="urn:microsoft.com/office/officeart/2005/8/layout/hierarchy1"/>
    <dgm:cxn modelId="{DB125022-94C6-42CA-94CC-9401B9761BFC}" type="presOf" srcId="{A0B10172-B8C3-47F0-93D3-1C3028E7A405}" destId="{256C3B1D-9710-4C59-93CA-B8450A21E1E8}" srcOrd="0" destOrd="0" presId="urn:microsoft.com/office/officeart/2005/8/layout/hierarchy1"/>
    <dgm:cxn modelId="{A7232F2F-69B6-4E4D-B9AB-404FC233F650}" srcId="{36F8E6E1-7616-4075-A46F-28E0C282C46F}" destId="{C145C874-F92A-4356-9414-A130F50658EF}" srcOrd="0" destOrd="0" parTransId="{D587BA3E-F153-4F3B-85E1-F1E1D61646FC}" sibTransId="{4A9E2EC3-6AFC-45ED-9574-87CF873DCA14}"/>
    <dgm:cxn modelId="{9D5BB62F-9A3E-4C2E-B2F0-3C3EAB83677B}" type="presOf" srcId="{BBB72101-1B04-43E8-90D0-1A5E37749694}" destId="{C147D9D3-597A-4D8C-AEF5-97BC3C041FD8}" srcOrd="0" destOrd="0" presId="urn:microsoft.com/office/officeart/2005/8/layout/hierarchy1"/>
    <dgm:cxn modelId="{FB99B63D-5F86-4A9D-9781-F75CBA3CCB6C}" type="presOf" srcId="{6BD90C99-7110-4903-921A-018AD6AB75CB}" destId="{79B1F481-3518-42F8-9147-3B5FDDD2282B}" srcOrd="0" destOrd="0" presId="urn:microsoft.com/office/officeart/2005/8/layout/hierarchy1"/>
    <dgm:cxn modelId="{C9A8E878-E903-474D-950E-C0439D384D3A}" type="presOf" srcId="{A9821E0C-0675-40FA-9E88-F0B4E207C233}" destId="{362E17DB-5465-4957-9236-8066DDCDD6A2}" srcOrd="0" destOrd="0" presId="urn:microsoft.com/office/officeart/2005/8/layout/hierarchy1"/>
    <dgm:cxn modelId="{87342A80-5BCE-4193-89A8-EB98D3097E1C}" type="presOf" srcId="{E56FB7B1-CAF1-45C7-ACA7-82708A3B31B7}" destId="{83FEB31B-98DD-4968-BCFE-D460F2A2E935}" srcOrd="0" destOrd="0" presId="urn:microsoft.com/office/officeart/2005/8/layout/hierarchy1"/>
    <dgm:cxn modelId="{C83B3789-FCC9-4025-8F7B-6626531848A9}" type="presOf" srcId="{C145C874-F92A-4356-9414-A130F50658EF}" destId="{4B13AF44-2776-46EC-988E-26297E0DF8C6}" srcOrd="0" destOrd="0" presId="urn:microsoft.com/office/officeart/2005/8/layout/hierarchy1"/>
    <dgm:cxn modelId="{CFACC589-7BDA-434F-AC32-3EF551A5C02D}" srcId="{36F8E6E1-7616-4075-A46F-28E0C282C46F}" destId="{E4C80FB4-D555-41F2-97BF-2B17075E0737}" srcOrd="1" destOrd="0" parTransId="{A9978C57-E74E-46B3-88BC-97E85D2276AE}" sibTransId="{208EF237-A976-4C1A-9836-5B0BBC5DB6B7}"/>
    <dgm:cxn modelId="{B6682494-A99C-46AF-92C5-A9ED10F11D8B}" type="presOf" srcId="{4831FEA5-ADFC-4709-89E3-F6E35086F79B}" destId="{33C9CE96-F81B-4A9B-88B0-12838BC95BF4}" srcOrd="0" destOrd="0" presId="urn:microsoft.com/office/officeart/2005/8/layout/hierarchy1"/>
    <dgm:cxn modelId="{F3674BA5-23E9-418A-BD6C-DB5D048E9213}" srcId="{4005B688-F6C9-4EEA-A8D7-DA79BAD422EC}" destId="{0E9D38E1-D563-4DB0-9237-A764F5F2C023}" srcOrd="1" destOrd="0" parTransId="{4831FEA5-ADFC-4709-89E3-F6E35086F79B}" sibTransId="{D2278A1F-79A9-4580-9A93-2D22A5F1EE56}"/>
    <dgm:cxn modelId="{34743CA7-EA05-46DC-9511-2742AABDD998}" type="presOf" srcId="{0D6226FF-9C46-4BD2-A8A1-F1D502F4B789}" destId="{D88E4FAA-88FA-4AE3-9223-BE4872CD3391}" srcOrd="0" destOrd="0" presId="urn:microsoft.com/office/officeart/2005/8/layout/hierarchy1"/>
    <dgm:cxn modelId="{DB6678AC-C01A-4429-A693-04E401284452}" type="presOf" srcId="{4005B688-F6C9-4EEA-A8D7-DA79BAD422EC}" destId="{E4AFCD88-621F-414C-98F4-106651D8F565}" srcOrd="0" destOrd="0" presId="urn:microsoft.com/office/officeart/2005/8/layout/hierarchy1"/>
    <dgm:cxn modelId="{7834CCAD-0C82-4114-8E12-A3F5CD32FC3A}" type="presOf" srcId="{E4C80FB4-D555-41F2-97BF-2B17075E0737}" destId="{B068604A-1022-4BB4-8B88-ED7A8B441985}" srcOrd="0" destOrd="0" presId="urn:microsoft.com/office/officeart/2005/8/layout/hierarchy1"/>
    <dgm:cxn modelId="{7E0575B0-72B4-493F-933F-02215BE25591}" type="presOf" srcId="{36F8E6E1-7616-4075-A46F-28E0C282C46F}" destId="{A8D27CBC-BAEE-4286-AB29-B6B842C0DF78}" srcOrd="0" destOrd="0" presId="urn:microsoft.com/office/officeart/2005/8/layout/hierarchy1"/>
    <dgm:cxn modelId="{460BB4BC-B4D6-4344-BC41-CA85034356C3}" type="presOf" srcId="{A9978C57-E74E-46B3-88BC-97E85D2276AE}" destId="{C4D8AEE5-F926-4CF1-BEE9-B69FECBCD5CD}" srcOrd="0" destOrd="0" presId="urn:microsoft.com/office/officeart/2005/8/layout/hierarchy1"/>
    <dgm:cxn modelId="{65C3DEEB-D582-4B05-B459-A136EB001745}" type="presOf" srcId="{D587BA3E-F153-4F3B-85E1-F1E1D61646FC}" destId="{F5BF7D2A-F707-44AF-8614-2D227FD309A8}" srcOrd="0" destOrd="0" presId="urn:microsoft.com/office/officeart/2005/8/layout/hierarchy1"/>
    <dgm:cxn modelId="{D77B42EE-DE01-4381-B853-C750EF9D7DF8}" srcId="{A0B10172-B8C3-47F0-93D3-1C3028E7A405}" destId="{36F8E6E1-7616-4075-A46F-28E0C282C46F}" srcOrd="0" destOrd="0" parTransId="{BBB72101-1B04-43E8-90D0-1A5E37749694}" sibTransId="{DD833FC4-4612-456E-8302-42691D49B1E6}"/>
    <dgm:cxn modelId="{20E1F2FD-EE83-4B49-BAFC-9D4DFFB6DA16}" srcId="{A0B10172-B8C3-47F0-93D3-1C3028E7A405}" destId="{4005B688-F6C9-4EEA-A8D7-DA79BAD422EC}" srcOrd="1" destOrd="0" parTransId="{A9821E0C-0675-40FA-9E88-F0B4E207C233}" sibTransId="{827D324C-1CB8-4AB5-9744-7B2F17580EDD}"/>
    <dgm:cxn modelId="{6352A64E-8068-4E2B-9F82-19B7C42A2DF8}" type="presParOf" srcId="{79B1F481-3518-42F8-9147-3B5FDDD2282B}" destId="{74FA28AE-F122-4008-A165-06DBBFE3D6A9}" srcOrd="0" destOrd="0" presId="urn:microsoft.com/office/officeart/2005/8/layout/hierarchy1"/>
    <dgm:cxn modelId="{B5E79EB2-04D1-41F9-AB9E-03B5D9565074}" type="presParOf" srcId="{74FA28AE-F122-4008-A165-06DBBFE3D6A9}" destId="{7BC08023-B3EC-4257-9784-BEFC6918B43A}" srcOrd="0" destOrd="0" presId="urn:microsoft.com/office/officeart/2005/8/layout/hierarchy1"/>
    <dgm:cxn modelId="{B62A4053-CC77-44CA-97EF-558C5C6AEDAA}" type="presParOf" srcId="{7BC08023-B3EC-4257-9784-BEFC6918B43A}" destId="{3240C287-2C63-40AA-AC8D-F8F4AA65075D}" srcOrd="0" destOrd="0" presId="urn:microsoft.com/office/officeart/2005/8/layout/hierarchy1"/>
    <dgm:cxn modelId="{A89EE0AA-759E-49D6-B319-97F0128E8D98}" type="presParOf" srcId="{7BC08023-B3EC-4257-9784-BEFC6918B43A}" destId="{256C3B1D-9710-4C59-93CA-B8450A21E1E8}" srcOrd="1" destOrd="0" presId="urn:microsoft.com/office/officeart/2005/8/layout/hierarchy1"/>
    <dgm:cxn modelId="{2F557FE4-C1A4-4FCD-95AB-354585DC1151}" type="presParOf" srcId="{74FA28AE-F122-4008-A165-06DBBFE3D6A9}" destId="{859CD256-7F27-40E7-B0B6-96E006F68FD6}" srcOrd="1" destOrd="0" presId="urn:microsoft.com/office/officeart/2005/8/layout/hierarchy1"/>
    <dgm:cxn modelId="{9307E958-18A2-4F8B-AB3D-AEBC55AB62E0}" type="presParOf" srcId="{859CD256-7F27-40E7-B0B6-96E006F68FD6}" destId="{C147D9D3-597A-4D8C-AEF5-97BC3C041FD8}" srcOrd="0" destOrd="0" presId="urn:microsoft.com/office/officeart/2005/8/layout/hierarchy1"/>
    <dgm:cxn modelId="{752AFCD9-E912-4CDC-93D3-5051972D4BB8}" type="presParOf" srcId="{859CD256-7F27-40E7-B0B6-96E006F68FD6}" destId="{172A66EA-BE62-4A13-AE31-7ADAF15A6931}" srcOrd="1" destOrd="0" presId="urn:microsoft.com/office/officeart/2005/8/layout/hierarchy1"/>
    <dgm:cxn modelId="{316C66E3-4305-46B4-B8FD-1C7A751C4E6C}" type="presParOf" srcId="{172A66EA-BE62-4A13-AE31-7ADAF15A6931}" destId="{D37F6B27-C623-4C4D-8AC3-C4F5D3B7C781}" srcOrd="0" destOrd="0" presId="urn:microsoft.com/office/officeart/2005/8/layout/hierarchy1"/>
    <dgm:cxn modelId="{A31407BF-4EC5-4201-8B34-1A868E838445}" type="presParOf" srcId="{D37F6B27-C623-4C4D-8AC3-C4F5D3B7C781}" destId="{47B641AF-22F7-43C6-BBBD-B33BEE6552BF}" srcOrd="0" destOrd="0" presId="urn:microsoft.com/office/officeart/2005/8/layout/hierarchy1"/>
    <dgm:cxn modelId="{8A24965B-6750-4F88-879B-AE43B77835BB}" type="presParOf" srcId="{D37F6B27-C623-4C4D-8AC3-C4F5D3B7C781}" destId="{A8D27CBC-BAEE-4286-AB29-B6B842C0DF78}" srcOrd="1" destOrd="0" presId="urn:microsoft.com/office/officeart/2005/8/layout/hierarchy1"/>
    <dgm:cxn modelId="{E4AAE62B-B964-41E8-86BB-5BD503291C8C}" type="presParOf" srcId="{172A66EA-BE62-4A13-AE31-7ADAF15A6931}" destId="{F38A8121-4D69-42D0-B0CE-2D3749A18DAE}" srcOrd="1" destOrd="0" presId="urn:microsoft.com/office/officeart/2005/8/layout/hierarchy1"/>
    <dgm:cxn modelId="{513B8C94-277D-4F3F-AFD2-C23DC159AFDC}" type="presParOf" srcId="{F38A8121-4D69-42D0-B0CE-2D3749A18DAE}" destId="{F5BF7D2A-F707-44AF-8614-2D227FD309A8}" srcOrd="0" destOrd="0" presId="urn:microsoft.com/office/officeart/2005/8/layout/hierarchy1"/>
    <dgm:cxn modelId="{DF21E067-3EE0-4AE3-99B0-4ADA130F6121}" type="presParOf" srcId="{F38A8121-4D69-42D0-B0CE-2D3749A18DAE}" destId="{B51543A1-4870-4F04-8C16-B331596418ED}" srcOrd="1" destOrd="0" presId="urn:microsoft.com/office/officeart/2005/8/layout/hierarchy1"/>
    <dgm:cxn modelId="{F8C54C9F-C7FC-43BF-B5DF-2E32C1013341}" type="presParOf" srcId="{B51543A1-4870-4F04-8C16-B331596418ED}" destId="{47A012BE-D439-4614-8831-F5DC2F2ECF71}" srcOrd="0" destOrd="0" presId="urn:microsoft.com/office/officeart/2005/8/layout/hierarchy1"/>
    <dgm:cxn modelId="{77CA9845-BDB9-4CCD-945F-97A9CA16DAD5}" type="presParOf" srcId="{47A012BE-D439-4614-8831-F5DC2F2ECF71}" destId="{DEBF846C-AC81-4EB6-8670-0540B73216D2}" srcOrd="0" destOrd="0" presId="urn:microsoft.com/office/officeart/2005/8/layout/hierarchy1"/>
    <dgm:cxn modelId="{C2482EBF-CEC8-4F7F-B468-C2D04539DC54}" type="presParOf" srcId="{47A012BE-D439-4614-8831-F5DC2F2ECF71}" destId="{4B13AF44-2776-46EC-988E-26297E0DF8C6}" srcOrd="1" destOrd="0" presId="urn:microsoft.com/office/officeart/2005/8/layout/hierarchy1"/>
    <dgm:cxn modelId="{2D4E1E19-D9EB-45A4-A0B6-91673FFC75A8}" type="presParOf" srcId="{B51543A1-4870-4F04-8C16-B331596418ED}" destId="{9194CDEF-72D2-4DC3-962B-90369D74CE47}" srcOrd="1" destOrd="0" presId="urn:microsoft.com/office/officeart/2005/8/layout/hierarchy1"/>
    <dgm:cxn modelId="{3807FDC6-0DBB-47ED-9F6B-7134D989AA61}" type="presParOf" srcId="{F38A8121-4D69-42D0-B0CE-2D3749A18DAE}" destId="{C4D8AEE5-F926-4CF1-BEE9-B69FECBCD5CD}" srcOrd="2" destOrd="0" presId="urn:microsoft.com/office/officeart/2005/8/layout/hierarchy1"/>
    <dgm:cxn modelId="{1751C455-ACCD-4AEC-ABAC-D555AA86004A}" type="presParOf" srcId="{F38A8121-4D69-42D0-B0CE-2D3749A18DAE}" destId="{FF5FFE12-E918-486A-A45E-133B8B9286D2}" srcOrd="3" destOrd="0" presId="urn:microsoft.com/office/officeart/2005/8/layout/hierarchy1"/>
    <dgm:cxn modelId="{7808B603-F052-470F-A18E-6535E1B51F7D}" type="presParOf" srcId="{FF5FFE12-E918-486A-A45E-133B8B9286D2}" destId="{4ED4C863-1A3E-46DA-800D-222DEE040AFC}" srcOrd="0" destOrd="0" presId="urn:microsoft.com/office/officeart/2005/8/layout/hierarchy1"/>
    <dgm:cxn modelId="{F0AD23A7-3C21-4808-909B-173E9B6F22D7}" type="presParOf" srcId="{4ED4C863-1A3E-46DA-800D-222DEE040AFC}" destId="{B3E8D7F7-D8AC-4D63-990F-6C375451C978}" srcOrd="0" destOrd="0" presId="urn:microsoft.com/office/officeart/2005/8/layout/hierarchy1"/>
    <dgm:cxn modelId="{5C03187A-485F-40DC-BF93-6774B170720C}" type="presParOf" srcId="{4ED4C863-1A3E-46DA-800D-222DEE040AFC}" destId="{B068604A-1022-4BB4-8B88-ED7A8B441985}" srcOrd="1" destOrd="0" presId="urn:microsoft.com/office/officeart/2005/8/layout/hierarchy1"/>
    <dgm:cxn modelId="{A773FFCA-4C17-4985-BB59-9C80FBE0AA96}" type="presParOf" srcId="{FF5FFE12-E918-486A-A45E-133B8B9286D2}" destId="{A86AB3F0-F4E3-4489-BED9-8412CDE73755}" srcOrd="1" destOrd="0" presId="urn:microsoft.com/office/officeart/2005/8/layout/hierarchy1"/>
    <dgm:cxn modelId="{1E355144-6B83-4C61-9DEC-5EBCF0587301}" type="presParOf" srcId="{859CD256-7F27-40E7-B0B6-96E006F68FD6}" destId="{362E17DB-5465-4957-9236-8066DDCDD6A2}" srcOrd="2" destOrd="0" presId="urn:microsoft.com/office/officeart/2005/8/layout/hierarchy1"/>
    <dgm:cxn modelId="{9B3B9A5A-B846-46C2-AAF1-80B1B914252B}" type="presParOf" srcId="{859CD256-7F27-40E7-B0B6-96E006F68FD6}" destId="{61403FF3-6E66-489E-B865-255F516EBDC1}" srcOrd="3" destOrd="0" presId="urn:microsoft.com/office/officeart/2005/8/layout/hierarchy1"/>
    <dgm:cxn modelId="{BDCDE9E0-77FF-4A41-A74D-D9885246C5F5}" type="presParOf" srcId="{61403FF3-6E66-489E-B865-255F516EBDC1}" destId="{8956A3FA-40E1-49FB-8F9E-482F2687A4C5}" srcOrd="0" destOrd="0" presId="urn:microsoft.com/office/officeart/2005/8/layout/hierarchy1"/>
    <dgm:cxn modelId="{968B1AF0-4189-43DB-98CB-01D848D23EFF}" type="presParOf" srcId="{8956A3FA-40E1-49FB-8F9E-482F2687A4C5}" destId="{12E8A381-888A-4586-ADA0-58BFAE436A3A}" srcOrd="0" destOrd="0" presId="urn:microsoft.com/office/officeart/2005/8/layout/hierarchy1"/>
    <dgm:cxn modelId="{2A41E013-6367-4D46-B00F-BB4EFA90FA3B}" type="presParOf" srcId="{8956A3FA-40E1-49FB-8F9E-482F2687A4C5}" destId="{E4AFCD88-621F-414C-98F4-106651D8F565}" srcOrd="1" destOrd="0" presId="urn:microsoft.com/office/officeart/2005/8/layout/hierarchy1"/>
    <dgm:cxn modelId="{F35FA8D2-8644-4B39-B909-9CDD45F0ADE4}" type="presParOf" srcId="{61403FF3-6E66-489E-B865-255F516EBDC1}" destId="{1F455DE5-C9ED-4D7D-AF45-EB815DAD73ED}" srcOrd="1" destOrd="0" presId="urn:microsoft.com/office/officeart/2005/8/layout/hierarchy1"/>
    <dgm:cxn modelId="{FEE6DEBC-B685-43EC-B4A0-6A15C596135A}" type="presParOf" srcId="{1F455DE5-C9ED-4D7D-AF45-EB815DAD73ED}" destId="{83FEB31B-98DD-4968-BCFE-D460F2A2E935}" srcOrd="0" destOrd="0" presId="urn:microsoft.com/office/officeart/2005/8/layout/hierarchy1"/>
    <dgm:cxn modelId="{82DA2326-6D31-4A99-AECE-5B7A1E886A66}" type="presParOf" srcId="{1F455DE5-C9ED-4D7D-AF45-EB815DAD73ED}" destId="{9EAA8939-5064-4D56-A1BC-2CFE98717BA0}" srcOrd="1" destOrd="0" presId="urn:microsoft.com/office/officeart/2005/8/layout/hierarchy1"/>
    <dgm:cxn modelId="{8E414EBC-1D95-4B09-A78B-76A1047A6211}" type="presParOf" srcId="{9EAA8939-5064-4D56-A1BC-2CFE98717BA0}" destId="{11E596FD-0BA2-4288-B29A-155A72807A7E}" srcOrd="0" destOrd="0" presId="urn:microsoft.com/office/officeart/2005/8/layout/hierarchy1"/>
    <dgm:cxn modelId="{69555E5F-5DFE-4002-A34F-C97665C80DA0}" type="presParOf" srcId="{11E596FD-0BA2-4288-B29A-155A72807A7E}" destId="{C4BD0A6D-81E4-4B90-A8DF-8004B8AB102D}" srcOrd="0" destOrd="0" presId="urn:microsoft.com/office/officeart/2005/8/layout/hierarchy1"/>
    <dgm:cxn modelId="{1384C8D6-5189-47A8-942F-7EC6214AF31E}" type="presParOf" srcId="{11E596FD-0BA2-4288-B29A-155A72807A7E}" destId="{D88E4FAA-88FA-4AE3-9223-BE4872CD3391}" srcOrd="1" destOrd="0" presId="urn:microsoft.com/office/officeart/2005/8/layout/hierarchy1"/>
    <dgm:cxn modelId="{3BBD4DB7-0147-409A-A630-452909F3190E}" type="presParOf" srcId="{9EAA8939-5064-4D56-A1BC-2CFE98717BA0}" destId="{CABBFA9C-B491-42EB-AF6F-73EB43A1E1DB}" srcOrd="1" destOrd="0" presId="urn:microsoft.com/office/officeart/2005/8/layout/hierarchy1"/>
    <dgm:cxn modelId="{C0E437F3-F02B-42CE-9B68-0D26F6F463D5}" type="presParOf" srcId="{1F455DE5-C9ED-4D7D-AF45-EB815DAD73ED}" destId="{33C9CE96-F81B-4A9B-88B0-12838BC95BF4}" srcOrd="2" destOrd="0" presId="urn:microsoft.com/office/officeart/2005/8/layout/hierarchy1"/>
    <dgm:cxn modelId="{68ADD7B7-4D30-4061-8B66-BE4D0BA839E7}" type="presParOf" srcId="{1F455DE5-C9ED-4D7D-AF45-EB815DAD73ED}" destId="{2FA4D1FB-913B-4895-AC75-D0E09E954997}" srcOrd="3" destOrd="0" presId="urn:microsoft.com/office/officeart/2005/8/layout/hierarchy1"/>
    <dgm:cxn modelId="{3A077D8D-4ADA-4477-9E6C-56D0A875D91B}" type="presParOf" srcId="{2FA4D1FB-913B-4895-AC75-D0E09E954997}" destId="{A9D1EFAC-363A-460D-8993-3424E2A510B8}" srcOrd="0" destOrd="0" presId="urn:microsoft.com/office/officeart/2005/8/layout/hierarchy1"/>
    <dgm:cxn modelId="{167D695C-B631-4BC6-AFA5-FF6FD0DA01FA}" type="presParOf" srcId="{A9D1EFAC-363A-460D-8993-3424E2A510B8}" destId="{36C546D4-37D0-4027-BF47-807DDF9045B5}" srcOrd="0" destOrd="0" presId="urn:microsoft.com/office/officeart/2005/8/layout/hierarchy1"/>
    <dgm:cxn modelId="{22AB3197-9327-4DB5-A58E-B688111F927D}" type="presParOf" srcId="{A9D1EFAC-363A-460D-8993-3424E2A510B8}" destId="{180F831B-566C-457E-BEAA-51304F1F76B3}" srcOrd="1" destOrd="0" presId="urn:microsoft.com/office/officeart/2005/8/layout/hierarchy1"/>
    <dgm:cxn modelId="{563EFCB7-C7E7-486B-BA79-78FFCC0883BD}" type="presParOf" srcId="{2FA4D1FB-913B-4895-AC75-D0E09E954997}" destId="{F9AC04E4-194A-4626-AFDF-930F6FAB9F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9CE96-F81B-4A9B-88B0-12838BC95BF4}">
      <dsp:nvSpPr>
        <dsp:cNvPr id="0" name=""/>
        <dsp:cNvSpPr/>
      </dsp:nvSpPr>
      <dsp:spPr>
        <a:xfrm>
          <a:off x="5768825" y="2653312"/>
          <a:ext cx="991126" cy="47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40"/>
              </a:lnTo>
              <a:lnTo>
                <a:pt x="991126" y="321440"/>
              </a:lnTo>
              <a:lnTo>
                <a:pt x="991126" y="471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B31B-98DD-4968-BCFE-D460F2A2E935}">
      <dsp:nvSpPr>
        <dsp:cNvPr id="0" name=""/>
        <dsp:cNvSpPr/>
      </dsp:nvSpPr>
      <dsp:spPr>
        <a:xfrm>
          <a:off x="4777699" y="2653312"/>
          <a:ext cx="991126" cy="471686"/>
        </a:xfrm>
        <a:custGeom>
          <a:avLst/>
          <a:gdLst/>
          <a:ahLst/>
          <a:cxnLst/>
          <a:rect l="0" t="0" r="0" b="0"/>
          <a:pathLst>
            <a:path>
              <a:moveTo>
                <a:pt x="991126" y="0"/>
              </a:moveTo>
              <a:lnTo>
                <a:pt x="991126" y="321440"/>
              </a:lnTo>
              <a:lnTo>
                <a:pt x="0" y="321440"/>
              </a:lnTo>
              <a:lnTo>
                <a:pt x="0" y="471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17DB-5465-4957-9236-8066DDCDD6A2}">
      <dsp:nvSpPr>
        <dsp:cNvPr id="0" name=""/>
        <dsp:cNvSpPr/>
      </dsp:nvSpPr>
      <dsp:spPr>
        <a:xfrm>
          <a:off x="3786572" y="1151755"/>
          <a:ext cx="1982252" cy="47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40"/>
              </a:lnTo>
              <a:lnTo>
                <a:pt x="1982252" y="321440"/>
              </a:lnTo>
              <a:lnTo>
                <a:pt x="1982252" y="471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8AEE5-F926-4CF1-BEE9-B69FECBCD5CD}">
      <dsp:nvSpPr>
        <dsp:cNvPr id="0" name=""/>
        <dsp:cNvSpPr/>
      </dsp:nvSpPr>
      <dsp:spPr>
        <a:xfrm>
          <a:off x="1804319" y="2653312"/>
          <a:ext cx="991126" cy="47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40"/>
              </a:lnTo>
              <a:lnTo>
                <a:pt x="991126" y="321440"/>
              </a:lnTo>
              <a:lnTo>
                <a:pt x="991126" y="471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F7D2A-F707-44AF-8614-2D227FD309A8}">
      <dsp:nvSpPr>
        <dsp:cNvPr id="0" name=""/>
        <dsp:cNvSpPr/>
      </dsp:nvSpPr>
      <dsp:spPr>
        <a:xfrm>
          <a:off x="813193" y="2653312"/>
          <a:ext cx="991126" cy="471686"/>
        </a:xfrm>
        <a:custGeom>
          <a:avLst/>
          <a:gdLst/>
          <a:ahLst/>
          <a:cxnLst/>
          <a:rect l="0" t="0" r="0" b="0"/>
          <a:pathLst>
            <a:path>
              <a:moveTo>
                <a:pt x="991126" y="0"/>
              </a:moveTo>
              <a:lnTo>
                <a:pt x="991126" y="321440"/>
              </a:lnTo>
              <a:lnTo>
                <a:pt x="0" y="321440"/>
              </a:lnTo>
              <a:lnTo>
                <a:pt x="0" y="471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7D9D3-597A-4D8C-AEF5-97BC3C041FD8}">
      <dsp:nvSpPr>
        <dsp:cNvPr id="0" name=""/>
        <dsp:cNvSpPr/>
      </dsp:nvSpPr>
      <dsp:spPr>
        <a:xfrm>
          <a:off x="1804319" y="1151755"/>
          <a:ext cx="1982252" cy="471686"/>
        </a:xfrm>
        <a:custGeom>
          <a:avLst/>
          <a:gdLst/>
          <a:ahLst/>
          <a:cxnLst/>
          <a:rect l="0" t="0" r="0" b="0"/>
          <a:pathLst>
            <a:path>
              <a:moveTo>
                <a:pt x="1982252" y="0"/>
              </a:moveTo>
              <a:lnTo>
                <a:pt x="1982252" y="321440"/>
              </a:lnTo>
              <a:lnTo>
                <a:pt x="0" y="321440"/>
              </a:lnTo>
              <a:lnTo>
                <a:pt x="0" y="471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C287-2C63-40AA-AC8D-F8F4AA65075D}">
      <dsp:nvSpPr>
        <dsp:cNvPr id="0" name=""/>
        <dsp:cNvSpPr/>
      </dsp:nvSpPr>
      <dsp:spPr>
        <a:xfrm>
          <a:off x="2975650" y="121885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C3B1D-9710-4C59-93CA-B8450A21E1E8}">
      <dsp:nvSpPr>
        <dsp:cNvPr id="0" name=""/>
        <dsp:cNvSpPr/>
      </dsp:nvSpPr>
      <dsp:spPr>
        <a:xfrm>
          <a:off x="3155855" y="293079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Zmiany projektu</a:t>
          </a:r>
        </a:p>
      </dsp:txBody>
      <dsp:txXfrm>
        <a:off x="3186019" y="323243"/>
        <a:ext cx="1561515" cy="969542"/>
      </dsp:txXfrm>
    </dsp:sp>
    <dsp:sp modelId="{47B641AF-22F7-43C6-BBBD-B33BEE6552BF}">
      <dsp:nvSpPr>
        <dsp:cNvPr id="0" name=""/>
        <dsp:cNvSpPr/>
      </dsp:nvSpPr>
      <dsp:spPr>
        <a:xfrm>
          <a:off x="993397" y="1623441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27CBC-BAEE-4286-AB29-B6B842C0DF78}">
      <dsp:nvSpPr>
        <dsp:cNvPr id="0" name=""/>
        <dsp:cNvSpPr/>
      </dsp:nvSpPr>
      <dsp:spPr>
        <a:xfrm>
          <a:off x="1173602" y="1794636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Wymagające aneksowania </a:t>
          </a:r>
          <a:r>
            <a:rPr lang="pl-PL" sz="1700" kern="1200" dirty="0" err="1"/>
            <a:t>UoD</a:t>
          </a:r>
          <a:endParaRPr lang="pl-PL" sz="1700" kern="1200" dirty="0"/>
        </a:p>
      </dsp:txBody>
      <dsp:txXfrm>
        <a:off x="1203766" y="1824800"/>
        <a:ext cx="1561515" cy="969542"/>
      </dsp:txXfrm>
    </dsp:sp>
    <dsp:sp modelId="{DEBF846C-AC81-4EB6-8670-0540B73216D2}">
      <dsp:nvSpPr>
        <dsp:cNvPr id="0" name=""/>
        <dsp:cNvSpPr/>
      </dsp:nvSpPr>
      <dsp:spPr>
        <a:xfrm>
          <a:off x="2271" y="3124998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3AF44-2776-46EC-988E-26297E0DF8C6}">
      <dsp:nvSpPr>
        <dsp:cNvPr id="0" name=""/>
        <dsp:cNvSpPr/>
      </dsp:nvSpPr>
      <dsp:spPr>
        <a:xfrm>
          <a:off x="182476" y="3296193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Wymagające zmiany w SL2021</a:t>
          </a:r>
        </a:p>
      </dsp:txBody>
      <dsp:txXfrm>
        <a:off x="212640" y="3326357"/>
        <a:ext cx="1561515" cy="969542"/>
      </dsp:txXfrm>
    </dsp:sp>
    <dsp:sp modelId="{B3E8D7F7-D8AC-4D63-990F-6C375451C978}">
      <dsp:nvSpPr>
        <dsp:cNvPr id="0" name=""/>
        <dsp:cNvSpPr/>
      </dsp:nvSpPr>
      <dsp:spPr>
        <a:xfrm>
          <a:off x="1984524" y="3124998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8604A-1022-4BB4-8B88-ED7A8B441985}">
      <dsp:nvSpPr>
        <dsp:cNvPr id="0" name=""/>
        <dsp:cNvSpPr/>
      </dsp:nvSpPr>
      <dsp:spPr>
        <a:xfrm>
          <a:off x="2164729" y="3296193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Niewymagające zmiany w SL2021</a:t>
          </a:r>
        </a:p>
      </dsp:txBody>
      <dsp:txXfrm>
        <a:off x="2194893" y="3326357"/>
        <a:ext cx="1561515" cy="969542"/>
      </dsp:txXfrm>
    </dsp:sp>
    <dsp:sp modelId="{12E8A381-888A-4586-ADA0-58BFAE436A3A}">
      <dsp:nvSpPr>
        <dsp:cNvPr id="0" name=""/>
        <dsp:cNvSpPr/>
      </dsp:nvSpPr>
      <dsp:spPr>
        <a:xfrm>
          <a:off x="4957903" y="1623441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FCD88-621F-414C-98F4-106651D8F565}">
      <dsp:nvSpPr>
        <dsp:cNvPr id="0" name=""/>
        <dsp:cNvSpPr/>
      </dsp:nvSpPr>
      <dsp:spPr>
        <a:xfrm>
          <a:off x="5138108" y="1794636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Niewymagające aneksowania </a:t>
          </a:r>
          <a:r>
            <a:rPr lang="pl-PL" sz="1700" kern="1200" dirty="0" err="1"/>
            <a:t>UoD</a:t>
          </a:r>
          <a:endParaRPr lang="pl-PL" sz="1700" kern="1200" dirty="0"/>
        </a:p>
      </dsp:txBody>
      <dsp:txXfrm>
        <a:off x="5168272" y="1824800"/>
        <a:ext cx="1561515" cy="969542"/>
      </dsp:txXfrm>
    </dsp:sp>
    <dsp:sp modelId="{C4BD0A6D-81E4-4B90-A8DF-8004B8AB102D}">
      <dsp:nvSpPr>
        <dsp:cNvPr id="0" name=""/>
        <dsp:cNvSpPr/>
      </dsp:nvSpPr>
      <dsp:spPr>
        <a:xfrm>
          <a:off x="3966777" y="3124998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E4FAA-88FA-4AE3-9223-BE4872CD3391}">
      <dsp:nvSpPr>
        <dsp:cNvPr id="0" name=""/>
        <dsp:cNvSpPr/>
      </dsp:nvSpPr>
      <dsp:spPr>
        <a:xfrm>
          <a:off x="4146982" y="3296193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Wymagające zmiany w SL2021</a:t>
          </a:r>
          <a:endParaRPr lang="pl-PL" sz="1700" kern="1200" dirty="0"/>
        </a:p>
      </dsp:txBody>
      <dsp:txXfrm>
        <a:off x="4177146" y="3326357"/>
        <a:ext cx="1561515" cy="969542"/>
      </dsp:txXfrm>
    </dsp:sp>
    <dsp:sp modelId="{36C546D4-37D0-4027-BF47-807DDF9045B5}">
      <dsp:nvSpPr>
        <dsp:cNvPr id="0" name=""/>
        <dsp:cNvSpPr/>
      </dsp:nvSpPr>
      <dsp:spPr>
        <a:xfrm>
          <a:off x="5949030" y="3124998"/>
          <a:ext cx="1621843" cy="10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F831B-566C-457E-BEAA-51304F1F76B3}">
      <dsp:nvSpPr>
        <dsp:cNvPr id="0" name=""/>
        <dsp:cNvSpPr/>
      </dsp:nvSpPr>
      <dsp:spPr>
        <a:xfrm>
          <a:off x="6129235" y="3296193"/>
          <a:ext cx="1621843" cy="10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Niewymagające zmiany </a:t>
          </a:r>
          <a:r>
            <a:rPr lang="pl-PL" sz="1700" kern="1200"/>
            <a:t>w SL2021</a:t>
          </a:r>
          <a:endParaRPr lang="pl-PL" sz="1700" kern="1200" dirty="0"/>
        </a:p>
      </dsp:txBody>
      <dsp:txXfrm>
        <a:off x="6159399" y="3326357"/>
        <a:ext cx="1561515" cy="969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/>
              <a:t>Rola „Beneficjent – Osoba uprawniona” umożliwia praktycznie pełną obsługę projektu, za wyjątkiem zarządzania użytkownikami, usuwania wniosków o zmianę oraz elektronicznego</a:t>
            </a:r>
          </a:p>
          <a:p>
            <a:pPr algn="just"/>
            <a:r>
              <a:rPr lang="pl-PL" dirty="0"/>
              <a:t>podpisywania umów i aneksów. W wielu organizacjach, jeśli nie ma szczególnych potrzeb ograniczania dostępu użytkownikom, może wystarczyć zatem używanie tylko dwóch ról –</a:t>
            </a:r>
          </a:p>
          <a:p>
            <a:pPr algn="just"/>
            <a:r>
              <a:rPr lang="pl-PL" dirty="0"/>
              <a:t>przypisywanie każdemu użytkownikowi roli albo Zarządzający albo Osoba uprawniona.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32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Zawarcia Umowy – ale w rzeczywistości od nadania uprawnień do 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2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ustalenia z koordynatorem – czy układ harmonogramu powinien być z dokładnością do miesięcy czy do kwartałów.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0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1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1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Dobrą praktyka jest wprowadzanie do CST wszystkich zamówień i umów (niezależnie od wartości) bo ułatwia to weryfikacje i rozliczanie wydatków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8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CE4E-F689-45CF-C673-B7E3BCC7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EE30E41-2D20-5887-6278-9F41F8AB7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502B2F7-0CF4-2AD4-A7A2-50E8E5462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963800-AFB6-9E8A-D5F6-E565DC723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1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Harmonogramy płatności również są takim dokumentem. Zamówienia i kontrakty nie są dokumentem.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73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uzgodnienia z koordynatorem w jakich sytuacjach będą przesyłane inne informacje za pomocą tego modułu.</a:t>
            </a:r>
          </a:p>
          <a:p>
            <a:r>
              <a:rPr lang="pl-PL" dirty="0"/>
              <a:t>Koordynator otrzymuje powiadomienie o przychodzącej wiadomości w module Korespondencja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6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Istnieje jednak nie jest wykorzystywane. Chyba że ktoś stosuje obiegi wewnętrzne i akceptację w systemie.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5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Uwaga ogólna: prezentacja tworzona była na podstawie bazy szkoleniowej i przykładowych projektów – nie należy sugerować się przypisaniem do innych działań…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Elementy istotne zwłaszcza  z punktu widzenia zmian w projekcie.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6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przypadku projektów powodziowych – stawka ryczałtowa – 7%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6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0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Dane tutaj będą zależały od tego czy projekt jest realizowany w ramach działania 09.01cczy 10.01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5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Zmiana sposobu pomiaru wskaźników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3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Liście sprawdzającej jest obowiązek weryfikacji podpisu, zwłaszcza gdy </a:t>
            </a:r>
            <a:r>
              <a:rPr lang="pl-PL" dirty="0" err="1"/>
              <a:t>WoP</a:t>
            </a:r>
            <a:r>
              <a:rPr lang="pl-PL" dirty="0"/>
              <a:t> obejmuje WK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4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www.youtube.com/watch?v=TVeb9KMlKtw" TargetMode="Externa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1.png"/><Relationship Id="rId5" Type="http://schemas.openxmlformats.org/officeDocument/2006/relationships/image" Target="../media/image30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www.youtube.com/watch?v=93ql20BGrF4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cst2021" TargetMode="External"/><Relationship Id="rId2" Type="http://schemas.openxmlformats.org/officeDocument/2006/relationships/hyperlink" Target="https://sso.cst2021.gov.pl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ami.fenx@nfosigw.gov.pl" TargetMode="External"/><Relationship Id="rId5" Type="http://schemas.openxmlformats.org/officeDocument/2006/relationships/hyperlink" Target="https://www.youtube.com/@CST2021_channel/videos" TargetMode="External"/><Relationship Id="rId4" Type="http://schemas.openxmlformats.org/officeDocument/2006/relationships/hyperlink" Target="https://instrukcje.cst2021.gov.pl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www.youtube.com/watch?v=b2ETA9GrH8U" TargetMode="Externa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18824772/admin/page-posts/published/" TargetMode="External"/><Relationship Id="rId3" Type="http://schemas.openxmlformats.org/officeDocument/2006/relationships/image" Target="../media/image67.png"/><Relationship Id="rId7" Type="http://schemas.openxmlformats.org/officeDocument/2006/relationships/image" Target="../media/image69.sv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arodowyFunduszOchronySrodowiskaiGospodarkiWodnej" TargetMode="External"/><Relationship Id="rId5" Type="http://schemas.openxmlformats.org/officeDocument/2006/relationships/image" Target="../media/image68.svg"/><Relationship Id="rId4" Type="http://schemas.openxmlformats.org/officeDocument/2006/relationships/hyperlink" Target="https://x.com/NFOSiGW" TargetMode="External"/><Relationship Id="rId9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www.gov.pl/web/nfosigw/cst20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cst2021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funduszeeuropejskie.gov.pl/dokumenty/wytyczne-dotyczace-warunkow-gromadzenia-i-przekazywania-danych-w-postaci-elektronicznej-na-lata-2021-202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428" y="2524533"/>
            <a:ext cx="6587625" cy="1808934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Centralny system teleinformatyczny CST2021</a:t>
            </a:r>
            <a:br>
              <a:rPr lang="pl-PL" dirty="0"/>
            </a:br>
            <a:r>
              <a:rPr lang="pl-PL" dirty="0"/>
              <a:t>- wybrane zagadnienia</a:t>
            </a:r>
            <a:br>
              <a:rPr lang="pl-PL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428" y="5032966"/>
            <a:ext cx="6705599" cy="757084"/>
          </a:xfrm>
        </p:spPr>
        <p:txBody>
          <a:bodyPr anchor="b">
            <a:normAutofit fontScale="32500" lnSpcReduction="20000"/>
          </a:bodyPr>
          <a:lstStyle/>
          <a:p>
            <a:r>
              <a:rPr lang="pl-PL" sz="6400" dirty="0"/>
              <a:t>Anna Borowska, Karolina Młynarczyk</a:t>
            </a:r>
          </a:p>
          <a:p>
            <a:r>
              <a:rPr lang="pl-PL" sz="6400" dirty="0"/>
              <a:t>Wrocław, 23-24.06.2026 r.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59A6E-A9D8-6F8C-2596-95073F43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50E093-06E3-41F4-BB62-82800C80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SL2021 - PROJEKTY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C4C80D3-1916-B486-A6D9-3AFA0D84EA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FEB60A-200A-6DF4-BDC0-252B6DA8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7" y="1630456"/>
            <a:ext cx="10789513" cy="454660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Aplikacja nie służy do tworzenia projektów  - są one tworzone automatycznie na podstawie danych przesyłanych z generatorów wniosków o dofinansowanie tj. z WOD2021. </a:t>
            </a:r>
          </a:p>
          <a:p>
            <a:pPr marL="342900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Zapewnia instytucjom oraz beneficjentom wsparcie w procesie realizacji projektów w zakresie: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Zarządzania danymi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Monitorowania i oceny postępu wdrażania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Rozliczania wydatków i certyfikacji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Przekazywania informacji o kontraktach i umowach z wykonawcami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Rozliczania efektu rzeczowego i ekologicznego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Komunikacji</a:t>
            </a:r>
          </a:p>
          <a:p>
            <a:pPr marL="3429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Zapewnia ślad audytowy zgodnie z zał. 17 do rozporządzenia ogólnego</a:t>
            </a:r>
          </a:p>
          <a:p>
            <a:pPr marL="571500" lvl="1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2527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13B21-49B9-255F-F2B5-AC386B1BC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DD30AF47-9AF1-00C8-85F6-0D0552E5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46274" cy="713124"/>
          </a:xfrm>
        </p:spPr>
        <p:txBody>
          <a:bodyPr anchor="t">
            <a:normAutofit/>
          </a:bodyPr>
          <a:lstStyle/>
          <a:p>
            <a:r>
              <a:rPr lang="pl-PL" dirty="0"/>
              <a:t>CST2021 – aplikacja Projekty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8D6CD14-61CE-A025-17D1-728912D35F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2CA0DCC-BC44-2128-FA36-6F33BA85EF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33856" y="1507788"/>
            <a:ext cx="9730063" cy="47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93AC-5952-5585-6094-FAF0C86B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A785F56B-D87D-DE22-7EBF-693176A5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/>
          </a:bodyPr>
          <a:lstStyle/>
          <a:p>
            <a:r>
              <a:rPr lang="pl-PL" dirty="0"/>
              <a:t>Wybór kontekstu pracy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18BCCE27-CFDA-23DD-C539-DB38E8723A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Symbol zastępczy zawartości 5" descr="Zrzut ekranu z aplikacji Projekty z poziomu wyboru aplikacji">
            <a:extLst>
              <a:ext uri="{FF2B5EF4-FFF2-40B4-BE49-F238E27FC236}">
                <a16:creationId xmlns:a16="http://schemas.microsoft.com/office/drawing/2014/main" id="{A5E5C298-9DA9-BCE6-3735-D4322A78C8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03170" y="1613442"/>
            <a:ext cx="6101371" cy="2569845"/>
          </a:xfrm>
        </p:spPr>
      </p:pic>
      <p:pic>
        <p:nvPicPr>
          <p:cNvPr id="8" name="Obraz 7" descr="Zrzut ekranu z poziomu wyboru kontekstu pracy w CST2021">
            <a:extLst>
              <a:ext uri="{FF2B5EF4-FFF2-40B4-BE49-F238E27FC236}">
                <a16:creationId xmlns:a16="http://schemas.microsoft.com/office/drawing/2014/main" id="{D8735405-CC37-9C02-7A06-BBF269A0C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35" y="2998834"/>
            <a:ext cx="6356595" cy="251850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861E6B3-E49C-CF65-BA55-C08446CB11B2}"/>
              </a:ext>
            </a:extLst>
          </p:cNvPr>
          <p:cNvSpPr txBox="1"/>
          <p:nvPr/>
        </p:nvSpPr>
        <p:spPr>
          <a:xfrm>
            <a:off x="903170" y="5617811"/>
            <a:ext cx="84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/>
              </a:rPr>
              <a:t>https://www.youtube.com/watch?v=TVeb9KMlKtw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33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02BAB-EC80-7941-7F03-027BF0CE9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8E41E2F0-9595-17F7-6A42-117C41C1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/>
          </a:bodyPr>
          <a:lstStyle/>
          <a:p>
            <a:r>
              <a:rPr lang="pl-PL" dirty="0"/>
              <a:t>Szczegóły projektu – Bloki danych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DF961F98-EE16-E203-6BF4-1FF1AACEA2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913E1BF-B473-4C04-5441-3713D47D2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492199"/>
            <a:ext cx="9306736" cy="47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E0D57-8914-742D-E463-91B413FF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018E334-3627-C712-AAB5-C80EE5EB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85" y="1321747"/>
            <a:ext cx="9798995" cy="4355807"/>
          </a:xfrm>
          <a:prstGeom prst="rect">
            <a:avLst/>
          </a:prstGeom>
        </p:spPr>
      </p:pic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D353331C-8883-9313-50BA-7B05E1D0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/>
          </a:bodyPr>
          <a:lstStyle/>
          <a:p>
            <a:r>
              <a:rPr lang="pl-PL" dirty="0"/>
              <a:t>Szczegóły projektu – Bloki danych (zadania)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400E42C-9300-96A0-4FD6-349FBDA604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1F4A97-1C10-8BAA-6ACA-1F663A6C7123}"/>
              </a:ext>
            </a:extLst>
          </p:cNvPr>
          <p:cNvSpPr txBox="1"/>
          <p:nvPr/>
        </p:nvSpPr>
        <p:spPr>
          <a:xfrm>
            <a:off x="900985" y="5362251"/>
            <a:ext cx="9594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Należy zwrócić uwagę na: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daty rozpoczęcia i zakończenia zadań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ustaloną we wniosku o dofinansowanie numerację zadań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BE5202A-5BA1-22A2-07D3-4FE7FCC89B9E}"/>
              </a:ext>
            </a:extLst>
          </p:cNvPr>
          <p:cNvSpPr/>
          <p:nvPr/>
        </p:nvSpPr>
        <p:spPr>
          <a:xfrm>
            <a:off x="968189" y="2472834"/>
            <a:ext cx="3652450" cy="388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82C3486-8C36-7EE3-1CF5-C598CACE131C}"/>
              </a:ext>
            </a:extLst>
          </p:cNvPr>
          <p:cNvSpPr/>
          <p:nvPr/>
        </p:nvSpPr>
        <p:spPr>
          <a:xfrm>
            <a:off x="978946" y="3499651"/>
            <a:ext cx="6579445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57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D986-F5B1-4A34-CCD2-73616915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8D61972C-60CE-BD2E-FB41-D26E8870FB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00984" y="1560910"/>
            <a:ext cx="9849611" cy="46112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31E2B2F-77B7-700A-82F8-054526B7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69" y="3345067"/>
            <a:ext cx="9679906" cy="2960483"/>
          </a:xfrm>
          <a:prstGeom prst="rect">
            <a:avLst/>
          </a:prstGeom>
        </p:spPr>
      </p:pic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5933F635-55ED-5319-448E-85FE0192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Szczegóły projektu – Bloki danych (budżet projektu)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B233C29-5F94-3188-E551-03A4DE9143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0D822F6-A97C-B907-4C53-F6E3CD9DE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68" y="4849540"/>
            <a:ext cx="1669382" cy="14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0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F6902-85B0-6FAF-51EA-79E0F133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10BE99F7-21B2-739F-D622-58203DBD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Szczegóły projektu – Bloki danych (charakterystyka)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BBC1D91-23B7-D848-4114-753DE95CA3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945FD94-B02C-9C7C-87E7-E7B9F1880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7378" y="5787957"/>
            <a:ext cx="982493" cy="21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przedstawiający charakterystykę projektu dotyczącego gospodarki odpadami i wodno-ściekowej. Zawiera informacje o braku strategicznego znaczenia, powiązań ze strategiami, grupy projektowej, formie pomocy publicznej oraz finansowaniu i sposobie rozliczeń.">
            <a:extLst>
              <a:ext uri="{FF2B5EF4-FFF2-40B4-BE49-F238E27FC236}">
                <a16:creationId xmlns:a16="http://schemas.microsoft.com/office/drawing/2014/main" id="{33E5C4FF-67AF-B5FA-38D5-399922FA2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7" y="1649884"/>
            <a:ext cx="11134165" cy="41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34035-8747-D9E3-DCEF-F217BA18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3A30BED4-4038-6026-5733-B009F35A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/>
          </a:bodyPr>
          <a:lstStyle/>
          <a:p>
            <a:r>
              <a:rPr lang="pl-PL" dirty="0"/>
              <a:t>Szczegóły projektu – Bloki danych (klasyfikacja)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40848CB-B73B-0F95-BD09-93B41703AB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ECC891-BCE3-C3B2-2F57-67FC9394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666875"/>
            <a:ext cx="1116110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903" y="410338"/>
            <a:ext cx="7735521" cy="916310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Wprowadzanie zmian do Projektu/umowy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FF7E3A-2DAA-D2D9-6222-ECA673D4F0EE}"/>
              </a:ext>
            </a:extLst>
          </p:cNvPr>
          <p:cNvSpPr txBox="1"/>
          <p:nvPr/>
        </p:nvSpPr>
        <p:spPr>
          <a:xfrm>
            <a:off x="3571874" y="1343026"/>
            <a:ext cx="8029575" cy="4647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Wniosek o zmianę i stanowisko w sprawie zgody Instytucji Wdrażającej następuje za pośrednictwem SL2021 (</a:t>
            </a:r>
            <a:r>
              <a:rPr lang="pl-PL" sz="1600" dirty="0" err="1">
                <a:solidFill>
                  <a:schemeClr val="bg1"/>
                </a:solidFill>
              </a:rPr>
              <a:t>WoZ</a:t>
            </a:r>
            <a:r>
              <a:rPr lang="pl-PL" sz="1600" dirty="0">
                <a:solidFill>
                  <a:schemeClr val="bg1"/>
                </a:solidFill>
              </a:rPr>
              <a:t>). </a:t>
            </a:r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Zmiany przed podpisaniem umowy (w zakresie dopuszczonym na etapie negocjacji i przygotowania dokumentów do podpisania </a:t>
            </a:r>
            <a:r>
              <a:rPr lang="pl-PL" sz="1600" dirty="0" err="1">
                <a:solidFill>
                  <a:schemeClr val="bg1"/>
                </a:solidFill>
              </a:rPr>
              <a:t>UoD</a:t>
            </a:r>
            <a:r>
              <a:rPr lang="pl-PL" sz="1600" dirty="0">
                <a:solidFill>
                  <a:schemeClr val="bg1"/>
                </a:solidFill>
              </a:rPr>
              <a:t> np. uzupełnienie, skorygowanie, aktualizacja danych w SL2021 np. terminów).</a:t>
            </a:r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Zmiana warunków realizacji Projektu, która powodowałaby niezgodność Projektu z zatwierdzonym wnioskiem o dofinansowanie, wymaga zgody Instytucji Wdrażającej.</a:t>
            </a:r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 Zmiany w zakresie warunków realizacji, w tym zakresu rzeczowego lub wskaźników każdorazowo oceniane są przez Instytucję Wdrażającą, z uwzględnieniem przesłanek wskazanych w art. 62 ustawy wdrożeniowej.</a:t>
            </a:r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Zmiany w zakresie: zwiększenia dofinansowania, zmiany terminu realizacji projektu oraz zmniejszenia wartości lub zmiany roku osiągnięcia wartości docelowej wskaźników programowych – wymagają zgody IP.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2D710-F39D-4C96-8E82-F1EB4C02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C5DD8BFF-7970-3BB9-2E95-5878BCEE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/>
          </a:bodyPr>
          <a:lstStyle/>
          <a:p>
            <a:r>
              <a:rPr lang="pl-PL" dirty="0"/>
              <a:t>Wprowadzanie zmian do Projektu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C90B4FE-9506-A605-AD3B-E14EF34FF9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Symbol zastępczy zawartości 4">
            <a:extLst>
              <a:ext uri="{FF2B5EF4-FFF2-40B4-BE49-F238E27FC236}">
                <a16:creationId xmlns:a16="http://schemas.microsoft.com/office/drawing/2014/main" id="{2B701729-E3AF-FB2A-EE5F-70061D471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63153"/>
              </p:ext>
            </p:extLst>
          </p:nvPr>
        </p:nvGraphicFramePr>
        <p:xfrm>
          <a:off x="815248" y="1535338"/>
          <a:ext cx="7753350" cy="444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605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Plan prezentacji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428" y="538581"/>
            <a:ext cx="4522936" cy="560645"/>
          </a:xfrm>
        </p:spPr>
        <p:txBody>
          <a:bodyPr anchor="t">
            <a:normAutofit/>
          </a:bodyPr>
          <a:lstStyle/>
          <a:p>
            <a:r>
              <a:rPr lang="pl-PL" sz="3000" dirty="0"/>
              <a:t>Plan prezentacji</a:t>
            </a:r>
            <a:endParaRPr lang="en-US"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8" y="1099226"/>
            <a:ext cx="4623205" cy="513934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Podstawowe  informacje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Zarządzanie użytkownikami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Szczegóły projektu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Wnioski o zmianę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Harmonogram płatności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Baza personelu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Zamówienia publiczne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Dokumenty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Korespondencja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Załączniki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Zadania</a:t>
            </a:r>
            <a:endParaRPr lang="pl-PL" dirty="0"/>
          </a:p>
        </p:txBody>
      </p:sp>
      <p:pic>
        <p:nvPicPr>
          <p:cNvPr id="8" name="Symbol zastępczy obrazu 7" descr="Obraz zawierający natura, na wolnym powietrzu, Liść, ziemia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EE028-96AB-F0ED-3505-189964E63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7E8CB459-9851-5BBA-1D57-E373D525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wymagające aneksowania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przykłady (1/2)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26A113E-58D4-75F7-D4E9-C5138634EE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CDBCCBE-C10C-2C14-E3F2-CE90D577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01274"/>
              </p:ext>
            </p:extLst>
          </p:nvPr>
        </p:nvGraphicFramePr>
        <p:xfrm>
          <a:off x="1684867" y="1904998"/>
          <a:ext cx="7987250" cy="34766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84087">
                  <a:extLst>
                    <a:ext uri="{9D8B030D-6E8A-4147-A177-3AD203B41FA5}">
                      <a16:colId xmlns:a16="http://schemas.microsoft.com/office/drawing/2014/main" val="3674578446"/>
                    </a:ext>
                  </a:extLst>
                </a:gridCol>
                <a:gridCol w="4303163">
                  <a:extLst>
                    <a:ext uri="{9D8B030D-6E8A-4147-A177-3AD203B41FA5}">
                      <a16:colId xmlns:a16="http://schemas.microsoft.com/office/drawing/2014/main" val="536195726"/>
                    </a:ext>
                  </a:extLst>
                </a:gridCol>
              </a:tblGrid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Wymagające zmiany w SL2021 </a:t>
                      </a:r>
                    </a:p>
                    <a:p>
                      <a:r>
                        <a:rPr lang="pl-PL" sz="1600" dirty="0"/>
                        <a:t>(konieczność złożenia </a:t>
                      </a:r>
                      <a:r>
                        <a:rPr lang="pl-PL" sz="1600" dirty="0" err="1"/>
                        <a:t>WoZ</a:t>
                      </a:r>
                      <a:r>
                        <a:rPr lang="pl-PL" sz="1600" dirty="0"/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Bloki danych w SL2021: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01634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terminu realizacji projektu (np. terminu rozpoczęcia, zakończenia)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Informacja o projekcie</a:t>
                      </a:r>
                    </a:p>
                    <a:p>
                      <a:r>
                        <a:rPr lang="pl-PL" sz="1600" dirty="0"/>
                        <a:t>Zadania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91627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Termin osiągnięcia efektu rzeczowego (realizacji wskaźników produktu)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 powiązaniu z datą zakończenia w bloku</a:t>
                      </a:r>
                    </a:p>
                    <a:p>
                      <a:r>
                        <a:rPr lang="pl-PL" sz="1600" dirty="0"/>
                        <a:t>Informacje o projekcie oraz Zadania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835715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kosztów realizacji projektu (wydatki ogółem, wydatki kwalifikowane, dofinansowanie)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Zadania</a:t>
                      </a:r>
                    </a:p>
                    <a:p>
                      <a:r>
                        <a:rPr lang="pl-PL" sz="1600" dirty="0"/>
                        <a:t>Budżet projektu</a:t>
                      </a:r>
                    </a:p>
                    <a:p>
                      <a:r>
                        <a:rPr lang="pl-PL" sz="1600" dirty="0"/>
                        <a:t>Źródła finansowania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653099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wielkości i sposobu pomiaru wskaźników produktu i rezultatu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Wskaźniki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77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60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CE884-DD5E-03B4-7BA1-3E01EF810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7CAD2507-B965-A676-12BE-05BF7F0F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wymagające aneksowania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przykłady (2/2)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E84780E-25FB-ED09-03B7-2DA2D66386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72119F-00BA-4D94-EDAC-5F0F52BDC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71113"/>
              </p:ext>
            </p:extLst>
          </p:nvPr>
        </p:nvGraphicFramePr>
        <p:xfrm>
          <a:off x="1667933" y="1904998"/>
          <a:ext cx="7905835" cy="39805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905835">
                  <a:extLst>
                    <a:ext uri="{9D8B030D-6E8A-4147-A177-3AD203B41FA5}">
                      <a16:colId xmlns:a16="http://schemas.microsoft.com/office/drawing/2014/main" val="536195726"/>
                    </a:ext>
                  </a:extLst>
                </a:gridCol>
              </a:tblGrid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Niewymagające zmiany w SL2021</a:t>
                      </a:r>
                    </a:p>
                    <a:p>
                      <a:r>
                        <a:rPr lang="pl-PL" sz="1600" dirty="0"/>
                        <a:t>(brak konieczności złożenia </a:t>
                      </a:r>
                      <a:r>
                        <a:rPr lang="pl-PL" sz="1600" dirty="0" err="1"/>
                        <a:t>WoZ</a:t>
                      </a:r>
                      <a:r>
                        <a:rPr lang="pl-PL" sz="1600" dirty="0"/>
                        <a:t>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01634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Zmiana wzoru </a:t>
                      </a:r>
                      <a:r>
                        <a:rPr lang="pl-PL" sz="1600" dirty="0" err="1"/>
                        <a:t>UoD</a:t>
                      </a:r>
                      <a:r>
                        <a:rPr lang="pl-PL" sz="1600" dirty="0"/>
                        <a:t> (np. zmiany zapisów w zakresie zasad równościowych)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91627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w zakresie zapisów dot. rozliczania zaliczki (terminy rozliczenia, max. wysokość transzy)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35715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w zakresie terminu osiągnięcia efektu ekologicznego (realizacji wskaźników rezultatu)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62976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zabezpieczenia umowy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64137"/>
                  </a:ext>
                </a:extLst>
              </a:tr>
              <a:tr h="663424">
                <a:tc>
                  <a:txBody>
                    <a:bodyPr/>
                    <a:lstStyle/>
                    <a:p>
                      <a:r>
                        <a:rPr lang="pl-PL" sz="1600" dirty="0"/>
                        <a:t>- Zmiana katalogu kosztów pośrednich (Załącznik 16 do </a:t>
                      </a:r>
                      <a:r>
                        <a:rPr lang="pl-PL" sz="1600" dirty="0" err="1"/>
                        <a:t>UoD</a:t>
                      </a:r>
                      <a:r>
                        <a:rPr lang="pl-PL" sz="16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5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9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75EF-4AA5-364D-BB4A-755E231E1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8066657C-A51D-CD84-E050-3550E9A8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1005070" cy="807705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NIEwymagające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aneksowania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przykłady (1/2)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575A5A4-F804-45E7-6D69-0087DDFAE7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1ECC00-5499-1A71-A84B-780DD9EC7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48363"/>
              </p:ext>
            </p:extLst>
          </p:nvPr>
        </p:nvGraphicFramePr>
        <p:xfrm>
          <a:off x="1693333" y="1634064"/>
          <a:ext cx="7786052" cy="462638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903827">
                  <a:extLst>
                    <a:ext uri="{9D8B030D-6E8A-4147-A177-3AD203B41FA5}">
                      <a16:colId xmlns:a16="http://schemas.microsoft.com/office/drawing/2014/main" val="3674578446"/>
                    </a:ext>
                  </a:extLst>
                </a:gridCol>
                <a:gridCol w="3882225">
                  <a:extLst>
                    <a:ext uri="{9D8B030D-6E8A-4147-A177-3AD203B41FA5}">
                      <a16:colId xmlns:a16="http://schemas.microsoft.com/office/drawing/2014/main" val="536195726"/>
                    </a:ext>
                  </a:extLst>
                </a:gridCol>
              </a:tblGrid>
              <a:tr h="457342">
                <a:tc>
                  <a:txBody>
                    <a:bodyPr/>
                    <a:lstStyle/>
                    <a:p>
                      <a:r>
                        <a:rPr lang="pl-PL" sz="1400" dirty="0"/>
                        <a:t>Wymagające zmiany w SL2021</a:t>
                      </a:r>
                    </a:p>
                    <a:p>
                      <a:r>
                        <a:rPr lang="pl-PL" sz="1400" dirty="0"/>
                        <a:t>(konieczność złożenia </a:t>
                      </a:r>
                      <a:r>
                        <a:rPr lang="pl-PL" sz="1400" dirty="0" err="1"/>
                        <a:t>WoZ</a:t>
                      </a:r>
                      <a:r>
                        <a:rPr lang="pl-PL" sz="1400" dirty="0"/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Bloki danych w SL2021: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01634"/>
                  </a:ext>
                </a:extLst>
              </a:tr>
              <a:tr h="1341412">
                <a:tc>
                  <a:txBody>
                    <a:bodyPr/>
                    <a:lstStyle/>
                    <a:p>
                      <a:r>
                        <a:rPr lang="pl-PL" sz="1400" dirty="0"/>
                        <a:t>- korekty danych wprowadzonych do systemu/uzupełnienie danych przed podpisaniem umowy które nie przeniosły się z WoD2021 (tzw. </a:t>
                      </a:r>
                      <a:r>
                        <a:rPr lang="pl-PL" sz="1400" dirty="0" err="1"/>
                        <a:t>WoZ</a:t>
                      </a:r>
                      <a:r>
                        <a:rPr lang="pl-PL" sz="1400" dirty="0"/>
                        <a:t> nr 1 procedowany przez koordynatora)</a:t>
                      </a:r>
                    </a:p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Charakterystyka</a:t>
                      </a:r>
                    </a:p>
                    <a:p>
                      <a:r>
                        <a:rPr lang="pl-PL" sz="1400" dirty="0"/>
                        <a:t>Klasyfikacja</a:t>
                      </a:r>
                    </a:p>
                    <a:p>
                      <a:r>
                        <a:rPr lang="pl-PL" sz="1400" dirty="0"/>
                        <a:t>Źródła finansowania (dofinansowanie UE)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91627"/>
                  </a:ext>
                </a:extLst>
              </a:tr>
              <a:tr h="1341412">
                <a:tc>
                  <a:txBody>
                    <a:bodyPr/>
                    <a:lstStyle/>
                    <a:p>
                      <a:r>
                        <a:rPr lang="pl-PL" sz="1400" dirty="0"/>
                        <a:t>- aktualizacja załączników nr 3, 4, 7, 9 zgodnie z zapisami </a:t>
                      </a:r>
                      <a:r>
                        <a:rPr lang="pl-PL" sz="1400" dirty="0" err="1"/>
                        <a:t>UoD</a:t>
                      </a:r>
                      <a:r>
                        <a:rPr lang="pl-PL" sz="1400" dirty="0"/>
                        <a:t> (zmiany opisów, terminów, kosztów realizacji zadań – niepowodujące zmiany terminu, kosztu oraz zakresu projektu)</a:t>
                      </a:r>
                    </a:p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Zadania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835715"/>
                  </a:ext>
                </a:extLst>
              </a:tr>
              <a:tr h="9680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zmiana działań informacyjnych i promocyjnych, określonych w załączniku nr 7 do Umowy o Dofinansowanie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Zadania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462976"/>
                  </a:ext>
                </a:extLst>
              </a:tr>
              <a:tr h="457342">
                <a:tc>
                  <a:txBody>
                    <a:bodyPr/>
                    <a:lstStyle/>
                    <a:p>
                      <a:r>
                        <a:rPr lang="pl-PL" sz="1400" dirty="0"/>
                        <a:t>- zmiana w zakresie źródeł finansowania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Źródła finansowania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46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6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7A1FE-0AC5-404E-4982-BA0321EE2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EF61D387-3A4F-7D14-A42F-FAE27461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2" y="972456"/>
            <a:ext cx="10937337" cy="807705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NIEwymagające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aneksowania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przykłady (2/2)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718F94D-3785-8FBE-2011-B002652374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6CF2555-9DAC-323E-FA6D-E821BAD3C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24930"/>
              </p:ext>
            </p:extLst>
          </p:nvPr>
        </p:nvGraphicFramePr>
        <p:xfrm>
          <a:off x="1693333" y="1634064"/>
          <a:ext cx="8619067" cy="40366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619067">
                  <a:extLst>
                    <a:ext uri="{9D8B030D-6E8A-4147-A177-3AD203B41FA5}">
                      <a16:colId xmlns:a16="http://schemas.microsoft.com/office/drawing/2014/main" val="536195726"/>
                    </a:ext>
                  </a:extLst>
                </a:gridCol>
              </a:tblGrid>
              <a:tr h="419821">
                <a:tc>
                  <a:txBody>
                    <a:bodyPr/>
                    <a:lstStyle/>
                    <a:p>
                      <a:r>
                        <a:rPr lang="pl-PL" sz="1600" dirty="0"/>
                        <a:t>Niewymagające zmiany w SL2021</a:t>
                      </a:r>
                    </a:p>
                    <a:p>
                      <a:r>
                        <a:rPr lang="pl-PL" sz="1600" dirty="0"/>
                        <a:t>(brak konieczności złożenia </a:t>
                      </a:r>
                      <a:r>
                        <a:rPr lang="pl-PL" sz="1600" dirty="0" err="1"/>
                        <a:t>WoZ</a:t>
                      </a:r>
                      <a:r>
                        <a:rPr lang="pl-PL" sz="1600" dirty="0"/>
                        <a:t>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01634"/>
                  </a:ext>
                </a:extLst>
              </a:tr>
              <a:tr h="587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zmiana numerów rachunków bankowych Beneficjenta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91627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aktualizacja Załącznika nr 3 do </a:t>
                      </a:r>
                      <a:r>
                        <a:rPr lang="pl-PL" sz="1600" dirty="0" err="1"/>
                        <a:t>UoD</a:t>
                      </a:r>
                      <a:r>
                        <a:rPr lang="pl-PL" sz="1600" dirty="0"/>
                        <a:t> (aktualizacja poniesionych kosztów i przesunięcie planowanych do poniesienia kosztów między kwartałami)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35715"/>
                  </a:ext>
                </a:extLst>
              </a:tr>
              <a:tr h="888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aktualizacja Załącznika nr 4 do </a:t>
                      </a:r>
                      <a:r>
                        <a:rPr lang="pl-PL" sz="1600" dirty="0" err="1"/>
                        <a:t>UoD</a:t>
                      </a:r>
                      <a:r>
                        <a:rPr lang="pl-PL" sz="1600" dirty="0"/>
                        <a:t> (przesunięcie wnioskowania o środki między kwartałami)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Uwaga: wymagana aktualizacja Harmonogramu płatności w SL2021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62976"/>
                  </a:ext>
                </a:extLst>
              </a:tr>
              <a:tr h="419821">
                <a:tc>
                  <a:txBody>
                    <a:bodyPr/>
                    <a:lstStyle/>
                    <a:p>
                      <a:r>
                        <a:rPr lang="pl-PL" sz="1600" dirty="0"/>
                        <a:t>- zmiana miejsca publikacji przez Beneficjenta informacji o funkcjonowaniu mechanizmu umożliwiającego sygnalizowanie o potencjalnych nieprawidłowościach lub nadużyciach finansowych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64137"/>
                  </a:ext>
                </a:extLst>
              </a:tr>
              <a:tr h="419821">
                <a:tc>
                  <a:txBody>
                    <a:bodyPr/>
                    <a:lstStyle/>
                    <a:p>
                      <a:r>
                        <a:rPr lang="pl-PL" sz="1600" dirty="0"/>
                        <a:t>- zmiana wskazanych adresów poczty elektronicznej instytucji i strony internetowej FEnIKS (w zakresie działań info-</a:t>
                      </a:r>
                      <a:r>
                        <a:rPr lang="pl-PL" sz="1600" dirty="0" err="1"/>
                        <a:t>promo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9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2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29EBB-47F2-F70E-769C-9A69BBC7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E0508B09-847B-1469-854B-46906A57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78562" cy="694418"/>
          </a:xfrm>
        </p:spPr>
        <p:txBody>
          <a:bodyPr anchor="t">
            <a:normAutofit/>
          </a:bodyPr>
          <a:lstStyle/>
          <a:p>
            <a:r>
              <a:rPr lang="pl-PL" dirty="0"/>
              <a:t>Zarządzanie projektem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6602A62-1971-D070-3FF3-772AE32EF2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23F4FA5-8D66-EEEB-9768-1F23E426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1498719"/>
            <a:ext cx="7890099" cy="47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8818-4E58-0261-6F7C-198F5ED5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164FF978-C2EB-624A-C654-DA19A3B0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Zmiana danych - wniosek o zmianę (1/2)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54F06D4-2EC3-439D-A349-6B446585BC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01459F6-2C04-B8DD-260D-502EDC9DB219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Wniosek o zmianę może stworzyć zarówno beneficjent, jak i pracownik instytucji (status: wersja robocza).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Wniosek roboczy Beneficjenta może zostać usunięty przez uprawnionego użytkownika (Beneficjent - Zarządzający).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Tworzenie wniosku o zmianę jest możliwe, gdy nie istnieje utworzony wcześniej wniosek o zmianę lub gdy wszystkie powstałe wnioski zostały zaakceptowane. W danym momencie może być przygotowywany tylko jeden wniosek o zmianę.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Wniosek o zmianę może podlegać: </a:t>
            </a:r>
            <a:r>
              <a:rPr lang="pl-PL" sz="2000" b="1" dirty="0">
                <a:solidFill>
                  <a:schemeClr val="tx1"/>
                </a:solidFill>
              </a:rPr>
              <a:t>akceptacji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b="1" dirty="0">
                <a:solidFill>
                  <a:schemeClr val="tx1"/>
                </a:solidFill>
              </a:rPr>
              <a:t>poprawie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b="1" dirty="0">
                <a:solidFill>
                  <a:schemeClr val="tx1"/>
                </a:solidFill>
              </a:rPr>
              <a:t>odrzuceniu</a:t>
            </a:r>
            <a:r>
              <a:rPr lang="pl-PL" sz="2000" dirty="0">
                <a:solidFill>
                  <a:schemeClr val="tx1"/>
                </a:solidFill>
              </a:rPr>
              <a:t> (patrz komentarz w historii „Zadania moje/Zadania mojej organizacji”).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Strona nie może edytować wniosku aktualnie przypisanego jako zadanie (do poprawy, do akceptacji) do drugiej strony.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endParaRPr lang="pl-PL" dirty="0">
              <a:solidFill>
                <a:schemeClr val="tx1"/>
              </a:solidFill>
            </a:endParaRPr>
          </a:p>
          <a:p>
            <a:pPr lvl="2"/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183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DCAC7-90D2-5334-AEF9-467B769F1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8AE18CEA-7C39-1FFC-79C4-17CB2E06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Zmiana danych - wniosek o zmianę (2/2)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A93888B-EA1E-1941-CB58-3AAE5063B5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FF513EA-03F1-5DB2-B874-68BB6F492F5F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Przed złożeniem wniosku o zmianę w SL2021 zalecane jest uzgodnienie propozycji zmian oraz ustalenie z koordynatorem sposobu postępowania, w tym m.in. która ze stron wprowadzi zmiany do projektu.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Procedowanie wniosku o zmianę (</a:t>
            </a:r>
            <a:r>
              <a:rPr lang="pl-PL" sz="2000" dirty="0" err="1">
                <a:solidFill>
                  <a:schemeClr val="tx1"/>
                </a:solidFill>
              </a:rPr>
              <a:t>WoZ</a:t>
            </a:r>
            <a:r>
              <a:rPr lang="pl-PL" sz="2000" dirty="0">
                <a:solidFill>
                  <a:schemeClr val="tx1"/>
                </a:solidFill>
              </a:rPr>
              <a:t>) zależy od rodzaju zmiany.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Zatwierdzenie wniosku o zmianę w systemie SL2021 następuje pod warunkiem uzyskania zgody IW na wprowadzenie zmian do projektu lub w momencie podpisania aneksu do </a:t>
            </a:r>
            <a:r>
              <a:rPr lang="pl-PL" sz="2000" dirty="0" err="1">
                <a:solidFill>
                  <a:schemeClr val="tx1"/>
                </a:solidFill>
              </a:rPr>
              <a:t>UoD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W momencie akceptacji wniosku wersja danych projektu, zapisana jako wniosek o zmianę, staje się </a:t>
            </a:r>
            <a:r>
              <a:rPr lang="pl-PL" sz="2000" b="1" dirty="0">
                <a:solidFill>
                  <a:schemeClr val="tx1"/>
                </a:solidFill>
              </a:rPr>
              <a:t>aktualną oraz oficjalną wersją projektu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14000"/>
              </a:lnSpc>
            </a:pPr>
            <a:endParaRPr lang="pl-PL" sz="2000" dirty="0">
              <a:solidFill>
                <a:schemeClr val="tx1"/>
              </a:solidFill>
            </a:endParaRPr>
          </a:p>
          <a:p>
            <a:pPr lvl="2"/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8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D65FE-9729-D327-0C1B-2F79CE80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E4F39E91-DBE4-10D5-43EC-C19F977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Zmiana danych - wniosek o zmianę (WOZ)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FEA3E44-6692-A5F5-7C5B-32E121AFAF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B6A4550-FB9E-2AE4-1BB7-1E0005182EDD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Symbol zastępczy zawartości 13">
            <a:extLst>
              <a:ext uri="{FF2B5EF4-FFF2-40B4-BE49-F238E27FC236}">
                <a16:creationId xmlns:a16="http://schemas.microsoft.com/office/drawing/2014/main" id="{1733D31B-6EEA-BBB2-95BE-1AE9DA53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28" y="1568599"/>
            <a:ext cx="8465052" cy="46799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36D17E5-3923-98D9-E4EE-4EAAC8EC5F6D}"/>
              </a:ext>
            </a:extLst>
          </p:cNvPr>
          <p:cNvSpPr/>
          <p:nvPr/>
        </p:nvSpPr>
        <p:spPr>
          <a:xfrm>
            <a:off x="3238379" y="2376303"/>
            <a:ext cx="838524" cy="304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DD77655-69CA-B7E8-8DD3-84B7090D1C84}"/>
              </a:ext>
            </a:extLst>
          </p:cNvPr>
          <p:cNvSpPr/>
          <p:nvPr/>
        </p:nvSpPr>
        <p:spPr>
          <a:xfrm>
            <a:off x="7120332" y="2464868"/>
            <a:ext cx="223224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76520F-7A76-DD5E-6478-5A86A21C5ED8}"/>
              </a:ext>
            </a:extLst>
          </p:cNvPr>
          <p:cNvSpPr txBox="1"/>
          <p:nvPr/>
        </p:nvSpPr>
        <p:spPr>
          <a:xfrm>
            <a:off x="4304524" y="1937848"/>
            <a:ext cx="29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obowiązująca wersja projektu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6067B75F-6964-E425-98D2-F73BCBB054C0}"/>
              </a:ext>
            </a:extLst>
          </p:cNvPr>
          <p:cNvCxnSpPr>
            <a:cxnSpLocks/>
          </p:cNvCxnSpPr>
          <p:nvPr/>
        </p:nvCxnSpPr>
        <p:spPr>
          <a:xfrm flipH="1">
            <a:off x="4076903" y="2248350"/>
            <a:ext cx="611829" cy="2802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5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165DF-7EBC-8768-1825-ED9150421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AA63C78A-3233-0DDD-8840-409964CF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Zmiana danych - wniosek o zmianę (WOZ)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44387A9-699C-AD07-F7FD-55ABA5879C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C496FD3-EC52-F006-1D66-F302005007B9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" name="Symbol zastępczy zawartości 8">
            <a:extLst>
              <a:ext uri="{FF2B5EF4-FFF2-40B4-BE49-F238E27FC236}">
                <a16:creationId xmlns:a16="http://schemas.microsoft.com/office/drawing/2014/main" id="{9AF0E77A-9553-8085-D867-010E158E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6" y="1464986"/>
            <a:ext cx="8437595" cy="4676037"/>
          </a:xfrm>
          <a:prstGeom prst="rect">
            <a:avLst/>
          </a:prstGeom>
          <a:ln>
            <a:noFill/>
          </a:ln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F14B54CC-0A74-92EB-E82D-F0B5A30E778D}"/>
              </a:ext>
            </a:extLst>
          </p:cNvPr>
          <p:cNvSpPr/>
          <p:nvPr/>
        </p:nvSpPr>
        <p:spPr>
          <a:xfrm>
            <a:off x="4824616" y="2221991"/>
            <a:ext cx="752258" cy="3143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7FF986-B337-4CAD-1869-4AD4E42EB2D3}"/>
              </a:ext>
            </a:extLst>
          </p:cNvPr>
          <p:cNvSpPr txBox="1"/>
          <p:nvPr/>
        </p:nvSpPr>
        <p:spPr>
          <a:xfrm>
            <a:off x="5555359" y="2704459"/>
            <a:ext cx="311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wersja projektu zgodnie z WOZ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E56B50CE-9D8F-37D6-78B4-E92873F11EC1}"/>
              </a:ext>
            </a:extLst>
          </p:cNvPr>
          <p:cNvCxnSpPr>
            <a:cxnSpLocks/>
          </p:cNvCxnSpPr>
          <p:nvPr/>
        </p:nvCxnSpPr>
        <p:spPr>
          <a:xfrm flipH="1" flipV="1">
            <a:off x="5580838" y="2537757"/>
            <a:ext cx="455008" cy="2755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C8BBD-41E7-E3B2-7129-2A8359BE3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C8663539-38EB-3D10-63BD-99C26467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Zmiana danych - wniosek o zmianę (WOZ)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428F529-582E-9D69-556D-9B525F79CB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Symbol zastępczy zawartości 8">
            <a:extLst>
              <a:ext uri="{FF2B5EF4-FFF2-40B4-BE49-F238E27FC236}">
                <a16:creationId xmlns:a16="http://schemas.microsoft.com/office/drawing/2014/main" id="{E1934A32-E9B8-CB7D-BFFE-D11515C0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37" y="1449421"/>
            <a:ext cx="7656175" cy="418178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5442B9F-03F5-F665-F9D8-2FF49A46FD21}"/>
              </a:ext>
            </a:extLst>
          </p:cNvPr>
          <p:cNvSpPr/>
          <p:nvPr/>
        </p:nvSpPr>
        <p:spPr>
          <a:xfrm>
            <a:off x="5961888" y="2542592"/>
            <a:ext cx="1289304" cy="282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12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45259-7B5B-BD7D-766E-F7A807E2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127C9345-BE45-2B92-9480-56532A14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46274" cy="713124"/>
          </a:xfrm>
        </p:spPr>
        <p:txBody>
          <a:bodyPr anchor="t">
            <a:normAutofit/>
          </a:bodyPr>
          <a:lstStyle/>
          <a:p>
            <a:r>
              <a:rPr lang="pl-PL" dirty="0"/>
              <a:t>Architektura CST2021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9E795BF-4D66-2E18-3D58-6EC0070145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9F62045A-869F-E521-66C9-0A8C18EC56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3200" y="1445037"/>
            <a:ext cx="8683878" cy="4837977"/>
          </a:xfrm>
          <a:noFill/>
        </p:spPr>
      </p:pic>
    </p:spTree>
    <p:extLst>
      <p:ext uri="{BB962C8B-B14F-4D97-AF65-F5344CB8AC3E}">
        <p14:creationId xmlns:p14="http://schemas.microsoft.com/office/powerpoint/2010/main" val="3652704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B9C1B-1C10-5B96-DD07-29EF5AB8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CC5A1B38-3828-CEC7-7B3A-9E01E2BB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Porównanie wersji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3279D19-B7D6-BB64-5400-6EA6C6FFA8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EE6BD95-33B0-A9A3-827F-C4A01C109131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938493-AC09-5FD7-2D0A-9A83E7D3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86" y="1376308"/>
            <a:ext cx="9173972" cy="512581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8467FC5-F8C2-1D2A-1922-76B37F25358F}"/>
              </a:ext>
            </a:extLst>
          </p:cNvPr>
          <p:cNvSpPr/>
          <p:nvPr/>
        </p:nvSpPr>
        <p:spPr>
          <a:xfrm>
            <a:off x="6691466" y="3795197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Nawias otwierający 5">
            <a:extLst>
              <a:ext uri="{FF2B5EF4-FFF2-40B4-BE49-F238E27FC236}">
                <a16:creationId xmlns:a16="http://schemas.microsoft.com/office/drawing/2014/main" id="{E6D03E77-E455-AB31-2E4A-2E2B6B624AB5}"/>
              </a:ext>
            </a:extLst>
          </p:cNvPr>
          <p:cNvSpPr/>
          <p:nvPr/>
        </p:nvSpPr>
        <p:spPr>
          <a:xfrm>
            <a:off x="509441" y="4158889"/>
            <a:ext cx="567455" cy="1512168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E12ABA6-1B18-7341-7E2B-41143E6458DA}"/>
              </a:ext>
            </a:extLst>
          </p:cNvPr>
          <p:cNvSpPr/>
          <p:nvPr/>
        </p:nvSpPr>
        <p:spPr>
          <a:xfrm>
            <a:off x="1076896" y="4083229"/>
            <a:ext cx="288031" cy="304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9BC1AB0-ACB5-5DF2-1C8E-638C31D9957E}"/>
              </a:ext>
            </a:extLst>
          </p:cNvPr>
          <p:cNvSpPr/>
          <p:nvPr/>
        </p:nvSpPr>
        <p:spPr>
          <a:xfrm>
            <a:off x="1076896" y="5527041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871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3A471-3795-13A8-D0A7-1AABB188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280ADC5C-B496-39EA-1E83-75C18CEC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Realizacja projektu - moduły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7CC837C-8291-9DE5-F67A-C038CB4776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AD25200-49F0-AB31-7676-2DF17AB57CFD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7ABF4CCB-E76F-0C54-454D-55BD4651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88" y="1464987"/>
            <a:ext cx="8496459" cy="47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D4A4-CDF1-E628-4264-0B33A556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A670EA55-C20C-D997-DC7D-E8B6FBD3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Realizacja projektu – podpis kwalifikowany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B8FA118-43C7-A6EC-FBC1-F9EBBEBDD3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AD3F36B-6E30-F88F-2348-F61E809AECF1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27EF41-F8CA-6217-0B8E-C94294AB6886}"/>
              </a:ext>
            </a:extLst>
          </p:cNvPr>
          <p:cNvSpPr txBox="1"/>
          <p:nvPr/>
        </p:nvSpPr>
        <p:spPr>
          <a:xfrm>
            <a:off x="820365" y="1780161"/>
            <a:ext cx="9500681" cy="3888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Zgodnie z § 20 ust. 6 Beneficjent zobowiązuje się do wykorzystania przez osoby uprawnione w CST2021, kwalifikowanego podpisu elektronicznego do podpisywania wniosków o płatność w SL2021.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Użycie certyfikatu niekwalifikowanego generowanego przez CST2021 (jako kod autoryzacyjny przesyłany na adres email danej osoby uprawnionej) jest dopuszczalne jedynie w sytuacji potwierdzonych problemów technicznych ze złożeniem kwalifikowanego podpisu elektronicznego.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/>
              <a:t>Listę osób upoważnionych do podpisywania wniosków o płatność beneficjent</a:t>
            </a:r>
            <a:br>
              <a:rPr lang="pl-PL" sz="2000" b="1" dirty="0"/>
            </a:br>
            <a:r>
              <a:rPr lang="pl-PL" sz="2000" b="1" dirty="0"/>
              <a:t>powinien załączyć do pierwszego wniosku o płatność </a:t>
            </a:r>
            <a:r>
              <a:rPr lang="pl-PL" sz="2000" dirty="0"/>
              <a:t>(format listy jest dowolny,</a:t>
            </a:r>
            <a:br>
              <a:rPr lang="pl-PL" sz="2000" dirty="0"/>
            </a:br>
            <a:r>
              <a:rPr lang="pl-PL" sz="2000" dirty="0"/>
              <a:t>może go określić instytucja weryfikująca).</a:t>
            </a:r>
          </a:p>
        </p:txBody>
      </p:sp>
    </p:spTree>
    <p:extLst>
      <p:ext uri="{BB962C8B-B14F-4D97-AF65-F5344CB8AC3E}">
        <p14:creationId xmlns:p14="http://schemas.microsoft.com/office/powerpoint/2010/main" val="4051790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FFDBE-1AA4-AF3A-1ECC-874F6566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49C7D948-EC02-6F70-F61C-2EB2509D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Podpisywanie podpisem kwalifikowanym – wymagania 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579CCF0-1361-D7C2-AB49-705184EE51D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FE779C1-5C0C-22D6-F206-1017FD01CB0C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86138CE-F1FE-4DE2-95DC-42A5149A2BF7}"/>
              </a:ext>
            </a:extLst>
          </p:cNvPr>
          <p:cNvSpPr txBox="1"/>
          <p:nvPr/>
        </p:nvSpPr>
        <p:spPr>
          <a:xfrm>
            <a:off x="820365" y="1464986"/>
            <a:ext cx="10346109" cy="318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Podczas podpisywania dokumentów (np. </a:t>
            </a:r>
            <a:r>
              <a:rPr lang="pl-PL" sz="2000" dirty="0" err="1"/>
              <a:t>WoP</a:t>
            </a:r>
            <a:r>
              <a:rPr lang="pl-PL" sz="2000" dirty="0"/>
              <a:t>) system weryfikuje po numerze PESEL (w przypadku, kiedy ten jest podany na certyfikacie), czy osoba składająca podpis jest tożsama z zalogowanym użytkownikiem.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Podanie numeru PESEL nie jest obowiązkowe podczas rejestracji użytkownika, dlatego użytkownik, który będzie podpisywać dokumenty powinien wprowadzić go samodzielnie poprzez edycję swojego profilu (ikona „ludzika” w prawym górnym rogu ekranu).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Bez tego nie będzie możliwe podpisanie dokumentu (system przerwie proces i przekieruje użytkownika do ekranu edycji profilu).</a:t>
            </a:r>
          </a:p>
        </p:txBody>
      </p:sp>
    </p:spTree>
    <p:extLst>
      <p:ext uri="{BB962C8B-B14F-4D97-AF65-F5344CB8AC3E}">
        <p14:creationId xmlns:p14="http://schemas.microsoft.com/office/powerpoint/2010/main" val="1492067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9B2BC-34D1-99C6-3E6C-F672AA30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0A1F3859-0CDF-709B-020B-81C0554D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Harmonogram Płatności w SL2021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1777E10D-E5A2-783B-B2DC-96797756DE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CE715A3-6EE8-F04E-B837-3CE8757AEFCF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99ADF3-6761-DD7A-EA34-C5B8A3A5EE3A}"/>
              </a:ext>
            </a:extLst>
          </p:cNvPr>
          <p:cNvSpPr txBox="1"/>
          <p:nvPr/>
        </p:nvSpPr>
        <p:spPr>
          <a:xfrm>
            <a:off x="666750" y="1464987"/>
            <a:ext cx="11172825" cy="396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Pierwszy Harmonogram składany w ciągu 3 dni roboczych od zawarcia Umowy.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Aktualizowany zgodnie z zapisami </a:t>
            </a:r>
            <a:r>
              <a:rPr lang="pl-PL" sz="2000" dirty="0" err="1"/>
              <a:t>UoD</a:t>
            </a:r>
            <a:r>
              <a:rPr lang="pl-PL" sz="2000" dirty="0"/>
              <a:t> (aktualizacja Załączników do </a:t>
            </a:r>
            <a:r>
              <a:rPr lang="pl-PL" sz="2000" dirty="0" err="1"/>
              <a:t>UoD</a:t>
            </a:r>
            <a:r>
              <a:rPr lang="pl-PL" sz="2000" dirty="0"/>
              <a:t>) oraz na wezwanie IW.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Układ danych analogiczny jak w SL2014.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Przedstawienie danych co najmniej w układzie kwartalnym (możliwe rozpisanie z dokładnością do miesiąca) – w wysokości </a:t>
            </a:r>
            <a:r>
              <a:rPr lang="pl-PL" sz="2000" b="1" dirty="0"/>
              <a:t>wydatków kwalifikowanych </a:t>
            </a:r>
            <a:r>
              <a:rPr lang="pl-PL" sz="2000" dirty="0"/>
              <a:t>planowanych do przedstawienia w </a:t>
            </a:r>
            <a:r>
              <a:rPr lang="pl-PL" sz="2000" dirty="0" err="1"/>
              <a:t>WoP</a:t>
            </a:r>
            <a:r>
              <a:rPr lang="pl-PL" sz="2000" dirty="0"/>
              <a:t> oraz </a:t>
            </a:r>
            <a:r>
              <a:rPr lang="pl-PL" sz="2000" b="1" dirty="0"/>
              <a:t>wnioskowanych kwot refundacji i zaliczek</a:t>
            </a:r>
            <a:r>
              <a:rPr lang="pl-PL" sz="2000" dirty="0"/>
              <a:t>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Dane przedstawione w harmonogramie powinny obejmować wszystkie kwartały do końca realizacji projektu.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Harmonogram </a:t>
            </a:r>
            <a:r>
              <a:rPr lang="pl-PL" sz="2000" b="1" dirty="0"/>
              <a:t>należy przekazać na poziom IW </a:t>
            </a:r>
            <a:r>
              <a:rPr lang="pl-PL" sz="2000" dirty="0"/>
              <a:t>(funkcja: prześlij) i może zostać zatwierdzony albo wycofany do poprawy.</a:t>
            </a:r>
          </a:p>
        </p:txBody>
      </p:sp>
    </p:spTree>
    <p:extLst>
      <p:ext uri="{BB962C8B-B14F-4D97-AF65-F5344CB8AC3E}">
        <p14:creationId xmlns:p14="http://schemas.microsoft.com/office/powerpoint/2010/main" val="148563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4E72-3176-078D-DE44-25CBD837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2A2493BF-553A-988C-19DD-A7A08E54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Harmonogram Płatności w SL2021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1D012C0-6E73-BE24-201E-9D77F69FFE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3650C2-A983-A81D-A536-9E6102EEF9CE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D1BBB79-F9C9-D091-BF84-0411702B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464985"/>
            <a:ext cx="8143781" cy="303823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55674E2-B7DF-EC16-59D1-5B6D085E8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45" y="3667125"/>
            <a:ext cx="7686030" cy="276431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0AD8B6A-9812-7BEE-FC8A-99EA8AE38C6D}"/>
              </a:ext>
            </a:extLst>
          </p:cNvPr>
          <p:cNvSpPr/>
          <p:nvPr/>
        </p:nvSpPr>
        <p:spPr>
          <a:xfrm>
            <a:off x="456142" y="2416600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8D4367-213D-D0C5-6AF2-7C646BE44389}"/>
              </a:ext>
            </a:extLst>
          </p:cNvPr>
          <p:cNvSpPr/>
          <p:nvPr/>
        </p:nvSpPr>
        <p:spPr>
          <a:xfrm>
            <a:off x="4248087" y="4535492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351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33545-95C3-D142-30DF-8DDC3DFE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F9DB7EF2-C370-DB4A-1835-BBD8D3F7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Harmonogram Płatności w SL2021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46F7CB0-200D-4DF5-BD23-0D16A11F72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31E1CFE-9413-5536-446E-CE0322A99086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42B1E3-EE33-C7C6-DB4B-B5BA6CB7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85" y="1646125"/>
            <a:ext cx="9625857" cy="423941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5CFAF1A4-F635-A049-01AC-CCEAC3A53B44}"/>
              </a:ext>
            </a:extLst>
          </p:cNvPr>
          <p:cNvSpPr/>
          <p:nvPr/>
        </p:nvSpPr>
        <p:spPr>
          <a:xfrm>
            <a:off x="7346900" y="4362003"/>
            <a:ext cx="144016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033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53359-D6CA-1A79-6735-2EB1AB51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4D883044-72B9-F9EF-6F68-E2D982CC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Harmonogram Płatności w SL2021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B4CE701-38AB-FE12-F74E-6C9E7D45C6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CFA59B8-EF26-DE7C-086E-52508B0F03A6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6E1DC31-1846-C315-B86D-88161FA7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14" y="1629891"/>
            <a:ext cx="9431362" cy="43297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04CA475-EB67-F0A8-8966-5ADEDCDD006A}"/>
              </a:ext>
            </a:extLst>
          </p:cNvPr>
          <p:cNvSpPr/>
          <p:nvPr/>
        </p:nvSpPr>
        <p:spPr>
          <a:xfrm>
            <a:off x="6501854" y="2281201"/>
            <a:ext cx="216024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706FBC9-9F73-EB86-5888-7FAA0FBDFFC0}"/>
              </a:ext>
            </a:extLst>
          </p:cNvPr>
          <p:cNvCxnSpPr/>
          <p:nvPr/>
        </p:nvCxnSpPr>
        <p:spPr>
          <a:xfrm flipH="1">
            <a:off x="8100508" y="2861533"/>
            <a:ext cx="20762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5E0A7C-C06E-9E18-6ECE-878001F2258B}"/>
              </a:ext>
            </a:extLst>
          </p:cNvPr>
          <p:cNvSpPr txBox="1"/>
          <p:nvPr/>
        </p:nvSpPr>
        <p:spPr>
          <a:xfrm>
            <a:off x="10176734" y="2713249"/>
            <a:ext cx="156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tożsamy z okresem </a:t>
            </a:r>
          </a:p>
          <a:p>
            <a:r>
              <a:rPr lang="pl-PL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3761882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337FB-767E-905E-EF77-7BBCD3C0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00F918A3-9947-2825-6722-25D5476C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Harmonogram Płatności w SL2021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F854496-80C6-7E67-E74F-2CB86352EC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8FF70BA-4492-806B-B327-63F90877FB4B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4D2C17-087D-2C2B-AB2B-EF08C4EAA792}"/>
              </a:ext>
            </a:extLst>
          </p:cNvPr>
          <p:cNvSpPr txBox="1"/>
          <p:nvPr/>
        </p:nvSpPr>
        <p:spPr>
          <a:xfrm>
            <a:off x="5728579" y="5757773"/>
            <a:ext cx="11400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latin typeface=""/>
              </a:rPr>
              <a:t>wnioskowana </a:t>
            </a:r>
          </a:p>
          <a:p>
            <a:pPr algn="ctr"/>
            <a:r>
              <a:rPr lang="pl-PL" sz="1100" b="1" dirty="0">
                <a:latin typeface=""/>
              </a:rPr>
              <a:t>kwota zaliczki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9813ED3-F4C7-940D-899B-8E65CFE407A3}"/>
              </a:ext>
            </a:extLst>
          </p:cNvPr>
          <p:cNvSpPr txBox="1"/>
          <p:nvPr/>
        </p:nvSpPr>
        <p:spPr>
          <a:xfrm>
            <a:off x="2239685" y="5676324"/>
            <a:ext cx="21579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latin typeface=""/>
              </a:rPr>
              <a:t>wydatki dotyczące refundacji</a:t>
            </a:r>
          </a:p>
          <a:p>
            <a:pPr algn="ctr"/>
            <a:r>
              <a:rPr lang="pl-PL" sz="1100" b="1" dirty="0">
                <a:latin typeface=""/>
              </a:rPr>
              <a:t> i/lub rozliczenia zaliczki </a:t>
            </a:r>
          </a:p>
          <a:p>
            <a:pPr algn="ctr"/>
            <a:r>
              <a:rPr lang="pl-PL" sz="1100" b="1" dirty="0">
                <a:latin typeface=""/>
              </a:rPr>
              <a:t>zawnioskowanej wcześniej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3837533-9501-DDAF-05EE-8B9F6F6BCB45}"/>
              </a:ext>
            </a:extLst>
          </p:cNvPr>
          <p:cNvSpPr txBox="1"/>
          <p:nvPr/>
        </p:nvSpPr>
        <p:spPr>
          <a:xfrm>
            <a:off x="8652988" y="1780161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latin typeface=""/>
              </a:rPr>
              <a:t>Refundacja – 95%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571C640-9D17-52DF-B391-6B6B447FF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64" y="1453943"/>
            <a:ext cx="7695403" cy="4261178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083CF1D0-3BBF-B206-5D3E-32777B558DC3}"/>
              </a:ext>
            </a:extLst>
          </p:cNvPr>
          <p:cNvSpPr/>
          <p:nvPr/>
        </p:nvSpPr>
        <p:spPr>
          <a:xfrm>
            <a:off x="2957170" y="2689411"/>
            <a:ext cx="936104" cy="333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46DB21-9C68-23C0-B50A-DE39CFC02E9B}"/>
              </a:ext>
            </a:extLst>
          </p:cNvPr>
          <p:cNvSpPr/>
          <p:nvPr/>
        </p:nvSpPr>
        <p:spPr>
          <a:xfrm>
            <a:off x="5723904" y="2398937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AA42A376-FBA1-ED26-C44C-DF85D4AEE2B0}"/>
              </a:ext>
            </a:extLst>
          </p:cNvPr>
          <p:cNvSpPr/>
          <p:nvPr/>
        </p:nvSpPr>
        <p:spPr>
          <a:xfrm>
            <a:off x="2957170" y="2350122"/>
            <a:ext cx="936104" cy="2880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DD8EEE8-CE9F-BE5A-2E0F-0012909313F2}"/>
              </a:ext>
            </a:extLst>
          </p:cNvPr>
          <p:cNvSpPr/>
          <p:nvPr/>
        </p:nvSpPr>
        <p:spPr>
          <a:xfrm>
            <a:off x="7165202" y="2062090"/>
            <a:ext cx="936104" cy="2880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4ED0D0F-BFF9-FA71-BC8A-E03508435FC9}"/>
              </a:ext>
            </a:extLst>
          </p:cNvPr>
          <p:cNvCxnSpPr>
            <a:cxnSpLocks/>
          </p:cNvCxnSpPr>
          <p:nvPr/>
        </p:nvCxnSpPr>
        <p:spPr>
          <a:xfrm flipV="1">
            <a:off x="3318666" y="5578607"/>
            <a:ext cx="0" cy="17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8840D505-017C-8A4B-1226-15806D20CE4C}"/>
              </a:ext>
            </a:extLst>
          </p:cNvPr>
          <p:cNvCxnSpPr/>
          <p:nvPr/>
        </p:nvCxnSpPr>
        <p:spPr>
          <a:xfrm flipV="1">
            <a:off x="6298607" y="5586741"/>
            <a:ext cx="0" cy="17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21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3B4B-28CE-F444-853B-FB28B4CF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1F82B305-50AC-8B50-8647-D533B5E2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Baza personelu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09B8ED7-8DB2-D818-B6AA-661DC34ED5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C53CB69-2A8C-D871-8901-866C4562F692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Symbol zastępczy zawartości 11">
            <a:extLst>
              <a:ext uri="{FF2B5EF4-FFF2-40B4-BE49-F238E27FC236}">
                <a16:creationId xmlns:a16="http://schemas.microsoft.com/office/drawing/2014/main" id="{B1CAF69F-74BA-E45F-6071-89D8B119E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94" y="2050465"/>
            <a:ext cx="8099020" cy="392648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08DA4F7-32B8-ECFD-8006-B0C8549AD01D}"/>
              </a:ext>
            </a:extLst>
          </p:cNvPr>
          <p:cNvSpPr txBox="1"/>
          <p:nvPr/>
        </p:nvSpPr>
        <p:spPr>
          <a:xfrm>
            <a:off x="908793" y="1404134"/>
            <a:ext cx="9704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Zgodnie z umową o dofinansowanie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§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dirty="0"/>
              <a:t>20 ust. 4, obowiązek wypełnienia Bazy personelu </a:t>
            </a:r>
            <a:r>
              <a:rPr lang="pl-PL" b="1" dirty="0"/>
              <a:t>nie dotyczy personelu Projektu rozliczanego w kosztach pośrednich Projektu</a:t>
            </a:r>
            <a:r>
              <a:rPr lang="pl-PL" dirty="0"/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F3CBAE-D1CF-EF1C-8BD7-9CFEC108BDFC}"/>
              </a:ext>
            </a:extLst>
          </p:cNvPr>
          <p:cNvSpPr txBox="1"/>
          <p:nvPr/>
        </p:nvSpPr>
        <p:spPr>
          <a:xfrm>
            <a:off x="946192" y="5982830"/>
            <a:ext cx="892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Film instruktażowy: </a:t>
            </a:r>
            <a:r>
              <a:rPr lang="pl-PL" dirty="0">
                <a:hlinkClick r:id="rId5"/>
              </a:rPr>
              <a:t>https://www.youtube.com/watch?v=93ql20BGrF4</a:t>
            </a:r>
            <a:r>
              <a:rPr lang="pl-PL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E473EF-D427-6703-8597-280E7FA4582D}"/>
              </a:ext>
            </a:extLst>
          </p:cNvPr>
          <p:cNvSpPr txBox="1"/>
          <p:nvPr/>
        </p:nvSpPr>
        <p:spPr>
          <a:xfrm>
            <a:off x="9120545" y="4248150"/>
            <a:ext cx="2377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latin typeface=""/>
              </a:rPr>
              <a:t>Uwaga: wymagane w przypadku </a:t>
            </a:r>
          </a:p>
          <a:p>
            <a:pPr algn="ctr"/>
            <a:r>
              <a:rPr lang="pl-PL" sz="1100" b="1" dirty="0">
                <a:latin typeface=""/>
              </a:rPr>
              <a:t>rozliczania wydatków </a:t>
            </a:r>
          </a:p>
          <a:p>
            <a:pPr algn="ctr"/>
            <a:r>
              <a:rPr lang="pl-PL" sz="1100" b="1" dirty="0">
                <a:latin typeface=""/>
              </a:rPr>
              <a:t>dot. realizacji zadań </a:t>
            </a:r>
          </a:p>
          <a:p>
            <a:pPr algn="ctr"/>
            <a:r>
              <a:rPr lang="pl-PL" sz="1100" b="1" dirty="0">
                <a:latin typeface=""/>
              </a:rPr>
              <a:t>siłami własnymi (!)</a:t>
            </a:r>
          </a:p>
        </p:txBody>
      </p:sp>
    </p:spTree>
    <p:extLst>
      <p:ext uri="{BB962C8B-B14F-4D97-AF65-F5344CB8AC3E}">
        <p14:creationId xmlns:p14="http://schemas.microsoft.com/office/powerpoint/2010/main" val="215816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3F2C2-772C-8EB1-0CFD-CBECAB23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dstawowe informacje - przydatne linki CST2021">
            <a:extLst>
              <a:ext uri="{FF2B5EF4-FFF2-40B4-BE49-F238E27FC236}">
                <a16:creationId xmlns:a16="http://schemas.microsoft.com/office/drawing/2014/main" id="{1C91F95B-0698-AF1C-B098-02D43458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72" y="836271"/>
            <a:ext cx="3494314" cy="4768174"/>
          </a:xfrm>
        </p:spPr>
        <p:txBody>
          <a:bodyPr/>
          <a:lstStyle/>
          <a:p>
            <a:r>
              <a:rPr lang="pl-PL" dirty="0"/>
              <a:t>Podstawowe informacje - przydatne linki CST2021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9860D-FCFF-BF8B-5F7D-4D991921A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7" y="318052"/>
            <a:ext cx="6528167" cy="5950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Dostęp do Centralnego Systemu Teleinformatycznego CST2021:</a:t>
            </a:r>
          </a:p>
          <a:p>
            <a:pPr indent="268288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hlinkClick r:id="rId2"/>
              </a:rPr>
              <a:t>https://sso.cst2021.gov.pl/</a:t>
            </a:r>
            <a:r>
              <a:rPr lang="pl-PL" sz="2000" dirty="0"/>
              <a:t>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Regulamin CST i materiały (instrukcje) dostępne są na stronie:</a:t>
            </a:r>
          </a:p>
          <a:p>
            <a:pPr indent="268288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hlinkClick r:id="rId3"/>
              </a:rPr>
              <a:t>https://www.gov.pl/web/nfosigw/cst2021</a:t>
            </a:r>
            <a:r>
              <a:rPr lang="pl-PL" sz="2000" dirty="0"/>
              <a:t>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Instrukcje multimedialne (z linkami do filmów na YouTube) dostępne są na stronie:</a:t>
            </a:r>
          </a:p>
          <a:p>
            <a:pPr indent="357188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hlinkClick r:id="rId4"/>
              </a:rPr>
              <a:t>https://instrukcje.cst2021.gov.pl/</a:t>
            </a:r>
            <a:r>
              <a:rPr lang="pl-PL" sz="2000" dirty="0"/>
              <a:t>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Filmy instruktażowe – kanał CST2021 na YouTube:</a:t>
            </a:r>
          </a:p>
          <a:p>
            <a:pPr indent="357188">
              <a:lnSpc>
                <a:spcPct val="114000"/>
              </a:lnSpc>
              <a:spcBef>
                <a:spcPts val="600"/>
              </a:spcBef>
            </a:pPr>
            <a:r>
              <a:rPr lang="pl-PL" sz="2000" dirty="0">
                <a:hlinkClick r:id="rId5"/>
              </a:rPr>
              <a:t>https://www.youtube.com/@CST2021_channel/videos</a:t>
            </a:r>
            <a:r>
              <a:rPr lang="pl-PL" sz="2000" dirty="0"/>
              <a:t> 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W przypadku niedostępności SL2021 Beneficjent zgłasza informację o zaistniałym problemie na adres e-mail: </a:t>
            </a:r>
            <a:r>
              <a:rPr lang="pl-PL" sz="2000" dirty="0">
                <a:hlinkClick r:id="rId6"/>
              </a:rPr>
              <a:t>ami.fenx@nfosigw.gov.pl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738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30E22-2606-D915-831C-1BBD987C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AAA9101C-8BA6-BBB4-8BD7-B016ADE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Zamówienia publiczne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5CF60D1-D954-6634-7D3E-5C92D98FA9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2A35176-2F7B-9832-5CB3-3327CA25C26E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Symbol zastępczy zawartości 7">
            <a:extLst>
              <a:ext uri="{FF2B5EF4-FFF2-40B4-BE49-F238E27FC236}">
                <a16:creationId xmlns:a16="http://schemas.microsoft.com/office/drawing/2014/main" id="{DBE4CEB1-00D2-86CA-C5E9-946B37CA2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83" y="1461095"/>
            <a:ext cx="8268511" cy="345518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07C247A-355E-D03F-D981-C49573B22437}"/>
              </a:ext>
            </a:extLst>
          </p:cNvPr>
          <p:cNvSpPr txBox="1"/>
          <p:nvPr/>
        </p:nvSpPr>
        <p:spPr>
          <a:xfrm>
            <a:off x="943583" y="4874834"/>
            <a:ext cx="1000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Zamówienia publiczne to moduł aplikacji SL2021 umożliwiający gromadzenie danych dotyczących zamówień publicznych w ramach realizowanego projektu oraz zawartych </a:t>
            </a:r>
          </a:p>
          <a:p>
            <a:r>
              <a:rPr lang="pl-PL" dirty="0"/>
              <a:t>w ramach tych zamówień kontraktów z Wykonawcami i Podwykonawcami.</a:t>
            </a:r>
          </a:p>
          <a:p>
            <a:r>
              <a:rPr lang="pl-PL" dirty="0"/>
              <a:t>Filmy instruktażowe: </a:t>
            </a:r>
            <a:r>
              <a:rPr lang="pl-PL" dirty="0">
                <a:hlinkClick r:id="rId5"/>
              </a:rPr>
              <a:t>https://www.youtube.com/watch?v=b2ETA9GrH8U</a:t>
            </a:r>
            <a:r>
              <a:rPr lang="pl-PL" dirty="0"/>
              <a:t>, </a:t>
            </a:r>
            <a:r>
              <a:rPr lang="pl-PL" dirty="0">
                <a:hlinkClick r:id="rId5"/>
              </a:rPr>
              <a:t>https://www.youtube.com/watch?v=b2ETA9GrH8U</a:t>
            </a:r>
            <a:r>
              <a:rPr lang="pl-P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42810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95B5-CD03-2D22-E8FC-030B7395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D18CD6B6-4467-AB71-4416-3CC6056F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Zamówienia publiczne - funkcja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DE64E477-8BAF-FD0E-240D-E31D97BF47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536AEE1-DC31-E265-9E0A-7B42C9B12C91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A52744B-1E7A-DEA9-9566-9C516F33F57D}"/>
              </a:ext>
            </a:extLst>
          </p:cNvPr>
          <p:cNvSpPr txBox="1"/>
          <p:nvPr/>
        </p:nvSpPr>
        <p:spPr>
          <a:xfrm>
            <a:off x="820366" y="1464986"/>
            <a:ext cx="10548770" cy="5118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Przy pomocy tego modułu można przekazywać informacje o zamówieniach publicznych udzielanych na podstawie ustawy PZP, innych ustaw niż PZP oraz zamówieniach poniżej progu unijnego (funkcjonalność nie dotyczy postępowań dokumentowanych w Bazie konkurencyjności).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Za pomocą tej funkcjonalności możliwe jest przekazywanie informacji o wszystkich przetargach, niezależnie od trybu ich ogłoszenia (przetarg nieograniczony, negocjacje bez ogłoszenia, zamówienia z wolnej ręki, itd.)  dla zamówień przeprowadzanych z zastosowaniem Prawa Zamówień Publicznych, a wartość zamówień i konkursów zgodnie z art. 2 ust. 1 ustawy Prawo zamówień publicznych jest równa lub przekracza próg 130.000,00 zł netto (od 01.01.2026 r. – 170.000,00 zł netto).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Informacje należy wprowadzać do modułu „Zamówienia publiczne” niezwłocznie po rozstrzygnięciu postępowania przetargowego i zawarciu umowy z Wykonawcą (nie później niż przed rozliczeniem we </a:t>
            </a:r>
            <a:r>
              <a:rPr lang="pl-PL" dirty="0" err="1"/>
              <a:t>WoP</a:t>
            </a:r>
            <a:r>
              <a:rPr lang="pl-PL" dirty="0"/>
              <a:t> wydatków w ramach danego kontraktu).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Zamówienia (po uzupełnieniu danych) należy przesłać na poziom instytucji (funkcja: prześlij). </a:t>
            </a:r>
            <a:r>
              <a:rPr lang="pl-PL" dirty="0"/>
              <a:t>Dla potwierdzenia wprowadzonych danych możliwe jest dołączenie do zamówienia np. ogłoszenia o zamówieniu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199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8586A-293C-3389-8D48-F08C8175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8A84DFF6-60D8-6701-30E8-0AEC2430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Zamówienia publiczne - wymogi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DCB079DB-F2E7-ED48-9A37-08358DBD5B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332F063-1D8E-2101-9549-C63119D60B9B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D1D9F6-AB13-5662-187B-59860FCFFCAC}"/>
              </a:ext>
            </a:extLst>
          </p:cNvPr>
          <p:cNvSpPr txBox="1"/>
          <p:nvPr/>
        </p:nvSpPr>
        <p:spPr>
          <a:xfrm>
            <a:off x="820366" y="1464986"/>
            <a:ext cx="10548770" cy="423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Dodanie kontraktu (umowy z wykonawcą) jest możliwe dopiero po przesłaniu zamówienia na poziom IW.</a:t>
            </a:r>
            <a:endParaRPr lang="pl-PL" sz="2000" b="1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Kontrakty (po uzupełnieniu danych o umowie i wykonawcy) należy przesłać na poziom instytucji (funkcja: prześlij)</a:t>
            </a:r>
            <a:r>
              <a:rPr lang="pl-PL" sz="2000" dirty="0"/>
              <a:t>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Kontrakty nieprzesłane nie są widoczne we wnioskach o płatność w Zestawieniu dokumentów, mimo ich wprowadzenia!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Do kontraktu w SL2021 </a:t>
            </a:r>
            <a:r>
              <a:rPr lang="pl-PL" sz="2000" b="1" dirty="0"/>
              <a:t>należy załączyć dokumenty </a:t>
            </a:r>
            <a:r>
              <a:rPr lang="pl-PL" sz="2000" dirty="0"/>
              <a:t>umożliwiające weryfikację wydatków dot. danego kontraktu rozliczanych w ramach </a:t>
            </a:r>
            <a:r>
              <a:rPr lang="pl-PL" sz="2000" dirty="0" err="1"/>
              <a:t>WoP</a:t>
            </a:r>
            <a:r>
              <a:rPr lang="pl-PL" sz="2000" dirty="0"/>
              <a:t> (umowa, harmonogram, aneksy, przedmiar/kosztorys, gwarancje i dokumenty dot. cesji wierzytelności itp.)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Zamówienie/kontrakt może zostać wycofane przez IW do poprawy lub na prośbę Beneficjenta (możliwość edycji i dołączania dokumentów).</a:t>
            </a:r>
          </a:p>
        </p:txBody>
      </p:sp>
    </p:spTree>
    <p:extLst>
      <p:ext uri="{BB962C8B-B14F-4D97-AF65-F5344CB8AC3E}">
        <p14:creationId xmlns:p14="http://schemas.microsoft.com/office/powerpoint/2010/main" val="693410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F254-B8B0-3522-4F07-CA03F1FA4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B3F47F91-399C-2FC8-654B-50BB79B7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Zamówienia publiczne – kontrakty z Wykonawcami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AD8CA97-1709-F24C-276C-316DD577404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5BD02A8-5EEE-B2A2-96A3-7222E7ADBB65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A1833C-7D95-DD34-052E-911BF0F101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3" t="-2529" r="-1380" b="35116"/>
          <a:stretch>
            <a:fillRect/>
          </a:stretch>
        </p:blipFill>
        <p:spPr>
          <a:xfrm>
            <a:off x="1025525" y="1464986"/>
            <a:ext cx="10889510" cy="405132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E6BD103-663F-8419-D400-5FC651724F94}"/>
              </a:ext>
            </a:extLst>
          </p:cNvPr>
          <p:cNvSpPr/>
          <p:nvPr/>
        </p:nvSpPr>
        <p:spPr>
          <a:xfrm>
            <a:off x="10457828" y="2379887"/>
            <a:ext cx="109599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23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900A-17D3-10D1-E656-40B9377A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7FF6AF17-E6D1-0831-8B64-5DB43153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Zamówienia publiczne – kontrakty z Wykonawcami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7B7F248-B4D3-D3F8-B125-0D2CF8063C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CB272F5-DE95-8DF3-1A0B-4FB9B5610D5E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7ED6B2-1582-1B6B-8FCF-B312556E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42" y="1465848"/>
            <a:ext cx="8670943" cy="47934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48EE932-0746-AB0D-0B71-70A53598EA2F}"/>
              </a:ext>
            </a:extLst>
          </p:cNvPr>
          <p:cNvSpPr/>
          <p:nvPr/>
        </p:nvSpPr>
        <p:spPr>
          <a:xfrm>
            <a:off x="1161428" y="5077840"/>
            <a:ext cx="109599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03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39BE7-0744-4FE1-17ED-5F9B84D4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1D3549F2-7B11-D1D2-1A6F-B478CE4D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Zamówienia publiczne – kontrakty z Wykonawcami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63F659F-C2D5-BBE3-C3D1-5D630F24E6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1635BA6-0633-B2AE-A8D4-D97061ACBB0F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FBA1CC-074D-B478-CC47-86C77652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" y="1568071"/>
            <a:ext cx="8730283" cy="468100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33DC8E-4027-0B34-F4B3-2A5EDBBF80AE}"/>
              </a:ext>
            </a:extLst>
          </p:cNvPr>
          <p:cNvSpPr/>
          <p:nvPr/>
        </p:nvSpPr>
        <p:spPr>
          <a:xfrm>
            <a:off x="8342994" y="2579071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478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316C5-4EBB-8682-0CFC-620478D5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A97A2662-58B4-2890-20A5-43042AE9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Dokumenty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F0EF69E-4F8B-C943-5B14-532579C980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E36F4AF-78AB-51FA-6886-239EC1B034A0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643D23-243F-369C-534B-993F3B853A76}"/>
              </a:ext>
            </a:extLst>
          </p:cNvPr>
          <p:cNvSpPr txBox="1"/>
          <p:nvPr/>
        </p:nvSpPr>
        <p:spPr>
          <a:xfrm>
            <a:off x="820365" y="1464986"/>
            <a:ext cx="10346109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Dokumenty to obszar systemu, zawierający zarówno realne dokumenty (podpisane umowy i aneksy), jak i dokumenty „techniczne” umożliwiające procedowanie dokumentów oraz zapewnienie ścieżki audytu (</a:t>
            </a:r>
            <a:r>
              <a:rPr lang="pl-PL" sz="2000" b="1" dirty="0"/>
              <a:t>umowy i aneksy </a:t>
            </a:r>
            <a:r>
              <a:rPr lang="pl-PL" sz="2000" dirty="0"/>
              <a:t>oznaczone jako podpisane poza SL2021, </a:t>
            </a:r>
            <a:r>
              <a:rPr lang="pl-PL" sz="2000" b="1" dirty="0"/>
              <a:t>wnioski o zmianę tj. WOZ</a:t>
            </a:r>
            <a:r>
              <a:rPr lang="pl-PL" sz="2000" dirty="0"/>
              <a:t>). Na liście dokumentów widoczne są również </a:t>
            </a:r>
            <a:r>
              <a:rPr lang="pl-PL" sz="2000" b="1" dirty="0"/>
              <a:t>wnioski o płatność </a:t>
            </a:r>
            <a:r>
              <a:rPr lang="pl-PL" sz="2000" dirty="0"/>
              <a:t>(przy czym zarządzanie nimi, w tym podgląd i edycja danych, odbywa się w ramach osobnego modułu SL2021).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Najważniejszą czynnością wykonywaną w tym module jest </a:t>
            </a:r>
            <a:r>
              <a:rPr lang="pl-PL" sz="2000" b="1" dirty="0"/>
              <a:t>tworzenie i podpisywanie umów oraz aneksów</a:t>
            </a:r>
            <a:r>
              <a:rPr lang="pl-PL" sz="2000" dirty="0"/>
              <a:t>. W przypadku wyboru ścieżki podpisu elektronicznego w systemie, Instytucja tworzy dokument, dołącza załączniki oraz przekazuje Beneficjentowi (Beneficjent podpisuje pierwszy oraz przekazuje z powrotem do Instytucji).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/>
              <a:t>Zazwyczaj jednak umowy i aneksy podpisywane są poza systemem </a:t>
            </a:r>
            <a:r>
              <a:rPr lang="pl-PL" sz="2000" dirty="0"/>
              <a:t>(papierowo lub elektronicznie) – wtedy dokument zarówno umowy, jak i aneksu, zostaje umieszczony w SL2021 przez pracownika Instytucji i oznaczony jako „podpisany”. </a:t>
            </a:r>
          </a:p>
        </p:txBody>
      </p:sp>
    </p:spTree>
    <p:extLst>
      <p:ext uri="{BB962C8B-B14F-4D97-AF65-F5344CB8AC3E}">
        <p14:creationId xmlns:p14="http://schemas.microsoft.com/office/powerpoint/2010/main" val="3579956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F9371-1078-00FD-6957-C442BAC78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6A842438-DC70-5710-BBA5-14E5FC97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Dokumenty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6322966-D4C6-6539-7BCC-7DE9D39E34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C7A632B-0AF1-C96F-0B34-D9403FDBAD01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C2EFB968-BB90-7F38-96CF-32EDEE33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8" y="1859769"/>
            <a:ext cx="8640763" cy="37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DC75-149F-F31A-1C14-77AF6F1E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88F961B2-8262-EDDC-2B1F-5D13F496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Korespondencja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0F413A6-F40F-D8CB-507F-8FFAC905962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C606DF3-237E-AE89-82D9-1309A1DCE512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35CDAD-5D76-2550-AD1D-B00BFAFA5BED}"/>
              </a:ext>
            </a:extLst>
          </p:cNvPr>
          <p:cNvSpPr txBox="1"/>
          <p:nvPr/>
        </p:nvSpPr>
        <p:spPr>
          <a:xfrm>
            <a:off x="894945" y="1464985"/>
            <a:ext cx="9649838" cy="440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Moduł Korespondencja jest odpowiedzialny za obsługę korespondencji między Użytkownikami aplikacji SL2021. </a:t>
            </a:r>
            <a:r>
              <a:rPr lang="pl-PL" sz="1900" b="1" dirty="0"/>
              <a:t>Umożliwia on wymianę korespondencji w ramach konkretnego projektu.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Dostęp do Korespondencji mają Użytkownicy posiadający odpowiednie uprawnienia, po zalogowaniu się do aplikacji SL2021. Wymiana korespondencji (w obie strony) jest możliwa między Beneficjentami i pracownikami instytucji zawierającej umowę i rozliczającej projekt.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Wiadomości można tworzyć i przesłać do osób uprawnionych w ramach projektu już od momentu zmiany statusu projektu na „Umowa w przygotowaniu”.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Do niewysłanej wiadomości można dowiązać plik/pliki: po kliknięciu „Załącz plik” można wybrać dokument załączony w zakładce DOKUMENTACJA (= moduł „Załączniki”) lub dodać nowy plik z dysku. Plik dodawany z dysku lokalnego automatycznie jest dostępny w module „Załączniki”.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Od niewysłanej wiadomości (status „W przygotowaniu”) można odpiąć dowiązane załączniki.</a:t>
            </a:r>
          </a:p>
        </p:txBody>
      </p:sp>
    </p:spTree>
    <p:extLst>
      <p:ext uri="{BB962C8B-B14F-4D97-AF65-F5344CB8AC3E}">
        <p14:creationId xmlns:p14="http://schemas.microsoft.com/office/powerpoint/2010/main" val="2922917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1941-3276-029E-8A71-37DA2939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7F051AD4-16D1-8E8F-5311-C8202FFE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Korespondencja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8764D70-A665-0585-35DD-72158478FF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89DB71E-FA5F-6ABB-C0CD-2F95E406D5DF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402776A-7E85-8CF9-4DE5-EC0AAEB9013F}"/>
              </a:ext>
            </a:extLst>
          </p:cNvPr>
          <p:cNvSpPr txBox="1"/>
          <p:nvPr/>
        </p:nvSpPr>
        <p:spPr>
          <a:xfrm>
            <a:off x="894945" y="1584681"/>
            <a:ext cx="9649838" cy="417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/>
              <a:t>UWAGA! Załącznik odpinany od wiadomości nie jest automatycznie usuwany z systemu, usuwane jest jedynie powiązanie takiego załącznika z wiadomością.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/>
              <a:t>Każdy Użytkownik mający dostęp do korespondencji projektowej ma możliwość usunięcia wiadomości o statusie „W przygotowaniu”.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/>
              <a:t>Można eksportować wiadomości do pliku PDF.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/>
              <a:t>Można aktywować stopkę, która będzie każdorazowo automatycznie dodawana do wiadomości tworzonych w ramach różnych projektów (w tym do tworzonych odpowiedzi na wiadomości).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1" dirty="0"/>
              <a:t>Przede wszystkim służy komunikacji w zakresie weryfikacji i zatwierdzenia </a:t>
            </a:r>
            <a:r>
              <a:rPr lang="pl-PL" sz="1900" b="1" dirty="0" err="1"/>
              <a:t>WoP</a:t>
            </a:r>
            <a:r>
              <a:rPr lang="pl-PL" sz="1900" b="1" dirty="0"/>
              <a:t>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/>
              <a:t>Korespondencja seryjna (z poziomu IW)</a:t>
            </a:r>
          </a:p>
        </p:txBody>
      </p:sp>
    </p:spTree>
    <p:extLst>
      <p:ext uri="{BB962C8B-B14F-4D97-AF65-F5344CB8AC3E}">
        <p14:creationId xmlns:p14="http://schemas.microsoft.com/office/powerpoint/2010/main" val="396426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5A4E-E944-512F-2C75-20F03450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BF24AC05-9097-92EA-8AAE-74DA0382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46274" cy="713124"/>
          </a:xfrm>
        </p:spPr>
        <p:txBody>
          <a:bodyPr anchor="t">
            <a:normAutofit/>
          </a:bodyPr>
          <a:lstStyle/>
          <a:p>
            <a:r>
              <a:rPr lang="pl-PL" dirty="0"/>
              <a:t>Filmy instruktażowe – kanał CST2021 na YouTube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1ECCDD7-0CEA-D7C8-9DC5-BA6A55120D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C16146F-37FE-F754-875A-1C4C7BC4F3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33855" y="1472843"/>
            <a:ext cx="7617611" cy="48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24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BF7A5-DCF5-D6F1-718A-85760E28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18055F95-E1BB-D633-2BCE-E4F870D9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Załączniki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1D75B52C-EBC6-8B22-CCAE-3661A1DCFB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832AF96-9530-FDE6-FD71-73DC07383CD1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70228" cy="4887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BA4500A-4D71-E7CC-B6A5-52C75166AF83}"/>
              </a:ext>
            </a:extLst>
          </p:cNvPr>
          <p:cNvSpPr txBox="1"/>
          <p:nvPr/>
        </p:nvSpPr>
        <p:spPr>
          <a:xfrm>
            <a:off x="8073789" y="1027627"/>
            <a:ext cx="41182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Lista plików związanych z realizacją projektu, zamieszczanych przez instytucję, beneficjenta lub realizatorów</a:t>
            </a:r>
            <a:r>
              <a:rPr lang="pl-PL" sz="2000" dirty="0"/>
              <a:t>: treść umowy o dofinansowanie z załącznikami (skany), aneksy do umowy o dofinansowanie (skany), załączniki do korespondencji, wniosków o zmianę (pismo), dokumenty do wniosków o płatność i harmonogramów płatności, umowy z wykonawcami.</a:t>
            </a:r>
          </a:p>
          <a:p>
            <a:endParaRPr lang="pl-PL" sz="2000" b="1" dirty="0"/>
          </a:p>
          <a:p>
            <a:r>
              <a:rPr lang="pl-PL" sz="2000" b="1" dirty="0"/>
              <a:t>Nazwy załączników </a:t>
            </a:r>
            <a:r>
              <a:rPr lang="pl-PL" sz="2000" dirty="0"/>
              <a:t>muszą umożliwiać identyfikowanie i weryfikację poprawności przyporządkowania plików do danego typu dokumentu w SL2021</a:t>
            </a:r>
          </a:p>
        </p:txBody>
      </p:sp>
      <p:pic>
        <p:nvPicPr>
          <p:cNvPr id="3" name="Symbol zastępczy zawartości 5">
            <a:extLst>
              <a:ext uri="{FF2B5EF4-FFF2-40B4-BE49-F238E27FC236}">
                <a16:creationId xmlns:a16="http://schemas.microsoft.com/office/drawing/2014/main" id="{BFB66D89-F661-52A9-5723-36F6CD86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5" y="1645852"/>
            <a:ext cx="7597215" cy="33568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0FC7108-EF20-F17A-28C1-680236AA861A}"/>
              </a:ext>
            </a:extLst>
          </p:cNvPr>
          <p:cNvSpPr txBox="1"/>
          <p:nvPr/>
        </p:nvSpPr>
        <p:spPr>
          <a:xfrm>
            <a:off x="470721" y="5200464"/>
            <a:ext cx="72833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Uwaga:</a:t>
            </a:r>
          </a:p>
          <a:p>
            <a:r>
              <a:rPr lang="pl-PL" sz="2000" dirty="0"/>
              <a:t>- powiązanie załącznika z dokumentem (np. </a:t>
            </a:r>
            <a:r>
              <a:rPr lang="pl-PL" sz="2000" dirty="0" err="1"/>
              <a:t>WoP</a:t>
            </a:r>
            <a:r>
              <a:rPr lang="pl-PL" sz="2000" dirty="0"/>
              <a:t>, Harmonogramem)</a:t>
            </a:r>
          </a:p>
          <a:p>
            <a:r>
              <a:rPr lang="pl-PL" sz="2000" dirty="0"/>
              <a:t>- w porozumieniu z koordynatorem (!)</a:t>
            </a:r>
          </a:p>
          <a:p>
            <a:pPr marL="171450" indent="-171450">
              <a:buFontTx/>
              <a:buChar char="-"/>
            </a:pPr>
            <a:endParaRPr lang="pl-PL" sz="1100" b="1" dirty="0">
              <a:solidFill>
                <a:schemeClr val="accent6"/>
              </a:solidFill>
              <a:latin typeface=""/>
            </a:endParaRPr>
          </a:p>
          <a:p>
            <a:pPr marL="171450" indent="-171450">
              <a:buFontTx/>
              <a:buChar char="-"/>
            </a:pPr>
            <a:endParaRPr lang="pl-PL" sz="1100" b="1" dirty="0">
              <a:solidFill>
                <a:schemeClr val="accent6"/>
              </a:solidFill>
              <a:latin typeface=""/>
            </a:endParaRPr>
          </a:p>
          <a:p>
            <a:endParaRPr lang="pl-PL" sz="1100" b="1" dirty="0">
              <a:solidFill>
                <a:schemeClr val="accent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03778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AC260-C86E-4AF8-FD2E-FA6AC89A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EDAED62B-703D-33EB-72D4-2641FD5C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Zadania w CST2021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56D42BF-EC17-711C-6A5E-C7C601D156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CA6D967-2DF2-6174-F836-CA75D425BC96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Symbol zastępczy zawartości 5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7027AB3B-AF63-7102-901F-5D098CBB92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832298"/>
            <a:ext cx="8640763" cy="410812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E471E0A-474C-48D1-4075-395DCA7CF1B7}"/>
              </a:ext>
            </a:extLst>
          </p:cNvPr>
          <p:cNvSpPr/>
          <p:nvPr/>
        </p:nvSpPr>
        <p:spPr>
          <a:xfrm>
            <a:off x="8075501" y="2804197"/>
            <a:ext cx="122403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8BC10D65-57B7-5FF9-0FEF-C8BE2A675730}"/>
              </a:ext>
            </a:extLst>
          </p:cNvPr>
          <p:cNvCxnSpPr>
            <a:cxnSpLocks/>
          </p:cNvCxnSpPr>
          <p:nvPr/>
        </p:nvCxnSpPr>
        <p:spPr>
          <a:xfrm flipV="1">
            <a:off x="2216802" y="2949289"/>
            <a:ext cx="5937416" cy="5848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3A8D28B2-E01F-9EE8-5614-31CE89FFCA12}"/>
              </a:ext>
            </a:extLst>
          </p:cNvPr>
          <p:cNvCxnSpPr>
            <a:cxnSpLocks/>
          </p:cNvCxnSpPr>
          <p:nvPr/>
        </p:nvCxnSpPr>
        <p:spPr>
          <a:xfrm flipV="1">
            <a:off x="2216802" y="3203773"/>
            <a:ext cx="5937416" cy="3303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2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5674E-9563-C532-A213-76063061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869A12DD-C405-8D80-CB5C-A98CCEB2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Zadania w CST2021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D72BEF7-A8F2-61F8-91AE-3840E402FB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CF842D1-5F60-586F-59EC-9B6FE2C9EC7D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0C6140-5C2D-D5D9-D6B7-4945115B7517}"/>
              </a:ext>
            </a:extLst>
          </p:cNvPr>
          <p:cNvSpPr txBox="1"/>
          <p:nvPr/>
        </p:nvSpPr>
        <p:spPr>
          <a:xfrm>
            <a:off x="914400" y="1411929"/>
            <a:ext cx="10454737" cy="471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900" dirty="0"/>
              <a:t>Zadania dla użytkownika mogą dotyczyć wniosków o zmianę, umów i aneksów oraz pozwalają kontrolować obsługę dokumentów w projekcie, w tym zwłaszcza ich podpisywanie oraz przekazywanie pomiędzy różnymi użytkownikami.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900" dirty="0"/>
              <a:t>W przypadku wniosku o zmianę zadanie kończy się zwykle automatycznie w wyniku akceptacji lub odrzucenia wniosku. W przypadku umowy lub aneksu o momencie zakończenia decyduje pracownik instytucji – kiedy uzna, że wszystkie potrzebne podpisy zostały już na dokumencie złożone.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900" dirty="0"/>
              <a:t>Obsługa zadań w systemie SL2021 jest możliwa bezpośrednio z poziomu listy zadań użytkownika oraz z poziomu dokumentu, którego dotyczy zadanie (w zależności od uprawnień)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900" dirty="0"/>
              <a:t>Zadania są przypisywane do organizacji (beneficjenta lub instytucji) albo do konkretnego użytkownika.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900" dirty="0"/>
              <a:t>Każdy użytkownik może obsłużyć zadanie widoczne na liście zadań organizacji – nawet jeśli jest ono przypisane do kogoś innego. Należy jednak stosować przypisanie imienne, bo dzięki temu w powiadomieniu mailowym adresat przypisania dowie się, że to konkretnie on powinien wykonać jakąś akcję, szczególnie tak istotną jak elektroniczne podpisanie dokumentu.</a:t>
            </a:r>
          </a:p>
        </p:txBody>
      </p:sp>
    </p:spTree>
    <p:extLst>
      <p:ext uri="{BB962C8B-B14F-4D97-AF65-F5344CB8AC3E}">
        <p14:creationId xmlns:p14="http://schemas.microsoft.com/office/powerpoint/2010/main" val="260457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9457-3CB2-5C16-C388-32045EBD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4F2B1894-86C2-4780-EF8D-65CF3A8D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Zadania w CST2021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63325D-6948-3326-701C-6FEFFE80D9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2E95CDE-10CA-63D3-8C0E-53640DC31E19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Symbol zastępczy zawartości 5">
            <a:extLst>
              <a:ext uri="{FF2B5EF4-FFF2-40B4-BE49-F238E27FC236}">
                <a16:creationId xmlns:a16="http://schemas.microsoft.com/office/drawing/2014/main" id="{0FCA9867-F73E-A5A9-021A-E57820069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3" y="1615286"/>
            <a:ext cx="8640763" cy="389645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69FB6E6-7DDC-C8F5-C1D6-2C74A39B6771}"/>
              </a:ext>
            </a:extLst>
          </p:cNvPr>
          <p:cNvSpPr/>
          <p:nvPr/>
        </p:nvSpPr>
        <p:spPr>
          <a:xfrm>
            <a:off x="7702070" y="3779174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514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BBEB1-A2A0-B49F-F548-94CA18DBA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B5032888-2F5D-5D1C-DDEC-D39A34A3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Zadania w CST2021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83C328A-2CDD-EB23-5FFC-A77B25D8D2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0CFD391-1052-1424-BC81-258AB87596E4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F440704-6397-178A-1ADB-E6E0854F5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6" y="1619250"/>
            <a:ext cx="9031682" cy="394832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A22D881-3BF5-0503-082C-FEFFDA73E327}"/>
              </a:ext>
            </a:extLst>
          </p:cNvPr>
          <p:cNvSpPr/>
          <p:nvPr/>
        </p:nvSpPr>
        <p:spPr>
          <a:xfrm>
            <a:off x="6267152" y="3785170"/>
            <a:ext cx="273630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631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7C7F-836D-A75A-2E28-5230B24E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EA5D2894-BF8C-5282-7F93-CECF67EB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Zasady zarządzania projektem w SL2021 - </a:t>
            </a:r>
            <a:r>
              <a:rPr lang="pl-PL" dirty="0" err="1"/>
              <a:t>UoD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3C5E8C2-263D-A600-1FA7-7C18BF1C02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9161460-E952-CABC-C48F-1CBBCE3543F9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97D8CC-0972-5D68-F9DF-642C4B1D77E0}"/>
              </a:ext>
            </a:extLst>
          </p:cNvPr>
          <p:cNvSpPr txBox="1"/>
          <p:nvPr/>
        </p:nvSpPr>
        <p:spPr>
          <a:xfrm>
            <a:off x="820366" y="1600199"/>
            <a:ext cx="102235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7051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</a:t>
            </a:r>
            <a:r>
              <a:rPr lang="pl-PL" dirty="0"/>
              <a:t>§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 umowy o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dofinansowanie,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zobowiązuje się, od dnia zawarcia Umowy, do wykorzystywania SL2021 w procesie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rozliczania Projektu 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komunikacji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Instytucją Wdrażającą, zgodnie z aktualnymi Instrukcjami Użytkownika udostępnionymi przez Instytucję Wdrażającą, w zakresie gromadzenia i przesyłania danych dotyczących: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  <a:tabLst>
                <a:tab pos="27051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wniosków o płatność, ich weryfikacji, w tym zatwierdzania, poprawiania, odrzucania i wycofywania,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  <a:tabLst>
                <a:tab pos="27051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Harmonogramu Projektu, jego weryfikacji, w tym zatwierdzania, poprawiania i wycofywania,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  <a:tabLst>
                <a:tab pos="27051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zamówień publicznych, obejmujących w szczególności zakres, o którym mowa w załączniku XVII do rozporządzenia nr 2021/1060,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  <a:tabLst>
                <a:tab pos="27051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personelu Projektu, tzw. bazy personelu, zgodnie z zakresem wskazanym w 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(jeśli dotyczy).</a:t>
            </a:r>
          </a:p>
        </p:txBody>
      </p:sp>
    </p:spTree>
    <p:extLst>
      <p:ext uri="{BB962C8B-B14F-4D97-AF65-F5344CB8AC3E}">
        <p14:creationId xmlns:p14="http://schemas.microsoft.com/office/powerpoint/2010/main" val="2501734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7B213-F8D7-F30B-0BDA-D1CA6ADF1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3A8372F9-14F0-7519-8878-A1D86ECB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6"/>
            <a:ext cx="10548771" cy="807705"/>
          </a:xfrm>
        </p:spPr>
        <p:txBody>
          <a:bodyPr anchor="t">
            <a:normAutofit/>
          </a:bodyPr>
          <a:lstStyle/>
          <a:p>
            <a:r>
              <a:rPr lang="pl-PL" dirty="0"/>
              <a:t>Zasady zarządzania projektem w SL2021 - </a:t>
            </a:r>
            <a:r>
              <a:rPr lang="pl-PL" dirty="0" err="1"/>
              <a:t>UoD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A0CB296-BF21-D3EB-91B8-DA01EDF4AD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1A9B7C8-E101-F65C-82A4-3B9958D9DC32}"/>
              </a:ext>
            </a:extLst>
          </p:cNvPr>
          <p:cNvSpPr txBox="1">
            <a:spLocks/>
          </p:cNvSpPr>
          <p:nvPr/>
        </p:nvSpPr>
        <p:spPr>
          <a:xfrm>
            <a:off x="1025525" y="1464986"/>
            <a:ext cx="8766175" cy="48427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5FB2790-AAE9-088B-6187-E4A12E09E2AE}"/>
              </a:ext>
            </a:extLst>
          </p:cNvPr>
          <p:cNvSpPr txBox="1"/>
          <p:nvPr/>
        </p:nvSpPr>
        <p:spPr>
          <a:xfrm>
            <a:off x="820366" y="1366785"/>
            <a:ext cx="11162084" cy="5194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§ 20 umowy o dofinansowanie Beneficjent zapewnia, że dane są: </a:t>
            </a:r>
          </a:p>
          <a:p>
            <a:pPr marL="809625" indent="-447675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  <a:tabLst>
                <a:tab pos="270510" algn="l"/>
              </a:tabLst>
            </a:pP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wprowadzane do SL2021 po ich należytym zweryfikowaniu, </a:t>
            </a:r>
          </a:p>
          <a:p>
            <a:pPr marL="809625" indent="-447675">
              <a:lnSpc>
                <a:spcPct val="114000"/>
              </a:lnSpc>
              <a:spcBef>
                <a:spcPts val="600"/>
              </a:spcBef>
              <a:buFont typeface="+mj-lt"/>
              <a:buAutoNum type="arabicParenR"/>
              <a:tabLst>
                <a:tab pos="270510" algn="l"/>
              </a:tabLst>
            </a:pP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zgodne z dokumentami źródłowymi i są prawdziwe, poprawne, prawidłowo zaklasyfikowane, aktualne, kompletne.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zapewnia, że wykorzystanie SL2021 w realizacji Projektu odbywać się będzie zgodnie z przepisami prawa oraz z </a:t>
            </a:r>
            <a:r>
              <a:rPr lang="pl-PL" sz="175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zachowaniem bezpieczeństwa i poufności danych</a:t>
            </a: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szczególności Beneficjent podejmie niezbędne działania w celu wykluczenia dostępu do SL2021 osób nieupoważnionych.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zobowiązuje się do każdorazowego informowania Instytucji Wdrażającej o nieautoryzowanym dostępie do danych Beneficjenta w SL2021.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§ 26 umowy o dofinansowanie, </a:t>
            </a:r>
            <a:r>
              <a:rPr lang="pl-PL" sz="175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oświadczenia składane w formie elektronicznej </a:t>
            </a:r>
            <a:r>
              <a:rPr lang="pl-PL" sz="17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równoważne z oświadczeniami woli złożonymi w formie pisemnej </a:t>
            </a:r>
            <a:r>
              <a:rPr lang="pl-PL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doręcza się je wyłącznie za </a:t>
            </a:r>
            <a:r>
              <a:rPr lang="pl-PL" sz="175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pośrednictwem SL2021</a:t>
            </a: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75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ePUAP</a:t>
            </a: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lub z wykorzystaniem publicznej usługi rejestrowanego doręczenia elektronicznego lub publicznej usługi hybrydowej, o których mowa w ustawie z dnia 18 listopada 2020 r. o doręczeniach elektronicznych (Dz. U. z 2023 r. poz. 285, z </a:t>
            </a:r>
            <a:r>
              <a:rPr lang="pl-PL" sz="175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późn</a:t>
            </a:r>
            <a:r>
              <a:rPr lang="pl-PL" sz="17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zm.).</a:t>
            </a:r>
          </a:p>
        </p:txBody>
      </p:sp>
    </p:spTree>
    <p:extLst>
      <p:ext uri="{BB962C8B-B14F-4D97-AF65-F5344CB8AC3E}">
        <p14:creationId xmlns:p14="http://schemas.microsoft.com/office/powerpoint/2010/main" val="1284265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5" y="3778270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pl-PL" dirty="0"/>
              <a:t> za uwagę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5" y="4911298"/>
            <a:ext cx="10492359" cy="460408"/>
          </a:xfrm>
        </p:spPr>
        <p:txBody>
          <a:bodyPr>
            <a:normAutofit/>
          </a:bodyPr>
          <a:lstStyle/>
          <a:p>
            <a:r>
              <a:rPr lang="pl-PL" dirty="0"/>
              <a:t>www.gov.pl/web/nfosigw/fundusze-europejskie-na-infrastrukture-klimat-i-srodowisko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4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6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8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CD48-7D23-6B0D-DA64-95063EFB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4B67AC-AFB3-329E-5A08-8E19A4E5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Podstawowe informacje – role w SL2021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FB73F5C-B075-29F2-B67E-AEDDB47E34D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AF2CDB-A2C4-D472-E742-18158D84D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6"/>
            <a:ext cx="10796703" cy="467306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/>
              <a:t>Szczegółowy opis funkcjonalności aplikacji SL2021 w obszarze Projekty znajduje się w „</a:t>
            </a:r>
            <a:r>
              <a:rPr lang="pl-PL" i="1" dirty="0"/>
              <a:t>Instrukcji użytkownika SL2021 – obszar Projekty. Wersja dla Beneficjenta</a:t>
            </a:r>
            <a:r>
              <a:rPr lang="pl-PL" dirty="0"/>
              <a:t>” </a:t>
            </a:r>
            <a:br>
              <a:rPr lang="pl-PL" dirty="0"/>
            </a:br>
            <a:r>
              <a:rPr lang="pl-PL" dirty="0"/>
              <a:t>(plik: Instrukcja_SL2021_Projekty_Beneficjent dostępna na stronie </a:t>
            </a:r>
            <a:r>
              <a:rPr lang="pl-PL" dirty="0">
                <a:hlinkClick r:id="rId4"/>
              </a:rPr>
              <a:t>https://www.gov.pl/web/nfosigw/cst2021</a:t>
            </a:r>
            <a:r>
              <a:rPr lang="pl-PL" dirty="0"/>
              <a:t>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/>
              <a:t>Opis ról użytkowników po stronie Beneficjenta znajduje się w rozdziale 10.2:</a:t>
            </a:r>
          </a:p>
          <a:p>
            <a:pPr marL="5143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l-PL" dirty="0"/>
              <a:t>Zarządzający</a:t>
            </a:r>
          </a:p>
          <a:p>
            <a:pPr marL="5143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l-PL" dirty="0"/>
              <a:t>Zarządzający użytkownikami</a:t>
            </a:r>
          </a:p>
          <a:p>
            <a:pPr marL="5143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l-PL" dirty="0"/>
              <a:t>Podpisujący</a:t>
            </a:r>
          </a:p>
          <a:p>
            <a:pPr marL="5143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l-PL" dirty="0"/>
              <a:t>Osoba uprawniona</a:t>
            </a:r>
          </a:p>
          <a:p>
            <a:pPr marL="5143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l-PL" dirty="0"/>
              <a:t>Edycja danych</a:t>
            </a:r>
          </a:p>
          <a:p>
            <a:pPr marL="514350" lvl="1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l-PL" dirty="0"/>
              <a:t>Odczytujący</a:t>
            </a:r>
          </a:p>
          <a:p>
            <a:pPr marL="266700">
              <a:lnSpc>
                <a:spcPct val="114000"/>
              </a:lnSpc>
              <a:spcBef>
                <a:spcPts val="1800"/>
              </a:spcBef>
            </a:pPr>
            <a:r>
              <a:rPr lang="pl-PL" b="1" dirty="0"/>
              <a:t>UWAGA! </a:t>
            </a:r>
          </a:p>
          <a:p>
            <a:pPr marL="266700">
              <a:lnSpc>
                <a:spcPct val="114000"/>
              </a:lnSpc>
            </a:pPr>
            <a:r>
              <a:rPr lang="pl-PL" dirty="0"/>
              <a:t>rada: 1 użytkownik = 1 rola (są tak skomponowane by wystarczyła jedna).</a:t>
            </a:r>
          </a:p>
        </p:txBody>
      </p:sp>
    </p:spTree>
    <p:extLst>
      <p:ext uri="{BB962C8B-B14F-4D97-AF65-F5344CB8AC3E}">
        <p14:creationId xmlns:p14="http://schemas.microsoft.com/office/powerpoint/2010/main" val="30943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2323-3826-1292-A897-9EF955BEA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ED1332-F5ED-F2A9-5FA2-8A039F4D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SL2021 - Zarządzanie użytkownikami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D837247-46A4-BC39-4889-97F622DA59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639FF9-0FC3-5ED9-4C06-9E1EB2A59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7" y="1630456"/>
            <a:ext cx="10789513" cy="45466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Zgodnie z „</a:t>
            </a:r>
            <a:r>
              <a:rPr lang="pl-PL" sz="2000" i="1" dirty="0"/>
              <a:t>Wytycznymi dotyczącymi warunków gromadzenia i przekazywania danych w postaci elektronicznej na lata 2021-2027</a:t>
            </a:r>
            <a:r>
              <a:rPr lang="pl-PL" sz="2000" dirty="0"/>
              <a:t>” Beneficjent powinien wyznaczyć pierwszą osobę uprawnioną do wykonywania w jego imieniu czynności związanych z realizacją projektu w SL2021 (otrzyma ona rolę „Beneficjent – Zarządzający”). Wskazane jest aby ta osoba posiadała już konto użytkownika w CST2021.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 tym celu należy wypełnić i przesłać do NFOŚiGW „Wniosek o dodanie osoby uprawnionej zarządzającej projektem po stronie Beneficjenta”, który stanowi załącznik nr 5 do ww. Wytycznych dostępny tutaj: </a:t>
            </a:r>
            <a:r>
              <a:rPr lang="pl-PL" sz="2000" dirty="0">
                <a:hlinkClick r:id="rId3"/>
              </a:rPr>
              <a:t>CST2021 - Narodowy Fundusz Ochrony Środowiska i Gospodarki Wodnej - Portal Gov.pl</a:t>
            </a:r>
            <a:r>
              <a:rPr lang="pl-PL" sz="2000" dirty="0"/>
              <a:t>. Na tej podstawie koordynator nadaje uprawnienia „pierwszemu” Zarządzającemu.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Wytyczne dostępne na stronie:</a:t>
            </a:r>
          </a:p>
          <a:p>
            <a:r>
              <a:rPr lang="pl-PL" sz="2000" dirty="0">
                <a:hlinkClick r:id="rId4"/>
              </a:rPr>
              <a:t>Wytyczne dotyczące warunków gromadzenia i przekazywania danych w postaci elektronicznej na lata 2021-2027 – Portal Funduszy Europejskich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5124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E363-B089-AFEE-C753-881331DE7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E3DD7B-FC7E-7558-FFDF-7777CB46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SL2021 - Zarządzanie użytkownikami (2)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5D1E9D0-03E2-F584-7092-7816FAB698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8B5F18-C694-7287-99D4-7F4D44172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7" y="1630456"/>
            <a:ext cx="10789513" cy="45466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„Pierwszy” Zarządzający może dodawać kolejnych użytkowników, modyfikować im role lub blokować (odbierać uprawnienia). Może wskazać również kolejnych Zarządzających, którzy będą mieć takie same uprawnienia.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Zalecane jest by w organizacji beneficjenta było na projekcie przynajmniej dwóch użytkowników o roli „Beneficjent - Zarządzający” (posiadających pełne uprawnienia - na wypadek zastępstw).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Możliwe jest wprowadzenie dowolnej liczby osób z rolą „Beneficjent - Osoba Uprawniona”.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a typeface="Times New Roman" panose="02020603050405020304" pitchFamily="18" charset="0"/>
              </a:rPr>
              <a:t>Należy pamiętać, że zgodnie z § 20 umowy o dofinansowanie, wszelkie działania w SL2021 osób uprawnionych są w sensie prawnym traktowane jako działanie Beneficjenta.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a typeface="Times New Roman" panose="02020603050405020304" pitchFamily="18" charset="0"/>
              </a:rPr>
              <a:t>Beneficjent zapewnia, że wszystkie osoby uprawnione zostały zobowiązane do przestrzegania Regulaminu bezpiecznego użytkowania CST2021.</a:t>
            </a:r>
            <a:endParaRPr lang="pl-PL" sz="2000" dirty="0"/>
          </a:p>
          <a:p>
            <a:pPr marL="266700">
              <a:lnSpc>
                <a:spcPct val="114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49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20088-E2A1-7726-8A43-7063E52A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D8CB1244-3E5F-D0F9-3350-CA36F600A0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2971" y="1467392"/>
            <a:ext cx="8941147" cy="4185839"/>
          </a:xfrm>
          <a:prstGeom prst="rect">
            <a:avLst/>
          </a:prstGeom>
        </p:spPr>
      </p:pic>
      <p:sp>
        <p:nvSpPr>
          <p:cNvPr id="2" name="Title 1" descr="Filmy instruktażowe - kanał CST2021 na YouTube">
            <a:extLst>
              <a:ext uri="{FF2B5EF4-FFF2-40B4-BE49-F238E27FC236}">
                <a16:creationId xmlns:a16="http://schemas.microsoft.com/office/drawing/2014/main" id="{AA389BC0-BB55-E48E-D14A-097570BB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972457"/>
            <a:ext cx="10546274" cy="713124"/>
          </a:xfrm>
        </p:spPr>
        <p:txBody>
          <a:bodyPr anchor="t">
            <a:normAutofit/>
          </a:bodyPr>
          <a:lstStyle/>
          <a:p>
            <a:r>
              <a:rPr lang="pl-PL" dirty="0"/>
              <a:t>CST2021 - pierwsze kroki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368B571-1554-06D5-BDD5-0A428A186F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287EE8C-E712-DBEC-48F7-E48770DF53FB}"/>
              </a:ext>
            </a:extLst>
          </p:cNvPr>
          <p:cNvSpPr txBox="1"/>
          <p:nvPr/>
        </p:nvSpPr>
        <p:spPr>
          <a:xfrm>
            <a:off x="1041057" y="5700877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Widok może się różnić w zależności od przypisanych w systemie uprawnień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FF2551E-BAB8-5C49-22EE-4F8DB00E7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9440" y="2601274"/>
            <a:ext cx="1872208" cy="8001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„SL2021”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EDD5AD5-BD01-B95B-AD78-E755FFDF7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3776193"/>
            <a:ext cx="29523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056F8B5-9C0B-A59F-6647-D308B9EC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41660" y="3346993"/>
            <a:ext cx="777780" cy="429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80213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3515</Words>
  <Application>Microsoft Office PowerPoint</Application>
  <PresentationFormat>Panoramiczny</PresentationFormat>
  <Paragraphs>386</Paragraphs>
  <Slides>57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8" baseType="lpstr">
      <vt:lpstr>Aptos</vt:lpstr>
      <vt:lpstr>Arial</vt:lpstr>
      <vt:lpstr>Calibri</vt:lpstr>
      <vt:lpstr>Courier New</vt:lpstr>
      <vt:lpstr>Open Sans</vt:lpstr>
      <vt:lpstr>Poppins</vt:lpstr>
      <vt:lpstr>Poppins Light</vt:lpstr>
      <vt:lpstr>Source Sans 3</vt:lpstr>
      <vt:lpstr>Times New Roman</vt:lpstr>
      <vt:lpstr>Wingdings</vt:lpstr>
      <vt:lpstr>Epic Nature</vt:lpstr>
      <vt:lpstr>Centralny system teleinformatyczny CST2021 - wybrane zagadnienia </vt:lpstr>
      <vt:lpstr>Plan prezentacji</vt:lpstr>
      <vt:lpstr>Architektura CST2021</vt:lpstr>
      <vt:lpstr>Podstawowe informacje - przydatne linki CST2021</vt:lpstr>
      <vt:lpstr>Filmy instruktażowe – kanał CST2021 na YouTube</vt:lpstr>
      <vt:lpstr>Podstawowe informacje – role w SL2021</vt:lpstr>
      <vt:lpstr>SL2021 - Zarządzanie użytkownikami</vt:lpstr>
      <vt:lpstr>SL2021 - Zarządzanie użytkownikami (2)</vt:lpstr>
      <vt:lpstr>CST2021 - pierwsze kroki</vt:lpstr>
      <vt:lpstr>SL2021 - PROJEKTY</vt:lpstr>
      <vt:lpstr>CST2021 – aplikacja Projekty</vt:lpstr>
      <vt:lpstr>Wybór kontekstu pracy</vt:lpstr>
      <vt:lpstr>Szczegóły projektu – Bloki danych</vt:lpstr>
      <vt:lpstr>Szczegóły projektu – Bloki danych (zadania)</vt:lpstr>
      <vt:lpstr>Szczegóły projektu – Bloki danych (budżet projektu)</vt:lpstr>
      <vt:lpstr>Szczegóły projektu – Bloki danych (charakterystyka)</vt:lpstr>
      <vt:lpstr>Szczegóły projektu – Bloki danych (klasyfikacja)</vt:lpstr>
      <vt:lpstr>Wprowadzanie zmian do Projektu/umowy</vt:lpstr>
      <vt:lpstr>Wprowadzanie zmian do Projektu</vt:lpstr>
      <vt:lpstr>Zmiany wymagające aneksowania UoD – przykłady (1/2)</vt:lpstr>
      <vt:lpstr>Zmiany wymagające aneksowania UoD – przykłady (2/2)</vt:lpstr>
      <vt:lpstr>Zmiany NIEwymagające aneksowania UoD – przykłady (1/2)</vt:lpstr>
      <vt:lpstr>Zmiany NIEwymagające aneksowania UoD – przykłady (2/2)</vt:lpstr>
      <vt:lpstr>Zarządzanie projektem</vt:lpstr>
      <vt:lpstr>Zmiana danych - wniosek o zmianę (1/2)</vt:lpstr>
      <vt:lpstr>Zmiana danych - wniosek o zmianę (2/2)</vt:lpstr>
      <vt:lpstr>Zmiana danych - wniosek o zmianę (WOZ)</vt:lpstr>
      <vt:lpstr>Zmiana danych - wniosek o zmianę (WOZ)</vt:lpstr>
      <vt:lpstr>Zmiana danych - wniosek o zmianę (WOZ)</vt:lpstr>
      <vt:lpstr>Porównanie wersji</vt:lpstr>
      <vt:lpstr>Realizacja projektu - moduły</vt:lpstr>
      <vt:lpstr>Realizacja projektu – podpis kwalifikowany</vt:lpstr>
      <vt:lpstr>Podpisywanie podpisem kwalifikowanym – wymagania </vt:lpstr>
      <vt:lpstr>Harmonogram Płatności w SL2021</vt:lpstr>
      <vt:lpstr>Harmonogram Płatności w SL2021</vt:lpstr>
      <vt:lpstr>Harmonogram Płatności w SL2021</vt:lpstr>
      <vt:lpstr>Harmonogram Płatności w SL2021</vt:lpstr>
      <vt:lpstr>Harmonogram Płatności w SL2021</vt:lpstr>
      <vt:lpstr>Baza personelu</vt:lpstr>
      <vt:lpstr>Zamówienia publiczne</vt:lpstr>
      <vt:lpstr>Zamówienia publiczne - funkcja</vt:lpstr>
      <vt:lpstr>Zamówienia publiczne - wymogi</vt:lpstr>
      <vt:lpstr>Zamówienia publiczne – kontrakty z Wykonawcami</vt:lpstr>
      <vt:lpstr>Zamówienia publiczne – kontrakty z Wykonawcami</vt:lpstr>
      <vt:lpstr>Zamówienia publiczne – kontrakty z Wykonawcami</vt:lpstr>
      <vt:lpstr>Dokumenty</vt:lpstr>
      <vt:lpstr>Dokumenty</vt:lpstr>
      <vt:lpstr>Korespondencja</vt:lpstr>
      <vt:lpstr>Korespondencja</vt:lpstr>
      <vt:lpstr>Załączniki</vt:lpstr>
      <vt:lpstr>Zadania w CST2021</vt:lpstr>
      <vt:lpstr>Zadania w CST2021</vt:lpstr>
      <vt:lpstr>Zadania w CST2021</vt:lpstr>
      <vt:lpstr>Zadania w CST2021</vt:lpstr>
      <vt:lpstr>Zasady zarządzania projektem w SL2021 - UoD</vt:lpstr>
      <vt:lpstr>Zasady zarządzania projektem w SL2021 - UoD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Borowska Anna</cp:lastModifiedBy>
  <cp:revision>122</cp:revision>
  <dcterms:created xsi:type="dcterms:W3CDTF">2024-06-26T20:20:27Z</dcterms:created>
  <dcterms:modified xsi:type="dcterms:W3CDTF">2026-06-11T11:39:34Z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